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9"/>
  </p:handoutMasterIdLst>
  <p:sldIdLst>
    <p:sldId id="256" r:id="rId2"/>
    <p:sldId id="289" r:id="rId3"/>
    <p:sldId id="258" r:id="rId4"/>
    <p:sldId id="291" r:id="rId5"/>
    <p:sldId id="290" r:id="rId6"/>
    <p:sldId id="259" r:id="rId7"/>
    <p:sldId id="293" r:id="rId8"/>
    <p:sldId id="292" r:id="rId9"/>
    <p:sldId id="294" r:id="rId10"/>
    <p:sldId id="295" r:id="rId11"/>
    <p:sldId id="263" r:id="rId12"/>
    <p:sldId id="296" r:id="rId13"/>
    <p:sldId id="260" r:id="rId14"/>
    <p:sldId id="298" r:id="rId15"/>
    <p:sldId id="297" r:id="rId16"/>
    <p:sldId id="299" r:id="rId17"/>
    <p:sldId id="280" r:id="rId18"/>
    <p:sldId id="276" r:id="rId19"/>
    <p:sldId id="277" r:id="rId20"/>
    <p:sldId id="265" r:id="rId21"/>
    <p:sldId id="300" r:id="rId22"/>
    <p:sldId id="301" r:id="rId23"/>
    <p:sldId id="264" r:id="rId24"/>
    <p:sldId id="261" r:id="rId25"/>
    <p:sldId id="270" r:id="rId26"/>
    <p:sldId id="303" r:id="rId27"/>
    <p:sldId id="304" r:id="rId28"/>
    <p:sldId id="302" r:id="rId29"/>
    <p:sldId id="273" r:id="rId30"/>
    <p:sldId id="272" r:id="rId31"/>
    <p:sldId id="269" r:id="rId32"/>
    <p:sldId id="266" r:id="rId33"/>
    <p:sldId id="267" r:id="rId34"/>
    <p:sldId id="268" r:id="rId35"/>
    <p:sldId id="306" r:id="rId36"/>
    <p:sldId id="257" r:id="rId37"/>
    <p:sldId id="278" r:id="rId38"/>
    <p:sldId id="308" r:id="rId39"/>
    <p:sldId id="307" r:id="rId40"/>
    <p:sldId id="274" r:id="rId41"/>
    <p:sldId id="275" r:id="rId42"/>
    <p:sldId id="310" r:id="rId43"/>
    <p:sldId id="309" r:id="rId44"/>
    <p:sldId id="282" r:id="rId45"/>
    <p:sldId id="283" r:id="rId46"/>
    <p:sldId id="285" r:id="rId47"/>
    <p:sldId id="287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E8ECE-5830-4459-A8D0-29244F8053DF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A85E4B-492B-4D70-923B-5C723DCB9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774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Wales and Health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6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presentation has plenty of questions!!!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WARNING!</a:t>
            </a:r>
          </a:p>
        </p:txBody>
      </p:sp>
    </p:spTree>
    <p:extLst>
      <p:ext uri="{BB962C8B-B14F-4D97-AF65-F5344CB8AC3E}">
        <p14:creationId xmlns:p14="http://schemas.microsoft.com/office/powerpoint/2010/main" val="2416285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Public healthcare is provided to all UK permanent residents, is paid by general tax, and is free at the point of need</a:t>
            </a:r>
          </a:p>
          <a:p>
            <a:r>
              <a:rPr lang="en-GB" dirty="0"/>
              <a:t>Around 8.4 per cent of the UK's gross domestic product (GDP) is spent on healthcare (</a:t>
            </a:r>
            <a:r>
              <a:rPr lang="en-GB" dirty="0" err="1"/>
              <a:t>approx</a:t>
            </a:r>
            <a:r>
              <a:rPr lang="en-GB" dirty="0"/>
              <a:t> 1% below EU average)</a:t>
            </a:r>
          </a:p>
          <a:p>
            <a:r>
              <a:rPr lang="en-GB" dirty="0"/>
              <a:t>The UK has a small private healthcare sector which provides care for those with insurance or employee benefits (provision is usually restricted for those with conditions such as AIDS/HIV).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Healthcare Overview </a:t>
            </a:r>
          </a:p>
        </p:txBody>
      </p:sp>
    </p:spTree>
    <p:extLst>
      <p:ext uri="{BB962C8B-B14F-4D97-AF65-F5344CB8AC3E}">
        <p14:creationId xmlns:p14="http://schemas.microsoft.com/office/powerpoint/2010/main" val="123071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do you think the NHS ranks in World Healthcare?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571052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ranked 18th in the world.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The WHO (2000) ranked the NHS (National Health Service) as a whole as 15th best in Europe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398661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responsibility for healthcare in the United Kingdom lies with four executives </a:t>
            </a:r>
          </a:p>
          <a:p>
            <a:r>
              <a:rPr lang="en-GB" dirty="0"/>
              <a:t>Who are they?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Healthcare Overview</a:t>
            </a:r>
          </a:p>
        </p:txBody>
      </p:sp>
    </p:spTree>
    <p:extLst>
      <p:ext uri="{BB962C8B-B14F-4D97-AF65-F5344CB8AC3E}">
        <p14:creationId xmlns:p14="http://schemas.microsoft.com/office/powerpoint/2010/main" val="939775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Government of the United Kingdom for England</a:t>
            </a:r>
          </a:p>
          <a:p>
            <a:r>
              <a:rPr lang="en-GB" dirty="0"/>
              <a:t>Northern Ireland Executive</a:t>
            </a:r>
          </a:p>
          <a:p>
            <a:r>
              <a:rPr lang="en-GB" dirty="0"/>
              <a:t>Scottish Government </a:t>
            </a:r>
          </a:p>
          <a:p>
            <a:r>
              <a:rPr lang="en-GB" dirty="0"/>
              <a:t>Welsh Assembly Government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70365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More than 912 million prescriptions were dispensed within the UK in 2007, at an average cost of £10.37 each</a:t>
            </a:r>
          </a:p>
          <a:p>
            <a:r>
              <a:rPr lang="en-GB" dirty="0"/>
              <a:t>9.17 billion was cost prescriptions dispensed in 2017 with £450 million raised prescription charges</a:t>
            </a:r>
          </a:p>
          <a:p>
            <a:r>
              <a:rPr lang="en-GB" dirty="0"/>
              <a:t>Prescription charges in England are£8.80</a:t>
            </a:r>
          </a:p>
          <a:p>
            <a:r>
              <a:rPr lang="en-GB" dirty="0"/>
              <a:t>The industry provides the nation's medicines at a cost of only 47p per person per day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</a:t>
            </a:r>
          </a:p>
        </p:txBody>
      </p:sp>
    </p:spTree>
    <p:extLst>
      <p:ext uri="{BB962C8B-B14F-4D97-AF65-F5344CB8AC3E}">
        <p14:creationId xmlns:p14="http://schemas.microsoft.com/office/powerpoint/2010/main" val="3425875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diseases or conditions do you think the NHS spends the most on?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84649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money is spent on: </a:t>
            </a:r>
          </a:p>
          <a:p>
            <a:r>
              <a:rPr lang="en-GB" dirty="0"/>
              <a:t>Cancer</a:t>
            </a:r>
          </a:p>
          <a:p>
            <a:r>
              <a:rPr lang="en-GB" dirty="0"/>
              <a:t>Heart disease</a:t>
            </a:r>
          </a:p>
          <a:p>
            <a:r>
              <a:rPr lang="en-GB" dirty="0"/>
              <a:t>Strokes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783975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World Health Organisation report states: "the lives of far too many people in the world are being blighted and cut short by chronic diseases," with "the cost of inaction is clear and unacceptable". </a:t>
            </a:r>
          </a:p>
          <a:p>
            <a:endParaRPr lang="en-GB" dirty="0"/>
          </a:p>
          <a:p>
            <a:r>
              <a:rPr lang="en-GB" dirty="0"/>
              <a:t>What types of diseases might they be talking about?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</a:t>
            </a:r>
          </a:p>
        </p:txBody>
      </p:sp>
    </p:spTree>
    <p:extLst>
      <p:ext uri="{BB962C8B-B14F-4D97-AF65-F5344CB8AC3E}">
        <p14:creationId xmlns:p14="http://schemas.microsoft.com/office/powerpoint/2010/main" val="1549324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Arthritis</a:t>
            </a:r>
          </a:p>
          <a:p>
            <a:r>
              <a:rPr lang="en-GB" dirty="0"/>
              <a:t>Asthma</a:t>
            </a:r>
          </a:p>
          <a:p>
            <a:r>
              <a:rPr lang="en-GB" dirty="0"/>
              <a:t>Diabetes </a:t>
            </a:r>
          </a:p>
          <a:p>
            <a:r>
              <a:rPr lang="en-GB" dirty="0"/>
              <a:t>and heart disease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319445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17.5m people in UK have a chronic disease</a:t>
            </a:r>
          </a:p>
          <a:p>
            <a:pPr lvl="0"/>
            <a:r>
              <a:rPr lang="en-GB" dirty="0"/>
              <a:t>23.3% of the Welsh population have long-term limiting chronic illness: or one in four people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Health </a:t>
            </a:r>
          </a:p>
        </p:txBody>
      </p:sp>
    </p:spTree>
    <p:extLst>
      <p:ext uri="{BB962C8B-B14F-4D97-AF65-F5344CB8AC3E}">
        <p14:creationId xmlns:p14="http://schemas.microsoft.com/office/powerpoint/2010/main" val="2597555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percentage of doctor appointments do you think cover chronic illnesses?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83696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80% of GP consultations relate to chronic illness</a:t>
            </a:r>
          </a:p>
          <a:p>
            <a:endParaRPr lang="en-GB" dirty="0"/>
          </a:p>
          <a:p>
            <a:r>
              <a:rPr lang="en-GB" dirty="0"/>
              <a:t>What does ‘chronic’ mean in this instance?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2077078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illnesses cannot be cured, only managed by doctors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1501017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of NHS work is managing 'chronic conditions' such as diabetes, respiratory diseases and arthritis</a:t>
            </a:r>
          </a:p>
          <a:p>
            <a:r>
              <a:rPr lang="en-GB" dirty="0"/>
              <a:t>These account for around 60% of hospital bed-days</a:t>
            </a:r>
          </a:p>
          <a:p>
            <a:r>
              <a:rPr lang="en-GB" dirty="0"/>
              <a:t>Chronic illness is called "the 21st century healthcare challenge".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Focus</a:t>
            </a:r>
          </a:p>
        </p:txBody>
      </p:sp>
    </p:spTree>
    <p:extLst>
      <p:ext uri="{BB962C8B-B14F-4D97-AF65-F5344CB8AC3E}">
        <p14:creationId xmlns:p14="http://schemas.microsoft.com/office/powerpoint/2010/main" val="3091842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How much of all healthcare contact in Wales do you think takes place outside of the hospital?</a:t>
            </a:r>
          </a:p>
          <a:p>
            <a:endParaRPr lang="en-GB" dirty="0"/>
          </a:p>
          <a:p>
            <a:r>
              <a:rPr lang="en-GB" dirty="0"/>
              <a:t>35%</a:t>
            </a:r>
          </a:p>
          <a:p>
            <a:r>
              <a:rPr lang="en-GB" dirty="0"/>
              <a:t>80%</a:t>
            </a:r>
          </a:p>
          <a:p>
            <a:r>
              <a:rPr lang="en-GB" dirty="0"/>
              <a:t>60%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2742663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80% of all healthcare contact in Wales takes place outside of the hospital </a:t>
            </a:r>
          </a:p>
          <a:p>
            <a:endParaRPr lang="en-GB" dirty="0"/>
          </a:p>
          <a:p>
            <a:r>
              <a:rPr lang="en-GB" dirty="0"/>
              <a:t>Does this surprise you? Why?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750290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Heart disease is one of the biggest concerns</a:t>
            </a:r>
          </a:p>
          <a:p>
            <a:r>
              <a:rPr lang="en-GB" dirty="0"/>
              <a:t>Chronic conditions leading to fatal problems later in life</a:t>
            </a:r>
          </a:p>
          <a:p>
            <a:r>
              <a:rPr lang="en-GB" dirty="0"/>
              <a:t>Changes made </a:t>
            </a:r>
            <a:r>
              <a:rPr lang="en-GB" b="1" dirty="0"/>
              <a:t>now</a:t>
            </a:r>
            <a:r>
              <a:rPr lang="en-GB" dirty="0"/>
              <a:t> will decide chronic disease rates in 40 years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Chronic Illness</a:t>
            </a:r>
          </a:p>
        </p:txBody>
      </p:sp>
    </p:spTree>
    <p:extLst>
      <p:ext uri="{BB962C8B-B14F-4D97-AF65-F5344CB8AC3E}">
        <p14:creationId xmlns:p14="http://schemas.microsoft.com/office/powerpoint/2010/main" val="2477351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think of any examples of recent changes?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126412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focus on school food shows the public and politicians are beginning to realise the scale of the challenge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1839149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Have there been any changes in food in Wales?</a:t>
            </a:r>
          </a:p>
          <a:p>
            <a:r>
              <a:rPr lang="en-GB" dirty="0"/>
              <a:t>Explain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Who is responsible for health in Wales?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 Health</a:t>
            </a:r>
          </a:p>
        </p:txBody>
      </p:sp>
    </p:spTree>
    <p:extLst>
      <p:ext uri="{BB962C8B-B14F-4D97-AF65-F5344CB8AC3E}">
        <p14:creationId xmlns:p14="http://schemas.microsoft.com/office/powerpoint/2010/main" val="64351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in Wales has devolved to become the responsibility of the Welsh Government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62777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Welsh Assembly decides the size of the NHS budget from within the total allocation it receives from the Chancellor </a:t>
            </a:r>
          </a:p>
          <a:p>
            <a:r>
              <a:rPr lang="en-GB" dirty="0"/>
              <a:t>About 80 per cent of this is allocated to the 22 Local Health Boards according to a formula</a:t>
            </a:r>
          </a:p>
          <a:p>
            <a:r>
              <a:rPr lang="en-GB" dirty="0"/>
              <a:t>This gives most money to those parts of Wales with the poorest health</a:t>
            </a:r>
          </a:p>
          <a:p>
            <a:r>
              <a:rPr lang="en-GB" dirty="0"/>
              <a:t>This also supports most hospital services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105175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name of the health board in Swansea?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2621559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ABMU</a:t>
            </a:r>
          </a:p>
          <a:p>
            <a:r>
              <a:rPr lang="en-GB" dirty="0"/>
              <a:t>Or</a:t>
            </a:r>
          </a:p>
          <a:p>
            <a:r>
              <a:rPr lang="en-GB" dirty="0" err="1"/>
              <a:t>Abertawe</a:t>
            </a:r>
            <a:r>
              <a:rPr lang="en-GB" dirty="0"/>
              <a:t> Bro Morgannwg University Health Board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200179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 per cent goes on GPs, dentists and others in the community </a:t>
            </a:r>
          </a:p>
          <a:p>
            <a:r>
              <a:rPr lang="en-GB" dirty="0"/>
              <a:t>5 per cent is kept back to fund education and training for existing and future staff </a:t>
            </a:r>
          </a:p>
          <a:p>
            <a:r>
              <a:rPr lang="en-GB" dirty="0"/>
              <a:t>The rest goes on various national public health initiatives and to fund research.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4566836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Health Boards freedom to manoeuvre is limited by:</a:t>
            </a:r>
          </a:p>
          <a:p>
            <a:r>
              <a:rPr lang="en-GB" dirty="0"/>
              <a:t>National policy - the Assembly's waiting times targets have to be met</a:t>
            </a:r>
          </a:p>
          <a:p>
            <a:r>
              <a:rPr lang="en-GB" dirty="0"/>
              <a:t>National contracts - the national GP contract states what GPs can be expected to do </a:t>
            </a:r>
          </a:p>
          <a:p>
            <a:r>
              <a:rPr lang="en-GB" dirty="0"/>
              <a:t>History - the vast majority of budgets are simply rolled over from year to year.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Level</a:t>
            </a:r>
          </a:p>
        </p:txBody>
      </p:sp>
    </p:spTree>
    <p:extLst>
      <p:ext uri="{BB962C8B-B14F-4D97-AF65-F5344CB8AC3E}">
        <p14:creationId xmlns:p14="http://schemas.microsoft.com/office/powerpoint/2010/main" val="9665528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the local level the 22 Local Health Boards use their money to decide what the NHS Trusts should provide</a:t>
            </a:r>
          </a:p>
          <a:p>
            <a:r>
              <a:rPr lang="en-GB" dirty="0"/>
              <a:t>They make the big decisions about the future of local hospitals, and hold the Trusts to account.</a:t>
            </a:r>
          </a:p>
          <a:p>
            <a:r>
              <a:rPr lang="en-GB" dirty="0"/>
              <a:t>The 14 NHS Trusts are responsible for the day-to-day running of hospital services, for ambulances, and for staff such as district nurses and midwives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49983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January 2005, Health Challenge Wales was launched, promoting regular exercise, a balanced diet and quitting smoking</a:t>
            </a:r>
          </a:p>
          <a:p>
            <a:r>
              <a:rPr lang="en-GB" dirty="0"/>
              <a:t>The idea is to help people to help themselves</a:t>
            </a:r>
          </a:p>
          <a:p>
            <a:r>
              <a:rPr lang="en-GB" dirty="0"/>
              <a:t>In April 2007, a ban on smoking in public places followed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Programs</a:t>
            </a:r>
          </a:p>
        </p:txBody>
      </p:sp>
    </p:spTree>
    <p:extLst>
      <p:ext uri="{BB962C8B-B14F-4D97-AF65-F5344CB8AC3E}">
        <p14:creationId xmlns:p14="http://schemas.microsoft.com/office/powerpoint/2010/main" val="2272877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much responsibility do you think a Government should have toward the health of its citizens?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</a:t>
            </a:r>
          </a:p>
        </p:txBody>
      </p:sp>
    </p:spTree>
    <p:extLst>
      <p:ext uri="{BB962C8B-B14F-4D97-AF65-F5344CB8AC3E}">
        <p14:creationId xmlns:p14="http://schemas.microsoft.com/office/powerpoint/2010/main" val="35916062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Children’s health </a:t>
            </a:r>
          </a:p>
          <a:p>
            <a:r>
              <a:rPr lang="en-GB" dirty="0"/>
              <a:t>Physical health </a:t>
            </a:r>
          </a:p>
          <a:p>
            <a:r>
              <a:rPr lang="en-GB" dirty="0"/>
              <a:t>Chronic health</a:t>
            </a:r>
          </a:p>
          <a:p>
            <a:r>
              <a:rPr lang="en-GB" dirty="0"/>
              <a:t>Mental health </a:t>
            </a:r>
          </a:p>
          <a:p>
            <a:r>
              <a:rPr lang="en-GB" dirty="0"/>
              <a:t>Addictions</a:t>
            </a:r>
          </a:p>
          <a:p>
            <a:r>
              <a:rPr lang="en-GB" dirty="0"/>
              <a:t>Weight issues</a:t>
            </a:r>
          </a:p>
          <a:p>
            <a:r>
              <a:rPr lang="en-GB" dirty="0"/>
              <a:t>Elderly health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Should there be different levels of involvement for each?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Decide for the following</a:t>
            </a:r>
          </a:p>
        </p:txBody>
      </p:sp>
    </p:spTree>
    <p:extLst>
      <p:ext uri="{BB962C8B-B14F-4D97-AF65-F5344CB8AC3E}">
        <p14:creationId xmlns:p14="http://schemas.microsoft.com/office/powerpoint/2010/main" val="15990289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children do not compare well with others when it comes to chronic diseases</a:t>
            </a:r>
          </a:p>
          <a:p>
            <a:r>
              <a:rPr lang="en-GB" dirty="0"/>
              <a:t>For example, about 55,000 children in Wales have asthma</a:t>
            </a:r>
          </a:p>
          <a:p>
            <a:r>
              <a:rPr lang="en-GB" dirty="0"/>
              <a:t>More under-14s being hospitalised by the condition than anywhere else in the UK</a:t>
            </a:r>
          </a:p>
          <a:p>
            <a:endParaRPr lang="en-GB" dirty="0"/>
          </a:p>
          <a:p>
            <a:r>
              <a:rPr lang="en-GB" dirty="0"/>
              <a:t>What are your ideas for the reason for this?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in Wales</a:t>
            </a:r>
          </a:p>
        </p:txBody>
      </p:sp>
    </p:spTree>
    <p:extLst>
      <p:ext uri="{BB962C8B-B14F-4D97-AF65-F5344CB8AC3E}">
        <p14:creationId xmlns:p14="http://schemas.microsoft.com/office/powerpoint/2010/main" val="3222990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How will this impact upon healthcare?</a:t>
            </a:r>
          </a:p>
          <a:p>
            <a:r>
              <a:rPr lang="en-GB" dirty="0"/>
              <a:t>What can be done?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21300511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500562"/>
              </p:ext>
            </p:extLst>
          </p:nvPr>
        </p:nvGraphicFramePr>
        <p:xfrm>
          <a:off x="539552" y="1340768"/>
          <a:ext cx="8064896" cy="50671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320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2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5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Wales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England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 (26 weeks</a:t>
                      </a:r>
                      <a:r>
                        <a:rPr lang="en-US" sz="1800" baseline="0" dirty="0">
                          <a:effectLst/>
                        </a:rPr>
                        <a:t>) </a:t>
                      </a:r>
                      <a:r>
                        <a:rPr lang="en-US" sz="1800" dirty="0">
                          <a:effectLst/>
                        </a:rPr>
                        <a:t>6 months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18 weeks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Free prescriptions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walk in centres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  <a:ea typeface="Times New Roman"/>
                        </a:rPr>
                        <a:t>Some NHS walk in centres (physiotherapy)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beyond budget (£512m)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dirty="0"/>
                        <a:t>In Wales there is a 2nd Offer Scheme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US" sz="1800" dirty="0">
                          <a:effectLst/>
                        </a:rPr>
                        <a:t>9,000 NHS redundancies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NHS biggest</a:t>
                      </a:r>
                      <a:r>
                        <a:rPr lang="en-US" sz="1800" baseline="0" dirty="0">
                          <a:effectLst/>
                        </a:rPr>
                        <a:t> single employer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Budget of £1.3 billion 2014-15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Cannot get drugs available in Scotland (i.e. cancer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Comparisons</a:t>
            </a:r>
          </a:p>
        </p:txBody>
      </p:sp>
    </p:spTree>
    <p:extLst>
      <p:ext uri="{BB962C8B-B14F-4D97-AF65-F5344CB8AC3E}">
        <p14:creationId xmlns:p14="http://schemas.microsoft.com/office/powerpoint/2010/main" val="3218113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Wales has the highest percentage of over-65s in the UK, and one of the highest levels in Europe 65% hospital admissions are for over 65’s</a:t>
            </a:r>
          </a:p>
          <a:p>
            <a:r>
              <a:rPr lang="en-GB" dirty="0"/>
              <a:t>8% increase ambulance pick ups for over 85yrs (Davies 2015)</a:t>
            </a:r>
          </a:p>
          <a:p>
            <a:endParaRPr lang="en-GB" dirty="0"/>
          </a:p>
          <a:p>
            <a:r>
              <a:rPr lang="en-GB" dirty="0"/>
              <a:t>What do you think is the median (or middle age in a listed range) age for service users in Welsh hospitals?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65’s</a:t>
            </a:r>
          </a:p>
        </p:txBody>
      </p:sp>
    </p:spTree>
    <p:extLst>
      <p:ext uri="{BB962C8B-B14F-4D97-AF65-F5344CB8AC3E}">
        <p14:creationId xmlns:p14="http://schemas.microsoft.com/office/powerpoint/2010/main" val="39351085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Wales  median age patients on wards is 85yrs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4091219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How will older people impact upon healthcare?</a:t>
            </a:r>
          </a:p>
          <a:p>
            <a:r>
              <a:rPr lang="en-GB" dirty="0"/>
              <a:t>What can be done?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15623647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drugs</a:t>
            </a:r>
          </a:p>
          <a:p>
            <a:r>
              <a:rPr lang="en-GB" dirty="0"/>
              <a:t>New ways of providing care</a:t>
            </a:r>
          </a:p>
          <a:p>
            <a:r>
              <a:rPr lang="en-GB" dirty="0"/>
              <a:t>New standards</a:t>
            </a:r>
          </a:p>
          <a:p>
            <a:endParaRPr lang="en-GB" dirty="0"/>
          </a:p>
          <a:p>
            <a:r>
              <a:rPr lang="en-GB" dirty="0"/>
              <a:t>All demands change from the NHS in Wales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</a:t>
            </a:r>
          </a:p>
        </p:txBody>
      </p:sp>
    </p:spTree>
    <p:extLst>
      <p:ext uri="{BB962C8B-B14F-4D97-AF65-F5344CB8AC3E}">
        <p14:creationId xmlns:p14="http://schemas.microsoft.com/office/powerpoint/2010/main" val="30284633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think change happens?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23975139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Prudent healthcare agenda</a:t>
            </a:r>
          </a:p>
          <a:p>
            <a:endParaRPr lang="en-GB" dirty="0"/>
          </a:p>
          <a:p>
            <a:r>
              <a:rPr lang="en-GB" dirty="0"/>
              <a:t>Changing role of the NHS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467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Due to of technological change and professional innovation</a:t>
            </a:r>
          </a:p>
          <a:p>
            <a:r>
              <a:rPr lang="en-GB" dirty="0"/>
              <a:t>Change is influenced by public opinion </a:t>
            </a:r>
          </a:p>
          <a:p>
            <a:r>
              <a:rPr lang="en-GB" dirty="0"/>
              <a:t>This can be direct </a:t>
            </a:r>
          </a:p>
          <a:p>
            <a:r>
              <a:rPr lang="en-GB" dirty="0"/>
              <a:t>Can also be indirect - politicians know that every four years they'll find out what people think of their stewardship of the NHS.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Change</a:t>
            </a:r>
          </a:p>
        </p:txBody>
      </p:sp>
    </p:spTree>
    <p:extLst>
      <p:ext uri="{BB962C8B-B14F-4D97-AF65-F5344CB8AC3E}">
        <p14:creationId xmlns:p14="http://schemas.microsoft.com/office/powerpoint/2010/main" val="38898526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Relatively efficient - only about 4 per cent of the total budget goes on management costs.</a:t>
            </a:r>
          </a:p>
          <a:p>
            <a:r>
              <a:rPr lang="en-GB" dirty="0"/>
              <a:t>Relatively safe - there are lots of checks and balances to make sure that everyone gets an acceptable standard of care</a:t>
            </a:r>
          </a:p>
          <a:p>
            <a:r>
              <a:rPr lang="en-GB" dirty="0"/>
              <a:t>Financial pressures affecting the service may actually be a sign of relatively good management</a:t>
            </a:r>
          </a:p>
          <a:p>
            <a:r>
              <a:rPr lang="en-GB" dirty="0"/>
              <a:t>Despite the pressures locally caused by rapid growth and nationally-negotiated contracts, in Wales they are remarkably small as a percentage of total spend.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30990013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But the NHS does struggle to keep up the pace of change</a:t>
            </a:r>
          </a:p>
          <a:p>
            <a:r>
              <a:rPr lang="en-GB" dirty="0"/>
              <a:t>Extra investment that has gone in must be matched with newer, better ways of doing things </a:t>
            </a:r>
          </a:p>
          <a:p>
            <a:r>
              <a:rPr lang="en-GB" dirty="0"/>
              <a:t>People must also have confidence that their NHS is being run as it should be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</a:t>
            </a:r>
          </a:p>
        </p:txBody>
      </p:sp>
    </p:spTree>
    <p:extLst>
      <p:ext uri="{BB962C8B-B14F-4D97-AF65-F5344CB8AC3E}">
        <p14:creationId xmlns:p14="http://schemas.microsoft.com/office/powerpoint/2010/main" val="25445090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 Medical progress: as knowledge grows, so does the list of treatments that can be provided</a:t>
            </a:r>
          </a:p>
          <a:p>
            <a:r>
              <a:rPr lang="en-GB" dirty="0"/>
              <a:t>Advances in technology mean that X-Rays and scans can be e-mailed, speeding things up</a:t>
            </a:r>
          </a:p>
          <a:p>
            <a:r>
              <a:rPr lang="en-GB" dirty="0"/>
              <a:t>Patients, doctors and nurses can talk to each other via video links, often saving lots of travel </a:t>
            </a:r>
          </a:p>
          <a:p>
            <a:r>
              <a:rPr lang="en-GB" dirty="0"/>
              <a:t>Today's public expect the NHS to meet much higher standards.</a:t>
            </a:r>
          </a:p>
          <a:p>
            <a:r>
              <a:rPr lang="en-GB" dirty="0"/>
              <a:t>Patients are better informed about health issues, and they want greater involvement in their care.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</p:spTree>
    <p:extLst>
      <p:ext uri="{BB962C8B-B14F-4D97-AF65-F5344CB8AC3E}">
        <p14:creationId xmlns:p14="http://schemas.microsoft.com/office/powerpoint/2010/main" val="6303053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future of the NHS look like?</a:t>
            </a:r>
          </a:p>
          <a:p>
            <a:endParaRPr lang="en-GB" dirty="0"/>
          </a:p>
          <a:p>
            <a:r>
              <a:rPr lang="en-GB" dirty="0"/>
              <a:t>How will this impact upon the health professional?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503894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1440</Words>
  <Application>Microsoft Office PowerPoint</Application>
  <PresentationFormat>On-screen Show (4:3)</PresentationFormat>
  <Paragraphs>198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Wales and Health </vt:lpstr>
      <vt:lpstr>WARNING!</vt:lpstr>
      <vt:lpstr>Healthcare Overview </vt:lpstr>
      <vt:lpstr>Question</vt:lpstr>
      <vt:lpstr>ANSWER</vt:lpstr>
      <vt:lpstr>Healthcare Overview</vt:lpstr>
      <vt:lpstr>Answer</vt:lpstr>
      <vt:lpstr>UK</vt:lpstr>
      <vt:lpstr>Question</vt:lpstr>
      <vt:lpstr>Answer</vt:lpstr>
      <vt:lpstr>WHO </vt:lpstr>
      <vt:lpstr>Answer</vt:lpstr>
      <vt:lpstr>Welsh Health </vt:lpstr>
      <vt:lpstr>Question</vt:lpstr>
      <vt:lpstr>Answer</vt:lpstr>
      <vt:lpstr>Answer</vt:lpstr>
      <vt:lpstr>NHS Focus</vt:lpstr>
      <vt:lpstr>Question</vt:lpstr>
      <vt:lpstr>Answer</vt:lpstr>
      <vt:lpstr>Chronic Illness</vt:lpstr>
      <vt:lpstr>Question</vt:lpstr>
      <vt:lpstr>Answer</vt:lpstr>
      <vt:lpstr>Wales Health</vt:lpstr>
      <vt:lpstr>Responsibility </vt:lpstr>
      <vt:lpstr>National Responsibility</vt:lpstr>
      <vt:lpstr>Question</vt:lpstr>
      <vt:lpstr>Answer</vt:lpstr>
      <vt:lpstr>National Responsibility</vt:lpstr>
      <vt:lpstr>Local Level</vt:lpstr>
      <vt:lpstr>Local Responsibility</vt:lpstr>
      <vt:lpstr>Health Programs</vt:lpstr>
      <vt:lpstr>Level </vt:lpstr>
      <vt:lpstr>Decide for the following</vt:lpstr>
      <vt:lpstr>Children in Wales</vt:lpstr>
      <vt:lpstr>Answer</vt:lpstr>
      <vt:lpstr>Health Comparisons</vt:lpstr>
      <vt:lpstr>Over 65’s</vt:lpstr>
      <vt:lpstr>Answer</vt:lpstr>
      <vt:lpstr>Question</vt:lpstr>
      <vt:lpstr>Change</vt:lpstr>
      <vt:lpstr>Question</vt:lpstr>
      <vt:lpstr>PowerPoint Presentation</vt:lpstr>
      <vt:lpstr>NHS Change</vt:lpstr>
      <vt:lpstr>NHS Decision Making</vt:lpstr>
      <vt:lpstr>The Future</vt:lpstr>
      <vt:lpstr>Answer</vt:lpstr>
      <vt:lpstr>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and Health</dc:title>
  <dc:creator>Tanix</dc:creator>
  <cp:lastModifiedBy>Rachael Rivers</cp:lastModifiedBy>
  <cp:revision>13</cp:revision>
  <cp:lastPrinted>2015-03-09T12:45:57Z</cp:lastPrinted>
  <dcterms:created xsi:type="dcterms:W3CDTF">2014-01-19T11:25:54Z</dcterms:created>
  <dcterms:modified xsi:type="dcterms:W3CDTF">2023-10-09T13:55:07Z</dcterms:modified>
</cp:coreProperties>
</file>