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60"/>
  </p:notesMasterIdLst>
  <p:sldIdLst>
    <p:sldId id="256" r:id="rId2"/>
    <p:sldId id="403" r:id="rId3"/>
    <p:sldId id="288" r:id="rId4"/>
    <p:sldId id="287" r:id="rId5"/>
    <p:sldId id="307" r:id="rId6"/>
    <p:sldId id="369" r:id="rId7"/>
    <p:sldId id="296" r:id="rId8"/>
    <p:sldId id="330" r:id="rId9"/>
    <p:sldId id="405" r:id="rId10"/>
    <p:sldId id="310" r:id="rId11"/>
    <p:sldId id="329" r:id="rId12"/>
    <p:sldId id="327" r:id="rId13"/>
    <p:sldId id="381" r:id="rId14"/>
    <p:sldId id="382" r:id="rId15"/>
    <p:sldId id="377" r:id="rId16"/>
    <p:sldId id="378" r:id="rId17"/>
    <p:sldId id="379" r:id="rId18"/>
    <p:sldId id="264" r:id="rId19"/>
    <p:sldId id="263" r:id="rId20"/>
    <p:sldId id="262" r:id="rId21"/>
    <p:sldId id="395" r:id="rId22"/>
    <p:sldId id="386" r:id="rId23"/>
    <p:sldId id="316" r:id="rId24"/>
    <p:sldId id="317" r:id="rId25"/>
    <p:sldId id="387" r:id="rId26"/>
    <p:sldId id="388" r:id="rId27"/>
    <p:sldId id="384" r:id="rId28"/>
    <p:sldId id="391" r:id="rId29"/>
    <p:sldId id="392" r:id="rId30"/>
    <p:sldId id="371" r:id="rId31"/>
    <p:sldId id="336" r:id="rId32"/>
    <p:sldId id="349" r:id="rId33"/>
    <p:sldId id="337" r:id="rId34"/>
    <p:sldId id="339" r:id="rId35"/>
    <p:sldId id="340" r:id="rId36"/>
    <p:sldId id="341" r:id="rId37"/>
    <p:sldId id="342" r:id="rId38"/>
    <p:sldId id="343" r:id="rId39"/>
    <p:sldId id="344" r:id="rId40"/>
    <p:sldId id="345" r:id="rId41"/>
    <p:sldId id="346" r:id="rId42"/>
    <p:sldId id="347" r:id="rId43"/>
    <p:sldId id="348" r:id="rId44"/>
    <p:sldId id="402" r:id="rId45"/>
    <p:sldId id="351" r:id="rId46"/>
    <p:sldId id="389" r:id="rId47"/>
    <p:sldId id="352" r:id="rId48"/>
    <p:sldId id="353" r:id="rId49"/>
    <p:sldId id="375" r:id="rId50"/>
    <p:sldId id="361" r:id="rId51"/>
    <p:sldId id="360" r:id="rId52"/>
    <p:sldId id="376" r:id="rId53"/>
    <p:sldId id="398" r:id="rId54"/>
    <p:sldId id="399" r:id="rId55"/>
    <p:sldId id="400" r:id="rId56"/>
    <p:sldId id="401" r:id="rId57"/>
    <p:sldId id="397" r:id="rId58"/>
    <p:sldId id="404" r:id="rId59"/>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857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4.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200" tIns="45100" rIns="90200" bIns="45100" rtlCol="0"/>
          <a:lstStyle>
            <a:lvl1pPr algn="l">
              <a:defRPr sz="1200"/>
            </a:lvl1pPr>
          </a:lstStyle>
          <a:p>
            <a:endParaRPr lang="en-US" dirty="0"/>
          </a:p>
        </p:txBody>
      </p:sp>
      <p:sp>
        <p:nvSpPr>
          <p:cNvPr id="3" name="Date Placeholder 2"/>
          <p:cNvSpPr>
            <a:spLocks noGrp="1"/>
          </p:cNvSpPr>
          <p:nvPr>
            <p:ph type="dt" idx="1"/>
          </p:nvPr>
        </p:nvSpPr>
        <p:spPr>
          <a:xfrm>
            <a:off x="3809080" y="0"/>
            <a:ext cx="2914015" cy="488712"/>
          </a:xfrm>
          <a:prstGeom prst="rect">
            <a:avLst/>
          </a:prstGeom>
        </p:spPr>
        <p:txBody>
          <a:bodyPr vert="horz" lIns="90200" tIns="45100" rIns="90200" bIns="45100" rtlCol="0"/>
          <a:lstStyle>
            <a:lvl1pPr algn="r">
              <a:defRPr sz="1200"/>
            </a:lvl1pPr>
          </a:lstStyle>
          <a:p>
            <a:fld id="{EC774A8C-59F6-4FA1-B59E-9A741D59D7DA}" type="datetimeFigureOut">
              <a:rPr lang="en-US" smtClean="0"/>
              <a:pPr/>
              <a:t>10/8/2020</a:t>
            </a:fld>
            <a:endParaRPr lang="en-US" dirty="0"/>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0" tIns="45100" rIns="90200" bIns="45100" rtlCol="0" anchor="ctr"/>
          <a:lstStyle/>
          <a:p>
            <a:endParaRPr lang="en-US" dirty="0"/>
          </a:p>
        </p:txBody>
      </p:sp>
      <p:sp>
        <p:nvSpPr>
          <p:cNvPr id="5" name="Notes Placeholder 4"/>
          <p:cNvSpPr>
            <a:spLocks noGrp="1"/>
          </p:cNvSpPr>
          <p:nvPr>
            <p:ph type="body" sz="quarter" idx="3"/>
          </p:nvPr>
        </p:nvSpPr>
        <p:spPr>
          <a:xfrm>
            <a:off x="672465" y="4642764"/>
            <a:ext cx="5379720" cy="4398407"/>
          </a:xfrm>
          <a:prstGeom prst="rect">
            <a:avLst/>
          </a:prstGeom>
        </p:spPr>
        <p:txBody>
          <a:bodyPr vert="horz" lIns="90200" tIns="45100" rIns="90200" bIns="4510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1" y="9283829"/>
            <a:ext cx="2914015" cy="488712"/>
          </a:xfrm>
          <a:prstGeom prst="rect">
            <a:avLst/>
          </a:prstGeom>
        </p:spPr>
        <p:txBody>
          <a:bodyPr vert="horz" lIns="90200" tIns="45100" rIns="90200" bIns="4510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09080" y="9283829"/>
            <a:ext cx="2914015" cy="488712"/>
          </a:xfrm>
          <a:prstGeom prst="rect">
            <a:avLst/>
          </a:prstGeom>
        </p:spPr>
        <p:txBody>
          <a:bodyPr vert="horz" lIns="90200" tIns="45100" rIns="90200" bIns="45100" rtlCol="0" anchor="b"/>
          <a:lstStyle>
            <a:lvl1pPr algn="r">
              <a:defRPr sz="1200"/>
            </a:lvl1pPr>
          </a:lstStyle>
          <a:p>
            <a:fld id="{E4B0EC4C-335D-4C9E-AF37-C4668AE71776}" type="slidenum">
              <a:rPr lang="en-US" smtClean="0"/>
              <a:pPr/>
              <a:t>‹#›</a:t>
            </a:fld>
            <a:endParaRPr lang="en-US" dirty="0"/>
          </a:p>
        </p:txBody>
      </p:sp>
    </p:spTree>
    <p:extLst>
      <p:ext uri="{BB962C8B-B14F-4D97-AF65-F5344CB8AC3E}">
        <p14:creationId xmlns:p14="http://schemas.microsoft.com/office/powerpoint/2010/main" val="78317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B0EC4C-335D-4C9E-AF37-C4668AE71776}" type="slidenum">
              <a:rPr lang="en-US" smtClean="0"/>
              <a:pPr/>
              <a:t>21</a:t>
            </a:fld>
            <a:endParaRPr lang="en-US"/>
          </a:p>
        </p:txBody>
      </p:sp>
    </p:spTree>
    <p:extLst>
      <p:ext uri="{BB962C8B-B14F-4D97-AF65-F5344CB8AC3E}">
        <p14:creationId xmlns:p14="http://schemas.microsoft.com/office/powerpoint/2010/main" val="1659025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B0EC4C-335D-4C9E-AF37-C4668AE71776}" type="slidenum">
              <a:rPr lang="en-US" smtClean="0"/>
              <a:pPr/>
              <a:t>34</a:t>
            </a:fld>
            <a:endParaRPr lang="en-US" dirty="0"/>
          </a:p>
        </p:txBody>
      </p:sp>
    </p:spTree>
    <p:extLst>
      <p:ext uri="{BB962C8B-B14F-4D97-AF65-F5344CB8AC3E}">
        <p14:creationId xmlns:p14="http://schemas.microsoft.com/office/powerpoint/2010/main" val="3982742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149F1C3-7DF1-4302-9204-1A68E0205327}" type="datetimeFigureOut">
              <a:rPr lang="en-US" smtClean="0"/>
              <a:pPr/>
              <a:t>10/8/2020</a:t>
            </a:fld>
            <a:endParaRPr lang="en-US"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61A04F9-1CBE-4B55-9DEE-F32823DDEA0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49F1C3-7DF1-4302-9204-1A68E0205327}" type="datetimeFigureOut">
              <a:rPr lang="en-US" smtClean="0"/>
              <a:pPr/>
              <a:t>10/8/2020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dirty="0"/>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149F1C3-7DF1-4302-9204-1A68E0205327}" type="datetimeFigureOut">
              <a:rPr lang="en-US" smtClean="0"/>
              <a:pPr/>
              <a:t>10/8/2020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149F1C3-7DF1-4302-9204-1A68E0205327}" type="datetimeFigureOut">
              <a:rPr lang="en-US" smtClean="0"/>
              <a:pPr/>
              <a:t>10/8/2020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1A04F9-1CBE-4B55-9DEE-F32823DDEA0F}" type="slidenum">
              <a:rPr lang="en-US" smtClean="0"/>
              <a:pPr/>
              <a:t>‹#›</a:t>
            </a:fld>
            <a:endParaRPr lang="en-US" dirty="0"/>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149F1C3-7DF1-4302-9204-1A68E0205327}" type="datetimeFigureOut">
              <a:rPr lang="en-US" smtClean="0"/>
              <a:pPr/>
              <a:t>10/8/2020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61A04F9-1CBE-4B55-9DEE-F32823DDEA0F}"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149F1C3-7DF1-4302-9204-1A68E0205327}" type="datetimeFigureOut">
              <a:rPr lang="en-US" smtClean="0"/>
              <a:pPr/>
              <a:t>10/8/2020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61A04F9-1CBE-4B55-9DEE-F32823DDEA0F}" type="slidenum">
              <a:rPr lang="en-US" smtClean="0"/>
              <a:pPr/>
              <a:t>‹#›</a:t>
            </a:fld>
            <a:endParaRPr lang="en-US" dirty="0"/>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49F1C3-7DF1-4302-9204-1A68E0205327}" type="datetimeFigureOut">
              <a:rPr lang="en-US" smtClean="0"/>
              <a:pPr/>
              <a:t>10/8/2020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61A04F9-1CBE-4B55-9DEE-F32823DDEA0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C149F1C3-7DF1-4302-9204-1A68E0205327}" type="datetimeFigureOut">
              <a:rPr lang="en-US" smtClean="0"/>
              <a:pPr/>
              <a:t>10/8/2020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1A04F9-1CBE-4B55-9DEE-F32823DDEA0F}"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149F1C3-7DF1-4302-9204-1A68E0205327}" type="datetimeFigureOut">
              <a:rPr lang="en-US" smtClean="0"/>
              <a:pPr/>
              <a:t>10/8/2020</a:t>
            </a:fld>
            <a:endParaRPr lang="en-US"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61A04F9-1CBE-4B55-9DEE-F32823DDEA0F}" type="slidenum">
              <a:rPr lang="en-US" smtClean="0"/>
              <a:pPr/>
              <a:t>‹#›</a:t>
            </a:fld>
            <a:endParaRPr lang="en-US"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49F1C3-7DF1-4302-9204-1A68E0205327}" type="datetimeFigureOut">
              <a:rPr lang="en-US" smtClean="0"/>
              <a:pPr/>
              <a:t>10/8/2020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49F1C3-7DF1-4302-9204-1A68E0205327}" type="datetimeFigureOut">
              <a:rPr lang="en-US" smtClean="0"/>
              <a:pPr/>
              <a:t>10/8/2020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149F1C3-7DF1-4302-9204-1A68E0205327}" type="datetimeFigureOut">
              <a:rPr lang="en-US" smtClean="0"/>
              <a:pPr/>
              <a:t>10/8/2020</a:t>
            </a:fld>
            <a:endParaRPr lang="en-US"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61A04F9-1CBE-4B55-9DEE-F32823DDEA0F}"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youtube.com/watch?v=daWqdCw7eGY"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youtu.be/5IOD72Kdx3A"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en.wikipedia.org/wiki/File:Pantheon_dome.jpg"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4.wm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2.jpeg"/><Relationship Id="rId2" Type="http://schemas.openxmlformats.org/officeDocument/2006/relationships/hyperlink" Target="http://www.google.co.uk/url?sa=i&amp;rct=j&amp;q=&amp;esrc=s&amp;source=images&amp;cd=&amp;cad=rja&amp;uact=8&amp;ved=0CAcQjRxqFQoTCJvZlOn1o8gCFcg_GgodzOUMdA&amp;url=http://www.minerals.net/mineral_glossary/conchoidal.aspx&amp;psig=AFQjCNEr9btIMiBVU3OQfGNqc3OnKDyetQ&amp;ust=1443879872267193" TargetMode="External"/><Relationship Id="rId1" Type="http://schemas.openxmlformats.org/officeDocument/2006/relationships/slideLayout" Target="../slideLayouts/slideLayout2.xml"/><Relationship Id="rId6" Type="http://schemas.openxmlformats.org/officeDocument/2006/relationships/hyperlink" Target="http://www.google.co.uk/url?sa=i&amp;rct=j&amp;q=&amp;esrc=s&amp;source=images&amp;cd=&amp;cad=rja&amp;uact=8&amp;ved=0CAcQjRxqFQoTCM-3_8_2o8gCFcIDGgodFaICKw&amp;url=http://www.indiamart.com/ankurnurseries/stones-pebbles.html&amp;bvm=bv.104317490,d.d2s&amp;psig=AFQjCNG47hqxhf_7mBv98sxIiJDSWwQS3g&amp;ust=1443880035984341" TargetMode="External"/><Relationship Id="rId5" Type="http://schemas.openxmlformats.org/officeDocument/2006/relationships/image" Target="../media/image21.jpeg"/><Relationship Id="rId4" Type="http://schemas.openxmlformats.org/officeDocument/2006/relationships/hyperlink" Target="https://www.google.co.uk/url?sa=i&amp;rct=j&amp;q=&amp;esrc=s&amp;source=images&amp;cd=&amp;cad=rja&amp;uact=8&amp;ved=0CAcQjRxqFQoTCM-wqJj2o8gCFUHVGgodfmQMWg&amp;url=https://www.mineralseducationcoalition.org/minerals/limestone&amp;bvm=bv.104317490,d.d2s&amp;psig=AFQjCNGFcDtlzqayW5xT_h_CJez0lAmWhQ&amp;ust=1443879951196226"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google.com.my/imgres?imgurl=http://instruct.uwo.ca/earth-sci/200a-001/ophiphotos/2-5-1-a.jpg&amp;imgrefurl=http://instruct.uwo.ca/earth-sci/200a-001/200lab2.htm&amp;usg=__fqJLogV7k_Brr-zpFC9O2hmX2MU=&amp;h=1024&amp;w=1280&amp;sz=371&amp;hl=en&amp;start=19&amp;zoom=1&amp;tbnid=xBYBcv6niiqw6M:&amp;tbnh=120&amp;tbnw=150&amp;ei=GHelTsmfEMWb8QO94rTdBQ&amp;prev=/search?q=honeycomb+texture+aggregate&amp;hl=en&amp;sa=X&amp;rlz=1T4SNYN_en-GB___MY413&amp;tbm=isch&amp;prmd=ivnsb&amp;itbs=1" TargetMode="Externa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hyperlink" Target="http://www.google.com.my/imgres?imgurl=http://www.earthsciences.hku.hk/shmuseum/image/earth_mat/2-3/rate_of_cooling/Si-26a(V1)_large.JPG&amp;imgrefurl=http://www.earthsciences.hku.hk/shmuseum/earth_mat_2_3.php&amp;usg=__VD5Iikr07zlHNQPBqxVpsVwWIHM=&amp;h=533&amp;w=800&amp;sz=368&amp;hl=en&amp;start=16&amp;zoom=1&amp;tbnid=2TTrPYzOkHsvvM:&amp;tbnh=95&amp;tbnw=143&amp;ei=FnilTuWLDtLE8QPh9YXzBQ&amp;prev=/search?q=crystalline+texture+aggregate&amp;hl=en&amp;sa=X&amp;rlz=1T4SNYN_en-GB___MY413&amp;tbm=isch&amp;prmd=ivnsb&amp;itbs=1"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upload.wikimedia.org/wikipedia/commons/f/f5/Laborsiebmaschine_BMK.jpg" TargetMode="External"/><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hyperlink" Target="http://en.wikipedia.org/wiki/File:Laboratory_sieves_BMK.jpg"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381000" y="4038600"/>
            <a:ext cx="8001000" cy="1199704"/>
          </a:xfrm>
        </p:spPr>
        <p:txBody>
          <a:bodyPr>
            <a:normAutofit/>
          </a:bodyPr>
          <a:lstStyle/>
          <a:p>
            <a:pPr>
              <a:lnSpc>
                <a:spcPct val="120000"/>
              </a:lnSpc>
              <a:spcBef>
                <a:spcPts val="0"/>
              </a:spcBef>
            </a:pPr>
            <a:r>
              <a:rPr lang="en-US" sz="2400" b="1" dirty="0" smtClean="0">
                <a:solidFill>
                  <a:schemeClr val="tx1"/>
                </a:solidFill>
              </a:rPr>
              <a:t>Allan Nantel</a:t>
            </a:r>
          </a:p>
          <a:p>
            <a:pPr>
              <a:lnSpc>
                <a:spcPct val="120000"/>
              </a:lnSpc>
              <a:spcBef>
                <a:spcPts val="0"/>
              </a:spcBef>
            </a:pPr>
            <a:r>
              <a:rPr lang="en-US" sz="2400" b="1" dirty="0" smtClean="0">
                <a:solidFill>
                  <a:schemeClr val="tx1"/>
                </a:solidFill>
              </a:rPr>
              <a:t>October 2020</a:t>
            </a:r>
            <a:endParaRPr lang="en-US" sz="2400" dirty="0"/>
          </a:p>
        </p:txBody>
      </p:sp>
      <p:sp>
        <p:nvSpPr>
          <p:cNvPr id="6" name="Subtitle 2"/>
          <p:cNvSpPr>
            <a:spLocks noGrp="1"/>
          </p:cNvSpPr>
          <p:nvPr>
            <p:ph type="ctrTitle"/>
          </p:nvPr>
        </p:nvSpPr>
        <p:spPr>
          <a:xfrm>
            <a:off x="533400" y="914400"/>
            <a:ext cx="8001000" cy="2514600"/>
          </a:xfrm>
        </p:spPr>
        <p:txBody>
          <a:bodyPr>
            <a:noAutofit/>
          </a:bodyPr>
          <a:lstStyle/>
          <a:p>
            <a:r>
              <a:rPr lang="en-US" sz="3200" b="1" dirty="0" smtClean="0">
                <a:solidFill>
                  <a:schemeClr val="tx1"/>
                </a:solidFill>
              </a:rPr>
              <a:t/>
            </a:r>
            <a:br>
              <a:rPr lang="en-US" sz="3200" b="1"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4000" dirty="0" smtClean="0">
                <a:solidFill>
                  <a:schemeClr val="bg2">
                    <a:lumMod val="50000"/>
                  </a:schemeClr>
                </a:solidFill>
              </a:rPr>
              <a:t>CONCRETE IN CONSTRUCTION</a:t>
            </a:r>
            <a:r>
              <a:rPr lang="en-US" sz="3200" dirty="0" smtClean="0">
                <a:solidFill>
                  <a:schemeClr val="tx1"/>
                </a:solidFill>
              </a:rPr>
              <a:t/>
            </a:r>
            <a:br>
              <a:rPr lang="en-US" sz="3200" dirty="0" smtClean="0">
                <a:solidFill>
                  <a:schemeClr val="tx1"/>
                </a:solidFill>
              </a:rPr>
            </a:br>
            <a:endParaRPr lang="en-US" sz="2400" b="1" dirty="0" smtClean="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5000" y="2286000"/>
            <a:ext cx="6705600" cy="461665"/>
          </a:xfrm>
          <a:prstGeom prst="rect">
            <a:avLst/>
          </a:prstGeom>
          <a:noFill/>
        </p:spPr>
        <p:txBody>
          <a:bodyPr wrap="square" rtlCol="0">
            <a:spAutoFit/>
          </a:bodyPr>
          <a:lstStyle/>
          <a:p>
            <a:r>
              <a:rPr lang="en-GB" sz="2400" dirty="0" smtClean="0"/>
              <a:t>THE TACOMA NARROWS BRIDGE 1940</a:t>
            </a:r>
            <a:endParaRPr lang="en-GB" sz="2400" dirty="0"/>
          </a:p>
        </p:txBody>
      </p:sp>
      <p:sp>
        <p:nvSpPr>
          <p:cNvPr id="4" name="Rectangle 3"/>
          <p:cNvSpPr/>
          <p:nvPr/>
        </p:nvSpPr>
        <p:spPr>
          <a:xfrm>
            <a:off x="609600" y="3276600"/>
            <a:ext cx="8153400" cy="461665"/>
          </a:xfrm>
          <a:prstGeom prst="rect">
            <a:avLst/>
          </a:prstGeom>
        </p:spPr>
        <p:txBody>
          <a:bodyPr wrap="square">
            <a:spAutoFit/>
          </a:bodyPr>
          <a:lstStyle/>
          <a:p>
            <a:r>
              <a:rPr lang="en-US" sz="2400" b="1" u="sng" dirty="0" smtClean="0">
                <a:hlinkClick r:id="rId2"/>
              </a:rPr>
              <a:t>http://www.youtube.com/watch?v=daWqdCw7eGY</a:t>
            </a:r>
            <a:endParaRPr lang="en-US" sz="2400" b="1" dirty="0"/>
          </a:p>
        </p:txBody>
      </p:sp>
    </p:spTree>
    <p:extLst>
      <p:ext uri="{BB962C8B-B14F-4D97-AF65-F5344CB8AC3E}">
        <p14:creationId xmlns:p14="http://schemas.microsoft.com/office/powerpoint/2010/main" val="28857634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819399"/>
            <a:ext cx="8229600" cy="914401"/>
          </a:xfrm>
        </p:spPr>
        <p:txBody>
          <a:bodyPr/>
          <a:lstStyle/>
          <a:p>
            <a:pPr>
              <a:buNone/>
            </a:pPr>
            <a:r>
              <a:rPr lang="en-US" dirty="0" smtClean="0"/>
              <a:t>How old is the use of concrete in construction?</a:t>
            </a:r>
            <a:endParaRPr lang="en-US" dirty="0"/>
          </a:p>
        </p:txBody>
      </p:sp>
      <p:sp>
        <p:nvSpPr>
          <p:cNvPr id="3" name="Title 2"/>
          <p:cNvSpPr>
            <a:spLocks noGrp="1"/>
          </p:cNvSpPr>
          <p:nvPr>
            <p:ph type="title"/>
          </p:nvPr>
        </p:nvSpPr>
        <p:spPr>
          <a:xfrm>
            <a:off x="609600" y="609600"/>
            <a:ext cx="8229600" cy="1143000"/>
          </a:xfrm>
        </p:spPr>
        <p:txBody>
          <a:bodyPr/>
          <a:lstStyle/>
          <a:p>
            <a:r>
              <a:rPr lang="en-US" dirty="0" smtClean="0">
                <a:solidFill>
                  <a:schemeClr val="bg2">
                    <a:lumMod val="50000"/>
                  </a:schemeClr>
                </a:solidFill>
              </a:rPr>
              <a:t>Concrete</a:t>
            </a:r>
            <a:endParaRPr lang="en-US" dirty="0">
              <a:solidFill>
                <a:schemeClr val="bg2">
                  <a:lumMod val="50000"/>
                </a:schemeClr>
              </a:solidFill>
            </a:endParaRPr>
          </a:p>
        </p:txBody>
      </p:sp>
      <p:sp>
        <p:nvSpPr>
          <p:cNvPr id="5" name="Rectangle 4"/>
          <p:cNvSpPr/>
          <p:nvPr/>
        </p:nvSpPr>
        <p:spPr>
          <a:xfrm>
            <a:off x="3048000" y="3810000"/>
            <a:ext cx="3664786" cy="369332"/>
          </a:xfrm>
          <a:prstGeom prst="rect">
            <a:avLst/>
          </a:prstGeom>
        </p:spPr>
        <p:txBody>
          <a:bodyPr wrap="none">
            <a:spAutoFit/>
          </a:bodyPr>
          <a:lstStyle/>
          <a:p>
            <a:r>
              <a:rPr lang="en-GB" u="sng" dirty="0" smtClean="0">
                <a:hlinkClick r:id="rId2"/>
              </a:rPr>
              <a:t>http://youtu.be/5IOD72Kdx3A</a:t>
            </a:r>
            <a:endParaRPr lang="en-GB" dirty="0"/>
          </a:p>
        </p:txBody>
      </p:sp>
      <p:sp>
        <p:nvSpPr>
          <p:cNvPr id="4" name="TextBox 3"/>
          <p:cNvSpPr txBox="1"/>
          <p:nvPr/>
        </p:nvSpPr>
        <p:spPr>
          <a:xfrm>
            <a:off x="6400800" y="6019800"/>
            <a:ext cx="2286000" cy="369332"/>
          </a:xfrm>
          <a:prstGeom prst="rect">
            <a:avLst/>
          </a:prstGeom>
          <a:noFill/>
        </p:spPr>
        <p:txBody>
          <a:bodyPr wrap="square" rtlCol="0">
            <a:spAutoFit/>
          </a:bodyPr>
          <a:lstStyle/>
          <a:p>
            <a:r>
              <a:rPr lang="en-GB" dirty="0" smtClean="0"/>
              <a:t>10 minutes</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228600" y="0"/>
            <a:ext cx="8382000" cy="1143000"/>
          </a:xfrm>
        </p:spPr>
        <p:txBody>
          <a:bodyPr/>
          <a:lstStyle/>
          <a:p>
            <a:r>
              <a:rPr lang="en-US" dirty="0" smtClean="0">
                <a:solidFill>
                  <a:schemeClr val="bg2">
                    <a:lumMod val="50000"/>
                  </a:schemeClr>
                </a:solidFill>
              </a:rPr>
              <a:t>Rome - The Pantheon</a:t>
            </a:r>
            <a:endParaRPr lang="en-US" dirty="0">
              <a:solidFill>
                <a:schemeClr val="bg2">
                  <a:lumMod val="50000"/>
                </a:schemeClr>
              </a:solidFill>
            </a:endParaRPr>
          </a:p>
        </p:txBody>
      </p:sp>
      <p:pic>
        <p:nvPicPr>
          <p:cNvPr id="4" name="Content Placeholder 3" descr="http://upload.wikimedia.org/wikipedia/commons/thumb/d/d0/Pantheon_dome.jpg/220px-Pantheon_dome.jpg">
            <a:hlinkClick r:id="rId2"/>
          </p:cNvPr>
          <p:cNvPicPr>
            <a:picLocks noGrp="1"/>
          </p:cNvPicPr>
          <p:nvPr>
            <p:ph idx="1"/>
          </p:nvPr>
        </p:nvPicPr>
        <p:blipFill>
          <a:blip r:embed="rId3" cstate="print"/>
          <a:srcRect/>
          <a:stretch>
            <a:fillRect/>
          </a:stretch>
        </p:blipFill>
        <p:spPr bwMode="auto">
          <a:xfrm>
            <a:off x="381000" y="3776365"/>
            <a:ext cx="4191000" cy="2819400"/>
          </a:xfrm>
          <a:prstGeom prst="rect">
            <a:avLst/>
          </a:prstGeom>
          <a:noFill/>
          <a:ln w="38100">
            <a:solidFill>
              <a:schemeClr val="tx1"/>
            </a:solidFill>
            <a:miter lim="800000"/>
            <a:headEnd/>
            <a:tailEnd/>
          </a:ln>
        </p:spPr>
      </p:pic>
      <p:pic>
        <p:nvPicPr>
          <p:cNvPr id="5" name="Picture 6" descr="fg18_00500"/>
          <p:cNvPicPr>
            <a:picLocks noChangeAspect="1" noChangeArrowheads="1"/>
          </p:cNvPicPr>
          <p:nvPr/>
        </p:nvPicPr>
        <p:blipFill>
          <a:blip r:embed="rId4" cstate="print"/>
          <a:srcRect/>
          <a:stretch>
            <a:fillRect/>
          </a:stretch>
        </p:blipFill>
        <p:spPr bwMode="auto">
          <a:xfrm>
            <a:off x="4826912" y="990600"/>
            <a:ext cx="4317087" cy="5867400"/>
          </a:xfrm>
          <a:prstGeom prst="rect">
            <a:avLst/>
          </a:prstGeom>
          <a:noFill/>
          <a:ln w="38100">
            <a:solidFill>
              <a:schemeClr val="tx1"/>
            </a:solidFill>
            <a:miter lim="800000"/>
            <a:headEnd/>
            <a:tailEnd/>
          </a:ln>
        </p:spPr>
      </p:pic>
      <p:sp>
        <p:nvSpPr>
          <p:cNvPr id="6" name="Rectangle 5"/>
          <p:cNvSpPr/>
          <p:nvPr/>
        </p:nvSpPr>
        <p:spPr>
          <a:xfrm>
            <a:off x="381000" y="1295400"/>
            <a:ext cx="4648200" cy="1200329"/>
          </a:xfrm>
          <a:prstGeom prst="rect">
            <a:avLst/>
          </a:prstGeom>
        </p:spPr>
        <p:txBody>
          <a:bodyPr wrap="square">
            <a:spAutoFit/>
          </a:bodyPr>
          <a:lstStyle/>
          <a:p>
            <a:r>
              <a:rPr lang="en-US" dirty="0" smtClean="0"/>
              <a:t>The </a:t>
            </a:r>
            <a:r>
              <a:rPr lang="en-US" dirty="0"/>
              <a:t>largest </a:t>
            </a:r>
            <a:r>
              <a:rPr lang="en-US" dirty="0" smtClean="0"/>
              <a:t>non-reinforced solid </a:t>
            </a:r>
          </a:p>
          <a:p>
            <a:r>
              <a:rPr lang="en-US" dirty="0" smtClean="0"/>
              <a:t>concrete dome , 42-meter-diameter, made of poured concrete. </a:t>
            </a:r>
          </a:p>
          <a:p>
            <a:endParaRPr lang="en-US" dirty="0"/>
          </a:p>
        </p:txBody>
      </p:sp>
      <p:sp>
        <p:nvSpPr>
          <p:cNvPr id="7" name="Rectangle 6"/>
          <p:cNvSpPr/>
          <p:nvPr/>
        </p:nvSpPr>
        <p:spPr>
          <a:xfrm>
            <a:off x="457200" y="2209800"/>
            <a:ext cx="1891865" cy="923330"/>
          </a:xfrm>
          <a:prstGeom prst="rect">
            <a:avLst/>
          </a:prstGeom>
        </p:spPr>
        <p:txBody>
          <a:bodyPr wrap="none">
            <a:spAutoFit/>
          </a:bodyPr>
          <a:lstStyle/>
          <a:p>
            <a:r>
              <a:rPr lang="en-US" dirty="0" smtClean="0"/>
              <a:t>(1</a:t>
            </a:r>
            <a:r>
              <a:rPr lang="en-US" baseline="30000" dirty="0" smtClean="0"/>
              <a:t>st</a:t>
            </a:r>
            <a:r>
              <a:rPr lang="en-US" dirty="0" smtClean="0"/>
              <a:t> century BC)</a:t>
            </a:r>
          </a:p>
          <a:p>
            <a:endParaRPr lang="en-US" dirty="0" smtClean="0"/>
          </a:p>
          <a:p>
            <a:endParaRPr lang="en-US" dirty="0"/>
          </a:p>
        </p:txBody>
      </p:sp>
      <p:sp>
        <p:nvSpPr>
          <p:cNvPr id="8" name="Rectangle 7"/>
          <p:cNvSpPr/>
          <p:nvPr/>
        </p:nvSpPr>
        <p:spPr>
          <a:xfrm>
            <a:off x="381000" y="2590800"/>
            <a:ext cx="4572000" cy="923330"/>
          </a:xfrm>
          <a:prstGeom prst="rect">
            <a:avLst/>
          </a:prstGeom>
        </p:spPr>
        <p:txBody>
          <a:bodyPr>
            <a:spAutoFit/>
          </a:bodyPr>
          <a:lstStyle/>
          <a:p>
            <a:r>
              <a:rPr lang="en-US" dirty="0" smtClean="0"/>
              <a:t>The word ‘concrete’ comes from the Latin word "concretus" (meaning compact or condensed),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0353" y="1295400"/>
            <a:ext cx="8229600" cy="4495800"/>
          </a:xfrm>
        </p:spPr>
        <p:txBody>
          <a:bodyPr>
            <a:normAutofit fontScale="85000" lnSpcReduction="10000"/>
          </a:bodyPr>
          <a:lstStyle/>
          <a:p>
            <a:pPr algn="just"/>
            <a:r>
              <a:rPr lang="en-US" b="1" dirty="0" smtClean="0">
                <a:solidFill>
                  <a:srgbClr val="0070C0"/>
                </a:solidFill>
              </a:rPr>
              <a:t>1756</a:t>
            </a:r>
            <a:r>
              <a:rPr lang="en-US" dirty="0" smtClean="0"/>
              <a:t> British engineer, John Smeaton   manufactures the first modern concrete (hydraulic cement) by adding pebbles as a coarse aggregate and mixing powered brick into a lime cement.</a:t>
            </a:r>
          </a:p>
          <a:p>
            <a:pPr algn="just"/>
            <a:endParaRPr lang="en-US" dirty="0" smtClean="0"/>
          </a:p>
          <a:p>
            <a:pPr algn="just"/>
            <a:r>
              <a:rPr lang="en-US" b="1" dirty="0" smtClean="0">
                <a:solidFill>
                  <a:srgbClr val="0070C0"/>
                </a:solidFill>
              </a:rPr>
              <a:t>1824 </a:t>
            </a:r>
            <a:r>
              <a:rPr lang="en-US" dirty="0" smtClean="0"/>
              <a:t>an English inventor Joseph Aspdin invents ‘Portland’ cement from a heated mixture of limestone and clay. </a:t>
            </a:r>
          </a:p>
          <a:p>
            <a:pPr marL="109728" indent="0" algn="just">
              <a:buNone/>
            </a:pPr>
            <a:r>
              <a:rPr lang="en-US" dirty="0"/>
              <a:t> </a:t>
            </a:r>
            <a:r>
              <a:rPr lang="en-US" dirty="0" smtClean="0"/>
              <a:t>  Named product after colour of Portland’s Jurassic</a:t>
            </a:r>
          </a:p>
          <a:p>
            <a:pPr marL="109728" indent="0" algn="just">
              <a:buNone/>
            </a:pPr>
            <a:r>
              <a:rPr lang="en-US" dirty="0"/>
              <a:t> </a:t>
            </a:r>
            <a:r>
              <a:rPr lang="en-US" dirty="0" smtClean="0"/>
              <a:t>  limestone, South Dorset.</a:t>
            </a:r>
          </a:p>
          <a:p>
            <a:pPr algn="just"/>
            <a:endParaRPr lang="en-US" dirty="0" smtClean="0"/>
          </a:p>
          <a:p>
            <a:pPr algn="just"/>
            <a:r>
              <a:rPr lang="en-US" dirty="0" smtClean="0"/>
              <a:t>In </a:t>
            </a:r>
            <a:r>
              <a:rPr lang="en-US" b="1" dirty="0" smtClean="0">
                <a:solidFill>
                  <a:srgbClr val="0070C0"/>
                </a:solidFill>
              </a:rPr>
              <a:t>1849</a:t>
            </a:r>
            <a:r>
              <a:rPr lang="en-US" dirty="0" smtClean="0"/>
              <a:t>, Joseph Monier invented reinforced concrete</a:t>
            </a:r>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History of Concrete</a:t>
            </a:r>
            <a:endParaRPr lang="en-US" dirty="0">
              <a:solidFill>
                <a:schemeClr val="bg2">
                  <a:lumMod val="50000"/>
                </a:schemeClr>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Concrete types &amp; properties </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b="1" dirty="0" smtClean="0"/>
              <a:t>Concrete</a:t>
            </a:r>
            <a:r>
              <a:rPr lang="en-US" dirty="0" smtClean="0"/>
              <a:t> is a composite construction material,</a:t>
            </a:r>
          </a:p>
          <a:p>
            <a:pPr>
              <a:buNone/>
            </a:pPr>
            <a:r>
              <a:rPr lang="en-US" dirty="0" smtClean="0"/>
              <a:t>    composed of:</a:t>
            </a:r>
          </a:p>
          <a:p>
            <a:pPr>
              <a:buNone/>
            </a:pPr>
            <a:endParaRPr lang="en-US" dirty="0" smtClean="0"/>
          </a:p>
          <a:p>
            <a:r>
              <a:rPr lang="en-US" dirty="0" smtClean="0"/>
              <a:t> Cement – The binding agent </a:t>
            </a:r>
          </a:p>
          <a:p>
            <a:endParaRPr lang="en-US" dirty="0" smtClean="0"/>
          </a:p>
          <a:p>
            <a:r>
              <a:rPr lang="en-US" dirty="0" smtClean="0"/>
              <a:t> Coarse Aggregate – gravel, crushed rock.   			</a:t>
            </a:r>
          </a:p>
          <a:p>
            <a:r>
              <a:rPr lang="en-US" dirty="0" smtClean="0"/>
              <a:t> Fine aggregate – sands</a:t>
            </a:r>
          </a:p>
          <a:p>
            <a:endParaRPr lang="en-US" dirty="0" smtClean="0"/>
          </a:p>
          <a:p>
            <a:r>
              <a:rPr lang="en-US" dirty="0" smtClean="0"/>
              <a:t> Water</a:t>
            </a:r>
          </a:p>
          <a:p>
            <a:endParaRPr lang="en-US" dirty="0" smtClean="0"/>
          </a:p>
          <a:p>
            <a:r>
              <a:rPr lang="en-US" dirty="0" smtClean="0"/>
              <a:t> Chemical additives</a:t>
            </a:r>
          </a:p>
          <a:p>
            <a:pPr>
              <a:buNone/>
            </a:pPr>
            <a:endParaRPr lang="en-US" dirty="0" smtClean="0"/>
          </a:p>
          <a:p>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What is Concrete ?</a:t>
            </a:r>
            <a:endParaRPr lang="en-US" dirty="0">
              <a:solidFill>
                <a:schemeClr val="bg2">
                  <a:lumMod val="50000"/>
                </a:schemeClr>
              </a:solidFill>
            </a:endParaRPr>
          </a:p>
        </p:txBody>
      </p:sp>
      <p:pic>
        <p:nvPicPr>
          <p:cNvPr id="4" name="Picture 3"/>
          <p:cNvPicPr>
            <a:picLocks noChangeArrowheads="1"/>
          </p:cNvPicPr>
          <p:nvPr/>
        </p:nvPicPr>
        <p:blipFill>
          <a:blip r:embed="rId2" cstate="print"/>
          <a:srcRect/>
          <a:stretch>
            <a:fillRect/>
          </a:stretch>
        </p:blipFill>
        <p:spPr>
          <a:xfrm>
            <a:off x="5486400" y="3886200"/>
            <a:ext cx="3429000" cy="27432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20414" y="160338"/>
            <a:ext cx="4075386" cy="715962"/>
          </a:xfrm>
        </p:spPr>
        <p:txBody>
          <a:bodyPr>
            <a:normAutofit fontScale="90000"/>
          </a:bodyPr>
          <a:lstStyle/>
          <a:p>
            <a:r>
              <a:rPr lang="en-US" dirty="0" smtClean="0">
                <a:solidFill>
                  <a:schemeClr val="bg2">
                    <a:lumMod val="50000"/>
                  </a:schemeClr>
                </a:solidFill>
              </a:rPr>
              <a:t>Concrete Types</a:t>
            </a:r>
            <a:endParaRPr lang="en-US" dirty="0">
              <a:solidFill>
                <a:schemeClr val="bg2">
                  <a:lumMod val="50000"/>
                </a:schemeClr>
              </a:solidFill>
            </a:endParaRPr>
          </a:p>
        </p:txBody>
      </p:sp>
      <p:sp>
        <p:nvSpPr>
          <p:cNvPr id="6" name="Rectangle 3"/>
          <p:cNvSpPr txBox="1">
            <a:spLocks noChangeArrowheads="1"/>
          </p:cNvSpPr>
          <p:nvPr/>
        </p:nvSpPr>
        <p:spPr>
          <a:xfrm>
            <a:off x="609600" y="1219200"/>
            <a:ext cx="8077200" cy="5181600"/>
          </a:xfrm>
          <a:prstGeom prst="rect">
            <a:avLst/>
          </a:prstGeom>
          <a:noFill/>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3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Content Placeholder 6"/>
          <p:cNvSpPr>
            <a:spLocks noGrp="1"/>
          </p:cNvSpPr>
          <p:nvPr>
            <p:ph idx="1"/>
          </p:nvPr>
        </p:nvSpPr>
        <p:spPr>
          <a:xfrm>
            <a:off x="381000" y="990600"/>
            <a:ext cx="8382000" cy="5334000"/>
          </a:xfrm>
        </p:spPr>
        <p:txBody>
          <a:bodyPr>
            <a:normAutofit fontScale="92500" lnSpcReduction="20000"/>
          </a:bodyPr>
          <a:lstStyle/>
          <a:p>
            <a:pPr algn="just"/>
            <a:r>
              <a:rPr lang="en-GB" sz="2800" dirty="0" smtClean="0">
                <a:solidFill>
                  <a:srgbClr val="0070C0"/>
                </a:solidFill>
              </a:rPr>
              <a:t>Plain Mass </a:t>
            </a:r>
            <a:r>
              <a:rPr lang="en-GB" dirty="0" smtClean="0"/>
              <a:t>-  </a:t>
            </a:r>
            <a:r>
              <a:rPr lang="en-GB" sz="1900" dirty="0" smtClean="0"/>
              <a:t>with </a:t>
            </a:r>
            <a:r>
              <a:rPr lang="en-GB" sz="2000" dirty="0" smtClean="0"/>
              <a:t>no reinforcement – dams, retaining walls.</a:t>
            </a:r>
          </a:p>
          <a:p>
            <a:pPr algn="just"/>
            <a:r>
              <a:rPr lang="en-GB" sz="2800" dirty="0" smtClean="0">
                <a:solidFill>
                  <a:srgbClr val="0070C0"/>
                </a:solidFill>
              </a:rPr>
              <a:t>Lean</a:t>
            </a:r>
            <a:r>
              <a:rPr lang="en-GB" dirty="0" smtClean="0"/>
              <a:t> – </a:t>
            </a:r>
            <a:r>
              <a:rPr lang="en-GB" sz="2000" dirty="0" smtClean="0"/>
              <a:t>large ratio of aggregate, for fill but not structural.</a:t>
            </a:r>
          </a:p>
          <a:p>
            <a:pPr algn="just"/>
            <a:r>
              <a:rPr lang="en-GB" sz="2800" dirty="0" smtClean="0">
                <a:solidFill>
                  <a:srgbClr val="0070C0"/>
                </a:solidFill>
              </a:rPr>
              <a:t>Structural</a:t>
            </a:r>
            <a:r>
              <a:rPr lang="en-GB" dirty="0" smtClean="0">
                <a:solidFill>
                  <a:srgbClr val="0070C0"/>
                </a:solidFill>
              </a:rPr>
              <a:t> </a:t>
            </a:r>
            <a:r>
              <a:rPr lang="en-GB" dirty="0" smtClean="0"/>
              <a:t>–  </a:t>
            </a:r>
            <a:r>
              <a:rPr lang="en-GB" sz="1800" dirty="0" smtClean="0"/>
              <a:t>good </a:t>
            </a:r>
            <a:r>
              <a:rPr lang="en-GB" sz="2000" dirty="0" smtClean="0"/>
              <a:t>load bearing, high density.</a:t>
            </a:r>
          </a:p>
          <a:p>
            <a:pPr algn="just"/>
            <a:r>
              <a:rPr lang="en-GB" sz="2800" dirty="0" smtClean="0">
                <a:solidFill>
                  <a:srgbClr val="0070C0"/>
                </a:solidFill>
              </a:rPr>
              <a:t>Reinforced</a:t>
            </a:r>
            <a:r>
              <a:rPr lang="en-GB" dirty="0" smtClean="0"/>
              <a:t> – </a:t>
            </a:r>
            <a:r>
              <a:rPr lang="en-GB" sz="2000" dirty="0" smtClean="0"/>
              <a:t>steel assisted strength.</a:t>
            </a:r>
          </a:p>
          <a:p>
            <a:pPr algn="just"/>
            <a:r>
              <a:rPr lang="en-GB" sz="2800" dirty="0" smtClean="0">
                <a:solidFill>
                  <a:srgbClr val="0070C0"/>
                </a:solidFill>
              </a:rPr>
              <a:t>Pre-stressed</a:t>
            </a:r>
            <a:r>
              <a:rPr lang="en-GB" dirty="0" smtClean="0"/>
              <a:t> – </a:t>
            </a:r>
            <a:r>
              <a:rPr lang="en-GB" sz="2000" dirty="0" smtClean="0"/>
              <a:t>subjected to pre-placement compression to counteract expected tensile forces.</a:t>
            </a:r>
          </a:p>
          <a:p>
            <a:pPr algn="just"/>
            <a:r>
              <a:rPr lang="en-GB" sz="2800" dirty="0" smtClean="0">
                <a:solidFill>
                  <a:srgbClr val="0070C0"/>
                </a:solidFill>
              </a:rPr>
              <a:t>Pre-cast</a:t>
            </a:r>
            <a:r>
              <a:rPr lang="en-GB" dirty="0" smtClean="0"/>
              <a:t> – </a:t>
            </a:r>
            <a:r>
              <a:rPr lang="en-GB" sz="2000" dirty="0" smtClean="0"/>
              <a:t>moulded, channels and culverts.</a:t>
            </a:r>
          </a:p>
          <a:p>
            <a:pPr algn="just"/>
            <a:r>
              <a:rPr lang="en-GB" sz="2800" dirty="0" smtClean="0">
                <a:solidFill>
                  <a:srgbClr val="0070C0"/>
                </a:solidFill>
              </a:rPr>
              <a:t>Water resistant </a:t>
            </a:r>
            <a:r>
              <a:rPr lang="en-GB" sz="2800" dirty="0" smtClean="0"/>
              <a:t>– </a:t>
            </a:r>
            <a:r>
              <a:rPr lang="en-GB" sz="2000" dirty="0" smtClean="0"/>
              <a:t>higher density, with spray lacquer or asphalt coated- used for water tanks.</a:t>
            </a:r>
          </a:p>
          <a:p>
            <a:pPr algn="just"/>
            <a:r>
              <a:rPr lang="en-GB" sz="2800" dirty="0" smtClean="0">
                <a:solidFill>
                  <a:srgbClr val="0070C0"/>
                </a:solidFill>
              </a:rPr>
              <a:t>High density </a:t>
            </a:r>
            <a:r>
              <a:rPr lang="en-GB" sz="2000" dirty="0" smtClean="0"/>
              <a:t>– utilises haematite, iron or steel shot as aggregate. Used for shield walls, sea walls.</a:t>
            </a:r>
          </a:p>
          <a:p>
            <a:pPr algn="just"/>
            <a:r>
              <a:rPr lang="en-GB" sz="2800" dirty="0" smtClean="0">
                <a:solidFill>
                  <a:srgbClr val="0070C0"/>
                </a:solidFill>
              </a:rPr>
              <a:t>Fibre reinforced </a:t>
            </a:r>
            <a:r>
              <a:rPr lang="en-GB" sz="3000" dirty="0" smtClean="0"/>
              <a:t>– </a:t>
            </a:r>
            <a:r>
              <a:rPr lang="en-GB" sz="2000" dirty="0" smtClean="0"/>
              <a:t>uses nylon, polypropylene, steel, carbon fibres as reinforcement.  </a:t>
            </a:r>
            <a:r>
              <a:rPr lang="en-GB" sz="2000" b="1" dirty="0" smtClean="0">
                <a:solidFill>
                  <a:srgbClr val="0070C0"/>
                </a:solidFill>
              </a:rPr>
              <a:t>POLYSTYRENE </a:t>
            </a:r>
          </a:p>
          <a:p>
            <a:pPr algn="just"/>
            <a:r>
              <a:rPr lang="en-GB" sz="2800" dirty="0" smtClean="0">
                <a:solidFill>
                  <a:srgbClr val="0070C0"/>
                </a:solidFill>
              </a:rPr>
              <a:t>High Alumina </a:t>
            </a:r>
            <a:r>
              <a:rPr lang="en-GB" sz="2200" dirty="0" smtClean="0"/>
              <a:t>– </a:t>
            </a:r>
            <a:r>
              <a:rPr lang="en-GB" sz="2000" dirty="0" smtClean="0"/>
              <a:t>high early strength, resistance to high temperatures and sulphates.</a:t>
            </a:r>
          </a:p>
          <a:p>
            <a:pPr algn="just"/>
            <a:endParaRPr lang="en-GB" sz="2000" dirty="0" smtClean="0"/>
          </a:p>
          <a:p>
            <a:endParaRPr lang="en-GB" sz="2000"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304800"/>
            <a:ext cx="8534400" cy="3477875"/>
          </a:xfrm>
          <a:prstGeom prst="rect">
            <a:avLst/>
          </a:prstGeom>
          <a:noFill/>
        </p:spPr>
        <p:txBody>
          <a:bodyPr wrap="square" rtlCol="0">
            <a:spAutoFit/>
          </a:bodyPr>
          <a:lstStyle/>
          <a:p>
            <a:pPr algn="just"/>
            <a:r>
              <a:rPr lang="en-GB" sz="2000" dirty="0" smtClean="0">
                <a:latin typeface="Arial" panose="020B0604020202020204" pitchFamily="34" charset="0"/>
                <a:cs typeface="Arial" panose="020B0604020202020204" pitchFamily="34" charset="0"/>
              </a:rPr>
              <a:t>Use of Fibres is not modern…ancient civilisations used hair. </a:t>
            </a:r>
          </a:p>
          <a:p>
            <a:pPr algn="just"/>
            <a:r>
              <a:rPr lang="en-GB" sz="2000" b="1" dirty="0" smtClean="0">
                <a:latin typeface="Arial" panose="020B0604020202020204" pitchFamily="34" charset="0"/>
                <a:cs typeface="Arial" panose="020B0604020202020204" pitchFamily="34" charset="0"/>
              </a:rPr>
              <a:t>Great wall of China??......2,000 years old.</a:t>
            </a:r>
          </a:p>
          <a:p>
            <a:pPr algn="just"/>
            <a:endParaRPr lang="en-GB" sz="2000" dirty="0" smtClean="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 number of materials such as glass</a:t>
            </a:r>
            <a:r>
              <a:rPr lang="en-GB" sz="2000" dirty="0" smtClean="0">
                <a:latin typeface="Arial" panose="020B0604020202020204" pitchFamily="34" charset="0"/>
                <a:cs typeface="Arial" panose="020B0604020202020204" pitchFamily="34" charset="0"/>
              </a:rPr>
              <a:t>, steel,  </a:t>
            </a:r>
            <a:r>
              <a:rPr lang="en-GB" sz="2000" dirty="0">
                <a:latin typeface="Arial" panose="020B0604020202020204" pitchFamily="34" charset="0"/>
                <a:cs typeface="Arial" panose="020B0604020202020204" pitchFamily="34" charset="0"/>
              </a:rPr>
              <a:t>carbon </a:t>
            </a:r>
            <a:r>
              <a:rPr lang="en-GB" sz="2000" dirty="0" smtClean="0">
                <a:latin typeface="Arial" panose="020B0604020202020204" pitchFamily="34" charset="0"/>
                <a:cs typeface="Arial" panose="020B0604020202020204" pitchFamily="34" charset="0"/>
              </a:rPr>
              <a:t>have </a:t>
            </a:r>
            <a:r>
              <a:rPr lang="en-GB" sz="2000" dirty="0">
                <a:latin typeface="Arial" panose="020B0604020202020204" pitchFamily="34" charset="0"/>
                <a:cs typeface="Arial" panose="020B0604020202020204" pitchFamily="34" charset="0"/>
              </a:rPr>
              <a:t>historically been used to produce fibres.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Currently</a:t>
            </a:r>
            <a:r>
              <a:rPr lang="en-GB" sz="2000" dirty="0">
                <a:latin typeface="Arial" panose="020B0604020202020204" pitchFamily="34" charset="0"/>
                <a:cs typeface="Arial" panose="020B0604020202020204" pitchFamily="34" charset="0"/>
              </a:rPr>
              <a:t>, polypropylene fibres are the most </a:t>
            </a:r>
            <a:r>
              <a:rPr lang="en-GB" sz="2000" dirty="0" smtClean="0">
                <a:latin typeface="Arial" panose="020B0604020202020204" pitchFamily="34" charset="0"/>
                <a:cs typeface="Arial" panose="020B0604020202020204" pitchFamily="34" charset="0"/>
              </a:rPr>
              <a:t>common for renders</a:t>
            </a: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incorporation of polypropylene fibres into renders improves the bonding to the backing material, reduces permeability and improves frost resistance.</a:t>
            </a:r>
          </a:p>
        </p:txBody>
      </p:sp>
      <p:pic>
        <p:nvPicPr>
          <p:cNvPr id="117762" name="Picture 2" descr="Synthetic fibres for concrete reinforcement, based in Glasgo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3878550"/>
            <a:ext cx="2898775" cy="2625839"/>
          </a:xfrm>
          <a:prstGeom prst="rect">
            <a:avLst/>
          </a:prstGeom>
          <a:noFill/>
          <a:extLst>
            <a:ext uri="{909E8E84-426E-40DD-AFC4-6F175D3DCCD1}">
              <a14:hiddenFill xmlns:a14="http://schemas.microsoft.com/office/drawing/2010/main">
                <a:solidFill>
                  <a:srgbClr val="FFFFFF"/>
                </a:solidFill>
              </a14:hiddenFill>
            </a:ext>
          </a:extLst>
        </p:spPr>
      </p:pic>
      <p:pic>
        <p:nvPicPr>
          <p:cNvPr id="117766" name="Picture 6" descr="Fiber-Reinforced Concrete (FRC), Glass Fiber Reinforced Concrete Mesh, GRC  Mesh, जीआरसी जाली in Pune , AKB Industries | ID: 889255608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3878550"/>
            <a:ext cx="3733800" cy="2800351"/>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90933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smtClean="0">
                <a:solidFill>
                  <a:srgbClr val="0070C0"/>
                </a:solidFill>
              </a:rPr>
              <a:t>Hardening of concrete</a:t>
            </a:r>
            <a:endParaRPr lang="en-US" dirty="0">
              <a:solidFill>
                <a:srgbClr val="0070C0"/>
              </a:solidFill>
            </a:endParaRPr>
          </a:p>
        </p:txBody>
      </p:sp>
      <p:sp>
        <p:nvSpPr>
          <p:cNvPr id="6" name="Content Placeholder 5"/>
          <p:cNvSpPr>
            <a:spLocks noGrp="1"/>
          </p:cNvSpPr>
          <p:nvPr>
            <p:ph idx="1"/>
          </p:nvPr>
        </p:nvSpPr>
        <p:spPr>
          <a:xfrm>
            <a:off x="457200" y="1481329"/>
            <a:ext cx="8229600" cy="3852672"/>
          </a:xfrm>
        </p:spPr>
        <p:txBody>
          <a:bodyPr/>
          <a:lstStyle/>
          <a:p>
            <a:r>
              <a:rPr lang="en-GB" dirty="0" smtClean="0"/>
              <a:t>Starts by gradual stiffening (</a:t>
            </a:r>
            <a:r>
              <a:rPr lang="en-GB" dirty="0" smtClean="0">
                <a:solidFill>
                  <a:srgbClr val="0070C0"/>
                </a:solidFill>
              </a:rPr>
              <a:t>setting</a:t>
            </a:r>
            <a:r>
              <a:rPr lang="en-GB" dirty="0" smtClean="0"/>
              <a:t>).</a:t>
            </a:r>
          </a:p>
          <a:p>
            <a:r>
              <a:rPr lang="en-GB" dirty="0" smtClean="0"/>
              <a:t>Progressive increase in strength (</a:t>
            </a:r>
            <a:r>
              <a:rPr lang="en-GB" dirty="0" smtClean="0">
                <a:solidFill>
                  <a:srgbClr val="0070C0"/>
                </a:solidFill>
              </a:rPr>
              <a:t>hardening</a:t>
            </a:r>
            <a:r>
              <a:rPr lang="en-GB" dirty="0" smtClean="0"/>
              <a:t>).</a:t>
            </a:r>
          </a:p>
          <a:p>
            <a:r>
              <a:rPr lang="en-GB" dirty="0" smtClean="0"/>
              <a:t>Hardened by chemical action – (</a:t>
            </a:r>
            <a:r>
              <a:rPr lang="en-GB" dirty="0" smtClean="0">
                <a:solidFill>
                  <a:srgbClr val="0070C0"/>
                </a:solidFill>
              </a:rPr>
              <a:t>hydration</a:t>
            </a:r>
            <a:r>
              <a:rPr lang="en-GB" dirty="0" smtClean="0"/>
              <a:t>).</a:t>
            </a:r>
          </a:p>
          <a:p>
            <a:pPr>
              <a:buNone/>
            </a:pPr>
            <a:endParaRPr lang="en-GB" dirty="0" smtClean="0"/>
          </a:p>
          <a:p>
            <a:pPr algn="just"/>
            <a:r>
              <a:rPr lang="en-GB" dirty="0" smtClean="0"/>
              <a:t>Setting and Hardening are Exothermic reactions – the quantity of heat produced by a unit mass of cement is known as it’s ‘</a:t>
            </a:r>
            <a:r>
              <a:rPr lang="en-GB" dirty="0" smtClean="0">
                <a:solidFill>
                  <a:srgbClr val="0070C0"/>
                </a:solidFill>
              </a:rPr>
              <a:t>Heat of Hydration’</a:t>
            </a:r>
            <a:endParaRPr lang="en-GB" dirty="0" smtClean="0"/>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normAutofit fontScale="90000"/>
          </a:bodyPr>
          <a:lstStyle/>
          <a:p>
            <a:r>
              <a:rPr lang="en-US" sz="3600" dirty="0" smtClean="0">
                <a:solidFill>
                  <a:srgbClr val="0070C0"/>
                </a:solidFill>
              </a:rPr>
              <a:t>Factors affecting that Setting/Hardening</a:t>
            </a:r>
            <a:endParaRPr lang="en-US" sz="3600" dirty="0">
              <a:solidFill>
                <a:srgbClr val="0070C0"/>
              </a:solidFill>
            </a:endParaRPr>
          </a:p>
        </p:txBody>
      </p:sp>
      <p:sp>
        <p:nvSpPr>
          <p:cNvPr id="6" name="Content Placeholder 5"/>
          <p:cNvSpPr>
            <a:spLocks noGrp="1"/>
          </p:cNvSpPr>
          <p:nvPr>
            <p:ph idx="1"/>
          </p:nvPr>
        </p:nvSpPr>
        <p:spPr>
          <a:xfrm>
            <a:off x="381000" y="1219200"/>
            <a:ext cx="8382000" cy="5071871"/>
          </a:xfrm>
        </p:spPr>
        <p:txBody>
          <a:bodyPr>
            <a:normAutofit lnSpcReduction="10000"/>
          </a:bodyPr>
          <a:lstStyle/>
          <a:p>
            <a:pPr algn="just"/>
            <a:r>
              <a:rPr lang="en-GB" sz="2800" dirty="0" smtClean="0">
                <a:solidFill>
                  <a:srgbClr val="0070C0"/>
                </a:solidFill>
              </a:rPr>
              <a:t>Composition</a:t>
            </a:r>
            <a:r>
              <a:rPr lang="en-GB" dirty="0" smtClean="0"/>
              <a:t> – </a:t>
            </a:r>
            <a:r>
              <a:rPr lang="en-GB" sz="2000" dirty="0" smtClean="0"/>
              <a:t>Relative oxide combination proportion.</a:t>
            </a:r>
          </a:p>
          <a:p>
            <a:pPr algn="just"/>
            <a:r>
              <a:rPr lang="en-GB" sz="2800" dirty="0" smtClean="0">
                <a:solidFill>
                  <a:srgbClr val="0070C0"/>
                </a:solidFill>
              </a:rPr>
              <a:t>Temperature</a:t>
            </a:r>
            <a:r>
              <a:rPr lang="en-GB" dirty="0" smtClean="0"/>
              <a:t> – </a:t>
            </a:r>
            <a:r>
              <a:rPr lang="en-GB" sz="2000" dirty="0" smtClean="0"/>
              <a:t>Increased temp. gives increased rate.</a:t>
            </a:r>
            <a:endParaRPr lang="en-GB" sz="2400" dirty="0" smtClean="0"/>
          </a:p>
          <a:p>
            <a:pPr algn="just"/>
            <a:r>
              <a:rPr lang="en-GB" sz="2800" dirty="0" smtClean="0">
                <a:solidFill>
                  <a:srgbClr val="0070C0"/>
                </a:solidFill>
              </a:rPr>
              <a:t>Moisture</a:t>
            </a:r>
            <a:r>
              <a:rPr lang="en-GB" sz="2000" dirty="0" smtClean="0"/>
              <a:t> – For ultimate strength and resistance to excessive heat gain and cracking, it must be kept moist      							         </a:t>
            </a:r>
            <a:r>
              <a:rPr lang="en-GB" sz="2000" b="1" dirty="0" smtClean="0">
                <a:solidFill>
                  <a:srgbClr val="0070C0"/>
                </a:solidFill>
              </a:rPr>
              <a:t>(Curing)</a:t>
            </a:r>
          </a:p>
          <a:p>
            <a:pPr algn="just"/>
            <a:r>
              <a:rPr lang="en-GB" sz="2000" dirty="0" smtClean="0"/>
              <a:t> </a:t>
            </a:r>
            <a:r>
              <a:rPr lang="en-GB" sz="2800" dirty="0" smtClean="0">
                <a:solidFill>
                  <a:srgbClr val="0070C0"/>
                </a:solidFill>
              </a:rPr>
              <a:t>Additives</a:t>
            </a:r>
            <a:r>
              <a:rPr lang="en-GB" sz="2000" dirty="0" smtClean="0"/>
              <a:t> – </a:t>
            </a:r>
          </a:p>
          <a:p>
            <a:pPr algn="just">
              <a:buNone/>
            </a:pPr>
            <a:r>
              <a:rPr lang="en-GB" sz="2000" dirty="0" smtClean="0"/>
              <a:t>   </a:t>
            </a:r>
            <a:r>
              <a:rPr lang="en-GB" sz="2000" b="1" dirty="0" smtClean="0">
                <a:solidFill>
                  <a:srgbClr val="0070C0"/>
                </a:solidFill>
              </a:rPr>
              <a:t>Gypsum</a:t>
            </a:r>
            <a:r>
              <a:rPr lang="en-GB" sz="2000" dirty="0" smtClean="0"/>
              <a:t> (Calcium Sulphate) is a </a:t>
            </a:r>
            <a:r>
              <a:rPr lang="en-GB" sz="2000" b="1" dirty="0" smtClean="0">
                <a:solidFill>
                  <a:srgbClr val="0070C0"/>
                </a:solidFill>
              </a:rPr>
              <a:t>retardant</a:t>
            </a:r>
            <a:r>
              <a:rPr lang="en-GB" sz="2000" dirty="0" smtClean="0"/>
              <a:t> to the setting rate and is added during manufacture to slow the setting rate.</a:t>
            </a:r>
            <a:r>
              <a:rPr lang="en-GB" sz="2000" dirty="0"/>
              <a:t> </a:t>
            </a:r>
            <a:r>
              <a:rPr lang="en-GB" sz="2000" dirty="0" smtClean="0"/>
              <a:t>Gypsum </a:t>
            </a:r>
            <a:r>
              <a:rPr lang="en-GB" sz="2000" dirty="0"/>
              <a:t>slows down the dissolution of aluminates and therefore retards the setting of cement</a:t>
            </a:r>
            <a:endParaRPr lang="en-GB" sz="2000" dirty="0" smtClean="0"/>
          </a:p>
          <a:p>
            <a:pPr algn="just">
              <a:buNone/>
            </a:pPr>
            <a:r>
              <a:rPr lang="en-GB" sz="2000" dirty="0" smtClean="0"/>
              <a:t>   </a:t>
            </a:r>
            <a:r>
              <a:rPr lang="en-GB" sz="2000" b="1" dirty="0" smtClean="0">
                <a:solidFill>
                  <a:srgbClr val="0070C0"/>
                </a:solidFill>
              </a:rPr>
              <a:t>Calcium Chloride </a:t>
            </a:r>
            <a:r>
              <a:rPr lang="en-GB" sz="2000" dirty="0" smtClean="0"/>
              <a:t>is an </a:t>
            </a:r>
            <a:r>
              <a:rPr lang="en-GB" sz="2000" b="1" dirty="0" smtClean="0">
                <a:solidFill>
                  <a:srgbClr val="0070C0"/>
                </a:solidFill>
              </a:rPr>
              <a:t>accelerator</a:t>
            </a:r>
            <a:r>
              <a:rPr lang="en-GB" sz="2000" dirty="0" smtClean="0"/>
              <a:t> to the setting rate, increasing the rate, used in winter conditions for faster hardening. Added at 1 or 2% by weight of cement.</a:t>
            </a:r>
          </a:p>
          <a:p>
            <a:pPr algn="just">
              <a:buNone/>
            </a:pPr>
            <a:r>
              <a:rPr lang="en-GB" sz="2000" dirty="0" smtClean="0"/>
              <a:t>   </a:t>
            </a:r>
            <a:r>
              <a:rPr lang="en-GB" sz="2000" b="1" dirty="0" smtClean="0">
                <a:solidFill>
                  <a:srgbClr val="0070C0"/>
                </a:solidFill>
              </a:rPr>
              <a:t>(Not used in RC’s as there is a risk of  the increase of   corrosion of embedded metals….steel reinforcement)</a:t>
            </a:r>
            <a:endParaRPr lang="en-GB" sz="2000" b="1" dirty="0">
              <a:solidFill>
                <a:srgbClr val="0070C0"/>
              </a:solidFil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19200"/>
            <a:ext cx="8458200" cy="4788091"/>
          </a:xfrm>
        </p:spPr>
        <p:txBody>
          <a:bodyPr>
            <a:normAutofit fontScale="92500" lnSpcReduction="10000"/>
          </a:bodyPr>
          <a:lstStyle/>
          <a:p>
            <a:pPr algn="just"/>
            <a:r>
              <a:rPr lang="en-US" dirty="0" smtClean="0"/>
              <a:t>Is the relative weight of water /cement in the mix.</a:t>
            </a:r>
          </a:p>
          <a:p>
            <a:pPr algn="just"/>
            <a:r>
              <a:rPr lang="en-US" dirty="0" smtClean="0"/>
              <a:t>This ratio controls the properties of the mix by giving control over strength and workability.</a:t>
            </a:r>
          </a:p>
          <a:p>
            <a:pPr algn="just"/>
            <a:endParaRPr lang="en-US" dirty="0" smtClean="0"/>
          </a:p>
          <a:p>
            <a:pPr algn="just"/>
            <a:r>
              <a:rPr lang="en-US" b="1" dirty="0" smtClean="0">
                <a:solidFill>
                  <a:srgbClr val="0070C0"/>
                </a:solidFill>
              </a:rPr>
              <a:t>Higher water content </a:t>
            </a:r>
            <a:r>
              <a:rPr lang="en-US" dirty="0" smtClean="0"/>
              <a:t>will give </a:t>
            </a:r>
            <a:r>
              <a:rPr lang="en-US" dirty="0" smtClean="0">
                <a:solidFill>
                  <a:srgbClr val="0070C0"/>
                </a:solidFill>
              </a:rPr>
              <a:t>workability but reduce strength</a:t>
            </a:r>
          </a:p>
          <a:p>
            <a:pPr algn="just"/>
            <a:r>
              <a:rPr lang="en-US" b="1" dirty="0" smtClean="0">
                <a:solidFill>
                  <a:srgbClr val="0070C0"/>
                </a:solidFill>
              </a:rPr>
              <a:t>Lower water content </a:t>
            </a:r>
            <a:r>
              <a:rPr lang="en-US" dirty="0" smtClean="0">
                <a:solidFill>
                  <a:srgbClr val="0070C0"/>
                </a:solidFill>
              </a:rPr>
              <a:t>increases strength but lowers workability.</a:t>
            </a:r>
          </a:p>
          <a:p>
            <a:pPr algn="just"/>
            <a:endParaRPr lang="en-US" dirty="0" smtClean="0">
              <a:solidFill>
                <a:srgbClr val="0070C0"/>
              </a:solidFill>
            </a:endParaRPr>
          </a:p>
          <a:p>
            <a:pPr algn="just"/>
            <a:r>
              <a:rPr lang="en-US" dirty="0" smtClean="0"/>
              <a:t>We design the mix for each specified requirement.</a:t>
            </a:r>
          </a:p>
          <a:p>
            <a:pPr algn="just"/>
            <a:endParaRPr lang="en-US" dirty="0" smtClean="0"/>
          </a:p>
          <a:p>
            <a:pPr algn="just"/>
            <a:r>
              <a:rPr lang="en-US" dirty="0" smtClean="0"/>
              <a:t>Potable water is most suitable for use</a:t>
            </a:r>
          </a:p>
          <a:p>
            <a:endParaRPr lang="en-US" dirty="0" smtClean="0"/>
          </a:p>
          <a:p>
            <a:endParaRPr lang="en-US" dirty="0"/>
          </a:p>
        </p:txBody>
      </p:sp>
      <p:sp>
        <p:nvSpPr>
          <p:cNvPr id="3" name="Title 2"/>
          <p:cNvSpPr>
            <a:spLocks noGrp="1"/>
          </p:cNvSpPr>
          <p:nvPr>
            <p:ph type="title"/>
          </p:nvPr>
        </p:nvSpPr>
        <p:spPr>
          <a:xfrm>
            <a:off x="457200" y="152400"/>
            <a:ext cx="8229600" cy="1143000"/>
          </a:xfrm>
        </p:spPr>
        <p:txBody>
          <a:bodyPr/>
          <a:lstStyle/>
          <a:p>
            <a:r>
              <a:rPr lang="en-US" dirty="0" smtClean="0">
                <a:solidFill>
                  <a:schemeClr val="bg2">
                    <a:lumMod val="50000"/>
                  </a:schemeClr>
                </a:solidFill>
              </a:rPr>
              <a:t>Concrete – The W/C ratio</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1. Cement</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1000" y="1143000"/>
            <a:ext cx="8458200" cy="5105400"/>
          </a:xfrm>
        </p:spPr>
        <p:txBody>
          <a:bodyPr>
            <a:normAutofit fontScale="77500" lnSpcReduction="20000"/>
          </a:bodyPr>
          <a:lstStyle/>
          <a:p>
            <a:pPr algn="just"/>
            <a:r>
              <a:rPr lang="en-US" sz="2400" dirty="0" smtClean="0"/>
              <a:t>A </a:t>
            </a:r>
            <a:r>
              <a:rPr lang="en-US" sz="2400" b="1" dirty="0" smtClean="0"/>
              <a:t>cement</a:t>
            </a:r>
            <a:r>
              <a:rPr lang="en-US" sz="2400" dirty="0" smtClean="0"/>
              <a:t> is a binder, sets and hardens independently, and can bind other materials together.</a:t>
            </a:r>
          </a:p>
          <a:p>
            <a:pPr algn="just"/>
            <a:endParaRPr lang="en-US" sz="2400" dirty="0" smtClean="0"/>
          </a:p>
          <a:p>
            <a:pPr algn="just"/>
            <a:r>
              <a:rPr lang="en-US" sz="2400" dirty="0" smtClean="0"/>
              <a:t>Cement used in construction is characterised as </a:t>
            </a:r>
            <a:r>
              <a:rPr lang="en-US" sz="2400" b="1" dirty="0" smtClean="0"/>
              <a:t>hydraulic</a:t>
            </a:r>
            <a:r>
              <a:rPr lang="en-US" sz="2400" dirty="0" smtClean="0"/>
              <a:t> or </a:t>
            </a:r>
            <a:r>
              <a:rPr lang="en-US" sz="2400" b="1" dirty="0" smtClean="0"/>
              <a:t>non-hydraulic</a:t>
            </a:r>
            <a:r>
              <a:rPr lang="en-US" sz="2400" dirty="0" smtClean="0"/>
              <a:t>. </a:t>
            </a:r>
          </a:p>
          <a:p>
            <a:pPr algn="just"/>
            <a:endParaRPr lang="en-US" sz="2400" dirty="0" smtClean="0"/>
          </a:p>
          <a:p>
            <a:pPr algn="just"/>
            <a:r>
              <a:rPr lang="en-US" sz="2400" b="1" dirty="0" smtClean="0">
                <a:solidFill>
                  <a:srgbClr val="0070C0"/>
                </a:solidFill>
              </a:rPr>
              <a:t>Hydraulic cements </a:t>
            </a:r>
            <a:r>
              <a:rPr lang="en-US" sz="2400" dirty="0" smtClean="0"/>
              <a:t>(</a:t>
            </a:r>
            <a:r>
              <a:rPr lang="en-US" sz="2400" i="1" dirty="0" smtClean="0"/>
              <a:t>e.g.,</a:t>
            </a:r>
            <a:r>
              <a:rPr lang="en-US" sz="2400" dirty="0" smtClean="0"/>
              <a:t> Portland cement) hardens because of hydration, chemical reaction that forms hydrates, that occurs independently of the mixtures exposure to wet conditions.</a:t>
            </a:r>
            <a:r>
              <a:rPr lang="en-US" sz="2400" b="1" dirty="0" smtClean="0">
                <a:solidFill>
                  <a:srgbClr val="00B0F0"/>
                </a:solidFill>
              </a:rPr>
              <a:t> </a:t>
            </a:r>
            <a:r>
              <a:rPr lang="en-US" sz="2400" dirty="0"/>
              <a:t>The chemical reaction that results when the anhydrous cement powder is mixed with water produces hydrates that are not water-soluble. </a:t>
            </a:r>
            <a:endParaRPr lang="en-US" sz="2400" dirty="0" smtClean="0"/>
          </a:p>
          <a:p>
            <a:pPr algn="just"/>
            <a:endParaRPr lang="en-US" sz="2400" dirty="0"/>
          </a:p>
          <a:p>
            <a:pPr algn="just"/>
            <a:r>
              <a:rPr lang="en-US" sz="2400" dirty="0" smtClean="0"/>
              <a:t>This means that they can harden even when constantly exposed to wet weather.</a:t>
            </a:r>
          </a:p>
          <a:p>
            <a:pPr algn="just"/>
            <a:endParaRPr lang="en-US" sz="2400" dirty="0" smtClean="0"/>
          </a:p>
          <a:p>
            <a:pPr algn="just"/>
            <a:r>
              <a:rPr lang="en-US" sz="2400" b="1" dirty="0" smtClean="0">
                <a:solidFill>
                  <a:srgbClr val="0070C0"/>
                </a:solidFill>
              </a:rPr>
              <a:t>Non-hydraulic cements </a:t>
            </a:r>
            <a:r>
              <a:rPr lang="en-US" sz="2400" dirty="0" smtClean="0"/>
              <a:t>will not set in wet conditions (</a:t>
            </a:r>
            <a:r>
              <a:rPr lang="en-US" sz="2400" i="1" dirty="0" smtClean="0"/>
              <a:t>e.g.,</a:t>
            </a:r>
            <a:r>
              <a:rPr lang="en-US" sz="2400" dirty="0" smtClean="0"/>
              <a:t> lime and gypsum plaster) and must be kept dry in order to retain their strength.</a:t>
            </a:r>
          </a:p>
          <a:p>
            <a:endParaRPr lang="en-US" dirty="0"/>
          </a:p>
        </p:txBody>
      </p:sp>
      <p:sp>
        <p:nvSpPr>
          <p:cNvPr id="3" name="Title 2"/>
          <p:cNvSpPr>
            <a:spLocks noGrp="1"/>
          </p:cNvSpPr>
          <p:nvPr>
            <p:ph type="title"/>
          </p:nvPr>
        </p:nvSpPr>
        <p:spPr>
          <a:xfrm>
            <a:off x="381000" y="0"/>
            <a:ext cx="8229600" cy="1143000"/>
          </a:xfrm>
        </p:spPr>
        <p:txBody>
          <a:bodyPr/>
          <a:lstStyle/>
          <a:p>
            <a:r>
              <a:rPr lang="en-US" dirty="0" smtClean="0">
                <a:solidFill>
                  <a:schemeClr val="bg2">
                    <a:lumMod val="50000"/>
                  </a:schemeClr>
                </a:solidFill>
              </a:rPr>
              <a:t>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0"/>
            <a:ext cx="8458200" cy="4525963"/>
          </a:xfrm>
        </p:spPr>
        <p:txBody>
          <a:bodyPr>
            <a:normAutofit fontScale="77500" lnSpcReduction="20000"/>
          </a:bodyPr>
          <a:lstStyle/>
          <a:p>
            <a:r>
              <a:rPr lang="en-US" sz="2400" dirty="0" smtClean="0"/>
              <a:t>BS EN197- lists 5 main types of cement :-</a:t>
            </a:r>
          </a:p>
          <a:p>
            <a:pPr lvl="1"/>
            <a:endParaRPr lang="en-US" dirty="0" smtClean="0"/>
          </a:p>
          <a:p>
            <a:pPr lvl="1"/>
            <a:r>
              <a:rPr lang="en-US" b="1" dirty="0" smtClean="0">
                <a:solidFill>
                  <a:srgbClr val="0070C0"/>
                </a:solidFill>
              </a:rPr>
              <a:t>CEM I 	Portland cement (5% additive)</a:t>
            </a:r>
          </a:p>
          <a:p>
            <a:pPr lvl="1"/>
            <a:r>
              <a:rPr lang="en-US" b="1" dirty="0" smtClean="0">
                <a:solidFill>
                  <a:srgbClr val="0070C0"/>
                </a:solidFill>
              </a:rPr>
              <a:t>CEM II	Portland composite cement </a:t>
            </a:r>
          </a:p>
          <a:p>
            <a:pPr marL="393192" lvl="1" indent="0">
              <a:buNone/>
            </a:pPr>
            <a:r>
              <a:rPr lang="en-US" b="1" dirty="0">
                <a:solidFill>
                  <a:srgbClr val="0070C0"/>
                </a:solidFill>
              </a:rPr>
              <a:t> </a:t>
            </a:r>
            <a:r>
              <a:rPr lang="en-US" b="1" dirty="0" smtClean="0">
                <a:solidFill>
                  <a:srgbClr val="0070C0"/>
                </a:solidFill>
              </a:rPr>
              <a:t>                  (containing additives such as fly ash up to 35%)</a:t>
            </a:r>
          </a:p>
          <a:p>
            <a:pPr lvl="1"/>
            <a:r>
              <a:rPr lang="en-US" b="1" dirty="0" smtClean="0">
                <a:solidFill>
                  <a:srgbClr val="0070C0"/>
                </a:solidFill>
              </a:rPr>
              <a:t>CEM III	</a:t>
            </a:r>
            <a:r>
              <a:rPr lang="en-US" b="1" dirty="0" err="1" smtClean="0">
                <a:solidFill>
                  <a:srgbClr val="0070C0"/>
                </a:solidFill>
              </a:rPr>
              <a:t>Blastfurnace</a:t>
            </a:r>
            <a:r>
              <a:rPr lang="en-US" b="1" dirty="0" smtClean="0">
                <a:solidFill>
                  <a:srgbClr val="0070C0"/>
                </a:solidFill>
              </a:rPr>
              <a:t> cement (40 to 90% additive)</a:t>
            </a:r>
          </a:p>
          <a:p>
            <a:pPr lvl="1"/>
            <a:r>
              <a:rPr lang="en-US" b="1" dirty="0" smtClean="0">
                <a:solidFill>
                  <a:srgbClr val="0070C0"/>
                </a:solidFill>
              </a:rPr>
              <a:t>CEM IV	</a:t>
            </a:r>
            <a:r>
              <a:rPr lang="en-US" b="1" dirty="0" err="1" smtClean="0">
                <a:solidFill>
                  <a:srgbClr val="0070C0"/>
                </a:solidFill>
              </a:rPr>
              <a:t>Pozzolanic</a:t>
            </a:r>
            <a:r>
              <a:rPr lang="en-US" b="1" dirty="0" smtClean="0">
                <a:solidFill>
                  <a:srgbClr val="0070C0"/>
                </a:solidFill>
              </a:rPr>
              <a:t> cement </a:t>
            </a:r>
          </a:p>
          <a:p>
            <a:pPr marL="393192" lvl="1" indent="0">
              <a:buNone/>
            </a:pPr>
            <a:r>
              <a:rPr lang="en-US" b="1" dirty="0" smtClean="0">
                <a:solidFill>
                  <a:srgbClr val="0070C0"/>
                </a:solidFill>
              </a:rPr>
              <a:t>                   (</a:t>
            </a:r>
            <a:r>
              <a:rPr lang="en-US" b="1" dirty="0" err="1" smtClean="0">
                <a:solidFill>
                  <a:srgbClr val="0070C0"/>
                </a:solidFill>
              </a:rPr>
              <a:t>portland</a:t>
            </a:r>
            <a:r>
              <a:rPr lang="en-US" b="1" dirty="0" smtClean="0">
                <a:solidFill>
                  <a:srgbClr val="0070C0"/>
                </a:solidFill>
              </a:rPr>
              <a:t>, natural or artificial </a:t>
            </a:r>
            <a:r>
              <a:rPr lang="en-US" b="1" dirty="0" err="1" smtClean="0">
                <a:solidFill>
                  <a:srgbClr val="0070C0"/>
                </a:solidFill>
              </a:rPr>
              <a:t>pozzolans</a:t>
            </a:r>
            <a:r>
              <a:rPr lang="en-US" b="1" dirty="0">
                <a:solidFill>
                  <a:srgbClr val="0070C0"/>
                </a:solidFill>
              </a:rPr>
              <a:t>)</a:t>
            </a:r>
            <a:endParaRPr lang="en-US" b="1" dirty="0" smtClean="0">
              <a:solidFill>
                <a:srgbClr val="0070C0"/>
              </a:solidFill>
            </a:endParaRPr>
          </a:p>
          <a:p>
            <a:pPr marL="393192" lvl="1" indent="0">
              <a:buNone/>
            </a:pPr>
            <a:r>
              <a:rPr lang="en-US" b="1" dirty="0">
                <a:solidFill>
                  <a:srgbClr val="0070C0"/>
                </a:solidFill>
              </a:rPr>
              <a:t> </a:t>
            </a:r>
            <a:r>
              <a:rPr lang="en-US" b="1" dirty="0" smtClean="0">
                <a:solidFill>
                  <a:srgbClr val="0070C0"/>
                </a:solidFill>
              </a:rPr>
              <a:t>                  (fly ash, clays, shales) (high silica and alumina)</a:t>
            </a:r>
          </a:p>
          <a:p>
            <a:pPr lvl="1"/>
            <a:r>
              <a:rPr lang="en-US" b="1" dirty="0" smtClean="0">
                <a:solidFill>
                  <a:srgbClr val="0070C0"/>
                </a:solidFill>
              </a:rPr>
              <a:t>CEM V	Composite cement </a:t>
            </a:r>
          </a:p>
          <a:p>
            <a:pPr lvl="1"/>
            <a:r>
              <a:rPr lang="en-US" b="1" dirty="0">
                <a:solidFill>
                  <a:srgbClr val="0070C0"/>
                </a:solidFill>
              </a:rPr>
              <a:t> </a:t>
            </a:r>
            <a:r>
              <a:rPr lang="en-US" b="1" dirty="0" smtClean="0">
                <a:solidFill>
                  <a:srgbClr val="0070C0"/>
                </a:solidFill>
              </a:rPr>
              <a:t>               (mixture of Portland, slag and </a:t>
            </a:r>
            <a:r>
              <a:rPr lang="en-US" b="1" dirty="0" err="1" smtClean="0">
                <a:solidFill>
                  <a:srgbClr val="0070C0"/>
                </a:solidFill>
              </a:rPr>
              <a:t>pozzolans</a:t>
            </a:r>
            <a:r>
              <a:rPr lang="en-US" b="1" dirty="0" smtClean="0">
                <a:solidFill>
                  <a:srgbClr val="0070C0"/>
                </a:solidFill>
              </a:rPr>
              <a:t>)</a:t>
            </a:r>
          </a:p>
          <a:p>
            <a:pPr lvl="1"/>
            <a:endParaRPr lang="en-US" dirty="0" smtClean="0"/>
          </a:p>
          <a:p>
            <a:pPr algn="just"/>
            <a:r>
              <a:rPr lang="en-US" sz="2400" dirty="0" smtClean="0"/>
              <a:t>The standard strength classes of cement are based on the 28 day compressive strength of mortar cubes </a:t>
            </a:r>
          </a:p>
          <a:p>
            <a:pPr algn="just"/>
            <a:endParaRPr lang="en-US" sz="2400" dirty="0" smtClean="0"/>
          </a:p>
          <a:p>
            <a:pPr marL="109728" indent="0" algn="just">
              <a:buNone/>
            </a:pPr>
            <a:r>
              <a:rPr lang="en-US" sz="2400" dirty="0"/>
              <a:t> </a:t>
            </a:r>
            <a:r>
              <a:rPr lang="en-US" sz="2400" dirty="0" smtClean="0"/>
              <a:t>  (BS EN197-1:2011)</a:t>
            </a:r>
          </a:p>
          <a:p>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Classification of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305800" cy="4525963"/>
          </a:xfrm>
        </p:spPr>
        <p:txBody>
          <a:bodyPr>
            <a:normAutofit fontScale="92500" lnSpcReduction="10000"/>
          </a:bodyPr>
          <a:lstStyle/>
          <a:p>
            <a:r>
              <a:rPr lang="en-US" sz="2400" dirty="0" smtClean="0"/>
              <a:t>Each cement strength class (32.5, 42.5 and 52.5) has sub classes associated with the following :-</a:t>
            </a:r>
          </a:p>
          <a:p>
            <a:endParaRPr lang="en-US" sz="2400" dirty="0" smtClean="0"/>
          </a:p>
          <a:p>
            <a:pPr lvl="1"/>
            <a:r>
              <a:rPr lang="en-US" dirty="0" smtClean="0"/>
              <a:t>Ordinary early strength development </a:t>
            </a:r>
            <a:r>
              <a:rPr lang="en-US" b="1" dirty="0" smtClean="0">
                <a:solidFill>
                  <a:srgbClr val="0070C0"/>
                </a:solidFill>
              </a:rPr>
              <a:t>(N)</a:t>
            </a:r>
          </a:p>
          <a:p>
            <a:pPr lvl="1"/>
            <a:r>
              <a:rPr lang="en-US" dirty="0" smtClean="0"/>
              <a:t>High early strength development </a:t>
            </a:r>
            <a:r>
              <a:rPr lang="en-US" b="1" dirty="0" smtClean="0">
                <a:solidFill>
                  <a:srgbClr val="0070C0"/>
                </a:solidFill>
              </a:rPr>
              <a:t>(R)</a:t>
            </a:r>
          </a:p>
          <a:p>
            <a:pPr lvl="1"/>
            <a:endParaRPr lang="en-US" dirty="0" smtClean="0"/>
          </a:p>
          <a:p>
            <a:pPr algn="just"/>
            <a:r>
              <a:rPr lang="en-US" sz="2400" b="1" dirty="0" smtClean="0">
                <a:solidFill>
                  <a:srgbClr val="0070C0"/>
                </a:solidFill>
              </a:rPr>
              <a:t>Strength classes and sub classes give ‘production standards’ for cement, </a:t>
            </a:r>
            <a:r>
              <a:rPr lang="en-US" sz="2400" dirty="0" smtClean="0"/>
              <a:t>but do not specify how a particular </a:t>
            </a:r>
            <a:r>
              <a:rPr lang="en-US" sz="2400" b="1" dirty="0" smtClean="0"/>
              <a:t>mix</a:t>
            </a:r>
            <a:r>
              <a:rPr lang="en-US" sz="2400" dirty="0" smtClean="0"/>
              <a:t> of cement, aggregate and admixtures will perform </a:t>
            </a:r>
            <a:r>
              <a:rPr lang="en-US" sz="2400" b="1" dirty="0" smtClean="0"/>
              <a:t>as a concrete</a:t>
            </a:r>
            <a:r>
              <a:rPr lang="en-US" sz="2400" dirty="0" smtClean="0"/>
              <a:t>; this needs to be determined by separate compressive testing. </a:t>
            </a:r>
          </a:p>
          <a:p>
            <a:pPr algn="just"/>
            <a:endParaRPr lang="en-US" sz="2400" dirty="0" smtClean="0"/>
          </a:p>
          <a:p>
            <a:pPr algn="just">
              <a:buNone/>
            </a:pPr>
            <a:r>
              <a:rPr lang="en-US" sz="2400" dirty="0" smtClean="0"/>
              <a:t>   We will look at these tests later.</a:t>
            </a:r>
          </a:p>
          <a:p>
            <a:pPr lvl="1"/>
            <a:endParaRPr lang="en-US" dirty="0"/>
          </a:p>
        </p:txBody>
      </p:sp>
      <p:sp>
        <p:nvSpPr>
          <p:cNvPr id="3" name="Title 2"/>
          <p:cNvSpPr>
            <a:spLocks noGrp="1"/>
          </p:cNvSpPr>
          <p:nvPr>
            <p:ph type="title"/>
          </p:nvPr>
        </p:nvSpPr>
        <p:spPr/>
        <p:txBody>
          <a:bodyPr/>
          <a:lstStyle/>
          <a:p>
            <a:r>
              <a:rPr lang="en-US" dirty="0" smtClean="0">
                <a:solidFill>
                  <a:schemeClr val="bg2">
                    <a:lumMod val="50000"/>
                  </a:schemeClr>
                </a:solidFill>
              </a:rPr>
              <a:t>Strength classes of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58200" cy="4525963"/>
          </a:xfrm>
        </p:spPr>
        <p:txBody>
          <a:bodyPr>
            <a:normAutofit/>
          </a:bodyPr>
          <a:lstStyle/>
          <a:p>
            <a:r>
              <a:rPr lang="en-US" sz="2400" dirty="0" smtClean="0"/>
              <a:t>Most commonly used cement (OPC) in UK :-</a:t>
            </a:r>
          </a:p>
          <a:p>
            <a:pPr lvl="1"/>
            <a:endParaRPr lang="en-US" sz="2400" dirty="0" smtClean="0"/>
          </a:p>
          <a:p>
            <a:pPr lvl="1"/>
            <a:r>
              <a:rPr lang="en-US" sz="2400" u="sng" dirty="0" smtClean="0"/>
              <a:t>CEM I		42.5		N	</a:t>
            </a:r>
            <a:r>
              <a:rPr lang="en-US" sz="2400" dirty="0" smtClean="0"/>
              <a:t>          CEM I 42.5</a:t>
            </a:r>
            <a:r>
              <a:rPr lang="en-US" sz="2400" b="1" dirty="0" smtClean="0">
                <a:solidFill>
                  <a:srgbClr val="0070C0"/>
                </a:solidFill>
              </a:rPr>
              <a:t>N</a:t>
            </a:r>
            <a:endParaRPr lang="en-US" sz="2400" b="1" u="sng" dirty="0" smtClean="0">
              <a:solidFill>
                <a:srgbClr val="0070C0"/>
              </a:solidFill>
            </a:endParaRPr>
          </a:p>
          <a:p>
            <a:pPr lvl="1">
              <a:buNone/>
            </a:pPr>
            <a:r>
              <a:rPr lang="en-US" sz="2400" dirty="0" smtClean="0"/>
              <a:t>   </a:t>
            </a:r>
            <a:r>
              <a:rPr lang="en-US" sz="1600" dirty="0" smtClean="0"/>
              <a:t>type of cement	strength class	ordinary early </a:t>
            </a:r>
          </a:p>
          <a:p>
            <a:pPr lvl="1">
              <a:buNone/>
            </a:pPr>
            <a:r>
              <a:rPr lang="en-US" sz="1600" dirty="0" smtClean="0"/>
              <a:t>						strength dev</a:t>
            </a:r>
          </a:p>
          <a:p>
            <a:r>
              <a:rPr lang="en-US" sz="2400" dirty="0" smtClean="0"/>
              <a:t>High early strength Portland cement </a:t>
            </a:r>
          </a:p>
          <a:p>
            <a:endParaRPr lang="en-US" sz="2400" dirty="0" smtClean="0"/>
          </a:p>
          <a:p>
            <a:pPr lvl="1"/>
            <a:r>
              <a:rPr lang="en-US" sz="2400" u="sng" dirty="0" smtClean="0"/>
              <a:t>CEM I		42.5		R	</a:t>
            </a:r>
            <a:r>
              <a:rPr lang="en-US" sz="2400" dirty="0" smtClean="0"/>
              <a:t>          CEM I 42.5</a:t>
            </a:r>
            <a:r>
              <a:rPr lang="en-US" sz="2400" b="1" dirty="0" smtClean="0">
                <a:solidFill>
                  <a:srgbClr val="0070C0"/>
                </a:solidFill>
              </a:rPr>
              <a:t>R</a:t>
            </a:r>
            <a:endParaRPr lang="en-US" sz="2400" b="1" u="sng" dirty="0" smtClean="0">
              <a:solidFill>
                <a:srgbClr val="0070C0"/>
              </a:solidFill>
            </a:endParaRPr>
          </a:p>
          <a:p>
            <a:pPr lvl="1">
              <a:buNone/>
            </a:pPr>
            <a:r>
              <a:rPr lang="en-US" sz="2400" dirty="0" smtClean="0"/>
              <a:t>   </a:t>
            </a:r>
            <a:r>
              <a:rPr lang="en-US" sz="1600" dirty="0" smtClean="0"/>
              <a:t>type of cement	strength class	high early </a:t>
            </a:r>
          </a:p>
          <a:p>
            <a:pPr lvl="1">
              <a:buNone/>
            </a:pPr>
            <a:r>
              <a:rPr lang="en-US" sz="1600" dirty="0" smtClean="0"/>
              <a:t>						strength dev</a:t>
            </a:r>
          </a:p>
          <a:p>
            <a:pPr lvl="1"/>
            <a:endParaRPr lang="en-US" sz="1800" dirty="0"/>
          </a:p>
        </p:txBody>
      </p:sp>
      <p:sp>
        <p:nvSpPr>
          <p:cNvPr id="3" name="Title 2"/>
          <p:cNvSpPr>
            <a:spLocks noGrp="1"/>
          </p:cNvSpPr>
          <p:nvPr>
            <p:ph type="title"/>
          </p:nvPr>
        </p:nvSpPr>
        <p:spPr/>
        <p:txBody>
          <a:bodyPr/>
          <a:lstStyle/>
          <a:p>
            <a:r>
              <a:rPr lang="en-US" dirty="0" smtClean="0">
                <a:solidFill>
                  <a:schemeClr val="bg2">
                    <a:lumMod val="50000"/>
                  </a:schemeClr>
                </a:solidFill>
              </a:rPr>
              <a:t>Strength classes of Cement</a:t>
            </a:r>
            <a:endParaRPr lang="en-US" dirty="0">
              <a:solidFill>
                <a:schemeClr val="bg2">
                  <a:lumMod val="50000"/>
                </a:schemeClr>
              </a:solidFill>
            </a:endParaRPr>
          </a:p>
        </p:txBody>
      </p:sp>
      <p:sp>
        <p:nvSpPr>
          <p:cNvPr id="4" name="Rectangle 3"/>
          <p:cNvSpPr/>
          <p:nvPr/>
        </p:nvSpPr>
        <p:spPr>
          <a:xfrm>
            <a:off x="7010400" y="2057400"/>
            <a:ext cx="1828800" cy="762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7010400" y="4038600"/>
            <a:ext cx="1828800" cy="7620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228600" y="0"/>
            <a:ext cx="8229600" cy="1143000"/>
          </a:xfrm>
        </p:spPr>
        <p:txBody>
          <a:bodyPr/>
          <a:lstStyle/>
          <a:p>
            <a:r>
              <a:rPr lang="en-US" dirty="0" smtClean="0">
                <a:solidFill>
                  <a:schemeClr val="bg2">
                    <a:lumMod val="50000"/>
                  </a:schemeClr>
                </a:solidFill>
              </a:rPr>
              <a:t>Portland Cement</a:t>
            </a:r>
            <a:endParaRPr lang="en-US" dirty="0">
              <a:solidFill>
                <a:schemeClr val="bg2">
                  <a:lumMod val="50000"/>
                </a:schemeClr>
              </a:solidFill>
            </a:endParaRPr>
          </a:p>
        </p:txBody>
      </p:sp>
      <p:pic>
        <p:nvPicPr>
          <p:cNvPr id="17410" name="Picture 2" descr="C:\Users\Vista\Pictures\Whatley-Stepped-Terraces.jpg"/>
          <p:cNvPicPr>
            <a:picLocks noGrp="1" noChangeAspect="1" noChangeArrowheads="1"/>
          </p:cNvPicPr>
          <p:nvPr>
            <p:ph idx="1"/>
          </p:nvPr>
        </p:nvPicPr>
        <p:blipFill>
          <a:blip r:embed="rId2" cstate="print"/>
          <a:srcRect/>
          <a:stretch>
            <a:fillRect/>
          </a:stretch>
        </p:blipFill>
        <p:spPr bwMode="auto">
          <a:xfrm>
            <a:off x="990600" y="990600"/>
            <a:ext cx="7467600" cy="5689378"/>
          </a:xfrm>
          <a:prstGeom prst="rect">
            <a:avLst/>
          </a:prstGeom>
          <a:noFill/>
          <a:ln w="38100">
            <a:solidFill>
              <a:schemeClr val="tx1"/>
            </a:solidFill>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echanised Excavators"/>
          <p:cNvPicPr>
            <a:picLocks noGrp="1"/>
          </p:cNvPicPr>
          <p:nvPr>
            <p:ph idx="1"/>
          </p:nvPr>
        </p:nvPicPr>
        <p:blipFill>
          <a:blip r:embed="rId2" cstate="print"/>
          <a:srcRect/>
          <a:stretch>
            <a:fillRect/>
          </a:stretch>
        </p:blipFill>
        <p:spPr bwMode="auto">
          <a:xfrm>
            <a:off x="228600" y="1417638"/>
            <a:ext cx="4724400" cy="3200400"/>
          </a:xfrm>
          <a:prstGeom prst="rect">
            <a:avLst/>
          </a:prstGeom>
          <a:noFill/>
          <a:ln w="38100">
            <a:solidFill>
              <a:schemeClr val="tx1"/>
            </a:solidFill>
            <a:miter lim="800000"/>
            <a:headEnd/>
            <a:tailEnd/>
          </a:ln>
        </p:spPr>
      </p:pic>
      <p:sp>
        <p:nvSpPr>
          <p:cNvPr id="5" name="Title 2"/>
          <p:cNvSpPr>
            <a:spLocks noGrp="1"/>
          </p:cNvSpPr>
          <p:nvPr>
            <p:ph type="title"/>
          </p:nvPr>
        </p:nvSpPr>
        <p:spPr/>
        <p:txBody>
          <a:bodyPr/>
          <a:lstStyle/>
          <a:p>
            <a:r>
              <a:rPr lang="en-US" dirty="0" smtClean="0">
                <a:solidFill>
                  <a:schemeClr val="bg2">
                    <a:lumMod val="50000"/>
                  </a:schemeClr>
                </a:solidFill>
              </a:rPr>
              <a:t>Limestone quarry</a:t>
            </a:r>
            <a:endParaRPr lang="en-US" dirty="0">
              <a:solidFill>
                <a:schemeClr val="bg2">
                  <a:lumMod val="50000"/>
                </a:schemeClr>
              </a:solidFill>
            </a:endParaRPr>
          </a:p>
        </p:txBody>
      </p:sp>
      <p:sp>
        <p:nvSpPr>
          <p:cNvPr id="6" name="Rectangle 5"/>
          <p:cNvSpPr/>
          <p:nvPr/>
        </p:nvSpPr>
        <p:spPr>
          <a:xfrm>
            <a:off x="5105400" y="1295400"/>
            <a:ext cx="3962400" cy="4401205"/>
          </a:xfrm>
          <a:prstGeom prst="rect">
            <a:avLst/>
          </a:prstGeom>
        </p:spPr>
        <p:txBody>
          <a:bodyPr wrap="square">
            <a:spAutoFit/>
          </a:bodyPr>
          <a:lstStyle/>
          <a:p>
            <a:r>
              <a:rPr lang="en-US" sz="2000" dirty="0"/>
              <a:t>Typically these ‘benches’ have rock ‘faces’ about 20 metres high. </a:t>
            </a:r>
            <a:endParaRPr lang="en-US" sz="2000" dirty="0" smtClean="0"/>
          </a:p>
          <a:p>
            <a:r>
              <a:rPr lang="en-US" sz="2000" dirty="0" smtClean="0"/>
              <a:t>The </a:t>
            </a:r>
            <a:r>
              <a:rPr lang="en-US" sz="2000" dirty="0"/>
              <a:t>excavators then either load the stone into equally large tipper trucks, each carrying up to 100 tonnes of stone per trip or on to a conveyor system. </a:t>
            </a:r>
            <a:endParaRPr lang="en-US" sz="2000" dirty="0" smtClean="0"/>
          </a:p>
          <a:p>
            <a:endParaRPr lang="en-US" sz="2000" dirty="0" smtClean="0"/>
          </a:p>
          <a:p>
            <a:endParaRPr lang="en-US" sz="2000" dirty="0" smtClean="0"/>
          </a:p>
          <a:p>
            <a:r>
              <a:rPr lang="en-US" sz="2000" dirty="0" smtClean="0"/>
              <a:t>The </a:t>
            </a:r>
            <a:r>
              <a:rPr lang="en-US" sz="2000" dirty="0"/>
              <a:t>limestone / chalk is transported across the quarry to </a:t>
            </a:r>
            <a:r>
              <a:rPr lang="en-US" sz="2000" dirty="0" smtClean="0"/>
              <a:t>begin </a:t>
            </a:r>
            <a:r>
              <a:rPr lang="en-US" sz="2000" dirty="0"/>
              <a:t>processing.</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Primary Crusher"/>
          <p:cNvPicPr>
            <a:picLocks noGrp="1"/>
          </p:cNvPicPr>
          <p:nvPr>
            <p:ph idx="1"/>
          </p:nvPr>
        </p:nvPicPr>
        <p:blipFill>
          <a:blip r:embed="rId2" cstate="print"/>
          <a:srcRect/>
          <a:stretch>
            <a:fillRect/>
          </a:stretch>
        </p:blipFill>
        <p:spPr bwMode="auto">
          <a:xfrm>
            <a:off x="228600" y="1371600"/>
            <a:ext cx="4572000" cy="3429000"/>
          </a:xfrm>
          <a:prstGeom prst="rect">
            <a:avLst/>
          </a:prstGeom>
          <a:noFill/>
          <a:ln w="38100">
            <a:solidFill>
              <a:schemeClr val="tx1"/>
            </a:solidFill>
            <a:miter lim="800000"/>
            <a:headEnd/>
            <a:tailEnd/>
          </a:ln>
        </p:spPr>
      </p:pic>
      <p:sp>
        <p:nvSpPr>
          <p:cNvPr id="10" name="Title 2"/>
          <p:cNvSpPr>
            <a:spLocks noGrp="1"/>
          </p:cNvSpPr>
          <p:nvPr>
            <p:ph type="title"/>
          </p:nvPr>
        </p:nvSpPr>
        <p:spPr>
          <a:xfrm>
            <a:off x="228600" y="76200"/>
            <a:ext cx="8229600" cy="1143000"/>
          </a:xfrm>
        </p:spPr>
        <p:txBody>
          <a:bodyPr/>
          <a:lstStyle/>
          <a:p>
            <a:r>
              <a:rPr lang="en-US" dirty="0" smtClean="0">
                <a:solidFill>
                  <a:schemeClr val="bg2">
                    <a:lumMod val="50000"/>
                  </a:schemeClr>
                </a:solidFill>
              </a:rPr>
              <a:t>Crushing limestone </a:t>
            </a:r>
            <a:endParaRPr lang="en-US" dirty="0">
              <a:solidFill>
                <a:schemeClr val="bg2">
                  <a:lumMod val="50000"/>
                </a:schemeClr>
              </a:solidFill>
            </a:endParaRPr>
          </a:p>
        </p:txBody>
      </p:sp>
      <p:sp>
        <p:nvSpPr>
          <p:cNvPr id="18435" name="Rectangle 3"/>
          <p:cNvSpPr>
            <a:spLocks noChangeArrowheads="1"/>
          </p:cNvSpPr>
          <p:nvPr/>
        </p:nvSpPr>
        <p:spPr bwMode="auto">
          <a:xfrm rot="10800000" flipV="1">
            <a:off x="4953000" y="1219200"/>
            <a:ext cx="3962400"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r>
              <a:rPr lang="en-US" dirty="0" smtClean="0">
                <a:ea typeface="Times New Roman" pitchFamily="18" charset="0"/>
                <a:cs typeface="Arial" pitchFamily="34" charset="0"/>
              </a:rPr>
              <a:t>A</a:t>
            </a:r>
            <a:r>
              <a:rPr kumimoji="0" lang="en-US" i="0" u="none" strike="noStrike" cap="none" normalizeH="0" baseline="0" dirty="0" smtClean="0">
                <a:ln>
                  <a:noFill/>
                </a:ln>
                <a:solidFill>
                  <a:schemeClr val="tx1"/>
                </a:solidFill>
                <a:effectLst/>
                <a:ea typeface="Times New Roman" pitchFamily="18" charset="0"/>
                <a:cs typeface="Arial" pitchFamily="34" charset="0"/>
              </a:rPr>
              <a:t> large primary crusher which impacts or compresses the rock. </a:t>
            </a: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endParaRPr kumimoji="0" lang="en-US" i="0" u="none" strike="noStrike" cap="none" normalizeH="0" baseline="0" dirty="0" smtClean="0">
              <a:ln>
                <a:noFill/>
              </a:ln>
              <a:solidFill>
                <a:schemeClr val="tx1"/>
              </a:solidFill>
              <a:effectLst/>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r>
              <a:rPr kumimoji="0" lang="en-US" i="0" u="none" strike="noStrike" cap="none" normalizeH="0" baseline="0" dirty="0" smtClean="0">
                <a:ln>
                  <a:noFill/>
                </a:ln>
                <a:solidFill>
                  <a:schemeClr val="tx1"/>
                </a:solidFill>
                <a:effectLst/>
                <a:ea typeface="Times New Roman" pitchFamily="18" charset="0"/>
                <a:cs typeface="Arial" pitchFamily="34" charset="0"/>
              </a:rPr>
              <a:t> Depending on the size of the feedstone required and the kiln in which it will feed into, the same stone can go through a second and even tertiary crusher to reduce its mass even further. </a:t>
            </a: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endParaRPr kumimoji="0" lang="en-US" i="0" u="none" strike="noStrike" cap="none" normalizeH="0" baseline="0" dirty="0" smtClean="0">
              <a:ln>
                <a:noFill/>
              </a:ln>
              <a:solidFill>
                <a:schemeClr val="tx1"/>
              </a:solidFill>
              <a:effectLst/>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 typeface="Wingdings" pitchFamily="2" charset="2"/>
              <a:buChar char="Ø"/>
              <a:tabLst/>
            </a:pPr>
            <a:r>
              <a:rPr kumimoji="0" lang="en-US" i="0" u="none" strike="noStrike" cap="none" normalizeH="0" baseline="0" dirty="0" smtClean="0">
                <a:ln>
                  <a:noFill/>
                </a:ln>
                <a:solidFill>
                  <a:schemeClr val="tx1"/>
                </a:solidFill>
                <a:effectLst/>
                <a:ea typeface="Times New Roman" pitchFamily="18" charset="0"/>
                <a:cs typeface="Arial" pitchFamily="34" charset="0"/>
              </a:rPr>
              <a:t> The stone is then screened into a wide range of different sizes from 125mm kiln stone all the way down to dust. Some of the stone at this point is washed to remove any clay particles that may remain. </a:t>
            </a:r>
            <a:endParaRPr kumimoji="0" lang="en-US" i="0" u="none" strike="noStrike" cap="none" normalizeH="0" baseline="0" dirty="0" smtClean="0">
              <a:ln>
                <a:noFill/>
              </a:ln>
              <a:solidFill>
                <a:schemeClr val="tx1"/>
              </a:solidFill>
              <a:effectLst/>
              <a:cs typeface="Arial"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371600"/>
            <a:ext cx="5943600" cy="3352800"/>
          </a:xfrm>
        </p:spPr>
        <p:txBody>
          <a:bodyPr>
            <a:normAutofit fontScale="85000" lnSpcReduction="20000"/>
          </a:bodyPr>
          <a:lstStyle/>
          <a:p>
            <a:r>
              <a:rPr lang="en-US" sz="2600" dirty="0" smtClean="0"/>
              <a:t>Limestone / chalk is a naturally occurring rock that consists principally of calcium carbonate (CaCO</a:t>
            </a:r>
            <a:r>
              <a:rPr lang="en-US" sz="2600" baseline="-25000" dirty="0" smtClean="0"/>
              <a:t>3</a:t>
            </a:r>
            <a:r>
              <a:rPr lang="en-US" sz="2600" dirty="0" smtClean="0"/>
              <a:t>). </a:t>
            </a:r>
          </a:p>
          <a:p>
            <a:endParaRPr lang="en-US" sz="2600" dirty="0" smtClean="0"/>
          </a:p>
          <a:p>
            <a:pPr>
              <a:buNone/>
            </a:pPr>
            <a:endParaRPr lang="en-US" sz="2600" dirty="0" smtClean="0"/>
          </a:p>
          <a:p>
            <a:r>
              <a:rPr lang="en-US" sz="2600" dirty="0" smtClean="0"/>
              <a:t>Lime is manufactured by ‘calcining’ natural calcium carbonate, typically hard rock carboniferous limestone.</a:t>
            </a:r>
          </a:p>
          <a:p>
            <a:pPr>
              <a:buNone/>
            </a:pPr>
            <a:endParaRPr lang="en-US" sz="2600" dirty="0" smtClean="0"/>
          </a:p>
          <a:p>
            <a:pPr lvl="1">
              <a:buNone/>
            </a:pPr>
            <a:r>
              <a:rPr lang="en-US" sz="2400" dirty="0" smtClean="0"/>
              <a:t>	CaCO</a:t>
            </a:r>
            <a:r>
              <a:rPr lang="en-US" sz="1600" dirty="0" smtClean="0"/>
              <a:t>3 </a:t>
            </a:r>
            <a:r>
              <a:rPr lang="en-US" sz="2400" dirty="0" smtClean="0"/>
              <a:t>+ heat </a:t>
            </a:r>
            <a:r>
              <a:rPr lang="en-US" sz="2400" dirty="0" smtClean="0">
                <a:sym typeface="Wingdings" pitchFamily="2" charset="2"/>
              </a:rPr>
              <a:t>  </a:t>
            </a:r>
            <a:r>
              <a:rPr lang="en-US" sz="2400" dirty="0" err="1" smtClean="0">
                <a:sym typeface="Wingdings" pitchFamily="2" charset="2"/>
              </a:rPr>
              <a:t>CaO</a:t>
            </a:r>
            <a:r>
              <a:rPr lang="en-US" sz="2400" dirty="0" smtClean="0">
                <a:sym typeface="Wingdings" pitchFamily="2" charset="2"/>
              </a:rPr>
              <a:t> + CO</a:t>
            </a:r>
            <a:r>
              <a:rPr lang="en-US" sz="1600" dirty="0" smtClean="0">
                <a:sym typeface="Wingdings" pitchFamily="2" charset="2"/>
              </a:rPr>
              <a:t>2</a:t>
            </a:r>
          </a:p>
          <a:p>
            <a:pPr lvl="1">
              <a:buNone/>
            </a:pPr>
            <a:r>
              <a:rPr lang="en-US" sz="1600" dirty="0" smtClean="0">
                <a:sym typeface="Wingdings" pitchFamily="2" charset="2"/>
              </a:rPr>
              <a:t> 	calcium carbonate	        lime         carbon dioxide</a:t>
            </a:r>
          </a:p>
          <a:p>
            <a:pPr lvl="1">
              <a:buNone/>
            </a:pPr>
            <a:endParaRPr lang="en-US" sz="1600" dirty="0" smtClean="0">
              <a:sym typeface="Wingdings" pitchFamily="2" charset="2"/>
            </a:endParaRPr>
          </a:p>
          <a:p>
            <a:endParaRPr lang="en-US" sz="2600" dirty="0" smtClean="0"/>
          </a:p>
          <a:p>
            <a:pPr lvl="1">
              <a:buNone/>
            </a:pPr>
            <a:endParaRPr lang="en-US" sz="2400" dirty="0" smtClean="0"/>
          </a:p>
        </p:txBody>
      </p:sp>
      <p:sp>
        <p:nvSpPr>
          <p:cNvPr id="3" name="Title 2"/>
          <p:cNvSpPr>
            <a:spLocks noGrp="1"/>
          </p:cNvSpPr>
          <p:nvPr>
            <p:ph type="title"/>
          </p:nvPr>
        </p:nvSpPr>
        <p:spPr>
          <a:xfrm>
            <a:off x="381000" y="152400"/>
            <a:ext cx="6096000" cy="1143000"/>
          </a:xfrm>
        </p:spPr>
        <p:txBody>
          <a:bodyPr/>
          <a:lstStyle/>
          <a:p>
            <a:r>
              <a:rPr lang="en-US" dirty="0" smtClean="0">
                <a:solidFill>
                  <a:schemeClr val="bg2">
                    <a:lumMod val="50000"/>
                  </a:schemeClr>
                </a:solidFill>
              </a:rPr>
              <a:t>Manufacture of Lime</a:t>
            </a:r>
            <a:endParaRPr lang="en-US" dirty="0">
              <a:solidFill>
                <a:schemeClr val="bg2">
                  <a:lumMod val="50000"/>
                </a:schemeClr>
              </a:solidFill>
            </a:endParaRPr>
          </a:p>
        </p:txBody>
      </p:sp>
      <p:pic>
        <p:nvPicPr>
          <p:cNvPr id="4" name="Picture 3" descr="Lime"/>
          <p:cNvPicPr/>
          <p:nvPr/>
        </p:nvPicPr>
        <p:blipFill>
          <a:blip r:embed="rId3" cstate="print"/>
          <a:srcRect/>
          <a:stretch>
            <a:fillRect/>
          </a:stretch>
        </p:blipFill>
        <p:spPr bwMode="auto">
          <a:xfrm>
            <a:off x="5715000" y="1981200"/>
            <a:ext cx="3276600" cy="2362200"/>
          </a:xfrm>
          <a:prstGeom prst="rect">
            <a:avLst/>
          </a:prstGeom>
          <a:noFill/>
          <a:ln w="28575">
            <a:solidFill>
              <a:schemeClr val="tx1"/>
            </a:solidFill>
            <a:miter lim="800000"/>
            <a:headEnd/>
            <a:tailEnd/>
          </a:ln>
        </p:spPr>
      </p:pic>
      <p:sp>
        <p:nvSpPr>
          <p:cNvPr id="5" name="Rectangle 4"/>
          <p:cNvSpPr/>
          <p:nvPr/>
        </p:nvSpPr>
        <p:spPr>
          <a:xfrm>
            <a:off x="363132" y="4953000"/>
            <a:ext cx="9144000" cy="646331"/>
          </a:xfrm>
          <a:prstGeom prst="rect">
            <a:avLst/>
          </a:prstGeom>
        </p:spPr>
        <p:txBody>
          <a:bodyPr wrap="square">
            <a:spAutoFit/>
          </a:bodyPr>
          <a:lstStyle/>
          <a:p>
            <a:r>
              <a:rPr lang="en-US" dirty="0" smtClean="0"/>
              <a:t>The whole process of making any type of lime all begins back at the </a:t>
            </a:r>
          </a:p>
          <a:p>
            <a:r>
              <a:rPr lang="en-US" dirty="0" smtClean="0"/>
              <a:t>limestone quarries.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5800" y="-119292"/>
            <a:ext cx="8229600" cy="1143000"/>
          </a:xfrm>
        </p:spPr>
        <p:txBody>
          <a:bodyPr>
            <a:normAutofit/>
          </a:bodyPr>
          <a:lstStyle/>
          <a:p>
            <a:r>
              <a:rPr lang="en-US" sz="3200" dirty="0" smtClean="0">
                <a:solidFill>
                  <a:schemeClr val="bg2">
                    <a:lumMod val="50000"/>
                  </a:schemeClr>
                </a:solidFill>
              </a:rPr>
              <a:t>Portland cement  manufacture process</a:t>
            </a:r>
            <a:endParaRPr lang="en-US" sz="3200" dirty="0">
              <a:solidFill>
                <a:schemeClr val="bg2">
                  <a:lumMod val="50000"/>
                </a:schemeClr>
              </a:solidFill>
            </a:endParaRPr>
          </a:p>
        </p:txBody>
      </p:sp>
      <p:sp>
        <p:nvSpPr>
          <p:cNvPr id="5" name="Content Placeholder 4"/>
          <p:cNvSpPr>
            <a:spLocks noGrp="1"/>
          </p:cNvSpPr>
          <p:nvPr>
            <p:ph idx="1"/>
          </p:nvPr>
        </p:nvSpPr>
        <p:spPr>
          <a:xfrm>
            <a:off x="457200" y="990600"/>
            <a:ext cx="7086600" cy="4953000"/>
          </a:xfrm>
        </p:spPr>
        <p:txBody>
          <a:bodyPr>
            <a:normAutofit fontScale="85000" lnSpcReduction="10000"/>
          </a:bodyPr>
          <a:lstStyle/>
          <a:p>
            <a:pPr algn="just"/>
            <a:r>
              <a:rPr lang="en-US" sz="2000" dirty="0" smtClean="0"/>
              <a:t>‘Golf </a:t>
            </a:r>
            <a:r>
              <a:rPr lang="en-US" sz="2000" dirty="0"/>
              <a:t>B</a:t>
            </a:r>
            <a:r>
              <a:rPr lang="en-US" sz="2000" dirty="0" smtClean="0"/>
              <a:t>all’ size pieces of Limestone passes through a rotating kiln. Kiln is angled and rotates slowly, pushing aggregate from one end to another and gradually heating it to almost 2000 degrees. Carbon Dioxide gas is burnt off. Limestone decomposes to Calcium Oxide (quick lime)</a:t>
            </a:r>
          </a:p>
          <a:p>
            <a:endParaRPr lang="en-US" sz="2000" dirty="0" smtClean="0"/>
          </a:p>
          <a:p>
            <a:r>
              <a:rPr lang="en-US" sz="2000" dirty="0" smtClean="0"/>
              <a:t>Reacts with additives (silica, alumina, iron) to form </a:t>
            </a:r>
            <a:r>
              <a:rPr lang="en-US" sz="2000" b="1" dirty="0" smtClean="0">
                <a:solidFill>
                  <a:srgbClr val="0070C0"/>
                </a:solidFill>
              </a:rPr>
              <a:t>calcium aluminates , silicates and alumino-ferrites</a:t>
            </a:r>
            <a:r>
              <a:rPr lang="en-US" sz="2000" dirty="0" smtClean="0"/>
              <a:t>. </a:t>
            </a:r>
          </a:p>
          <a:p>
            <a:endParaRPr lang="en-US" sz="2000" dirty="0" smtClean="0"/>
          </a:p>
          <a:p>
            <a:r>
              <a:rPr lang="en-US" sz="2000" dirty="0" smtClean="0"/>
              <a:t>Dry state mix of these is called </a:t>
            </a:r>
            <a:r>
              <a:rPr lang="en-US" sz="2000" b="1" dirty="0" smtClean="0">
                <a:solidFill>
                  <a:srgbClr val="0070C0"/>
                </a:solidFill>
              </a:rPr>
              <a:t>‘clinker’.</a:t>
            </a:r>
          </a:p>
          <a:p>
            <a:endParaRPr lang="en-US" sz="2000" dirty="0" smtClean="0"/>
          </a:p>
          <a:p>
            <a:r>
              <a:rPr lang="en-US" sz="2000" dirty="0" smtClean="0"/>
              <a:t> Red hot clinker is discharged </a:t>
            </a:r>
          </a:p>
          <a:p>
            <a:pPr>
              <a:buNone/>
            </a:pPr>
            <a:r>
              <a:rPr lang="en-US" sz="2000" dirty="0" smtClean="0"/>
              <a:t>    into coolers and then stock piled.</a:t>
            </a:r>
          </a:p>
          <a:p>
            <a:endParaRPr lang="en-US" sz="2000" dirty="0" smtClean="0"/>
          </a:p>
          <a:p>
            <a:r>
              <a:rPr lang="en-US" sz="2000" dirty="0" smtClean="0"/>
              <a:t>This is then ground to the required fineness </a:t>
            </a:r>
          </a:p>
          <a:p>
            <a:pPr>
              <a:buNone/>
            </a:pPr>
            <a:r>
              <a:rPr lang="en-US" sz="2000" dirty="0" smtClean="0"/>
              <a:t>    to form cement, with the addition of gypsum </a:t>
            </a:r>
          </a:p>
          <a:p>
            <a:pPr>
              <a:buNone/>
            </a:pPr>
            <a:r>
              <a:rPr lang="en-US" sz="2000" dirty="0" smtClean="0"/>
              <a:t>    (Calcium Sulphate) usually 4-7% by weight,</a:t>
            </a:r>
          </a:p>
          <a:p>
            <a:pPr>
              <a:buNone/>
            </a:pPr>
            <a:r>
              <a:rPr lang="en-US" sz="2000" dirty="0" smtClean="0"/>
              <a:t>    which controls the setting time.</a:t>
            </a:r>
          </a:p>
          <a:p>
            <a:endParaRPr lang="en-US" sz="2000" dirty="0"/>
          </a:p>
        </p:txBody>
      </p:sp>
      <p:pic>
        <p:nvPicPr>
          <p:cNvPr id="6" name="Picture 5" descr="fg18_00800"/>
          <p:cNvPicPr>
            <a:picLocks noChangeAspect="1" noChangeArrowheads="1"/>
          </p:cNvPicPr>
          <p:nvPr/>
        </p:nvPicPr>
        <p:blipFill>
          <a:blip r:embed="rId2" cstate="print"/>
          <a:srcRect/>
          <a:stretch>
            <a:fillRect/>
          </a:stretch>
        </p:blipFill>
        <p:spPr bwMode="auto">
          <a:xfrm>
            <a:off x="6090424" y="3276600"/>
            <a:ext cx="2906751" cy="2590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8600" y="0"/>
            <a:ext cx="8229600" cy="1143000"/>
          </a:xfrm>
        </p:spPr>
        <p:txBody>
          <a:bodyPr/>
          <a:lstStyle/>
          <a:p>
            <a:r>
              <a:rPr lang="en-US" dirty="0" smtClean="0">
                <a:solidFill>
                  <a:schemeClr val="bg2">
                    <a:lumMod val="50000"/>
                  </a:schemeClr>
                </a:solidFill>
              </a:rPr>
              <a:t>Portland cement</a:t>
            </a:r>
            <a:endParaRPr lang="en-US" dirty="0">
              <a:solidFill>
                <a:schemeClr val="bg2">
                  <a:lumMod val="50000"/>
                </a:schemeClr>
              </a:solidFill>
            </a:endParaRPr>
          </a:p>
        </p:txBody>
      </p:sp>
      <p:pic>
        <p:nvPicPr>
          <p:cNvPr id="4" name="Picture 8" descr="J:\Introduction to Civil and Mining Engineering\Civil engineering 1\CONPRAC\making concrete.jpg"/>
          <p:cNvPicPr>
            <a:picLocks noGrp="1" noChangeAspect="1" noChangeArrowheads="1"/>
          </p:cNvPicPr>
          <p:nvPr>
            <p:ph idx="1"/>
          </p:nvPr>
        </p:nvPicPr>
        <p:blipFill>
          <a:blip r:embed="rId2" cstate="print"/>
          <a:srcRect/>
          <a:stretch>
            <a:fillRect/>
          </a:stretch>
        </p:blipFill>
        <p:spPr bwMode="auto">
          <a:xfrm>
            <a:off x="4419600" y="14258"/>
            <a:ext cx="4724400" cy="6644640"/>
          </a:xfrm>
          <a:prstGeom prst="rect">
            <a:avLst/>
          </a:prstGeom>
          <a:noFill/>
          <a:ln w="9525">
            <a:noFill/>
            <a:miter lim="800000"/>
            <a:headEnd/>
            <a:tailEnd/>
          </a:ln>
        </p:spPr>
      </p:pic>
      <p:sp>
        <p:nvSpPr>
          <p:cNvPr id="5" name="Rectangle 4"/>
          <p:cNvSpPr/>
          <p:nvPr/>
        </p:nvSpPr>
        <p:spPr>
          <a:xfrm>
            <a:off x="381000" y="1447800"/>
            <a:ext cx="3581400" cy="3139321"/>
          </a:xfrm>
          <a:prstGeom prst="rect">
            <a:avLst/>
          </a:prstGeom>
        </p:spPr>
        <p:txBody>
          <a:bodyPr wrap="square">
            <a:spAutoFit/>
          </a:bodyPr>
          <a:lstStyle/>
          <a:p>
            <a:pPr>
              <a:buFont typeface="Arial" pitchFamily="34" charset="0"/>
              <a:buChar char="•"/>
            </a:pPr>
            <a:r>
              <a:rPr lang="en-US" dirty="0" smtClean="0"/>
              <a:t> Raw materials</a:t>
            </a:r>
          </a:p>
          <a:p>
            <a:endParaRPr lang="en-US" dirty="0" smtClean="0"/>
          </a:p>
          <a:p>
            <a:pPr lvl="1">
              <a:buFont typeface="Arial" pitchFamily="34" charset="0"/>
              <a:buChar char="•"/>
            </a:pPr>
            <a:r>
              <a:rPr lang="en-US" dirty="0" smtClean="0"/>
              <a:t>Limestone </a:t>
            </a:r>
          </a:p>
          <a:p>
            <a:pPr lvl="1"/>
            <a:r>
              <a:rPr lang="en-US" dirty="0" smtClean="0"/>
              <a:t>(Calcium Carbonate)</a:t>
            </a:r>
          </a:p>
          <a:p>
            <a:pPr lvl="1"/>
            <a:endParaRPr lang="en-US" dirty="0" smtClean="0"/>
          </a:p>
          <a:p>
            <a:pPr lvl="1">
              <a:buFont typeface="Arial" pitchFamily="34" charset="0"/>
              <a:buChar char="•"/>
            </a:pPr>
            <a:r>
              <a:rPr lang="en-US" dirty="0" smtClean="0"/>
              <a:t>Silica</a:t>
            </a:r>
          </a:p>
          <a:p>
            <a:pPr lvl="1">
              <a:buFont typeface="Arial" pitchFamily="34" charset="0"/>
              <a:buChar char="•"/>
            </a:pPr>
            <a:endParaRPr lang="en-US" dirty="0" smtClean="0"/>
          </a:p>
          <a:p>
            <a:pPr lvl="1">
              <a:buFont typeface="Arial" pitchFamily="34" charset="0"/>
              <a:buChar char="•"/>
            </a:pPr>
            <a:r>
              <a:rPr lang="en-US" dirty="0" smtClean="0"/>
              <a:t>Alumina (in clay or   </a:t>
            </a:r>
          </a:p>
          <a:p>
            <a:pPr lvl="1"/>
            <a:r>
              <a:rPr lang="en-US" dirty="0" smtClean="0"/>
              <a:t> shale)</a:t>
            </a:r>
          </a:p>
          <a:p>
            <a:pPr lvl="1"/>
            <a:endParaRPr lang="en-US" dirty="0" smtClean="0"/>
          </a:p>
          <a:p>
            <a:pPr lvl="1">
              <a:buFont typeface="Arial" pitchFamily="34" charset="0"/>
              <a:buChar char="•"/>
            </a:pPr>
            <a:r>
              <a:rPr lang="en-US" dirty="0" smtClean="0"/>
              <a:t>Ironstone</a:t>
            </a:r>
          </a:p>
        </p:txBody>
      </p:sp>
      <p:cxnSp>
        <p:nvCxnSpPr>
          <p:cNvPr id="8" name="Straight Arrow Connector 7"/>
          <p:cNvCxnSpPr/>
          <p:nvPr/>
        </p:nvCxnSpPr>
        <p:spPr>
          <a:xfrm>
            <a:off x="4343400" y="1371600"/>
            <a:ext cx="990600" cy="152400"/>
          </a:xfrm>
          <a:prstGeom prst="straightConnector1">
            <a:avLst/>
          </a:prstGeom>
          <a:ln w="19050">
            <a:tailEnd type="arrow"/>
          </a:ln>
        </p:spPr>
        <p:style>
          <a:lnRef idx="2">
            <a:schemeClr val="dk1"/>
          </a:lnRef>
          <a:fillRef idx="0">
            <a:schemeClr val="dk1"/>
          </a:fillRef>
          <a:effectRef idx="1">
            <a:schemeClr val="dk1"/>
          </a:effectRef>
          <a:fontRef idx="minor">
            <a:schemeClr val="tx1"/>
          </a:fontRef>
        </p:style>
      </p:cxnSp>
      <p:sp>
        <p:nvSpPr>
          <p:cNvPr id="12" name="TextBox 11"/>
          <p:cNvSpPr txBox="1"/>
          <p:nvPr/>
        </p:nvSpPr>
        <p:spPr>
          <a:xfrm>
            <a:off x="3124200" y="1219200"/>
            <a:ext cx="1524000" cy="369332"/>
          </a:xfrm>
          <a:prstGeom prst="rect">
            <a:avLst/>
          </a:prstGeom>
          <a:noFill/>
        </p:spPr>
        <p:txBody>
          <a:bodyPr wrap="square" rtlCol="0">
            <a:spAutoFit/>
          </a:bodyPr>
          <a:lstStyle/>
          <a:p>
            <a:r>
              <a:rPr lang="en-US" dirty="0" smtClean="0"/>
              <a:t>‘CLINKER’</a:t>
            </a:r>
            <a:endParaRPr lang="en-GB" dirty="0"/>
          </a:p>
        </p:txBody>
      </p:sp>
      <p:sp>
        <p:nvSpPr>
          <p:cNvPr id="2" name="TextBox 1"/>
          <p:cNvSpPr txBox="1"/>
          <p:nvPr/>
        </p:nvSpPr>
        <p:spPr>
          <a:xfrm>
            <a:off x="685800" y="4891921"/>
            <a:ext cx="2971800" cy="646331"/>
          </a:xfrm>
          <a:prstGeom prst="rect">
            <a:avLst/>
          </a:prstGeom>
          <a:noFill/>
        </p:spPr>
        <p:txBody>
          <a:bodyPr wrap="square" rtlCol="0">
            <a:spAutoFit/>
          </a:bodyPr>
          <a:lstStyle/>
          <a:p>
            <a:r>
              <a:rPr lang="en-GB" dirty="0" smtClean="0"/>
              <a:t>South Wales placed well to manufacture?</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Portland cement manufacturing</a:t>
            </a:r>
            <a:endParaRPr lang="en-US" dirty="0">
              <a:solidFill>
                <a:schemeClr val="bg2">
                  <a:lumMod val="50000"/>
                </a:schemeClr>
              </a:solidFill>
            </a:endParaRPr>
          </a:p>
        </p:txBody>
      </p:sp>
      <p:pic>
        <p:nvPicPr>
          <p:cNvPr id="4" name="Picture 5" descr="fg18_00700"/>
          <p:cNvPicPr>
            <a:picLocks noGrp="1" noChangeAspect="1" noChangeArrowheads="1"/>
          </p:cNvPicPr>
          <p:nvPr>
            <p:ph idx="1"/>
          </p:nvPr>
        </p:nvPicPr>
        <p:blipFill>
          <a:blip r:embed="rId2" cstate="print"/>
          <a:srcRect/>
          <a:stretch>
            <a:fillRect/>
          </a:stretch>
        </p:blipFill>
        <p:spPr bwMode="auto">
          <a:xfrm>
            <a:off x="571500" y="1170327"/>
            <a:ext cx="8000999"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47800"/>
            <a:ext cx="8229600" cy="4724400"/>
          </a:xfrm>
        </p:spPr>
        <p:txBody>
          <a:bodyPr>
            <a:normAutofit fontScale="85000" lnSpcReduction="20000"/>
          </a:bodyPr>
          <a:lstStyle/>
          <a:p>
            <a:pPr lvl="1"/>
            <a:r>
              <a:rPr lang="en-US" b="1" dirty="0" smtClean="0">
                <a:solidFill>
                  <a:srgbClr val="0070C0"/>
                </a:solidFill>
              </a:rPr>
              <a:t>Tri-calcium silicate  </a:t>
            </a:r>
            <a:r>
              <a:rPr lang="en-US" dirty="0" smtClean="0"/>
              <a:t>3CaO.SiO</a:t>
            </a:r>
            <a:r>
              <a:rPr lang="en-US" baseline="-25000" dirty="0" smtClean="0"/>
              <a:t>2</a:t>
            </a:r>
            <a:r>
              <a:rPr lang="en-US" dirty="0" smtClean="0"/>
              <a:t>	= C</a:t>
            </a:r>
            <a:r>
              <a:rPr lang="en-US" baseline="-25000" dirty="0" smtClean="0"/>
              <a:t>3</a:t>
            </a:r>
            <a:r>
              <a:rPr lang="en-US" dirty="0" smtClean="0"/>
              <a:t>S</a:t>
            </a:r>
          </a:p>
          <a:p>
            <a:pPr lvl="1"/>
            <a:r>
              <a:rPr lang="en-US" b="1" dirty="0" smtClean="0">
                <a:solidFill>
                  <a:srgbClr val="0070C0"/>
                </a:solidFill>
              </a:rPr>
              <a:t>Di-calcium silicate</a:t>
            </a:r>
            <a:r>
              <a:rPr lang="en-US" b="1" dirty="0" smtClean="0"/>
              <a:t>   </a:t>
            </a:r>
            <a:r>
              <a:rPr lang="en-US" dirty="0" smtClean="0"/>
              <a:t>2CaO.SiO</a:t>
            </a:r>
            <a:r>
              <a:rPr lang="en-US" baseline="-25000" dirty="0" smtClean="0"/>
              <a:t>2</a:t>
            </a:r>
            <a:r>
              <a:rPr lang="en-US" dirty="0" smtClean="0"/>
              <a:t>	= C</a:t>
            </a:r>
            <a:r>
              <a:rPr lang="en-US" baseline="-25000" dirty="0" smtClean="0"/>
              <a:t>2</a:t>
            </a:r>
            <a:r>
              <a:rPr lang="en-US" dirty="0" smtClean="0"/>
              <a:t>S</a:t>
            </a:r>
          </a:p>
          <a:p>
            <a:pPr lvl="1"/>
            <a:r>
              <a:rPr lang="en-US" b="1" dirty="0" smtClean="0">
                <a:solidFill>
                  <a:srgbClr val="0070C0"/>
                </a:solidFill>
              </a:rPr>
              <a:t>Tri-calcium aluminate  </a:t>
            </a:r>
            <a:r>
              <a:rPr lang="en-US" dirty="0" smtClean="0"/>
              <a:t>3CaO.Al</a:t>
            </a:r>
            <a:r>
              <a:rPr lang="en-US" baseline="-25000" dirty="0" smtClean="0"/>
              <a:t>2</a:t>
            </a:r>
            <a:r>
              <a:rPr lang="en-US" dirty="0" smtClean="0"/>
              <a:t>O</a:t>
            </a:r>
            <a:r>
              <a:rPr lang="en-US" baseline="-25000" dirty="0" smtClean="0"/>
              <a:t>3 </a:t>
            </a:r>
            <a:r>
              <a:rPr lang="en-US" dirty="0" smtClean="0"/>
              <a:t> =</a:t>
            </a:r>
            <a:r>
              <a:rPr lang="en-US" baseline="-25000" dirty="0" smtClean="0"/>
              <a:t> </a:t>
            </a:r>
            <a:r>
              <a:rPr lang="en-US" dirty="0" smtClean="0"/>
              <a:t>C</a:t>
            </a:r>
            <a:r>
              <a:rPr lang="en-US" baseline="-25000" dirty="0" smtClean="0"/>
              <a:t>3</a:t>
            </a:r>
            <a:r>
              <a:rPr lang="en-US" dirty="0" smtClean="0"/>
              <a:t>A</a:t>
            </a:r>
          </a:p>
          <a:p>
            <a:pPr lvl="1"/>
            <a:r>
              <a:rPr lang="en-US" b="1" dirty="0" smtClean="0">
                <a:solidFill>
                  <a:srgbClr val="0070C0"/>
                </a:solidFill>
              </a:rPr>
              <a:t>Tetra-calcium aluminoferrite  </a:t>
            </a:r>
            <a:r>
              <a:rPr lang="en-US" dirty="0" smtClean="0"/>
              <a:t>4CaO.Al</a:t>
            </a:r>
            <a:r>
              <a:rPr lang="en-US" baseline="-25000" dirty="0" smtClean="0"/>
              <a:t>2</a:t>
            </a:r>
            <a:r>
              <a:rPr lang="en-US" dirty="0" smtClean="0"/>
              <a:t>O</a:t>
            </a:r>
            <a:r>
              <a:rPr lang="en-US" baseline="-25000" dirty="0" smtClean="0"/>
              <a:t>3</a:t>
            </a:r>
            <a:r>
              <a:rPr lang="en-US" dirty="0" smtClean="0"/>
              <a:t>.Fe</a:t>
            </a:r>
            <a:r>
              <a:rPr lang="en-US" baseline="-25000" dirty="0" smtClean="0"/>
              <a:t>2</a:t>
            </a:r>
            <a:r>
              <a:rPr lang="en-US" dirty="0" smtClean="0"/>
              <a:t>O</a:t>
            </a:r>
            <a:r>
              <a:rPr lang="en-US" baseline="-25000" dirty="0" smtClean="0"/>
              <a:t>3</a:t>
            </a:r>
            <a:r>
              <a:rPr lang="en-US" dirty="0" smtClean="0"/>
              <a:t>  = C</a:t>
            </a:r>
            <a:r>
              <a:rPr lang="en-US" baseline="-25000" dirty="0" smtClean="0"/>
              <a:t>4</a:t>
            </a:r>
            <a:r>
              <a:rPr lang="en-US" dirty="0" smtClean="0"/>
              <a:t>AF</a:t>
            </a:r>
          </a:p>
          <a:p>
            <a:pPr lvl="1"/>
            <a:endParaRPr lang="en-US" dirty="0" smtClean="0"/>
          </a:p>
          <a:p>
            <a:r>
              <a:rPr lang="en-US" b="1" dirty="0" smtClean="0">
                <a:solidFill>
                  <a:srgbClr val="0070C0"/>
                </a:solidFill>
              </a:rPr>
              <a:t>C</a:t>
            </a:r>
            <a:r>
              <a:rPr lang="en-US" sz="2000" b="1" baseline="-25000" dirty="0" smtClean="0">
                <a:solidFill>
                  <a:srgbClr val="0070C0"/>
                </a:solidFill>
              </a:rPr>
              <a:t>3</a:t>
            </a:r>
            <a:r>
              <a:rPr lang="en-US" b="1" dirty="0" smtClean="0">
                <a:solidFill>
                  <a:srgbClr val="0070C0"/>
                </a:solidFill>
              </a:rPr>
              <a:t>S and C</a:t>
            </a:r>
            <a:r>
              <a:rPr lang="en-US" sz="2000" b="1" baseline="-25000" dirty="0" smtClean="0">
                <a:solidFill>
                  <a:srgbClr val="0070C0"/>
                </a:solidFill>
              </a:rPr>
              <a:t>2</a:t>
            </a:r>
            <a:r>
              <a:rPr lang="en-US" b="1" dirty="0" smtClean="0">
                <a:solidFill>
                  <a:srgbClr val="0070C0"/>
                </a:solidFill>
              </a:rPr>
              <a:t>S </a:t>
            </a:r>
          </a:p>
          <a:p>
            <a:pPr lvl="1"/>
            <a:r>
              <a:rPr lang="en-US" dirty="0" smtClean="0"/>
              <a:t>are responsible for the strength of hydrated cement paste</a:t>
            </a:r>
          </a:p>
          <a:p>
            <a:r>
              <a:rPr lang="en-US" b="1" dirty="0" smtClean="0">
                <a:solidFill>
                  <a:srgbClr val="0070C0"/>
                </a:solidFill>
              </a:rPr>
              <a:t>C</a:t>
            </a:r>
            <a:r>
              <a:rPr lang="en-US" sz="2000" b="1" baseline="-25000" dirty="0" smtClean="0">
                <a:solidFill>
                  <a:srgbClr val="0070C0"/>
                </a:solidFill>
              </a:rPr>
              <a:t>3</a:t>
            </a:r>
            <a:r>
              <a:rPr lang="en-US" b="1" dirty="0" smtClean="0">
                <a:solidFill>
                  <a:srgbClr val="0070C0"/>
                </a:solidFill>
              </a:rPr>
              <a:t>A</a:t>
            </a:r>
            <a:r>
              <a:rPr lang="en-US" dirty="0" smtClean="0"/>
              <a:t> </a:t>
            </a:r>
            <a:r>
              <a:rPr lang="en-US" sz="2400" dirty="0" smtClean="0"/>
              <a:t>is present in small quantities.  </a:t>
            </a:r>
          </a:p>
          <a:p>
            <a:pPr>
              <a:buNone/>
            </a:pPr>
            <a:r>
              <a:rPr lang="en-US" sz="2300" dirty="0" smtClean="0"/>
              <a:t>	Reacts very rapidly with water (‘flash set’) (The addition of gypsum retards this).</a:t>
            </a:r>
          </a:p>
          <a:p>
            <a:pPr lvl="1"/>
            <a:r>
              <a:rPr lang="en-US" dirty="0" smtClean="0"/>
              <a:t>provides early strength</a:t>
            </a:r>
          </a:p>
          <a:p>
            <a:pPr lvl="1"/>
            <a:r>
              <a:rPr lang="en-US" dirty="0" smtClean="0"/>
              <a:t>BUT…. </a:t>
            </a:r>
            <a:r>
              <a:rPr lang="en-US" dirty="0"/>
              <a:t>t</a:t>
            </a:r>
            <a:r>
              <a:rPr lang="en-US" dirty="0" smtClean="0"/>
              <a:t>his oxide prone to sulphate attack </a:t>
            </a:r>
          </a:p>
          <a:p>
            <a:r>
              <a:rPr lang="en-US" b="1" dirty="0" smtClean="0">
                <a:solidFill>
                  <a:srgbClr val="0070C0"/>
                </a:solidFill>
              </a:rPr>
              <a:t>C</a:t>
            </a:r>
            <a:r>
              <a:rPr lang="en-US" sz="2000" b="1" baseline="-25000" dirty="0" smtClean="0">
                <a:solidFill>
                  <a:srgbClr val="0070C0"/>
                </a:solidFill>
              </a:rPr>
              <a:t>4</a:t>
            </a:r>
            <a:r>
              <a:rPr lang="en-US" b="1" dirty="0" smtClean="0">
                <a:solidFill>
                  <a:srgbClr val="0070C0"/>
                </a:solidFill>
              </a:rPr>
              <a:t>AF</a:t>
            </a:r>
            <a:r>
              <a:rPr lang="en-US" dirty="0" smtClean="0"/>
              <a:t> </a:t>
            </a:r>
          </a:p>
          <a:p>
            <a:pPr lvl="1"/>
            <a:r>
              <a:rPr lang="en-US" dirty="0" smtClean="0"/>
              <a:t>dark in color with lower cementing value</a:t>
            </a:r>
          </a:p>
          <a:p>
            <a:pPr lvl="1"/>
            <a:r>
              <a:rPr lang="en-US" dirty="0" smtClean="0"/>
              <a:t>iron oxide, a useful flux during the burning process.</a:t>
            </a:r>
            <a:endParaRPr lang="en-US" dirty="0"/>
          </a:p>
        </p:txBody>
      </p:sp>
      <p:sp>
        <p:nvSpPr>
          <p:cNvPr id="3" name="Title 2"/>
          <p:cNvSpPr>
            <a:spLocks noGrp="1"/>
          </p:cNvSpPr>
          <p:nvPr>
            <p:ph type="title"/>
          </p:nvPr>
        </p:nvSpPr>
        <p:spPr>
          <a:xfrm>
            <a:off x="457200" y="457200"/>
            <a:ext cx="8229600" cy="685800"/>
          </a:xfrm>
        </p:spPr>
        <p:txBody>
          <a:bodyPr>
            <a:normAutofit fontScale="90000"/>
          </a:bodyPr>
          <a:lstStyle/>
          <a:p>
            <a:r>
              <a:rPr lang="en-US" dirty="0" smtClean="0">
                <a:solidFill>
                  <a:schemeClr val="bg2">
                    <a:lumMod val="50000"/>
                  </a:schemeClr>
                </a:solidFill>
              </a:rPr>
              <a:t/>
            </a:r>
            <a:br>
              <a:rPr lang="en-US" dirty="0" smtClean="0">
                <a:solidFill>
                  <a:schemeClr val="bg2">
                    <a:lumMod val="50000"/>
                  </a:schemeClr>
                </a:solidFill>
              </a:rPr>
            </a:br>
            <a:r>
              <a:rPr lang="en-US" dirty="0" smtClean="0">
                <a:solidFill>
                  <a:schemeClr val="bg2">
                    <a:lumMod val="50000"/>
                  </a:schemeClr>
                </a:solidFill>
              </a:rPr>
              <a:t>Main Components of Portland Cement</a:t>
            </a:r>
            <a:br>
              <a:rPr lang="en-US" dirty="0" smtClean="0">
                <a:solidFill>
                  <a:schemeClr val="bg2">
                    <a:lumMod val="50000"/>
                  </a:schemeClr>
                </a:solidFill>
              </a:rPr>
            </a:b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smtClean="0"/>
              <a:t>Properties of the major constituents of cement</a:t>
            </a:r>
            <a:endParaRPr lang="en-US" dirty="0">
              <a:solidFill>
                <a:schemeClr val="bg2">
                  <a:lumMod val="50000"/>
                </a:schemeClr>
              </a:solidFill>
            </a:endParaRPr>
          </a:p>
        </p:txBody>
      </p:sp>
      <p:graphicFrame>
        <p:nvGraphicFramePr>
          <p:cNvPr id="32770" name="Object 4"/>
          <p:cNvGraphicFramePr>
            <a:graphicFrameLocks noGrp="1" noChangeAspect="1"/>
          </p:cNvGraphicFramePr>
          <p:nvPr>
            <p:ph idx="1"/>
          </p:nvPr>
        </p:nvGraphicFramePr>
        <p:xfrm>
          <a:off x="609600" y="1600200"/>
          <a:ext cx="4213299" cy="5072062"/>
        </p:xfrm>
        <a:graphic>
          <a:graphicData uri="http://schemas.openxmlformats.org/presentationml/2006/ole">
            <mc:AlternateContent xmlns:mc="http://schemas.openxmlformats.org/markup-compatibility/2006">
              <mc:Choice xmlns:v="urn:schemas-microsoft-com:vml" Requires="v">
                <p:oleObj spid="_x0000_s116795" name="Document" r:id="rId3" imgW="6117336" imgH="6571488" progId="Word.Document.8">
                  <p:embed/>
                </p:oleObj>
              </mc:Choice>
              <mc:Fallback>
                <p:oleObj name="Document" r:id="rId3" imgW="6117336" imgH="6571488" progId="Word.Document.8">
                  <p:embed/>
                  <p:pic>
                    <p:nvPicPr>
                      <p:cNvPr id="0" name="Picture 32"/>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1600200"/>
                        <a:ext cx="4213299" cy="50720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TextBox 4"/>
          <p:cNvSpPr txBox="1"/>
          <p:nvPr/>
        </p:nvSpPr>
        <p:spPr>
          <a:xfrm>
            <a:off x="1133678" y="5486400"/>
            <a:ext cx="2667000" cy="323165"/>
          </a:xfrm>
          <a:prstGeom prst="rect">
            <a:avLst/>
          </a:prstGeom>
          <a:noFill/>
        </p:spPr>
        <p:txBody>
          <a:bodyPr wrap="square" rtlCol="0">
            <a:spAutoFit/>
          </a:bodyPr>
          <a:lstStyle/>
          <a:p>
            <a:r>
              <a:rPr lang="en-US" sz="1400" dirty="0" smtClean="0">
                <a:solidFill>
                  <a:schemeClr val="tx1">
                    <a:lumMod val="85000"/>
                    <a:lumOff val="15000"/>
                  </a:schemeClr>
                </a:solidFill>
              </a:rPr>
              <a:t> </a:t>
            </a:r>
            <a:r>
              <a:rPr lang="en-US" sz="1500" dirty="0" smtClean="0">
                <a:solidFill>
                  <a:schemeClr val="tx1">
                    <a:lumMod val="85000"/>
                    <a:lumOff val="15000"/>
                  </a:schemeClr>
                </a:solidFill>
                <a:latin typeface="Arial" panose="020B0604020202020204" pitchFamily="34" charset="0"/>
                <a:cs typeface="Arial" panose="020B0604020202020204" pitchFamily="34" charset="0"/>
              </a:rPr>
              <a:t>Provides Flux</a:t>
            </a:r>
            <a:endParaRPr lang="en-US" sz="1500"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7" name="Rectangle 6"/>
          <p:cNvSpPr/>
          <p:nvPr/>
        </p:nvSpPr>
        <p:spPr>
          <a:xfrm>
            <a:off x="4572000" y="1676400"/>
            <a:ext cx="3733800" cy="523220"/>
          </a:xfrm>
          <a:prstGeom prst="rect">
            <a:avLst/>
          </a:prstGeom>
        </p:spPr>
        <p:txBody>
          <a:bodyPr wrap="square">
            <a:spAutoFit/>
          </a:bodyPr>
          <a:lstStyle/>
          <a:p>
            <a:pPr algn="ctr"/>
            <a:r>
              <a:rPr lang="en-GB" sz="1400" i="1" dirty="0" smtClean="0"/>
              <a:t>(the quantity of heat produced by a unit mass)</a:t>
            </a:r>
            <a:endParaRPr lang="en-US" sz="1400" i="1" dirty="0"/>
          </a:p>
        </p:txBody>
      </p:sp>
      <p:cxnSp>
        <p:nvCxnSpPr>
          <p:cNvPr id="9" name="Straight Arrow Connector 8"/>
          <p:cNvCxnSpPr/>
          <p:nvPr/>
        </p:nvCxnSpPr>
        <p:spPr>
          <a:xfrm>
            <a:off x="4343400" y="1828800"/>
            <a:ext cx="304800"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304800"/>
            <a:ext cx="8458200" cy="5905500"/>
          </a:xfrm>
        </p:spPr>
        <p:txBody>
          <a:bodyPr>
            <a:normAutofit lnSpcReduction="10000"/>
          </a:bodyPr>
          <a:lstStyle/>
          <a:p>
            <a:pPr>
              <a:buNone/>
            </a:pPr>
            <a:endParaRPr lang="en-US" sz="2400" dirty="0" smtClean="0"/>
          </a:p>
          <a:p>
            <a:r>
              <a:rPr lang="en-US" sz="2400" b="1" dirty="0" smtClean="0">
                <a:solidFill>
                  <a:srgbClr val="0070C0"/>
                </a:solidFill>
              </a:rPr>
              <a:t>White Portland cement</a:t>
            </a:r>
          </a:p>
          <a:p>
            <a:pPr marL="109728" indent="0">
              <a:buNone/>
            </a:pPr>
            <a:endParaRPr lang="en-US" sz="2400" b="1" dirty="0" smtClean="0">
              <a:solidFill>
                <a:srgbClr val="0070C0"/>
              </a:solidFill>
            </a:endParaRPr>
          </a:p>
          <a:p>
            <a:pPr lvl="1" algn="just"/>
            <a:r>
              <a:rPr lang="en-US" sz="1800" dirty="0" smtClean="0"/>
              <a:t>Manufactured from materials </a:t>
            </a:r>
            <a:r>
              <a:rPr lang="en-US" sz="1800" b="1" dirty="0" smtClean="0">
                <a:solidFill>
                  <a:srgbClr val="0070C0"/>
                </a:solidFill>
              </a:rPr>
              <a:t>free of iron oxide and impurities </a:t>
            </a:r>
            <a:r>
              <a:rPr lang="en-US" sz="1800" dirty="0" smtClean="0"/>
              <a:t>which impart the grey colour to Portland cement</a:t>
            </a:r>
          </a:p>
          <a:p>
            <a:pPr lvl="1" algn="just"/>
            <a:r>
              <a:rPr lang="en-US" sz="1800" dirty="0" smtClean="0"/>
              <a:t>Usually </a:t>
            </a:r>
            <a:r>
              <a:rPr lang="en-US" sz="1800" b="1" dirty="0" smtClean="0">
                <a:solidFill>
                  <a:srgbClr val="0070C0"/>
                </a:solidFill>
              </a:rPr>
              <a:t>twice the price of normal Portland cement</a:t>
            </a:r>
            <a:r>
              <a:rPr lang="en-US" sz="1800" dirty="0" smtClean="0"/>
              <a:t> because of specialist manufacturing process</a:t>
            </a:r>
          </a:p>
          <a:p>
            <a:pPr lvl="1" algn="just"/>
            <a:r>
              <a:rPr lang="en-US" sz="1800" b="1" dirty="0" smtClean="0">
                <a:solidFill>
                  <a:srgbClr val="0070C0"/>
                </a:solidFill>
              </a:rPr>
              <a:t>White titanium oxide </a:t>
            </a:r>
            <a:r>
              <a:rPr lang="en-US" sz="1800" dirty="0" smtClean="0"/>
              <a:t>can be added to </a:t>
            </a:r>
            <a:r>
              <a:rPr lang="en-US" sz="1800" b="1" dirty="0" smtClean="0">
                <a:solidFill>
                  <a:srgbClr val="0070C0"/>
                </a:solidFill>
              </a:rPr>
              <a:t>enhance the white colour</a:t>
            </a:r>
          </a:p>
          <a:p>
            <a:pPr lvl="1" algn="just"/>
            <a:r>
              <a:rPr lang="en-US" sz="1800" dirty="0" smtClean="0"/>
              <a:t>Used for renderings, cast stone, pre cast and in situ structural concrete </a:t>
            </a:r>
          </a:p>
          <a:p>
            <a:pPr lvl="1"/>
            <a:endParaRPr lang="en-US" sz="1800" dirty="0" smtClean="0"/>
          </a:p>
          <a:p>
            <a:r>
              <a:rPr lang="en-US" sz="2400" b="1" dirty="0" smtClean="0">
                <a:solidFill>
                  <a:srgbClr val="0070C0"/>
                </a:solidFill>
              </a:rPr>
              <a:t>Sulphate resisting Portland cement</a:t>
            </a:r>
          </a:p>
          <a:p>
            <a:endParaRPr lang="en-US" sz="2400" b="1" dirty="0" smtClean="0">
              <a:solidFill>
                <a:srgbClr val="0070C0"/>
              </a:solidFill>
            </a:endParaRPr>
          </a:p>
          <a:p>
            <a:pPr lvl="1" algn="just"/>
            <a:r>
              <a:rPr lang="en-US" sz="1800" b="1" dirty="0" smtClean="0">
                <a:solidFill>
                  <a:srgbClr val="0070C0"/>
                </a:solidFill>
              </a:rPr>
              <a:t>Suitable for concrete and mortar in contact with soils and groundwater containing soluble </a:t>
            </a:r>
            <a:r>
              <a:rPr lang="en-US" sz="1800" b="1" dirty="0" err="1" smtClean="0">
                <a:solidFill>
                  <a:srgbClr val="0070C0"/>
                </a:solidFill>
              </a:rPr>
              <a:t>sulphates</a:t>
            </a:r>
            <a:r>
              <a:rPr lang="en-US" sz="1800" b="1" dirty="0" smtClean="0">
                <a:solidFill>
                  <a:srgbClr val="0070C0"/>
                </a:solidFill>
              </a:rPr>
              <a:t> </a:t>
            </a:r>
            <a:endParaRPr lang="en-US" sz="1800" dirty="0"/>
          </a:p>
          <a:p>
            <a:pPr marL="393192" lvl="1" indent="0" algn="just">
              <a:buNone/>
            </a:pPr>
            <a:r>
              <a:rPr lang="en-US" sz="1800" dirty="0" smtClean="0"/>
              <a:t>  C</a:t>
            </a:r>
            <a:r>
              <a:rPr lang="en-US" sz="1800" baseline="-25000" dirty="0" smtClean="0"/>
              <a:t>3</a:t>
            </a:r>
            <a:r>
              <a:rPr lang="en-US" sz="1800" dirty="0" smtClean="0"/>
              <a:t>A is restricted to lower than 5% and C</a:t>
            </a:r>
            <a:r>
              <a:rPr lang="en-US" sz="1800" baseline="-25000" dirty="0" smtClean="0"/>
              <a:t>4</a:t>
            </a:r>
            <a:r>
              <a:rPr lang="en-US" sz="1800" dirty="0" smtClean="0"/>
              <a:t>AF lower than 25%  which</a:t>
            </a:r>
          </a:p>
          <a:p>
            <a:pPr marL="393192" lvl="1" indent="0" algn="just">
              <a:buNone/>
            </a:pPr>
            <a:r>
              <a:rPr lang="en-US" sz="1800" dirty="0"/>
              <a:t> </a:t>
            </a:r>
            <a:r>
              <a:rPr lang="en-US" sz="1800" dirty="0" smtClean="0"/>
              <a:t> reduces sulphate salts content. </a:t>
            </a:r>
          </a:p>
          <a:p>
            <a:pPr marL="393192" lvl="1" indent="0" algn="just">
              <a:buNone/>
            </a:pPr>
            <a:r>
              <a:rPr lang="en-US" sz="1800" dirty="0"/>
              <a:t> </a:t>
            </a:r>
            <a:r>
              <a:rPr lang="en-US" sz="1800" dirty="0" smtClean="0"/>
              <a:t> This lowers the possibility of sulphate attack.</a:t>
            </a:r>
          </a:p>
          <a:p>
            <a:pPr lvl="1" algn="just"/>
            <a:endParaRPr lang="en-US" sz="1800" dirty="0" smtClean="0"/>
          </a:p>
          <a:p>
            <a:pPr lvl="1" algn="just"/>
            <a:endParaRPr lang="en-US" sz="1800" dirty="0"/>
          </a:p>
        </p:txBody>
      </p:sp>
      <p:sp>
        <p:nvSpPr>
          <p:cNvPr id="3" name="Title 2"/>
          <p:cNvSpPr>
            <a:spLocks noGrp="1"/>
          </p:cNvSpPr>
          <p:nvPr>
            <p:ph type="title"/>
          </p:nvPr>
        </p:nvSpPr>
        <p:spPr>
          <a:xfrm>
            <a:off x="266700" y="-152400"/>
            <a:ext cx="8229600" cy="1143000"/>
          </a:xfrm>
        </p:spPr>
        <p:txBody>
          <a:bodyPr>
            <a:normAutofit/>
          </a:bodyPr>
          <a:lstStyle/>
          <a:p>
            <a:r>
              <a:rPr lang="en-US" sz="3200" dirty="0" smtClean="0">
                <a:solidFill>
                  <a:schemeClr val="bg2">
                    <a:lumMod val="50000"/>
                  </a:schemeClr>
                </a:solidFill>
              </a:rPr>
              <a:t>Additional Types of Portland Cement</a:t>
            </a:r>
            <a:endParaRPr lang="en-US" sz="3200" dirty="0">
              <a:solidFill>
                <a:schemeClr val="bg2">
                  <a:lumMod val="50000"/>
                </a:schemeClr>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anim calcmode="lin" valueType="num">
                                      <p:cBhvr additive="base">
                                        <p:cTn id="1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anim calcmode="lin" valueType="num">
                                      <p:cBhvr additive="base">
                                        <p:cTn id="1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11" end="11"/>
                                            </p:txEl>
                                          </p:spTgt>
                                        </p:tgtEl>
                                        <p:attrNameLst>
                                          <p:attrName>style.visibility</p:attrName>
                                        </p:attrNameLst>
                                      </p:cBhvr>
                                      <p:to>
                                        <p:strVal val="visible"/>
                                      </p:to>
                                    </p:set>
                                    <p:anim calcmode="lin" valueType="num">
                                      <p:cBhvr additive="base">
                                        <p:cTn id="35"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12" end="12"/>
                                            </p:txEl>
                                          </p:spTgt>
                                        </p:tgtEl>
                                        <p:attrNameLst>
                                          <p:attrName>style.visibility</p:attrName>
                                        </p:attrNameLst>
                                      </p:cBhvr>
                                      <p:to>
                                        <p:strVal val="visible"/>
                                      </p:to>
                                    </p:set>
                                    <p:anim calcmode="lin" valueType="num">
                                      <p:cBhvr additive="base">
                                        <p:cTn id="39"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
                                            <p:txEl>
                                              <p:pRg st="13" end="13"/>
                                            </p:txEl>
                                          </p:spTgt>
                                        </p:tgtEl>
                                        <p:attrNameLst>
                                          <p:attrName>style.visibility</p:attrName>
                                        </p:attrNameLst>
                                      </p:cBhvr>
                                      <p:to>
                                        <p:strVal val="visible"/>
                                      </p:to>
                                    </p:set>
                                    <p:anim calcmode="lin" valueType="num">
                                      <p:cBhvr additive="base">
                                        <p:cTn id="43"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14522" y="1066800"/>
            <a:ext cx="8458200" cy="4525963"/>
          </a:xfrm>
        </p:spPr>
        <p:txBody>
          <a:bodyPr>
            <a:normAutofit lnSpcReduction="10000"/>
          </a:bodyPr>
          <a:lstStyle/>
          <a:p>
            <a:r>
              <a:rPr lang="en-US" sz="2000" b="1" dirty="0" smtClean="0">
                <a:solidFill>
                  <a:srgbClr val="0070C0"/>
                </a:solidFill>
              </a:rPr>
              <a:t>Blended Portland cement includes </a:t>
            </a:r>
          </a:p>
          <a:p>
            <a:pPr lvl="1"/>
            <a:r>
              <a:rPr lang="en-US" sz="1600" dirty="0" smtClean="0"/>
              <a:t>Part of clinker substituted with other materials (blast furnace slag, PFA)</a:t>
            </a:r>
          </a:p>
          <a:p>
            <a:pPr lvl="2"/>
            <a:r>
              <a:rPr lang="en-US" sz="1600" dirty="0" smtClean="0"/>
              <a:t>Used for mortar </a:t>
            </a:r>
          </a:p>
          <a:p>
            <a:pPr lvl="2"/>
            <a:r>
              <a:rPr lang="en-US" sz="1600" dirty="0" smtClean="0"/>
              <a:t>Accommodates differential movement</a:t>
            </a:r>
          </a:p>
          <a:p>
            <a:pPr lvl="2"/>
            <a:r>
              <a:rPr lang="en-US" sz="1600" b="1" dirty="0" smtClean="0">
                <a:solidFill>
                  <a:srgbClr val="0070C0"/>
                </a:solidFill>
              </a:rPr>
              <a:t>Contains water retaining mineral fillers to give high workability with smoother texture.</a:t>
            </a:r>
          </a:p>
          <a:p>
            <a:pPr lvl="2"/>
            <a:endParaRPr lang="en-US" sz="1600" dirty="0" smtClean="0"/>
          </a:p>
          <a:p>
            <a:pPr lvl="1"/>
            <a:r>
              <a:rPr lang="en-US" sz="2000" b="1" dirty="0" smtClean="0">
                <a:solidFill>
                  <a:srgbClr val="0070C0"/>
                </a:solidFill>
              </a:rPr>
              <a:t>Blast furnace cement</a:t>
            </a:r>
          </a:p>
          <a:p>
            <a:pPr lvl="2"/>
            <a:r>
              <a:rPr lang="en-US" sz="1600" dirty="0" smtClean="0"/>
              <a:t>Material is a bi-product of the iron making process of the steel industry</a:t>
            </a:r>
          </a:p>
          <a:p>
            <a:pPr lvl="2"/>
            <a:r>
              <a:rPr lang="en-US" sz="1600" b="1" dirty="0" smtClean="0">
                <a:solidFill>
                  <a:srgbClr val="0070C0"/>
                </a:solidFill>
              </a:rPr>
              <a:t>Slag</a:t>
            </a:r>
            <a:r>
              <a:rPr lang="en-US" sz="1600" dirty="0" smtClean="0"/>
              <a:t> is ground to a fine white powder added to the clinker in the cement mill</a:t>
            </a:r>
          </a:p>
          <a:p>
            <a:pPr lvl="2"/>
            <a:r>
              <a:rPr lang="en-US" sz="1600" dirty="0" smtClean="0"/>
              <a:t>Concrete manufactured from the blend has </a:t>
            </a:r>
            <a:r>
              <a:rPr lang="en-US" sz="1600" b="1" dirty="0" smtClean="0">
                <a:solidFill>
                  <a:srgbClr val="0070C0"/>
                </a:solidFill>
              </a:rPr>
              <a:t>lower permeability </a:t>
            </a:r>
            <a:r>
              <a:rPr lang="en-US" sz="1600" dirty="0" smtClean="0"/>
              <a:t>than OPC alone, lower hydration temperatures, sets slowly.</a:t>
            </a:r>
          </a:p>
          <a:p>
            <a:pPr lvl="2"/>
            <a:r>
              <a:rPr lang="en-US" sz="1600" dirty="0" smtClean="0"/>
              <a:t>This </a:t>
            </a:r>
            <a:r>
              <a:rPr lang="en-US" sz="1600" b="1" dirty="0" smtClean="0">
                <a:solidFill>
                  <a:srgbClr val="0070C0"/>
                </a:solidFill>
              </a:rPr>
              <a:t>enhances resistance to attack from sulphates and weak acids </a:t>
            </a:r>
            <a:r>
              <a:rPr lang="en-US" sz="1600" dirty="0" smtClean="0"/>
              <a:t>which can cause corrosion on reinforcement</a:t>
            </a:r>
          </a:p>
          <a:p>
            <a:pPr lvl="2"/>
            <a:r>
              <a:rPr lang="en-US" sz="1600" dirty="0" smtClean="0"/>
              <a:t>Better workability and finish than OPC</a:t>
            </a:r>
          </a:p>
          <a:p>
            <a:pPr lvl="2"/>
            <a:endParaRPr lang="en-US" sz="1400" dirty="0" smtClean="0"/>
          </a:p>
          <a:p>
            <a:pPr lvl="2"/>
            <a:endParaRPr lang="en-US" sz="1400" dirty="0"/>
          </a:p>
        </p:txBody>
      </p:sp>
      <p:sp>
        <p:nvSpPr>
          <p:cNvPr id="3" name="Title 2"/>
          <p:cNvSpPr>
            <a:spLocks noGrp="1"/>
          </p:cNvSpPr>
          <p:nvPr>
            <p:ph type="title"/>
          </p:nvPr>
        </p:nvSpPr>
        <p:spPr>
          <a:xfrm>
            <a:off x="428822" y="21021"/>
            <a:ext cx="8229600" cy="1143000"/>
          </a:xfrm>
        </p:spPr>
        <p:txBody>
          <a:bodyPr>
            <a:normAutofit fontScale="90000"/>
          </a:bodyPr>
          <a:lstStyle/>
          <a:p>
            <a:r>
              <a:rPr lang="en-US" dirty="0" smtClean="0">
                <a:solidFill>
                  <a:schemeClr val="bg2">
                    <a:lumMod val="50000"/>
                  </a:schemeClr>
                </a:solidFill>
              </a:rPr>
              <a:t>Types of Blended Portland Cement</a:t>
            </a:r>
            <a:endParaRPr lang="en-US" dirty="0">
              <a:solidFill>
                <a:schemeClr val="bg2">
                  <a:lumMod val="50000"/>
                </a:schemeClr>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 calcmode="lin" valueType="num">
                                      <p:cBhvr additive="base">
                                        <p:cTn id="2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7" end="7"/>
                                            </p:txEl>
                                          </p:spTgt>
                                        </p:tgtEl>
                                        <p:attrNameLst>
                                          <p:attrName>style.visibility</p:attrName>
                                        </p:attrNameLst>
                                      </p:cBhvr>
                                      <p:to>
                                        <p:strVal val="visible"/>
                                      </p:to>
                                    </p:set>
                                    <p:anim calcmode="lin" valueType="num">
                                      <p:cBhvr additive="base">
                                        <p:cTn id="3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8" end="8"/>
                                            </p:txEl>
                                          </p:spTgt>
                                        </p:tgtEl>
                                        <p:attrNameLst>
                                          <p:attrName>style.visibility</p:attrName>
                                        </p:attrNameLst>
                                      </p:cBhvr>
                                      <p:to>
                                        <p:strVal val="visible"/>
                                      </p:to>
                                    </p:set>
                                    <p:anim calcmode="lin" valueType="num">
                                      <p:cBhvr additive="base">
                                        <p:cTn id="37"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
                                            <p:txEl>
                                              <p:pRg st="9" end="9"/>
                                            </p:txEl>
                                          </p:spTgt>
                                        </p:tgtEl>
                                        <p:attrNameLst>
                                          <p:attrName>style.visibility</p:attrName>
                                        </p:attrNameLst>
                                      </p:cBhvr>
                                      <p:to>
                                        <p:strVal val="visible"/>
                                      </p:to>
                                    </p:set>
                                    <p:anim calcmode="lin" valueType="num">
                                      <p:cBhvr additive="base">
                                        <p:cTn id="4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9" end="9"/>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
                                            <p:txEl>
                                              <p:pRg st="10" end="10"/>
                                            </p:txEl>
                                          </p:spTgt>
                                        </p:tgtEl>
                                        <p:attrNameLst>
                                          <p:attrName>style.visibility</p:attrName>
                                        </p:attrNameLst>
                                      </p:cBhvr>
                                      <p:to>
                                        <p:strVal val="visible"/>
                                      </p:to>
                                    </p:set>
                                    <p:anim calcmode="lin" valueType="num">
                                      <p:cBhvr additive="base">
                                        <p:cTn id="4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2">
                                            <p:txEl>
                                              <p:pRg st="11" end="11"/>
                                            </p:txEl>
                                          </p:spTgt>
                                        </p:tgtEl>
                                        <p:attrNameLst>
                                          <p:attrName>style.visibility</p:attrName>
                                        </p:attrNameLst>
                                      </p:cBhvr>
                                      <p:to>
                                        <p:strVal val="visible"/>
                                      </p:to>
                                    </p:set>
                                    <p:anim calcmode="lin" valueType="num">
                                      <p:cBhvr additive="base">
                                        <p:cTn id="4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95400"/>
            <a:ext cx="8458200" cy="4711891"/>
          </a:xfrm>
        </p:spPr>
        <p:txBody>
          <a:bodyPr>
            <a:normAutofit fontScale="92500"/>
          </a:bodyPr>
          <a:lstStyle/>
          <a:p>
            <a:r>
              <a:rPr lang="en-US" sz="2000" dirty="0" smtClean="0"/>
              <a:t>Natural pozzolans are volcanic in origin.</a:t>
            </a:r>
          </a:p>
          <a:p>
            <a:endParaRPr lang="en-US" sz="2000" dirty="0" smtClean="0"/>
          </a:p>
          <a:p>
            <a:pPr algn="just"/>
            <a:r>
              <a:rPr lang="en-US" sz="2000" b="1" dirty="0" smtClean="0">
                <a:solidFill>
                  <a:srgbClr val="0070C0"/>
                </a:solidFill>
              </a:rPr>
              <a:t>BUT…</a:t>
            </a:r>
            <a:r>
              <a:rPr lang="en-US" sz="2000" dirty="0" smtClean="0"/>
              <a:t>.In UK, pulverised fuel ash (PFA), the waste product from power generating stations and various production processes is used as a blend with Portland cement to make Pozzolanic cement. </a:t>
            </a:r>
          </a:p>
          <a:p>
            <a:endParaRPr lang="en-US" sz="2000" dirty="0" smtClean="0"/>
          </a:p>
          <a:p>
            <a:pPr algn="just"/>
            <a:r>
              <a:rPr lang="en-US" sz="2000" b="1" dirty="0" smtClean="0">
                <a:solidFill>
                  <a:srgbClr val="0070C0"/>
                </a:solidFill>
              </a:rPr>
              <a:t>PFA cement cures and evolves heat more slowly than Portland cement. It is therefore appropriate for use in mass concrete to reduce the risk of thermal cracking.</a:t>
            </a:r>
          </a:p>
          <a:p>
            <a:endParaRPr lang="en-US" sz="2000" dirty="0" smtClean="0"/>
          </a:p>
          <a:p>
            <a:pPr algn="just"/>
            <a:r>
              <a:rPr lang="en-US" sz="2000" b="1" dirty="0" smtClean="0">
                <a:solidFill>
                  <a:srgbClr val="0070C0"/>
                </a:solidFill>
              </a:rPr>
              <a:t>Has good sulphate resisting properties </a:t>
            </a:r>
            <a:r>
              <a:rPr lang="en-US" sz="2000" dirty="0" smtClean="0"/>
              <a:t>&amp; resistance to chlorides</a:t>
            </a:r>
          </a:p>
          <a:p>
            <a:endParaRPr lang="en-US" sz="2000" dirty="0" smtClean="0"/>
          </a:p>
          <a:p>
            <a:r>
              <a:rPr lang="en-US" sz="2000" dirty="0" smtClean="0"/>
              <a:t>Pozzolanic cements are </a:t>
            </a:r>
            <a:r>
              <a:rPr lang="en-US" sz="2000" b="1" dirty="0" smtClean="0">
                <a:solidFill>
                  <a:srgbClr val="0070C0"/>
                </a:solidFill>
              </a:rPr>
              <a:t>used for large hydraulic structures such as bridge piers and dams</a:t>
            </a:r>
          </a:p>
          <a:p>
            <a:endParaRPr lang="en-US" sz="2000" dirty="0" smtClean="0"/>
          </a:p>
          <a:p>
            <a:endParaRPr lang="en-US" sz="2000" dirty="0" smtClean="0"/>
          </a:p>
          <a:p>
            <a:pPr lvl="2"/>
            <a:endParaRPr lang="en-US" sz="1400" dirty="0"/>
          </a:p>
        </p:txBody>
      </p:sp>
      <p:sp>
        <p:nvSpPr>
          <p:cNvPr id="3" name="Title 2"/>
          <p:cNvSpPr>
            <a:spLocks noGrp="1"/>
          </p:cNvSpPr>
          <p:nvPr>
            <p:ph type="title"/>
          </p:nvPr>
        </p:nvSpPr>
        <p:spPr/>
        <p:txBody>
          <a:bodyPr>
            <a:normAutofit/>
          </a:bodyPr>
          <a:lstStyle/>
          <a:p>
            <a:r>
              <a:rPr lang="en-US" dirty="0" smtClean="0">
                <a:solidFill>
                  <a:schemeClr val="bg2">
                    <a:lumMod val="50000"/>
                  </a:schemeClr>
                </a:solidFill>
              </a:rPr>
              <a:t>Types of Pozzolanic cement</a:t>
            </a:r>
            <a:endParaRPr lang="en-US"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2. Aggregates</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6200" y="914400"/>
            <a:ext cx="5638800" cy="3352800"/>
          </a:xfrm>
        </p:spPr>
        <p:txBody>
          <a:bodyPr>
            <a:noAutofit/>
          </a:bodyPr>
          <a:lstStyle/>
          <a:p>
            <a:pPr algn="just">
              <a:lnSpc>
                <a:spcPct val="150000"/>
              </a:lnSpc>
            </a:pPr>
            <a:r>
              <a:rPr lang="en-US" sz="1600" dirty="0" smtClean="0">
                <a:cs typeface="Arial" pitchFamily="34" charset="0"/>
              </a:rPr>
              <a:t>Aggregates are inert granular materials such as sand, gravel, or crushed stone that, along with water and Portland cement, are an essential ingredient in concrete. </a:t>
            </a:r>
          </a:p>
          <a:p>
            <a:r>
              <a:rPr lang="en-US" sz="1600" dirty="0" smtClean="0"/>
              <a:t>For a good concrete mix, aggregates need to be</a:t>
            </a:r>
          </a:p>
          <a:p>
            <a:pPr>
              <a:buNone/>
            </a:pPr>
            <a:r>
              <a:rPr lang="en-US" sz="1600" dirty="0" smtClean="0"/>
              <a:t>    1. </a:t>
            </a:r>
            <a:r>
              <a:rPr lang="en-US" sz="1600" b="1" dirty="0" smtClean="0">
                <a:solidFill>
                  <a:srgbClr val="0070C0"/>
                </a:solidFill>
              </a:rPr>
              <a:t>Clean</a:t>
            </a:r>
          </a:p>
          <a:p>
            <a:pPr>
              <a:buNone/>
            </a:pPr>
            <a:r>
              <a:rPr lang="en-US" sz="1600" b="1" dirty="0" smtClean="0">
                <a:solidFill>
                  <a:srgbClr val="0070C0"/>
                </a:solidFill>
              </a:rPr>
              <a:t>    </a:t>
            </a:r>
            <a:r>
              <a:rPr lang="en-US" sz="1600" dirty="0" smtClean="0"/>
              <a:t>2. </a:t>
            </a:r>
            <a:r>
              <a:rPr lang="en-US" sz="1600" b="1" dirty="0" smtClean="0">
                <a:solidFill>
                  <a:srgbClr val="0070C0"/>
                </a:solidFill>
              </a:rPr>
              <a:t>Hard</a:t>
            </a:r>
          </a:p>
          <a:p>
            <a:pPr>
              <a:buNone/>
            </a:pPr>
            <a:r>
              <a:rPr lang="en-US" sz="1600" dirty="0" smtClean="0"/>
              <a:t>    3. </a:t>
            </a:r>
            <a:r>
              <a:rPr lang="en-US" sz="1600" b="1" dirty="0" smtClean="0">
                <a:solidFill>
                  <a:srgbClr val="0070C0"/>
                </a:solidFill>
              </a:rPr>
              <a:t>Free of organic impurity </a:t>
            </a:r>
            <a:r>
              <a:rPr lang="en-US" sz="1600" dirty="0" smtClean="0"/>
              <a:t>: </a:t>
            </a:r>
          </a:p>
          <a:p>
            <a:pPr>
              <a:buNone/>
            </a:pPr>
            <a:r>
              <a:rPr lang="en-US" sz="1600" dirty="0" smtClean="0"/>
              <a:t>       absorbed chemicals (sulphates) or coatings of</a:t>
            </a:r>
          </a:p>
          <a:p>
            <a:pPr>
              <a:buNone/>
            </a:pPr>
            <a:r>
              <a:rPr lang="en-US" sz="1600" dirty="0" smtClean="0"/>
              <a:t>       clay and other fine materials that could cause</a:t>
            </a:r>
          </a:p>
          <a:p>
            <a:pPr>
              <a:buNone/>
            </a:pPr>
            <a:r>
              <a:rPr lang="en-US" sz="1600" dirty="0" smtClean="0"/>
              <a:t>       the lack of bind to the paste and hence </a:t>
            </a:r>
          </a:p>
          <a:p>
            <a:pPr>
              <a:buNone/>
            </a:pPr>
            <a:r>
              <a:rPr lang="en-US" sz="1600" dirty="0"/>
              <a:t> </a:t>
            </a:r>
            <a:r>
              <a:rPr lang="en-US" sz="1600" dirty="0" smtClean="0"/>
              <a:t>      deterioration concrete. </a:t>
            </a:r>
          </a:p>
          <a:p>
            <a:endParaRPr lang="en-US" sz="1600" dirty="0" smtClean="0"/>
          </a:p>
          <a:p>
            <a:pPr algn="just"/>
            <a:endParaRPr lang="en-US" sz="1600" dirty="0" smtClean="0"/>
          </a:p>
          <a:p>
            <a:pPr algn="just"/>
            <a:endParaRPr lang="en-US" sz="1600" dirty="0" smtClean="0"/>
          </a:p>
        </p:txBody>
      </p:sp>
      <p:sp>
        <p:nvSpPr>
          <p:cNvPr id="3" name="Title 2"/>
          <p:cNvSpPr>
            <a:spLocks noGrp="1"/>
          </p:cNvSpPr>
          <p:nvPr>
            <p:ph type="title"/>
          </p:nvPr>
        </p:nvSpPr>
        <p:spPr>
          <a:xfrm>
            <a:off x="177099" y="0"/>
            <a:ext cx="8229600" cy="1143000"/>
          </a:xfrm>
        </p:spPr>
        <p:txBody>
          <a:bodyPr/>
          <a:lstStyle/>
          <a:p>
            <a:r>
              <a:rPr lang="en-US" dirty="0" smtClean="0">
                <a:solidFill>
                  <a:schemeClr val="bg2">
                    <a:lumMod val="50000"/>
                  </a:schemeClr>
                </a:solidFill>
              </a:rPr>
              <a:t>Aggregates</a:t>
            </a:r>
            <a:endParaRPr lang="en-US" dirty="0">
              <a:solidFill>
                <a:schemeClr val="bg2">
                  <a:lumMod val="50000"/>
                </a:schemeClr>
              </a:solidFill>
            </a:endParaRPr>
          </a:p>
        </p:txBody>
      </p:sp>
      <p:pic>
        <p:nvPicPr>
          <p:cNvPr id="137222" name="Picture 6" descr="http://laplandessex.com/images/content/aggregates.jpg"/>
          <p:cNvPicPr>
            <a:picLocks noChangeAspect="1" noChangeArrowheads="1"/>
          </p:cNvPicPr>
          <p:nvPr/>
        </p:nvPicPr>
        <p:blipFill>
          <a:blip r:embed="rId2" cstate="print"/>
          <a:srcRect/>
          <a:stretch>
            <a:fillRect/>
          </a:stretch>
        </p:blipFill>
        <p:spPr bwMode="auto">
          <a:xfrm>
            <a:off x="5791200" y="1905000"/>
            <a:ext cx="3224120" cy="2622148"/>
          </a:xfrm>
          <a:prstGeom prst="rect">
            <a:avLst/>
          </a:prstGeom>
          <a:noFill/>
          <a:ln w="28575">
            <a:solidFill>
              <a:schemeClr val="tx1"/>
            </a:solidFill>
          </a:ln>
        </p:spPr>
      </p:pic>
      <p:sp>
        <p:nvSpPr>
          <p:cNvPr id="5" name="Rectangle 4"/>
          <p:cNvSpPr/>
          <p:nvPr/>
        </p:nvSpPr>
        <p:spPr>
          <a:xfrm>
            <a:off x="634299" y="4926109"/>
            <a:ext cx="8150828" cy="923330"/>
          </a:xfrm>
          <a:prstGeom prst="rect">
            <a:avLst/>
          </a:prstGeom>
        </p:spPr>
        <p:txBody>
          <a:bodyPr wrap="square">
            <a:spAutoFit/>
          </a:bodyPr>
          <a:lstStyle/>
          <a:p>
            <a:r>
              <a:rPr lang="en-US" dirty="0" smtClean="0"/>
              <a:t>As aggregates account for 60 to 75% of the total volume of concrete, the selection of suitable material is important as it can affect its performance.</a:t>
            </a:r>
            <a:endParaRPr lang="en-GB" dirty="0"/>
          </a:p>
        </p:txBody>
      </p:sp>
      <p:sp>
        <p:nvSpPr>
          <p:cNvPr id="6" name="Rectangle 5"/>
          <p:cNvSpPr/>
          <p:nvPr/>
        </p:nvSpPr>
        <p:spPr>
          <a:xfrm>
            <a:off x="4648200" y="5943600"/>
            <a:ext cx="4060727" cy="369332"/>
          </a:xfrm>
          <a:prstGeom prst="rect">
            <a:avLst/>
          </a:prstGeom>
        </p:spPr>
        <p:txBody>
          <a:bodyPr wrap="none">
            <a:spAutoFit/>
          </a:bodyPr>
          <a:lstStyle/>
          <a:p>
            <a:r>
              <a:rPr lang="en-US" b="1" dirty="0" smtClean="0"/>
              <a:t>EN 12620 Aggregates for concrete</a:t>
            </a:r>
            <a:endParaRPr lang="en-US"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1000" y="914400"/>
            <a:ext cx="8534400" cy="3014472"/>
          </a:xfrm>
        </p:spPr>
        <p:txBody>
          <a:bodyPr>
            <a:normAutofit fontScale="77500" lnSpcReduction="20000"/>
          </a:bodyPr>
          <a:lstStyle/>
          <a:p>
            <a:pPr lvl="1"/>
            <a:r>
              <a:rPr lang="en-US" b="1" dirty="0" smtClean="0">
                <a:solidFill>
                  <a:srgbClr val="0070C0"/>
                </a:solidFill>
              </a:rPr>
              <a:t>Naturally occuring aggregates</a:t>
            </a:r>
          </a:p>
          <a:p>
            <a:pPr lvl="2"/>
            <a:r>
              <a:rPr lang="en-US" dirty="0" smtClean="0"/>
              <a:t>Rocks reduced to a suitable size by natural process of weathering or by mechanical crushing</a:t>
            </a:r>
          </a:p>
          <a:p>
            <a:pPr lvl="2"/>
            <a:r>
              <a:rPr lang="en-US" dirty="0" smtClean="0"/>
              <a:t>Obtained from river beds, quarries, sea beds and cooled volcanic debris</a:t>
            </a:r>
          </a:p>
          <a:p>
            <a:pPr lvl="2"/>
            <a:endParaRPr lang="en-US" dirty="0" smtClean="0"/>
          </a:p>
          <a:p>
            <a:pPr lvl="1"/>
            <a:r>
              <a:rPr lang="en-US" b="1" dirty="0" smtClean="0">
                <a:solidFill>
                  <a:srgbClr val="0070C0"/>
                </a:solidFill>
              </a:rPr>
              <a:t>Artificial (man made) aggregates</a:t>
            </a:r>
          </a:p>
          <a:p>
            <a:pPr lvl="2"/>
            <a:r>
              <a:rPr lang="en-US" dirty="0" smtClean="0"/>
              <a:t>Obtained as waste products from kilns, blast furnaces etc</a:t>
            </a:r>
          </a:p>
          <a:p>
            <a:pPr lvl="2"/>
            <a:endParaRPr lang="en-US" dirty="0" smtClean="0"/>
          </a:p>
          <a:p>
            <a:pPr lvl="1"/>
            <a:r>
              <a:rPr lang="en-US" b="1" dirty="0" smtClean="0">
                <a:solidFill>
                  <a:srgbClr val="0070C0"/>
                </a:solidFill>
              </a:rPr>
              <a:t>Recycled aggregates</a:t>
            </a:r>
          </a:p>
          <a:p>
            <a:pPr lvl="2"/>
            <a:r>
              <a:rPr lang="en-US" dirty="0" smtClean="0"/>
              <a:t>Resulting from the processing of inorganic materials </a:t>
            </a:r>
          </a:p>
          <a:p>
            <a:pPr marL="630936" lvl="2" indent="0">
              <a:buNone/>
            </a:pPr>
            <a:r>
              <a:rPr lang="en-US" dirty="0"/>
              <a:t> </a:t>
            </a:r>
            <a:r>
              <a:rPr lang="en-US" dirty="0" smtClean="0"/>
              <a:t>   e.g. construction and demolition waste</a:t>
            </a:r>
          </a:p>
          <a:p>
            <a:pPr lvl="2"/>
            <a:endParaRPr lang="en-US" dirty="0"/>
          </a:p>
        </p:txBody>
      </p:sp>
      <p:sp>
        <p:nvSpPr>
          <p:cNvPr id="3" name="Title 2"/>
          <p:cNvSpPr>
            <a:spLocks noGrp="1"/>
          </p:cNvSpPr>
          <p:nvPr>
            <p:ph type="title"/>
          </p:nvPr>
        </p:nvSpPr>
        <p:spPr>
          <a:xfrm>
            <a:off x="457200" y="152400"/>
            <a:ext cx="8229600" cy="914400"/>
          </a:xfrm>
        </p:spPr>
        <p:txBody>
          <a:bodyPr/>
          <a:lstStyle/>
          <a:p>
            <a:r>
              <a:rPr lang="en-US" dirty="0" smtClean="0">
                <a:solidFill>
                  <a:schemeClr val="bg2">
                    <a:lumMod val="50000"/>
                  </a:schemeClr>
                </a:solidFill>
              </a:rPr>
              <a:t>Sources of Aggregates?</a:t>
            </a:r>
            <a:endParaRPr lang="en-US" dirty="0">
              <a:solidFill>
                <a:schemeClr val="bg2">
                  <a:lumMod val="50000"/>
                </a:schemeClr>
              </a:solidFill>
            </a:endParaRPr>
          </a:p>
        </p:txBody>
      </p:sp>
      <p:pic>
        <p:nvPicPr>
          <p:cNvPr id="4" name="Picture 4" descr="http://www.orkagg.co.uk/images/features/heddle_quarry_bay1.jpg"/>
          <p:cNvPicPr>
            <a:picLocks noChangeAspect="1" noChangeArrowheads="1"/>
          </p:cNvPicPr>
          <p:nvPr/>
        </p:nvPicPr>
        <p:blipFill>
          <a:blip r:embed="rId2" cstate="print"/>
          <a:srcRect/>
          <a:stretch>
            <a:fillRect/>
          </a:stretch>
        </p:blipFill>
        <p:spPr bwMode="auto">
          <a:xfrm>
            <a:off x="876300" y="3810000"/>
            <a:ext cx="7543800" cy="2554706"/>
          </a:xfrm>
          <a:prstGeom prst="rect">
            <a:avLst/>
          </a:prstGeom>
          <a:noFill/>
          <a:ln w="3810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anim calcmode="lin" valueType="num">
                                      <p:cBhvr additive="base">
                                        <p:cTn id="3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3299" y="39206"/>
            <a:ext cx="8229600" cy="1143000"/>
          </a:xfrm>
        </p:spPr>
        <p:txBody>
          <a:bodyPr/>
          <a:lstStyle/>
          <a:p>
            <a:r>
              <a:rPr lang="en-US" dirty="0" smtClean="0">
                <a:solidFill>
                  <a:schemeClr val="bg2">
                    <a:lumMod val="50000"/>
                  </a:schemeClr>
                </a:solidFill>
              </a:rPr>
              <a:t>Functions of Aggregates</a:t>
            </a:r>
            <a:endParaRPr lang="en-US" dirty="0">
              <a:solidFill>
                <a:schemeClr val="bg2">
                  <a:lumMod val="50000"/>
                </a:schemeClr>
              </a:solidFill>
            </a:endParaRPr>
          </a:p>
        </p:txBody>
      </p:sp>
      <p:sp>
        <p:nvSpPr>
          <p:cNvPr id="4" name="Content Placeholder 1"/>
          <p:cNvSpPr>
            <a:spLocks noGrp="1"/>
          </p:cNvSpPr>
          <p:nvPr>
            <p:ph idx="1"/>
          </p:nvPr>
        </p:nvSpPr>
        <p:spPr>
          <a:xfrm>
            <a:off x="-304800" y="1248776"/>
            <a:ext cx="5562600" cy="3932824"/>
          </a:xfrm>
        </p:spPr>
        <p:txBody>
          <a:bodyPr>
            <a:normAutofit fontScale="92500"/>
          </a:bodyPr>
          <a:lstStyle/>
          <a:p>
            <a:pPr lvl="1"/>
            <a:endParaRPr lang="en-US" dirty="0" smtClean="0"/>
          </a:p>
          <a:p>
            <a:endParaRPr lang="en-US" dirty="0" smtClean="0"/>
          </a:p>
          <a:p>
            <a:pPr lvl="1"/>
            <a:r>
              <a:rPr lang="en-US" b="1" dirty="0" smtClean="0">
                <a:solidFill>
                  <a:srgbClr val="0070C0"/>
                </a:solidFill>
              </a:rPr>
              <a:t>Reduce costs</a:t>
            </a:r>
            <a:r>
              <a:rPr lang="en-US" dirty="0" smtClean="0"/>
              <a:t>  - by bulking the mix</a:t>
            </a:r>
          </a:p>
          <a:p>
            <a:pPr lvl="1"/>
            <a:r>
              <a:rPr lang="en-US" b="1" dirty="0" smtClean="0">
                <a:solidFill>
                  <a:srgbClr val="0070C0"/>
                </a:solidFill>
              </a:rPr>
              <a:t>Modify properties of concrete by</a:t>
            </a:r>
          </a:p>
          <a:p>
            <a:pPr lvl="2"/>
            <a:r>
              <a:rPr lang="en-US" dirty="0" smtClean="0"/>
              <a:t>Increase or decrease density</a:t>
            </a:r>
          </a:p>
          <a:p>
            <a:pPr lvl="2"/>
            <a:r>
              <a:rPr lang="en-US" dirty="0" smtClean="0"/>
              <a:t>Increase durability</a:t>
            </a:r>
          </a:p>
          <a:p>
            <a:pPr lvl="2"/>
            <a:r>
              <a:rPr lang="en-US" dirty="0" smtClean="0"/>
              <a:t>Increase fire resistance</a:t>
            </a:r>
          </a:p>
          <a:p>
            <a:pPr lvl="2"/>
            <a:r>
              <a:rPr lang="en-US" dirty="0" smtClean="0"/>
              <a:t>Increase sound and heat insulation</a:t>
            </a:r>
          </a:p>
          <a:p>
            <a:pPr lvl="2"/>
            <a:r>
              <a:rPr lang="en-US" dirty="0" smtClean="0"/>
              <a:t>Change colour / texture</a:t>
            </a:r>
          </a:p>
          <a:p>
            <a:pPr lvl="2"/>
            <a:r>
              <a:rPr lang="en-US" b="1" dirty="0" smtClean="0">
                <a:solidFill>
                  <a:srgbClr val="0070C0"/>
                </a:solidFill>
              </a:rPr>
              <a:t>Improve workability</a:t>
            </a:r>
          </a:p>
        </p:txBody>
      </p:sp>
      <p:sp>
        <p:nvSpPr>
          <p:cNvPr id="2" name="Rectangle 1"/>
          <p:cNvSpPr/>
          <p:nvPr/>
        </p:nvSpPr>
        <p:spPr>
          <a:xfrm>
            <a:off x="253299" y="925611"/>
            <a:ext cx="7772400" cy="646331"/>
          </a:xfrm>
          <a:prstGeom prst="rect">
            <a:avLst/>
          </a:prstGeom>
        </p:spPr>
        <p:txBody>
          <a:bodyPr wrap="square">
            <a:spAutoFit/>
          </a:bodyPr>
          <a:lstStyle/>
          <a:p>
            <a:r>
              <a:rPr lang="en-US" dirty="0"/>
              <a:t>Aggregates that are used to make concrete have the following important functions…</a:t>
            </a:r>
          </a:p>
        </p:txBody>
      </p:sp>
      <p:sp>
        <p:nvSpPr>
          <p:cNvPr id="5" name="Rectangle 3"/>
          <p:cNvSpPr txBox="1">
            <a:spLocks noChangeArrowheads="1"/>
          </p:cNvSpPr>
          <p:nvPr/>
        </p:nvSpPr>
        <p:spPr>
          <a:xfrm>
            <a:off x="5181600" y="1521228"/>
            <a:ext cx="3733800" cy="3200400"/>
          </a:xfrm>
          <a:prstGeom prst="rect">
            <a:avLst/>
          </a:prstGeom>
          <a:noFill/>
        </p:spPr>
        <p:txBody>
          <a:bodyPr vert="horz">
            <a:normAutofit fontScale="775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700" b="0" i="0" u="none" strike="noStrike" kern="1200" cap="none" spc="0" normalizeH="0" baseline="0" noProof="0" dirty="0" smtClean="0">
                <a:ln>
                  <a:noFill/>
                </a:ln>
                <a:solidFill>
                  <a:schemeClr val="tx1"/>
                </a:solidFill>
                <a:effectLst/>
                <a:uLnTx/>
                <a:uFillTx/>
                <a:latin typeface="+mn-lt"/>
                <a:ea typeface="+mn-ea"/>
                <a:cs typeface="+mn-cs"/>
              </a:rPr>
              <a:t>Large aggregates: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0" i="0" u="none" strike="noStrike" kern="1200" cap="none" spc="0" normalizeH="0" baseline="0" noProof="0" dirty="0" smtClean="0">
                <a:ln>
                  <a:noFill/>
                </a:ln>
                <a:solidFill>
                  <a:schemeClr val="tx1"/>
                </a:solidFill>
                <a:effectLst/>
                <a:uLnTx/>
                <a:uFillTx/>
                <a:latin typeface="+mn-lt"/>
                <a:ea typeface="+mn-ea"/>
                <a:cs typeface="+mn-cs"/>
              </a:rPr>
              <a:t>provide density (fill space)</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1" i="0" u="none" strike="noStrike" kern="1200" cap="none" spc="0" normalizeH="0" baseline="0" noProof="0" dirty="0" smtClean="0">
                <a:ln>
                  <a:noFill/>
                </a:ln>
                <a:solidFill>
                  <a:srgbClr val="0070C0"/>
                </a:solidFill>
                <a:effectLst/>
                <a:uLnTx/>
                <a:uFillTx/>
                <a:latin typeface="+mn-lt"/>
                <a:ea typeface="+mn-ea"/>
                <a:cs typeface="+mn-cs"/>
              </a:rPr>
              <a:t>provide strength</a:t>
            </a:r>
          </a:p>
          <a:p>
            <a:pPr marL="365760" marR="0" lvl="0" indent="-256032" algn="l" defTabSz="914400" rtl="0" eaLnBrk="1" fontAlgn="auto" latinLnBrk="0" hangingPunct="1">
              <a:lnSpc>
                <a:spcPct val="100000"/>
              </a:lnSpc>
              <a:spcBef>
                <a:spcPts val="400"/>
              </a:spcBef>
              <a:spcAft>
                <a:spcPts val="0"/>
              </a:spcAft>
              <a:buClr>
                <a:schemeClr val="accent1"/>
              </a:buClr>
              <a:buSzPct val="68000"/>
              <a:buFontTx/>
              <a:buNone/>
              <a:tabLst/>
              <a:defRPr/>
            </a:pPr>
            <a:endParaRPr kumimoji="0" lang="en-US"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700" b="0" i="0" u="none" strike="noStrike" kern="1200" cap="none" spc="0" normalizeH="0" baseline="0" noProof="0" dirty="0" smtClean="0">
                <a:ln>
                  <a:noFill/>
                </a:ln>
                <a:solidFill>
                  <a:schemeClr val="tx1"/>
                </a:solidFill>
                <a:effectLst/>
                <a:uLnTx/>
                <a:uFillTx/>
                <a:latin typeface="+mn-lt"/>
                <a:ea typeface="+mn-ea"/>
                <a:cs typeface="+mn-cs"/>
              </a:rPr>
              <a:t>Fine aggregates: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0" i="0" u="none" strike="noStrike" kern="1200" cap="none" spc="0" normalizeH="0" baseline="0" noProof="0" dirty="0" smtClean="0">
                <a:ln>
                  <a:noFill/>
                </a:ln>
                <a:solidFill>
                  <a:schemeClr val="tx1"/>
                </a:solidFill>
                <a:effectLst/>
                <a:uLnTx/>
                <a:uFillTx/>
                <a:latin typeface="+mn-lt"/>
                <a:ea typeface="+mn-ea"/>
                <a:cs typeface="+mn-cs"/>
              </a:rPr>
              <a:t>fill small voids between large aggregates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300" b="0" i="0" u="none" strike="noStrike" kern="1200" cap="none" spc="0" normalizeH="0" baseline="0" noProof="0" dirty="0" smtClean="0">
                <a:ln>
                  <a:noFill/>
                </a:ln>
                <a:solidFill>
                  <a:schemeClr val="tx1"/>
                </a:solidFill>
                <a:effectLst/>
                <a:uLnTx/>
                <a:uFillTx/>
                <a:latin typeface="+mn-lt"/>
                <a:ea typeface="+mn-ea"/>
                <a:cs typeface="+mn-cs"/>
              </a:rPr>
              <a:t>Increases strength of the cement binder by ‘carrying’ the cement paste.</a:t>
            </a:r>
          </a:p>
          <a:p>
            <a:pPr marL="365760" marR="0" lvl="0" indent="-256032" algn="l" defTabSz="914400" rtl="0" eaLnBrk="1" fontAlgn="auto" latinLnBrk="0" hangingPunct="1">
              <a:lnSpc>
                <a:spcPct val="100000"/>
              </a:lnSpc>
              <a:spcBef>
                <a:spcPts val="400"/>
              </a:spcBef>
              <a:spcAft>
                <a:spcPts val="0"/>
              </a:spcAft>
              <a:buClr>
                <a:schemeClr val="accent1"/>
              </a:buClr>
              <a:buSzPct val="68000"/>
              <a:buFontTx/>
              <a:buNone/>
              <a:tabLst/>
              <a:defRPr/>
            </a:pPr>
            <a:endParaRPr kumimoji="0" lang="en-US" sz="28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6" name="Picture 4" descr="http://www.constructionwork.com/images/as2.gif"/>
          <p:cNvPicPr>
            <a:picLocks noChangeAspect="1" noChangeArrowheads="1"/>
          </p:cNvPicPr>
          <p:nvPr/>
        </p:nvPicPr>
        <p:blipFill>
          <a:blip r:embed="rId2" cstate="print"/>
          <a:srcRect/>
          <a:stretch>
            <a:fillRect/>
          </a:stretch>
        </p:blipFill>
        <p:spPr bwMode="auto">
          <a:xfrm>
            <a:off x="4495800" y="5171647"/>
            <a:ext cx="2910763" cy="1594939"/>
          </a:xfrm>
          <a:prstGeom prst="rect">
            <a:avLst/>
          </a:prstGeom>
          <a:noFill/>
          <a:ln w="19050">
            <a:solidFill>
              <a:schemeClr val="tx1"/>
            </a:solidFill>
          </a:ln>
        </p:spPr>
      </p:pic>
      <p:pic>
        <p:nvPicPr>
          <p:cNvPr id="7" name="Picture 2" descr="http://files.servicemagic.com/files/editorial/images/0600an2_2.jpg"/>
          <p:cNvPicPr>
            <a:picLocks noChangeAspect="1" noChangeArrowheads="1"/>
          </p:cNvPicPr>
          <p:nvPr/>
        </p:nvPicPr>
        <p:blipFill>
          <a:blip r:embed="rId3" cstate="print"/>
          <a:srcRect/>
          <a:stretch>
            <a:fillRect/>
          </a:stretch>
        </p:blipFill>
        <p:spPr bwMode="auto">
          <a:xfrm>
            <a:off x="7543801" y="4552367"/>
            <a:ext cx="1482736" cy="2214219"/>
          </a:xfrm>
          <a:prstGeom prst="rect">
            <a:avLst/>
          </a:prstGeom>
          <a:noFill/>
          <a:ln w="28575">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 calcmode="lin" valueType="num">
                                      <p:cBhvr additive="base">
                                        <p:cTn id="1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anim calcmode="lin" valueType="num">
                                      <p:cBhvr additive="base">
                                        <p:cTn id="2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anim calcmode="lin" valueType="num">
                                      <p:cBhvr additive="base">
                                        <p:cTn id="2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 calcmode="lin" valueType="num">
                                      <p:cBhvr additive="base">
                                        <p:cTn id="3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8" end="8"/>
                                            </p:txEl>
                                          </p:spTgt>
                                        </p:tgtEl>
                                        <p:attrNameLst>
                                          <p:attrName>style.visibility</p:attrName>
                                        </p:attrNameLst>
                                      </p:cBhvr>
                                      <p:to>
                                        <p:strVal val="visible"/>
                                      </p:to>
                                    </p:set>
                                    <p:anim calcmode="lin" valueType="num">
                                      <p:cBhvr additive="base">
                                        <p:cTn id="41"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anim calcmode="lin" valueType="num">
                                      <p:cBhvr additive="base">
                                        <p:cTn id="47"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additive="base">
                                        <p:cTn id="53" dur="500" fill="hold"/>
                                        <p:tgtEl>
                                          <p:spTgt spid="5"/>
                                        </p:tgtEl>
                                        <p:attrNameLst>
                                          <p:attrName>ppt_x</p:attrName>
                                        </p:attrNameLst>
                                      </p:cBhvr>
                                      <p:tavLst>
                                        <p:tav tm="0">
                                          <p:val>
                                            <p:strVal val="#ppt_x"/>
                                          </p:val>
                                        </p:tav>
                                        <p:tav tm="100000">
                                          <p:val>
                                            <p:strVal val="#ppt_x"/>
                                          </p:val>
                                        </p:tav>
                                      </p:tavLst>
                                    </p:anim>
                                    <p:anim calcmode="lin" valueType="num">
                                      <p:cBhvr additive="base">
                                        <p:cTn id="5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81000" y="76200"/>
            <a:ext cx="8229600" cy="1143000"/>
          </a:xfrm>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sp>
        <p:nvSpPr>
          <p:cNvPr id="4" name="Content Placeholder 1"/>
          <p:cNvSpPr>
            <a:spLocks noGrp="1"/>
          </p:cNvSpPr>
          <p:nvPr>
            <p:ph idx="1"/>
          </p:nvPr>
        </p:nvSpPr>
        <p:spPr>
          <a:xfrm>
            <a:off x="304800" y="1143000"/>
            <a:ext cx="8153400" cy="4995672"/>
          </a:xfrm>
        </p:spPr>
        <p:txBody>
          <a:bodyPr>
            <a:normAutofit/>
          </a:bodyPr>
          <a:lstStyle/>
          <a:p>
            <a:r>
              <a:rPr lang="en-US" dirty="0" smtClean="0"/>
              <a:t>3 types of aggregates</a:t>
            </a:r>
          </a:p>
          <a:p>
            <a:pPr lvl="1"/>
            <a:r>
              <a:rPr lang="en-US" b="1" dirty="0" smtClean="0">
                <a:solidFill>
                  <a:srgbClr val="0070C0"/>
                </a:solidFill>
              </a:rPr>
              <a:t>Normal</a:t>
            </a:r>
          </a:p>
          <a:p>
            <a:pPr lvl="2">
              <a:buFont typeface="Arial" pitchFamily="34" charset="0"/>
              <a:buChar char="•"/>
            </a:pPr>
            <a:r>
              <a:rPr lang="en-US" sz="2000" dirty="0" smtClean="0"/>
              <a:t>Mostly used to produce general purpose dense concrete</a:t>
            </a:r>
          </a:p>
          <a:p>
            <a:pPr lvl="2">
              <a:buFont typeface="Arial" pitchFamily="34" charset="0"/>
              <a:buChar char="•"/>
            </a:pPr>
            <a:r>
              <a:rPr lang="en-US" sz="2000" dirty="0" smtClean="0"/>
              <a:t>Density of 1400-1800kg/m</a:t>
            </a:r>
            <a:r>
              <a:rPr lang="en-US" sz="1800" baseline="30000" dirty="0" smtClean="0"/>
              <a:t>3</a:t>
            </a:r>
            <a:endParaRPr lang="en-US" sz="2000" baseline="30000" dirty="0" smtClean="0"/>
          </a:p>
          <a:p>
            <a:pPr lvl="2"/>
            <a:endParaRPr lang="en-US" dirty="0" smtClean="0"/>
          </a:p>
          <a:p>
            <a:pPr lvl="1"/>
            <a:r>
              <a:rPr lang="en-US" b="1" dirty="0" smtClean="0">
                <a:solidFill>
                  <a:srgbClr val="0070C0"/>
                </a:solidFill>
              </a:rPr>
              <a:t>Heavy</a:t>
            </a:r>
          </a:p>
          <a:p>
            <a:pPr lvl="2">
              <a:buFont typeface="Arial" pitchFamily="34" charset="0"/>
              <a:buChar char="•"/>
            </a:pPr>
            <a:r>
              <a:rPr lang="en-US" sz="2000" dirty="0" smtClean="0"/>
              <a:t>Used to produce high density/ high durability concrete </a:t>
            </a:r>
          </a:p>
          <a:p>
            <a:pPr lvl="2">
              <a:buNone/>
            </a:pPr>
            <a:r>
              <a:rPr lang="en-US" sz="2000" dirty="0" smtClean="0"/>
              <a:t>   (eg in nuclear power station, transformer housings etc)</a:t>
            </a:r>
          </a:p>
          <a:p>
            <a:pPr lvl="2"/>
            <a:endParaRPr lang="en-US" dirty="0" smtClean="0"/>
          </a:p>
          <a:p>
            <a:pPr lvl="1"/>
            <a:r>
              <a:rPr lang="en-US" b="1" dirty="0" smtClean="0">
                <a:solidFill>
                  <a:srgbClr val="0070C0"/>
                </a:solidFill>
              </a:rPr>
              <a:t>Lightweight</a:t>
            </a:r>
          </a:p>
          <a:p>
            <a:pPr lvl="2">
              <a:buFont typeface="Arial" pitchFamily="34" charset="0"/>
              <a:buChar char="•"/>
            </a:pPr>
            <a:r>
              <a:rPr lang="en-US" sz="2000" dirty="0" smtClean="0"/>
              <a:t> Used to produce lightweight concrete which has good</a:t>
            </a:r>
          </a:p>
          <a:p>
            <a:pPr lvl="2">
              <a:buNone/>
            </a:pPr>
            <a:r>
              <a:rPr lang="en-US" sz="2000" dirty="0" smtClean="0"/>
              <a:t>    heat &amp; sound insulation</a:t>
            </a:r>
          </a:p>
          <a:p>
            <a:pPr lvl="2">
              <a:buFont typeface="Arial" pitchFamily="34" charset="0"/>
              <a:buChar char="•"/>
            </a:pPr>
            <a:r>
              <a:rPr lang="en-US" sz="2000" dirty="0" smtClean="0"/>
              <a:t> Porous and density of 50 – 1200 kg/m</a:t>
            </a:r>
            <a:r>
              <a:rPr lang="en-US" sz="2000" baseline="-25000" dirty="0" smtClean="0"/>
              <a:t>3</a:t>
            </a:r>
          </a:p>
          <a:p>
            <a:pPr lvl="1"/>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 y="52552"/>
            <a:ext cx="8229600" cy="1143000"/>
          </a:xfrm>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3639286824"/>
              </p:ext>
            </p:extLst>
          </p:nvPr>
        </p:nvGraphicFramePr>
        <p:xfrm>
          <a:off x="152400" y="1219200"/>
          <a:ext cx="8839200" cy="5105400"/>
        </p:xfrm>
        <a:graphic>
          <a:graphicData uri="http://schemas.openxmlformats.org/drawingml/2006/table">
            <a:tbl>
              <a:tblPr firstRow="1" bandRow="1">
                <a:tableStyleId>{5C22544A-7EE6-4342-B048-85BDC9FD1C3A}</a:tableStyleId>
              </a:tblPr>
              <a:tblGrid>
                <a:gridCol w="2560890">
                  <a:extLst>
                    <a:ext uri="{9D8B030D-6E8A-4147-A177-3AD203B41FA5}">
                      <a16:colId xmlns:a16="http://schemas.microsoft.com/office/drawing/2014/main" val="20000"/>
                    </a:ext>
                  </a:extLst>
                </a:gridCol>
                <a:gridCol w="3634811">
                  <a:extLst>
                    <a:ext uri="{9D8B030D-6E8A-4147-A177-3AD203B41FA5}">
                      <a16:colId xmlns:a16="http://schemas.microsoft.com/office/drawing/2014/main" val="20001"/>
                    </a:ext>
                  </a:extLst>
                </a:gridCol>
                <a:gridCol w="2643499">
                  <a:extLst>
                    <a:ext uri="{9D8B030D-6E8A-4147-A177-3AD203B41FA5}">
                      <a16:colId xmlns:a16="http://schemas.microsoft.com/office/drawing/2014/main" val="20002"/>
                    </a:ext>
                  </a:extLst>
                </a:gridCol>
              </a:tblGrid>
              <a:tr h="828798">
                <a:tc>
                  <a:txBody>
                    <a:bodyPr/>
                    <a:lstStyle/>
                    <a:p>
                      <a:r>
                        <a:rPr lang="en-US" dirty="0" smtClean="0"/>
                        <a:t>Types of Aggregates </a:t>
                      </a:r>
                      <a:endParaRPr lang="en-US" dirty="0"/>
                    </a:p>
                  </a:txBody>
                  <a:tcPr/>
                </a:tc>
                <a:tc>
                  <a:txBody>
                    <a:bodyPr/>
                    <a:lstStyle/>
                    <a:p>
                      <a:r>
                        <a:rPr lang="en-US" dirty="0" smtClean="0"/>
                        <a:t>Natural</a:t>
                      </a:r>
                      <a:endParaRPr lang="en-US" dirty="0"/>
                    </a:p>
                  </a:txBody>
                  <a:tcPr/>
                </a:tc>
                <a:tc>
                  <a:txBody>
                    <a:bodyPr/>
                    <a:lstStyle/>
                    <a:p>
                      <a:r>
                        <a:rPr lang="en-US" dirty="0" smtClean="0"/>
                        <a:t>Man made</a:t>
                      </a:r>
                      <a:endParaRPr lang="en-US" dirty="0"/>
                    </a:p>
                  </a:txBody>
                  <a:tcPr/>
                </a:tc>
                <a:extLst>
                  <a:ext uri="{0D108BD9-81ED-4DB2-BD59-A6C34878D82A}">
                    <a16:rowId xmlns:a16="http://schemas.microsoft.com/office/drawing/2014/main" val="10000"/>
                  </a:ext>
                </a:extLst>
              </a:tr>
              <a:tr h="4276602">
                <a:tc>
                  <a:txBody>
                    <a:bodyPr/>
                    <a:lstStyle/>
                    <a:p>
                      <a:r>
                        <a:rPr lang="en-US" dirty="0" smtClean="0"/>
                        <a:t>1) </a:t>
                      </a:r>
                      <a:r>
                        <a:rPr lang="en-US" b="1" dirty="0" smtClean="0">
                          <a:solidFill>
                            <a:srgbClr val="00B050"/>
                          </a:solidFill>
                        </a:rPr>
                        <a:t>Normal Density</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US" sz="1800" dirty="0" smtClean="0"/>
                        <a:t>   1400-1800kg/m</a:t>
                      </a:r>
                      <a:r>
                        <a:rPr lang="en-US" sz="1600" baseline="30000" dirty="0" smtClean="0"/>
                        <a:t>3</a:t>
                      </a:r>
                      <a:endParaRPr lang="en-US" sz="1800" baseline="30000" dirty="0" smtClean="0"/>
                    </a:p>
                    <a:p>
                      <a:pPr>
                        <a:buFont typeface="Arial" pitchFamily="34" charset="0"/>
                        <a:buNone/>
                      </a:pPr>
                      <a:endParaRPr lang="en-US" dirty="0"/>
                    </a:p>
                  </a:txBody>
                  <a:tcPr/>
                </a:tc>
                <a:tc>
                  <a:txBody>
                    <a:bodyPr/>
                    <a:lstStyle/>
                    <a:p>
                      <a:pPr>
                        <a:buFont typeface="Arial" pitchFamily="34" charset="0"/>
                        <a:buChar char="•"/>
                      </a:pPr>
                      <a:r>
                        <a:rPr lang="en-US" baseline="0" dirty="0" smtClean="0"/>
                        <a:t> Gravel </a:t>
                      </a:r>
                    </a:p>
                    <a:p>
                      <a:pPr lvl="1">
                        <a:buFont typeface="Arial" pitchFamily="34" charset="0"/>
                        <a:buChar char="•"/>
                      </a:pPr>
                      <a:r>
                        <a:rPr lang="en-US" baseline="0" dirty="0" smtClean="0"/>
                        <a:t> </a:t>
                      </a:r>
                      <a:r>
                        <a:rPr lang="en-US" sz="1400" baseline="0" dirty="0" smtClean="0"/>
                        <a:t>Made up of small naturally </a:t>
                      </a:r>
                    </a:p>
                    <a:p>
                      <a:pPr lvl="1">
                        <a:buFont typeface="Arial" pitchFamily="34" charset="0"/>
                        <a:buNone/>
                      </a:pPr>
                      <a:r>
                        <a:rPr lang="en-US" sz="1400" baseline="0" dirty="0" smtClean="0"/>
                        <a:t>   worn stones</a:t>
                      </a:r>
                    </a:p>
                    <a:p>
                      <a:pPr lvl="1">
                        <a:buFont typeface="Arial" pitchFamily="34" charset="0"/>
                        <a:buChar char="•"/>
                      </a:pPr>
                      <a:r>
                        <a:rPr lang="en-US" sz="1400" baseline="0" dirty="0" smtClean="0"/>
                        <a:t> Round in shape</a:t>
                      </a:r>
                    </a:p>
                    <a:p>
                      <a:pPr lvl="1">
                        <a:buFont typeface="Arial" pitchFamily="34" charset="0"/>
                        <a:buChar char="•"/>
                      </a:pPr>
                      <a:r>
                        <a:rPr lang="en-US" sz="1400" baseline="0" dirty="0" smtClean="0"/>
                        <a:t> Originated from quartz rock</a:t>
                      </a:r>
                    </a:p>
                    <a:p>
                      <a:pPr>
                        <a:buFont typeface="Arial" pitchFamily="34" charset="0"/>
                        <a:buChar char="•"/>
                      </a:pPr>
                      <a:r>
                        <a:rPr lang="en-US" baseline="0" dirty="0" smtClean="0"/>
                        <a:t> Sand </a:t>
                      </a:r>
                    </a:p>
                    <a:p>
                      <a:pPr lvl="1">
                        <a:buFont typeface="Arial" pitchFamily="34" charset="0"/>
                        <a:buChar char="•"/>
                      </a:pPr>
                      <a:r>
                        <a:rPr lang="en-US" baseline="0" dirty="0" smtClean="0"/>
                        <a:t> </a:t>
                      </a:r>
                      <a:r>
                        <a:rPr lang="en-US" sz="1400" baseline="0" dirty="0" smtClean="0"/>
                        <a:t>Smaller fragments of </a:t>
                      </a:r>
                    </a:p>
                    <a:p>
                      <a:pPr lvl="1">
                        <a:buFont typeface="Arial" pitchFamily="34" charset="0"/>
                        <a:buNone/>
                      </a:pPr>
                      <a:r>
                        <a:rPr lang="en-US" sz="1400" baseline="0" dirty="0" smtClean="0"/>
                        <a:t>  quartz (silica) than gravel</a:t>
                      </a:r>
                    </a:p>
                    <a:p>
                      <a:pPr lvl="1">
                        <a:buFont typeface="Arial" pitchFamily="34" charset="0"/>
                        <a:buChar char="•"/>
                      </a:pPr>
                      <a:r>
                        <a:rPr lang="en-US" sz="1400" baseline="0" dirty="0" smtClean="0"/>
                        <a:t> Formed by natural </a:t>
                      </a:r>
                    </a:p>
                    <a:p>
                      <a:pPr lvl="1">
                        <a:buFont typeface="Arial" pitchFamily="34" charset="0"/>
                        <a:buNone/>
                      </a:pPr>
                      <a:r>
                        <a:rPr lang="en-US" sz="1400" baseline="0" dirty="0" smtClean="0"/>
                        <a:t>  disintegration of quartz rock</a:t>
                      </a:r>
                      <a:endParaRPr lang="en-US" baseline="0" dirty="0" smtClean="0"/>
                    </a:p>
                    <a:p>
                      <a:pPr>
                        <a:buFont typeface="Arial" pitchFamily="34" charset="0"/>
                        <a:buChar char="•"/>
                      </a:pPr>
                      <a:r>
                        <a:rPr lang="en-US" baseline="0" dirty="0" smtClean="0"/>
                        <a:t> Crushed stone</a:t>
                      </a:r>
                    </a:p>
                    <a:p>
                      <a:pPr lvl="1">
                        <a:buFont typeface="Arial" pitchFamily="34" charset="0"/>
                        <a:buChar char="•"/>
                      </a:pPr>
                      <a:r>
                        <a:rPr lang="en-US" baseline="0" dirty="0" smtClean="0"/>
                        <a:t> </a:t>
                      </a:r>
                      <a:r>
                        <a:rPr lang="en-US" sz="1400" baseline="0" dirty="0" smtClean="0"/>
                        <a:t>Limestone, granite and </a:t>
                      </a:r>
                    </a:p>
                    <a:p>
                      <a:pPr lvl="1">
                        <a:buFont typeface="Arial" pitchFamily="34" charset="0"/>
                        <a:buNone/>
                      </a:pPr>
                      <a:r>
                        <a:rPr lang="en-US" sz="1400" baseline="0" dirty="0" smtClean="0"/>
                        <a:t>  sandstone are quarried and </a:t>
                      </a:r>
                    </a:p>
                    <a:p>
                      <a:pPr lvl="1">
                        <a:buFont typeface="Arial" pitchFamily="34" charset="0"/>
                        <a:buNone/>
                      </a:pPr>
                      <a:r>
                        <a:rPr lang="en-US" sz="1400" baseline="0" dirty="0" smtClean="0"/>
                        <a:t>  crushed to the size needed </a:t>
                      </a:r>
                    </a:p>
                    <a:p>
                      <a:pPr lvl="1">
                        <a:buFont typeface="Arial" pitchFamily="34" charset="0"/>
                        <a:buNone/>
                      </a:pPr>
                      <a:r>
                        <a:rPr lang="en-US" sz="1400" baseline="0" dirty="0" smtClean="0"/>
                        <a:t>  for use as aggregates</a:t>
                      </a:r>
                    </a:p>
                    <a:p>
                      <a:pPr>
                        <a:buFont typeface="Arial" pitchFamily="34" charset="0"/>
                        <a:buChar char="•"/>
                      </a:pPr>
                      <a:endParaRPr lang="en-US" dirty="0"/>
                    </a:p>
                  </a:txBody>
                  <a:tcPr/>
                </a:tc>
                <a:tc>
                  <a:txBody>
                    <a:bodyPr/>
                    <a:lstStyle/>
                    <a:p>
                      <a:pPr>
                        <a:buFont typeface="Arial" pitchFamily="34" charset="0"/>
                        <a:buChar char="•"/>
                      </a:pPr>
                      <a:r>
                        <a:rPr lang="en-US" dirty="0" smtClean="0"/>
                        <a:t> Blast furnace slag</a:t>
                      </a:r>
                    </a:p>
                    <a:p>
                      <a:pPr lvl="1">
                        <a:buFont typeface="Arial" pitchFamily="34" charset="0"/>
                        <a:buChar char="•"/>
                      </a:pPr>
                      <a:r>
                        <a:rPr lang="en-US" dirty="0" smtClean="0"/>
                        <a:t> </a:t>
                      </a:r>
                      <a:r>
                        <a:rPr lang="en-US" sz="1400" dirty="0" smtClean="0"/>
                        <a:t>Waste product </a:t>
                      </a:r>
                    </a:p>
                    <a:p>
                      <a:pPr lvl="1">
                        <a:buFont typeface="Arial" pitchFamily="34" charset="0"/>
                        <a:buNone/>
                      </a:pPr>
                      <a:r>
                        <a:rPr lang="en-US" sz="1400" dirty="0" smtClean="0"/>
                        <a:t>  from production of </a:t>
                      </a:r>
                    </a:p>
                    <a:p>
                      <a:pPr lvl="1">
                        <a:buFont typeface="Arial" pitchFamily="34" charset="0"/>
                        <a:buNone/>
                      </a:pPr>
                      <a:r>
                        <a:rPr lang="en-US" sz="1400" dirty="0" smtClean="0"/>
                        <a:t>  pig iron</a:t>
                      </a:r>
                    </a:p>
                    <a:p>
                      <a:pPr lvl="1">
                        <a:buFont typeface="Arial" pitchFamily="34" charset="0"/>
                        <a:buChar char="•"/>
                      </a:pPr>
                      <a:r>
                        <a:rPr lang="en-US" sz="1400" dirty="0" smtClean="0"/>
                        <a:t> Molten</a:t>
                      </a:r>
                      <a:r>
                        <a:rPr lang="en-US" sz="1400" baseline="0" dirty="0" smtClean="0"/>
                        <a:t> slag is cooled   and crushed</a:t>
                      </a:r>
                      <a:endParaRPr lang="en-US" sz="1400" dirty="0" smtClean="0"/>
                    </a:p>
                    <a:p>
                      <a:pPr>
                        <a:buFont typeface="Arial" pitchFamily="34" charset="0"/>
                        <a:buChar char="•"/>
                      </a:pPr>
                      <a:r>
                        <a:rPr lang="en-US" dirty="0" smtClean="0"/>
                        <a:t> Crushed brick</a:t>
                      </a:r>
                    </a:p>
                    <a:p>
                      <a:pPr lvl="1">
                        <a:buFont typeface="Arial" pitchFamily="34" charset="0"/>
                        <a:buChar char="•"/>
                      </a:pPr>
                      <a:r>
                        <a:rPr lang="en-US" dirty="0" smtClean="0"/>
                        <a:t> </a:t>
                      </a:r>
                      <a:r>
                        <a:rPr lang="en-US" sz="1400" dirty="0" smtClean="0"/>
                        <a:t>Waste bricks are </a:t>
                      </a:r>
                    </a:p>
                    <a:p>
                      <a:pPr lvl="1">
                        <a:buFont typeface="Arial" pitchFamily="34" charset="0"/>
                        <a:buNone/>
                      </a:pPr>
                      <a:r>
                        <a:rPr lang="en-US" sz="1400" baseline="0" dirty="0" smtClean="0"/>
                        <a:t>   cleaned and  </a:t>
                      </a:r>
                    </a:p>
                    <a:p>
                      <a:pPr lvl="1">
                        <a:buFont typeface="Arial" pitchFamily="34" charset="0"/>
                        <a:buNone/>
                      </a:pPr>
                      <a:r>
                        <a:rPr lang="en-US" sz="1400" baseline="0" dirty="0" smtClean="0"/>
                        <a:t>   mechanically   </a:t>
                      </a:r>
                    </a:p>
                    <a:p>
                      <a:pPr lvl="1">
                        <a:buFont typeface="Arial" pitchFamily="34" charset="0"/>
                        <a:buNone/>
                      </a:pPr>
                      <a:r>
                        <a:rPr lang="en-US" sz="1400" baseline="0" dirty="0" smtClean="0"/>
                        <a:t>   crushed to a   </a:t>
                      </a:r>
                    </a:p>
                    <a:p>
                      <a:pPr lvl="1">
                        <a:buFont typeface="Arial" pitchFamily="34" charset="0"/>
                        <a:buNone/>
                      </a:pPr>
                      <a:r>
                        <a:rPr lang="en-US" sz="1400" baseline="0" dirty="0" smtClean="0"/>
                        <a:t>   suitable size</a:t>
                      </a:r>
                    </a:p>
                    <a:p>
                      <a:pPr lvl="1">
                        <a:buFont typeface="Arial" pitchFamily="34" charset="0"/>
                        <a:buChar char="•"/>
                      </a:pPr>
                      <a:r>
                        <a:rPr lang="en-US" sz="1400" baseline="0" dirty="0" smtClean="0"/>
                        <a:t> Bricks should have  </a:t>
                      </a:r>
                    </a:p>
                    <a:p>
                      <a:pPr lvl="1">
                        <a:buFont typeface="Arial" pitchFamily="34" charset="0"/>
                        <a:buNone/>
                      </a:pPr>
                      <a:r>
                        <a:rPr lang="en-US" sz="1400" baseline="0" dirty="0" smtClean="0"/>
                        <a:t>  low sulphate </a:t>
                      </a:r>
                    </a:p>
                    <a:p>
                      <a:pPr lvl="1">
                        <a:buFont typeface="Arial" pitchFamily="34" charset="0"/>
                        <a:buNone/>
                      </a:pPr>
                      <a:r>
                        <a:rPr lang="en-US" sz="1400" baseline="0" dirty="0" smtClean="0"/>
                        <a:t>  content</a:t>
                      </a:r>
                      <a:endParaRPr lang="en-US" sz="1400" dirty="0"/>
                    </a:p>
                  </a:txBody>
                  <a:tcPr/>
                </a:tc>
                <a:extLst>
                  <a:ext uri="{0D108BD9-81ED-4DB2-BD59-A6C34878D82A}">
                    <a16:rowId xmlns:a16="http://schemas.microsoft.com/office/drawing/2014/main" val="10001"/>
                  </a:ext>
                </a:extLst>
              </a:tr>
            </a:tbl>
          </a:graphicData>
        </a:graphic>
      </p:graphicFrame>
      <p:sp>
        <p:nvSpPr>
          <p:cNvPr id="4" name="TextBox 3"/>
          <p:cNvSpPr txBox="1"/>
          <p:nvPr/>
        </p:nvSpPr>
        <p:spPr>
          <a:xfrm>
            <a:off x="304800" y="5715000"/>
            <a:ext cx="8686800" cy="523220"/>
          </a:xfrm>
          <a:prstGeom prst="rect">
            <a:avLst/>
          </a:prstGeom>
          <a:noFill/>
        </p:spPr>
        <p:txBody>
          <a:bodyPr wrap="square" rtlCol="0">
            <a:spAutoFit/>
          </a:bodyPr>
          <a:lstStyle/>
          <a:p>
            <a:r>
              <a:rPr lang="en-US" sz="1400" dirty="0" smtClean="0"/>
              <a:t>Beach sands are generally unsuitable for quality mixes because of salt content, shell fragments and they are often single sized.</a:t>
            </a:r>
            <a:endParaRPr lang="en-US" sz="14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1466847238"/>
              </p:ext>
            </p:extLst>
          </p:nvPr>
        </p:nvGraphicFramePr>
        <p:xfrm>
          <a:off x="152400" y="1295400"/>
          <a:ext cx="8839201" cy="3200400"/>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3661873">
                  <a:extLst>
                    <a:ext uri="{9D8B030D-6E8A-4147-A177-3AD203B41FA5}">
                      <a16:colId xmlns:a16="http://schemas.microsoft.com/office/drawing/2014/main" val="20001"/>
                    </a:ext>
                  </a:extLst>
                </a:gridCol>
                <a:gridCol w="2891328">
                  <a:extLst>
                    <a:ext uri="{9D8B030D-6E8A-4147-A177-3AD203B41FA5}">
                      <a16:colId xmlns:a16="http://schemas.microsoft.com/office/drawing/2014/main" val="20002"/>
                    </a:ext>
                  </a:extLst>
                </a:gridCol>
              </a:tblGrid>
              <a:tr h="1066799">
                <a:tc>
                  <a:txBody>
                    <a:bodyPr/>
                    <a:lstStyle/>
                    <a:p>
                      <a:r>
                        <a:rPr lang="en-US" dirty="0" smtClean="0"/>
                        <a:t>Types of Aggregates </a:t>
                      </a:r>
                      <a:endParaRPr lang="en-US" dirty="0"/>
                    </a:p>
                  </a:txBody>
                  <a:tcPr/>
                </a:tc>
                <a:tc>
                  <a:txBody>
                    <a:bodyPr/>
                    <a:lstStyle/>
                    <a:p>
                      <a:r>
                        <a:rPr lang="en-US" dirty="0" smtClean="0"/>
                        <a:t>Natural</a:t>
                      </a:r>
                      <a:endParaRPr lang="en-US" dirty="0"/>
                    </a:p>
                  </a:txBody>
                  <a:tcPr/>
                </a:tc>
                <a:tc>
                  <a:txBody>
                    <a:bodyPr/>
                    <a:lstStyle/>
                    <a:p>
                      <a:r>
                        <a:rPr lang="en-US" dirty="0" smtClean="0"/>
                        <a:t>Man made</a:t>
                      </a:r>
                      <a:endParaRPr lang="en-US" dirty="0"/>
                    </a:p>
                  </a:txBody>
                  <a:tcPr/>
                </a:tc>
                <a:extLst>
                  <a:ext uri="{0D108BD9-81ED-4DB2-BD59-A6C34878D82A}">
                    <a16:rowId xmlns:a16="http://schemas.microsoft.com/office/drawing/2014/main" val="10000"/>
                  </a:ext>
                </a:extLst>
              </a:tr>
              <a:tr h="213360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2) </a:t>
                      </a:r>
                      <a:r>
                        <a:rPr lang="en-US" b="1" dirty="0" smtClean="0">
                          <a:solidFill>
                            <a:srgbClr val="00B050"/>
                          </a:solidFill>
                        </a:rPr>
                        <a:t>Heavy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smtClean="0"/>
                        <a:t>2100-2800kg/m</a:t>
                      </a:r>
                      <a:r>
                        <a:rPr lang="en-US" sz="1600" baseline="30000" dirty="0" smtClean="0"/>
                        <a:t>3</a:t>
                      </a:r>
                      <a:endParaRPr lang="en-US" sz="1800" baseline="30000" dirty="0" smtClean="0"/>
                    </a:p>
                    <a:p>
                      <a:endParaRPr lang="en-US" b="1" dirty="0" smtClean="0">
                        <a:solidFill>
                          <a:srgbClr val="00B050"/>
                        </a:solidFill>
                      </a:endParaRPr>
                    </a:p>
                    <a:p>
                      <a:endParaRPr lang="en-US" b="1" dirty="0" smtClean="0">
                        <a:solidFill>
                          <a:srgbClr val="00B050"/>
                        </a:solidFill>
                      </a:endParaRPr>
                    </a:p>
                    <a:p>
                      <a:pPr>
                        <a:buFont typeface="Arial" pitchFamily="34" charset="0"/>
                        <a:buNone/>
                      </a:pPr>
                      <a:endParaRPr lang="en-US" sz="1400" baseline="0" dirty="0" smtClean="0"/>
                    </a:p>
                  </a:txBody>
                  <a:tcPr/>
                </a:tc>
                <a:tc>
                  <a:txBody>
                    <a:bodyPr/>
                    <a:lstStyle/>
                    <a:p>
                      <a:pPr>
                        <a:buFont typeface="Arial" pitchFamily="34" charset="0"/>
                        <a:buChar char="•"/>
                      </a:pPr>
                      <a:r>
                        <a:rPr lang="en-US" baseline="0" dirty="0" smtClean="0"/>
                        <a:t> Iron ores</a:t>
                      </a:r>
                    </a:p>
                    <a:p>
                      <a:pPr lvl="1">
                        <a:buFont typeface="Arial" pitchFamily="34" charset="0"/>
                        <a:buChar char="•"/>
                      </a:pPr>
                      <a:r>
                        <a:rPr lang="en-US" baseline="0" dirty="0" smtClean="0"/>
                        <a:t> Haematite</a:t>
                      </a:r>
                    </a:p>
                    <a:p>
                      <a:pPr lvl="1">
                        <a:buFont typeface="Arial" pitchFamily="34" charset="0"/>
                        <a:buChar char="•"/>
                      </a:pPr>
                      <a:r>
                        <a:rPr lang="en-US" baseline="0" dirty="0" smtClean="0"/>
                        <a:t> Magnetite</a:t>
                      </a:r>
                    </a:p>
                    <a:p>
                      <a:pPr>
                        <a:buFont typeface="Arial" pitchFamily="34" charset="0"/>
                        <a:buChar char="•"/>
                      </a:pPr>
                      <a:r>
                        <a:rPr lang="en-US" baseline="0" dirty="0" smtClean="0"/>
                        <a:t> Barium containing ores (barytes)</a:t>
                      </a:r>
                    </a:p>
                  </a:txBody>
                  <a:tcPr/>
                </a:tc>
                <a:tc>
                  <a:txBody>
                    <a:bodyPr/>
                    <a:lstStyle/>
                    <a:p>
                      <a:pPr>
                        <a:buFont typeface="Arial" pitchFamily="34" charset="0"/>
                        <a:buChar char="•"/>
                      </a:pPr>
                      <a:r>
                        <a:rPr lang="en-US" baseline="0" dirty="0" smtClean="0"/>
                        <a:t> Small globules of steel</a:t>
                      </a:r>
                      <a:endParaRPr lang="en-US" dirty="0"/>
                    </a:p>
                  </a:txBody>
                  <a:tcPr/>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Types of Aggregates</a:t>
            </a:r>
            <a:endParaRPr lang="en-US" dirty="0">
              <a:solidFill>
                <a:schemeClr val="bg2">
                  <a:lumMod val="50000"/>
                </a:schemeClr>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2213190057"/>
              </p:ext>
            </p:extLst>
          </p:nvPr>
        </p:nvGraphicFramePr>
        <p:xfrm>
          <a:off x="152400" y="1295400"/>
          <a:ext cx="8839201" cy="4846319"/>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gridCol w="3581401">
                  <a:extLst>
                    <a:ext uri="{9D8B030D-6E8A-4147-A177-3AD203B41FA5}">
                      <a16:colId xmlns:a16="http://schemas.microsoft.com/office/drawing/2014/main" val="20002"/>
                    </a:ext>
                  </a:extLst>
                </a:gridCol>
              </a:tblGrid>
              <a:tr h="761999">
                <a:tc>
                  <a:txBody>
                    <a:bodyPr/>
                    <a:lstStyle/>
                    <a:p>
                      <a:r>
                        <a:rPr lang="en-US" dirty="0" smtClean="0"/>
                        <a:t>Types</a:t>
                      </a:r>
                      <a:r>
                        <a:rPr lang="en-US" baseline="0" dirty="0" smtClean="0"/>
                        <a:t> </a:t>
                      </a:r>
                      <a:r>
                        <a:rPr lang="en-US" dirty="0" smtClean="0"/>
                        <a:t>of Aggregates </a:t>
                      </a:r>
                      <a:endParaRPr lang="en-US" dirty="0"/>
                    </a:p>
                  </a:txBody>
                  <a:tcPr/>
                </a:tc>
                <a:tc>
                  <a:txBody>
                    <a:bodyPr/>
                    <a:lstStyle/>
                    <a:p>
                      <a:r>
                        <a:rPr lang="en-US" dirty="0" smtClean="0"/>
                        <a:t>Natural</a:t>
                      </a:r>
                      <a:endParaRPr lang="en-US" dirty="0"/>
                    </a:p>
                  </a:txBody>
                  <a:tcPr/>
                </a:tc>
                <a:tc>
                  <a:txBody>
                    <a:bodyPr/>
                    <a:lstStyle/>
                    <a:p>
                      <a:r>
                        <a:rPr lang="en-US" dirty="0" smtClean="0"/>
                        <a:t>Man made</a:t>
                      </a:r>
                      <a:endParaRPr lang="en-US" dirty="0"/>
                    </a:p>
                  </a:txBody>
                  <a:tcPr/>
                </a:tc>
                <a:extLst>
                  <a:ext uri="{0D108BD9-81ED-4DB2-BD59-A6C34878D82A}">
                    <a16:rowId xmlns:a16="http://schemas.microsoft.com/office/drawing/2014/main" val="10000"/>
                  </a:ext>
                </a:extLst>
              </a:tr>
              <a:tr h="725556">
                <a:tc>
                  <a:txBody>
                    <a:bodyPr/>
                    <a:lstStyle/>
                    <a:p>
                      <a:r>
                        <a:rPr lang="en-US" dirty="0" smtClean="0"/>
                        <a:t>3) </a:t>
                      </a:r>
                      <a:r>
                        <a:rPr lang="en-US" b="1" dirty="0" smtClean="0">
                          <a:solidFill>
                            <a:srgbClr val="00B050"/>
                          </a:solidFill>
                        </a:rPr>
                        <a:t>Lightweight</a:t>
                      </a:r>
                    </a:p>
                    <a:p>
                      <a:r>
                        <a:rPr lang="en-US" sz="1800" dirty="0" smtClean="0"/>
                        <a:t>50–1200 kg/m3</a:t>
                      </a:r>
                      <a:endParaRPr lang="en-US" b="1" dirty="0" smtClean="0">
                        <a:solidFill>
                          <a:srgbClr val="00B050"/>
                        </a:solidFill>
                      </a:endParaRPr>
                    </a:p>
                    <a:p>
                      <a:endParaRPr lang="en-US" b="1" dirty="0" smtClean="0">
                        <a:solidFill>
                          <a:srgbClr val="00B050"/>
                        </a:solidFill>
                      </a:endParaRPr>
                    </a:p>
                  </a:txBody>
                  <a:tcPr/>
                </a:tc>
                <a:tc>
                  <a:txBody>
                    <a:bodyPr/>
                    <a:lstStyle/>
                    <a:p>
                      <a:pPr>
                        <a:buFont typeface="Arial" pitchFamily="34" charset="0"/>
                        <a:buChar char="•"/>
                      </a:pPr>
                      <a:r>
                        <a:rPr lang="en-US" dirty="0" smtClean="0"/>
                        <a:t> Expanded clay or shale</a:t>
                      </a:r>
                    </a:p>
                    <a:p>
                      <a:pPr lvl="1">
                        <a:buFont typeface="Arial" pitchFamily="34" charset="0"/>
                        <a:buChar char="•"/>
                      </a:pPr>
                      <a:r>
                        <a:rPr lang="en-US" dirty="0" smtClean="0"/>
                        <a:t> </a:t>
                      </a:r>
                      <a:r>
                        <a:rPr lang="en-US" sz="1400" dirty="0" smtClean="0"/>
                        <a:t>When heated</a:t>
                      </a:r>
                      <a:r>
                        <a:rPr lang="en-US" sz="1400" baseline="0" dirty="0" smtClean="0"/>
                        <a:t> to melting point, they expand and air is trapped in their interior, forming cellular structure</a:t>
                      </a:r>
                      <a:endParaRPr lang="en-US" sz="1400" dirty="0" smtClean="0"/>
                    </a:p>
                    <a:p>
                      <a:pPr>
                        <a:buFont typeface="Arial" pitchFamily="34" charset="0"/>
                        <a:buChar char="•"/>
                      </a:pPr>
                      <a:r>
                        <a:rPr lang="en-US" baseline="0" dirty="0" smtClean="0"/>
                        <a:t> Expanded </a:t>
                      </a:r>
                      <a:r>
                        <a:rPr lang="en-US" baseline="0" dirty="0" err="1" smtClean="0"/>
                        <a:t>Perlite</a:t>
                      </a:r>
                      <a:endParaRPr lang="en-US" baseline="0" dirty="0" smtClean="0"/>
                    </a:p>
                    <a:p>
                      <a:pPr lvl="1">
                        <a:buFont typeface="Arial" pitchFamily="34" charset="0"/>
                        <a:buChar char="•"/>
                      </a:pPr>
                      <a:r>
                        <a:rPr lang="en-US" baseline="0" dirty="0" smtClean="0"/>
                        <a:t> </a:t>
                      </a:r>
                      <a:r>
                        <a:rPr lang="en-US" sz="1400" baseline="0" dirty="0" smtClean="0"/>
                        <a:t>Glassy volcanic rock</a:t>
                      </a:r>
                    </a:p>
                    <a:p>
                      <a:pPr lvl="1">
                        <a:buFont typeface="Arial" pitchFamily="34" charset="0"/>
                        <a:buChar char="•"/>
                      </a:pPr>
                      <a:r>
                        <a:rPr lang="en-US" sz="1400" baseline="0" dirty="0" smtClean="0"/>
                        <a:t>  When heated quickly, it expands to give porous cellular structure</a:t>
                      </a:r>
                    </a:p>
                    <a:p>
                      <a:pPr>
                        <a:buFont typeface="Arial" pitchFamily="34" charset="0"/>
                        <a:buChar char="•"/>
                      </a:pPr>
                      <a:r>
                        <a:rPr lang="en-US" baseline="0" dirty="0" smtClean="0"/>
                        <a:t> Pumice</a:t>
                      </a:r>
                    </a:p>
                    <a:p>
                      <a:pPr lvl="1">
                        <a:buFont typeface="Arial" pitchFamily="34" charset="0"/>
                        <a:buChar char="•"/>
                      </a:pPr>
                      <a:r>
                        <a:rPr lang="en-US" baseline="0" dirty="0" smtClean="0"/>
                        <a:t> </a:t>
                      </a:r>
                      <a:r>
                        <a:rPr lang="en-US" sz="1400" baseline="0" dirty="0" smtClean="0"/>
                        <a:t>Ideal porous lightweight aggregate of volcanic origin</a:t>
                      </a:r>
                    </a:p>
                    <a:p>
                      <a:pPr lvl="1">
                        <a:buFont typeface="Arial" pitchFamily="34" charset="0"/>
                        <a:buChar char="•"/>
                      </a:pPr>
                      <a:r>
                        <a:rPr lang="en-US" sz="1400" baseline="0" dirty="0" smtClean="0"/>
                        <a:t>Vesicular</a:t>
                      </a:r>
                      <a:endParaRPr lang="en-US" sz="1400" dirty="0"/>
                    </a:p>
                  </a:txBody>
                  <a:tcPr/>
                </a:tc>
                <a:tc>
                  <a:txBody>
                    <a:bodyPr/>
                    <a:lstStyle/>
                    <a:p>
                      <a:pPr>
                        <a:buFont typeface="Arial" pitchFamily="34" charset="0"/>
                        <a:buChar char="•"/>
                      </a:pPr>
                      <a:r>
                        <a:rPr lang="en-US" dirty="0" smtClean="0"/>
                        <a:t> Clinker</a:t>
                      </a:r>
                    </a:p>
                    <a:p>
                      <a:pPr lvl="1">
                        <a:buFont typeface="Arial" pitchFamily="34" charset="0"/>
                        <a:buChar char="•"/>
                      </a:pPr>
                      <a:r>
                        <a:rPr lang="en-US" baseline="0" dirty="0" smtClean="0"/>
                        <a:t> </a:t>
                      </a:r>
                      <a:r>
                        <a:rPr lang="en-US" sz="1400" baseline="0" dirty="0" smtClean="0"/>
                        <a:t>Residue from furnaces</a:t>
                      </a:r>
                    </a:p>
                    <a:p>
                      <a:pPr lvl="1">
                        <a:buFont typeface="Arial" pitchFamily="34" charset="0"/>
                        <a:buChar char="•"/>
                      </a:pPr>
                      <a:r>
                        <a:rPr lang="en-US" sz="1400" baseline="0" dirty="0" smtClean="0"/>
                        <a:t> Harmful impurities must be removed as they may attack cement or reduce binding power of cement</a:t>
                      </a:r>
                      <a:endParaRPr lang="en-US" sz="1400" dirty="0" smtClean="0"/>
                    </a:p>
                    <a:p>
                      <a:pPr>
                        <a:buFont typeface="Arial" pitchFamily="34" charset="0"/>
                        <a:buChar char="•"/>
                      </a:pPr>
                      <a:r>
                        <a:rPr lang="en-US" dirty="0" smtClean="0"/>
                        <a:t> Foamed blast furnace slag</a:t>
                      </a:r>
                    </a:p>
                    <a:p>
                      <a:pPr lvl="1">
                        <a:buFont typeface="Arial" pitchFamily="34" charset="0"/>
                        <a:buChar char="•"/>
                      </a:pPr>
                      <a:r>
                        <a:rPr lang="en-US" dirty="0" smtClean="0"/>
                        <a:t> </a:t>
                      </a:r>
                      <a:r>
                        <a:rPr lang="en-US" sz="1400" dirty="0" smtClean="0"/>
                        <a:t>Molten slag is cooled by blowing air or steam</a:t>
                      </a:r>
                      <a:r>
                        <a:rPr lang="en-US" sz="1400" baseline="0" dirty="0" smtClean="0"/>
                        <a:t> through it resulting in air bubbles formation and hence cellular structure</a:t>
                      </a:r>
                      <a:endParaRPr lang="en-US" sz="1400" dirty="0" smtClean="0"/>
                    </a:p>
                    <a:p>
                      <a:pPr>
                        <a:buFont typeface="Arial" pitchFamily="34" charset="0"/>
                        <a:buChar char="•"/>
                      </a:pPr>
                      <a:r>
                        <a:rPr lang="en-US" dirty="0" smtClean="0"/>
                        <a:t> Sintered pulverised fuel ash</a:t>
                      </a:r>
                    </a:p>
                    <a:p>
                      <a:pPr lvl="1">
                        <a:buFont typeface="Arial" pitchFamily="34" charset="0"/>
                        <a:buChar char="•"/>
                      </a:pPr>
                      <a:r>
                        <a:rPr lang="en-US" dirty="0" smtClean="0"/>
                        <a:t> </a:t>
                      </a:r>
                      <a:r>
                        <a:rPr lang="en-US" sz="1400" dirty="0" smtClean="0"/>
                        <a:t>Ash from coal burnt at power stations</a:t>
                      </a:r>
                      <a:r>
                        <a:rPr lang="en-US" sz="1400" baseline="0" dirty="0" smtClean="0"/>
                        <a:t> is mixed with water and heated (sintered) , resulting in cellular pellets which has air pockets</a:t>
                      </a:r>
                      <a:endParaRPr lang="en-US" dirty="0"/>
                    </a:p>
                  </a:txBody>
                  <a:tcPr/>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4800" y="62672"/>
            <a:ext cx="8305800" cy="1143000"/>
          </a:xfrm>
        </p:spPr>
        <p:txBody>
          <a:bodyPr/>
          <a:lstStyle/>
          <a:p>
            <a:r>
              <a:rPr lang="en-US" dirty="0" smtClean="0">
                <a:solidFill>
                  <a:schemeClr val="bg2">
                    <a:lumMod val="50000"/>
                  </a:schemeClr>
                </a:solidFill>
              </a:rPr>
              <a:t>Particle Shapes &amp; Texture</a:t>
            </a:r>
            <a:endParaRPr lang="en-US" dirty="0">
              <a:solidFill>
                <a:schemeClr val="bg2">
                  <a:lumMod val="50000"/>
                </a:schemeClr>
              </a:solidFill>
            </a:endParaRPr>
          </a:p>
        </p:txBody>
      </p:sp>
      <p:pic>
        <p:nvPicPr>
          <p:cNvPr id="5" name="Picture 5"/>
          <p:cNvPicPr>
            <a:picLocks noGrp="1" noChangeAspect="1" noChangeArrowheads="1"/>
          </p:cNvPicPr>
          <p:nvPr>
            <p:ph idx="1"/>
          </p:nvPr>
        </p:nvPicPr>
        <p:blipFill>
          <a:blip r:embed="rId2" cstate="print"/>
          <a:srcRect/>
          <a:stretch>
            <a:fillRect/>
          </a:stretch>
        </p:blipFill>
        <p:spPr bwMode="auto">
          <a:xfrm>
            <a:off x="4890384" y="1371600"/>
            <a:ext cx="4253616" cy="3810000"/>
          </a:xfrm>
          <a:prstGeom prst="rect">
            <a:avLst/>
          </a:prstGeom>
          <a:noFill/>
          <a:ln w="12700">
            <a:noFill/>
            <a:miter lim="800000"/>
            <a:headEnd/>
            <a:tailEnd/>
          </a:ln>
        </p:spPr>
      </p:pic>
      <p:sp>
        <p:nvSpPr>
          <p:cNvPr id="6" name="Rectangle 3"/>
          <p:cNvSpPr txBox="1">
            <a:spLocks noChangeArrowheads="1"/>
          </p:cNvSpPr>
          <p:nvPr/>
        </p:nvSpPr>
        <p:spPr>
          <a:xfrm>
            <a:off x="0" y="1143000"/>
            <a:ext cx="4724400" cy="3657600"/>
          </a:xfrm>
          <a:prstGeom prst="rect">
            <a:avLst/>
          </a:prstGeom>
          <a:noFill/>
        </p:spPr>
        <p:txBody>
          <a:bodyPr vert="horz">
            <a:normAutofit lnSpcReduction="1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200" b="1" i="0" u="none" strike="noStrike" kern="1200" cap="none" spc="0" normalizeH="0" baseline="0" noProof="0" dirty="0" smtClean="0">
                <a:ln>
                  <a:noFill/>
                </a:ln>
                <a:solidFill>
                  <a:srgbClr val="0070C0"/>
                </a:solidFill>
                <a:effectLst/>
                <a:uLnTx/>
                <a:uFillTx/>
                <a:latin typeface="+mn-lt"/>
                <a:ea typeface="+mn-ea"/>
                <a:cs typeface="+mn-cs"/>
              </a:rPr>
              <a:t>Particle shape &amp; texture   </a:t>
            </a:r>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r>
              <a:rPr lang="en-US" sz="2200" b="1" dirty="0" smtClean="0">
                <a:solidFill>
                  <a:srgbClr val="0070C0"/>
                </a:solidFill>
              </a:rPr>
              <a:t>   </a:t>
            </a:r>
            <a:r>
              <a:rPr kumimoji="0" lang="en-US" sz="2200" b="1" i="0" u="none" strike="noStrike" kern="1200" cap="none" spc="0" normalizeH="0" baseline="0" noProof="0" dirty="0" smtClean="0">
                <a:ln>
                  <a:noFill/>
                </a:ln>
                <a:solidFill>
                  <a:srgbClr val="0070C0"/>
                </a:solidFill>
                <a:effectLst/>
                <a:uLnTx/>
                <a:uFillTx/>
                <a:latin typeface="+mn-lt"/>
                <a:ea typeface="+mn-ea"/>
                <a:cs typeface="+mn-cs"/>
              </a:rPr>
              <a:t>affects the workability of concrete mix and binding strength</a:t>
            </a:r>
            <a:r>
              <a:rPr kumimoji="0" lang="en-US" sz="2200" b="1" i="0" u="none" strike="noStrike" kern="1200" cap="none" spc="0" normalizeH="0" noProof="0" dirty="0" smtClean="0">
                <a:ln>
                  <a:noFill/>
                </a:ln>
                <a:solidFill>
                  <a:srgbClr val="0070C0"/>
                </a:solidFill>
                <a:effectLst/>
                <a:uLnTx/>
                <a:uFillTx/>
                <a:latin typeface="+mn-lt"/>
                <a:ea typeface="+mn-ea"/>
                <a:cs typeface="+mn-cs"/>
              </a:rPr>
              <a:t> of cement</a:t>
            </a:r>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200" b="1" i="0" u="none" strike="noStrike" kern="1200" cap="none" spc="0" normalizeH="0" baseline="0" noProof="0" dirty="0" smtClean="0">
              <a:ln>
                <a:noFill/>
              </a:ln>
              <a:solidFill>
                <a:srgbClr val="0070C0"/>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r>
              <a:rPr kumimoji="0" lang="en-US" sz="2200" b="1" i="0" u="none" strike="noStrike" kern="1200" cap="none" spc="0" normalizeH="0" baseline="0" noProof="0" dirty="0" smtClean="0">
                <a:ln>
                  <a:noFill/>
                </a:ln>
                <a:solidFill>
                  <a:srgbClr val="0070C0"/>
                </a:solidFill>
                <a:effectLst/>
                <a:uLnTx/>
                <a:uFillTx/>
                <a:latin typeface="+mn-lt"/>
                <a:ea typeface="+mn-ea"/>
                <a:cs typeface="+mn-cs"/>
              </a:rPr>
              <a:t>1. SHAPE</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000" b="1" i="0" u="none" strike="noStrike" kern="1200" cap="none" spc="0" normalizeH="0" baseline="0" noProof="0" dirty="0" smtClean="0">
                <a:ln>
                  <a:noFill/>
                </a:ln>
                <a:solidFill>
                  <a:srgbClr val="0070C0"/>
                </a:solidFill>
                <a:effectLst/>
                <a:uLnTx/>
                <a:uFillTx/>
                <a:latin typeface="+mn-lt"/>
                <a:ea typeface="+mn-ea"/>
                <a:cs typeface="+mn-cs"/>
              </a:rPr>
              <a:t>Smooth</a:t>
            </a:r>
            <a:r>
              <a:rPr lang="en-US" sz="2000" b="1" noProof="0" dirty="0" smtClean="0">
                <a:solidFill>
                  <a:srgbClr val="0070C0"/>
                </a:solidFill>
              </a:rPr>
              <a:t> </a:t>
            </a:r>
            <a:r>
              <a:rPr kumimoji="0" lang="en-US" sz="2000" b="1" i="0" u="none" strike="noStrike" kern="1200" cap="none" spc="0" normalizeH="0" baseline="0" noProof="0" dirty="0" smtClean="0">
                <a:ln>
                  <a:noFill/>
                </a:ln>
                <a:solidFill>
                  <a:srgbClr val="0070C0"/>
                </a:solidFill>
                <a:effectLst/>
                <a:uLnTx/>
                <a:uFillTx/>
                <a:latin typeface="+mn-lt"/>
                <a:ea typeface="+mn-ea"/>
                <a:cs typeface="+mn-cs"/>
              </a:rPr>
              <a:t>rounded</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000" b="1" noProof="0" dirty="0" smtClean="0">
                <a:solidFill>
                  <a:srgbClr val="0070C0"/>
                </a:solidFill>
              </a:rPr>
              <a:t>Angular rough </a:t>
            </a:r>
            <a:r>
              <a:rPr kumimoji="0" lang="en-US" sz="2000" b="1" i="0" u="none" strike="noStrike" kern="1200" cap="none" spc="0" normalizeH="0" baseline="0" noProof="0" dirty="0" smtClean="0">
                <a:ln>
                  <a:noFill/>
                </a:ln>
                <a:solidFill>
                  <a:srgbClr val="0070C0"/>
                </a:solidFill>
                <a:effectLst/>
                <a:uLnTx/>
                <a:uFillTx/>
                <a:latin typeface="+mn-lt"/>
                <a:ea typeface="+mn-ea"/>
                <a:cs typeface="+mn-cs"/>
              </a:rPr>
              <a:t>cuboidal</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000" b="1" dirty="0" smtClean="0">
                <a:solidFill>
                  <a:srgbClr val="0070C0"/>
                </a:solidFill>
              </a:rPr>
              <a:t>Flaky particles ?? Risk ??</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kumimoji="0" lang="en-US" sz="23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TextBox 7"/>
          <p:cNvSpPr txBox="1"/>
          <p:nvPr/>
        </p:nvSpPr>
        <p:spPr>
          <a:xfrm>
            <a:off x="609600" y="3352800"/>
            <a:ext cx="4038600" cy="353943"/>
          </a:xfrm>
          <a:prstGeom prst="rect">
            <a:avLst/>
          </a:prstGeom>
          <a:noFill/>
        </p:spPr>
        <p:txBody>
          <a:bodyPr wrap="square" rtlCol="0">
            <a:spAutoFit/>
          </a:bodyPr>
          <a:lstStyle/>
          <a:p>
            <a:r>
              <a:rPr lang="en-US" sz="1700" dirty="0" smtClean="0"/>
              <a:t>particles give maximum workability</a:t>
            </a:r>
            <a:endParaRPr lang="en-US" sz="1700" dirty="0"/>
          </a:p>
        </p:txBody>
      </p:sp>
      <p:sp>
        <p:nvSpPr>
          <p:cNvPr id="9" name="TextBox 8"/>
          <p:cNvSpPr txBox="1"/>
          <p:nvPr/>
        </p:nvSpPr>
        <p:spPr>
          <a:xfrm>
            <a:off x="609600" y="4038600"/>
            <a:ext cx="3657600" cy="353943"/>
          </a:xfrm>
          <a:prstGeom prst="rect">
            <a:avLst/>
          </a:prstGeom>
          <a:noFill/>
        </p:spPr>
        <p:txBody>
          <a:bodyPr wrap="square" rtlCol="0">
            <a:spAutoFit/>
          </a:bodyPr>
          <a:lstStyle/>
          <a:p>
            <a:r>
              <a:rPr lang="en-US" sz="1700" dirty="0" smtClean="0"/>
              <a:t>particles give optimum strength</a:t>
            </a:r>
            <a:endParaRPr lang="en-US" sz="1700" dirty="0"/>
          </a:p>
        </p:txBody>
      </p:sp>
      <p:sp>
        <p:nvSpPr>
          <p:cNvPr id="10" name="Rectangle 9"/>
          <p:cNvSpPr/>
          <p:nvPr/>
        </p:nvSpPr>
        <p:spPr>
          <a:xfrm>
            <a:off x="609600" y="4743018"/>
            <a:ext cx="4038600" cy="877163"/>
          </a:xfrm>
          <a:prstGeom prst="rect">
            <a:avLst/>
          </a:prstGeom>
        </p:spPr>
        <p:txBody>
          <a:bodyPr wrap="square">
            <a:spAutoFit/>
          </a:bodyPr>
          <a:lstStyle/>
          <a:p>
            <a:pPr algn="just"/>
            <a:r>
              <a:rPr lang="en-US" sz="1700" dirty="0" smtClean="0"/>
              <a:t>are prone to segregation and high stress concentration, hence a reduction in strength.</a:t>
            </a:r>
            <a:endParaRPr lang="en-US" sz="1700" dirty="0"/>
          </a:p>
        </p:txBody>
      </p:sp>
      <p:sp>
        <p:nvSpPr>
          <p:cNvPr id="2" name="Rectangle 1"/>
          <p:cNvSpPr/>
          <p:nvPr/>
        </p:nvSpPr>
        <p:spPr>
          <a:xfrm>
            <a:off x="4648200" y="5329535"/>
            <a:ext cx="4572000" cy="923330"/>
          </a:xfrm>
          <a:prstGeom prst="rect">
            <a:avLst/>
          </a:prstGeom>
        </p:spPr>
        <p:txBody>
          <a:bodyPr>
            <a:spAutoFit/>
          </a:bodyPr>
          <a:lstStyle/>
          <a:p>
            <a:pPr marL="365760" lvl="0" indent="-256032">
              <a:spcBef>
                <a:spcPts val="400"/>
              </a:spcBef>
              <a:buClr>
                <a:schemeClr val="accent1"/>
              </a:buClr>
              <a:buSzPct val="68000"/>
              <a:buFont typeface="Wingdings 3"/>
              <a:buChar char=""/>
              <a:defRPr/>
            </a:pPr>
            <a:r>
              <a:rPr lang="en-US" b="1" dirty="0">
                <a:solidFill>
                  <a:srgbClr val="0070C0"/>
                </a:solidFill>
              </a:rPr>
              <a:t>The rougher the surface texture, the greater the binding strength between aggregate and cement</a:t>
            </a:r>
          </a:p>
        </p:txBody>
      </p:sp>
      <p:sp>
        <p:nvSpPr>
          <p:cNvPr id="4" name="TextBox 3"/>
          <p:cNvSpPr txBox="1"/>
          <p:nvPr/>
        </p:nvSpPr>
        <p:spPr>
          <a:xfrm>
            <a:off x="5029200" y="6324600"/>
            <a:ext cx="3810000" cy="369332"/>
          </a:xfrm>
          <a:prstGeom prst="rect">
            <a:avLst/>
          </a:prstGeom>
          <a:noFill/>
        </p:spPr>
        <p:txBody>
          <a:bodyPr wrap="square" rtlCol="0">
            <a:spAutoFit/>
          </a:bodyPr>
          <a:lstStyle/>
          <a:p>
            <a:r>
              <a:rPr lang="en-GB" dirty="0" smtClean="0"/>
              <a:t>PLASTIC AGGREGATE RESEARCH</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anim calcmode="lin" valueType="num">
                                      <p:cBhvr additive="base">
                                        <p:cTn id="1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Particle Shapes &amp; Texture</a:t>
            </a:r>
            <a:endParaRPr lang="en-US" dirty="0">
              <a:solidFill>
                <a:schemeClr val="bg2">
                  <a:lumMod val="50000"/>
                </a:schemeClr>
              </a:solidFill>
            </a:endParaRPr>
          </a:p>
        </p:txBody>
      </p:sp>
      <p:sp>
        <p:nvSpPr>
          <p:cNvPr id="6" name="Rectangle 3"/>
          <p:cNvSpPr txBox="1">
            <a:spLocks noChangeArrowheads="1"/>
          </p:cNvSpPr>
          <p:nvPr/>
        </p:nvSpPr>
        <p:spPr>
          <a:xfrm>
            <a:off x="533400" y="1295400"/>
            <a:ext cx="6477000" cy="51054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000" b="1" noProof="0" dirty="0" smtClean="0">
                <a:solidFill>
                  <a:srgbClr val="0070C0"/>
                </a:solidFill>
              </a:rPr>
              <a:t>The rougher the surface texture, the greater the binding strength between aggregate and cement</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dirty="0" smtClean="0"/>
              <a:t>6 types of surface texture</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000" b="1" i="0" u="none" strike="noStrike" kern="1200" cap="none" spc="0" normalizeH="0" baseline="0" noProof="0" dirty="0" smtClean="0">
                <a:ln>
                  <a:noFill/>
                </a:ln>
                <a:solidFill>
                  <a:srgbClr val="0070C0"/>
                </a:solidFill>
                <a:effectLst/>
                <a:uLnTx/>
                <a:uFillTx/>
                <a:latin typeface="+mn-lt"/>
                <a:ea typeface="+mn-ea"/>
                <a:cs typeface="+mn-cs"/>
              </a:rPr>
              <a:t>Glassy</a:t>
            </a:r>
            <a:r>
              <a:rPr kumimoji="0" lang="en-US" sz="2000" b="0" i="0" u="none" strike="noStrike" kern="1200" cap="none" spc="0" normalizeH="0" baseline="0" noProof="0" dirty="0" smtClean="0">
                <a:ln>
                  <a:noFill/>
                </a:ln>
                <a:solidFill>
                  <a:schemeClr val="tx1"/>
                </a:solidFill>
                <a:effectLst/>
                <a:uLnTx/>
                <a:uFillTx/>
                <a:latin typeface="+mn-lt"/>
                <a:ea typeface="+mn-ea"/>
                <a:cs typeface="+mn-cs"/>
              </a:rPr>
              <a:t> </a:t>
            </a:r>
          </a:p>
          <a:p>
            <a:pPr marL="1078992" lvl="2" indent="-228600">
              <a:spcBef>
                <a:spcPts val="324"/>
              </a:spcBef>
              <a:buClr>
                <a:schemeClr val="accent1"/>
              </a:buClr>
              <a:buFont typeface="Verdana"/>
              <a:buChar char="◦"/>
              <a:defRPr/>
            </a:pPr>
            <a:r>
              <a:rPr kumimoji="0" lang="en-US" sz="2000" b="0" i="0" u="none" strike="noStrike" kern="1200" cap="none" spc="0" normalizeH="0" baseline="0" noProof="0" dirty="0" smtClean="0">
                <a:ln>
                  <a:noFill/>
                </a:ln>
                <a:solidFill>
                  <a:schemeClr val="tx1"/>
                </a:solidFill>
                <a:effectLst/>
                <a:uLnTx/>
                <a:uFillTx/>
                <a:latin typeface="+mn-lt"/>
                <a:ea typeface="+mn-ea"/>
                <a:cs typeface="+mn-cs"/>
              </a:rPr>
              <a:t>Conchoidal</a:t>
            </a:r>
            <a:r>
              <a:rPr kumimoji="0" lang="en-US" sz="2000" b="0" i="0" u="none" strike="noStrike" kern="1200" cap="none" spc="0" normalizeH="0" noProof="0" dirty="0" smtClean="0">
                <a:ln>
                  <a:noFill/>
                </a:ln>
                <a:solidFill>
                  <a:schemeClr val="tx1"/>
                </a:solidFill>
                <a:effectLst/>
                <a:uLnTx/>
                <a:uFillTx/>
                <a:latin typeface="+mn-lt"/>
                <a:ea typeface="+mn-ea"/>
                <a:cs typeface="+mn-cs"/>
              </a:rPr>
              <a:t> ( i.e</a:t>
            </a:r>
            <a:r>
              <a:rPr lang="en-US" sz="2000" dirty="0" smtClean="0"/>
              <a:t>. </a:t>
            </a:r>
            <a:r>
              <a:rPr kumimoji="0" lang="en-US" sz="2000" b="0" i="0" u="none" strike="noStrike" kern="1200" cap="none" spc="0" normalizeH="0" noProof="0" dirty="0" smtClean="0">
                <a:ln>
                  <a:noFill/>
                </a:ln>
                <a:solidFill>
                  <a:schemeClr val="tx1"/>
                </a:solidFill>
                <a:effectLst/>
                <a:uLnTx/>
                <a:uFillTx/>
                <a:latin typeface="+mn-lt"/>
                <a:ea typeface="+mn-ea"/>
                <a:cs typeface="+mn-cs"/>
              </a:rPr>
              <a:t>curved) fracture</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000" b="1" dirty="0" smtClean="0">
                <a:solidFill>
                  <a:srgbClr val="0070C0"/>
                </a:solidFill>
              </a:rPr>
              <a:t>Smooth</a:t>
            </a:r>
            <a:r>
              <a:rPr lang="en-US" sz="2000" dirty="0" smtClean="0"/>
              <a:t> </a:t>
            </a:r>
          </a:p>
          <a:p>
            <a:pPr marL="1078992" lvl="2" indent="-228600">
              <a:spcBef>
                <a:spcPts val="324"/>
              </a:spcBef>
              <a:buClr>
                <a:schemeClr val="accent1"/>
              </a:buClr>
              <a:buFont typeface="Verdana"/>
              <a:buChar char="◦"/>
              <a:defRPr/>
            </a:pPr>
            <a:r>
              <a:rPr lang="en-US" sz="2000" dirty="0" smtClean="0"/>
              <a:t>Water worn or smooth due to fracture of laminated or very finely grained rock</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000" b="1" i="0" u="none" strike="noStrike" kern="1200" cap="none" spc="0" normalizeH="0" baseline="0" noProof="0" dirty="0" smtClean="0">
                <a:ln>
                  <a:noFill/>
                </a:ln>
                <a:solidFill>
                  <a:srgbClr val="0070C0"/>
                </a:solidFill>
                <a:effectLst/>
                <a:uLnTx/>
                <a:uFillTx/>
                <a:latin typeface="+mn-lt"/>
                <a:ea typeface="+mn-ea"/>
                <a:cs typeface="+mn-cs"/>
              </a:rPr>
              <a:t>Granular</a:t>
            </a:r>
          </a:p>
          <a:p>
            <a:pPr marL="1078992" lvl="2" indent="-228600">
              <a:spcBef>
                <a:spcPts val="324"/>
              </a:spcBef>
              <a:buClr>
                <a:schemeClr val="accent1"/>
              </a:buClr>
              <a:buFont typeface="Verdana"/>
              <a:buChar char="◦"/>
              <a:defRPr/>
            </a:pPr>
            <a:r>
              <a:rPr lang="en-US" sz="2000" dirty="0" smtClean="0"/>
              <a:t> Fracture showing generally uniform size rounded grains</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p:txBody>
      </p:sp>
      <p:cxnSp>
        <p:nvCxnSpPr>
          <p:cNvPr id="5" name="Straight Arrow Connector 4"/>
          <p:cNvCxnSpPr/>
          <p:nvPr/>
        </p:nvCxnSpPr>
        <p:spPr>
          <a:xfrm>
            <a:off x="6667500" y="31242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7" name="Straight Arrow Connector 6"/>
          <p:cNvCxnSpPr/>
          <p:nvPr/>
        </p:nvCxnSpPr>
        <p:spPr>
          <a:xfrm>
            <a:off x="6629400" y="55626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8" name="Straight Arrow Connector 7"/>
          <p:cNvCxnSpPr/>
          <p:nvPr/>
        </p:nvCxnSpPr>
        <p:spPr>
          <a:xfrm>
            <a:off x="6667500" y="44958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pic>
        <p:nvPicPr>
          <p:cNvPr id="117762" name="Picture 2" descr="http://www.minerals.net/thumbnail.aspx?Image=GlossaryImages/conchoidal-fracture-obsidian-glossary.jpg&amp;size=250">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58790" y="1864404"/>
            <a:ext cx="1771650" cy="1644092"/>
          </a:xfrm>
          <a:prstGeom prst="rect">
            <a:avLst/>
          </a:prstGeom>
          <a:noFill/>
          <a:extLst>
            <a:ext uri="{909E8E84-426E-40DD-AFC4-6F175D3DCCD1}">
              <a14:hiddenFill xmlns:a14="http://schemas.microsoft.com/office/drawing/2010/main">
                <a:solidFill>
                  <a:srgbClr val="FFFFFF"/>
                </a:solidFill>
              </a14:hiddenFill>
            </a:ext>
          </a:extLst>
        </p:spPr>
      </p:pic>
      <p:pic>
        <p:nvPicPr>
          <p:cNvPr id="117764" name="Picture 4" descr="https://www.mineralseducationcoalition.org/sites/default/files/styles/1024x768_scale/public/limestone2.jpg?itok=wvd9TNYE">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12431" y="5220991"/>
            <a:ext cx="1796716" cy="1637009"/>
          </a:xfrm>
          <a:prstGeom prst="rect">
            <a:avLst/>
          </a:prstGeom>
          <a:noFill/>
          <a:extLst>
            <a:ext uri="{909E8E84-426E-40DD-AFC4-6F175D3DCCD1}">
              <a14:hiddenFill xmlns:a14="http://schemas.microsoft.com/office/drawing/2010/main">
                <a:solidFill>
                  <a:srgbClr val="FFFFFF"/>
                </a:solidFill>
              </a14:hiddenFill>
            </a:ext>
          </a:extLst>
        </p:spPr>
      </p:pic>
      <p:pic>
        <p:nvPicPr>
          <p:cNvPr id="117766" name="Picture 6" descr="http://3.imimg.com/data3/TA/MN/MY-3916682/quartz-pebbles-250x250.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192378" y="3508496"/>
            <a:ext cx="1704474" cy="170447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57200" y="2209800"/>
            <a:ext cx="4191000" cy="430887"/>
          </a:xfrm>
          <a:prstGeom prst="rect">
            <a:avLst/>
          </a:prstGeom>
          <a:noFill/>
        </p:spPr>
        <p:txBody>
          <a:bodyPr wrap="square" rtlCol="0">
            <a:spAutoFit/>
          </a:bodyPr>
          <a:lstStyle/>
          <a:p>
            <a:r>
              <a:rPr lang="en-US" sz="2200" b="1" dirty="0" smtClean="0">
                <a:solidFill>
                  <a:srgbClr val="0070C0"/>
                </a:solidFill>
              </a:rPr>
              <a:t>2. TEXTURE</a:t>
            </a:r>
            <a:endParaRPr lang="en-GB" sz="22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Particle Shapes &amp; Texture</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6 types of surface texture (cont’d)</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endParaRPr lang="en-US" sz="2400" dirty="0" smtClean="0"/>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400" b="1" dirty="0" smtClean="0">
                <a:solidFill>
                  <a:srgbClr val="0070C0"/>
                </a:solidFill>
              </a:rPr>
              <a:t>Rough</a:t>
            </a:r>
          </a:p>
          <a:p>
            <a:pPr marL="850392" lvl="2">
              <a:spcBef>
                <a:spcPts val="324"/>
              </a:spcBef>
              <a:buClr>
                <a:schemeClr val="accent1"/>
              </a:buClr>
              <a:defRPr/>
            </a:pPr>
            <a:r>
              <a:rPr lang="en-US" sz="2000" dirty="0" smtClean="0"/>
              <a:t>Fracture of fine or medium grained rock </a:t>
            </a:r>
          </a:p>
          <a:p>
            <a:pPr marL="850392" lvl="2">
              <a:spcBef>
                <a:spcPts val="324"/>
              </a:spcBef>
              <a:buClr>
                <a:schemeClr val="accent1"/>
              </a:buClr>
              <a:defRPr/>
            </a:pPr>
            <a:r>
              <a:rPr lang="en-US" sz="2000" dirty="0" smtClean="0"/>
              <a:t>containing no easily visible crystalline </a:t>
            </a:r>
          </a:p>
          <a:p>
            <a:pPr marL="850392" lvl="2">
              <a:spcBef>
                <a:spcPts val="324"/>
              </a:spcBef>
              <a:buClr>
                <a:schemeClr val="accent1"/>
              </a:buClr>
              <a:defRPr/>
            </a:pPr>
            <a:r>
              <a:rPr lang="en-US" sz="2000" dirty="0" smtClean="0"/>
              <a:t>constituents</a:t>
            </a: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kumimoji="0" lang="en-US" sz="2400" b="1" i="0" u="none" strike="noStrike" kern="1200" cap="none" spc="0" normalizeH="0" baseline="0" noProof="0" dirty="0" smtClean="0">
                <a:ln>
                  <a:noFill/>
                </a:ln>
                <a:solidFill>
                  <a:srgbClr val="0070C0"/>
                </a:solidFill>
                <a:effectLst/>
                <a:uLnTx/>
                <a:uFillTx/>
                <a:latin typeface="+mn-lt"/>
                <a:ea typeface="+mn-ea"/>
                <a:cs typeface="+mn-cs"/>
              </a:rPr>
              <a:t>Crystalline</a:t>
            </a:r>
          </a:p>
          <a:p>
            <a:pPr marL="1078992" lvl="2" indent="-228600">
              <a:spcBef>
                <a:spcPts val="324"/>
              </a:spcBef>
              <a:buClr>
                <a:schemeClr val="accent1"/>
              </a:buClr>
              <a:buFont typeface="Verdana"/>
              <a:buChar char="◦"/>
              <a:defRPr/>
            </a:pPr>
            <a:r>
              <a:rPr lang="en-US" sz="2400" dirty="0" smtClean="0"/>
              <a:t> </a:t>
            </a:r>
            <a:r>
              <a:rPr lang="en-US" sz="2000" dirty="0" smtClean="0"/>
              <a:t>Containing easily visible </a:t>
            </a:r>
          </a:p>
          <a:p>
            <a:pPr marL="1078992" lvl="2" indent="-228600">
              <a:spcBef>
                <a:spcPts val="324"/>
              </a:spcBef>
              <a:buClr>
                <a:schemeClr val="accent1"/>
              </a:buClr>
              <a:defRPr/>
            </a:pPr>
            <a:r>
              <a:rPr lang="en-US" sz="2000" dirty="0" smtClean="0"/>
              <a:t>    crystalline constituents</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a:p>
            <a:pPr marL="621792" marR="0" lvl="1" indent="-228600" algn="l" defTabSz="914400" rtl="0" eaLnBrk="1" fontAlgn="auto" latinLnBrk="0" hangingPunct="1">
              <a:lnSpc>
                <a:spcPct val="100000"/>
              </a:lnSpc>
              <a:spcBef>
                <a:spcPts val="324"/>
              </a:spcBef>
              <a:spcAft>
                <a:spcPts val="0"/>
              </a:spcAft>
              <a:buClr>
                <a:schemeClr val="accent1"/>
              </a:buClr>
              <a:buSzTx/>
              <a:buFont typeface="Verdana"/>
              <a:buChar char="◦"/>
              <a:tabLst/>
              <a:defRPr/>
            </a:pPr>
            <a:r>
              <a:rPr lang="en-US" sz="2400" b="1" dirty="0" smtClean="0">
                <a:solidFill>
                  <a:srgbClr val="0070C0"/>
                </a:solidFill>
              </a:rPr>
              <a:t>Honeycombed</a:t>
            </a:r>
          </a:p>
          <a:p>
            <a:pPr marL="1078992" lvl="2" indent="-228600">
              <a:spcBef>
                <a:spcPts val="324"/>
              </a:spcBef>
              <a:buClr>
                <a:schemeClr val="accent1"/>
              </a:buClr>
              <a:buFont typeface="Verdana"/>
              <a:buChar char="◦"/>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 </a:t>
            </a:r>
            <a:r>
              <a:rPr kumimoji="0" lang="en-US" sz="2000" b="0" i="0" u="none" strike="noStrike" kern="1200" cap="none" spc="0" normalizeH="0" baseline="0" noProof="0" dirty="0" smtClean="0">
                <a:ln>
                  <a:noFill/>
                </a:ln>
                <a:solidFill>
                  <a:schemeClr val="tx1"/>
                </a:solidFill>
                <a:effectLst/>
                <a:uLnTx/>
                <a:uFillTx/>
                <a:latin typeface="+mn-lt"/>
                <a:ea typeface="+mn-ea"/>
                <a:cs typeface="+mn-cs"/>
              </a:rPr>
              <a:t>With visible</a:t>
            </a:r>
            <a:r>
              <a:rPr kumimoji="0" lang="en-US" sz="2000" b="0" i="0" u="none" strike="noStrike" kern="1200" cap="none" spc="0" normalizeH="0" noProof="0" dirty="0" smtClean="0">
                <a:ln>
                  <a:noFill/>
                </a:ln>
                <a:solidFill>
                  <a:schemeClr val="tx1"/>
                </a:solidFill>
                <a:effectLst/>
                <a:uLnTx/>
                <a:uFillTx/>
                <a:latin typeface="+mn-lt"/>
                <a:ea typeface="+mn-ea"/>
                <a:cs typeface="+mn-cs"/>
              </a:rPr>
              <a:t> pores and cavities</a:t>
            </a:r>
            <a:endParaRPr kumimoji="0" lang="en-US" sz="20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28004" name="Picture 4" descr="http://t1.gstatic.com/images?q=tbn:ANd9GcTrA8YX3oiayhCXle85cznzbFtpBeeVayTIn185mKcTmV9Nvvn5id0S9rEA">
            <a:hlinkClick r:id="rId2"/>
          </p:cNvPr>
          <p:cNvPicPr>
            <a:picLocks noChangeAspect="1" noChangeArrowheads="1"/>
          </p:cNvPicPr>
          <p:nvPr/>
        </p:nvPicPr>
        <p:blipFill>
          <a:blip r:embed="rId3" cstate="print"/>
          <a:srcRect/>
          <a:stretch>
            <a:fillRect/>
          </a:stretch>
        </p:blipFill>
        <p:spPr bwMode="auto">
          <a:xfrm>
            <a:off x="6661162" y="4953000"/>
            <a:ext cx="2190748" cy="1752600"/>
          </a:xfrm>
          <a:prstGeom prst="rect">
            <a:avLst/>
          </a:prstGeom>
          <a:noFill/>
        </p:spPr>
      </p:pic>
      <p:pic>
        <p:nvPicPr>
          <p:cNvPr id="128006" name="Picture 6" descr="http://t3.gstatic.com/images?q=tbn:ANd9GcRBIQUbX-sx53oNviV9qdb8cOkxBNlSuHwFEHVtmSYBNOHIDzo5ROTsVTc">
            <a:hlinkClick r:id="rId4"/>
          </p:cNvPr>
          <p:cNvPicPr>
            <a:picLocks noChangeAspect="1" noChangeArrowheads="1"/>
          </p:cNvPicPr>
          <p:nvPr/>
        </p:nvPicPr>
        <p:blipFill>
          <a:blip r:embed="rId5" cstate="print"/>
          <a:srcRect/>
          <a:stretch>
            <a:fillRect/>
          </a:stretch>
        </p:blipFill>
        <p:spPr bwMode="auto">
          <a:xfrm>
            <a:off x="6634812" y="3429000"/>
            <a:ext cx="2179318" cy="1447800"/>
          </a:xfrm>
          <a:prstGeom prst="rect">
            <a:avLst/>
          </a:prstGeom>
          <a:noFill/>
        </p:spPr>
      </p:pic>
      <p:pic>
        <p:nvPicPr>
          <p:cNvPr id="7" name="Picture 2" descr="http://www.earthsciences.hku.hk/shmuseum/image/earth_mat/2-3/rate_of_cooling/V-12(102A)_large.JPG"/>
          <p:cNvPicPr>
            <a:picLocks noChangeAspect="1" noChangeArrowheads="1"/>
          </p:cNvPicPr>
          <p:nvPr/>
        </p:nvPicPr>
        <p:blipFill>
          <a:blip r:embed="rId6" cstate="print"/>
          <a:srcRect/>
          <a:stretch>
            <a:fillRect/>
          </a:stretch>
        </p:blipFill>
        <p:spPr bwMode="auto">
          <a:xfrm>
            <a:off x="6644070" y="1828800"/>
            <a:ext cx="2323886" cy="1548289"/>
          </a:xfrm>
          <a:prstGeom prst="rect">
            <a:avLst/>
          </a:prstGeom>
          <a:noFill/>
        </p:spPr>
      </p:pic>
      <p:cxnSp>
        <p:nvCxnSpPr>
          <p:cNvPr id="4" name="Straight Arrow Connector 3"/>
          <p:cNvCxnSpPr/>
          <p:nvPr/>
        </p:nvCxnSpPr>
        <p:spPr>
          <a:xfrm>
            <a:off x="6172200" y="23622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9" name="Straight Arrow Connector 8"/>
          <p:cNvCxnSpPr/>
          <p:nvPr/>
        </p:nvCxnSpPr>
        <p:spPr>
          <a:xfrm>
            <a:off x="6192496" y="3896882"/>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cxnSp>
        <p:nvCxnSpPr>
          <p:cNvPr id="10" name="Straight Arrow Connector 9"/>
          <p:cNvCxnSpPr/>
          <p:nvPr/>
        </p:nvCxnSpPr>
        <p:spPr>
          <a:xfrm>
            <a:off x="6172200" y="5486400"/>
            <a:ext cx="381000" cy="0"/>
          </a:xfrm>
          <a:prstGeom prst="straightConnector1">
            <a:avLst/>
          </a:prstGeom>
          <a:ln>
            <a:tailEnd type="arrow"/>
          </a:ln>
        </p:spPr>
        <p:style>
          <a:lnRef idx="2">
            <a:schemeClr val="accent4"/>
          </a:lnRef>
          <a:fillRef idx="0">
            <a:schemeClr val="accent4"/>
          </a:fillRef>
          <a:effectRef idx="1">
            <a:schemeClr val="accent4"/>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Size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447800"/>
            <a:ext cx="8077200" cy="5181600"/>
          </a:xfrm>
          <a:prstGeom prst="rect">
            <a:avLst/>
          </a:prstGeom>
          <a:noFill/>
        </p:spPr>
        <p:txBody>
          <a:bodyPr vert="horz">
            <a:noAutofit/>
          </a:bodyPr>
          <a:lstStyle/>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dirty="0" smtClean="0"/>
              <a:t>As a general rule, the maximum size of aggregate should be as large as possible since this:</a:t>
            </a:r>
          </a:p>
          <a:p>
            <a:pPr marL="566928" marR="0" lvl="0" indent="-457200" algn="just" defTabSz="914400" rtl="0" eaLnBrk="1" fontAlgn="auto" latinLnBrk="0" hangingPunct="1">
              <a:lnSpc>
                <a:spcPct val="100000"/>
              </a:lnSpc>
              <a:spcBef>
                <a:spcPts val="400"/>
              </a:spcBef>
              <a:spcAft>
                <a:spcPts val="0"/>
              </a:spcAft>
              <a:buClr>
                <a:schemeClr val="accent1"/>
              </a:buClr>
              <a:buSzPct val="68000"/>
              <a:buAutoNum type="arabicPeriod"/>
              <a:tabLst/>
              <a:defRPr/>
            </a:pPr>
            <a:r>
              <a:rPr lang="en-US" sz="2400" dirty="0"/>
              <a:t>R</a:t>
            </a:r>
            <a:r>
              <a:rPr lang="en-US" sz="2400" dirty="0" smtClean="0"/>
              <a:t>educes the quantity of sand required….</a:t>
            </a:r>
          </a:p>
          <a:p>
            <a:pPr marL="566928" marR="0" lvl="0" indent="-457200" algn="just" defTabSz="914400" rtl="0" eaLnBrk="1" fontAlgn="auto" latinLnBrk="0" hangingPunct="1">
              <a:lnSpc>
                <a:spcPct val="100000"/>
              </a:lnSpc>
              <a:spcBef>
                <a:spcPts val="400"/>
              </a:spcBef>
              <a:spcAft>
                <a:spcPts val="0"/>
              </a:spcAft>
              <a:buClr>
                <a:schemeClr val="accent1"/>
              </a:buClr>
              <a:buSzPct val="68000"/>
              <a:buAutoNum type="arabicPeriod"/>
              <a:tabLst/>
              <a:defRPr/>
            </a:pPr>
            <a:r>
              <a:rPr lang="en-US" sz="2400" dirty="0" smtClean="0"/>
              <a:t>This reduces the cement required in the mix</a:t>
            </a:r>
          </a:p>
          <a:p>
            <a:pPr marL="566928" marR="0" lvl="0" indent="-457200" algn="just" defTabSz="914400" rtl="0" eaLnBrk="1" fontAlgn="auto" latinLnBrk="0" hangingPunct="1">
              <a:lnSpc>
                <a:spcPct val="100000"/>
              </a:lnSpc>
              <a:spcBef>
                <a:spcPts val="400"/>
              </a:spcBef>
              <a:spcAft>
                <a:spcPts val="0"/>
              </a:spcAft>
              <a:buClr>
                <a:schemeClr val="accent1"/>
              </a:buClr>
              <a:buSzPct val="68000"/>
              <a:buAutoNum type="arabicPeriod"/>
              <a:tabLst/>
              <a:defRPr/>
            </a:pPr>
            <a:r>
              <a:rPr lang="en-US" sz="2400" dirty="0" smtClean="0"/>
              <a:t>This controls shrinkage and minimises cost.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noProof="0" dirty="0" smtClean="0"/>
              <a:t>However, there are constraints in maximising aggregate size </a:t>
            </a:r>
            <a:r>
              <a:rPr lang="en-US" sz="2400" b="1" noProof="0" dirty="0" smtClean="0">
                <a:solidFill>
                  <a:srgbClr val="0070C0"/>
                </a:solidFill>
              </a:rPr>
              <a:t>such as workability and strength.</a:t>
            </a:r>
          </a:p>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400" b="1" noProof="0" dirty="0" smtClean="0">
              <a:solidFill>
                <a:srgbClr val="0070C0"/>
              </a:solidFill>
            </a:endParaRPr>
          </a:p>
          <a:p>
            <a:pPr marL="365760" marR="0" lvl="0" indent="-256032" algn="just"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b="1" dirty="0" smtClean="0">
                <a:solidFill>
                  <a:srgbClr val="0070C0"/>
                </a:solidFill>
              </a:rPr>
              <a:t>This is a very fine balance.</a:t>
            </a: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40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smtClean="0">
                <a:solidFill>
                  <a:schemeClr val="bg2">
                    <a:lumMod val="50000"/>
                  </a:schemeClr>
                </a:solidFill>
              </a:rPr>
              <a:t>Size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9906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000" noProof="0" dirty="0" smtClean="0"/>
              <a:t>The maximum coarse aggregate sizes with typical applications are:-</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000" b="1" dirty="0" smtClean="0">
              <a:solidFill>
                <a:srgbClr val="0070C0"/>
              </a:solidFill>
            </a:endParaRPr>
          </a:p>
          <a:p>
            <a:pPr marL="822960" lvl="1" indent="-256032">
              <a:spcBef>
                <a:spcPts val="400"/>
              </a:spcBef>
              <a:buClr>
                <a:schemeClr val="accent1"/>
              </a:buClr>
              <a:buSzPct val="68000"/>
              <a:buFont typeface="Wingdings 3"/>
              <a:buChar char=""/>
              <a:defRPr/>
            </a:pPr>
            <a:r>
              <a:rPr lang="en-US" sz="2000" b="1" noProof="0" dirty="0" smtClean="0">
                <a:solidFill>
                  <a:srgbClr val="0070C0"/>
                </a:solidFill>
              </a:rPr>
              <a:t>40 mm	Mass concrete, road construction </a:t>
            </a:r>
          </a:p>
          <a:p>
            <a:pPr marL="566928" lvl="1">
              <a:spcBef>
                <a:spcPts val="400"/>
              </a:spcBef>
              <a:buClr>
                <a:schemeClr val="accent1"/>
              </a:buClr>
              <a:buSzPct val="68000"/>
              <a:defRPr/>
            </a:pPr>
            <a:r>
              <a:rPr lang="en-US" sz="2000" b="1" dirty="0">
                <a:solidFill>
                  <a:srgbClr val="0070C0"/>
                </a:solidFill>
              </a:rPr>
              <a:t> </a:t>
            </a:r>
            <a:r>
              <a:rPr lang="en-US" sz="2000" b="1" dirty="0" smtClean="0">
                <a:solidFill>
                  <a:srgbClr val="0070C0"/>
                </a:solidFill>
              </a:rPr>
              <a:t>              </a:t>
            </a:r>
            <a:r>
              <a:rPr lang="en-US" sz="2000" b="1" noProof="0" dirty="0" smtClean="0">
                <a:solidFill>
                  <a:srgbClr val="0070C0"/>
                </a:solidFill>
              </a:rPr>
              <a:t>(can be larger for mass dam)</a:t>
            </a:r>
          </a:p>
          <a:p>
            <a:pPr marL="822960" lvl="1" indent="-256032">
              <a:spcBef>
                <a:spcPts val="400"/>
              </a:spcBef>
              <a:buClr>
                <a:schemeClr val="accent1"/>
              </a:buClr>
              <a:buSzPct val="68000"/>
              <a:buFont typeface="Wingdings 3"/>
              <a:buChar char=""/>
              <a:defRPr/>
            </a:pPr>
            <a:r>
              <a:rPr lang="en-US" sz="2000" b="1" dirty="0" smtClean="0">
                <a:solidFill>
                  <a:srgbClr val="0070C0"/>
                </a:solidFill>
              </a:rPr>
              <a:t>20 mm	General concrete work, including</a:t>
            </a:r>
          </a:p>
          <a:p>
            <a:pPr marL="822960" lvl="1" indent="-256032">
              <a:spcBef>
                <a:spcPts val="400"/>
              </a:spcBef>
              <a:buClr>
                <a:schemeClr val="accent1"/>
              </a:buClr>
              <a:buSzPct val="68000"/>
              <a:defRPr/>
            </a:pPr>
            <a:r>
              <a:rPr lang="en-US" sz="2000" b="1" dirty="0" smtClean="0">
                <a:solidFill>
                  <a:srgbClr val="0070C0"/>
                </a:solidFill>
              </a:rPr>
              <a:t>                reinforced &amp; prestressed concrete</a:t>
            </a:r>
          </a:p>
          <a:p>
            <a:pPr marL="822960" lvl="1" indent="-256032">
              <a:spcBef>
                <a:spcPts val="400"/>
              </a:spcBef>
              <a:buClr>
                <a:schemeClr val="accent1"/>
              </a:buClr>
              <a:buSzPct val="68000"/>
              <a:buFont typeface="Wingdings 3"/>
              <a:buChar char=""/>
              <a:defRPr/>
            </a:pPr>
            <a:r>
              <a:rPr lang="en-US" sz="2000" b="1" dirty="0" smtClean="0">
                <a:solidFill>
                  <a:srgbClr val="0070C0"/>
                </a:solidFill>
              </a:rPr>
              <a:t>10 mm	Thin sections, screeds above 50 mm thickness</a:t>
            </a:r>
          </a:p>
          <a:p>
            <a:pPr marL="822960" lvl="1" indent="-256032">
              <a:spcBef>
                <a:spcPts val="400"/>
              </a:spcBef>
              <a:buClr>
                <a:schemeClr val="accent1"/>
              </a:buClr>
              <a:buSzPct val="68000"/>
              <a:buFont typeface="Wingdings 3"/>
              <a:buChar char=""/>
              <a:defRPr/>
            </a:pPr>
            <a:r>
              <a:rPr lang="en-US" sz="2000" b="1" dirty="0" smtClean="0">
                <a:solidFill>
                  <a:srgbClr val="0070C0"/>
                </a:solidFill>
              </a:rPr>
              <a:t>  5 mm	Screeds less than 50 mm thickness</a:t>
            </a:r>
          </a:p>
          <a:p>
            <a:pPr marL="822960" lvl="1"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dirty="0" smtClean="0"/>
              <a:t>A </a:t>
            </a:r>
            <a:r>
              <a:rPr lang="en-US" sz="2000" b="1" dirty="0" smtClean="0">
                <a:solidFill>
                  <a:srgbClr val="0070C0"/>
                </a:solidFill>
              </a:rPr>
              <a:t>coarse aggregate </a:t>
            </a:r>
            <a:r>
              <a:rPr lang="en-US" sz="2000" dirty="0" smtClean="0"/>
              <a:t>should have a particle size greater than 4.75mm, and a </a:t>
            </a:r>
            <a:r>
              <a:rPr lang="en-US" sz="2000" b="1" dirty="0" smtClean="0">
                <a:solidFill>
                  <a:srgbClr val="0070C0"/>
                </a:solidFill>
              </a:rPr>
              <a:t>fine aggregate </a:t>
            </a:r>
            <a:r>
              <a:rPr lang="en-US" sz="2000" dirty="0" smtClean="0"/>
              <a:t>less than 4.7 mm. </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b="1" dirty="0" smtClean="0">
                <a:solidFill>
                  <a:srgbClr val="0070C0"/>
                </a:solidFill>
              </a:rPr>
              <a:t>‘All-in’ aggregates are natural mixes of coarse and fine particles </a:t>
            </a:r>
          </a:p>
          <a:p>
            <a:pPr marL="365760"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400" dirty="0" smtClean="0"/>
              <a:t>The proportions of the different sizes of particles making up the aggregate for the mix are found by sieving and are known as “</a:t>
            </a:r>
            <a:r>
              <a:rPr lang="en-US" sz="2400" b="1" dirty="0" smtClean="0">
                <a:solidFill>
                  <a:srgbClr val="0070C0"/>
                </a:solidFill>
              </a:rPr>
              <a:t>grading</a:t>
            </a:r>
            <a:r>
              <a:rPr lang="en-US" sz="2400" dirty="0" smtClean="0"/>
              <a:t>” of the aggregate.</a:t>
            </a:r>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400" b="1" dirty="0" smtClean="0">
                <a:solidFill>
                  <a:srgbClr val="0070C0"/>
                </a:solidFill>
              </a:rPr>
              <a:t>The test determines</a:t>
            </a:r>
          </a:p>
          <a:p>
            <a:pPr marL="109728">
              <a:spcBef>
                <a:spcPts val="400"/>
              </a:spcBef>
              <a:buClr>
                <a:schemeClr val="accent1"/>
              </a:buClr>
              <a:buSzPct val="68000"/>
              <a:defRPr/>
            </a:pPr>
            <a:r>
              <a:rPr lang="en-US" sz="2400" b="1" dirty="0" smtClean="0">
                <a:solidFill>
                  <a:srgbClr val="0070C0"/>
                </a:solidFill>
              </a:rPr>
              <a:t>   compliance with design</a:t>
            </a:r>
          </a:p>
          <a:p>
            <a:pPr marL="109728">
              <a:spcBef>
                <a:spcPts val="400"/>
              </a:spcBef>
              <a:buClr>
                <a:schemeClr val="accent1"/>
              </a:buClr>
              <a:buSzPct val="68000"/>
              <a:defRPr/>
            </a:pPr>
            <a:r>
              <a:rPr lang="en-US" sz="2400" b="1" dirty="0">
                <a:solidFill>
                  <a:srgbClr val="0070C0"/>
                </a:solidFill>
              </a:rPr>
              <a:t> </a:t>
            </a:r>
            <a:r>
              <a:rPr lang="en-US" sz="2400" b="1" dirty="0" smtClean="0">
                <a:solidFill>
                  <a:srgbClr val="0070C0"/>
                </a:solidFill>
              </a:rPr>
              <a:t>  and production control</a:t>
            </a:r>
          </a:p>
          <a:p>
            <a:pPr marL="109728">
              <a:spcBef>
                <a:spcPts val="400"/>
              </a:spcBef>
              <a:buClr>
                <a:schemeClr val="accent1"/>
              </a:buClr>
              <a:buSzPct val="68000"/>
              <a:defRPr/>
            </a:pPr>
            <a:r>
              <a:rPr lang="en-US" sz="2400" b="1" dirty="0">
                <a:solidFill>
                  <a:srgbClr val="0070C0"/>
                </a:solidFill>
              </a:rPr>
              <a:t> </a:t>
            </a:r>
            <a:r>
              <a:rPr lang="en-US" sz="2400" b="1" dirty="0" smtClean="0">
                <a:solidFill>
                  <a:srgbClr val="0070C0"/>
                </a:solidFill>
              </a:rPr>
              <a:t>  requirements.</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4876800" y="3775105"/>
            <a:ext cx="4125110" cy="2743200"/>
          </a:xfrm>
          <a:prstGeom prst="rect">
            <a:avLst/>
          </a:prstGeom>
          <a:noFill/>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l="993" t="10902" r="774" b="58624"/>
          <a:stretch>
            <a:fillRect/>
          </a:stretch>
        </p:blipFill>
        <p:spPr bwMode="auto">
          <a:xfrm>
            <a:off x="457200" y="1333166"/>
            <a:ext cx="8260172" cy="361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776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7664" y="454944"/>
            <a:ext cx="6190092" cy="906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Arrow Connector 4"/>
          <p:cNvCxnSpPr/>
          <p:nvPr/>
        </p:nvCxnSpPr>
        <p:spPr>
          <a:xfrm flipH="1" flipV="1">
            <a:off x="1371600" y="4953000"/>
            <a:ext cx="1143000" cy="6096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9" name="TextBox 8"/>
          <p:cNvSpPr txBox="1"/>
          <p:nvPr/>
        </p:nvSpPr>
        <p:spPr>
          <a:xfrm>
            <a:off x="2590800" y="5562600"/>
            <a:ext cx="4495800" cy="646331"/>
          </a:xfrm>
          <a:prstGeom prst="rect">
            <a:avLst/>
          </a:prstGeom>
          <a:noFill/>
        </p:spPr>
        <p:txBody>
          <a:bodyPr wrap="square" rtlCol="0">
            <a:spAutoFit/>
          </a:bodyPr>
          <a:lstStyle/>
          <a:p>
            <a:r>
              <a:rPr lang="en-US" dirty="0" smtClean="0"/>
              <a:t>Note ‘Silt’ boundary is at .063 mm diameter grain </a:t>
            </a:r>
            <a:endParaRPr lang="en-GB" dirty="0"/>
          </a:p>
        </p:txBody>
      </p:sp>
    </p:spTree>
    <p:extLst>
      <p:ext uri="{BB962C8B-B14F-4D97-AF65-F5344CB8AC3E}">
        <p14:creationId xmlns:p14="http://schemas.microsoft.com/office/powerpoint/2010/main" val="3560371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8" name="Picture 6" descr="File:Laborsiebmaschine BMK.jpg">
            <a:hlinkClick r:id="rId2"/>
          </p:cNvPr>
          <p:cNvPicPr>
            <a:picLocks noChangeAspect="1" noChangeArrowheads="1"/>
          </p:cNvPicPr>
          <p:nvPr/>
        </p:nvPicPr>
        <p:blipFill>
          <a:blip r:embed="rId3" cstate="print"/>
          <a:srcRect/>
          <a:stretch>
            <a:fillRect/>
          </a:stretch>
        </p:blipFill>
        <p:spPr bwMode="auto">
          <a:xfrm>
            <a:off x="6878828" y="2971800"/>
            <a:ext cx="2265172" cy="3733800"/>
          </a:xfrm>
          <a:prstGeom prst="rect">
            <a:avLst/>
          </a:prstGeom>
          <a:noFill/>
        </p:spPr>
      </p:pic>
      <p:pic>
        <p:nvPicPr>
          <p:cNvPr id="9" name="Picture 4" descr="http://upload.wikimedia.org/wikipedia/commons/thumb/8/82/Laboratory_sieves_BMK.jpg/250px-Laboratory_sieves_BMK.jpg">
            <a:hlinkClick r:id="rId4"/>
          </p:cNvPr>
          <p:cNvPicPr>
            <a:picLocks noChangeAspect="1" noChangeArrowheads="1"/>
          </p:cNvPicPr>
          <p:nvPr/>
        </p:nvPicPr>
        <p:blipFill>
          <a:blip r:embed="rId5" cstate="print"/>
          <a:srcRect/>
          <a:stretch>
            <a:fillRect/>
          </a:stretch>
        </p:blipFill>
        <p:spPr bwMode="auto">
          <a:xfrm>
            <a:off x="6781800" y="914400"/>
            <a:ext cx="2362200" cy="1776376"/>
          </a:xfrm>
          <a:prstGeom prst="rect">
            <a:avLst/>
          </a:prstGeom>
          <a:noFill/>
        </p:spPr>
      </p:pic>
      <p:sp>
        <p:nvSpPr>
          <p:cNvPr id="11" name="Rectangle 3"/>
          <p:cNvSpPr txBox="1">
            <a:spLocks noChangeArrowheads="1"/>
          </p:cNvSpPr>
          <p:nvPr/>
        </p:nvSpPr>
        <p:spPr>
          <a:xfrm>
            <a:off x="762000" y="35814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2" name="Rectangle 3"/>
          <p:cNvSpPr txBox="1">
            <a:spLocks noChangeArrowheads="1"/>
          </p:cNvSpPr>
          <p:nvPr/>
        </p:nvSpPr>
        <p:spPr>
          <a:xfrm>
            <a:off x="838200" y="1371600"/>
            <a:ext cx="5486400" cy="5181600"/>
          </a:xfrm>
          <a:prstGeom prst="rect">
            <a:avLst/>
          </a:prstGeom>
          <a:noFill/>
        </p:spPr>
        <p:txBody>
          <a:bodyPr vert="horz">
            <a:noAutofit/>
          </a:bodyPr>
          <a:lstStyle/>
          <a:p>
            <a:pPr marL="365760" indent="-256032" algn="just">
              <a:spcBef>
                <a:spcPts val="400"/>
              </a:spcBef>
              <a:buClr>
                <a:schemeClr val="accent1"/>
              </a:buClr>
              <a:buSzPct val="68000"/>
              <a:buFont typeface="Wingdings 3"/>
              <a:buChar char=""/>
              <a:defRPr/>
            </a:pPr>
            <a:r>
              <a:rPr lang="en-US" sz="2400" b="1" dirty="0" smtClean="0">
                <a:solidFill>
                  <a:srgbClr val="0070C0"/>
                </a:solidFill>
              </a:rPr>
              <a:t>The ‘grading’ determines the paste requirement for a workable concrete since the amount of void required needs to be filled by the same amount of cement paste in a concrete mixture. </a:t>
            </a:r>
          </a:p>
          <a:p>
            <a:pPr marL="365760" indent="-256032">
              <a:spcBef>
                <a:spcPts val="400"/>
              </a:spcBef>
              <a:buClr>
                <a:schemeClr val="accent1"/>
              </a:buClr>
              <a:buSzPct val="68000"/>
              <a:buFont typeface="Wingdings 3"/>
              <a:buChar char=""/>
              <a:defRPr/>
            </a:pPr>
            <a:endParaRPr lang="en-US" sz="2400" dirty="0" smtClean="0"/>
          </a:p>
          <a:p>
            <a:pPr marL="365760" indent="-256032" algn="just">
              <a:spcBef>
                <a:spcPts val="400"/>
              </a:spcBef>
              <a:buClr>
                <a:schemeClr val="accent1"/>
              </a:buClr>
              <a:buSzPct val="68000"/>
              <a:buFont typeface="Wingdings 3"/>
              <a:buChar char=""/>
              <a:defRPr/>
            </a:pPr>
            <a:r>
              <a:rPr lang="en-US" sz="2400" dirty="0" smtClean="0"/>
              <a:t>To obtain a grading curve for aggregate, sieve analysis has to be conducted.</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4724400" y="3657600"/>
            <a:ext cx="4125110" cy="2743200"/>
          </a:xfrm>
          <a:prstGeom prst="rect">
            <a:avLst/>
          </a:prstGeom>
          <a:noFill/>
        </p:spPr>
      </p:pic>
      <p:sp>
        <p:nvSpPr>
          <p:cNvPr id="7" name="TextBox 6"/>
          <p:cNvSpPr txBox="1"/>
          <p:nvPr/>
        </p:nvSpPr>
        <p:spPr>
          <a:xfrm>
            <a:off x="609600" y="1295400"/>
            <a:ext cx="7239000" cy="3693319"/>
          </a:xfrm>
          <a:prstGeom prst="rect">
            <a:avLst/>
          </a:prstGeom>
          <a:noFill/>
        </p:spPr>
        <p:txBody>
          <a:bodyPr wrap="square" rtlCol="0">
            <a:spAutoFit/>
          </a:bodyPr>
          <a:lstStyle/>
          <a:p>
            <a:pPr marL="342900" indent="-342900" algn="just">
              <a:buAutoNum type="arabicPeriod"/>
            </a:pPr>
            <a:r>
              <a:rPr lang="en-US" dirty="0" smtClean="0"/>
              <a:t>The sample is dried in a kiln, cooled and weighed.</a:t>
            </a:r>
          </a:p>
          <a:p>
            <a:pPr marL="342900" indent="-342900" algn="just">
              <a:buAutoNum type="arabicPeriod"/>
            </a:pPr>
            <a:endParaRPr lang="en-US" dirty="0" smtClean="0"/>
          </a:p>
          <a:p>
            <a:pPr marL="342900" indent="-342900" algn="just">
              <a:buAutoNum type="arabicPeriod"/>
            </a:pPr>
            <a:r>
              <a:rPr lang="en-US" dirty="0" smtClean="0"/>
              <a:t>The sample is then passed through a series of sieves of reducing mesh size by mechanical vibration.</a:t>
            </a:r>
          </a:p>
          <a:p>
            <a:pPr marL="342900" indent="-342900" algn="just">
              <a:buAutoNum type="arabicPeriod"/>
            </a:pPr>
            <a:endParaRPr lang="en-US" dirty="0" smtClean="0"/>
          </a:p>
          <a:p>
            <a:pPr marL="342900" indent="-342900" algn="just">
              <a:buAutoNum type="arabicPeriod"/>
            </a:pPr>
            <a:r>
              <a:rPr lang="en-US" dirty="0" smtClean="0"/>
              <a:t>When this is complete, the amount retained on each sieve is weighed and expressed as a percentage of the original sample weight.</a:t>
            </a:r>
          </a:p>
          <a:p>
            <a:pPr marL="342900" indent="-342900">
              <a:buAutoNum type="arabicPeriod"/>
            </a:pPr>
            <a:endParaRPr lang="en-US" dirty="0" smtClean="0"/>
          </a:p>
          <a:p>
            <a:pPr marL="342900" indent="-342900">
              <a:buAutoNum type="arabicPeriod"/>
            </a:pPr>
            <a:r>
              <a:rPr lang="en-US" dirty="0" smtClean="0"/>
              <a:t>The cumulative percentage by </a:t>
            </a:r>
          </a:p>
          <a:p>
            <a:pPr marL="342900" indent="-342900"/>
            <a:r>
              <a:rPr lang="en-US" dirty="0" smtClean="0"/>
              <a:t>     weight of the sample % passing</a:t>
            </a:r>
          </a:p>
          <a:p>
            <a:pPr marL="342900" indent="-342900"/>
            <a:r>
              <a:rPr lang="en-US" dirty="0" smtClean="0"/>
              <a:t>     each sieve is recorded </a:t>
            </a:r>
          </a:p>
          <a:p>
            <a:pPr marL="342900" indent="-342900"/>
            <a:r>
              <a:rPr lang="en-US" dirty="0" smtClean="0"/>
              <a:t>     graphically.</a:t>
            </a:r>
            <a:endParaRPr lang="en-US"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685800" y="1314628"/>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69342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400" dirty="0" smtClean="0"/>
              <a:t>5 different kinds of size distributions:</a:t>
            </a:r>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b="1" dirty="0" smtClean="0">
                <a:solidFill>
                  <a:srgbClr val="0070C0"/>
                </a:solidFill>
              </a:rPr>
              <a:t>dense graded</a:t>
            </a:r>
          </a:p>
          <a:p>
            <a:pPr marL="822960" lvl="1" indent="-256032">
              <a:spcBef>
                <a:spcPts val="400"/>
              </a:spcBef>
              <a:buClr>
                <a:schemeClr val="accent1"/>
              </a:buClr>
              <a:buSzPct val="68000"/>
              <a:buFont typeface="Wingdings 3"/>
              <a:buChar char=""/>
              <a:defRPr/>
            </a:pPr>
            <a:r>
              <a:rPr lang="en-US" sz="2400" b="1" dirty="0" smtClean="0">
                <a:solidFill>
                  <a:srgbClr val="0070C0"/>
                </a:solidFill>
              </a:rPr>
              <a:t> well graded</a:t>
            </a:r>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b="1" dirty="0" smtClean="0">
                <a:solidFill>
                  <a:srgbClr val="0070C0"/>
                </a:solidFill>
              </a:rPr>
              <a:t>gap graded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0" name="Rectangle 9"/>
          <p:cNvSpPr/>
          <p:nvPr/>
        </p:nvSpPr>
        <p:spPr>
          <a:xfrm>
            <a:off x="4036464" y="2743200"/>
            <a:ext cx="3733800" cy="1477328"/>
          </a:xfrm>
          <a:prstGeom prst="rect">
            <a:avLst/>
          </a:prstGeom>
          <a:ln>
            <a:solidFill>
              <a:schemeClr val="tx1"/>
            </a:solidFill>
          </a:ln>
        </p:spPr>
        <p:txBody>
          <a:bodyPr wrap="square">
            <a:spAutoFit/>
          </a:bodyPr>
          <a:lstStyle/>
          <a:p>
            <a:r>
              <a:rPr lang="en-US" dirty="0" smtClean="0"/>
              <a:t>Desirable for making concrete, as the </a:t>
            </a:r>
            <a:r>
              <a:rPr lang="en-US" b="1" dirty="0" smtClean="0">
                <a:solidFill>
                  <a:srgbClr val="0070C0"/>
                </a:solidFill>
              </a:rPr>
              <a:t>space between larger particles is effectively filled by smaller particles </a:t>
            </a:r>
            <a:r>
              <a:rPr lang="en-US" dirty="0" smtClean="0"/>
              <a:t>to produce a well-packed structure.</a:t>
            </a:r>
            <a:endParaRPr lang="en-US" dirty="0"/>
          </a:p>
        </p:txBody>
      </p:sp>
      <p:sp>
        <p:nvSpPr>
          <p:cNvPr id="11" name="Rectangle 10"/>
          <p:cNvSpPr/>
          <p:nvPr/>
        </p:nvSpPr>
        <p:spPr>
          <a:xfrm>
            <a:off x="4038600" y="4343400"/>
            <a:ext cx="4572000" cy="1477328"/>
          </a:xfrm>
          <a:prstGeom prst="rect">
            <a:avLst/>
          </a:prstGeom>
          <a:ln>
            <a:solidFill>
              <a:schemeClr val="tx1"/>
            </a:solidFill>
          </a:ln>
        </p:spPr>
        <p:txBody>
          <a:bodyPr>
            <a:spAutoFit/>
          </a:bodyPr>
          <a:lstStyle/>
          <a:p>
            <a:pPr>
              <a:buFont typeface="Arial" pitchFamily="34" charset="0"/>
              <a:buChar char="•"/>
            </a:pPr>
            <a:r>
              <a:rPr lang="en-US" dirty="0" smtClean="0"/>
              <a:t> </a:t>
            </a:r>
            <a:r>
              <a:rPr lang="en-US" b="1" dirty="0" smtClean="0">
                <a:solidFill>
                  <a:srgbClr val="0070C0"/>
                </a:solidFill>
              </a:rPr>
              <a:t>Lacks one or more intermediate size</a:t>
            </a:r>
            <a:r>
              <a:rPr lang="en-US" dirty="0" smtClean="0"/>
              <a:t>.</a:t>
            </a:r>
          </a:p>
          <a:p>
            <a:pPr>
              <a:buFont typeface="Arial" pitchFamily="34" charset="0"/>
              <a:buChar char="•"/>
            </a:pPr>
            <a:r>
              <a:rPr lang="en-US" dirty="0" smtClean="0"/>
              <a:t> Can make good concrete when the  </a:t>
            </a:r>
          </a:p>
          <a:p>
            <a:r>
              <a:rPr lang="en-US" dirty="0" smtClean="0"/>
              <a:t>  required workability is relatively low.  </a:t>
            </a:r>
          </a:p>
          <a:p>
            <a:pPr>
              <a:buFont typeface="Arial" pitchFamily="34" charset="0"/>
              <a:buChar char="•"/>
            </a:pPr>
            <a:r>
              <a:rPr lang="en-US" dirty="0" smtClean="0"/>
              <a:t> </a:t>
            </a:r>
            <a:r>
              <a:rPr lang="en-US" b="1" dirty="0" smtClean="0">
                <a:solidFill>
                  <a:srgbClr val="0070C0"/>
                </a:solidFill>
              </a:rPr>
              <a:t>Segregation</a:t>
            </a:r>
            <a:r>
              <a:rPr lang="en-US" dirty="0" smtClean="0"/>
              <a:t> may become a problem </a:t>
            </a:r>
          </a:p>
          <a:p>
            <a:r>
              <a:rPr lang="en-US" dirty="0" smtClean="0"/>
              <a:t> in high workability mixes.</a:t>
            </a:r>
            <a:endParaRPr lang="en-US" dirty="0"/>
          </a:p>
        </p:txBody>
      </p:sp>
      <p:sp>
        <p:nvSpPr>
          <p:cNvPr id="7" name="Rectangle 6"/>
          <p:cNvSpPr/>
          <p:nvPr/>
        </p:nvSpPr>
        <p:spPr>
          <a:xfrm>
            <a:off x="4036464" y="2209800"/>
            <a:ext cx="4572000" cy="369332"/>
          </a:xfrm>
          <a:prstGeom prst="rect">
            <a:avLst/>
          </a:prstGeom>
          <a:ln>
            <a:solidFill>
              <a:schemeClr val="tx1"/>
            </a:solidFill>
          </a:ln>
        </p:spPr>
        <p:txBody>
          <a:bodyPr>
            <a:spAutoFit/>
          </a:bodyPr>
          <a:lstStyle/>
          <a:p>
            <a:r>
              <a:rPr lang="en-US" b="1" dirty="0" smtClean="0">
                <a:solidFill>
                  <a:srgbClr val="0070C0"/>
                </a:solidFill>
              </a:rPr>
              <a:t>Contains too much large particle size</a:t>
            </a:r>
            <a:endParaRPr lang="en-US" b="1" dirty="0">
              <a:solidFill>
                <a:srgbClr val="0070C0"/>
              </a:solidFill>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066800"/>
            <a:ext cx="80010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400" dirty="0" smtClean="0"/>
              <a:t>5 different kinds of size distributions (cont’d):</a:t>
            </a:r>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dirty="0" smtClean="0"/>
              <a:t> </a:t>
            </a:r>
            <a:r>
              <a:rPr lang="en-US" sz="2400" b="1" dirty="0" smtClean="0">
                <a:solidFill>
                  <a:srgbClr val="0070C0"/>
                </a:solidFill>
              </a:rPr>
              <a:t>uniform graded</a:t>
            </a:r>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r>
              <a:rPr lang="en-US" sz="2400" b="1" dirty="0" smtClean="0">
                <a:solidFill>
                  <a:srgbClr val="0070C0"/>
                </a:solidFill>
              </a:rPr>
              <a:t>open graded</a:t>
            </a:r>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Rectangle 6"/>
          <p:cNvSpPr/>
          <p:nvPr/>
        </p:nvSpPr>
        <p:spPr>
          <a:xfrm>
            <a:off x="4724400" y="1905000"/>
            <a:ext cx="4191000" cy="1754326"/>
          </a:xfrm>
          <a:prstGeom prst="rect">
            <a:avLst/>
          </a:prstGeom>
          <a:ln>
            <a:solidFill>
              <a:schemeClr val="tx1"/>
            </a:solidFill>
          </a:ln>
        </p:spPr>
        <p:txBody>
          <a:bodyPr wrap="square">
            <a:spAutoFit/>
          </a:bodyPr>
          <a:lstStyle/>
          <a:p>
            <a:pPr>
              <a:buFont typeface="Arial" pitchFamily="34" charset="0"/>
              <a:buChar char="•"/>
            </a:pPr>
            <a:r>
              <a:rPr lang="en-US" dirty="0" smtClean="0"/>
              <a:t> </a:t>
            </a:r>
            <a:r>
              <a:rPr lang="en-US" b="1" dirty="0" smtClean="0">
                <a:solidFill>
                  <a:srgbClr val="0070C0"/>
                </a:solidFill>
              </a:rPr>
              <a:t>Only a few sizes dominate the  </a:t>
            </a:r>
          </a:p>
          <a:p>
            <a:r>
              <a:rPr lang="en-US" b="1" dirty="0" smtClean="0">
                <a:solidFill>
                  <a:srgbClr val="0070C0"/>
                </a:solidFill>
              </a:rPr>
              <a:t>  bulk material.  </a:t>
            </a:r>
          </a:p>
          <a:p>
            <a:pPr>
              <a:buFont typeface="Arial" pitchFamily="34" charset="0"/>
              <a:buChar char="•"/>
            </a:pPr>
            <a:r>
              <a:rPr lang="en-US" dirty="0" smtClean="0"/>
              <a:t> Not effectively packed, and the </a:t>
            </a:r>
          </a:p>
          <a:p>
            <a:r>
              <a:rPr lang="en-US" dirty="0" smtClean="0"/>
              <a:t>  resulting concrete will be more </a:t>
            </a:r>
          </a:p>
          <a:p>
            <a:r>
              <a:rPr lang="en-US" dirty="0" smtClean="0"/>
              <a:t>  porous, unless a lot of paste is </a:t>
            </a:r>
          </a:p>
          <a:p>
            <a:r>
              <a:rPr lang="en-US" dirty="0" smtClean="0"/>
              <a:t>  employed. </a:t>
            </a:r>
            <a:endParaRPr lang="en-US" dirty="0"/>
          </a:p>
        </p:txBody>
      </p:sp>
      <p:sp>
        <p:nvSpPr>
          <p:cNvPr id="9" name="Rectangle 8"/>
          <p:cNvSpPr/>
          <p:nvPr/>
        </p:nvSpPr>
        <p:spPr>
          <a:xfrm>
            <a:off x="4343400" y="3962022"/>
            <a:ext cx="4572000" cy="369332"/>
          </a:xfrm>
          <a:prstGeom prst="rect">
            <a:avLst/>
          </a:prstGeom>
          <a:ln>
            <a:solidFill>
              <a:schemeClr val="tx1"/>
            </a:solidFill>
          </a:ln>
        </p:spPr>
        <p:txBody>
          <a:bodyPr>
            <a:spAutoFit/>
          </a:bodyPr>
          <a:lstStyle/>
          <a:p>
            <a:r>
              <a:rPr lang="en-US" b="1" dirty="0" smtClean="0">
                <a:solidFill>
                  <a:srgbClr val="0070C0"/>
                </a:solidFill>
              </a:rPr>
              <a:t>Contains too much small particle size</a:t>
            </a:r>
            <a:endParaRPr lang="en-US" b="1" dirty="0">
              <a:solidFill>
                <a:srgbClr val="0070C0"/>
              </a:solidFill>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066800"/>
            <a:ext cx="8001000" cy="5181600"/>
          </a:xfrm>
          <a:prstGeom prst="rect">
            <a:avLst/>
          </a:prstGeom>
          <a:noFill/>
        </p:spPr>
        <p:txBody>
          <a:bodyPr vert="horz">
            <a:noAutofit/>
          </a:bodyPr>
          <a:lstStyle/>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10594" name="Picture 2"/>
          <p:cNvPicPr>
            <a:picLocks noChangeAspect="1" noChangeArrowheads="1"/>
          </p:cNvPicPr>
          <p:nvPr/>
        </p:nvPicPr>
        <p:blipFill>
          <a:blip r:embed="rId2" cstate="print"/>
          <a:srcRect/>
          <a:stretch>
            <a:fillRect/>
          </a:stretch>
        </p:blipFill>
        <p:spPr bwMode="auto">
          <a:xfrm>
            <a:off x="140043" y="1143000"/>
            <a:ext cx="8711514" cy="5715000"/>
          </a:xfrm>
          <a:prstGeom prst="rect">
            <a:avLst/>
          </a:prstGeom>
          <a:noFill/>
          <a:ln w="9525">
            <a:noFill/>
            <a:miter lim="800000"/>
            <a:headEnd/>
            <a:tailEnd/>
          </a:ln>
          <a:effectLst/>
        </p:spPr>
      </p:pic>
      <p:sp>
        <p:nvSpPr>
          <p:cNvPr id="2" name="Rectangle 1"/>
          <p:cNvSpPr/>
          <p:nvPr/>
        </p:nvSpPr>
        <p:spPr>
          <a:xfrm>
            <a:off x="5029200" y="2743200"/>
            <a:ext cx="1600200" cy="507831"/>
          </a:xfrm>
          <a:prstGeom prst="rect">
            <a:avLst/>
          </a:prstGeom>
        </p:spPr>
        <p:txBody>
          <a:bodyPr wrap="square">
            <a:spAutoFit/>
          </a:bodyPr>
          <a:lstStyle/>
          <a:p>
            <a:r>
              <a:rPr lang="en-US" sz="900" b="1" dirty="0" smtClean="0">
                <a:solidFill>
                  <a:srgbClr val="0070C0"/>
                </a:solidFill>
              </a:rPr>
              <a:t>Space </a:t>
            </a:r>
            <a:r>
              <a:rPr lang="en-US" sz="900" b="1" dirty="0">
                <a:solidFill>
                  <a:srgbClr val="0070C0"/>
                </a:solidFill>
              </a:rPr>
              <a:t>between larger particles is effectively filled </a:t>
            </a:r>
            <a:endParaRPr lang="en-GB" sz="900" b="1" dirty="0">
              <a:solidFill>
                <a:srgbClr val="0070C0"/>
              </a:solidFill>
            </a:endParaRPr>
          </a:p>
        </p:txBody>
      </p:sp>
      <p:sp>
        <p:nvSpPr>
          <p:cNvPr id="4" name="Rectangle 3"/>
          <p:cNvSpPr/>
          <p:nvPr/>
        </p:nvSpPr>
        <p:spPr>
          <a:xfrm>
            <a:off x="6479850" y="1650817"/>
            <a:ext cx="1600200" cy="369332"/>
          </a:xfrm>
          <a:prstGeom prst="rect">
            <a:avLst/>
          </a:prstGeom>
        </p:spPr>
        <p:txBody>
          <a:bodyPr wrap="square">
            <a:spAutoFit/>
          </a:bodyPr>
          <a:lstStyle/>
          <a:p>
            <a:r>
              <a:rPr lang="en-US" sz="900" b="1" dirty="0">
                <a:solidFill>
                  <a:srgbClr val="0070C0"/>
                </a:solidFill>
              </a:rPr>
              <a:t>Contains too much small particle</a:t>
            </a:r>
          </a:p>
        </p:txBody>
      </p:sp>
      <p:sp>
        <p:nvSpPr>
          <p:cNvPr id="5" name="Rectangle 4"/>
          <p:cNvSpPr/>
          <p:nvPr/>
        </p:nvSpPr>
        <p:spPr>
          <a:xfrm>
            <a:off x="2438400" y="3016151"/>
            <a:ext cx="2057400" cy="507831"/>
          </a:xfrm>
          <a:prstGeom prst="rect">
            <a:avLst/>
          </a:prstGeom>
        </p:spPr>
        <p:txBody>
          <a:bodyPr wrap="square">
            <a:spAutoFit/>
          </a:bodyPr>
          <a:lstStyle/>
          <a:p>
            <a:pPr algn="just"/>
            <a:r>
              <a:rPr lang="en-US" sz="900" b="1" dirty="0">
                <a:solidFill>
                  <a:srgbClr val="0070C0"/>
                </a:solidFill>
              </a:rPr>
              <a:t>Only a few sizes dominate the  </a:t>
            </a:r>
          </a:p>
          <a:p>
            <a:pPr algn="just"/>
            <a:r>
              <a:rPr lang="en-US" sz="900" b="1" dirty="0" smtClean="0">
                <a:solidFill>
                  <a:srgbClr val="0070C0"/>
                </a:solidFill>
              </a:rPr>
              <a:t>bulk material. Not </a:t>
            </a:r>
            <a:r>
              <a:rPr lang="en-US" sz="900" b="1" dirty="0">
                <a:solidFill>
                  <a:srgbClr val="0070C0"/>
                </a:solidFill>
              </a:rPr>
              <a:t>effectively packed,</a:t>
            </a:r>
            <a:endParaRPr lang="en-GB" sz="900" b="1" dirty="0">
              <a:solidFill>
                <a:srgbClr val="0070C0"/>
              </a:solidFill>
            </a:endParaRPr>
          </a:p>
        </p:txBody>
      </p:sp>
      <p:sp>
        <p:nvSpPr>
          <p:cNvPr id="7" name="Rectangle 6"/>
          <p:cNvSpPr/>
          <p:nvPr/>
        </p:nvSpPr>
        <p:spPr>
          <a:xfrm>
            <a:off x="1447801" y="4186015"/>
            <a:ext cx="1600200" cy="369332"/>
          </a:xfrm>
          <a:prstGeom prst="rect">
            <a:avLst/>
          </a:prstGeom>
        </p:spPr>
        <p:txBody>
          <a:bodyPr wrap="square">
            <a:spAutoFit/>
          </a:bodyPr>
          <a:lstStyle/>
          <a:p>
            <a:r>
              <a:rPr lang="en-US" sz="900" b="1" dirty="0">
                <a:solidFill>
                  <a:srgbClr val="0070C0"/>
                </a:solidFill>
              </a:rPr>
              <a:t>Lacks one or more intermediate size.</a:t>
            </a:r>
          </a:p>
        </p:txBody>
      </p:sp>
      <p:cxnSp>
        <p:nvCxnSpPr>
          <p:cNvPr id="10" name="Straight Arrow Connector 9"/>
          <p:cNvCxnSpPr/>
          <p:nvPr/>
        </p:nvCxnSpPr>
        <p:spPr>
          <a:xfrm flipH="1">
            <a:off x="6324600" y="2133600"/>
            <a:ext cx="228600"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2" name="Straight Arrow Connector 11"/>
          <p:cNvCxnSpPr/>
          <p:nvPr/>
        </p:nvCxnSpPr>
        <p:spPr>
          <a:xfrm flipH="1">
            <a:off x="5410200" y="3429000"/>
            <a:ext cx="228600" cy="1524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a:off x="3467100" y="3886200"/>
            <a:ext cx="228600" cy="1143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a:xfrm flipV="1">
            <a:off x="2057400" y="3657600"/>
            <a:ext cx="76200" cy="2286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8" name="Straight Arrow Connector 17"/>
          <p:cNvCxnSpPr/>
          <p:nvPr/>
        </p:nvCxnSpPr>
        <p:spPr>
          <a:xfrm flipH="1">
            <a:off x="2095500" y="4953000"/>
            <a:ext cx="152401" cy="3048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15" name="Rectangle 14"/>
          <p:cNvSpPr/>
          <p:nvPr/>
        </p:nvSpPr>
        <p:spPr>
          <a:xfrm>
            <a:off x="1066800" y="5169793"/>
            <a:ext cx="1600200" cy="507831"/>
          </a:xfrm>
          <a:prstGeom prst="rect">
            <a:avLst/>
          </a:prstGeom>
        </p:spPr>
        <p:txBody>
          <a:bodyPr wrap="square">
            <a:spAutoFit/>
          </a:bodyPr>
          <a:lstStyle/>
          <a:p>
            <a:r>
              <a:rPr lang="en-US" sz="900" b="1" dirty="0">
                <a:solidFill>
                  <a:srgbClr val="0070C0"/>
                </a:solidFill>
              </a:rPr>
              <a:t>Contains too </a:t>
            </a:r>
            <a:endParaRPr lang="en-US" sz="900" b="1" dirty="0" smtClean="0">
              <a:solidFill>
                <a:srgbClr val="0070C0"/>
              </a:solidFill>
            </a:endParaRPr>
          </a:p>
          <a:p>
            <a:r>
              <a:rPr lang="en-US" sz="900" b="1" dirty="0" smtClean="0">
                <a:solidFill>
                  <a:srgbClr val="0070C0"/>
                </a:solidFill>
              </a:rPr>
              <a:t>much large </a:t>
            </a:r>
          </a:p>
          <a:p>
            <a:r>
              <a:rPr lang="en-US" sz="900" b="1" dirty="0" smtClean="0">
                <a:solidFill>
                  <a:srgbClr val="0070C0"/>
                </a:solidFill>
              </a:rPr>
              <a:t>particle</a:t>
            </a:r>
            <a:endParaRPr lang="en-US" sz="900" b="1" dirty="0">
              <a:solidFill>
                <a:srgbClr val="0070C0"/>
              </a:solidFill>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2954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b="1" dirty="0" smtClean="0">
                <a:solidFill>
                  <a:srgbClr val="0070C0"/>
                </a:solidFill>
              </a:rPr>
              <a:t>Moisture condition of Aggregates</a:t>
            </a:r>
          </a:p>
          <a:p>
            <a:pPr marL="365760" indent="-256032">
              <a:spcBef>
                <a:spcPts val="400"/>
              </a:spcBef>
              <a:buClr>
                <a:schemeClr val="accent1"/>
              </a:buClr>
              <a:buSzPct val="68000"/>
              <a:defRPr/>
            </a:pPr>
            <a:r>
              <a:rPr lang="en-US" sz="2000" b="1" dirty="0" smtClean="0">
                <a:solidFill>
                  <a:srgbClr val="0070C0"/>
                </a:solidFill>
              </a:rPr>
              <a:t>	</a:t>
            </a:r>
            <a:r>
              <a:rPr lang="en-US" sz="2000" dirty="0" smtClean="0"/>
              <a:t>Refers to the presence of water in the pores and on the surface of aggregates.</a:t>
            </a:r>
          </a:p>
          <a:p>
            <a:pPr marL="822960" lvl="1" indent="-256032">
              <a:spcBef>
                <a:spcPts val="400"/>
              </a:spcBef>
              <a:buClr>
                <a:schemeClr val="accent1"/>
              </a:buClr>
              <a:buSzPct val="68000"/>
              <a:defRPr/>
            </a:pPr>
            <a:endParaRPr lang="en-US" sz="2000" dirty="0" smtClean="0"/>
          </a:p>
          <a:p>
            <a:pPr marL="365760" indent="-256032">
              <a:spcBef>
                <a:spcPts val="400"/>
              </a:spcBef>
              <a:buClr>
                <a:schemeClr val="accent1"/>
              </a:buClr>
              <a:buSzPct val="68000"/>
              <a:buFont typeface="Wingdings 3"/>
              <a:buChar char=""/>
              <a:defRPr/>
            </a:pPr>
            <a:r>
              <a:rPr lang="en-US" sz="2000" b="1" dirty="0" smtClean="0"/>
              <a:t>4 different moisture conditions: </a:t>
            </a:r>
          </a:p>
          <a:p>
            <a:pPr marL="365760" indent="-256032">
              <a:spcBef>
                <a:spcPts val="400"/>
              </a:spcBef>
              <a:buClr>
                <a:schemeClr val="accent1"/>
              </a:buClr>
              <a:buSzPct val="68000"/>
              <a:defRPr/>
            </a:pPr>
            <a:r>
              <a:rPr lang="en-US" sz="2000" b="1" dirty="0" smtClean="0">
                <a:solidFill>
                  <a:srgbClr val="0070C0"/>
                </a:solidFill>
              </a:rPr>
              <a:t>	Oven Dry (OD): </a:t>
            </a:r>
          </a:p>
          <a:p>
            <a:pPr marL="365760" indent="-256032" algn="just">
              <a:spcBef>
                <a:spcPts val="400"/>
              </a:spcBef>
              <a:buClr>
                <a:schemeClr val="accent1"/>
              </a:buClr>
              <a:buSzPct val="68000"/>
              <a:defRPr/>
            </a:pPr>
            <a:r>
              <a:rPr lang="en-US" sz="2000" b="1" dirty="0" smtClean="0">
                <a:solidFill>
                  <a:srgbClr val="0070C0"/>
                </a:solidFill>
              </a:rPr>
              <a:t>	</a:t>
            </a:r>
            <a:r>
              <a:rPr lang="en-US" sz="2000" dirty="0" smtClean="0"/>
              <a:t>This condition is obtained by </a:t>
            </a:r>
            <a:r>
              <a:rPr lang="en-US" sz="2000" b="1" dirty="0" smtClean="0">
                <a:solidFill>
                  <a:srgbClr val="0070C0"/>
                </a:solidFill>
              </a:rPr>
              <a:t>keeping aggregates at temperature of 110</a:t>
            </a:r>
            <a:r>
              <a:rPr lang="en-US" sz="2000" b="1" baseline="30000" dirty="0" smtClean="0">
                <a:solidFill>
                  <a:srgbClr val="0070C0"/>
                </a:solidFill>
              </a:rPr>
              <a:t>0</a:t>
            </a:r>
            <a:r>
              <a:rPr lang="en-US" sz="2000" b="1" dirty="0" smtClean="0">
                <a:solidFill>
                  <a:srgbClr val="0070C0"/>
                </a:solidFill>
              </a:rPr>
              <a:t>C</a:t>
            </a:r>
            <a:r>
              <a:rPr lang="en-US" sz="2000" dirty="0" smtClean="0"/>
              <a:t> for a period of time long enough to reach a constant weight </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defRPr/>
            </a:pPr>
            <a:r>
              <a:rPr lang="en-US" sz="2000" b="1" dirty="0" smtClean="0">
                <a:solidFill>
                  <a:srgbClr val="0070C0"/>
                </a:solidFill>
              </a:rPr>
              <a:t>	Air Dry (AD): </a:t>
            </a:r>
          </a:p>
          <a:p>
            <a:pPr marL="365760" indent="-256032" algn="just">
              <a:spcBef>
                <a:spcPts val="400"/>
              </a:spcBef>
              <a:buClr>
                <a:schemeClr val="accent1"/>
              </a:buClr>
              <a:buSzPct val="68000"/>
              <a:defRPr/>
            </a:pPr>
            <a:r>
              <a:rPr lang="en-US" sz="2000" b="1" dirty="0" smtClean="0">
                <a:solidFill>
                  <a:srgbClr val="0070C0"/>
                </a:solidFill>
              </a:rPr>
              <a:t>	</a:t>
            </a:r>
            <a:r>
              <a:rPr lang="en-US" sz="2000" dirty="0" smtClean="0"/>
              <a:t>This condition is obtained by </a:t>
            </a:r>
            <a:r>
              <a:rPr lang="en-US" sz="2000" b="1" dirty="0" smtClean="0">
                <a:solidFill>
                  <a:srgbClr val="0070C0"/>
                </a:solidFill>
              </a:rPr>
              <a:t>keeping aggregates under room temperature and humidity</a:t>
            </a:r>
            <a:r>
              <a:rPr lang="en-US" sz="2000" dirty="0" smtClean="0"/>
              <a:t>. </a:t>
            </a:r>
            <a:r>
              <a:rPr lang="en-US" sz="2000" b="1" dirty="0" smtClean="0">
                <a:solidFill>
                  <a:srgbClr val="0070C0"/>
                </a:solidFill>
              </a:rPr>
              <a:t>Pores inside the aggregate are partly filled with water. </a:t>
            </a:r>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7924800" cy="5181600"/>
          </a:xfrm>
          <a:prstGeom prst="rect">
            <a:avLst/>
          </a:prstGeom>
          <a:noFill/>
        </p:spPr>
        <p:txBody>
          <a:bodyPr vert="horz">
            <a:noAutofit/>
          </a:bodyPr>
          <a:lstStyle/>
          <a:p>
            <a:pPr marL="365760" indent="-256032">
              <a:spcBef>
                <a:spcPts val="400"/>
              </a:spcBef>
              <a:buClr>
                <a:schemeClr val="accent1"/>
              </a:buClr>
              <a:buSzPct val="68000"/>
              <a:defRPr/>
            </a:pPr>
            <a:r>
              <a:rPr lang="en-US" sz="2000" b="1" dirty="0" smtClean="0"/>
              <a:t>4 different moisture conditions:</a:t>
            </a:r>
          </a:p>
          <a:p>
            <a:pPr marL="365760" indent="-256032">
              <a:spcBef>
                <a:spcPts val="400"/>
              </a:spcBef>
              <a:buClr>
                <a:schemeClr val="accent1"/>
              </a:buClr>
              <a:buSzPct val="68000"/>
              <a:defRPr/>
            </a:pPr>
            <a:r>
              <a:rPr lang="en-US" sz="2000" dirty="0" smtClean="0"/>
              <a:t> </a:t>
            </a:r>
          </a:p>
          <a:p>
            <a:pPr marL="365760" indent="-256032">
              <a:spcBef>
                <a:spcPts val="400"/>
              </a:spcBef>
              <a:buClr>
                <a:schemeClr val="accent1"/>
              </a:buClr>
              <a:buSzPct val="68000"/>
              <a:defRPr/>
            </a:pPr>
            <a:r>
              <a:rPr lang="en-US" sz="2000" b="1" dirty="0" smtClean="0">
                <a:solidFill>
                  <a:srgbClr val="0070C0"/>
                </a:solidFill>
              </a:rPr>
              <a:t>Saturated Surface Dry (SSD): </a:t>
            </a:r>
          </a:p>
          <a:p>
            <a:pPr marL="365760" indent="-256032" algn="just">
              <a:spcBef>
                <a:spcPts val="400"/>
              </a:spcBef>
              <a:buClr>
                <a:schemeClr val="accent1"/>
              </a:buClr>
              <a:buSzPct val="68000"/>
              <a:defRPr/>
            </a:pPr>
            <a:r>
              <a:rPr lang="en-US" sz="2000" dirty="0" smtClean="0"/>
              <a:t>	In this situation the </a:t>
            </a:r>
            <a:r>
              <a:rPr lang="en-US" sz="2000" b="1" dirty="0" smtClean="0">
                <a:solidFill>
                  <a:srgbClr val="0070C0"/>
                </a:solidFill>
              </a:rPr>
              <a:t>pores of the aggregate are fully filled with water and the surface is dry. </a:t>
            </a:r>
            <a:r>
              <a:rPr lang="en-US" sz="2000" dirty="0" smtClean="0"/>
              <a:t>This condition can be obtained by immersion in water for 24 hours followed by drying of the surface with cloth. </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defRPr/>
            </a:pPr>
            <a:r>
              <a:rPr lang="en-US" sz="2000" b="1" dirty="0" smtClean="0">
                <a:solidFill>
                  <a:srgbClr val="0070C0"/>
                </a:solidFill>
              </a:rPr>
              <a:t>Wet (W): </a:t>
            </a:r>
          </a:p>
          <a:p>
            <a:pPr marL="365760" indent="-256032">
              <a:spcBef>
                <a:spcPts val="400"/>
              </a:spcBef>
              <a:buClr>
                <a:schemeClr val="accent1"/>
              </a:buClr>
              <a:buSzPct val="68000"/>
              <a:defRPr/>
            </a:pPr>
            <a:r>
              <a:rPr lang="en-US" sz="2000" b="1" dirty="0" smtClean="0">
                <a:solidFill>
                  <a:srgbClr val="0070C0"/>
                </a:solidFill>
              </a:rPr>
              <a:t>   The pores of the aggregate are fully filled with water and the surface of aggregate is covered with a film of water. </a:t>
            </a:r>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76300" y="12954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9570" name="Picture 2"/>
          <p:cNvPicPr>
            <a:picLocks noChangeAspect="1" noChangeArrowheads="1"/>
          </p:cNvPicPr>
          <p:nvPr/>
        </p:nvPicPr>
        <p:blipFill>
          <a:blip r:embed="rId2" cstate="print"/>
          <a:srcRect/>
          <a:stretch>
            <a:fillRect/>
          </a:stretch>
        </p:blipFill>
        <p:spPr bwMode="auto">
          <a:xfrm>
            <a:off x="0" y="1447799"/>
            <a:ext cx="9144000" cy="3082143"/>
          </a:xfrm>
          <a:prstGeom prst="rect">
            <a:avLst/>
          </a:prstGeom>
          <a:noFill/>
          <a:ln w="9525">
            <a:noFill/>
            <a:miter lim="800000"/>
            <a:headEnd/>
            <a:tailEnd/>
          </a:ln>
          <a:effectLst/>
        </p:spPr>
      </p:pic>
      <p:sp>
        <p:nvSpPr>
          <p:cNvPr id="7" name="TextBox 6"/>
          <p:cNvSpPr txBox="1"/>
          <p:nvPr/>
        </p:nvSpPr>
        <p:spPr>
          <a:xfrm>
            <a:off x="1600200" y="4800600"/>
            <a:ext cx="6477000" cy="369332"/>
          </a:xfrm>
          <a:prstGeom prst="rect">
            <a:avLst/>
          </a:prstGeom>
          <a:noFill/>
        </p:spPr>
        <p:txBody>
          <a:bodyPr wrap="square" rtlCol="0">
            <a:spAutoFit/>
          </a:bodyPr>
          <a:lstStyle/>
          <a:p>
            <a:r>
              <a:rPr lang="en-GB" b="1" dirty="0" smtClean="0">
                <a:solidFill>
                  <a:srgbClr val="0070C0"/>
                </a:solidFill>
              </a:rPr>
              <a:t>Why does the aggregate moisture condition matter?</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Exercise</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extLst>
      <p:ext uri="{BB962C8B-B14F-4D97-AF65-F5344CB8AC3E}">
        <p14:creationId xmlns:p14="http://schemas.microsoft.com/office/powerpoint/2010/main" val="381293127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graphicFrame>
        <p:nvGraphicFramePr>
          <p:cNvPr id="5" name="Table 4"/>
          <p:cNvGraphicFramePr>
            <a:graphicFrameLocks noGrp="1"/>
          </p:cNvGraphicFramePr>
          <p:nvPr/>
        </p:nvGraphicFramePr>
        <p:xfrm>
          <a:off x="3429000" y="2286000"/>
          <a:ext cx="2304133" cy="4101084"/>
        </p:xfrm>
        <a:graphic>
          <a:graphicData uri="http://schemas.openxmlformats.org/drawingml/2006/table">
            <a:tbl>
              <a:tblPr/>
              <a:tblGrid>
                <a:gridCol w="564444">
                  <a:extLst>
                    <a:ext uri="{9D8B030D-6E8A-4147-A177-3AD203B41FA5}">
                      <a16:colId xmlns:a16="http://schemas.microsoft.com/office/drawing/2014/main" val="20000"/>
                    </a:ext>
                  </a:extLst>
                </a:gridCol>
                <a:gridCol w="451283">
                  <a:extLst>
                    <a:ext uri="{9D8B030D-6E8A-4147-A177-3AD203B41FA5}">
                      <a16:colId xmlns:a16="http://schemas.microsoft.com/office/drawing/2014/main" val="20001"/>
                    </a:ext>
                  </a:extLst>
                </a:gridCol>
                <a:gridCol w="606255">
                  <a:extLst>
                    <a:ext uri="{9D8B030D-6E8A-4147-A177-3AD203B41FA5}">
                      <a16:colId xmlns:a16="http://schemas.microsoft.com/office/drawing/2014/main" val="20002"/>
                    </a:ext>
                  </a:extLst>
                </a:gridCol>
                <a:gridCol w="682151">
                  <a:extLst>
                    <a:ext uri="{9D8B030D-6E8A-4147-A177-3AD203B41FA5}">
                      <a16:colId xmlns:a16="http://schemas.microsoft.com/office/drawing/2014/main" val="20003"/>
                    </a:ext>
                  </a:extLst>
                </a:gridCol>
              </a:tblGrid>
              <a:tr h="677333">
                <a:tc>
                  <a:txBody>
                    <a:bodyPr/>
                    <a:lstStyle/>
                    <a:p>
                      <a:pPr>
                        <a:lnSpc>
                          <a:spcPct val="115000"/>
                        </a:lnSpc>
                        <a:spcAft>
                          <a:spcPts val="0"/>
                        </a:spcAft>
                      </a:pPr>
                      <a:r>
                        <a:rPr lang="en-GB" sz="1300">
                          <a:latin typeface="Calibri"/>
                          <a:ea typeface="Calibri"/>
                          <a:cs typeface="Times New Roman"/>
                        </a:rPr>
                        <a:t>Sieve Size (mm)</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Mass(g)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on sieve</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Passing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25778">
                <a:tc>
                  <a:txBody>
                    <a:bodyPr/>
                    <a:lstStyle/>
                    <a:p>
                      <a:pPr algn="ctr">
                        <a:lnSpc>
                          <a:spcPct val="115000"/>
                        </a:lnSpc>
                        <a:spcAft>
                          <a:spcPts val="0"/>
                        </a:spcAft>
                      </a:pPr>
                      <a:r>
                        <a:rPr lang="en-GB" sz="1300">
                          <a:latin typeface="Calibri"/>
                          <a:ea typeface="Calibri"/>
                          <a:cs typeface="Times New Roman"/>
                        </a:rPr>
                        <a:t>125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25778">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25778">
                <a:tc>
                  <a:txBody>
                    <a:bodyPr/>
                    <a:lstStyle/>
                    <a:p>
                      <a:pPr algn="ctr">
                        <a:lnSpc>
                          <a:spcPct val="115000"/>
                        </a:lnSpc>
                        <a:spcAft>
                          <a:spcPts val="0"/>
                        </a:spcAft>
                      </a:pPr>
                      <a:r>
                        <a:rPr lang="en-GB" sz="1300">
                          <a:latin typeface="Calibri"/>
                          <a:ea typeface="Calibri"/>
                          <a:cs typeface="Times New Roman"/>
                        </a:rPr>
                        <a:t>37.5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25778">
                <a:tc>
                  <a:txBody>
                    <a:bodyPr/>
                    <a:lstStyle/>
                    <a:p>
                      <a:pPr algn="ctr">
                        <a:lnSpc>
                          <a:spcPct val="115000"/>
                        </a:lnSpc>
                        <a:spcAft>
                          <a:spcPts val="0"/>
                        </a:spcAft>
                      </a:pPr>
                      <a:r>
                        <a:rPr lang="en-GB" sz="1300">
                          <a:latin typeface="Calibri"/>
                          <a:ea typeface="Calibri"/>
                          <a:cs typeface="Times New Roman"/>
                        </a:rPr>
                        <a:t>20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25778">
                <a:tc>
                  <a:txBody>
                    <a:bodyPr/>
                    <a:lstStyle/>
                    <a:p>
                      <a:pPr algn="ctr">
                        <a:lnSpc>
                          <a:spcPct val="115000"/>
                        </a:lnSpc>
                        <a:spcAft>
                          <a:spcPts val="0"/>
                        </a:spcAft>
                      </a:pPr>
                      <a:r>
                        <a:rPr lang="en-GB" sz="1300">
                          <a:latin typeface="Calibri"/>
                          <a:ea typeface="Calibri"/>
                          <a:cs typeface="Times New Roman"/>
                        </a:rPr>
                        <a:t>10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25778">
                <a:tc>
                  <a:txBody>
                    <a:bodyPr/>
                    <a:lstStyle/>
                    <a:p>
                      <a:pPr algn="ctr">
                        <a:lnSpc>
                          <a:spcPct val="115000"/>
                        </a:lnSpc>
                        <a:spcAft>
                          <a:spcPts val="0"/>
                        </a:spcAft>
                      </a:pPr>
                      <a:r>
                        <a:rPr lang="en-GB" sz="1300">
                          <a:latin typeface="Calibri"/>
                          <a:ea typeface="Calibri"/>
                          <a:cs typeface="Times New Roman"/>
                        </a:rPr>
                        <a:t>3.35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25778">
                <a:tc>
                  <a:txBody>
                    <a:bodyPr/>
                    <a:lstStyle/>
                    <a:p>
                      <a:pPr algn="ctr">
                        <a:lnSpc>
                          <a:spcPct val="115000"/>
                        </a:lnSpc>
                        <a:spcAft>
                          <a:spcPts val="0"/>
                        </a:spcAft>
                      </a:pPr>
                      <a:r>
                        <a:rPr lang="en-GB" sz="1300">
                          <a:latin typeface="Calibri"/>
                          <a:ea typeface="Calibri"/>
                          <a:cs typeface="Times New Roman"/>
                        </a:rPr>
                        <a:t>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25778">
                <a:tc>
                  <a:txBody>
                    <a:bodyPr/>
                    <a:lstStyle/>
                    <a:p>
                      <a:pPr algn="ctr">
                        <a:lnSpc>
                          <a:spcPct val="115000"/>
                        </a:lnSpc>
                        <a:spcAft>
                          <a:spcPts val="0"/>
                        </a:spcAft>
                      </a:pPr>
                      <a:r>
                        <a:rPr lang="en-GB" sz="1300">
                          <a:latin typeface="Calibri"/>
                          <a:ea typeface="Calibri"/>
                          <a:cs typeface="Times New Roman"/>
                        </a:rPr>
                        <a:t>1.18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25778">
                <a:tc>
                  <a:txBody>
                    <a:bodyPr/>
                    <a:lstStyle/>
                    <a:p>
                      <a:pPr algn="ctr">
                        <a:lnSpc>
                          <a:spcPct val="115000"/>
                        </a:lnSpc>
                        <a:spcAft>
                          <a:spcPts val="0"/>
                        </a:spcAft>
                      </a:pPr>
                      <a:r>
                        <a:rPr lang="en-GB" sz="1300">
                          <a:latin typeface="Calibri"/>
                          <a:ea typeface="Calibri"/>
                          <a:cs typeface="Times New Roman"/>
                        </a:rPr>
                        <a:t>0.6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25778">
                <a:tc>
                  <a:txBody>
                    <a:bodyPr/>
                    <a:lstStyle/>
                    <a:p>
                      <a:pPr algn="ctr">
                        <a:lnSpc>
                          <a:spcPct val="115000"/>
                        </a:lnSpc>
                        <a:spcAft>
                          <a:spcPts val="0"/>
                        </a:spcAft>
                      </a:pPr>
                      <a:r>
                        <a:rPr lang="en-GB" sz="1300">
                          <a:latin typeface="Calibri"/>
                          <a:ea typeface="Calibri"/>
                          <a:cs typeface="Times New Roman"/>
                        </a:rPr>
                        <a:t>0.3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225778">
                <a:tc>
                  <a:txBody>
                    <a:bodyPr/>
                    <a:lstStyle/>
                    <a:p>
                      <a:pPr algn="ctr">
                        <a:lnSpc>
                          <a:spcPct val="115000"/>
                        </a:lnSpc>
                        <a:spcAft>
                          <a:spcPts val="0"/>
                        </a:spcAft>
                      </a:pPr>
                      <a:r>
                        <a:rPr lang="en-GB" sz="1300">
                          <a:latin typeface="Calibri"/>
                          <a:ea typeface="Calibri"/>
                          <a:cs typeface="Times New Roman"/>
                        </a:rPr>
                        <a:t>0.212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25778">
                <a:tc>
                  <a:txBody>
                    <a:bodyPr/>
                    <a:lstStyle/>
                    <a:p>
                      <a:pPr algn="ctr">
                        <a:lnSpc>
                          <a:spcPct val="115000"/>
                        </a:lnSpc>
                        <a:spcAft>
                          <a:spcPts val="0"/>
                        </a:spcAft>
                      </a:pPr>
                      <a:r>
                        <a:rPr lang="en-GB" sz="1300">
                          <a:latin typeface="Calibri"/>
                          <a:ea typeface="Calibri"/>
                          <a:cs typeface="Times New Roman"/>
                        </a:rPr>
                        <a:t>0.15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r h="225778">
                <a:tc>
                  <a:txBody>
                    <a:bodyPr/>
                    <a:lstStyle/>
                    <a:p>
                      <a:pPr algn="ctr">
                        <a:lnSpc>
                          <a:spcPct val="115000"/>
                        </a:lnSpc>
                        <a:spcAft>
                          <a:spcPts val="0"/>
                        </a:spcAft>
                      </a:pPr>
                      <a:r>
                        <a:rPr lang="en-GB" sz="1300">
                          <a:latin typeface="Calibri"/>
                          <a:ea typeface="Calibri"/>
                          <a:cs typeface="Times New Roman"/>
                        </a:rPr>
                        <a:t>0.063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5"/>
                  </a:ext>
                </a:extLst>
              </a:tr>
            </a:tbl>
          </a:graphicData>
        </a:graphic>
      </p:graphicFrame>
      <p:sp>
        <p:nvSpPr>
          <p:cNvPr id="2050" name="Rectangle 2"/>
          <p:cNvSpPr>
            <a:spLocks noChangeArrowheads="1"/>
          </p:cNvSpPr>
          <p:nvPr/>
        </p:nvSpPr>
        <p:spPr bwMode="auto">
          <a:xfrm>
            <a:off x="0" y="-39707"/>
            <a:ext cx="8388707" cy="190821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200" b="0" i="0" u="sng" strike="noStrike" cap="none" normalizeH="0" baseline="0" dirty="0" smtClean="0">
                <a:ln>
                  <a:noFill/>
                </a:ln>
                <a:solidFill>
                  <a:schemeClr val="tx1"/>
                </a:solidFill>
                <a:effectLst/>
                <a:latin typeface="Calibri" pitchFamily="34" charset="0"/>
                <a:ea typeface="Calibri" pitchFamily="34" charset="0"/>
                <a:cs typeface="Times New Roman" pitchFamily="18" charset="0"/>
              </a:rPr>
              <a:t>Particle Size Distribution Test</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Result Table 2:</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Sample Size = 1500g</a:t>
            </a:r>
            <a:endParaRPr kumimoji="0" lang="en-GB" sz="2400" b="1"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Complete the table to obtain % passing each sieve.</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Plot the particle size distribution on the graph.</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Comment on the sample aggregates particle size distribution and its suitability for use.</a:t>
            </a:r>
            <a:endParaRPr kumimoji="0" lang="en-GB" sz="1800" b="0" i="0" u="none" strike="noStrike" cap="none" normalizeH="0" baseline="0" dirty="0" smtClean="0">
              <a:ln>
                <a:noFill/>
              </a:ln>
              <a:solidFill>
                <a:schemeClr val="tx1"/>
              </a:solidFill>
              <a:effectLst/>
              <a:latin typeface="Arial" pitchFamily="34" charset="0"/>
            </a:endParaRPr>
          </a:p>
        </p:txBody>
      </p:sp>
    </p:spTree>
    <p:extLst>
      <p:ext uri="{BB962C8B-B14F-4D97-AF65-F5344CB8AC3E}">
        <p14:creationId xmlns:p14="http://schemas.microsoft.com/office/powerpoint/2010/main" val="604313760"/>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graphicFrame>
        <p:nvGraphicFramePr>
          <p:cNvPr id="3" name="Table 2"/>
          <p:cNvGraphicFramePr>
            <a:graphicFrameLocks noGrp="1"/>
          </p:cNvGraphicFramePr>
          <p:nvPr/>
        </p:nvGraphicFramePr>
        <p:xfrm>
          <a:off x="3505200" y="2362200"/>
          <a:ext cx="2362200" cy="4101084"/>
        </p:xfrm>
        <a:graphic>
          <a:graphicData uri="http://schemas.openxmlformats.org/drawingml/2006/table">
            <a:tbl>
              <a:tblPr/>
              <a:tblGrid>
                <a:gridCol w="602805">
                  <a:extLst>
                    <a:ext uri="{9D8B030D-6E8A-4147-A177-3AD203B41FA5}">
                      <a16:colId xmlns:a16="http://schemas.microsoft.com/office/drawing/2014/main" val="20000"/>
                    </a:ext>
                  </a:extLst>
                </a:gridCol>
                <a:gridCol w="481953">
                  <a:extLst>
                    <a:ext uri="{9D8B030D-6E8A-4147-A177-3AD203B41FA5}">
                      <a16:colId xmlns:a16="http://schemas.microsoft.com/office/drawing/2014/main" val="20001"/>
                    </a:ext>
                  </a:extLst>
                </a:gridCol>
                <a:gridCol w="647457">
                  <a:extLst>
                    <a:ext uri="{9D8B030D-6E8A-4147-A177-3AD203B41FA5}">
                      <a16:colId xmlns:a16="http://schemas.microsoft.com/office/drawing/2014/main" val="20002"/>
                    </a:ext>
                  </a:extLst>
                </a:gridCol>
                <a:gridCol w="629985">
                  <a:extLst>
                    <a:ext uri="{9D8B030D-6E8A-4147-A177-3AD203B41FA5}">
                      <a16:colId xmlns:a16="http://schemas.microsoft.com/office/drawing/2014/main" val="20003"/>
                    </a:ext>
                  </a:extLst>
                </a:gridCol>
              </a:tblGrid>
              <a:tr h="677333">
                <a:tc>
                  <a:txBody>
                    <a:bodyPr/>
                    <a:lstStyle/>
                    <a:p>
                      <a:pPr>
                        <a:lnSpc>
                          <a:spcPct val="115000"/>
                        </a:lnSpc>
                        <a:spcAft>
                          <a:spcPts val="0"/>
                        </a:spcAft>
                      </a:pPr>
                      <a:r>
                        <a:rPr lang="en-GB" sz="1300" dirty="0">
                          <a:latin typeface="Calibri"/>
                          <a:ea typeface="Calibri"/>
                          <a:cs typeface="Times New Roman"/>
                        </a:rPr>
                        <a:t>Sieve Size (mm)</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Mass(g)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on sieve</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dirty="0">
                          <a:latin typeface="Calibri"/>
                          <a:ea typeface="Calibri"/>
                          <a:cs typeface="Times New Roman"/>
                        </a:rPr>
                        <a:t>% Passing</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25778">
                <a:tc>
                  <a:txBody>
                    <a:bodyPr/>
                    <a:lstStyle/>
                    <a:p>
                      <a:pPr algn="ctr">
                        <a:lnSpc>
                          <a:spcPct val="115000"/>
                        </a:lnSpc>
                        <a:spcAft>
                          <a:spcPts val="0"/>
                        </a:spcAft>
                      </a:pPr>
                      <a:r>
                        <a:rPr lang="en-GB" sz="1300">
                          <a:latin typeface="Calibri"/>
                          <a:ea typeface="Calibri"/>
                          <a:cs typeface="Times New Roman"/>
                        </a:rPr>
                        <a:t>125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25778">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25778">
                <a:tc>
                  <a:txBody>
                    <a:bodyPr/>
                    <a:lstStyle/>
                    <a:p>
                      <a:pPr algn="ctr">
                        <a:lnSpc>
                          <a:spcPct val="115000"/>
                        </a:lnSpc>
                        <a:spcAft>
                          <a:spcPts val="0"/>
                        </a:spcAft>
                      </a:pPr>
                      <a:r>
                        <a:rPr lang="en-GB" sz="1300">
                          <a:latin typeface="Calibri"/>
                          <a:ea typeface="Calibri"/>
                          <a:cs typeface="Times New Roman"/>
                        </a:rPr>
                        <a:t>37.5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25778">
                <a:tc>
                  <a:txBody>
                    <a:bodyPr/>
                    <a:lstStyle/>
                    <a:p>
                      <a:pPr algn="ctr">
                        <a:lnSpc>
                          <a:spcPct val="115000"/>
                        </a:lnSpc>
                        <a:spcAft>
                          <a:spcPts val="0"/>
                        </a:spcAft>
                      </a:pPr>
                      <a:r>
                        <a:rPr lang="en-GB" sz="1300">
                          <a:latin typeface="Calibri"/>
                          <a:ea typeface="Calibri"/>
                          <a:cs typeface="Times New Roman"/>
                        </a:rPr>
                        <a:t>20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25778">
                <a:tc>
                  <a:txBody>
                    <a:bodyPr/>
                    <a:lstStyle/>
                    <a:p>
                      <a:pPr algn="ctr">
                        <a:lnSpc>
                          <a:spcPct val="115000"/>
                        </a:lnSpc>
                        <a:spcAft>
                          <a:spcPts val="0"/>
                        </a:spcAft>
                      </a:pPr>
                      <a:r>
                        <a:rPr lang="en-GB" sz="1300">
                          <a:latin typeface="Calibri"/>
                          <a:ea typeface="Calibri"/>
                          <a:cs typeface="Times New Roman"/>
                        </a:rPr>
                        <a:t>10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6</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85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25778">
                <a:tc>
                  <a:txBody>
                    <a:bodyPr/>
                    <a:lstStyle/>
                    <a:p>
                      <a:pPr algn="ctr">
                        <a:lnSpc>
                          <a:spcPct val="115000"/>
                        </a:lnSpc>
                        <a:spcAft>
                          <a:spcPts val="0"/>
                        </a:spcAft>
                      </a:pPr>
                      <a:r>
                        <a:rPr lang="en-GB" sz="1300">
                          <a:latin typeface="Calibri"/>
                          <a:ea typeface="Calibri"/>
                          <a:cs typeface="Times New Roman"/>
                        </a:rPr>
                        <a:t>3.35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80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25778">
                <a:tc>
                  <a:txBody>
                    <a:bodyPr/>
                    <a:lstStyle/>
                    <a:p>
                      <a:pPr algn="ctr">
                        <a:lnSpc>
                          <a:spcPct val="115000"/>
                        </a:lnSpc>
                        <a:spcAft>
                          <a:spcPts val="0"/>
                        </a:spcAft>
                      </a:pPr>
                      <a:r>
                        <a:rPr lang="en-GB" sz="1300">
                          <a:latin typeface="Calibri"/>
                          <a:ea typeface="Calibri"/>
                          <a:cs typeface="Times New Roman"/>
                        </a:rPr>
                        <a:t>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9</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71</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25778">
                <a:tc>
                  <a:txBody>
                    <a:bodyPr/>
                    <a:lstStyle/>
                    <a:p>
                      <a:pPr algn="ctr">
                        <a:lnSpc>
                          <a:spcPct val="115000"/>
                        </a:lnSpc>
                        <a:spcAft>
                          <a:spcPts val="0"/>
                        </a:spcAft>
                      </a:pPr>
                      <a:r>
                        <a:rPr lang="en-GB" sz="1300">
                          <a:latin typeface="Calibri"/>
                          <a:ea typeface="Calibri"/>
                          <a:cs typeface="Times New Roman"/>
                        </a:rPr>
                        <a:t>1.18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25778">
                <a:tc>
                  <a:txBody>
                    <a:bodyPr/>
                    <a:lstStyle/>
                    <a:p>
                      <a:pPr algn="ctr">
                        <a:lnSpc>
                          <a:spcPct val="115000"/>
                        </a:lnSpc>
                        <a:spcAft>
                          <a:spcPts val="0"/>
                        </a:spcAft>
                      </a:pPr>
                      <a:r>
                        <a:rPr lang="en-GB" sz="1300">
                          <a:latin typeface="Calibri"/>
                          <a:ea typeface="Calibri"/>
                          <a:cs typeface="Times New Roman"/>
                        </a:rPr>
                        <a:t>0.6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25778">
                <a:tc>
                  <a:txBody>
                    <a:bodyPr/>
                    <a:lstStyle/>
                    <a:p>
                      <a:pPr algn="ctr">
                        <a:lnSpc>
                          <a:spcPct val="115000"/>
                        </a:lnSpc>
                        <a:spcAft>
                          <a:spcPts val="0"/>
                        </a:spcAft>
                      </a:pPr>
                      <a:r>
                        <a:rPr lang="en-GB" sz="1300">
                          <a:latin typeface="Calibri"/>
                          <a:ea typeface="Calibri"/>
                          <a:cs typeface="Times New Roman"/>
                        </a:rPr>
                        <a:t>0.3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225778">
                <a:tc>
                  <a:txBody>
                    <a:bodyPr/>
                    <a:lstStyle/>
                    <a:p>
                      <a:pPr algn="ctr">
                        <a:lnSpc>
                          <a:spcPct val="115000"/>
                        </a:lnSpc>
                        <a:spcAft>
                          <a:spcPts val="0"/>
                        </a:spcAft>
                      </a:pPr>
                      <a:r>
                        <a:rPr lang="en-GB" sz="1300" dirty="0">
                          <a:latin typeface="Calibri"/>
                          <a:ea typeface="Calibri"/>
                          <a:cs typeface="Times New Roman"/>
                        </a:rPr>
                        <a:t>0.212</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105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48</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25778">
                <a:tc>
                  <a:txBody>
                    <a:bodyPr/>
                    <a:lstStyle/>
                    <a:p>
                      <a:pPr algn="ctr">
                        <a:lnSpc>
                          <a:spcPct val="115000"/>
                        </a:lnSpc>
                        <a:spcAft>
                          <a:spcPts val="0"/>
                        </a:spcAft>
                      </a:pPr>
                      <a:r>
                        <a:rPr lang="en-GB" sz="1300" dirty="0">
                          <a:latin typeface="Calibri"/>
                          <a:ea typeface="Calibri"/>
                          <a:cs typeface="Times New Roman"/>
                        </a:rPr>
                        <a:t>0.15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105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41</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r h="225778">
                <a:tc>
                  <a:txBody>
                    <a:bodyPr/>
                    <a:lstStyle/>
                    <a:p>
                      <a:pPr algn="ctr">
                        <a:lnSpc>
                          <a:spcPct val="115000"/>
                        </a:lnSpc>
                        <a:spcAft>
                          <a:spcPts val="0"/>
                        </a:spcAft>
                      </a:pPr>
                      <a:r>
                        <a:rPr lang="en-GB" sz="1300">
                          <a:latin typeface="Calibri"/>
                          <a:ea typeface="Calibri"/>
                          <a:cs typeface="Times New Roman"/>
                        </a:rPr>
                        <a:t>0.063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3</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38</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5"/>
                  </a:ext>
                </a:extLst>
              </a:tr>
            </a:tbl>
          </a:graphicData>
        </a:graphic>
      </p:graphicFrame>
      <p:sp>
        <p:nvSpPr>
          <p:cNvPr id="1025" name="Rectangle 1"/>
          <p:cNvSpPr>
            <a:spLocks noChangeArrowheads="1"/>
          </p:cNvSpPr>
          <p:nvPr/>
        </p:nvSpPr>
        <p:spPr bwMode="auto">
          <a:xfrm>
            <a:off x="0" y="228600"/>
            <a:ext cx="9144000" cy="18158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200" b="0" i="0" u="sng" strike="noStrike" cap="none" normalizeH="0" baseline="0" dirty="0" smtClean="0">
                <a:ln>
                  <a:noFill/>
                </a:ln>
                <a:solidFill>
                  <a:schemeClr val="tx1"/>
                </a:solidFill>
                <a:effectLst/>
                <a:latin typeface="Calibri" pitchFamily="34" charset="0"/>
                <a:ea typeface="Calibri" pitchFamily="34" charset="0"/>
                <a:cs typeface="Times New Roman" pitchFamily="18" charset="0"/>
              </a:rPr>
              <a:t>Particle Size Distribution Test</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Result Table 2:</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Sample Size = 1500g</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Complete the table to obtain % passing each sieve.</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Plot the particle size distribution on the attached graph.</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Comment on the sample aggregates particle size distribution and its suitability for use.</a:t>
            </a:r>
            <a:endParaRPr kumimoji="0" lang="en-GB" sz="1800" b="0" i="0" u="none" strike="noStrike" cap="none" normalizeH="0" baseline="0" dirty="0" smtClean="0">
              <a:ln>
                <a:noFill/>
              </a:ln>
              <a:solidFill>
                <a:schemeClr val="tx1"/>
              </a:solidFill>
              <a:effectLst/>
              <a:latin typeface="Arial" pitchFamily="34" charset="0"/>
            </a:endParaRPr>
          </a:p>
        </p:txBody>
      </p:sp>
      <p:sp>
        <p:nvSpPr>
          <p:cNvPr id="2" name="TextBox 1"/>
          <p:cNvSpPr txBox="1"/>
          <p:nvPr/>
        </p:nvSpPr>
        <p:spPr>
          <a:xfrm>
            <a:off x="6096000" y="4853518"/>
            <a:ext cx="2438400" cy="369332"/>
          </a:xfrm>
          <a:prstGeom prst="rect">
            <a:avLst/>
          </a:prstGeom>
          <a:noFill/>
        </p:spPr>
        <p:txBody>
          <a:bodyPr wrap="square" rtlCol="0">
            <a:spAutoFit/>
          </a:bodyPr>
          <a:lstStyle/>
          <a:p>
            <a:pPr algn="ctr"/>
            <a:r>
              <a:rPr lang="en-GB" sz="900" dirty="0" smtClean="0"/>
              <a:t>9% of the sample lies between 3.35mm and 2mm in size.</a:t>
            </a:r>
            <a:endParaRPr lang="en-GB" sz="900" dirty="0"/>
          </a:p>
        </p:txBody>
      </p:sp>
      <p:cxnSp>
        <p:nvCxnSpPr>
          <p:cNvPr id="5" name="Straight Arrow Connector 4"/>
          <p:cNvCxnSpPr/>
          <p:nvPr/>
        </p:nvCxnSpPr>
        <p:spPr>
          <a:xfrm flipH="1">
            <a:off x="5867400" y="4929718"/>
            <a:ext cx="2286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457200" y="2133600"/>
            <a:ext cx="2443138" cy="3200876"/>
          </a:xfrm>
          <a:prstGeom prst="rect">
            <a:avLst/>
          </a:prstGeom>
        </p:spPr>
        <p:txBody>
          <a:bodyPr wrap="square">
            <a:spAutoFit/>
          </a:bodyPr>
          <a:lstStyle/>
          <a:p>
            <a:pPr marL="365760" indent="-256032">
              <a:spcBef>
                <a:spcPts val="400"/>
              </a:spcBef>
              <a:buClr>
                <a:schemeClr val="accent1"/>
              </a:buClr>
              <a:buSzPct val="68000"/>
              <a:buFont typeface="Wingdings 3"/>
              <a:buChar char=""/>
              <a:defRPr/>
            </a:pPr>
            <a:r>
              <a:rPr lang="en-US" sz="1400" dirty="0"/>
              <a:t>A </a:t>
            </a:r>
            <a:r>
              <a:rPr lang="en-US" sz="1400" b="1" dirty="0">
                <a:solidFill>
                  <a:srgbClr val="0070C0"/>
                </a:solidFill>
              </a:rPr>
              <a:t>coarse aggregate </a:t>
            </a:r>
            <a:r>
              <a:rPr lang="en-US" sz="1400" dirty="0"/>
              <a:t>should have a particle size greater than </a:t>
            </a:r>
            <a:r>
              <a:rPr lang="en-US" sz="1400" dirty="0" smtClean="0"/>
              <a:t>4.75mm</a:t>
            </a:r>
            <a:r>
              <a:rPr lang="en-US" sz="1400" dirty="0"/>
              <a:t>, </a:t>
            </a:r>
            <a:endParaRPr lang="en-US" sz="1400" dirty="0" smtClean="0"/>
          </a:p>
          <a:p>
            <a:pPr marL="365760" indent="-256032">
              <a:spcBef>
                <a:spcPts val="400"/>
              </a:spcBef>
              <a:buClr>
                <a:schemeClr val="accent1"/>
              </a:buClr>
              <a:buSzPct val="68000"/>
              <a:buFont typeface="Wingdings 3"/>
              <a:buChar char=""/>
              <a:defRPr/>
            </a:pPr>
            <a:endParaRPr lang="en-US" sz="1400" dirty="0" smtClean="0"/>
          </a:p>
          <a:p>
            <a:pPr marL="365760" indent="-256032">
              <a:spcBef>
                <a:spcPts val="400"/>
              </a:spcBef>
              <a:buClr>
                <a:schemeClr val="accent1"/>
              </a:buClr>
              <a:buSzPct val="68000"/>
              <a:buFont typeface="Wingdings 3"/>
              <a:buChar char=""/>
              <a:defRPr/>
            </a:pPr>
            <a:r>
              <a:rPr lang="en-US" sz="1400" dirty="0" smtClean="0"/>
              <a:t>and </a:t>
            </a:r>
            <a:r>
              <a:rPr lang="en-US" sz="1400" dirty="0"/>
              <a:t>a </a:t>
            </a:r>
            <a:r>
              <a:rPr lang="en-US" sz="1400" b="1" dirty="0">
                <a:solidFill>
                  <a:srgbClr val="0070C0"/>
                </a:solidFill>
              </a:rPr>
              <a:t>fine aggregate </a:t>
            </a:r>
            <a:r>
              <a:rPr lang="en-US" sz="1400" dirty="0"/>
              <a:t>less than </a:t>
            </a:r>
            <a:r>
              <a:rPr lang="en-US" sz="1400" dirty="0" smtClean="0"/>
              <a:t>4.7 </a:t>
            </a:r>
            <a:r>
              <a:rPr lang="en-US" sz="1400" dirty="0"/>
              <a:t>mm</a:t>
            </a:r>
            <a:r>
              <a:rPr lang="en-US" sz="1400" dirty="0" smtClean="0"/>
              <a:t>.</a:t>
            </a:r>
          </a:p>
          <a:p>
            <a:pPr marL="365760" indent="-256032">
              <a:spcBef>
                <a:spcPts val="400"/>
              </a:spcBef>
              <a:buClr>
                <a:schemeClr val="accent1"/>
              </a:buClr>
              <a:buSzPct val="68000"/>
              <a:buFont typeface="Wingdings 3"/>
              <a:buChar char=""/>
              <a:defRPr/>
            </a:pPr>
            <a:endParaRPr lang="en-US" sz="1400" dirty="0" smtClean="0"/>
          </a:p>
          <a:p>
            <a:pPr marL="365760" indent="-256032">
              <a:spcBef>
                <a:spcPts val="400"/>
              </a:spcBef>
              <a:buClr>
                <a:schemeClr val="accent1"/>
              </a:buClr>
              <a:buSzPct val="68000"/>
              <a:buFont typeface="Wingdings 3"/>
              <a:buChar char=""/>
              <a:defRPr/>
            </a:pPr>
            <a:r>
              <a:rPr lang="en-US" sz="1400" dirty="0" smtClean="0"/>
              <a:t>Anything below .063mm is Silt</a:t>
            </a:r>
          </a:p>
          <a:p>
            <a:pPr marL="365760" indent="-256032">
              <a:spcBef>
                <a:spcPts val="400"/>
              </a:spcBef>
              <a:buClr>
                <a:schemeClr val="accent1"/>
              </a:buClr>
              <a:buSzPct val="68000"/>
              <a:buFont typeface="Wingdings 3"/>
              <a:buChar char=""/>
              <a:defRPr/>
            </a:pPr>
            <a:endParaRPr lang="en-US" sz="1400" dirty="0" smtClean="0"/>
          </a:p>
          <a:p>
            <a:pPr marL="365760" indent="-256032">
              <a:spcBef>
                <a:spcPts val="400"/>
              </a:spcBef>
              <a:buClr>
                <a:schemeClr val="accent1"/>
              </a:buClr>
              <a:buSzPct val="68000"/>
              <a:buFont typeface="Wingdings 3"/>
              <a:buChar char=""/>
              <a:defRPr/>
            </a:pPr>
            <a:r>
              <a:rPr lang="en-US" sz="1400" dirty="0" smtClean="0"/>
              <a:t>Anything below .002mm is Clay  </a:t>
            </a:r>
            <a:endParaRPr lang="en-US" sz="1400" dirty="0"/>
          </a:p>
        </p:txBody>
      </p:sp>
      <p:sp>
        <p:nvSpPr>
          <p:cNvPr id="11" name="TextBox 10"/>
          <p:cNvSpPr txBox="1"/>
          <p:nvPr/>
        </p:nvSpPr>
        <p:spPr>
          <a:xfrm>
            <a:off x="6171132" y="2902803"/>
            <a:ext cx="2743200" cy="584775"/>
          </a:xfrm>
          <a:prstGeom prst="rect">
            <a:avLst/>
          </a:prstGeom>
          <a:noFill/>
        </p:spPr>
        <p:txBody>
          <a:bodyPr wrap="square" rtlCol="0">
            <a:spAutoFit/>
          </a:bodyPr>
          <a:lstStyle/>
          <a:p>
            <a:r>
              <a:rPr lang="en-GB" sz="1600" b="1" dirty="0" smtClean="0">
                <a:solidFill>
                  <a:srgbClr val="0070C0"/>
                </a:solidFill>
              </a:rPr>
              <a:t>Calculate the proportions of coarse, fine and silt.</a:t>
            </a:r>
            <a:endParaRPr lang="en-GB" sz="1600" b="1" dirty="0">
              <a:solidFill>
                <a:srgbClr val="0070C0"/>
              </a:solidFill>
            </a:endParaRPr>
          </a:p>
        </p:txBody>
      </p:sp>
      <p:sp>
        <p:nvSpPr>
          <p:cNvPr id="12" name="TextBox 11"/>
          <p:cNvSpPr txBox="1"/>
          <p:nvPr/>
        </p:nvSpPr>
        <p:spPr>
          <a:xfrm>
            <a:off x="6706668" y="3654146"/>
            <a:ext cx="1827732" cy="830997"/>
          </a:xfrm>
          <a:prstGeom prst="rect">
            <a:avLst/>
          </a:prstGeom>
          <a:noFill/>
        </p:spPr>
        <p:txBody>
          <a:bodyPr wrap="square" rtlCol="0">
            <a:spAutoFit/>
          </a:bodyPr>
          <a:lstStyle/>
          <a:p>
            <a:r>
              <a:rPr lang="en-GB" sz="1600" b="1" dirty="0" smtClean="0">
                <a:solidFill>
                  <a:srgbClr val="0070C0"/>
                </a:solidFill>
              </a:rPr>
              <a:t>15%</a:t>
            </a:r>
          </a:p>
          <a:p>
            <a:r>
              <a:rPr lang="en-GB" sz="1600" b="1" dirty="0" smtClean="0">
                <a:solidFill>
                  <a:srgbClr val="0070C0"/>
                </a:solidFill>
              </a:rPr>
              <a:t>47%</a:t>
            </a:r>
          </a:p>
          <a:p>
            <a:r>
              <a:rPr lang="en-GB" sz="1600" b="1" dirty="0" smtClean="0">
                <a:solidFill>
                  <a:srgbClr val="0070C0"/>
                </a:solidFill>
              </a:rPr>
              <a:t>38%  by mass</a:t>
            </a:r>
            <a:endParaRPr lang="en-GB" sz="1600" b="1" dirty="0">
              <a:solidFill>
                <a:srgbClr val="0070C0"/>
              </a:solidFill>
            </a:endParaRPr>
          </a:p>
        </p:txBody>
      </p:sp>
    </p:spTree>
    <p:extLst>
      <p:ext uri="{BB962C8B-B14F-4D97-AF65-F5344CB8AC3E}">
        <p14:creationId xmlns:p14="http://schemas.microsoft.com/office/powerpoint/2010/main" val="139604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 calcmode="lin" valueType="num">
                                      <p:cBhvr additive="base">
                                        <p:cTn id="1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2">
                                            <p:txEl>
                                              <p:pRg st="1" end="1"/>
                                            </p:txEl>
                                          </p:spTgt>
                                        </p:tgtEl>
                                        <p:attrNameLst>
                                          <p:attrName>style.visibility</p:attrName>
                                        </p:attrNameLst>
                                      </p:cBhvr>
                                      <p:to>
                                        <p:strVal val="visible"/>
                                      </p:to>
                                    </p:set>
                                    <p:anim calcmode="lin" valueType="num">
                                      <p:cBhvr additive="base">
                                        <p:cTn id="17"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2">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2">
                                            <p:txEl>
                                              <p:pRg st="2" end="2"/>
                                            </p:txEl>
                                          </p:spTgt>
                                        </p:tgtEl>
                                        <p:attrNameLst>
                                          <p:attrName>style.visibility</p:attrName>
                                        </p:attrNameLst>
                                      </p:cBhvr>
                                      <p:to>
                                        <p:strVal val="visible"/>
                                      </p:to>
                                    </p:set>
                                    <p:anim calcmode="lin" valueType="num">
                                      <p:cBhvr additive="base">
                                        <p:cTn id="21"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rt 1.jpg"/>
          <p:cNvPicPr>
            <a:picLocks noChangeAspect="1"/>
          </p:cNvPicPr>
          <p:nvPr/>
        </p:nvPicPr>
        <p:blipFill>
          <a:blip r:embed="rId2" cstate="print"/>
          <a:stretch>
            <a:fillRect/>
          </a:stretch>
        </p:blipFill>
        <p:spPr>
          <a:xfrm>
            <a:off x="0" y="0"/>
            <a:ext cx="9144000" cy="6857999"/>
          </a:xfrm>
          <a:prstGeom prst="rect">
            <a:avLst/>
          </a:prstGeom>
        </p:spPr>
      </p:pic>
      <p:sp>
        <p:nvSpPr>
          <p:cNvPr id="3" name="TextBox 2"/>
          <p:cNvSpPr txBox="1"/>
          <p:nvPr/>
        </p:nvSpPr>
        <p:spPr>
          <a:xfrm>
            <a:off x="762000" y="5791200"/>
            <a:ext cx="7543800" cy="338554"/>
          </a:xfrm>
          <a:prstGeom prst="rect">
            <a:avLst/>
          </a:prstGeom>
          <a:noFill/>
        </p:spPr>
        <p:txBody>
          <a:bodyPr wrap="square" rtlCol="0">
            <a:spAutoFit/>
          </a:bodyPr>
          <a:lstStyle/>
          <a:p>
            <a:r>
              <a:rPr lang="en-GB" sz="1600" dirty="0" smtClean="0"/>
              <a:t>What does the particle size distribution tell us about the sample?</a:t>
            </a:r>
            <a:endParaRPr lang="en-GB" sz="1600" dirty="0"/>
          </a:p>
        </p:txBody>
      </p:sp>
      <p:sp>
        <p:nvSpPr>
          <p:cNvPr id="4" name="TextBox 3"/>
          <p:cNvSpPr txBox="1"/>
          <p:nvPr/>
        </p:nvSpPr>
        <p:spPr>
          <a:xfrm>
            <a:off x="762000" y="6096000"/>
            <a:ext cx="7162800" cy="338554"/>
          </a:xfrm>
          <a:prstGeom prst="rect">
            <a:avLst/>
          </a:prstGeom>
          <a:noFill/>
        </p:spPr>
        <p:txBody>
          <a:bodyPr wrap="square" rtlCol="0">
            <a:spAutoFit/>
          </a:bodyPr>
          <a:lstStyle/>
          <a:p>
            <a:r>
              <a:rPr lang="en-GB" sz="1600" dirty="0" smtClean="0"/>
              <a:t>Is it generally coarser or finer than Sample 1?</a:t>
            </a:r>
            <a:endParaRPr lang="en-GB" sz="1600" dirty="0"/>
          </a:p>
        </p:txBody>
      </p:sp>
      <p:sp>
        <p:nvSpPr>
          <p:cNvPr id="5" name="TextBox 4"/>
          <p:cNvSpPr txBox="1"/>
          <p:nvPr/>
        </p:nvSpPr>
        <p:spPr>
          <a:xfrm>
            <a:off x="6248400" y="1981200"/>
            <a:ext cx="990600" cy="276999"/>
          </a:xfrm>
          <a:prstGeom prst="rect">
            <a:avLst/>
          </a:prstGeom>
          <a:solidFill>
            <a:schemeClr val="bg1"/>
          </a:solidFill>
          <a:ln>
            <a:solidFill>
              <a:schemeClr val="tx1"/>
            </a:solidFill>
          </a:ln>
        </p:spPr>
        <p:txBody>
          <a:bodyPr wrap="square" rtlCol="0">
            <a:spAutoFit/>
          </a:bodyPr>
          <a:lstStyle/>
          <a:p>
            <a:pPr algn="ctr"/>
            <a:r>
              <a:rPr lang="en-GB" sz="1200" b="1" dirty="0" smtClean="0"/>
              <a:t>Sample 1</a:t>
            </a:r>
            <a:endParaRPr lang="en-GB" sz="1200" b="1" dirty="0"/>
          </a:p>
        </p:txBody>
      </p:sp>
      <p:cxnSp>
        <p:nvCxnSpPr>
          <p:cNvPr id="7" name="Straight Arrow Connector 6"/>
          <p:cNvCxnSpPr>
            <a:stCxn id="5" idx="1"/>
          </p:cNvCxnSpPr>
          <p:nvPr/>
        </p:nvCxnSpPr>
        <p:spPr>
          <a:xfrm flipH="1" flipV="1">
            <a:off x="5715000" y="2057401"/>
            <a:ext cx="533400" cy="62299"/>
          </a:xfrm>
          <a:prstGeom prst="straightConnector1">
            <a:avLst/>
          </a:prstGeom>
          <a:ln>
            <a:solidFill>
              <a:schemeClr val="tx1"/>
            </a:solidFill>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5324082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3" name="TextBox 2"/>
          <p:cNvSpPr txBox="1"/>
          <p:nvPr/>
        </p:nvSpPr>
        <p:spPr>
          <a:xfrm>
            <a:off x="685800" y="914400"/>
            <a:ext cx="7772400" cy="3970318"/>
          </a:xfrm>
          <a:prstGeom prst="rect">
            <a:avLst/>
          </a:prstGeom>
          <a:noFill/>
        </p:spPr>
        <p:txBody>
          <a:bodyPr wrap="square" rtlCol="0">
            <a:spAutoFit/>
          </a:bodyPr>
          <a:lstStyle/>
          <a:p>
            <a:r>
              <a:rPr lang="en-GB" sz="2400" dirty="0" smtClean="0"/>
              <a:t>Excercise 2:</a:t>
            </a:r>
          </a:p>
          <a:p>
            <a:endParaRPr lang="en-GB" sz="2400" dirty="0" smtClean="0"/>
          </a:p>
          <a:p>
            <a:endParaRPr lang="en-GB" sz="2400" dirty="0" smtClean="0"/>
          </a:p>
          <a:p>
            <a:endParaRPr lang="en-GB" dirty="0" smtClean="0"/>
          </a:p>
          <a:p>
            <a:pPr marL="342900" indent="-342900">
              <a:buAutoNum type="arabicPeriod"/>
            </a:pPr>
            <a:r>
              <a:rPr lang="en-GB" dirty="0" smtClean="0"/>
              <a:t>Write a paragraph on how you think the surface area, shape and texture of an aggregate affects;</a:t>
            </a:r>
          </a:p>
          <a:p>
            <a:pPr marL="342900" indent="-342900">
              <a:buAutoNum type="arabicPeriod"/>
            </a:pPr>
            <a:endParaRPr lang="en-GB" dirty="0" smtClean="0"/>
          </a:p>
          <a:p>
            <a:pPr marL="342900" indent="-342900"/>
            <a:r>
              <a:rPr lang="en-GB" dirty="0" smtClean="0"/>
              <a:t>	a). The workability of the mix</a:t>
            </a:r>
          </a:p>
          <a:p>
            <a:pPr marL="342900" indent="-342900"/>
            <a:r>
              <a:rPr lang="en-GB" dirty="0" smtClean="0"/>
              <a:t>	b). The strength of the hardened concrete.</a:t>
            </a:r>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endParaRPr lang="en-GB" dirty="0"/>
          </a:p>
        </p:txBody>
      </p:sp>
      <p:sp>
        <p:nvSpPr>
          <p:cNvPr id="2" name="TextBox 1"/>
          <p:cNvSpPr txBox="1"/>
          <p:nvPr/>
        </p:nvSpPr>
        <p:spPr>
          <a:xfrm>
            <a:off x="6836979" y="5715000"/>
            <a:ext cx="1600200" cy="369332"/>
          </a:xfrm>
          <a:prstGeom prst="rect">
            <a:avLst/>
          </a:prstGeom>
          <a:noFill/>
        </p:spPr>
        <p:txBody>
          <a:bodyPr wrap="square" rtlCol="0">
            <a:spAutoFit/>
          </a:bodyPr>
          <a:lstStyle/>
          <a:p>
            <a:r>
              <a:rPr lang="en-GB" dirty="0" smtClean="0"/>
              <a:t>10 minutes</a:t>
            </a:r>
            <a:endParaRPr lang="en-GB" dirty="0"/>
          </a:p>
        </p:txBody>
      </p:sp>
    </p:spTree>
  </p:cSld>
  <p:clrMapOvr>
    <a:masterClrMapping/>
  </p:clrMapOvr>
  <p:transition spd="slow"/>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914400"/>
            <a:ext cx="7772400" cy="5078313"/>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Affects pre-set concrete more than hardened.</a:t>
            </a:r>
          </a:p>
          <a:p>
            <a:endParaRPr lang="en-GB" dirty="0"/>
          </a:p>
          <a:p>
            <a:pPr marL="285750" indent="-285750">
              <a:buFont typeface="Arial" panose="020B0604020202020204" pitchFamily="34" charset="0"/>
              <a:buChar char="•"/>
            </a:pPr>
            <a:r>
              <a:rPr lang="en-GB" dirty="0" smtClean="0"/>
              <a:t>Angular and elongated forms offer higher surface to volume bond ratio for the cement paste, but they require more cement paste to produce the workability (void space to fill)</a:t>
            </a:r>
          </a:p>
          <a:p>
            <a:endParaRPr lang="en-GB" dirty="0"/>
          </a:p>
          <a:p>
            <a:pPr marL="285750" indent="-285750">
              <a:buFont typeface="Arial" panose="020B0604020202020204" pitchFamily="34" charset="0"/>
              <a:buChar char="•"/>
            </a:pPr>
            <a:r>
              <a:rPr lang="en-GB" dirty="0" smtClean="0"/>
              <a:t>More workability with smooth and rounded aggregate </a:t>
            </a:r>
          </a:p>
          <a:p>
            <a:endParaRPr lang="en-GB" dirty="0"/>
          </a:p>
          <a:p>
            <a:pPr marL="285750" indent="-285750">
              <a:buFont typeface="Arial" panose="020B0604020202020204" pitchFamily="34" charset="0"/>
              <a:buChar char="•"/>
            </a:pPr>
            <a:r>
              <a:rPr lang="en-GB" dirty="0" smtClean="0"/>
              <a:t>Rough surface generates a stronger bond with the paste, and therefore a greater overall strength.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As cement is most expensive part of mix, paste quantity required is the major cost consideration.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Cracking more common with rounded aggregate.</a:t>
            </a:r>
          </a:p>
          <a:p>
            <a:pPr marL="285750" indent="-285750">
              <a:buFont typeface="Arial" panose="020B0604020202020204" pitchFamily="34" charset="0"/>
              <a:buChar char="•"/>
            </a:pPr>
            <a:endParaRPr lang="en-GB" dirty="0"/>
          </a:p>
          <a:p>
            <a:r>
              <a:rPr lang="en-GB" dirty="0" smtClean="0"/>
              <a:t> </a:t>
            </a:r>
            <a:endParaRPr lang="en-GB" dirty="0"/>
          </a:p>
          <a:p>
            <a:r>
              <a:rPr lang="en-GB" dirty="0" smtClean="0"/>
              <a:t>           Generally affect strength, durability and workability.</a:t>
            </a:r>
            <a:endParaRPr lang="en-GB" dirty="0"/>
          </a:p>
        </p:txBody>
      </p:sp>
      <p:cxnSp>
        <p:nvCxnSpPr>
          <p:cNvPr id="5" name="Straight Connector 4"/>
          <p:cNvCxnSpPr/>
          <p:nvPr/>
        </p:nvCxnSpPr>
        <p:spPr>
          <a:xfrm>
            <a:off x="7924800" y="2514600"/>
            <a:ext cx="2286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7924800" y="2209800"/>
            <a:ext cx="762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8020707" y="2209799"/>
            <a:ext cx="17079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200434" y="2209800"/>
            <a:ext cx="30572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V="1">
            <a:off x="8141674" y="2590800"/>
            <a:ext cx="173783"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8305800" y="2590800"/>
            <a:ext cx="24272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8485855" y="2359572"/>
            <a:ext cx="66806"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7772400" y="2286000"/>
            <a:ext cx="190500" cy="76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a:off x="8200434" y="2057400"/>
            <a:ext cx="19773" cy="1523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flipV="1">
            <a:off x="7608274" y="2667000"/>
            <a:ext cx="412433" cy="152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flipV="1">
            <a:off x="8197281" y="2724150"/>
            <a:ext cx="107008" cy="3429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H="1" flipV="1">
            <a:off x="8239323" y="2666999"/>
            <a:ext cx="192076" cy="2401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flipV="1">
            <a:off x="8207297" y="2590800"/>
            <a:ext cx="266144" cy="4762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Oval 39"/>
          <p:cNvSpPr/>
          <p:nvPr/>
        </p:nvSpPr>
        <p:spPr>
          <a:xfrm>
            <a:off x="7162800" y="5029200"/>
            <a:ext cx="978874" cy="381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Curved Right Arrow 40"/>
          <p:cNvSpPr/>
          <p:nvPr/>
        </p:nvSpPr>
        <p:spPr>
          <a:xfrm rot="5400000">
            <a:off x="7447366" y="4350330"/>
            <a:ext cx="324770" cy="1490171"/>
          </a:xfrm>
          <a:prstGeom prst="curvedRightArrow">
            <a:avLst>
              <a:gd name="adj1" fmla="val 25000"/>
              <a:gd name="adj2" fmla="val 50000"/>
              <a:gd name="adj3" fmla="val 22793"/>
            </a:avLst>
          </a:prstGeom>
          <a:solidFill>
            <a:schemeClr val="accent2"/>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3"/>
              </a:solidFill>
            </a:endParaRPr>
          </a:p>
        </p:txBody>
      </p:sp>
      <p:cxnSp>
        <p:nvCxnSpPr>
          <p:cNvPr id="45" name="Straight Arrow Connector 44"/>
          <p:cNvCxnSpPr/>
          <p:nvPr/>
        </p:nvCxnSpPr>
        <p:spPr>
          <a:xfrm flipH="1" flipV="1">
            <a:off x="8506154" y="2426445"/>
            <a:ext cx="485971" cy="1363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07023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5523</TotalTime>
  <Words>3982</Words>
  <Application>Microsoft Office PowerPoint</Application>
  <PresentationFormat>On-screen Show (4:3)</PresentationFormat>
  <Paragraphs>745</Paragraphs>
  <Slides>58</Slides>
  <Notes>2</Notes>
  <HiddenSlides>3</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58</vt:i4>
      </vt:variant>
    </vt:vector>
  </HeadingPairs>
  <TitlesOfParts>
    <vt:vector size="68" baseType="lpstr">
      <vt:lpstr>Arial</vt:lpstr>
      <vt:lpstr>Calibri</vt:lpstr>
      <vt:lpstr>Lucida Sans Unicode</vt:lpstr>
      <vt:lpstr>Times New Roman</vt:lpstr>
      <vt:lpstr>Verdana</vt:lpstr>
      <vt:lpstr>Wingdings</vt:lpstr>
      <vt:lpstr>Wingdings 2</vt:lpstr>
      <vt:lpstr>Wingdings 3</vt:lpstr>
      <vt:lpstr>Concourse</vt:lpstr>
      <vt:lpstr>Document</vt:lpstr>
      <vt:lpstr>            CONCRETE IN CONSTRUCTION </vt:lpstr>
      <vt:lpstr>PowerPoint Presentation</vt:lpstr>
      <vt:lpstr>Concrete</vt:lpstr>
      <vt:lpstr>Rome - The Pantheon</vt:lpstr>
      <vt:lpstr>History of Concrete</vt:lpstr>
      <vt:lpstr>PowerPoint Presentation</vt:lpstr>
      <vt:lpstr>What is Concrete ?</vt:lpstr>
      <vt:lpstr>Concrete Types</vt:lpstr>
      <vt:lpstr>PowerPoint Presentation</vt:lpstr>
      <vt:lpstr>Hardening of concrete</vt:lpstr>
      <vt:lpstr>Factors affecting that Setting/Hardening</vt:lpstr>
      <vt:lpstr>Concrete – The W/C ratio</vt:lpstr>
      <vt:lpstr>PowerPoint Presentation</vt:lpstr>
      <vt:lpstr>Cement</vt:lpstr>
      <vt:lpstr>Classification of Cement</vt:lpstr>
      <vt:lpstr>Strength classes of Cement</vt:lpstr>
      <vt:lpstr>Strength classes of Cement</vt:lpstr>
      <vt:lpstr>Portland Cement</vt:lpstr>
      <vt:lpstr>Limestone quarry</vt:lpstr>
      <vt:lpstr>Crushing limestone </vt:lpstr>
      <vt:lpstr>Manufacture of Lime</vt:lpstr>
      <vt:lpstr>Portland cement  manufacture process</vt:lpstr>
      <vt:lpstr>Portland cement</vt:lpstr>
      <vt:lpstr>Portland cement manufacturing</vt:lpstr>
      <vt:lpstr> Main Components of Portland Cement </vt:lpstr>
      <vt:lpstr>Properties of the major constituents of cement</vt:lpstr>
      <vt:lpstr>Additional Types of Portland Cement</vt:lpstr>
      <vt:lpstr>Types of Blended Portland Cement</vt:lpstr>
      <vt:lpstr>Types of Pozzolanic cement</vt:lpstr>
      <vt:lpstr>PowerPoint Presentation</vt:lpstr>
      <vt:lpstr>Aggregates</vt:lpstr>
      <vt:lpstr>Sources of Aggregates?</vt:lpstr>
      <vt:lpstr>Functions of Aggregates</vt:lpstr>
      <vt:lpstr>Types of Aggregates</vt:lpstr>
      <vt:lpstr>Types of Aggregates</vt:lpstr>
      <vt:lpstr>Types of Aggregates</vt:lpstr>
      <vt:lpstr>Types of Aggregates</vt:lpstr>
      <vt:lpstr>Particle Shapes &amp; Texture</vt:lpstr>
      <vt:lpstr>Particle Shapes &amp; Texture</vt:lpstr>
      <vt:lpstr>Particle Shapes &amp; Texture</vt:lpstr>
      <vt:lpstr>Size of Aggregates</vt:lpstr>
      <vt:lpstr>Size of Aggregates</vt:lpstr>
      <vt:lpstr>Grading of Aggregates</vt:lpstr>
      <vt:lpstr>PowerPoint Presentation</vt:lpstr>
      <vt:lpstr>Grading of Aggregates</vt:lpstr>
      <vt:lpstr>Grading of Aggregates</vt:lpstr>
      <vt:lpstr>Grading of Aggregates</vt:lpstr>
      <vt:lpstr>Grading of Aggregates</vt:lpstr>
      <vt:lpstr>Grading of Aggregates</vt:lpstr>
      <vt:lpstr>Properties of Aggregates</vt:lpstr>
      <vt:lpstr>Properties of Aggregates</vt:lpstr>
      <vt:lpstr>Properties of Aggregates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CONCRETE IN CONSTRUCTION Faculty of Applied Design and Engineering School of The Built and Natural Environment</dc:title>
  <dc:creator>Vista</dc:creator>
  <cp:lastModifiedBy>Alan Nantel</cp:lastModifiedBy>
  <cp:revision>344</cp:revision>
  <cp:lastPrinted>2017-10-11T09:07:09Z</cp:lastPrinted>
  <dcterms:created xsi:type="dcterms:W3CDTF">2011-10-21T09:00:41Z</dcterms:created>
  <dcterms:modified xsi:type="dcterms:W3CDTF">2020-10-08T11:47:24Z</dcterms:modified>
</cp:coreProperties>
</file>