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6"/>
  </p:notesMasterIdLst>
  <p:sldIdLst>
    <p:sldId id="256" r:id="rId2"/>
    <p:sldId id="320" r:id="rId3"/>
    <p:sldId id="337" r:id="rId4"/>
    <p:sldId id="340" r:id="rId5"/>
    <p:sldId id="341" r:id="rId6"/>
    <p:sldId id="342" r:id="rId7"/>
    <p:sldId id="343" r:id="rId8"/>
    <p:sldId id="338" r:id="rId9"/>
    <p:sldId id="323" r:id="rId10"/>
    <p:sldId id="274" r:id="rId11"/>
    <p:sldId id="324" r:id="rId12"/>
    <p:sldId id="321" r:id="rId13"/>
    <p:sldId id="285" r:id="rId14"/>
    <p:sldId id="286" r:id="rId15"/>
    <p:sldId id="288" r:id="rId16"/>
    <p:sldId id="260" r:id="rId17"/>
    <p:sldId id="344" r:id="rId18"/>
    <p:sldId id="325" r:id="rId19"/>
    <p:sldId id="345" r:id="rId20"/>
    <p:sldId id="326" r:id="rId21"/>
    <p:sldId id="346" r:id="rId22"/>
    <p:sldId id="347" r:id="rId23"/>
    <p:sldId id="327" r:id="rId24"/>
    <p:sldId id="258" r:id="rId25"/>
    <p:sldId id="259" r:id="rId26"/>
    <p:sldId id="322" r:id="rId27"/>
    <p:sldId id="317" r:id="rId28"/>
    <p:sldId id="318" r:id="rId29"/>
    <p:sldId id="319" r:id="rId30"/>
    <p:sldId id="265" r:id="rId31"/>
    <p:sldId id="264" r:id="rId32"/>
    <p:sldId id="278" r:id="rId33"/>
    <p:sldId id="277" r:id="rId34"/>
    <p:sldId id="263" r:id="rId35"/>
    <p:sldId id="328" r:id="rId36"/>
    <p:sldId id="329" r:id="rId37"/>
    <p:sldId id="330" r:id="rId38"/>
    <p:sldId id="331" r:id="rId39"/>
    <p:sldId id="332" r:id="rId40"/>
    <p:sldId id="339" r:id="rId41"/>
    <p:sldId id="333" r:id="rId42"/>
    <p:sldId id="334" r:id="rId43"/>
    <p:sldId id="335" r:id="rId44"/>
    <p:sldId id="336"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4" d="100"/>
          <a:sy n="74" d="100"/>
        </p:scale>
        <p:origin x="1038"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9BA3746-1248-4680-BABA-0EF40A81E3E9}" type="datetimeFigureOut">
              <a:rPr lang="en-GB" smtClean="0"/>
              <a:pPr/>
              <a:t>23/04/2018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91C6EB7-3F3C-4006-B6C3-A24488547FF5}" type="slidenum">
              <a:rPr lang="en-GB" smtClean="0"/>
              <a:pPr/>
              <a:t>‹#›</a:t>
            </a:fld>
            <a:endParaRPr lang="en-GB"/>
          </a:p>
        </p:txBody>
      </p:sp>
    </p:spTree>
    <p:extLst>
      <p:ext uri="{BB962C8B-B14F-4D97-AF65-F5344CB8AC3E}">
        <p14:creationId xmlns:p14="http://schemas.microsoft.com/office/powerpoint/2010/main" val="984209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a:t>
            </a:r>
            <a:r>
              <a:rPr lang="en-GB" baseline="0" dirty="0" smtClean="0"/>
              <a:t> write off is a reduction of the recognised value of something.  In accounting, it could refer to reduced or zero value of an asset. Or, with regard to the Profit and Loss Account, it refers to the reduction of taxable income, in recognition of certain expenses that are required to be paid to produce the organisations income.</a:t>
            </a:r>
            <a:endParaRPr lang="en-GB" dirty="0"/>
          </a:p>
        </p:txBody>
      </p:sp>
      <p:sp>
        <p:nvSpPr>
          <p:cNvPr id="4" name="Slide Number Placeholder 3"/>
          <p:cNvSpPr>
            <a:spLocks noGrp="1"/>
          </p:cNvSpPr>
          <p:nvPr>
            <p:ph type="sldNum" sz="quarter" idx="10"/>
          </p:nvPr>
        </p:nvSpPr>
        <p:spPr/>
        <p:txBody>
          <a:bodyPr/>
          <a:lstStyle/>
          <a:p>
            <a:fld id="{191C6EB7-3F3C-4006-B6C3-A24488547FF5}" type="slidenum">
              <a:rPr lang="en-GB" smtClean="0"/>
              <a:pPr/>
              <a:t>12</a:t>
            </a:fld>
            <a:endParaRPr lang="en-GB"/>
          </a:p>
        </p:txBody>
      </p:sp>
    </p:spTree>
    <p:extLst>
      <p:ext uri="{BB962C8B-B14F-4D97-AF65-F5344CB8AC3E}">
        <p14:creationId xmlns:p14="http://schemas.microsoft.com/office/powerpoint/2010/main" val="4124218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3BF898-2D8A-422A-A5C0-03A5AAF06916}" type="slidenum">
              <a:rPr lang="en-US"/>
              <a:pPr/>
              <a:t>16</a:t>
            </a:fld>
            <a:endParaRPr lang="en-US"/>
          </a:p>
        </p:txBody>
      </p:sp>
      <p:sp>
        <p:nvSpPr>
          <p:cNvPr id="124930" name="Rectangle 2"/>
          <p:cNvSpPr>
            <a:spLocks noGrp="1" noRot="1" noChangeAspect="1" noChangeArrowheads="1" noTextEdit="1"/>
          </p:cNvSpPr>
          <p:nvPr>
            <p:ph type="sldImg"/>
          </p:nvPr>
        </p:nvSpPr>
        <p:spPr>
          <a:xfrm>
            <a:off x="1152525" y="692150"/>
            <a:ext cx="4554538" cy="3416300"/>
          </a:xfrm>
          <a:ln/>
        </p:spPr>
      </p:sp>
      <p:sp>
        <p:nvSpPr>
          <p:cNvPr id="124931"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75330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bwMode="auto">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charset="0"/>
                <a:ea typeface="ＭＳ Ｐゴシック" charset="0"/>
                <a:cs typeface="Arial" charset="0"/>
              </a:defRPr>
            </a:lvl1pPr>
            <a:lvl2pPr marL="742950" indent="-285750" eaLnBrk="0" hangingPunct="0">
              <a:defRPr>
                <a:solidFill>
                  <a:schemeClr val="tx1"/>
                </a:solidFill>
                <a:latin typeface="Calibri" charset="0"/>
                <a:ea typeface="Arial" charset="0"/>
                <a:cs typeface="Arial" charset="0"/>
              </a:defRPr>
            </a:lvl2pPr>
            <a:lvl3pPr marL="1143000" indent="-228600" eaLnBrk="0" hangingPunct="0">
              <a:defRPr>
                <a:solidFill>
                  <a:schemeClr val="tx1"/>
                </a:solidFill>
                <a:latin typeface="Calibri" charset="0"/>
                <a:ea typeface="Arial" charset="0"/>
                <a:cs typeface="Arial" charset="0"/>
              </a:defRPr>
            </a:lvl3pPr>
            <a:lvl4pPr marL="1600200" indent="-228600" eaLnBrk="0" hangingPunct="0">
              <a:defRPr>
                <a:solidFill>
                  <a:schemeClr val="tx1"/>
                </a:solidFill>
                <a:latin typeface="Calibri" charset="0"/>
                <a:ea typeface="Arial" charset="0"/>
                <a:cs typeface="Arial" charset="0"/>
              </a:defRPr>
            </a:lvl4pPr>
            <a:lvl5pPr marL="2057400" indent="-228600" eaLnBrk="0" hangingPunct="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pPr eaLnBrk="1" hangingPunct="1"/>
            <a:fld id="{9CDBF8E6-8EFA-BF41-8C15-5F40065FF88A}" type="slidenum">
              <a:rPr lang="en-US"/>
              <a:pPr eaLnBrk="1" hangingPunct="1"/>
              <a:t>18</a:t>
            </a:fld>
            <a:endParaRPr lang="en-US"/>
          </a:p>
        </p:txBody>
      </p:sp>
      <p:sp>
        <p:nvSpPr>
          <p:cNvPr id="28675" name="Rectangle 2"/>
          <p:cNvSpPr>
            <a:spLocks noGrp="1" noRot="1" noChangeAspect="1" noChangeArrowheads="1" noTextEdit="1"/>
          </p:cNvSpPr>
          <p:nvPr>
            <p:ph type="sldImg"/>
          </p:nvPr>
        </p:nvSpPr>
        <p:spPr bwMode="auto">
          <a:xfrm>
            <a:off x="1152525" y="692150"/>
            <a:ext cx="4554538" cy="3416300"/>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8676" name="Rectangle 3"/>
          <p:cNvSpPr>
            <a:spLocks noGrp="1" noChangeArrowheads="1"/>
          </p:cNvSpPr>
          <p:nvPr>
            <p:ph type="body" idx="1"/>
          </p:nvPr>
        </p:nvSpPr>
        <p:spPr bwMode="auto">
          <a:xfrm>
            <a:off x="912813" y="4343400"/>
            <a:ext cx="5032375" cy="411480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defTabSz="762000" eaLnBrk="1" hangingPunct="1">
              <a:spcBef>
                <a:spcPct val="0"/>
              </a:spcBef>
            </a:pPr>
            <a:endParaRPr lang="en-GB">
              <a:latin typeface="Calibri" charset="0"/>
            </a:endParaRPr>
          </a:p>
        </p:txBody>
      </p:sp>
    </p:spTree>
    <p:extLst>
      <p:ext uri="{BB962C8B-B14F-4D97-AF65-F5344CB8AC3E}">
        <p14:creationId xmlns:p14="http://schemas.microsoft.com/office/powerpoint/2010/main" val="12091160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6BE775-0748-451E-A3F7-42D95716704E}" type="slidenum">
              <a:rPr lang="en-US"/>
              <a:pPr/>
              <a:t>24</a:t>
            </a:fld>
            <a:endParaRPr lang="en-US"/>
          </a:p>
        </p:txBody>
      </p:sp>
      <p:sp>
        <p:nvSpPr>
          <p:cNvPr id="120834" name="Rectangle 2"/>
          <p:cNvSpPr>
            <a:spLocks noGrp="1" noRot="1" noChangeAspect="1" noChangeArrowheads="1" noTextEdit="1"/>
          </p:cNvSpPr>
          <p:nvPr>
            <p:ph type="sldImg"/>
          </p:nvPr>
        </p:nvSpPr>
        <p:spPr>
          <a:xfrm>
            <a:off x="1152525" y="692150"/>
            <a:ext cx="4554538" cy="3416300"/>
          </a:xfrm>
          <a:ln/>
        </p:spPr>
      </p:sp>
      <p:sp>
        <p:nvSpPr>
          <p:cNvPr id="120835"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2795788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6DCB437-3630-4BF3-8720-1B3A22162185}" type="slidenum">
              <a:rPr lang="en-US"/>
              <a:pPr/>
              <a:t>25</a:t>
            </a:fld>
            <a:endParaRPr lang="en-US"/>
          </a:p>
        </p:txBody>
      </p:sp>
      <p:sp>
        <p:nvSpPr>
          <p:cNvPr id="122882" name="Rectangle 2"/>
          <p:cNvSpPr>
            <a:spLocks noGrp="1" noRot="1" noChangeAspect="1" noChangeArrowheads="1" noTextEdit="1"/>
          </p:cNvSpPr>
          <p:nvPr>
            <p:ph type="sldImg"/>
          </p:nvPr>
        </p:nvSpPr>
        <p:spPr>
          <a:xfrm>
            <a:off x="1152525" y="692150"/>
            <a:ext cx="4554538" cy="3416300"/>
          </a:xfrm>
          <a:ln/>
        </p:spPr>
      </p:sp>
      <p:sp>
        <p:nvSpPr>
          <p:cNvPr id="122883"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41575381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F244072-CFD5-4FE9-A9B1-11EFABBD0B33}" type="slidenum">
              <a:rPr lang="en-US"/>
              <a:pPr/>
              <a:t>27</a:t>
            </a:fld>
            <a:endParaRPr lang="en-US"/>
          </a:p>
        </p:txBody>
      </p:sp>
      <p:sp>
        <p:nvSpPr>
          <p:cNvPr id="126978" name="Rectangle 2"/>
          <p:cNvSpPr>
            <a:spLocks noGrp="1" noRot="1" noChangeAspect="1" noChangeArrowheads="1" noTextEdit="1"/>
          </p:cNvSpPr>
          <p:nvPr>
            <p:ph type="sldImg"/>
          </p:nvPr>
        </p:nvSpPr>
        <p:spPr>
          <a:xfrm>
            <a:off x="1152525" y="692150"/>
            <a:ext cx="4554538" cy="3416300"/>
          </a:xfrm>
          <a:ln/>
        </p:spPr>
      </p:sp>
      <p:sp>
        <p:nvSpPr>
          <p:cNvPr id="126979"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3631080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D5CBC11-8039-4E21-BAE3-BA8C3950F7E7}" type="slidenum">
              <a:rPr lang="en-US"/>
              <a:pPr/>
              <a:t>29</a:t>
            </a:fld>
            <a:endParaRPr lang="en-US"/>
          </a:p>
        </p:txBody>
      </p:sp>
      <p:sp>
        <p:nvSpPr>
          <p:cNvPr id="129026" name="Rectangle 2"/>
          <p:cNvSpPr>
            <a:spLocks noGrp="1" noRot="1" noChangeAspect="1" noChangeArrowheads="1" noTextEdit="1"/>
          </p:cNvSpPr>
          <p:nvPr>
            <p:ph type="sldImg"/>
          </p:nvPr>
        </p:nvSpPr>
        <p:spPr>
          <a:xfrm>
            <a:off x="1152525" y="692150"/>
            <a:ext cx="4554538" cy="3416300"/>
          </a:xfrm>
          <a:ln/>
        </p:spPr>
      </p:sp>
      <p:sp>
        <p:nvSpPr>
          <p:cNvPr id="129027"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771725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47332B-02B1-423D-8EB0-F13735C5C0B9}" type="slidenum">
              <a:rPr lang="en-US"/>
              <a:pPr/>
              <a:t>30</a:t>
            </a:fld>
            <a:endParaRPr lang="en-US"/>
          </a:p>
        </p:txBody>
      </p:sp>
      <p:sp>
        <p:nvSpPr>
          <p:cNvPr id="135170" name="Rectangle 2"/>
          <p:cNvSpPr>
            <a:spLocks noGrp="1" noRot="1" noChangeAspect="1" noChangeArrowheads="1" noTextEdit="1"/>
          </p:cNvSpPr>
          <p:nvPr>
            <p:ph type="sldImg"/>
          </p:nvPr>
        </p:nvSpPr>
        <p:spPr>
          <a:xfrm>
            <a:off x="1152525" y="692150"/>
            <a:ext cx="4554538" cy="3416300"/>
          </a:xfrm>
          <a:ln/>
        </p:spPr>
      </p:sp>
      <p:sp>
        <p:nvSpPr>
          <p:cNvPr id="135171"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37341153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7D53A5D-AAC8-4AA4-A5E6-525E4203849A}" type="slidenum">
              <a:rPr lang="en-US"/>
              <a:pPr/>
              <a:t>31</a:t>
            </a:fld>
            <a:endParaRPr lang="en-US"/>
          </a:p>
        </p:txBody>
      </p:sp>
      <p:sp>
        <p:nvSpPr>
          <p:cNvPr id="133122" name="Rectangle 2"/>
          <p:cNvSpPr>
            <a:spLocks noGrp="1" noRot="1" noChangeAspect="1" noChangeArrowheads="1" noTextEdit="1"/>
          </p:cNvSpPr>
          <p:nvPr>
            <p:ph type="sldImg"/>
          </p:nvPr>
        </p:nvSpPr>
        <p:spPr>
          <a:xfrm>
            <a:off x="1152525" y="692150"/>
            <a:ext cx="4554538" cy="3416300"/>
          </a:xfrm>
          <a:ln/>
        </p:spPr>
      </p:sp>
      <p:sp>
        <p:nvSpPr>
          <p:cNvPr id="133123"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11213858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AC9ED2-D757-4517-B42F-72D3694825F8}" type="slidenum">
              <a:rPr lang="en-US"/>
              <a:pPr/>
              <a:t>34</a:t>
            </a:fld>
            <a:endParaRPr lang="en-US"/>
          </a:p>
        </p:txBody>
      </p:sp>
      <p:sp>
        <p:nvSpPr>
          <p:cNvPr id="131074" name="Rectangle 2"/>
          <p:cNvSpPr>
            <a:spLocks noGrp="1" noRot="1" noChangeAspect="1" noChangeArrowheads="1" noTextEdit="1"/>
          </p:cNvSpPr>
          <p:nvPr>
            <p:ph type="sldImg"/>
          </p:nvPr>
        </p:nvSpPr>
        <p:spPr>
          <a:xfrm>
            <a:off x="1152525" y="692150"/>
            <a:ext cx="4554538" cy="3416300"/>
          </a:xfrm>
          <a:ln/>
        </p:spPr>
      </p:sp>
      <p:sp>
        <p:nvSpPr>
          <p:cNvPr id="131075"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23819601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9144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4D5B0A29-D743-4619-8EDD-C30BA1BC8BE3}" type="datetimeFigureOut">
              <a:rPr lang="en-GB" smtClean="0"/>
              <a:pPr/>
              <a:t>23/04/2018</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A7B478A4-D20D-46D7-B9EC-7F45588C29E7}" type="slidenum">
              <a:rPr lang="en-GB" smtClean="0"/>
              <a:pPr/>
              <a:t>‹#›</a:t>
            </a:fld>
            <a:endParaRPr lang="en-GB"/>
          </a:p>
        </p:txBody>
      </p:sp>
      <p:grpSp>
        <p:nvGrpSpPr>
          <p:cNvPr id="8" name="Group 7"/>
          <p:cNvGrpSpPr/>
          <p:nvPr/>
        </p:nvGrpSpPr>
        <p:grpSpPr>
          <a:xfrm>
            <a:off x="1194101" y="2887530"/>
            <a:ext cx="6779110"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83341" y="1387737"/>
            <a:ext cx="6777318"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GB" smtClean="0"/>
              <a:t>Click to edit Master title style</a:t>
            </a:r>
            <a:endParaRPr lang="en-US" dirty="0"/>
          </a:p>
        </p:txBody>
      </p:sp>
      <p:sp>
        <p:nvSpPr>
          <p:cNvPr id="3" name="Subtitle 2"/>
          <p:cNvSpPr>
            <a:spLocks noGrp="1"/>
          </p:cNvSpPr>
          <p:nvPr>
            <p:ph type="subTitle" idx="1"/>
          </p:nvPr>
        </p:nvSpPr>
        <p:spPr>
          <a:xfrm>
            <a:off x="1371600" y="3767862"/>
            <a:ext cx="64008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D5B0A29-D743-4619-8EDD-C30BA1BC8BE3}" type="datetimeFigureOut">
              <a:rPr lang="en-GB" smtClean="0"/>
              <a:pPr/>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478A4-D20D-46D7-B9EC-7F45588C29E7}" type="slidenum">
              <a:rPr lang="en-GB" smtClean="0"/>
              <a:pPr/>
              <a:t>‹#›</a:t>
            </a:fld>
            <a:endParaRPr lang="en-GB"/>
          </a:p>
        </p:txBody>
      </p:sp>
      <p:sp>
        <p:nvSpPr>
          <p:cNvPr id="11" name="Title 10"/>
          <p:cNvSpPr>
            <a:spLocks noGrp="1"/>
          </p:cNvSpPr>
          <p:nvPr>
            <p:ph type="title"/>
          </p:nvPr>
        </p:nvSpPr>
        <p:spPr/>
        <p:txBody>
          <a:bodyPr/>
          <a:lstStyle/>
          <a:p>
            <a:r>
              <a:rPr lang="en-GB" smtClean="0"/>
              <a:t>Click to edit Master title style</a:t>
            </a:r>
            <a:endParaRPr lang="en-US"/>
          </a:p>
        </p:txBody>
      </p:sp>
      <p:grpSp>
        <p:nvGrpSpPr>
          <p:cNvPr id="12" name="Group 11"/>
          <p:cNvGrpSpPr/>
          <p:nvPr/>
        </p:nvGrpSpPr>
        <p:grpSpPr>
          <a:xfrm>
            <a:off x="1172584" y="1392217"/>
            <a:ext cx="6779110" cy="923330"/>
            <a:chOff x="1172584" y="1381459"/>
            <a:chExt cx="6779110" cy="923330"/>
          </a:xfrm>
        </p:grpSpPr>
        <p:sp>
          <p:nvSpPr>
            <p:cNvPr id="13" name="TextBox 12"/>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9144000" cy="6858000"/>
          </a:xfrm>
          <a:prstGeom prst="rect">
            <a:avLst/>
          </a:prstGeom>
        </p:spPr>
      </p:pic>
      <p:grpSp>
        <p:nvGrpSpPr>
          <p:cNvPr id="7" name="Group 7"/>
          <p:cNvGrpSpPr/>
          <p:nvPr/>
        </p:nvGrpSpPr>
        <p:grpSpPr>
          <a:xfrm>
            <a:off x="1172584" y="2887579"/>
            <a:ext cx="6779110" cy="923330"/>
            <a:chOff x="1172584" y="1381459"/>
            <a:chExt cx="6779110" cy="923330"/>
          </a:xfrm>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90040" y="1204857"/>
            <a:ext cx="7754713" cy="1910716"/>
          </a:xfrm>
        </p:spPr>
        <p:txBody>
          <a:bodyPr anchor="b"/>
          <a:lstStyle>
            <a:lvl1pPr algn="ctr">
              <a:defRPr sz="5400" b="0" cap="none" baseline="0">
                <a:solidFill>
                  <a:schemeClr val="tx2"/>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699248" y="3767316"/>
            <a:ext cx="7734747"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D5B0A29-D743-4619-8EDD-C30BA1BC8BE3}" type="datetimeFigureOut">
              <a:rPr lang="en-GB" smtClean="0"/>
              <a:pPr/>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478A4-D20D-46D7-B9EC-7F45588C29E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4D5B0A29-D743-4619-8EDD-C30BA1BC8BE3}" type="datetimeFigureOut">
              <a:rPr lang="en-GB" smtClean="0"/>
              <a:pPr/>
              <a:t>23/04/2018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B478A4-D20D-46D7-B9EC-7F45588C29E7}" type="slidenum">
              <a:rPr lang="en-GB" smtClean="0"/>
              <a:pPr/>
              <a:t>‹#›</a:t>
            </a:fld>
            <a:endParaRPr lang="en-GB"/>
          </a:p>
        </p:txBody>
      </p:sp>
      <p:sp>
        <p:nvSpPr>
          <p:cNvPr id="12" name="Title 11"/>
          <p:cNvSpPr>
            <a:spLocks noGrp="1"/>
          </p:cNvSpPr>
          <p:nvPr>
            <p:ph type="title"/>
          </p:nvPr>
        </p:nvSpPr>
        <p:spPr/>
        <p:txBody>
          <a:bodyPr/>
          <a:lstStyle>
            <a:lvl1pPr>
              <a:defRPr>
                <a:solidFill>
                  <a:schemeClr val="tx2"/>
                </a:solidFill>
              </a:defRPr>
            </a:lvl1pPr>
          </a:lstStyle>
          <a:p>
            <a:r>
              <a:rPr lang="en-GB" smtClean="0"/>
              <a:t>Click to edit Master title style</a:t>
            </a:r>
            <a:endParaRPr lang="en-US" dirty="0"/>
          </a:p>
        </p:txBody>
      </p:sp>
      <p:grpSp>
        <p:nvGrpSpPr>
          <p:cNvPr id="13" name="Group 12"/>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685800" y="2240280"/>
            <a:ext cx="3803904" cy="387705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10" name="Content Placeholder 9"/>
          <p:cNvSpPr>
            <a:spLocks noGrp="1"/>
          </p:cNvSpPr>
          <p:nvPr>
            <p:ph sz="quarter" idx="14"/>
          </p:nvPr>
        </p:nvSpPr>
        <p:spPr>
          <a:xfrm>
            <a:off x="4645151" y="2240280"/>
            <a:ext cx="3803904" cy="387705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1051560" y="2240280"/>
            <a:ext cx="3442446"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88488" y="2947595"/>
            <a:ext cx="38039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02306" y="2240280"/>
            <a:ext cx="344728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6" y="2944368"/>
            <a:ext cx="3799728"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D5B0A29-D743-4619-8EDD-C30BA1BC8BE3}" type="datetimeFigureOut">
              <a:rPr lang="en-GB" smtClean="0"/>
              <a:pPr/>
              <a:t>23/04/2018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B478A4-D20D-46D7-B9EC-7F45588C29E7}" type="slidenum">
              <a:rPr lang="en-GB" smtClean="0"/>
              <a:pPr/>
              <a:t>‹#›</a:t>
            </a:fld>
            <a:endParaRPr lang="en-GB"/>
          </a:p>
        </p:txBody>
      </p:sp>
      <p:grpSp>
        <p:nvGrpSpPr>
          <p:cNvPr id="14" name="Group 13"/>
          <p:cNvGrpSpPr/>
          <p:nvPr/>
        </p:nvGrpSpPr>
        <p:grpSpPr>
          <a:xfrm>
            <a:off x="1172584" y="1392217"/>
            <a:ext cx="6779110" cy="923330"/>
            <a:chOff x="1172584" y="1381459"/>
            <a:chExt cx="6779110" cy="923330"/>
          </a:xfrm>
        </p:grpSpPr>
        <p:sp>
          <p:nvSpPr>
            <p:cNvPr id="16" name="TextBox 15"/>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D5B0A29-D743-4619-8EDD-C30BA1BC8BE3}" type="datetimeFigureOut">
              <a:rPr lang="en-GB" smtClean="0"/>
              <a:pPr/>
              <a:t>23/04/2018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B478A4-D20D-46D7-B9EC-7F45588C29E7}" type="slidenum">
              <a:rPr lang="en-GB" smtClean="0"/>
              <a:pPr/>
              <a:t>‹#›</a:t>
            </a:fld>
            <a:endParaRPr lang="en-GB"/>
          </a:p>
        </p:txBody>
      </p:sp>
      <p:grpSp>
        <p:nvGrpSpPr>
          <p:cNvPr id="10" name="Group 9"/>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5B0A29-D743-4619-8EDD-C30BA1BC8BE3}" type="datetimeFigureOut">
              <a:rPr lang="en-GB" smtClean="0"/>
              <a:pPr/>
              <a:t>23/04/2018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B478A4-D20D-46D7-B9EC-7F45588C29E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4579" y="1678195"/>
            <a:ext cx="3422483" cy="1886921"/>
          </a:xfrm>
        </p:spPr>
        <p:txBody>
          <a:bodyPr anchor="b"/>
          <a:lstStyle>
            <a:lvl1pPr algn="l">
              <a:defRPr sz="2800" b="0"/>
            </a:lvl1pPr>
          </a:lstStyle>
          <a:p>
            <a:r>
              <a:rPr lang="en-GB" smtClean="0"/>
              <a:t>Click to edit Master title style</a:t>
            </a:r>
            <a:endParaRPr lang="en-US"/>
          </a:p>
        </p:txBody>
      </p:sp>
      <p:sp>
        <p:nvSpPr>
          <p:cNvPr id="3" name="Content Placeholder 2"/>
          <p:cNvSpPr>
            <a:spLocks noGrp="1"/>
          </p:cNvSpPr>
          <p:nvPr>
            <p:ph idx="1"/>
          </p:nvPr>
        </p:nvSpPr>
        <p:spPr>
          <a:xfrm>
            <a:off x="692001" y="559398"/>
            <a:ext cx="4116667"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5034579" y="3603812"/>
            <a:ext cx="3411725"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D5B0A29-D743-4619-8EDD-C30BA1BC8BE3}" type="datetimeFigureOut">
              <a:rPr lang="en-GB" smtClean="0"/>
              <a:pPr/>
              <a:t>23/04/2018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B478A4-D20D-46D7-B9EC-7F45588C29E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731" y="4668818"/>
            <a:ext cx="7767021" cy="644729"/>
          </a:xfrm>
        </p:spPr>
        <p:txBody>
          <a:bodyPr anchor="b"/>
          <a:lstStyle>
            <a:lvl1pPr algn="ctr">
              <a:defRPr sz="2800" b="0"/>
            </a:lvl1pPr>
          </a:lstStyle>
          <a:p>
            <a:r>
              <a:rPr lang="en-GB" smtClean="0"/>
              <a:t>Click to edit Master title style</a:t>
            </a:r>
            <a:endParaRPr lang="en-US"/>
          </a:p>
        </p:txBody>
      </p:sp>
      <p:sp>
        <p:nvSpPr>
          <p:cNvPr id="3" name="Picture Placeholder 2"/>
          <p:cNvSpPr>
            <a:spLocks noGrp="1"/>
          </p:cNvSpPr>
          <p:nvPr>
            <p:ph type="pic" idx="1"/>
          </p:nvPr>
        </p:nvSpPr>
        <p:spPr>
          <a:xfrm rot="240000">
            <a:off x="2183792" y="666965"/>
            <a:ext cx="4772156"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88489" y="5324306"/>
            <a:ext cx="7756264"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D5B0A29-D743-4619-8EDD-C30BA1BC8BE3}" type="datetimeFigureOut">
              <a:rPr lang="en-GB" smtClean="0"/>
              <a:pPr/>
              <a:t>23/04/2018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B478A4-D20D-46D7-B9EC-7F45588C29E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D5B0A29-D743-4619-8EDD-C30BA1BC8BE3}" type="datetimeFigureOut">
              <a:rPr lang="en-GB" smtClean="0"/>
              <a:pPr/>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478A4-D20D-46D7-B9EC-7F45588C29E7}" type="slidenum">
              <a:rPr lang="en-GB" smtClean="0"/>
              <a:pPr/>
              <a:t>‹#›</a:t>
            </a:fld>
            <a:endParaRPr lang="en-GB"/>
          </a:p>
        </p:txBody>
      </p:sp>
      <p:grpSp>
        <p:nvGrpSpPr>
          <p:cNvPr id="11" name="Group 10"/>
          <p:cNvGrpSpPr/>
          <p:nvPr/>
        </p:nvGrpSpPr>
        <p:grpSpPr>
          <a:xfrm>
            <a:off x="1172584" y="1392217"/>
            <a:ext cx="6779110" cy="923330"/>
            <a:chOff x="1172584" y="1381459"/>
            <a:chExt cx="6779110" cy="923330"/>
          </a:xfrm>
        </p:grpSpPr>
        <p:sp>
          <p:nvSpPr>
            <p:cNvPr id="15" name="TextBox 14"/>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6560" y="559398"/>
            <a:ext cx="1678193" cy="5566765"/>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88488" y="849854"/>
            <a:ext cx="5507917" cy="5023821"/>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D5B0A29-D743-4619-8EDD-C30BA1BC8BE3}" type="datetimeFigureOut">
              <a:rPr lang="en-GB" smtClean="0"/>
              <a:pPr/>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478A4-D20D-46D7-B9EC-7F45588C29E7}" type="slidenum">
              <a:rPr lang="en-GB" smtClean="0"/>
              <a:pPr/>
              <a:t>‹#›</a:t>
            </a:fld>
            <a:endParaRPr lang="en-GB"/>
          </a:p>
        </p:txBody>
      </p:sp>
      <p:grpSp>
        <p:nvGrpSpPr>
          <p:cNvPr id="11" name="Group 10"/>
          <p:cNvGrpSpPr/>
          <p:nvPr/>
        </p:nvGrpSpPr>
        <p:grpSpPr>
          <a:xfrm rot="5400000">
            <a:off x="3909050" y="2880823"/>
            <a:ext cx="5480154" cy="923330"/>
            <a:chOff x="1815339" y="1381459"/>
            <a:chExt cx="5480154" cy="923330"/>
          </a:xfrm>
        </p:grpSpPr>
        <p:sp>
          <p:nvSpPr>
            <p:cNvPr id="12" name="TextBox 11"/>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88490" y="570156"/>
            <a:ext cx="7756263" cy="1054250"/>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699247" y="2248347"/>
            <a:ext cx="7745505" cy="387781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360378" y="6161442"/>
            <a:ext cx="2133600" cy="365125"/>
          </a:xfrm>
          <a:prstGeom prst="rect">
            <a:avLst/>
          </a:prstGeom>
        </p:spPr>
        <p:txBody>
          <a:bodyPr vert="horz" lIns="91440" tIns="45720" rIns="91440" bIns="45720" rtlCol="0" anchor="ctr"/>
          <a:lstStyle>
            <a:lvl1pPr algn="l">
              <a:defRPr sz="1200">
                <a:solidFill>
                  <a:schemeClr val="tx2"/>
                </a:solidFill>
              </a:defRPr>
            </a:lvl1pPr>
          </a:lstStyle>
          <a:p>
            <a:fld id="{4D5B0A29-D743-4619-8EDD-C30BA1BC8BE3}" type="datetimeFigureOut">
              <a:rPr lang="en-GB" smtClean="0"/>
              <a:pPr/>
              <a:t>23/04/2018</a:t>
            </a:fld>
            <a:endParaRPr lang="en-GB"/>
          </a:p>
        </p:txBody>
      </p:sp>
      <p:sp>
        <p:nvSpPr>
          <p:cNvPr id="5" name="Footer Placeholder 4"/>
          <p:cNvSpPr>
            <a:spLocks noGrp="1"/>
          </p:cNvSpPr>
          <p:nvPr>
            <p:ph type="ftr" sz="quarter" idx="3"/>
          </p:nvPr>
        </p:nvSpPr>
        <p:spPr>
          <a:xfrm>
            <a:off x="3124200" y="6161442"/>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639264" y="6161442"/>
            <a:ext cx="2133600" cy="365125"/>
          </a:xfrm>
          <a:prstGeom prst="rect">
            <a:avLst/>
          </a:prstGeom>
        </p:spPr>
        <p:txBody>
          <a:bodyPr vert="horz" lIns="91440" tIns="45720" rIns="91440" bIns="45720" rtlCol="0" anchor="ctr"/>
          <a:lstStyle>
            <a:lvl1pPr algn="r">
              <a:defRPr sz="1200">
                <a:solidFill>
                  <a:schemeClr val="tx2"/>
                </a:solidFill>
              </a:defRPr>
            </a:lvl1pPr>
          </a:lstStyle>
          <a:p>
            <a:fld id="{A7B478A4-D20D-46D7-B9EC-7F45588C29E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Marginal Costing</a:t>
            </a:r>
            <a:endParaRPr lang="en-GB" dirty="0"/>
          </a:p>
        </p:txBody>
      </p:sp>
      <p:sp>
        <p:nvSpPr>
          <p:cNvPr id="3" name="Subtitle 2"/>
          <p:cNvSpPr>
            <a:spLocks noGrp="1"/>
          </p:cNvSpPr>
          <p:nvPr>
            <p:ph type="subTitle" idx="1"/>
          </p:nvPr>
        </p:nvSpPr>
        <p:spPr/>
        <p:txBody>
          <a:bodyPr/>
          <a:lstStyle/>
          <a:p>
            <a:r>
              <a:rPr lang="en-GB" dirty="0" smtClean="0"/>
              <a:t>Week 6</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In the lecture we talked about the absorption of costs by different cost </a:t>
            </a:r>
            <a:r>
              <a:rPr lang="en-US" dirty="0" err="1" smtClean="0"/>
              <a:t>centres</a:t>
            </a:r>
            <a:r>
              <a:rPr lang="en-US" dirty="0"/>
              <a:t> </a:t>
            </a:r>
            <a:r>
              <a:rPr lang="en-US" dirty="0" smtClean="0"/>
              <a:t>through apportionment</a:t>
            </a:r>
          </a:p>
          <a:p>
            <a:r>
              <a:rPr lang="en-US" dirty="0" smtClean="0"/>
              <a:t>Apportionment is all about fairness</a:t>
            </a:r>
          </a:p>
          <a:p>
            <a:endParaRPr lang="en-US" dirty="0"/>
          </a:p>
        </p:txBody>
      </p:sp>
      <p:sp>
        <p:nvSpPr>
          <p:cNvPr id="3" name="Title 2"/>
          <p:cNvSpPr>
            <a:spLocks noGrp="1"/>
          </p:cNvSpPr>
          <p:nvPr>
            <p:ph type="title"/>
          </p:nvPr>
        </p:nvSpPr>
        <p:spPr/>
        <p:txBody>
          <a:bodyPr/>
          <a:lstStyle/>
          <a:p>
            <a:r>
              <a:rPr lang="en-US" dirty="0" smtClean="0"/>
              <a:t>previously</a:t>
            </a:r>
            <a:endParaRPr lang="en-US" dirty="0"/>
          </a:p>
        </p:txBody>
      </p:sp>
    </p:spTree>
    <p:extLst>
      <p:ext uri="{BB962C8B-B14F-4D97-AF65-F5344CB8AC3E}">
        <p14:creationId xmlns:p14="http://schemas.microsoft.com/office/powerpoint/2010/main" val="155016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Marginal Costing</a:t>
            </a:r>
          </a:p>
          <a:p>
            <a:r>
              <a:rPr lang="en-GB" dirty="0" smtClean="0"/>
              <a:t>Compare Marginal Costing to Absorption </a:t>
            </a:r>
            <a:r>
              <a:rPr lang="en-GB" dirty="0" smtClean="0"/>
              <a:t>Costing</a:t>
            </a:r>
          </a:p>
          <a:p>
            <a:r>
              <a:rPr lang="en-GB" dirty="0" smtClean="0"/>
              <a:t>Breakeven Analysis</a:t>
            </a:r>
            <a:endParaRPr lang="en-GB" dirty="0" smtClean="0"/>
          </a:p>
          <a:p>
            <a:endParaRPr lang="en-GB" dirty="0"/>
          </a:p>
        </p:txBody>
      </p:sp>
      <p:sp>
        <p:nvSpPr>
          <p:cNvPr id="3" name="Title 2"/>
          <p:cNvSpPr>
            <a:spLocks noGrp="1"/>
          </p:cNvSpPr>
          <p:nvPr>
            <p:ph type="title"/>
          </p:nvPr>
        </p:nvSpPr>
        <p:spPr/>
        <p:txBody>
          <a:bodyPr/>
          <a:lstStyle/>
          <a:p>
            <a:r>
              <a:rPr lang="en-GB" dirty="0" smtClean="0"/>
              <a:t>Today we will look at</a:t>
            </a:r>
            <a:endParaRPr lang="en-GB" dirty="0"/>
          </a:p>
        </p:txBody>
      </p:sp>
    </p:spTree>
    <p:extLst>
      <p:ext uri="{BB962C8B-B14F-4D97-AF65-F5344CB8AC3E}">
        <p14:creationId xmlns:p14="http://schemas.microsoft.com/office/powerpoint/2010/main" val="3470408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2"/>
          <p:cNvSpPr>
            <a:spLocks noGrp="1"/>
          </p:cNvSpPr>
          <p:nvPr>
            <p:ph idx="1"/>
          </p:nvPr>
        </p:nvSpPr>
        <p:spPr/>
        <p:txBody>
          <a:bodyPr/>
          <a:lstStyle/>
          <a:p>
            <a:r>
              <a:rPr lang="en-GB" altLang="en-US" smtClean="0"/>
              <a:t>An important part of running a company is the determination of how the company should be financed and how the prices of the products the company sells should be set</a:t>
            </a:r>
          </a:p>
          <a:p>
            <a:endParaRPr lang="en-GB" altLang="en-US" smtClean="0"/>
          </a:p>
          <a:p>
            <a:r>
              <a:rPr lang="en-GB" altLang="en-US" smtClean="0"/>
              <a:t>In order to do this properly a sound financial analysis is necessary</a:t>
            </a:r>
          </a:p>
        </p:txBody>
      </p:sp>
      <p:sp>
        <p:nvSpPr>
          <p:cNvPr id="2" name="Title 1"/>
          <p:cNvSpPr>
            <a:spLocks noGrp="1"/>
          </p:cNvSpPr>
          <p:nvPr>
            <p:ph type="title"/>
          </p:nvPr>
        </p:nvSpPr>
        <p:spPr/>
        <p:txBody>
          <a:bodyPr rtlCol="0">
            <a:noAutofit/>
          </a:bodyPr>
          <a:lstStyle/>
          <a:p>
            <a:pPr fontAlgn="auto">
              <a:spcAft>
                <a:spcPts val="0"/>
              </a:spcAft>
              <a:defRPr/>
            </a:pPr>
            <a:r>
              <a:rPr lang="en-GB" altLang="en-US" smtClean="0">
                <a:effectLst>
                  <a:outerShdw blurRad="38100" dist="38100" dir="2700000" algn="tl">
                    <a:srgbClr val="C0C0C0"/>
                  </a:outerShdw>
                </a:effectLst>
              </a:rPr>
              <a:t>Introduction</a:t>
            </a:r>
          </a:p>
        </p:txBody>
      </p:sp>
    </p:spTree>
    <p:extLst>
      <p:ext uri="{BB962C8B-B14F-4D97-AF65-F5344CB8AC3E}">
        <p14:creationId xmlns:p14="http://schemas.microsoft.com/office/powerpoint/2010/main" val="6449328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a:bodyPr>
          <a:lstStyle/>
          <a:p>
            <a:pPr marL="365760" indent="-283464" fontAlgn="auto">
              <a:spcAft>
                <a:spcPts val="0"/>
              </a:spcAft>
              <a:buFont typeface="Wingdings 2"/>
              <a:buChar char=""/>
              <a:defRPr/>
            </a:pPr>
            <a:r>
              <a:rPr lang="en-GB" dirty="0" smtClean="0">
                <a:solidFill>
                  <a:schemeClr val="tx1">
                    <a:lumMod val="85000"/>
                    <a:lumOff val="15000"/>
                  </a:schemeClr>
                </a:solidFill>
              </a:rPr>
              <a:t>Remember, it </a:t>
            </a:r>
            <a:r>
              <a:rPr lang="en-GB" dirty="0" smtClean="0">
                <a:solidFill>
                  <a:schemeClr val="tx1">
                    <a:lumMod val="85000"/>
                    <a:lumOff val="15000"/>
                  </a:schemeClr>
                </a:solidFill>
              </a:rPr>
              <a:t>is essential to realise that there are 2 basic types of costs a company incurs</a:t>
            </a:r>
          </a:p>
          <a:p>
            <a:pPr marL="640080" lvl="1" indent="-237744" fontAlgn="auto">
              <a:spcAft>
                <a:spcPts val="0"/>
              </a:spcAft>
              <a:buFont typeface="Verdana"/>
              <a:buChar char="◦"/>
              <a:defRPr/>
            </a:pPr>
            <a:endParaRPr lang="en-GB" dirty="0" smtClean="0">
              <a:solidFill>
                <a:schemeClr val="tx1">
                  <a:lumMod val="85000"/>
                  <a:lumOff val="15000"/>
                </a:schemeClr>
              </a:solidFill>
            </a:endParaRPr>
          </a:p>
          <a:p>
            <a:pPr marL="640080" lvl="1" indent="-237744" fontAlgn="auto">
              <a:spcAft>
                <a:spcPts val="0"/>
              </a:spcAft>
              <a:buFont typeface="Verdana"/>
              <a:buChar char="◦"/>
              <a:defRPr/>
            </a:pPr>
            <a:r>
              <a:rPr lang="en-GB" sz="3200" dirty="0" smtClean="0">
                <a:solidFill>
                  <a:schemeClr val="tx1">
                    <a:lumMod val="85000"/>
                    <a:lumOff val="15000"/>
                  </a:schemeClr>
                </a:solidFill>
              </a:rPr>
              <a:t>Variable Costs</a:t>
            </a:r>
          </a:p>
          <a:p>
            <a:pPr marL="640080" lvl="1" indent="-237744" fontAlgn="auto">
              <a:spcAft>
                <a:spcPts val="0"/>
              </a:spcAft>
              <a:buFont typeface="Verdana"/>
              <a:buChar char="◦"/>
              <a:defRPr/>
            </a:pPr>
            <a:r>
              <a:rPr lang="en-GB" sz="3200" dirty="0" smtClean="0">
                <a:solidFill>
                  <a:schemeClr val="tx1">
                    <a:lumMod val="85000"/>
                    <a:lumOff val="15000"/>
                  </a:schemeClr>
                </a:solidFill>
              </a:rPr>
              <a:t>Fixed Costs</a:t>
            </a:r>
          </a:p>
          <a:p>
            <a:pPr marL="457200" lvl="1" indent="0" fontAlgn="auto">
              <a:spcAft>
                <a:spcPts val="0"/>
              </a:spcAft>
              <a:buFont typeface="Verdana"/>
              <a:buNone/>
              <a:defRPr/>
            </a:pPr>
            <a:endParaRPr lang="en-GB" dirty="0" smtClean="0">
              <a:solidFill>
                <a:schemeClr val="tx1">
                  <a:lumMod val="85000"/>
                  <a:lumOff val="15000"/>
                </a:schemeClr>
              </a:solidFill>
            </a:endParaRPr>
          </a:p>
        </p:txBody>
      </p:sp>
      <p:sp>
        <p:nvSpPr>
          <p:cNvPr id="2" name="Title 1"/>
          <p:cNvSpPr>
            <a:spLocks noGrp="1"/>
          </p:cNvSpPr>
          <p:nvPr>
            <p:ph type="title"/>
          </p:nvPr>
        </p:nvSpPr>
        <p:spPr/>
        <p:txBody>
          <a:bodyPr rtlCol="0">
            <a:noAutofit/>
          </a:bodyPr>
          <a:lstStyle/>
          <a:p>
            <a:pPr fontAlgn="auto">
              <a:spcAft>
                <a:spcPts val="0"/>
              </a:spcAft>
              <a:defRPr/>
            </a:pPr>
            <a:r>
              <a:rPr lang="en-GB" altLang="en-US" smtClean="0">
                <a:effectLst>
                  <a:outerShdw blurRad="38100" dist="38100" dir="2700000" algn="tl">
                    <a:srgbClr val="C0C0C0"/>
                  </a:outerShdw>
                </a:effectLst>
              </a:rPr>
              <a:t>Types of Costs </a:t>
            </a:r>
          </a:p>
        </p:txBody>
      </p:sp>
    </p:spTree>
    <p:extLst>
      <p:ext uri="{BB962C8B-B14F-4D97-AF65-F5344CB8AC3E}">
        <p14:creationId xmlns:p14="http://schemas.microsoft.com/office/powerpoint/2010/main" val="27348270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2"/>
          <p:cNvSpPr>
            <a:spLocks noGrp="1"/>
          </p:cNvSpPr>
          <p:nvPr>
            <p:ph idx="1"/>
          </p:nvPr>
        </p:nvSpPr>
        <p:spPr>
          <a:xfrm>
            <a:off x="468313" y="2276475"/>
            <a:ext cx="8466137" cy="4321175"/>
          </a:xfrm>
        </p:spPr>
        <p:txBody>
          <a:bodyPr/>
          <a:lstStyle/>
          <a:p>
            <a:r>
              <a:rPr lang="en-GB" altLang="en-US" smtClean="0"/>
              <a:t>These are roughly proportional to a company’s sales i.e. the cost per unit remains roughly constant</a:t>
            </a:r>
          </a:p>
          <a:p>
            <a:r>
              <a:rPr lang="en-GB" altLang="en-US" smtClean="0"/>
              <a:t>E.g. If a car manufacturer makes more cars it will use more sheet metal</a:t>
            </a:r>
          </a:p>
        </p:txBody>
      </p:sp>
      <p:sp>
        <p:nvSpPr>
          <p:cNvPr id="2" name="Title 1"/>
          <p:cNvSpPr>
            <a:spLocks noGrp="1"/>
          </p:cNvSpPr>
          <p:nvPr>
            <p:ph type="title"/>
          </p:nvPr>
        </p:nvSpPr>
        <p:spPr/>
        <p:txBody>
          <a:bodyPr rtlCol="0">
            <a:noAutofit/>
          </a:bodyPr>
          <a:lstStyle/>
          <a:p>
            <a:pPr fontAlgn="auto">
              <a:spcAft>
                <a:spcPts val="0"/>
              </a:spcAft>
              <a:defRPr/>
            </a:pPr>
            <a:r>
              <a:rPr lang="en-GB" altLang="en-US" smtClean="0">
                <a:effectLst>
                  <a:outerShdw blurRad="38100" dist="38100" dir="2700000" algn="tl">
                    <a:srgbClr val="C0C0C0"/>
                  </a:outerShdw>
                </a:effectLst>
              </a:rPr>
              <a:t>Variable Costs</a:t>
            </a:r>
          </a:p>
        </p:txBody>
      </p:sp>
      <p:pic>
        <p:nvPicPr>
          <p:cNvPr id="1536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6600" y="4292600"/>
            <a:ext cx="3816350" cy="21637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9133851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2"/>
          <p:cNvSpPr>
            <a:spLocks noGrp="1"/>
          </p:cNvSpPr>
          <p:nvPr>
            <p:ph idx="1"/>
          </p:nvPr>
        </p:nvSpPr>
        <p:spPr>
          <a:xfrm>
            <a:off x="611188" y="2349500"/>
            <a:ext cx="8362950" cy="3792538"/>
          </a:xfrm>
        </p:spPr>
        <p:txBody>
          <a:bodyPr/>
          <a:lstStyle/>
          <a:p>
            <a:r>
              <a:rPr lang="en-GB" altLang="en-US" smtClean="0"/>
              <a:t>Remain roughly the same regardless of the level of sales output</a:t>
            </a:r>
          </a:p>
          <a:p>
            <a:endParaRPr lang="en-GB" altLang="en-US" smtClean="0"/>
          </a:p>
          <a:p>
            <a:r>
              <a:rPr lang="en-GB" altLang="en-US" smtClean="0"/>
              <a:t>E.g. The cost of renting a factory to produce cars will not vary in line with the no of cars produced</a:t>
            </a:r>
          </a:p>
        </p:txBody>
      </p:sp>
      <p:sp>
        <p:nvSpPr>
          <p:cNvPr id="2" name="Title 1"/>
          <p:cNvSpPr>
            <a:spLocks noGrp="1"/>
          </p:cNvSpPr>
          <p:nvPr>
            <p:ph type="title"/>
          </p:nvPr>
        </p:nvSpPr>
        <p:spPr/>
        <p:txBody>
          <a:bodyPr rtlCol="0">
            <a:noAutofit/>
          </a:bodyPr>
          <a:lstStyle/>
          <a:p>
            <a:pPr fontAlgn="auto">
              <a:spcAft>
                <a:spcPts val="0"/>
              </a:spcAft>
              <a:defRPr/>
            </a:pPr>
            <a:r>
              <a:rPr lang="en-GB" altLang="en-US" smtClean="0">
                <a:effectLst>
                  <a:outerShdw blurRad="38100" dist="38100" dir="2700000" algn="tl">
                    <a:srgbClr val="C0C0C0"/>
                  </a:outerShdw>
                </a:effectLst>
              </a:rPr>
              <a:t>Fixed Costs</a:t>
            </a:r>
          </a:p>
        </p:txBody>
      </p:sp>
      <p:pic>
        <p:nvPicPr>
          <p:cNvPr id="1638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75313" y="4508500"/>
            <a:ext cx="3076575" cy="2349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4993580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a:xfrm>
            <a:off x="304800" y="2286000"/>
            <a:ext cx="7772400" cy="4114800"/>
          </a:xfrm>
        </p:spPr>
        <p:txBody>
          <a:bodyPr/>
          <a:lstStyle/>
          <a:p>
            <a:endParaRPr lang="en-GB" dirty="0"/>
          </a:p>
          <a:p>
            <a:r>
              <a:rPr lang="en-GB" dirty="0"/>
              <a:t>Marginal cost is the amount at any given volume of output by which aggregate costs are changed if the volume of output is increased or decreased by one unit.</a:t>
            </a:r>
          </a:p>
        </p:txBody>
      </p:sp>
      <p:sp>
        <p:nvSpPr>
          <p:cNvPr id="4" name="Date Placeholder 3"/>
          <p:cNvSpPr>
            <a:spLocks noGrp="1"/>
          </p:cNvSpPr>
          <p:nvPr>
            <p:ph type="dt" sz="half" idx="10"/>
          </p:nvPr>
        </p:nvSpPr>
        <p:spPr/>
        <p:txBody>
          <a:bodyPr/>
          <a:lstStyle/>
          <a:p>
            <a:fld id="{807DC2CA-51EC-44BC-BF32-9E989F375A85}" type="datetime1">
              <a:rPr lang="en-GB"/>
              <a:pPr/>
              <a:t>23/04/2018</a:t>
            </a:fld>
            <a:endParaRPr lang="en-GB"/>
          </a:p>
        </p:txBody>
      </p:sp>
      <p:sp>
        <p:nvSpPr>
          <p:cNvPr id="6" name="Slide Number Placeholder 5"/>
          <p:cNvSpPr>
            <a:spLocks noGrp="1"/>
          </p:cNvSpPr>
          <p:nvPr>
            <p:ph type="sldNum" sz="quarter" idx="12"/>
          </p:nvPr>
        </p:nvSpPr>
        <p:spPr/>
        <p:txBody>
          <a:bodyPr/>
          <a:lstStyle/>
          <a:p>
            <a:fld id="{DF42947B-0ECD-4760-8E79-E61D392BAE3B}" type="slidenum">
              <a:rPr lang="en-GB"/>
              <a:pPr/>
              <a:t>8</a:t>
            </a:fld>
            <a:endParaRPr lang="en-GB"/>
          </a:p>
        </p:txBody>
      </p:sp>
      <p:sp>
        <p:nvSpPr>
          <p:cNvPr id="20482" name="Rectangle 2"/>
          <p:cNvSpPr>
            <a:spLocks noGrp="1" noChangeArrowheads="1"/>
          </p:cNvSpPr>
          <p:nvPr>
            <p:ph type="title"/>
          </p:nvPr>
        </p:nvSpPr>
        <p:spPr/>
        <p:txBody>
          <a:bodyPr/>
          <a:lstStyle/>
          <a:p>
            <a:r>
              <a:rPr lang="en-GB" dirty="0"/>
              <a:t>Definition of Marginal Cost:</a:t>
            </a:r>
          </a:p>
        </p:txBody>
      </p:sp>
    </p:spTree>
    <p:extLst>
      <p:ext uri="{BB962C8B-B14F-4D97-AF65-F5344CB8AC3E}">
        <p14:creationId xmlns:p14="http://schemas.microsoft.com/office/powerpoint/2010/main" val="1353235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algn="ctr" eaLnBrk="1" fontAlgn="auto" hangingPunct="1">
              <a:spcAft>
                <a:spcPts val="0"/>
              </a:spcAft>
              <a:defRPr/>
            </a:pPr>
            <a:r>
              <a:rPr lang="en-GB" sz="4000" b="1" u="sng" dirty="0" smtClean="0">
                <a:ea typeface="+mj-ea"/>
              </a:rPr>
              <a:t>Costing Techniques</a:t>
            </a:r>
          </a:p>
        </p:txBody>
      </p:sp>
      <p:sp>
        <p:nvSpPr>
          <p:cNvPr id="5123" name="Content Placeholder 2"/>
          <p:cNvSpPr>
            <a:spLocks noGrp="1"/>
          </p:cNvSpPr>
          <p:nvPr>
            <p:ph idx="1"/>
          </p:nvPr>
        </p:nvSpPr>
        <p:spPr/>
        <p:txBody>
          <a:bodyPr/>
          <a:lstStyle/>
          <a:p>
            <a:pPr marL="0" indent="0" algn="ctr" eaLnBrk="1" hangingPunct="1">
              <a:buFont typeface="Arial" charset="0"/>
              <a:buNone/>
            </a:pPr>
            <a:endParaRPr lang="en-GB">
              <a:latin typeface="Calibri" charset="0"/>
            </a:endParaRPr>
          </a:p>
          <a:p>
            <a:pPr marL="0" indent="0" algn="ctr" eaLnBrk="1" hangingPunct="1">
              <a:buFont typeface="Arial" charset="0"/>
              <a:buNone/>
            </a:pPr>
            <a:endParaRPr lang="en-GB">
              <a:latin typeface="Calibri" charset="0"/>
            </a:endParaRPr>
          </a:p>
          <a:p>
            <a:pPr marL="0" indent="0" algn="ctr" eaLnBrk="1" hangingPunct="1">
              <a:buFont typeface="Arial" charset="0"/>
              <a:buNone/>
            </a:pPr>
            <a:r>
              <a:rPr lang="en-GB" sz="3200">
                <a:latin typeface="Calibri" charset="0"/>
              </a:rPr>
              <a:t>Absorption costing and marginal costing are two different techniques of cost accounting</a:t>
            </a:r>
          </a:p>
        </p:txBody>
      </p:sp>
    </p:spTree>
    <p:extLst>
      <p:ext uri="{BB962C8B-B14F-4D97-AF65-F5344CB8AC3E}">
        <p14:creationId xmlns:p14="http://schemas.microsoft.com/office/powerpoint/2010/main" val="2894713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b="1" dirty="0" smtClean="0"/>
              <a:t>Absorption </a:t>
            </a:r>
            <a:r>
              <a:rPr lang="en-GB" b="1" dirty="0" smtClean="0"/>
              <a:t>costing</a:t>
            </a:r>
            <a:r>
              <a:rPr lang="en-US" altLang="zh-TW" dirty="0" smtClean="0">
                <a:ea typeface="新細明體" charset="-120"/>
              </a:rPr>
              <a:t> is a costing system which treats all manufacturing costs including </a:t>
            </a:r>
            <a:r>
              <a:rPr lang="en-US" altLang="zh-TW" dirty="0" smtClean="0">
                <a:solidFill>
                  <a:srgbClr val="E72915"/>
                </a:solidFill>
                <a:ea typeface="新細明體" charset="-120"/>
              </a:rPr>
              <a:t>both the</a:t>
            </a:r>
            <a:r>
              <a:rPr lang="en-US" altLang="zh-TW" dirty="0" smtClean="0">
                <a:ea typeface="新細明體" charset="-120"/>
              </a:rPr>
              <a:t> </a:t>
            </a:r>
            <a:r>
              <a:rPr lang="en-US" altLang="zh-TW" dirty="0" smtClean="0">
                <a:solidFill>
                  <a:srgbClr val="E72915"/>
                </a:solidFill>
                <a:ea typeface="新細明體" charset="-120"/>
              </a:rPr>
              <a:t>fixed and variable costs</a:t>
            </a:r>
            <a:r>
              <a:rPr lang="en-US" altLang="zh-TW" dirty="0" smtClean="0">
                <a:ea typeface="新細明體" charset="-120"/>
              </a:rPr>
              <a:t> as product costs.</a:t>
            </a:r>
          </a:p>
          <a:p>
            <a:pPr>
              <a:buNone/>
            </a:pPr>
            <a:endParaRPr lang="en-GB" dirty="0" smtClean="0"/>
          </a:p>
          <a:p>
            <a:pPr>
              <a:buNone/>
            </a:pPr>
            <a:r>
              <a:rPr lang="en-GB" dirty="0" smtClean="0"/>
              <a:t>But, </a:t>
            </a:r>
          </a:p>
          <a:p>
            <a:pPr>
              <a:buNone/>
            </a:pPr>
            <a:r>
              <a:rPr lang="en-GB" b="1" dirty="0" smtClean="0"/>
              <a:t>Marginal costing </a:t>
            </a:r>
            <a:r>
              <a:rPr lang="en-GB" dirty="0" smtClean="0"/>
              <a:t>is </a:t>
            </a:r>
            <a:r>
              <a:rPr lang="en-US" altLang="zh-TW" dirty="0" smtClean="0">
                <a:ea typeface="新細明體" charset="-120"/>
              </a:rPr>
              <a:t>a costing system which treats </a:t>
            </a:r>
            <a:r>
              <a:rPr lang="en-US" altLang="zh-TW" dirty="0" smtClean="0">
                <a:solidFill>
                  <a:srgbClr val="E72915"/>
                </a:solidFill>
                <a:ea typeface="新細明體" charset="-120"/>
              </a:rPr>
              <a:t>only the</a:t>
            </a:r>
            <a:r>
              <a:rPr lang="en-US" altLang="zh-TW" dirty="0" smtClean="0">
                <a:ea typeface="新細明體" charset="-120"/>
              </a:rPr>
              <a:t> </a:t>
            </a:r>
            <a:r>
              <a:rPr lang="en-US" altLang="zh-TW" dirty="0" smtClean="0">
                <a:solidFill>
                  <a:srgbClr val="E72915"/>
                </a:solidFill>
                <a:ea typeface="新細明體" charset="-120"/>
              </a:rPr>
              <a:t>variable manufacturing costs</a:t>
            </a:r>
            <a:r>
              <a:rPr lang="en-US" altLang="zh-TW" dirty="0" smtClean="0">
                <a:ea typeface="新細明體" charset="-120"/>
              </a:rPr>
              <a:t> as product costs. The fixed manufacturing overheads are regarded as period costs.</a:t>
            </a:r>
            <a:endParaRPr lang="en-GB" dirty="0"/>
          </a:p>
        </p:txBody>
      </p:sp>
      <p:sp>
        <p:nvSpPr>
          <p:cNvPr id="2" name="Title 1"/>
          <p:cNvSpPr>
            <a:spLocks noGrp="1"/>
          </p:cNvSpPr>
          <p:nvPr>
            <p:ph type="title"/>
          </p:nvPr>
        </p:nvSpPr>
        <p:spPr/>
        <p:txBody>
          <a:bodyPr>
            <a:normAutofit fontScale="90000"/>
          </a:bodyPr>
          <a:lstStyle/>
          <a:p>
            <a:r>
              <a:rPr lang="en-GB" dirty="0" smtClean="0"/>
              <a:t>Marginal and Absorption Costing</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sz="4000" b="1" u="sng" dirty="0" smtClean="0">
                <a:ea typeface="+mj-ea"/>
              </a:rPr>
              <a:t>Marginal Costing</a:t>
            </a:r>
            <a:endParaRPr lang="en-GB" sz="4000" dirty="0">
              <a:ea typeface="+mj-ea"/>
            </a:endParaRPr>
          </a:p>
        </p:txBody>
      </p:sp>
      <p:sp>
        <p:nvSpPr>
          <p:cNvPr id="3" name="Content Placeholder 2"/>
          <p:cNvSpPr>
            <a:spLocks noGrp="1"/>
          </p:cNvSpPr>
          <p:nvPr>
            <p:ph idx="1"/>
          </p:nvPr>
        </p:nvSpPr>
        <p:spPr>
          <a:xfrm>
            <a:off x="457200" y="1600200"/>
            <a:ext cx="7859713" cy="4924425"/>
          </a:xfrm>
        </p:spPr>
        <p:txBody>
          <a:bodyPr rtlCol="0">
            <a:normAutofit/>
          </a:bodyPr>
          <a:lstStyle/>
          <a:p>
            <a:pPr eaLnBrk="1" fontAlgn="auto" hangingPunct="1">
              <a:spcAft>
                <a:spcPts val="0"/>
              </a:spcAft>
              <a:buFont typeface="Arial" pitchFamily="34" charset="0"/>
              <a:buChar char="•"/>
              <a:defRPr/>
            </a:pPr>
            <a:endParaRPr lang="en-GB" sz="3200" dirty="0" smtClean="0">
              <a:ea typeface="+mn-ea"/>
            </a:endParaRPr>
          </a:p>
          <a:p>
            <a:pPr eaLnBrk="1" fontAlgn="auto" hangingPunct="1">
              <a:spcAft>
                <a:spcPts val="0"/>
              </a:spcAft>
              <a:buFont typeface="Arial" pitchFamily="34" charset="0"/>
              <a:buChar char="•"/>
              <a:defRPr/>
            </a:pPr>
            <a:r>
              <a:rPr lang="en-GB" sz="3200" dirty="0" smtClean="0">
                <a:ea typeface="+mn-ea"/>
              </a:rPr>
              <a:t>Fixed costs are considered irrelevant for short run decisions because they are fixed regardless of the level of output</a:t>
            </a:r>
          </a:p>
          <a:p>
            <a:pPr marL="0" indent="0" eaLnBrk="1" fontAlgn="auto" hangingPunct="1">
              <a:spcAft>
                <a:spcPts val="0"/>
              </a:spcAft>
              <a:buFont typeface="Arial" pitchFamily="34" charset="0"/>
              <a:buNone/>
              <a:defRPr/>
            </a:pPr>
            <a:endParaRPr lang="en-GB" sz="3200" dirty="0" smtClean="0">
              <a:ea typeface="+mn-ea"/>
            </a:endParaRPr>
          </a:p>
          <a:p>
            <a:pPr eaLnBrk="1" fontAlgn="auto" hangingPunct="1">
              <a:spcAft>
                <a:spcPts val="0"/>
              </a:spcAft>
              <a:buFont typeface="Arial" pitchFamily="34" charset="0"/>
              <a:buChar char="•"/>
              <a:defRPr/>
            </a:pPr>
            <a:r>
              <a:rPr lang="en-GB" sz="3200" dirty="0" smtClean="0">
                <a:ea typeface="+mn-ea"/>
              </a:rPr>
              <a:t>Fixed costs are difficult to allocate especially in the case of multi product firms</a:t>
            </a:r>
          </a:p>
          <a:p>
            <a:pPr marL="0" indent="0" eaLnBrk="1" fontAlgn="auto" hangingPunct="1">
              <a:spcAft>
                <a:spcPts val="0"/>
              </a:spcAft>
              <a:buFont typeface="Arial" pitchFamily="34" charset="0"/>
              <a:buNone/>
              <a:defRPr/>
            </a:pPr>
            <a:endParaRPr lang="en-GB" dirty="0" smtClean="0">
              <a:ea typeface="+mn-ea"/>
            </a:endParaRPr>
          </a:p>
          <a:p>
            <a:pPr marL="0" indent="0" eaLnBrk="1" fontAlgn="auto" hangingPunct="1">
              <a:spcAft>
                <a:spcPts val="0"/>
              </a:spcAft>
              <a:buFont typeface="Arial" pitchFamily="34" charset="0"/>
              <a:buNone/>
              <a:defRPr/>
            </a:pPr>
            <a:endParaRPr lang="en-GB" dirty="0" smtClean="0">
              <a:ea typeface="+mn-ea"/>
            </a:endParaRPr>
          </a:p>
          <a:p>
            <a:pPr eaLnBrk="1" fontAlgn="auto" hangingPunct="1">
              <a:spcAft>
                <a:spcPts val="0"/>
              </a:spcAft>
              <a:buFont typeface="Arial" pitchFamily="34" charset="0"/>
              <a:buChar char="•"/>
              <a:defRPr/>
            </a:pPr>
            <a:endParaRPr lang="en-GB" dirty="0">
              <a:ea typeface="+mn-ea"/>
            </a:endParaRPr>
          </a:p>
        </p:txBody>
      </p:sp>
    </p:spTree>
    <p:extLst>
      <p:ext uri="{BB962C8B-B14F-4D97-AF65-F5344CB8AC3E}">
        <p14:creationId xmlns:p14="http://schemas.microsoft.com/office/powerpoint/2010/main" val="1966400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1412776"/>
            <a:ext cx="7389440" cy="4248472"/>
          </a:xfrm>
          <a:prstGeom prst="rect">
            <a:avLst/>
          </a:prstGeom>
        </p:spPr>
        <p:txBody>
          <a:bodyPr>
            <a:normAutofit/>
          </a:bodyPr>
          <a:lstStyle/>
          <a:p>
            <a:endParaRPr lang="en-GB" sz="2400" b="1" dirty="0" smtClean="0"/>
          </a:p>
          <a:p>
            <a:endParaRPr lang="en-GB" b="1" dirty="0"/>
          </a:p>
          <a:p>
            <a:r>
              <a:rPr lang="en-GB" sz="2400" b="1" dirty="0" smtClean="0"/>
              <a:t>Product cost </a:t>
            </a:r>
            <a:r>
              <a:rPr lang="en-GB" sz="2400" dirty="0" smtClean="0"/>
              <a:t>= all the costs added together which make up the total cost of making the product</a:t>
            </a:r>
          </a:p>
          <a:p>
            <a:pPr marL="45720" indent="0">
              <a:buNone/>
            </a:pPr>
            <a:endParaRPr lang="en-GB" sz="2400" dirty="0"/>
          </a:p>
          <a:p>
            <a:pPr marL="45720" indent="0">
              <a:buNone/>
            </a:pPr>
            <a:endParaRPr lang="en-GB" sz="2400" dirty="0" smtClean="0"/>
          </a:p>
          <a:p>
            <a:r>
              <a:rPr lang="en-GB" sz="2400" b="1" dirty="0" smtClean="0"/>
              <a:t>Period Cost </a:t>
            </a:r>
            <a:r>
              <a:rPr lang="en-GB" sz="2400" dirty="0" smtClean="0"/>
              <a:t>= all the costs which relate to the period (time) in which the products are made and are written off as an expense in the income statement at the end of that time period</a:t>
            </a:r>
            <a:endParaRPr lang="en-GB" sz="2400" dirty="0"/>
          </a:p>
        </p:txBody>
      </p:sp>
      <p:sp>
        <p:nvSpPr>
          <p:cNvPr id="2" name="Title 1"/>
          <p:cNvSpPr>
            <a:spLocks noGrp="1"/>
          </p:cNvSpPr>
          <p:nvPr>
            <p:ph type="title"/>
          </p:nvPr>
        </p:nvSpPr>
        <p:spPr>
          <a:xfrm>
            <a:off x="539553" y="332656"/>
            <a:ext cx="7766248" cy="792088"/>
          </a:xfrm>
        </p:spPr>
        <p:txBody>
          <a:bodyPr/>
          <a:lstStyle/>
          <a:p>
            <a:pPr algn="l"/>
            <a:r>
              <a:rPr lang="en-GB" dirty="0" smtClean="0"/>
              <a:t>Remember</a:t>
            </a:r>
            <a:endParaRPr lang="en-GB" dirty="0"/>
          </a:p>
        </p:txBody>
      </p:sp>
    </p:spTree>
    <p:extLst>
      <p:ext uri="{BB962C8B-B14F-4D97-AF65-F5344CB8AC3E}">
        <p14:creationId xmlns:p14="http://schemas.microsoft.com/office/powerpoint/2010/main" val="4206660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628800"/>
            <a:ext cx="8208912" cy="4320480"/>
          </a:xfrm>
          <a:prstGeom prst="rect">
            <a:avLst/>
          </a:prstGeom>
        </p:spPr>
        <p:txBody>
          <a:bodyPr>
            <a:normAutofit fontScale="92500"/>
          </a:bodyPr>
          <a:lstStyle/>
          <a:p>
            <a:endParaRPr lang="en-GB" dirty="0" smtClean="0"/>
          </a:p>
          <a:p>
            <a:endParaRPr lang="en-GB" dirty="0"/>
          </a:p>
          <a:p>
            <a:r>
              <a:rPr lang="en-GB" dirty="0" smtClean="0"/>
              <a:t>An approach to costing that splits costs between fixed costs and variable costs</a:t>
            </a:r>
          </a:p>
          <a:p>
            <a:r>
              <a:rPr lang="en-GB" dirty="0" smtClean="0"/>
              <a:t>Costs are accurate as only variable costs are included, because they can be identified and traced to the product (cost object)</a:t>
            </a:r>
          </a:p>
          <a:p>
            <a:r>
              <a:rPr lang="en-GB" dirty="0" smtClean="0"/>
              <a:t>It excludes fixed costs (overheads) and treats them as period costs which means they are written off in the period to which they relate</a:t>
            </a:r>
          </a:p>
          <a:p>
            <a:r>
              <a:rPr lang="en-GB" dirty="0" smtClean="0"/>
              <a:t>Thus provides a better, more reliable, base for decision making compared with other costing methods</a:t>
            </a:r>
            <a:endParaRPr lang="en-GB" dirty="0"/>
          </a:p>
        </p:txBody>
      </p:sp>
      <p:sp>
        <p:nvSpPr>
          <p:cNvPr id="2" name="Title 1"/>
          <p:cNvSpPr>
            <a:spLocks noGrp="1"/>
          </p:cNvSpPr>
          <p:nvPr>
            <p:ph type="title"/>
          </p:nvPr>
        </p:nvSpPr>
        <p:spPr>
          <a:xfrm>
            <a:off x="395537" y="404664"/>
            <a:ext cx="7910264" cy="1224136"/>
          </a:xfrm>
        </p:spPr>
        <p:txBody>
          <a:bodyPr/>
          <a:lstStyle/>
          <a:p>
            <a:pPr marL="0" indent="0" algn="l">
              <a:buNone/>
            </a:pPr>
            <a:r>
              <a:rPr lang="en-GB" dirty="0" smtClean="0"/>
              <a:t>Marginal Costing is...</a:t>
            </a:r>
            <a:endParaRPr lang="en-GB" dirty="0"/>
          </a:p>
        </p:txBody>
      </p:sp>
    </p:spTree>
    <p:extLst>
      <p:ext uri="{BB962C8B-B14F-4D97-AF65-F5344CB8AC3E}">
        <p14:creationId xmlns:p14="http://schemas.microsoft.com/office/powerpoint/2010/main" val="238952109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404664"/>
            <a:ext cx="8352928" cy="5976664"/>
          </a:xfrm>
          <a:prstGeom prst="rect">
            <a:avLst/>
          </a:prstGeom>
        </p:spPr>
        <p:txBody>
          <a:bodyPr>
            <a:normAutofit/>
          </a:bodyPr>
          <a:lstStyle/>
          <a:p>
            <a:pPr marL="45720" indent="0">
              <a:buNone/>
            </a:pPr>
            <a:endParaRPr lang="en-GB" dirty="0" smtClean="0"/>
          </a:p>
          <a:p>
            <a:pPr marL="45720" indent="0">
              <a:buNone/>
            </a:pPr>
            <a:endParaRPr lang="en-GB" dirty="0"/>
          </a:p>
          <a:p>
            <a:pPr marL="45720" indent="0">
              <a:buNone/>
            </a:pPr>
            <a:r>
              <a:rPr lang="en-GB" dirty="0" smtClean="0"/>
              <a:t>Absorption						Marginal</a:t>
            </a:r>
          </a:p>
          <a:p>
            <a:pPr marL="45720" indent="0">
              <a:buNone/>
            </a:pPr>
            <a:r>
              <a:rPr lang="en-GB" u="sng" dirty="0" smtClean="0"/>
              <a:t>Costing	</a:t>
            </a:r>
            <a:r>
              <a:rPr lang="en-GB" dirty="0" smtClean="0"/>
              <a:t>					</a:t>
            </a:r>
            <a:r>
              <a:rPr lang="en-GB" u="sng" dirty="0" smtClean="0"/>
              <a:t>Costing</a:t>
            </a:r>
          </a:p>
          <a:p>
            <a:pPr marL="45720" indent="0">
              <a:buNone/>
            </a:pPr>
            <a:r>
              <a:rPr lang="en-GB" dirty="0"/>
              <a:t>	</a:t>
            </a:r>
            <a:r>
              <a:rPr lang="en-GB" dirty="0" smtClean="0"/>
              <a:t>		Direct Material Cost</a:t>
            </a:r>
          </a:p>
          <a:p>
            <a:pPr marL="45720" indent="0">
              <a:buNone/>
            </a:pPr>
            <a:r>
              <a:rPr lang="en-GB" dirty="0" smtClean="0"/>
              <a:t>			Direct Labour cost          Product Costs</a:t>
            </a:r>
          </a:p>
          <a:p>
            <a:pPr marL="45720" indent="0">
              <a:buNone/>
            </a:pPr>
            <a:r>
              <a:rPr lang="en-GB" dirty="0" smtClean="0"/>
              <a:t>Product Costs	Variable Prod </a:t>
            </a:r>
            <a:r>
              <a:rPr lang="en-GB" dirty="0" err="1" smtClean="0"/>
              <a:t>Ohd</a:t>
            </a:r>
            <a:endParaRPr lang="en-GB" dirty="0" smtClean="0"/>
          </a:p>
          <a:p>
            <a:pPr marL="45720" indent="0">
              <a:buNone/>
            </a:pPr>
            <a:r>
              <a:rPr lang="en-GB" dirty="0" smtClean="0"/>
              <a:t>						</a:t>
            </a:r>
            <a:endParaRPr lang="en-GB" dirty="0"/>
          </a:p>
          <a:p>
            <a:pPr marL="45720" indent="0">
              <a:buNone/>
            </a:pPr>
            <a:r>
              <a:rPr lang="en-GB" dirty="0" smtClean="0"/>
              <a:t>			Fixed Prod </a:t>
            </a:r>
            <a:r>
              <a:rPr lang="en-GB" dirty="0" err="1" smtClean="0"/>
              <a:t>Ohd</a:t>
            </a:r>
            <a:endParaRPr lang="en-GB" dirty="0" smtClean="0"/>
          </a:p>
          <a:p>
            <a:pPr marL="45720" indent="0">
              <a:buNone/>
            </a:pPr>
            <a:endParaRPr lang="en-GB" dirty="0"/>
          </a:p>
          <a:p>
            <a:pPr marL="45720" indent="0">
              <a:buNone/>
            </a:pPr>
            <a:r>
              <a:rPr lang="en-GB" dirty="0" smtClean="0"/>
              <a:t>                    						Period Costs</a:t>
            </a:r>
          </a:p>
          <a:p>
            <a:pPr marL="45720" indent="0">
              <a:buNone/>
            </a:pPr>
            <a:r>
              <a:rPr lang="en-GB" dirty="0" smtClean="0"/>
              <a:t>Period Costs    	Sell, Dist &amp; Admin </a:t>
            </a:r>
            <a:r>
              <a:rPr lang="en-GB" dirty="0" err="1" smtClean="0"/>
              <a:t>Ohds</a:t>
            </a:r>
            <a:endParaRPr lang="en-GB" dirty="0" smtClean="0"/>
          </a:p>
          <a:p>
            <a:pPr marL="45720" indent="0">
              <a:buNone/>
            </a:pPr>
            <a:r>
              <a:rPr lang="en-GB" dirty="0"/>
              <a:t>	</a:t>
            </a:r>
            <a:r>
              <a:rPr lang="en-GB" dirty="0" smtClean="0"/>
              <a:t>		</a:t>
            </a:r>
            <a:endParaRPr lang="en-GB" dirty="0"/>
          </a:p>
        </p:txBody>
      </p:sp>
      <p:sp>
        <p:nvSpPr>
          <p:cNvPr id="2" name="Title 1"/>
          <p:cNvSpPr>
            <a:spLocks noGrp="1"/>
          </p:cNvSpPr>
          <p:nvPr>
            <p:ph type="title"/>
          </p:nvPr>
        </p:nvSpPr>
        <p:spPr>
          <a:xfrm>
            <a:off x="323528" y="476672"/>
            <a:ext cx="8424936" cy="648072"/>
          </a:xfrm>
        </p:spPr>
        <p:txBody>
          <a:bodyPr>
            <a:normAutofit/>
          </a:bodyPr>
          <a:lstStyle/>
          <a:p>
            <a:pPr marL="0" indent="0" algn="l">
              <a:buNone/>
            </a:pPr>
            <a:r>
              <a:rPr lang="en-GB" sz="3600" dirty="0" smtClean="0"/>
              <a:t>Absorption and Marginal Costing</a:t>
            </a:r>
            <a:endParaRPr lang="en-GB" sz="3600" dirty="0"/>
          </a:p>
        </p:txBody>
      </p:sp>
      <p:sp>
        <p:nvSpPr>
          <p:cNvPr id="7" name="Left Brace 6"/>
          <p:cNvSpPr/>
          <p:nvPr/>
        </p:nvSpPr>
        <p:spPr>
          <a:xfrm>
            <a:off x="3059832" y="2134952"/>
            <a:ext cx="144016" cy="2520280"/>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Right Brace 7"/>
          <p:cNvSpPr/>
          <p:nvPr/>
        </p:nvSpPr>
        <p:spPr>
          <a:xfrm>
            <a:off x="6372200" y="2132856"/>
            <a:ext cx="288032" cy="1582080"/>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Left Brace 8"/>
          <p:cNvSpPr/>
          <p:nvPr/>
        </p:nvSpPr>
        <p:spPr>
          <a:xfrm>
            <a:off x="3095836" y="5058804"/>
            <a:ext cx="216024" cy="936104"/>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Right Brace 9"/>
          <p:cNvSpPr/>
          <p:nvPr/>
        </p:nvSpPr>
        <p:spPr>
          <a:xfrm>
            <a:off x="5868144" y="4005064"/>
            <a:ext cx="1152128" cy="2160240"/>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03736635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1556792"/>
            <a:ext cx="7992888" cy="4896544"/>
          </a:xfrm>
          <a:prstGeom prst="rect">
            <a:avLst/>
          </a:prstGeom>
        </p:spPr>
        <p:txBody>
          <a:bodyPr>
            <a:normAutofit fontScale="92500" lnSpcReduction="10000"/>
          </a:bodyPr>
          <a:lstStyle/>
          <a:p>
            <a:endParaRPr lang="en-GB" sz="2400" i="1" dirty="0" smtClean="0"/>
          </a:p>
          <a:p>
            <a:endParaRPr lang="en-GB" i="1" dirty="0"/>
          </a:p>
          <a:p>
            <a:r>
              <a:rPr lang="en-GB" sz="2400" i="1" dirty="0" smtClean="0"/>
              <a:t>Inventories </a:t>
            </a:r>
            <a:r>
              <a:rPr lang="en-GB" sz="2400" i="1" dirty="0"/>
              <a:t>(opening and closing) </a:t>
            </a:r>
            <a:r>
              <a:rPr lang="en-GB" sz="2400" i="1" dirty="0" smtClean="0"/>
              <a:t>and the number of units sold are </a:t>
            </a:r>
            <a:r>
              <a:rPr lang="en-GB" sz="2400" i="1" dirty="0"/>
              <a:t>valued at </a:t>
            </a:r>
            <a:r>
              <a:rPr lang="en-GB" sz="2400" i="1" dirty="0" smtClean="0"/>
              <a:t>their variable cost </a:t>
            </a:r>
            <a:r>
              <a:rPr lang="en-GB" sz="2400" i="1" dirty="0"/>
              <a:t>of </a:t>
            </a:r>
            <a:r>
              <a:rPr lang="en-GB" sz="2400" i="1" dirty="0" smtClean="0"/>
              <a:t>production</a:t>
            </a:r>
          </a:p>
          <a:p>
            <a:pPr marL="45720" indent="0">
              <a:buNone/>
            </a:pPr>
            <a:endParaRPr lang="en-GB" sz="2400" dirty="0" smtClean="0"/>
          </a:p>
          <a:p>
            <a:r>
              <a:rPr lang="en-GB" sz="2400" dirty="0" smtClean="0"/>
              <a:t>Period Costs (fixed costs) are the same for any volume of sales and production (to a point) and are charged in full to the income statement for the period in which they are incurred</a:t>
            </a:r>
          </a:p>
          <a:p>
            <a:pPr marL="45720" indent="0">
              <a:buNone/>
            </a:pPr>
            <a:endParaRPr lang="en-GB" sz="2400" dirty="0" smtClean="0"/>
          </a:p>
          <a:p>
            <a:r>
              <a:rPr lang="en-GB" sz="2400" dirty="0" smtClean="0"/>
              <a:t>The selling of ONE extra product increases revenue by the sales value of that product and the costs increase by the variable cost per unit and profit increase by the contribution per unit earned of that product</a:t>
            </a:r>
          </a:p>
          <a:p>
            <a:endParaRPr lang="en-GB" dirty="0"/>
          </a:p>
        </p:txBody>
      </p:sp>
      <p:sp>
        <p:nvSpPr>
          <p:cNvPr id="2" name="Title 1"/>
          <p:cNvSpPr>
            <a:spLocks noGrp="1"/>
          </p:cNvSpPr>
          <p:nvPr>
            <p:ph type="title"/>
          </p:nvPr>
        </p:nvSpPr>
        <p:spPr>
          <a:xfrm>
            <a:off x="323529" y="260648"/>
            <a:ext cx="7982272" cy="792088"/>
          </a:xfrm>
        </p:spPr>
        <p:txBody>
          <a:bodyPr/>
          <a:lstStyle/>
          <a:p>
            <a:pPr marL="0" indent="0" algn="l">
              <a:buNone/>
            </a:pPr>
            <a:r>
              <a:rPr lang="en-GB" dirty="0" smtClean="0"/>
              <a:t>With Marginal Costing</a:t>
            </a:r>
            <a:endParaRPr lang="en-GB" dirty="0"/>
          </a:p>
        </p:txBody>
      </p:sp>
    </p:spTree>
    <p:extLst>
      <p:ext uri="{BB962C8B-B14F-4D97-AF65-F5344CB8AC3E}">
        <p14:creationId xmlns:p14="http://schemas.microsoft.com/office/powerpoint/2010/main" val="577785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7" name="Rectangle 3"/>
          <p:cNvSpPr>
            <a:spLocks noGrp="1" noChangeArrowheads="1"/>
          </p:cNvSpPr>
          <p:nvPr>
            <p:ph idx="1"/>
          </p:nvPr>
        </p:nvSpPr>
        <p:spPr>
          <a:xfrm>
            <a:off x="1038225" y="1252538"/>
            <a:ext cx="7734300" cy="5200798"/>
          </a:xfrm>
        </p:spPr>
        <p:txBody>
          <a:bodyPr>
            <a:normAutofit fontScale="92500"/>
          </a:bodyPr>
          <a:lstStyle/>
          <a:p>
            <a:pPr marL="577850" indent="-577850" defTabSz="762000">
              <a:lnSpc>
                <a:spcPct val="90000"/>
              </a:lnSpc>
              <a:buFontTx/>
              <a:buNone/>
            </a:pPr>
            <a:r>
              <a:rPr lang="en-US" dirty="0"/>
              <a:t>      </a:t>
            </a:r>
            <a:endParaRPr lang="en-US" dirty="0" smtClean="0"/>
          </a:p>
          <a:p>
            <a:pPr marL="577850" indent="-577850" defTabSz="762000">
              <a:lnSpc>
                <a:spcPct val="90000"/>
              </a:lnSpc>
              <a:buFontTx/>
              <a:buNone/>
            </a:pPr>
            <a:endParaRPr lang="en-US" sz="3600" b="1" dirty="0"/>
          </a:p>
          <a:p>
            <a:pPr marL="577850" indent="-577850" defTabSz="762000">
              <a:lnSpc>
                <a:spcPct val="90000"/>
              </a:lnSpc>
              <a:buFontTx/>
              <a:buNone/>
            </a:pPr>
            <a:r>
              <a:rPr lang="en-US" sz="3600" b="1" dirty="0" smtClean="0"/>
              <a:t>Contribution</a:t>
            </a:r>
          </a:p>
          <a:p>
            <a:pPr marL="0" indent="0" defTabSz="762000">
              <a:lnSpc>
                <a:spcPct val="90000"/>
              </a:lnSpc>
              <a:buNone/>
            </a:pPr>
            <a:endParaRPr lang="en-US" sz="3600" b="1" dirty="0"/>
          </a:p>
          <a:p>
            <a:pPr marL="0" indent="0" defTabSz="762000">
              <a:lnSpc>
                <a:spcPct val="90000"/>
              </a:lnSpc>
              <a:buNone/>
            </a:pPr>
            <a:r>
              <a:rPr lang="en-US" sz="2400" dirty="0" smtClean="0"/>
              <a:t>Contribution </a:t>
            </a:r>
            <a:r>
              <a:rPr lang="en-US" sz="2400" dirty="0"/>
              <a:t>is a key concept in marginal costing.  It is calculated as:</a:t>
            </a:r>
          </a:p>
          <a:p>
            <a:pPr marL="577850" indent="-577850" defTabSz="762000">
              <a:lnSpc>
                <a:spcPct val="90000"/>
              </a:lnSpc>
              <a:buNone/>
            </a:pPr>
            <a:endParaRPr lang="en-US" sz="2400" dirty="0"/>
          </a:p>
          <a:p>
            <a:pPr marL="577850" indent="-577850" defTabSz="762000">
              <a:lnSpc>
                <a:spcPct val="90000"/>
              </a:lnSpc>
              <a:buNone/>
            </a:pPr>
            <a:r>
              <a:rPr lang="en-US" sz="2400" dirty="0" smtClean="0"/>
              <a:t>     Unit </a:t>
            </a:r>
            <a:r>
              <a:rPr lang="en-US" sz="2400" dirty="0"/>
              <a:t>selling price – unit variable cost = unit </a:t>
            </a:r>
            <a:r>
              <a:rPr lang="en-US" sz="2400" dirty="0" smtClean="0"/>
              <a:t>contribution</a:t>
            </a:r>
            <a:endParaRPr lang="en-US" sz="2400" dirty="0"/>
          </a:p>
          <a:p>
            <a:pPr marL="577850" indent="-577850" defTabSz="762000">
              <a:lnSpc>
                <a:spcPct val="90000"/>
              </a:lnSpc>
            </a:pPr>
            <a:endParaRPr lang="en-US" sz="2400" dirty="0"/>
          </a:p>
          <a:p>
            <a:pPr marL="0" indent="0" defTabSz="762000">
              <a:lnSpc>
                <a:spcPct val="90000"/>
              </a:lnSpc>
              <a:buNone/>
            </a:pPr>
            <a:r>
              <a:rPr lang="en-US" sz="2400" dirty="0" smtClean="0"/>
              <a:t>Contribution </a:t>
            </a:r>
            <a:r>
              <a:rPr lang="en-US" sz="2400" dirty="0"/>
              <a:t>is the part of sales revenue that can be used to </a:t>
            </a:r>
            <a:r>
              <a:rPr lang="en-US" sz="2400" dirty="0" smtClean="0"/>
              <a:t>contribute to (help pay towards) fixed </a:t>
            </a:r>
            <a:r>
              <a:rPr lang="en-US" sz="2400" dirty="0"/>
              <a:t>costs (and ultimately profit) </a:t>
            </a:r>
            <a:r>
              <a:rPr lang="en-US" sz="2400" i="1" dirty="0"/>
              <a:t>once variable costs have been accounted for.</a:t>
            </a:r>
            <a:endParaRPr lang="en-US" sz="2000" i="1" dirty="0"/>
          </a:p>
          <a:p>
            <a:pPr marL="577850" indent="-577850" defTabSz="762000">
              <a:lnSpc>
                <a:spcPct val="90000"/>
              </a:lnSpc>
              <a:buFontTx/>
              <a:buNone/>
            </a:pPr>
            <a:r>
              <a:rPr lang="en-US" sz="2000" dirty="0"/>
              <a:t>		</a:t>
            </a:r>
          </a:p>
        </p:txBody>
      </p:sp>
      <p:sp>
        <p:nvSpPr>
          <p:cNvPr id="123906" name="Rectangle 2"/>
          <p:cNvSpPr>
            <a:spLocks noGrp="1" noChangeArrowheads="1"/>
          </p:cNvSpPr>
          <p:nvPr>
            <p:ph type="title"/>
          </p:nvPr>
        </p:nvSpPr>
        <p:spPr/>
        <p:txBody>
          <a:bodyPr/>
          <a:lstStyle/>
          <a:p>
            <a:r>
              <a:rPr lang="en-GB" dirty="0"/>
              <a:t>Marginal </a:t>
            </a:r>
            <a:r>
              <a:rPr lang="en-GB" dirty="0" smtClean="0"/>
              <a:t>Costing</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a:bodyPr>
          <a:lstStyle/>
          <a:p>
            <a:pPr marL="365760" indent="-283464" fontAlgn="auto">
              <a:spcAft>
                <a:spcPts val="0"/>
              </a:spcAft>
              <a:buFont typeface="Wingdings 2"/>
              <a:buChar char=""/>
              <a:defRPr/>
            </a:pPr>
            <a:r>
              <a:rPr lang="en-GB" dirty="0" smtClean="0">
                <a:solidFill>
                  <a:schemeClr val="tx1">
                    <a:lumMod val="85000"/>
                    <a:lumOff val="15000"/>
                  </a:schemeClr>
                </a:solidFill>
              </a:rPr>
              <a:t>When the manufacturer sells a car it receives the selling price, which covers the variable costs of the car</a:t>
            </a:r>
          </a:p>
          <a:p>
            <a:pPr marL="82296" indent="0" fontAlgn="auto">
              <a:spcAft>
                <a:spcPts val="0"/>
              </a:spcAft>
              <a:buFont typeface="Wingdings 2"/>
              <a:buNone/>
              <a:defRPr/>
            </a:pPr>
            <a:endParaRPr lang="en-GB" dirty="0" smtClean="0">
              <a:solidFill>
                <a:schemeClr val="tx1">
                  <a:lumMod val="85000"/>
                  <a:lumOff val="15000"/>
                </a:schemeClr>
              </a:solidFill>
            </a:endParaRPr>
          </a:p>
          <a:p>
            <a:pPr marL="365760" indent="-283464" fontAlgn="auto">
              <a:spcAft>
                <a:spcPts val="0"/>
              </a:spcAft>
              <a:buFont typeface="Wingdings 2"/>
              <a:buChar char=""/>
              <a:defRPr/>
            </a:pPr>
            <a:r>
              <a:rPr lang="en-GB" dirty="0" smtClean="0">
                <a:solidFill>
                  <a:schemeClr val="tx1">
                    <a:lumMod val="85000"/>
                    <a:lumOff val="15000"/>
                  </a:schemeClr>
                </a:solidFill>
              </a:rPr>
              <a:t>As the selling price is greater than the variable costs there will also be money available to pay off the fixed costs incurred</a:t>
            </a:r>
          </a:p>
        </p:txBody>
      </p:sp>
      <p:sp>
        <p:nvSpPr>
          <p:cNvPr id="2" name="Title 1"/>
          <p:cNvSpPr>
            <a:spLocks noGrp="1"/>
          </p:cNvSpPr>
          <p:nvPr>
            <p:ph type="title"/>
          </p:nvPr>
        </p:nvSpPr>
        <p:spPr/>
        <p:txBody>
          <a:bodyPr rtlCol="0">
            <a:noAutofit/>
          </a:bodyPr>
          <a:lstStyle/>
          <a:p>
            <a:pPr fontAlgn="auto">
              <a:spcAft>
                <a:spcPts val="0"/>
              </a:spcAft>
              <a:defRPr/>
            </a:pPr>
            <a:r>
              <a:rPr lang="en-GB" altLang="en-US" smtClean="0">
                <a:effectLst>
                  <a:outerShdw blurRad="38100" dist="38100" dir="2700000" algn="tl">
                    <a:srgbClr val="C0C0C0"/>
                  </a:outerShdw>
                </a:effectLst>
              </a:rPr>
              <a:t>Contribution </a:t>
            </a:r>
          </a:p>
        </p:txBody>
      </p:sp>
    </p:spTree>
    <p:extLst>
      <p:ext uri="{BB962C8B-B14F-4D97-AF65-F5344CB8AC3E}">
        <p14:creationId xmlns:p14="http://schemas.microsoft.com/office/powerpoint/2010/main" val="167120338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274638"/>
            <a:ext cx="8229600" cy="850900"/>
          </a:xfrm>
        </p:spPr>
        <p:txBody>
          <a:bodyPr/>
          <a:lstStyle/>
          <a:p>
            <a:pPr algn="ctr" eaLnBrk="1" fontAlgn="auto" hangingPunct="1">
              <a:spcAft>
                <a:spcPts val="0"/>
              </a:spcAft>
              <a:defRPr/>
            </a:pPr>
            <a:r>
              <a:rPr lang="en-GB" sz="4000" b="1" u="sng" dirty="0" smtClean="0">
                <a:ea typeface="+mj-ea"/>
              </a:rPr>
              <a:t>Contribution </a:t>
            </a:r>
          </a:p>
        </p:txBody>
      </p:sp>
      <p:sp>
        <p:nvSpPr>
          <p:cNvPr id="10243" name="Rectangle 3"/>
          <p:cNvSpPr>
            <a:spLocks noGrp="1" noChangeArrowheads="1"/>
          </p:cNvSpPr>
          <p:nvPr>
            <p:ph idx="1"/>
          </p:nvPr>
        </p:nvSpPr>
        <p:spPr>
          <a:xfrm>
            <a:off x="611188" y="1196975"/>
            <a:ext cx="7734300" cy="5200650"/>
          </a:xfrm>
        </p:spPr>
        <p:txBody>
          <a:bodyPr/>
          <a:lstStyle/>
          <a:p>
            <a:pPr marL="577850" indent="-577850" defTabSz="762000" eaLnBrk="1" hangingPunct="1">
              <a:lnSpc>
                <a:spcPct val="90000"/>
              </a:lnSpc>
            </a:pPr>
            <a:endParaRPr lang="en-US" sz="3200" dirty="0" smtClean="0">
              <a:latin typeface="Calibri" charset="0"/>
            </a:endParaRPr>
          </a:p>
          <a:p>
            <a:pPr marL="577850" indent="-577850" defTabSz="762000" eaLnBrk="1" hangingPunct="1">
              <a:lnSpc>
                <a:spcPct val="90000"/>
              </a:lnSpc>
            </a:pPr>
            <a:endParaRPr lang="en-US" sz="3200" dirty="0">
              <a:latin typeface="Calibri" charset="0"/>
            </a:endParaRPr>
          </a:p>
          <a:p>
            <a:pPr marL="577850" indent="-577850" defTabSz="762000" eaLnBrk="1" hangingPunct="1">
              <a:lnSpc>
                <a:spcPct val="90000"/>
              </a:lnSpc>
            </a:pPr>
            <a:r>
              <a:rPr lang="en-US" sz="3200" dirty="0" smtClean="0">
                <a:latin typeface="Calibri" charset="0"/>
              </a:rPr>
              <a:t>Knowing </a:t>
            </a:r>
            <a:r>
              <a:rPr lang="en-US" sz="3200" dirty="0">
                <a:latin typeface="Calibri" charset="0"/>
              </a:rPr>
              <a:t>the marginal cost of a unit of output enables the management of a business to focus their attention on the contribution provided by each unit</a:t>
            </a:r>
          </a:p>
          <a:p>
            <a:pPr marL="577850" indent="-577850" defTabSz="762000" eaLnBrk="1" hangingPunct="1">
              <a:lnSpc>
                <a:spcPct val="90000"/>
              </a:lnSpc>
            </a:pPr>
            <a:endParaRPr lang="en-US" sz="3200" dirty="0">
              <a:latin typeface="Calibri" charset="0"/>
            </a:endParaRPr>
          </a:p>
          <a:p>
            <a:pPr marL="577850" indent="-577850" defTabSz="762000" eaLnBrk="1" hangingPunct="1">
              <a:lnSpc>
                <a:spcPct val="90000"/>
              </a:lnSpc>
            </a:pPr>
            <a:r>
              <a:rPr lang="en-US" sz="3200" dirty="0">
                <a:latin typeface="Calibri" charset="0"/>
              </a:rPr>
              <a:t>Contribution is the amount of money coming in from sales after direct and variable costs have been deducted</a:t>
            </a:r>
          </a:p>
        </p:txBody>
      </p:sp>
    </p:spTree>
    <p:extLst>
      <p:ext uri="{BB962C8B-B14F-4D97-AF65-F5344CB8AC3E}">
        <p14:creationId xmlns:p14="http://schemas.microsoft.com/office/powerpoint/2010/main" val="32545782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2"/>
          <p:cNvSpPr>
            <a:spLocks noGrp="1"/>
          </p:cNvSpPr>
          <p:nvPr>
            <p:ph idx="1"/>
          </p:nvPr>
        </p:nvSpPr>
        <p:spPr/>
        <p:txBody>
          <a:bodyPr/>
          <a:lstStyle/>
          <a:p>
            <a:r>
              <a:rPr lang="en-GB" altLang="en-US" smtClean="0"/>
              <a:t>The difference between the sales income and the variable costs of the units sold in a period is the total contribution</a:t>
            </a:r>
          </a:p>
          <a:p>
            <a:endParaRPr lang="en-GB" altLang="en-US" smtClean="0"/>
          </a:p>
          <a:p>
            <a:r>
              <a:rPr lang="en-GB" altLang="en-US" smtClean="0"/>
              <a:t>Total contribution goes towards the fixed costs of the organisation</a:t>
            </a:r>
          </a:p>
        </p:txBody>
      </p:sp>
      <p:sp>
        <p:nvSpPr>
          <p:cNvPr id="2" name="Title 1"/>
          <p:cNvSpPr>
            <a:spLocks noGrp="1"/>
          </p:cNvSpPr>
          <p:nvPr>
            <p:ph type="title"/>
          </p:nvPr>
        </p:nvSpPr>
        <p:spPr/>
        <p:txBody>
          <a:bodyPr rtlCol="0">
            <a:noAutofit/>
          </a:bodyPr>
          <a:lstStyle/>
          <a:p>
            <a:pPr fontAlgn="auto">
              <a:spcAft>
                <a:spcPts val="0"/>
              </a:spcAft>
              <a:defRPr/>
            </a:pPr>
            <a:r>
              <a:rPr lang="en-GB" altLang="en-US" smtClean="0">
                <a:effectLst>
                  <a:outerShdw blurRad="38100" dist="38100" dir="2700000" algn="tl">
                    <a:srgbClr val="C0C0C0"/>
                  </a:outerShdw>
                </a:effectLst>
              </a:rPr>
              <a:t>Contribution</a:t>
            </a:r>
          </a:p>
        </p:txBody>
      </p:sp>
    </p:spTree>
    <p:extLst>
      <p:ext uri="{BB962C8B-B14F-4D97-AF65-F5344CB8AC3E}">
        <p14:creationId xmlns:p14="http://schemas.microsoft.com/office/powerpoint/2010/main" val="45794494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sz="4000" b="1" u="sng" dirty="0" smtClean="0">
                <a:ea typeface="+mj-ea"/>
              </a:rPr>
              <a:t>Contribution</a:t>
            </a:r>
            <a:endParaRPr lang="en-GB" sz="4000" dirty="0">
              <a:ea typeface="+mj-ea"/>
            </a:endParaRPr>
          </a:p>
        </p:txBody>
      </p:sp>
      <p:sp>
        <p:nvSpPr>
          <p:cNvPr id="3" name="Content Placeholder 2"/>
          <p:cNvSpPr>
            <a:spLocks noGrp="1"/>
          </p:cNvSpPr>
          <p:nvPr>
            <p:ph idx="1"/>
          </p:nvPr>
        </p:nvSpPr>
        <p:spPr>
          <a:xfrm>
            <a:off x="457200" y="1600200"/>
            <a:ext cx="7570788" cy="4708525"/>
          </a:xfrm>
        </p:spPr>
        <p:txBody>
          <a:bodyPr>
            <a:normAutofit lnSpcReduction="10000"/>
          </a:bodyPr>
          <a:lstStyle/>
          <a:p>
            <a:pPr marL="577850" indent="-577850" defTabSz="762000" eaLnBrk="1" hangingPunct="1">
              <a:lnSpc>
                <a:spcPct val="90000"/>
              </a:lnSpc>
            </a:pPr>
            <a:endParaRPr lang="en-US" sz="3200" dirty="0" smtClean="0">
              <a:latin typeface="Calibri" charset="0"/>
            </a:endParaRPr>
          </a:p>
          <a:p>
            <a:pPr marL="577850" indent="-577850" defTabSz="762000" eaLnBrk="1" hangingPunct="1">
              <a:lnSpc>
                <a:spcPct val="90000"/>
              </a:lnSpc>
            </a:pPr>
            <a:r>
              <a:rPr lang="en-US" sz="3200" dirty="0" smtClean="0">
                <a:latin typeface="Calibri" charset="0"/>
              </a:rPr>
              <a:t>The </a:t>
            </a:r>
            <a:r>
              <a:rPr lang="en-US" sz="3200" dirty="0">
                <a:latin typeface="Calibri" charset="0"/>
              </a:rPr>
              <a:t>calculation of contribution is:-</a:t>
            </a:r>
          </a:p>
          <a:p>
            <a:pPr marL="577850" indent="-577850" algn="ctr" defTabSz="762000" eaLnBrk="1" hangingPunct="1">
              <a:lnSpc>
                <a:spcPct val="90000"/>
              </a:lnSpc>
              <a:buFont typeface="Arial" charset="0"/>
              <a:buNone/>
            </a:pPr>
            <a:endParaRPr lang="en-US" sz="3200" b="1" u="sng" dirty="0">
              <a:solidFill>
                <a:srgbClr val="FF0000"/>
              </a:solidFill>
              <a:latin typeface="Calibri" charset="0"/>
            </a:endParaRPr>
          </a:p>
          <a:p>
            <a:pPr marL="577850" indent="-577850" algn="ctr" defTabSz="762000" eaLnBrk="1" hangingPunct="1">
              <a:lnSpc>
                <a:spcPct val="90000"/>
              </a:lnSpc>
              <a:buFont typeface="Arial" charset="0"/>
              <a:buNone/>
            </a:pPr>
            <a:r>
              <a:rPr lang="en-US" sz="3200" b="1" u="sng" dirty="0">
                <a:solidFill>
                  <a:srgbClr val="FF0000"/>
                </a:solidFill>
                <a:latin typeface="Calibri" charset="0"/>
              </a:rPr>
              <a:t>Selling price – variable costs = contribution </a:t>
            </a:r>
          </a:p>
          <a:p>
            <a:pPr marL="577850" indent="-577850" algn="ctr" defTabSz="762000" eaLnBrk="1" hangingPunct="1">
              <a:lnSpc>
                <a:spcPct val="90000"/>
              </a:lnSpc>
              <a:buFont typeface="Arial" charset="0"/>
              <a:buNone/>
            </a:pPr>
            <a:r>
              <a:rPr lang="en-US" sz="3200" b="1" u="sng" dirty="0">
                <a:solidFill>
                  <a:srgbClr val="FF0000"/>
                </a:solidFill>
                <a:latin typeface="Calibri" charset="0"/>
              </a:rPr>
              <a:t> </a:t>
            </a:r>
          </a:p>
          <a:p>
            <a:pPr marL="577850" indent="-577850" defTabSz="762000" eaLnBrk="1" hangingPunct="1">
              <a:lnSpc>
                <a:spcPct val="90000"/>
              </a:lnSpc>
            </a:pPr>
            <a:r>
              <a:rPr lang="en-US" sz="3200" dirty="0">
                <a:latin typeface="Calibri" charset="0"/>
              </a:rPr>
              <a:t>The contribution as its name implies, contributes to the cost of the overheads</a:t>
            </a:r>
          </a:p>
          <a:p>
            <a:pPr marL="577850" indent="-577850" defTabSz="762000" eaLnBrk="1" hangingPunct="1">
              <a:lnSpc>
                <a:spcPct val="90000"/>
              </a:lnSpc>
              <a:buFont typeface="Arial" charset="0"/>
              <a:buNone/>
            </a:pPr>
            <a:endParaRPr lang="en-US" sz="3200" dirty="0">
              <a:latin typeface="Calibri" charset="0"/>
            </a:endParaRPr>
          </a:p>
          <a:p>
            <a:pPr marL="577850" indent="-577850" defTabSz="762000" eaLnBrk="1" hangingPunct="1">
              <a:lnSpc>
                <a:spcPct val="90000"/>
              </a:lnSpc>
            </a:pPr>
            <a:r>
              <a:rPr lang="en-US" sz="3200" dirty="0">
                <a:latin typeface="Calibri" charset="0"/>
              </a:rPr>
              <a:t>Once these are covered the remainder of the contribution is profit</a:t>
            </a:r>
          </a:p>
          <a:p>
            <a:pPr marL="577850" indent="-577850" defTabSz="762000" eaLnBrk="1" hangingPunct="1"/>
            <a:endParaRPr lang="en-GB" dirty="0">
              <a:latin typeface="Calibri" charset="0"/>
            </a:endParaRPr>
          </a:p>
        </p:txBody>
      </p:sp>
    </p:spTree>
    <p:extLst>
      <p:ext uri="{BB962C8B-B14F-4D97-AF65-F5344CB8AC3E}">
        <p14:creationId xmlns:p14="http://schemas.microsoft.com/office/powerpoint/2010/main" val="239448768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a:bodyPr>
          <a:lstStyle/>
          <a:p>
            <a:pPr marL="365760" indent="-283464" fontAlgn="auto">
              <a:spcAft>
                <a:spcPts val="0"/>
              </a:spcAft>
              <a:buFont typeface="Wingdings 2"/>
              <a:buChar char=""/>
              <a:defRPr/>
            </a:pPr>
            <a:r>
              <a:rPr lang="en-GB" dirty="0" smtClean="0">
                <a:solidFill>
                  <a:schemeClr val="tx1">
                    <a:lumMod val="85000"/>
                    <a:lumOff val="15000"/>
                  </a:schemeClr>
                </a:solidFill>
              </a:rPr>
              <a:t>Total contribution less total fixed costs equals profit</a:t>
            </a:r>
          </a:p>
          <a:p>
            <a:pPr marL="365760" indent="-283464" fontAlgn="auto">
              <a:spcAft>
                <a:spcPts val="0"/>
              </a:spcAft>
              <a:buFont typeface="Wingdings 2"/>
              <a:buChar char=""/>
              <a:defRPr/>
            </a:pPr>
            <a:endParaRPr lang="en-GB" dirty="0" smtClean="0">
              <a:solidFill>
                <a:schemeClr val="tx1">
                  <a:lumMod val="85000"/>
                  <a:lumOff val="15000"/>
                </a:schemeClr>
              </a:solidFill>
            </a:endParaRPr>
          </a:p>
          <a:p>
            <a:pPr marL="365760" indent="-283464" fontAlgn="auto">
              <a:spcAft>
                <a:spcPts val="0"/>
              </a:spcAft>
              <a:buFont typeface="Wingdings 2"/>
              <a:buChar char=""/>
              <a:defRPr/>
            </a:pPr>
            <a:r>
              <a:rPr lang="en-GB" dirty="0" smtClean="0">
                <a:solidFill>
                  <a:schemeClr val="tx1">
                    <a:lumMod val="85000"/>
                    <a:lumOff val="15000"/>
                  </a:schemeClr>
                </a:solidFill>
              </a:rPr>
              <a:t>A profit statement can be prepared in the following format</a:t>
            </a:r>
          </a:p>
          <a:p>
            <a:pPr marL="82296" indent="0" fontAlgn="auto">
              <a:spcAft>
                <a:spcPts val="0"/>
              </a:spcAft>
              <a:buFont typeface="Wingdings 2"/>
              <a:buNone/>
              <a:defRPr/>
            </a:pPr>
            <a:endParaRPr lang="en-GB" dirty="0">
              <a:solidFill>
                <a:schemeClr val="tx1">
                  <a:lumMod val="85000"/>
                  <a:lumOff val="15000"/>
                </a:schemeClr>
              </a:solidFill>
            </a:endParaRPr>
          </a:p>
        </p:txBody>
      </p:sp>
      <p:sp>
        <p:nvSpPr>
          <p:cNvPr id="2" name="Title 1"/>
          <p:cNvSpPr>
            <a:spLocks noGrp="1"/>
          </p:cNvSpPr>
          <p:nvPr>
            <p:ph type="title"/>
          </p:nvPr>
        </p:nvSpPr>
        <p:spPr/>
        <p:txBody>
          <a:bodyPr rtlCol="0">
            <a:noAutofit/>
          </a:bodyPr>
          <a:lstStyle/>
          <a:p>
            <a:pPr fontAlgn="auto">
              <a:spcAft>
                <a:spcPts val="0"/>
              </a:spcAft>
              <a:defRPr/>
            </a:pPr>
            <a:r>
              <a:rPr lang="en-GB" altLang="en-US" smtClean="0">
                <a:effectLst>
                  <a:outerShdw blurRad="38100" dist="38100" dir="2700000" algn="tl">
                    <a:srgbClr val="C0C0C0"/>
                  </a:outerShdw>
                </a:effectLst>
              </a:rPr>
              <a:t>Contribution</a:t>
            </a:r>
          </a:p>
        </p:txBody>
      </p:sp>
      <p:pic>
        <p:nvPicPr>
          <p:cNvPr id="2048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6238" y="4221163"/>
            <a:ext cx="3671887" cy="23764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1043935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2268538" y="1989138"/>
          <a:ext cx="5399087" cy="3757628"/>
        </p:xfrm>
        <a:graphic>
          <a:graphicData uri="http://schemas.openxmlformats.org/drawingml/2006/table">
            <a:tbl>
              <a:tblPr firstRow="1" bandRow="1">
                <a:tableStyleId>{85BE263C-DBD7-4A20-BB59-AAB30ACAA65A}</a:tableStyleId>
              </a:tblPr>
              <a:tblGrid>
                <a:gridCol w="3167464"/>
                <a:gridCol w="2231623"/>
              </a:tblGrid>
              <a:tr h="647835">
                <a:tc>
                  <a:txBody>
                    <a:bodyPr/>
                    <a:lstStyle/>
                    <a:p>
                      <a:r>
                        <a:rPr lang="en-GB" sz="2800" dirty="0" smtClean="0"/>
                        <a:t>Sales Revenue</a:t>
                      </a:r>
                      <a:endParaRPr lang="en-GB" sz="2800" dirty="0"/>
                    </a:p>
                  </a:txBody>
                  <a:tcPr marL="91414" marR="91414" marT="45704" marB="45704"/>
                </a:tc>
                <a:tc>
                  <a:txBody>
                    <a:bodyPr/>
                    <a:lstStyle/>
                    <a:p>
                      <a:pPr algn="ctr"/>
                      <a:r>
                        <a:rPr lang="en-GB" sz="2800" dirty="0" smtClean="0"/>
                        <a:t>X</a:t>
                      </a:r>
                      <a:endParaRPr lang="en-GB" sz="2800" dirty="0"/>
                    </a:p>
                  </a:txBody>
                  <a:tcPr marL="91414" marR="91414" marT="45704" marB="45704"/>
                </a:tc>
              </a:tr>
              <a:tr h="944840">
                <a:tc>
                  <a:txBody>
                    <a:bodyPr/>
                    <a:lstStyle/>
                    <a:p>
                      <a:r>
                        <a:rPr lang="en-GB" sz="2800" dirty="0" smtClean="0"/>
                        <a:t>Less Variable Costs </a:t>
                      </a:r>
                      <a:endParaRPr lang="en-GB" sz="2800" dirty="0"/>
                    </a:p>
                  </a:txBody>
                  <a:tcPr marL="91414" marR="91414" marT="45704" marB="45704"/>
                </a:tc>
                <a:tc>
                  <a:txBody>
                    <a:bodyPr/>
                    <a:lstStyle/>
                    <a:p>
                      <a:pPr algn="ctr"/>
                      <a:r>
                        <a:rPr lang="en-GB" sz="2800" dirty="0" smtClean="0"/>
                        <a:t>(XX)</a:t>
                      </a:r>
                      <a:endParaRPr lang="en-GB" sz="2800" dirty="0"/>
                    </a:p>
                  </a:txBody>
                  <a:tcPr marL="91414" marR="91414" marT="45704" marB="45704"/>
                </a:tc>
              </a:tr>
              <a:tr h="944840">
                <a:tc>
                  <a:txBody>
                    <a:bodyPr/>
                    <a:lstStyle/>
                    <a:p>
                      <a:r>
                        <a:rPr lang="en-GB" sz="2800" dirty="0" smtClean="0"/>
                        <a:t>Equals contribution </a:t>
                      </a:r>
                      <a:endParaRPr lang="en-GB" sz="2800" dirty="0"/>
                    </a:p>
                  </a:txBody>
                  <a:tcPr marL="91414" marR="91414" marT="45704" marB="45704"/>
                </a:tc>
                <a:tc>
                  <a:txBody>
                    <a:bodyPr/>
                    <a:lstStyle/>
                    <a:p>
                      <a:pPr algn="ctr"/>
                      <a:r>
                        <a:rPr lang="en-GB" sz="2800" dirty="0" smtClean="0"/>
                        <a:t>XXX</a:t>
                      </a:r>
                      <a:endParaRPr lang="en-GB" sz="2800" dirty="0"/>
                    </a:p>
                  </a:txBody>
                  <a:tcPr marL="91414" marR="91414" marT="45704" marB="45704"/>
                </a:tc>
              </a:tr>
              <a:tr h="543465">
                <a:tc>
                  <a:txBody>
                    <a:bodyPr/>
                    <a:lstStyle/>
                    <a:p>
                      <a:r>
                        <a:rPr lang="en-GB" sz="2800" dirty="0" smtClean="0"/>
                        <a:t>Less Fixed Costs</a:t>
                      </a:r>
                      <a:endParaRPr lang="en-GB" sz="2800" dirty="0"/>
                    </a:p>
                  </a:txBody>
                  <a:tcPr marL="91414" marR="91414" marT="45704" marB="45704"/>
                </a:tc>
                <a:tc>
                  <a:txBody>
                    <a:bodyPr/>
                    <a:lstStyle/>
                    <a:p>
                      <a:pPr algn="ctr"/>
                      <a:r>
                        <a:rPr lang="en-GB" sz="2800" dirty="0" smtClean="0"/>
                        <a:t>(XXXX)</a:t>
                      </a:r>
                      <a:endParaRPr lang="en-GB" sz="2800" dirty="0"/>
                    </a:p>
                  </a:txBody>
                  <a:tcPr marL="91414" marR="91414" marT="45704" marB="45704"/>
                </a:tc>
              </a:tr>
              <a:tr h="676632">
                <a:tc>
                  <a:txBody>
                    <a:bodyPr/>
                    <a:lstStyle/>
                    <a:p>
                      <a:r>
                        <a:rPr lang="en-GB" sz="2800" dirty="0" smtClean="0"/>
                        <a:t>Equals Profit</a:t>
                      </a:r>
                      <a:endParaRPr lang="en-GB" sz="2800" dirty="0"/>
                    </a:p>
                  </a:txBody>
                  <a:tcPr marL="91414" marR="91414" marT="45704" marB="45704"/>
                </a:tc>
                <a:tc>
                  <a:txBody>
                    <a:bodyPr/>
                    <a:lstStyle/>
                    <a:p>
                      <a:pPr algn="ctr"/>
                      <a:r>
                        <a:rPr lang="en-GB" sz="2800" dirty="0" smtClean="0"/>
                        <a:t>XXXXX</a:t>
                      </a:r>
                      <a:endParaRPr lang="en-GB" sz="2800" dirty="0"/>
                    </a:p>
                  </a:txBody>
                  <a:tcPr marL="91414" marR="91414" marT="45704" marB="45704"/>
                </a:tc>
              </a:tr>
            </a:tbl>
          </a:graphicData>
        </a:graphic>
      </p:graphicFrame>
      <p:sp>
        <p:nvSpPr>
          <p:cNvPr id="2" name="Title 1"/>
          <p:cNvSpPr>
            <a:spLocks noGrp="1"/>
          </p:cNvSpPr>
          <p:nvPr>
            <p:ph type="title"/>
          </p:nvPr>
        </p:nvSpPr>
        <p:spPr/>
        <p:txBody>
          <a:bodyPr rtlCol="0">
            <a:noAutofit/>
          </a:bodyPr>
          <a:lstStyle/>
          <a:p>
            <a:pPr fontAlgn="auto">
              <a:spcAft>
                <a:spcPts val="0"/>
              </a:spcAft>
              <a:defRPr/>
            </a:pPr>
            <a:r>
              <a:rPr lang="en-GB" altLang="en-US" smtClean="0">
                <a:effectLst>
                  <a:outerShdw blurRad="38100" dist="38100" dir="2700000" algn="tl">
                    <a:srgbClr val="C0C0C0"/>
                  </a:outerShdw>
                </a:effectLst>
              </a:rPr>
              <a:t>Contribution</a:t>
            </a:r>
          </a:p>
        </p:txBody>
      </p:sp>
    </p:spTree>
    <p:extLst>
      <p:ext uri="{BB962C8B-B14F-4D97-AF65-F5344CB8AC3E}">
        <p14:creationId xmlns:p14="http://schemas.microsoft.com/office/powerpoint/2010/main" val="288656638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sz="4000" b="1" u="sng" dirty="0" smtClean="0">
                <a:ea typeface="+mj-ea"/>
              </a:rPr>
              <a:t>Absorption Costing</a:t>
            </a:r>
            <a:endParaRPr lang="en-GB" sz="4000" b="1" u="sng" dirty="0">
              <a:ea typeface="+mj-ea"/>
            </a:endParaRPr>
          </a:p>
        </p:txBody>
      </p:sp>
      <p:sp>
        <p:nvSpPr>
          <p:cNvPr id="3" name="Content Placeholder 2"/>
          <p:cNvSpPr>
            <a:spLocks noGrp="1"/>
          </p:cNvSpPr>
          <p:nvPr>
            <p:ph idx="1"/>
          </p:nvPr>
        </p:nvSpPr>
        <p:spPr>
          <a:xfrm>
            <a:off x="457200" y="2492896"/>
            <a:ext cx="7620000" cy="2448992"/>
          </a:xfrm>
        </p:spPr>
        <p:txBody>
          <a:bodyPr rtlCol="0">
            <a:normAutofit lnSpcReduction="10000"/>
          </a:bodyPr>
          <a:lstStyle/>
          <a:p>
            <a:pPr eaLnBrk="1" fontAlgn="auto" hangingPunct="1">
              <a:spcAft>
                <a:spcPts val="0"/>
              </a:spcAft>
              <a:buFont typeface="Arial" pitchFamily="34" charset="0"/>
              <a:buChar char="•"/>
              <a:defRPr/>
            </a:pPr>
            <a:r>
              <a:rPr lang="en-GB" sz="3200" dirty="0" smtClean="0">
                <a:ea typeface="+mn-ea"/>
              </a:rPr>
              <a:t>All overheads are absorbed into cost units but each aspect of overhead is absorbed separately by cost centres on an appropriate absorption basis i.e. not a blanket approach</a:t>
            </a:r>
          </a:p>
          <a:p>
            <a:pPr eaLnBrk="1" fontAlgn="auto" hangingPunct="1">
              <a:spcAft>
                <a:spcPts val="0"/>
              </a:spcAft>
              <a:buFont typeface="Arial" pitchFamily="34" charset="0"/>
              <a:buChar char="•"/>
              <a:defRPr/>
            </a:pPr>
            <a:endParaRPr lang="en-GB" dirty="0" smtClean="0">
              <a:ea typeface="+mn-ea"/>
            </a:endParaRPr>
          </a:p>
          <a:p>
            <a:pPr marL="0" indent="0" eaLnBrk="1" fontAlgn="auto" hangingPunct="1">
              <a:spcAft>
                <a:spcPts val="0"/>
              </a:spcAft>
              <a:buFont typeface="Arial" pitchFamily="34" charset="0"/>
              <a:buNone/>
              <a:defRPr/>
            </a:pPr>
            <a:endParaRPr lang="en-GB" dirty="0" smtClean="0">
              <a:ea typeface="+mn-ea"/>
            </a:endParaRPr>
          </a:p>
          <a:p>
            <a:pPr eaLnBrk="1" fontAlgn="auto" hangingPunct="1">
              <a:spcAft>
                <a:spcPts val="0"/>
              </a:spcAft>
              <a:buFont typeface="Arial" pitchFamily="34" charset="0"/>
              <a:buChar char="•"/>
              <a:defRPr/>
            </a:pPr>
            <a:endParaRPr lang="en-GB" dirty="0">
              <a:ea typeface="+mn-ea"/>
            </a:endParaRPr>
          </a:p>
        </p:txBody>
      </p:sp>
    </p:spTree>
    <p:extLst>
      <p:ext uri="{BB962C8B-B14F-4D97-AF65-F5344CB8AC3E}">
        <p14:creationId xmlns:p14="http://schemas.microsoft.com/office/powerpoint/2010/main" val="36484964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1" name="Rectangle 3"/>
          <p:cNvSpPr>
            <a:spLocks noGrp="1" noChangeArrowheads="1"/>
          </p:cNvSpPr>
          <p:nvPr>
            <p:ph idx="1"/>
          </p:nvPr>
        </p:nvSpPr>
        <p:spPr>
          <a:xfrm>
            <a:off x="1038225" y="1252538"/>
            <a:ext cx="7734300" cy="5488830"/>
          </a:xfrm>
        </p:spPr>
        <p:txBody>
          <a:bodyPr>
            <a:normAutofit lnSpcReduction="10000"/>
          </a:bodyPr>
          <a:lstStyle/>
          <a:p>
            <a:pPr marL="577850" indent="-577850" defTabSz="762000">
              <a:lnSpc>
                <a:spcPct val="90000"/>
              </a:lnSpc>
              <a:buFontTx/>
              <a:buNone/>
            </a:pPr>
            <a:r>
              <a:rPr lang="en-US" dirty="0"/>
              <a:t>      </a:t>
            </a:r>
            <a:endParaRPr lang="en-US" sz="2400" b="1" dirty="0"/>
          </a:p>
          <a:p>
            <a:pPr marL="577850" indent="-577850" defTabSz="762000">
              <a:lnSpc>
                <a:spcPct val="90000"/>
              </a:lnSpc>
              <a:buFontTx/>
              <a:buNone/>
            </a:pPr>
            <a:r>
              <a:rPr lang="en-US" sz="2000" b="1" dirty="0"/>
              <a:t>	</a:t>
            </a:r>
            <a:endParaRPr lang="en-US" sz="2000" b="1" dirty="0" smtClean="0"/>
          </a:p>
          <a:p>
            <a:pPr marL="577850" indent="-577850" defTabSz="762000">
              <a:lnSpc>
                <a:spcPct val="90000"/>
              </a:lnSpc>
              <a:buFontTx/>
              <a:buNone/>
            </a:pPr>
            <a:endParaRPr lang="en-US" sz="2000" b="1" dirty="0"/>
          </a:p>
          <a:p>
            <a:pPr marL="577850" indent="-577850" algn="ctr" defTabSz="762000">
              <a:lnSpc>
                <a:spcPct val="90000"/>
              </a:lnSpc>
              <a:buFontTx/>
              <a:buNone/>
            </a:pPr>
            <a:r>
              <a:rPr lang="en-US" sz="2400" dirty="0" smtClean="0"/>
              <a:t>Absorption Costing focuses on calculating </a:t>
            </a:r>
            <a:r>
              <a:rPr lang="en-US" sz="2400" dirty="0" smtClean="0">
                <a:solidFill>
                  <a:srgbClr val="FF0000"/>
                </a:solidFill>
              </a:rPr>
              <a:t>the total production cost </a:t>
            </a:r>
            <a:r>
              <a:rPr lang="en-US" sz="2400" dirty="0" smtClean="0"/>
              <a:t>of a unit.</a:t>
            </a:r>
            <a:endParaRPr lang="en-US" sz="2000" dirty="0" smtClean="0"/>
          </a:p>
          <a:p>
            <a:pPr marL="577850" indent="-577850" defTabSz="762000">
              <a:lnSpc>
                <a:spcPct val="90000"/>
              </a:lnSpc>
              <a:buFontTx/>
              <a:buNone/>
            </a:pPr>
            <a:endParaRPr lang="en-US" sz="2000" dirty="0" smtClean="0"/>
          </a:p>
          <a:p>
            <a:pPr marL="1492250" lvl="2" indent="-577850" defTabSz="762000">
              <a:lnSpc>
                <a:spcPct val="90000"/>
              </a:lnSpc>
              <a:buFontTx/>
              <a:buNone/>
            </a:pPr>
            <a:r>
              <a:rPr lang="en-US" sz="2000" b="1" dirty="0" smtClean="0"/>
              <a:t>	Unit Cost Card </a:t>
            </a:r>
          </a:p>
          <a:p>
            <a:pPr marL="1492250" lvl="2" indent="-577850" defTabSz="762000">
              <a:lnSpc>
                <a:spcPct val="90000"/>
              </a:lnSpc>
              <a:buFontTx/>
              <a:buNone/>
            </a:pPr>
            <a:r>
              <a:rPr lang="en-US" sz="2000" b="1" dirty="0" smtClean="0"/>
              <a:t>		</a:t>
            </a:r>
            <a:r>
              <a:rPr lang="en-US" sz="2000" dirty="0" smtClean="0"/>
              <a:t>Direct Materials				x</a:t>
            </a:r>
          </a:p>
          <a:p>
            <a:pPr marL="1492250" lvl="2" indent="-577850" defTabSz="762000">
              <a:lnSpc>
                <a:spcPct val="90000"/>
              </a:lnSpc>
              <a:buFontTx/>
              <a:buNone/>
            </a:pPr>
            <a:r>
              <a:rPr lang="en-US" sz="2000" dirty="0" smtClean="0"/>
              <a:t>		Direct </a:t>
            </a:r>
            <a:r>
              <a:rPr lang="en-US" sz="2000" dirty="0" err="1" smtClean="0"/>
              <a:t>Labour</a:t>
            </a:r>
            <a:r>
              <a:rPr lang="en-US" sz="2000" dirty="0" smtClean="0"/>
              <a:t>				x</a:t>
            </a:r>
          </a:p>
          <a:p>
            <a:pPr marL="1492250" lvl="2" indent="-577850" defTabSz="762000">
              <a:lnSpc>
                <a:spcPct val="90000"/>
              </a:lnSpc>
              <a:buFontTx/>
              <a:buNone/>
            </a:pPr>
            <a:r>
              <a:rPr lang="en-US" sz="2000" dirty="0" smtClean="0"/>
              <a:t>		Direct Expenses				</a:t>
            </a:r>
            <a:r>
              <a:rPr lang="en-US" sz="2000" u="sng" dirty="0" smtClean="0"/>
              <a:t>x</a:t>
            </a:r>
          </a:p>
          <a:p>
            <a:pPr marL="1492250" lvl="2" indent="-577850" defTabSz="762000">
              <a:lnSpc>
                <a:spcPct val="90000"/>
              </a:lnSpc>
              <a:buFontTx/>
              <a:buNone/>
            </a:pPr>
            <a:r>
              <a:rPr lang="en-US" sz="2000" dirty="0" smtClean="0"/>
              <a:t>		</a:t>
            </a:r>
            <a:r>
              <a:rPr lang="en-US" sz="2000" b="1" dirty="0" smtClean="0"/>
              <a:t>Prime Cost</a:t>
            </a:r>
            <a:r>
              <a:rPr lang="en-US" sz="2000" dirty="0" smtClean="0"/>
              <a:t>					xx</a:t>
            </a:r>
          </a:p>
          <a:p>
            <a:pPr marL="1492250" lvl="2" indent="-577850" defTabSz="762000">
              <a:lnSpc>
                <a:spcPct val="90000"/>
              </a:lnSpc>
              <a:buFontTx/>
              <a:buNone/>
            </a:pPr>
            <a:r>
              <a:rPr lang="en-US" sz="2000" dirty="0" smtClean="0"/>
              <a:t>		Variable Production Overheads		</a:t>
            </a:r>
            <a:r>
              <a:rPr lang="en-US" sz="2000" u="sng" dirty="0" smtClean="0"/>
              <a:t>x</a:t>
            </a:r>
          </a:p>
          <a:p>
            <a:pPr marL="1492250" lvl="2" indent="-577850" defTabSz="762000">
              <a:lnSpc>
                <a:spcPct val="90000"/>
              </a:lnSpc>
              <a:buFontTx/>
              <a:buNone/>
            </a:pPr>
            <a:r>
              <a:rPr lang="en-US" sz="2000" dirty="0" smtClean="0"/>
              <a:t>		</a:t>
            </a:r>
            <a:r>
              <a:rPr lang="en-US" sz="2000" b="1" dirty="0" smtClean="0"/>
              <a:t>Marginal Production Cost</a:t>
            </a:r>
            <a:r>
              <a:rPr lang="en-US" sz="2000" dirty="0" smtClean="0"/>
              <a:t>			xxx</a:t>
            </a:r>
          </a:p>
          <a:p>
            <a:pPr marL="1492250" lvl="2" indent="-577850" defTabSz="762000">
              <a:lnSpc>
                <a:spcPct val="90000"/>
              </a:lnSpc>
              <a:buFontTx/>
              <a:buNone/>
            </a:pPr>
            <a:r>
              <a:rPr lang="en-US" sz="2000" dirty="0" smtClean="0"/>
              <a:t>		Fixed (absorbed) production overheads	</a:t>
            </a:r>
            <a:r>
              <a:rPr lang="en-US" sz="2000" u="sng" dirty="0" smtClean="0"/>
              <a:t>x</a:t>
            </a:r>
          </a:p>
          <a:p>
            <a:pPr marL="1492250" lvl="2" indent="-577850" defTabSz="762000">
              <a:lnSpc>
                <a:spcPct val="90000"/>
              </a:lnSpc>
              <a:buFontTx/>
              <a:buNone/>
            </a:pPr>
            <a:r>
              <a:rPr lang="en-US" sz="2000" dirty="0" smtClean="0"/>
              <a:t>		</a:t>
            </a:r>
            <a:r>
              <a:rPr lang="en-US" sz="2000" b="1" dirty="0" smtClean="0">
                <a:solidFill>
                  <a:srgbClr val="FF0000"/>
                </a:solidFill>
              </a:rPr>
              <a:t>Total production cost</a:t>
            </a:r>
            <a:r>
              <a:rPr lang="en-US" sz="2000" dirty="0" smtClean="0">
                <a:solidFill>
                  <a:srgbClr val="FF0000"/>
                </a:solidFill>
              </a:rPr>
              <a:t>			</a:t>
            </a:r>
            <a:r>
              <a:rPr lang="en-US" sz="2000" dirty="0" err="1" smtClean="0">
                <a:solidFill>
                  <a:srgbClr val="FF0000"/>
                </a:solidFill>
              </a:rPr>
              <a:t>xxxx</a:t>
            </a:r>
            <a:endParaRPr lang="en-US" sz="2000" dirty="0" smtClean="0">
              <a:solidFill>
                <a:srgbClr val="FF0000"/>
              </a:solidFill>
            </a:endParaRPr>
          </a:p>
          <a:p>
            <a:pPr marL="1492250" lvl="2" indent="-577850" defTabSz="762000">
              <a:lnSpc>
                <a:spcPct val="90000"/>
              </a:lnSpc>
              <a:buFontTx/>
              <a:buNone/>
            </a:pPr>
            <a:r>
              <a:rPr lang="en-US" dirty="0" smtClean="0"/>
              <a:t>	</a:t>
            </a:r>
            <a:endParaRPr lang="en-US" sz="2000" dirty="0"/>
          </a:p>
        </p:txBody>
      </p:sp>
      <p:sp>
        <p:nvSpPr>
          <p:cNvPr id="119810" name="Rectangle 2"/>
          <p:cNvSpPr>
            <a:spLocks noGrp="1" noChangeArrowheads="1"/>
          </p:cNvSpPr>
          <p:nvPr>
            <p:ph type="title"/>
          </p:nvPr>
        </p:nvSpPr>
        <p:spPr/>
        <p:txBody>
          <a:bodyPr>
            <a:normAutofit fontScale="90000"/>
          </a:bodyPr>
          <a:lstStyle/>
          <a:p>
            <a:r>
              <a:rPr lang="en-GB" dirty="0"/>
              <a:t>Marginal and Absorption Costing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19811">
                                            <p:txEl>
                                              <p:charRg st="0" end="3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9811">
                                            <p:txEl>
                                              <p:charRg st="36" end="6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9811">
                                            <p:txEl>
                                              <p:charRg st="65" end="10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9811">
                                            <p:txEl>
                                              <p:charRg st="100" end="10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9811">
                                            <p:txEl>
                                              <p:charRg st="100" end="10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9" name="Rectangle 3"/>
          <p:cNvSpPr>
            <a:spLocks noGrp="1" noChangeArrowheads="1"/>
          </p:cNvSpPr>
          <p:nvPr>
            <p:ph idx="1"/>
          </p:nvPr>
        </p:nvSpPr>
        <p:spPr>
          <a:xfrm>
            <a:off x="1038225" y="2132856"/>
            <a:ext cx="7734300" cy="4464496"/>
          </a:xfrm>
        </p:spPr>
        <p:txBody>
          <a:bodyPr>
            <a:normAutofit fontScale="92500" lnSpcReduction="10000"/>
          </a:bodyPr>
          <a:lstStyle/>
          <a:p>
            <a:pPr marL="577850" indent="-577850" defTabSz="762000">
              <a:lnSpc>
                <a:spcPct val="90000"/>
              </a:lnSpc>
              <a:buFontTx/>
              <a:buNone/>
            </a:pPr>
            <a:r>
              <a:rPr lang="en-US" dirty="0"/>
              <a:t>      </a:t>
            </a:r>
            <a:r>
              <a:rPr lang="en-US" sz="2400" b="1" dirty="0" smtClean="0"/>
              <a:t>Marginal </a:t>
            </a:r>
            <a:r>
              <a:rPr lang="en-US" sz="2400" b="1" dirty="0"/>
              <a:t>Costing</a:t>
            </a:r>
          </a:p>
          <a:p>
            <a:pPr marL="577850" indent="-577850" defTabSz="762000">
              <a:lnSpc>
                <a:spcPct val="90000"/>
              </a:lnSpc>
              <a:buFontTx/>
              <a:buNone/>
            </a:pPr>
            <a:r>
              <a:rPr lang="en-US" sz="2000" b="1" dirty="0"/>
              <a:t>	</a:t>
            </a:r>
            <a:r>
              <a:rPr lang="en-US" sz="2400" dirty="0"/>
              <a:t>Marginal Costing focuses on calculating </a:t>
            </a:r>
            <a:r>
              <a:rPr lang="en-US" sz="2400" i="1" dirty="0">
                <a:solidFill>
                  <a:srgbClr val="FF0000"/>
                </a:solidFill>
              </a:rPr>
              <a:t>the extra cost of making a unit </a:t>
            </a:r>
            <a:r>
              <a:rPr lang="en-US" sz="2400" dirty="0"/>
              <a:t>and units are </a:t>
            </a:r>
            <a:r>
              <a:rPr lang="en-US" sz="2400" dirty="0" err="1"/>
              <a:t>costed</a:t>
            </a:r>
            <a:r>
              <a:rPr lang="en-US" sz="2400" dirty="0"/>
              <a:t> using their </a:t>
            </a:r>
            <a:r>
              <a:rPr lang="en-US" sz="2400" u="sng" dirty="0"/>
              <a:t>variable production cost.</a:t>
            </a:r>
          </a:p>
          <a:p>
            <a:pPr marL="577850" indent="-577850" defTabSz="762000">
              <a:lnSpc>
                <a:spcPct val="90000"/>
              </a:lnSpc>
              <a:buFontTx/>
              <a:buNone/>
            </a:pPr>
            <a:endParaRPr lang="en-US" sz="2400" b="1" dirty="0" smtClean="0"/>
          </a:p>
          <a:p>
            <a:pPr marL="577850" indent="-577850" defTabSz="762000">
              <a:lnSpc>
                <a:spcPct val="90000"/>
              </a:lnSpc>
              <a:buFontTx/>
              <a:buNone/>
            </a:pPr>
            <a:endParaRPr lang="en-US" sz="2400" b="1" dirty="0"/>
          </a:p>
          <a:p>
            <a:pPr marL="577850" indent="-577850" defTabSz="762000">
              <a:lnSpc>
                <a:spcPct val="90000"/>
              </a:lnSpc>
              <a:buFontTx/>
              <a:buNone/>
            </a:pPr>
            <a:r>
              <a:rPr lang="en-US" sz="2000" b="1" dirty="0"/>
              <a:t>		Unit Cost Card </a:t>
            </a:r>
          </a:p>
          <a:p>
            <a:pPr marL="577850" indent="-577850" defTabSz="762000">
              <a:lnSpc>
                <a:spcPct val="90000"/>
              </a:lnSpc>
              <a:buFontTx/>
              <a:buNone/>
            </a:pPr>
            <a:r>
              <a:rPr lang="en-US" sz="2000" b="1" dirty="0"/>
              <a:t>		</a:t>
            </a:r>
            <a:r>
              <a:rPr lang="en-US" sz="2000" dirty="0"/>
              <a:t>Direct Materials				</a:t>
            </a:r>
            <a:r>
              <a:rPr lang="en-US" sz="2000" dirty="0" smtClean="0"/>
              <a:t>x</a:t>
            </a:r>
            <a:endParaRPr lang="en-US" sz="2000" dirty="0"/>
          </a:p>
          <a:p>
            <a:pPr marL="577850" indent="-577850" defTabSz="762000">
              <a:lnSpc>
                <a:spcPct val="90000"/>
              </a:lnSpc>
              <a:buFontTx/>
              <a:buNone/>
            </a:pPr>
            <a:r>
              <a:rPr lang="en-US" sz="2000" dirty="0"/>
              <a:t>		Direct </a:t>
            </a:r>
            <a:r>
              <a:rPr lang="en-US" sz="2000" dirty="0" err="1"/>
              <a:t>Labour</a:t>
            </a:r>
            <a:r>
              <a:rPr lang="en-US" sz="2000" dirty="0"/>
              <a:t>					x</a:t>
            </a:r>
          </a:p>
          <a:p>
            <a:pPr marL="577850" indent="-577850" defTabSz="762000">
              <a:lnSpc>
                <a:spcPct val="90000"/>
              </a:lnSpc>
              <a:buFontTx/>
              <a:buNone/>
            </a:pPr>
            <a:r>
              <a:rPr lang="en-US" sz="2000" dirty="0"/>
              <a:t>		Direct Expenses				</a:t>
            </a:r>
            <a:r>
              <a:rPr lang="en-US" sz="2000" u="sng" dirty="0" smtClean="0"/>
              <a:t>x</a:t>
            </a:r>
            <a:endParaRPr lang="en-US" sz="2000" u="sng" dirty="0"/>
          </a:p>
          <a:p>
            <a:pPr marL="577850" indent="-577850" defTabSz="762000">
              <a:lnSpc>
                <a:spcPct val="90000"/>
              </a:lnSpc>
              <a:buFontTx/>
              <a:buNone/>
            </a:pPr>
            <a:r>
              <a:rPr lang="en-US" sz="2000" dirty="0"/>
              <a:t>		</a:t>
            </a:r>
            <a:r>
              <a:rPr lang="en-US" sz="2000" b="1" dirty="0"/>
              <a:t>Prime Cost</a:t>
            </a:r>
            <a:r>
              <a:rPr lang="en-US" sz="2000" dirty="0"/>
              <a:t>					</a:t>
            </a:r>
            <a:r>
              <a:rPr lang="en-US" sz="2000" dirty="0" smtClean="0"/>
              <a:t>xx</a:t>
            </a:r>
            <a:endParaRPr lang="en-US" sz="2000" dirty="0"/>
          </a:p>
          <a:p>
            <a:pPr marL="577850" indent="-577850" defTabSz="762000">
              <a:lnSpc>
                <a:spcPct val="90000"/>
              </a:lnSpc>
              <a:buFontTx/>
              <a:buNone/>
            </a:pPr>
            <a:r>
              <a:rPr lang="en-US" sz="2000" dirty="0"/>
              <a:t>		Variable Production Overheads		</a:t>
            </a:r>
            <a:r>
              <a:rPr lang="en-US" sz="2000" u="sng" dirty="0" smtClean="0"/>
              <a:t>x</a:t>
            </a:r>
            <a:endParaRPr lang="en-US" sz="2000" u="sng" dirty="0"/>
          </a:p>
          <a:p>
            <a:pPr marL="577850" indent="-577850" defTabSz="762000">
              <a:lnSpc>
                <a:spcPct val="90000"/>
              </a:lnSpc>
              <a:buFontTx/>
              <a:buNone/>
            </a:pPr>
            <a:r>
              <a:rPr lang="en-US" sz="2000" dirty="0"/>
              <a:t>		</a:t>
            </a:r>
            <a:r>
              <a:rPr lang="en-US" sz="2000" b="1" dirty="0"/>
              <a:t>Marginal Production Cost</a:t>
            </a:r>
            <a:r>
              <a:rPr lang="en-US" sz="2000" dirty="0"/>
              <a:t>			</a:t>
            </a:r>
            <a:r>
              <a:rPr lang="en-US" sz="2000" dirty="0" smtClean="0"/>
              <a:t>xxx</a:t>
            </a:r>
            <a:endParaRPr lang="en-US" sz="2000" dirty="0"/>
          </a:p>
          <a:p>
            <a:pPr marL="577850" indent="-577850" defTabSz="762000">
              <a:lnSpc>
                <a:spcPct val="90000"/>
              </a:lnSpc>
              <a:buFontTx/>
              <a:buNone/>
            </a:pPr>
            <a:r>
              <a:rPr lang="en-US" sz="2000" dirty="0"/>
              <a:t>		</a:t>
            </a:r>
          </a:p>
        </p:txBody>
      </p:sp>
      <p:sp>
        <p:nvSpPr>
          <p:cNvPr id="121858" name="Rectangle 2"/>
          <p:cNvSpPr>
            <a:spLocks noGrp="1" noChangeArrowheads="1"/>
          </p:cNvSpPr>
          <p:nvPr>
            <p:ph type="title"/>
          </p:nvPr>
        </p:nvSpPr>
        <p:spPr>
          <a:xfrm>
            <a:off x="688490" y="260648"/>
            <a:ext cx="7756263" cy="1008112"/>
          </a:xfrm>
        </p:spPr>
        <p:txBody>
          <a:bodyPr>
            <a:noAutofit/>
          </a:bodyPr>
          <a:lstStyle/>
          <a:p>
            <a:r>
              <a:rPr lang="en-GB" sz="4000" dirty="0"/>
              <a:t>Marginal and Absorption Costing</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pPr algn="ctr" eaLnBrk="1" fontAlgn="auto" hangingPunct="1">
              <a:spcAft>
                <a:spcPts val="0"/>
              </a:spcAft>
              <a:defRPr/>
            </a:pPr>
            <a:r>
              <a:rPr lang="en-GB" sz="4000" b="1" u="sng" dirty="0" smtClean="0">
                <a:ea typeface="+mj-ea"/>
              </a:rPr>
              <a:t>Cost per unit</a:t>
            </a:r>
          </a:p>
        </p:txBody>
      </p:sp>
      <p:sp>
        <p:nvSpPr>
          <p:cNvPr id="3" name="Content Placeholder 2"/>
          <p:cNvSpPr>
            <a:spLocks noGrp="1"/>
          </p:cNvSpPr>
          <p:nvPr>
            <p:ph idx="1"/>
          </p:nvPr>
        </p:nvSpPr>
        <p:spPr/>
        <p:txBody>
          <a:bodyPr rtlCol="0">
            <a:normAutofit/>
          </a:bodyPr>
          <a:lstStyle/>
          <a:p>
            <a:pPr marL="0" indent="0" eaLnBrk="1" fontAlgn="auto" hangingPunct="1">
              <a:spcAft>
                <a:spcPts val="0"/>
              </a:spcAft>
              <a:buFont typeface="Arial" charset="0"/>
              <a:buNone/>
              <a:defRPr/>
            </a:pPr>
            <a:r>
              <a:rPr lang="en-GB" sz="3200" dirty="0" smtClean="0">
                <a:ea typeface="+mn-ea"/>
              </a:rPr>
              <a:t>The cost per unit of an item is important for:</a:t>
            </a:r>
          </a:p>
          <a:p>
            <a:pPr marL="0" indent="0" eaLnBrk="1" fontAlgn="auto" hangingPunct="1">
              <a:spcAft>
                <a:spcPts val="0"/>
              </a:spcAft>
              <a:buFont typeface="Arial" charset="0"/>
              <a:buNone/>
              <a:defRPr/>
            </a:pPr>
            <a:endParaRPr lang="en-GB" sz="3200" dirty="0">
              <a:ea typeface="+mn-ea"/>
            </a:endParaRPr>
          </a:p>
          <a:p>
            <a:pPr eaLnBrk="1" fontAlgn="auto" hangingPunct="1">
              <a:spcAft>
                <a:spcPts val="0"/>
              </a:spcAft>
              <a:buFont typeface="Arial" pitchFamily="34" charset="0"/>
              <a:buChar char="•"/>
              <a:defRPr/>
            </a:pPr>
            <a:r>
              <a:rPr lang="en-GB" sz="3200" dirty="0" smtClean="0">
                <a:ea typeface="+mn-ea"/>
              </a:rPr>
              <a:t>Setting the selling price</a:t>
            </a:r>
          </a:p>
          <a:p>
            <a:pPr eaLnBrk="1" fontAlgn="auto" hangingPunct="1">
              <a:spcAft>
                <a:spcPts val="0"/>
              </a:spcAft>
              <a:buFont typeface="Arial" pitchFamily="34" charset="0"/>
              <a:buChar char="•"/>
              <a:defRPr/>
            </a:pPr>
            <a:r>
              <a:rPr lang="en-GB" sz="3200" dirty="0" smtClean="0">
                <a:ea typeface="+mn-ea"/>
              </a:rPr>
              <a:t>Valuing stocks</a:t>
            </a:r>
          </a:p>
          <a:p>
            <a:pPr eaLnBrk="1" fontAlgn="auto" hangingPunct="1">
              <a:spcAft>
                <a:spcPts val="0"/>
              </a:spcAft>
              <a:buFont typeface="Arial" pitchFamily="34" charset="0"/>
              <a:buChar char="•"/>
              <a:defRPr/>
            </a:pPr>
            <a:r>
              <a:rPr lang="en-GB" sz="3200" dirty="0" smtClean="0">
                <a:ea typeface="+mn-ea"/>
              </a:rPr>
              <a:t>Calculating profitability</a:t>
            </a:r>
          </a:p>
          <a:p>
            <a:pPr marL="0" indent="0" eaLnBrk="1" fontAlgn="auto" hangingPunct="1">
              <a:spcAft>
                <a:spcPts val="0"/>
              </a:spcAft>
              <a:buFont typeface="Arial" charset="0"/>
              <a:buNone/>
              <a:defRPr/>
            </a:pPr>
            <a:endParaRPr lang="en-GB" dirty="0">
              <a:ea typeface="+mn-ea"/>
            </a:endParaRPr>
          </a:p>
        </p:txBody>
      </p:sp>
      <p:pic>
        <p:nvPicPr>
          <p:cNvPr id="410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76368" y="14163"/>
            <a:ext cx="1367632" cy="154262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4600906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5" name="Rectangle 3"/>
          <p:cNvSpPr>
            <a:spLocks noGrp="1" noChangeArrowheads="1"/>
          </p:cNvSpPr>
          <p:nvPr>
            <p:ph idx="1"/>
          </p:nvPr>
        </p:nvSpPr>
        <p:spPr>
          <a:xfrm>
            <a:off x="539552" y="2060848"/>
            <a:ext cx="8232973" cy="4464496"/>
          </a:xfrm>
        </p:spPr>
        <p:txBody>
          <a:bodyPr>
            <a:normAutofit fontScale="92500" lnSpcReduction="20000"/>
          </a:bodyPr>
          <a:lstStyle/>
          <a:p>
            <a:pPr marL="577850" indent="-577850" defTabSz="762000">
              <a:lnSpc>
                <a:spcPct val="90000"/>
              </a:lnSpc>
              <a:buFontTx/>
              <a:buNone/>
            </a:pPr>
            <a:r>
              <a:rPr lang="en-US" dirty="0"/>
              <a:t>      </a:t>
            </a:r>
            <a:endParaRPr lang="en-US" dirty="0" smtClean="0"/>
          </a:p>
          <a:p>
            <a:pPr marL="577850" indent="-577850" defTabSz="762000">
              <a:lnSpc>
                <a:spcPct val="90000"/>
              </a:lnSpc>
              <a:buFontTx/>
              <a:buNone/>
            </a:pPr>
            <a:endParaRPr lang="en-US" sz="3300" b="1" dirty="0"/>
          </a:p>
          <a:p>
            <a:pPr marL="577850" indent="-577850" defTabSz="762000">
              <a:lnSpc>
                <a:spcPct val="90000"/>
              </a:lnSpc>
              <a:buFontTx/>
              <a:buNone/>
            </a:pPr>
            <a:r>
              <a:rPr lang="en-US" sz="3300" b="1" dirty="0" smtClean="0"/>
              <a:t>Profit </a:t>
            </a:r>
            <a:r>
              <a:rPr lang="en-US" sz="3300" b="1" dirty="0"/>
              <a:t>Calculation</a:t>
            </a:r>
          </a:p>
          <a:p>
            <a:pPr marL="577850" indent="-577850" defTabSz="762000">
              <a:lnSpc>
                <a:spcPct val="90000"/>
              </a:lnSpc>
              <a:buFontTx/>
              <a:buNone/>
            </a:pPr>
            <a:r>
              <a:rPr lang="en-US" sz="3300" dirty="0"/>
              <a:t>	Profits calculated using marginal and absorption costing can often vary.</a:t>
            </a:r>
          </a:p>
          <a:p>
            <a:pPr marL="577850" indent="-577850" defTabSz="762000">
              <a:lnSpc>
                <a:spcPct val="90000"/>
              </a:lnSpc>
              <a:buFontTx/>
              <a:buNone/>
            </a:pPr>
            <a:endParaRPr lang="en-US" sz="3300" dirty="0"/>
          </a:p>
          <a:p>
            <a:pPr marL="577850" indent="-577850" defTabSz="762000">
              <a:lnSpc>
                <a:spcPct val="90000"/>
              </a:lnSpc>
              <a:buFontTx/>
              <a:buNone/>
            </a:pPr>
            <a:r>
              <a:rPr lang="en-US" sz="3300" dirty="0"/>
              <a:t>	</a:t>
            </a:r>
            <a:r>
              <a:rPr lang="en-US" sz="3300" b="1" dirty="0"/>
              <a:t>Why?</a:t>
            </a:r>
          </a:p>
          <a:p>
            <a:pPr marL="577850" indent="-577850" defTabSz="762000">
              <a:lnSpc>
                <a:spcPct val="90000"/>
              </a:lnSpc>
              <a:buFontTx/>
              <a:buNone/>
            </a:pPr>
            <a:r>
              <a:rPr lang="en-US" sz="3300" dirty="0"/>
              <a:t>	Simply put the reason lies with the way that </a:t>
            </a:r>
            <a:r>
              <a:rPr lang="en-US" sz="3300" b="1" dirty="0">
                <a:solidFill>
                  <a:srgbClr val="FF0000"/>
                </a:solidFill>
              </a:rPr>
              <a:t>stocks of finished goods are valued </a:t>
            </a:r>
            <a:r>
              <a:rPr lang="en-US" sz="3300" dirty="0"/>
              <a:t>under each costing method</a:t>
            </a:r>
            <a:r>
              <a:rPr lang="en-US" sz="3300" dirty="0" smtClean="0"/>
              <a:t>.</a:t>
            </a:r>
            <a:r>
              <a:rPr lang="en-US" sz="2000" dirty="0"/>
              <a:t>	</a:t>
            </a:r>
          </a:p>
          <a:p>
            <a:pPr marL="577850" indent="-577850" defTabSz="762000">
              <a:lnSpc>
                <a:spcPct val="90000"/>
              </a:lnSpc>
              <a:buFontTx/>
              <a:buNone/>
            </a:pPr>
            <a:r>
              <a:rPr lang="en-US" sz="2000" dirty="0"/>
              <a:t>		</a:t>
            </a:r>
          </a:p>
        </p:txBody>
      </p:sp>
      <p:sp>
        <p:nvSpPr>
          <p:cNvPr id="125954" name="Rectangle 2"/>
          <p:cNvSpPr>
            <a:spLocks noGrp="1" noChangeArrowheads="1"/>
          </p:cNvSpPr>
          <p:nvPr>
            <p:ph type="title"/>
          </p:nvPr>
        </p:nvSpPr>
        <p:spPr/>
        <p:txBody>
          <a:bodyPr>
            <a:normAutofit fontScale="90000"/>
          </a:bodyPr>
          <a:lstStyle/>
          <a:p>
            <a:r>
              <a:rPr lang="en-GB" dirty="0"/>
              <a:t>Marginal and Absorption Costing</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577850" indent="-577850" defTabSz="762000">
              <a:lnSpc>
                <a:spcPct val="90000"/>
              </a:lnSpc>
            </a:pPr>
            <a:r>
              <a:rPr lang="en-US" dirty="0" smtClean="0"/>
              <a:t>Under </a:t>
            </a:r>
            <a:r>
              <a:rPr lang="en-US" u="sng" dirty="0" smtClean="0"/>
              <a:t>absorption costing</a:t>
            </a:r>
            <a:r>
              <a:rPr lang="en-US" dirty="0" smtClean="0"/>
              <a:t>, units of finished stock are valued at their </a:t>
            </a:r>
            <a:r>
              <a:rPr lang="en-US" b="1" dirty="0" smtClean="0"/>
              <a:t>total production</a:t>
            </a:r>
            <a:r>
              <a:rPr lang="en-US" dirty="0" smtClean="0"/>
              <a:t> cost.</a:t>
            </a:r>
          </a:p>
          <a:p>
            <a:pPr marL="577850" indent="-577850" defTabSz="762000">
              <a:lnSpc>
                <a:spcPct val="90000"/>
              </a:lnSpc>
              <a:buNone/>
            </a:pPr>
            <a:endParaRPr lang="en-US" dirty="0" smtClean="0"/>
          </a:p>
          <a:p>
            <a:pPr marL="577850" indent="-577850" defTabSz="762000">
              <a:lnSpc>
                <a:spcPct val="90000"/>
              </a:lnSpc>
            </a:pPr>
            <a:r>
              <a:rPr lang="en-US" dirty="0" smtClean="0"/>
              <a:t>Under </a:t>
            </a:r>
            <a:r>
              <a:rPr lang="en-US" dirty="0" smtClean="0">
                <a:solidFill>
                  <a:srgbClr val="FF0000"/>
                </a:solidFill>
              </a:rPr>
              <a:t>marginal costing</a:t>
            </a:r>
            <a:r>
              <a:rPr lang="en-US" dirty="0" smtClean="0"/>
              <a:t>, units of finished stock are valued at their </a:t>
            </a:r>
            <a:r>
              <a:rPr lang="en-US" b="1" dirty="0" smtClean="0"/>
              <a:t>marginal</a:t>
            </a:r>
            <a:r>
              <a:rPr lang="en-US" dirty="0" smtClean="0"/>
              <a:t> cost of production.</a:t>
            </a:r>
          </a:p>
          <a:p>
            <a:endParaRPr lang="en-GB" dirty="0"/>
          </a:p>
        </p:txBody>
      </p:sp>
      <p:sp>
        <p:nvSpPr>
          <p:cNvPr id="2" name="Title 1"/>
          <p:cNvSpPr>
            <a:spLocks noGrp="1"/>
          </p:cNvSpPr>
          <p:nvPr>
            <p:ph type="title"/>
          </p:nvPr>
        </p:nvSpPr>
        <p:spPr/>
        <p:txBody>
          <a:bodyPr>
            <a:normAutofit fontScale="90000"/>
          </a:bodyPr>
          <a:lstStyle/>
          <a:p>
            <a:r>
              <a:rPr lang="en-US" b="1" dirty="0" smtClean="0"/>
              <a:t>Valuation of stocks of finished goods</a:t>
            </a: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3" name="Rectangle 3"/>
          <p:cNvSpPr>
            <a:spLocks noGrp="1" noChangeArrowheads="1"/>
          </p:cNvSpPr>
          <p:nvPr>
            <p:ph idx="1"/>
          </p:nvPr>
        </p:nvSpPr>
        <p:spPr>
          <a:xfrm>
            <a:off x="1038225" y="1252538"/>
            <a:ext cx="6103938" cy="3929062"/>
          </a:xfrm>
        </p:spPr>
        <p:txBody>
          <a:bodyPr>
            <a:normAutofit fontScale="62500" lnSpcReduction="20000"/>
          </a:bodyPr>
          <a:lstStyle/>
          <a:p>
            <a:pPr marL="577850" indent="-577850" defTabSz="762000">
              <a:lnSpc>
                <a:spcPct val="90000"/>
              </a:lnSpc>
              <a:buFontTx/>
              <a:buNone/>
            </a:pPr>
            <a:r>
              <a:rPr lang="en-US" dirty="0"/>
              <a:t>        </a:t>
            </a:r>
            <a:r>
              <a:rPr lang="en-US" dirty="0" smtClean="0"/>
              <a:t>  </a:t>
            </a:r>
          </a:p>
          <a:p>
            <a:pPr marL="577850" indent="-577850" defTabSz="762000">
              <a:lnSpc>
                <a:spcPct val="90000"/>
              </a:lnSpc>
              <a:buFontTx/>
              <a:buNone/>
            </a:pPr>
            <a:endParaRPr lang="en-US" sz="4200" b="1" dirty="0"/>
          </a:p>
          <a:p>
            <a:pPr marL="577850" indent="-577850" defTabSz="762000">
              <a:lnSpc>
                <a:spcPct val="90000"/>
              </a:lnSpc>
              <a:buFontTx/>
              <a:buNone/>
            </a:pPr>
            <a:endParaRPr lang="en-US" sz="4200" b="1" dirty="0" smtClean="0"/>
          </a:p>
          <a:p>
            <a:pPr marL="577850" indent="-577850" defTabSz="762000">
              <a:lnSpc>
                <a:spcPct val="90000"/>
              </a:lnSpc>
              <a:buFontTx/>
              <a:buNone/>
            </a:pPr>
            <a:r>
              <a:rPr lang="en-US" sz="4200" b="1" dirty="0" smtClean="0"/>
              <a:t>Stock </a:t>
            </a:r>
            <a:r>
              <a:rPr lang="en-US" sz="4200" b="1" dirty="0"/>
              <a:t>Valuation</a:t>
            </a:r>
          </a:p>
          <a:p>
            <a:pPr marL="577850" indent="-577850" defTabSz="762000">
              <a:lnSpc>
                <a:spcPct val="90000"/>
              </a:lnSpc>
              <a:buFontTx/>
              <a:buNone/>
            </a:pPr>
            <a:r>
              <a:rPr lang="en-US" sz="2400" dirty="0"/>
              <a:t>	</a:t>
            </a:r>
          </a:p>
          <a:p>
            <a:pPr marL="577850" indent="-577850" defTabSz="762000">
              <a:lnSpc>
                <a:spcPct val="90000"/>
              </a:lnSpc>
              <a:buFontTx/>
              <a:buNone/>
            </a:pPr>
            <a:r>
              <a:rPr lang="en-US" sz="2400" dirty="0"/>
              <a:t>		</a:t>
            </a:r>
            <a:r>
              <a:rPr lang="en-US" sz="2000" b="1" dirty="0"/>
              <a:t>Unit Cost Card </a:t>
            </a:r>
          </a:p>
          <a:p>
            <a:pPr marL="577850" indent="-577850" defTabSz="762000">
              <a:lnSpc>
                <a:spcPct val="90000"/>
              </a:lnSpc>
              <a:buFontTx/>
              <a:buNone/>
            </a:pPr>
            <a:r>
              <a:rPr lang="en-US" sz="2000" b="1" dirty="0"/>
              <a:t>		</a:t>
            </a:r>
            <a:r>
              <a:rPr lang="en-US" sz="2000" dirty="0"/>
              <a:t>Direct Materials					x</a:t>
            </a:r>
          </a:p>
          <a:p>
            <a:pPr marL="577850" indent="-577850" defTabSz="762000">
              <a:lnSpc>
                <a:spcPct val="90000"/>
              </a:lnSpc>
              <a:buFontTx/>
              <a:buNone/>
            </a:pPr>
            <a:r>
              <a:rPr lang="en-US" sz="2000" dirty="0"/>
              <a:t>		Direct </a:t>
            </a:r>
            <a:r>
              <a:rPr lang="en-US" sz="2000" dirty="0" err="1"/>
              <a:t>Labour</a:t>
            </a:r>
            <a:r>
              <a:rPr lang="en-US" sz="2000" dirty="0"/>
              <a:t>					x</a:t>
            </a:r>
          </a:p>
          <a:p>
            <a:pPr marL="577850" indent="-577850" defTabSz="762000">
              <a:lnSpc>
                <a:spcPct val="90000"/>
              </a:lnSpc>
              <a:buFontTx/>
              <a:buNone/>
            </a:pPr>
            <a:r>
              <a:rPr lang="en-US" sz="2000" dirty="0"/>
              <a:t>		Direct Expenses					</a:t>
            </a:r>
            <a:r>
              <a:rPr lang="en-US" sz="2000" u="sng" dirty="0"/>
              <a:t>x</a:t>
            </a:r>
          </a:p>
          <a:p>
            <a:pPr marL="577850" indent="-577850" defTabSz="762000">
              <a:lnSpc>
                <a:spcPct val="90000"/>
              </a:lnSpc>
              <a:buFontTx/>
              <a:buNone/>
            </a:pPr>
            <a:r>
              <a:rPr lang="en-US" sz="2000" dirty="0"/>
              <a:t>		</a:t>
            </a:r>
            <a:r>
              <a:rPr lang="en-US" sz="2000" b="1" dirty="0"/>
              <a:t>Prime Cost</a:t>
            </a:r>
            <a:r>
              <a:rPr lang="en-US" sz="2000" dirty="0"/>
              <a:t>					xx</a:t>
            </a:r>
          </a:p>
          <a:p>
            <a:pPr marL="577850" indent="-577850" defTabSz="762000">
              <a:lnSpc>
                <a:spcPct val="90000"/>
              </a:lnSpc>
              <a:buFontTx/>
              <a:buNone/>
            </a:pPr>
            <a:r>
              <a:rPr lang="en-US" sz="2000" dirty="0"/>
              <a:t>		Variable Production Overheads			</a:t>
            </a:r>
            <a:r>
              <a:rPr lang="en-US" sz="2000" u="sng" dirty="0"/>
              <a:t>x</a:t>
            </a:r>
          </a:p>
          <a:p>
            <a:pPr marL="577850" indent="-577850" defTabSz="762000">
              <a:lnSpc>
                <a:spcPct val="90000"/>
              </a:lnSpc>
              <a:buFontTx/>
              <a:buNone/>
            </a:pPr>
            <a:r>
              <a:rPr lang="en-US" sz="2000" dirty="0"/>
              <a:t>		</a:t>
            </a:r>
            <a:r>
              <a:rPr lang="en-US" sz="2000" b="1" dirty="0"/>
              <a:t>Marginal Production Cost</a:t>
            </a:r>
            <a:r>
              <a:rPr lang="en-US" sz="2000" dirty="0"/>
              <a:t>			</a:t>
            </a:r>
            <a:r>
              <a:rPr lang="en-US" sz="2000" dirty="0" smtClean="0"/>
              <a:t>               </a:t>
            </a:r>
            <a:r>
              <a:rPr lang="en-US" sz="2000" dirty="0"/>
              <a:t> </a:t>
            </a:r>
            <a:r>
              <a:rPr lang="en-US" sz="2000" dirty="0" smtClean="0"/>
              <a:t>  xx</a:t>
            </a:r>
            <a:endParaRPr lang="en-US" sz="2000" dirty="0"/>
          </a:p>
          <a:p>
            <a:pPr marL="577850" indent="-577850" defTabSz="762000">
              <a:lnSpc>
                <a:spcPct val="90000"/>
              </a:lnSpc>
              <a:buFontTx/>
              <a:buNone/>
            </a:pPr>
            <a:r>
              <a:rPr lang="en-US" sz="2000" dirty="0"/>
              <a:t>		Fixed (absorbed) production overheads		</a:t>
            </a:r>
            <a:r>
              <a:rPr lang="en-US" sz="2000" dirty="0" smtClean="0"/>
              <a:t>	</a:t>
            </a:r>
            <a:r>
              <a:rPr lang="en-US" sz="2000" u="sng" dirty="0" smtClean="0"/>
              <a:t>x</a:t>
            </a:r>
            <a:endParaRPr lang="en-US" sz="2000" u="sng" dirty="0"/>
          </a:p>
          <a:p>
            <a:pPr marL="577850" indent="-577850" defTabSz="762000">
              <a:lnSpc>
                <a:spcPct val="90000"/>
              </a:lnSpc>
              <a:buFontTx/>
              <a:buNone/>
            </a:pPr>
            <a:r>
              <a:rPr lang="en-US" sz="2000" dirty="0"/>
              <a:t>		</a:t>
            </a:r>
            <a:r>
              <a:rPr lang="en-US" sz="2000" b="1" dirty="0"/>
              <a:t>Total production cost</a:t>
            </a:r>
            <a:r>
              <a:rPr lang="en-US" sz="2000" dirty="0"/>
              <a:t>				xx</a:t>
            </a:r>
          </a:p>
          <a:p>
            <a:pPr marL="577850" indent="-577850" defTabSz="762000">
              <a:lnSpc>
                <a:spcPct val="90000"/>
              </a:lnSpc>
              <a:buFontTx/>
              <a:buNone/>
            </a:pPr>
            <a:r>
              <a:rPr lang="en-US" dirty="0"/>
              <a:t>	</a:t>
            </a:r>
            <a:endParaRPr lang="en-US" sz="2000" dirty="0"/>
          </a:p>
          <a:p>
            <a:pPr marL="577850" indent="-577850" defTabSz="762000">
              <a:lnSpc>
                <a:spcPct val="90000"/>
              </a:lnSpc>
              <a:buFontTx/>
              <a:buNone/>
            </a:pPr>
            <a:r>
              <a:rPr lang="en-US" sz="2000" dirty="0"/>
              <a:t>	</a:t>
            </a:r>
          </a:p>
          <a:p>
            <a:pPr marL="577850" indent="-577850" defTabSz="762000">
              <a:lnSpc>
                <a:spcPct val="90000"/>
              </a:lnSpc>
              <a:buFontTx/>
              <a:buNone/>
            </a:pPr>
            <a:r>
              <a:rPr lang="en-US" sz="2000" dirty="0"/>
              <a:t>		</a:t>
            </a:r>
          </a:p>
        </p:txBody>
      </p:sp>
      <p:sp>
        <p:nvSpPr>
          <p:cNvPr id="128002" name="Rectangle 2"/>
          <p:cNvSpPr>
            <a:spLocks noGrp="1" noChangeArrowheads="1"/>
          </p:cNvSpPr>
          <p:nvPr>
            <p:ph type="title"/>
          </p:nvPr>
        </p:nvSpPr>
        <p:spPr/>
        <p:txBody>
          <a:bodyPr>
            <a:normAutofit fontScale="90000"/>
          </a:bodyPr>
          <a:lstStyle/>
          <a:p>
            <a:r>
              <a:rPr lang="en-GB" dirty="0"/>
              <a:t>Marginal and Absorption Costing</a:t>
            </a:r>
          </a:p>
        </p:txBody>
      </p:sp>
      <p:sp>
        <p:nvSpPr>
          <p:cNvPr id="128004" name="Text Box 4"/>
          <p:cNvSpPr txBox="1">
            <a:spLocks noChangeArrowheads="1"/>
          </p:cNvSpPr>
          <p:nvPr/>
        </p:nvSpPr>
        <p:spPr bwMode="auto">
          <a:xfrm>
            <a:off x="7236296" y="1484784"/>
            <a:ext cx="1602904" cy="1013098"/>
          </a:xfrm>
          <a:prstGeom prst="rect">
            <a:avLst/>
          </a:prstGeom>
          <a:noFill/>
          <a:ln w="12700">
            <a:solidFill>
              <a:schemeClr val="tx1"/>
            </a:solidFill>
            <a:miter lim="800000"/>
            <a:headEnd/>
            <a:tailEnd/>
          </a:ln>
          <a:effectLst/>
        </p:spPr>
        <p:txBody>
          <a:bodyPr wrap="square" lIns="90488" tIns="44450" rIns="90488" bIns="44450">
            <a:spAutoFit/>
          </a:bodyPr>
          <a:lstStyle/>
          <a:p>
            <a:pPr defTabSz="762000">
              <a:spcBef>
                <a:spcPct val="50000"/>
              </a:spcBef>
            </a:pPr>
            <a:r>
              <a:rPr lang="en-GB" sz="2000" dirty="0"/>
              <a:t>Marginal Costing Stock Value</a:t>
            </a:r>
          </a:p>
        </p:txBody>
      </p:sp>
      <p:sp>
        <p:nvSpPr>
          <p:cNvPr id="128005" name="Line 5"/>
          <p:cNvSpPr>
            <a:spLocks noChangeShapeType="1"/>
          </p:cNvSpPr>
          <p:nvPr/>
        </p:nvSpPr>
        <p:spPr bwMode="auto">
          <a:xfrm flipH="1">
            <a:off x="6732240" y="2780928"/>
            <a:ext cx="936104" cy="744488"/>
          </a:xfrm>
          <a:prstGeom prst="line">
            <a:avLst/>
          </a:prstGeom>
          <a:noFill/>
          <a:ln w="50800">
            <a:solidFill>
              <a:schemeClr val="tx1"/>
            </a:solidFill>
            <a:round/>
            <a:headEnd/>
            <a:tailEnd type="triangle" w="med" len="med"/>
          </a:ln>
          <a:effectLst/>
        </p:spPr>
        <p:txBody>
          <a:bodyPr lIns="90488" tIns="44450" rIns="90488" bIns="44450"/>
          <a:lstStyle/>
          <a:p>
            <a:endParaRPr lang="en-GB"/>
          </a:p>
        </p:txBody>
      </p:sp>
      <p:sp>
        <p:nvSpPr>
          <p:cNvPr id="128006" name="Text Box 6"/>
          <p:cNvSpPr txBox="1">
            <a:spLocks noChangeArrowheads="1"/>
          </p:cNvSpPr>
          <p:nvPr/>
        </p:nvSpPr>
        <p:spPr bwMode="auto">
          <a:xfrm>
            <a:off x="7239000" y="4191000"/>
            <a:ext cx="1600200" cy="1003300"/>
          </a:xfrm>
          <a:prstGeom prst="rect">
            <a:avLst/>
          </a:prstGeom>
          <a:noFill/>
          <a:ln w="12700">
            <a:solidFill>
              <a:schemeClr val="tx1"/>
            </a:solidFill>
            <a:miter lim="800000"/>
            <a:headEnd/>
            <a:tailEnd/>
          </a:ln>
          <a:effectLst/>
        </p:spPr>
        <p:txBody>
          <a:bodyPr lIns="90488" tIns="44450" rIns="90488" bIns="44450">
            <a:spAutoFit/>
          </a:bodyPr>
          <a:lstStyle/>
          <a:p>
            <a:pPr defTabSz="762000">
              <a:spcBef>
                <a:spcPct val="50000"/>
              </a:spcBef>
            </a:pPr>
            <a:r>
              <a:rPr lang="en-GB" sz="2000" dirty="0"/>
              <a:t>Absorption Costing Stock Value</a:t>
            </a:r>
          </a:p>
        </p:txBody>
      </p:sp>
      <p:sp>
        <p:nvSpPr>
          <p:cNvPr id="128007" name="Line 7"/>
          <p:cNvSpPr>
            <a:spLocks noChangeShapeType="1"/>
          </p:cNvSpPr>
          <p:nvPr/>
        </p:nvSpPr>
        <p:spPr bwMode="auto">
          <a:xfrm flipH="1" flipV="1">
            <a:off x="6660232" y="4005064"/>
            <a:ext cx="576064" cy="555104"/>
          </a:xfrm>
          <a:prstGeom prst="line">
            <a:avLst/>
          </a:prstGeom>
          <a:noFill/>
          <a:ln w="50800">
            <a:solidFill>
              <a:schemeClr val="tx1"/>
            </a:solidFill>
            <a:round/>
            <a:headEnd/>
            <a:tailEnd type="triangle" w="med" len="med"/>
          </a:ln>
          <a:effectLst/>
        </p:spPr>
        <p:txBody>
          <a:bodyPr lIns="90488" tIns="44450" rIns="90488" bIns="44450"/>
          <a:lstStyle/>
          <a:p>
            <a:endParaRPr lang="en-GB"/>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7" name="Rectangle 3"/>
          <p:cNvSpPr>
            <a:spLocks noGrp="1" noChangeArrowheads="1"/>
          </p:cNvSpPr>
          <p:nvPr>
            <p:ph idx="1"/>
          </p:nvPr>
        </p:nvSpPr>
        <p:spPr>
          <a:xfrm>
            <a:off x="1038225" y="2060848"/>
            <a:ext cx="7734300" cy="4248472"/>
          </a:xfrm>
        </p:spPr>
        <p:txBody>
          <a:bodyPr>
            <a:normAutofit fontScale="85000" lnSpcReduction="20000"/>
          </a:bodyPr>
          <a:lstStyle/>
          <a:p>
            <a:pPr marL="577850" indent="-577850" defTabSz="762000">
              <a:lnSpc>
                <a:spcPct val="90000"/>
              </a:lnSpc>
              <a:buFontTx/>
              <a:buNone/>
            </a:pPr>
            <a:r>
              <a:rPr lang="en-US" sz="2400" b="1" dirty="0" smtClean="0"/>
              <a:t>Absorption </a:t>
            </a:r>
            <a:r>
              <a:rPr lang="en-US" sz="2400" b="1" dirty="0"/>
              <a:t>Costing </a:t>
            </a:r>
            <a:r>
              <a:rPr lang="en-US" sz="2400" b="1" dirty="0" err="1"/>
              <a:t>Proforma</a:t>
            </a:r>
            <a:endParaRPr lang="en-US" sz="2400" b="1" dirty="0"/>
          </a:p>
          <a:p>
            <a:pPr marL="577850" indent="-577850" defTabSz="762000">
              <a:lnSpc>
                <a:spcPct val="90000"/>
              </a:lnSpc>
              <a:buFontTx/>
              <a:buNone/>
            </a:pPr>
            <a:endParaRPr lang="en-US" sz="2000" dirty="0" smtClean="0"/>
          </a:p>
          <a:p>
            <a:pPr marL="577850" indent="-577850" defTabSz="762000">
              <a:lnSpc>
                <a:spcPct val="90000"/>
              </a:lnSpc>
              <a:buFontTx/>
              <a:buNone/>
            </a:pPr>
            <a:r>
              <a:rPr lang="en-US" sz="2000" dirty="0" smtClean="0"/>
              <a:t>The </a:t>
            </a:r>
            <a:r>
              <a:rPr lang="en-US" sz="2000" dirty="0"/>
              <a:t>absorption costing </a:t>
            </a:r>
            <a:r>
              <a:rPr lang="en-US" sz="2000" dirty="0" err="1"/>
              <a:t>proforma</a:t>
            </a:r>
            <a:r>
              <a:rPr lang="en-US" sz="2000" dirty="0"/>
              <a:t> splits costs based on </a:t>
            </a:r>
            <a:r>
              <a:rPr lang="en-US" sz="2000" dirty="0" smtClean="0"/>
              <a:t>source</a:t>
            </a:r>
          </a:p>
          <a:p>
            <a:pPr marL="577850" indent="-577850" defTabSz="762000">
              <a:lnSpc>
                <a:spcPct val="90000"/>
              </a:lnSpc>
              <a:buFontTx/>
              <a:buNone/>
            </a:pPr>
            <a:r>
              <a:rPr lang="en-US" sz="2000" dirty="0" smtClean="0"/>
              <a:t>(production/non-production</a:t>
            </a:r>
            <a:r>
              <a:rPr lang="en-US" sz="2000" dirty="0"/>
              <a:t>) not </a:t>
            </a:r>
            <a:r>
              <a:rPr lang="en-US" sz="2000" dirty="0" err="1" smtClean="0"/>
              <a:t>behaviour</a:t>
            </a:r>
            <a:r>
              <a:rPr lang="en-US" sz="2000" dirty="0" smtClean="0"/>
              <a:t> (fixed or variable).  </a:t>
            </a:r>
          </a:p>
          <a:p>
            <a:pPr marL="577850" indent="-577850" defTabSz="762000">
              <a:lnSpc>
                <a:spcPct val="90000"/>
              </a:lnSpc>
              <a:buFontTx/>
              <a:buNone/>
            </a:pPr>
            <a:endParaRPr lang="en-US" sz="2000" dirty="0"/>
          </a:p>
          <a:p>
            <a:pPr marL="577850" indent="-577850" defTabSz="762000">
              <a:lnSpc>
                <a:spcPct val="90000"/>
              </a:lnSpc>
              <a:buFontTx/>
              <a:buNone/>
            </a:pPr>
            <a:r>
              <a:rPr lang="en-US" sz="2000" dirty="0" smtClean="0"/>
              <a:t>A </a:t>
            </a:r>
            <a:r>
              <a:rPr lang="en-US" sz="2000" dirty="0"/>
              <a:t>very simplified version is shown below.</a:t>
            </a:r>
          </a:p>
          <a:p>
            <a:pPr marL="577850" indent="-577850" defTabSz="762000">
              <a:lnSpc>
                <a:spcPct val="90000"/>
              </a:lnSpc>
              <a:buFontTx/>
              <a:buNone/>
            </a:pPr>
            <a:r>
              <a:rPr lang="en-US" sz="2400" dirty="0"/>
              <a:t>	</a:t>
            </a:r>
          </a:p>
          <a:p>
            <a:pPr marL="577850" indent="-577850" defTabSz="762000">
              <a:lnSpc>
                <a:spcPct val="90000"/>
              </a:lnSpc>
              <a:buFontTx/>
              <a:buNone/>
            </a:pPr>
            <a:r>
              <a:rPr lang="en-US" sz="1800" dirty="0"/>
              <a:t>	</a:t>
            </a:r>
            <a:r>
              <a:rPr lang="en-US" sz="1800" dirty="0" smtClean="0"/>
              <a:t>                   Sales</a:t>
            </a:r>
            <a:endParaRPr lang="en-US" sz="1800" dirty="0"/>
          </a:p>
          <a:p>
            <a:pPr marL="577850" indent="-577850" defTabSz="762000">
              <a:lnSpc>
                <a:spcPct val="90000"/>
              </a:lnSpc>
              <a:buFontTx/>
              <a:buNone/>
            </a:pPr>
            <a:r>
              <a:rPr lang="en-US" sz="1800" dirty="0"/>
              <a:t>			</a:t>
            </a:r>
            <a:endParaRPr lang="en-US" sz="1800" dirty="0" smtClean="0"/>
          </a:p>
          <a:p>
            <a:pPr marL="577850" indent="-577850" defTabSz="762000">
              <a:lnSpc>
                <a:spcPct val="90000"/>
              </a:lnSpc>
              <a:buFontTx/>
              <a:buNone/>
            </a:pPr>
            <a:r>
              <a:rPr lang="en-US" sz="1800" b="1" dirty="0" smtClean="0"/>
              <a:t>                               Less</a:t>
            </a:r>
            <a:endParaRPr lang="en-US" sz="1800" b="1" dirty="0"/>
          </a:p>
          <a:p>
            <a:pPr marL="577850" indent="-577850" defTabSz="762000">
              <a:lnSpc>
                <a:spcPct val="90000"/>
              </a:lnSpc>
              <a:buFontTx/>
              <a:buNone/>
            </a:pPr>
            <a:r>
              <a:rPr lang="en-US" sz="1800" dirty="0"/>
              <a:t>			Production Cost of Sales</a:t>
            </a:r>
          </a:p>
          <a:p>
            <a:pPr marL="577850" indent="-577850" defTabSz="762000">
              <a:lnSpc>
                <a:spcPct val="90000"/>
              </a:lnSpc>
              <a:buFontTx/>
              <a:buNone/>
            </a:pPr>
            <a:r>
              <a:rPr lang="en-US" sz="1800" dirty="0"/>
              <a:t>			(variable </a:t>
            </a:r>
            <a:r>
              <a:rPr lang="en-US" sz="1800" b="1" dirty="0"/>
              <a:t>and fixed</a:t>
            </a:r>
            <a:r>
              <a:rPr lang="en-US" sz="1800" dirty="0"/>
              <a:t>)</a:t>
            </a:r>
          </a:p>
          <a:p>
            <a:pPr marL="577850" indent="-577850" defTabSz="762000">
              <a:lnSpc>
                <a:spcPct val="90000"/>
              </a:lnSpc>
              <a:buFontTx/>
              <a:buNone/>
            </a:pPr>
            <a:r>
              <a:rPr lang="en-US" sz="1800" dirty="0"/>
              <a:t>									</a:t>
            </a:r>
            <a:r>
              <a:rPr lang="en-US" sz="1800" dirty="0" smtClean="0"/>
              <a:t>= Gross </a:t>
            </a:r>
            <a:r>
              <a:rPr lang="en-US" sz="1800" dirty="0"/>
              <a:t>Profit</a:t>
            </a:r>
          </a:p>
          <a:p>
            <a:pPr marL="577850" indent="-577850" defTabSz="762000">
              <a:lnSpc>
                <a:spcPct val="90000"/>
              </a:lnSpc>
              <a:buFontTx/>
              <a:buNone/>
            </a:pPr>
            <a:r>
              <a:rPr lang="en-US" sz="1800" dirty="0"/>
              <a:t>			</a:t>
            </a:r>
            <a:r>
              <a:rPr lang="en-US" sz="1800" b="1" dirty="0"/>
              <a:t>Less</a:t>
            </a:r>
          </a:p>
          <a:p>
            <a:pPr marL="577850" indent="-577850" defTabSz="762000">
              <a:lnSpc>
                <a:spcPct val="90000"/>
              </a:lnSpc>
              <a:buFontTx/>
              <a:buNone/>
            </a:pPr>
            <a:r>
              <a:rPr lang="en-US" sz="1800" dirty="0"/>
              <a:t>			Non-production costs</a:t>
            </a:r>
          </a:p>
          <a:p>
            <a:pPr marL="577850" indent="-577850" defTabSz="762000">
              <a:lnSpc>
                <a:spcPct val="90000"/>
              </a:lnSpc>
              <a:buFontTx/>
              <a:buNone/>
            </a:pPr>
            <a:r>
              <a:rPr lang="en-US" sz="1800" dirty="0"/>
              <a:t>			(variable and fixed)</a:t>
            </a:r>
          </a:p>
          <a:p>
            <a:pPr marL="577850" indent="-577850" defTabSz="762000">
              <a:lnSpc>
                <a:spcPct val="90000"/>
              </a:lnSpc>
              <a:buFontTx/>
              <a:buNone/>
            </a:pPr>
            <a:r>
              <a:rPr lang="en-US" sz="1800" dirty="0"/>
              <a:t>									</a:t>
            </a:r>
            <a:r>
              <a:rPr lang="en-US" sz="1800" dirty="0" smtClean="0"/>
              <a:t>= Profit/Loss</a:t>
            </a:r>
            <a:endParaRPr lang="en-US" sz="1800" dirty="0"/>
          </a:p>
          <a:p>
            <a:pPr marL="577850" indent="-577850" defTabSz="762000">
              <a:lnSpc>
                <a:spcPct val="90000"/>
              </a:lnSpc>
              <a:buFontTx/>
              <a:buNone/>
            </a:pPr>
            <a:endParaRPr lang="en-US" sz="1800" dirty="0"/>
          </a:p>
          <a:p>
            <a:pPr marL="577850" indent="-577850" defTabSz="762000">
              <a:lnSpc>
                <a:spcPct val="90000"/>
              </a:lnSpc>
              <a:buFontTx/>
              <a:buNone/>
            </a:pPr>
            <a:r>
              <a:rPr lang="en-US" sz="2000" dirty="0"/>
              <a:t>		</a:t>
            </a:r>
          </a:p>
        </p:txBody>
      </p:sp>
      <p:sp>
        <p:nvSpPr>
          <p:cNvPr id="134146" name="Rectangle 2"/>
          <p:cNvSpPr>
            <a:spLocks noGrp="1" noChangeArrowheads="1"/>
          </p:cNvSpPr>
          <p:nvPr>
            <p:ph type="title"/>
          </p:nvPr>
        </p:nvSpPr>
        <p:spPr/>
        <p:txBody>
          <a:bodyPr/>
          <a:lstStyle/>
          <a:p>
            <a:r>
              <a:rPr lang="en-GB"/>
              <a:t>Marginal and Absorption Costing</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9" name="Rectangle 3"/>
          <p:cNvSpPr>
            <a:spLocks noGrp="1" noChangeArrowheads="1"/>
          </p:cNvSpPr>
          <p:nvPr>
            <p:ph idx="1"/>
          </p:nvPr>
        </p:nvSpPr>
        <p:spPr>
          <a:xfrm>
            <a:off x="1038225" y="1252538"/>
            <a:ext cx="7734300" cy="4538662"/>
          </a:xfrm>
        </p:spPr>
        <p:txBody>
          <a:bodyPr>
            <a:normAutofit fontScale="85000" lnSpcReduction="20000"/>
          </a:bodyPr>
          <a:lstStyle/>
          <a:p>
            <a:pPr marL="577850" indent="-577850" defTabSz="762000">
              <a:lnSpc>
                <a:spcPct val="90000"/>
              </a:lnSpc>
              <a:buFontTx/>
              <a:buNone/>
            </a:pPr>
            <a:r>
              <a:rPr lang="en-US" dirty="0"/>
              <a:t>      </a:t>
            </a:r>
            <a:endParaRPr lang="en-US" dirty="0" smtClean="0"/>
          </a:p>
          <a:p>
            <a:pPr marL="577850" indent="-577850" defTabSz="762000">
              <a:lnSpc>
                <a:spcPct val="90000"/>
              </a:lnSpc>
              <a:buFontTx/>
              <a:buNone/>
            </a:pPr>
            <a:endParaRPr lang="en-US" sz="2400" b="1" dirty="0"/>
          </a:p>
          <a:p>
            <a:pPr marL="577850" indent="-577850" defTabSz="762000">
              <a:lnSpc>
                <a:spcPct val="90000"/>
              </a:lnSpc>
              <a:buFontTx/>
              <a:buNone/>
            </a:pPr>
            <a:endParaRPr lang="en-US" b="1" dirty="0" smtClean="0"/>
          </a:p>
          <a:p>
            <a:pPr marL="577850" indent="-577850" defTabSz="762000">
              <a:lnSpc>
                <a:spcPct val="90000"/>
              </a:lnSpc>
              <a:buFontTx/>
              <a:buNone/>
            </a:pPr>
            <a:r>
              <a:rPr lang="en-US" sz="2400" b="1" dirty="0" smtClean="0"/>
              <a:t>Marginal </a:t>
            </a:r>
            <a:r>
              <a:rPr lang="en-US" sz="2400" b="1" dirty="0"/>
              <a:t>Costing </a:t>
            </a:r>
            <a:r>
              <a:rPr lang="en-US" sz="2400" b="1" dirty="0" err="1"/>
              <a:t>Proforma</a:t>
            </a:r>
            <a:endParaRPr lang="en-US" sz="2400" b="1" dirty="0"/>
          </a:p>
          <a:p>
            <a:pPr marL="577850" indent="-577850" defTabSz="762000">
              <a:lnSpc>
                <a:spcPct val="90000"/>
              </a:lnSpc>
              <a:buFontTx/>
              <a:buNone/>
            </a:pPr>
            <a:r>
              <a:rPr lang="en-US" sz="2000" dirty="0" smtClean="0"/>
              <a:t>The </a:t>
            </a:r>
            <a:r>
              <a:rPr lang="en-US" sz="2000" dirty="0"/>
              <a:t>marginal costing </a:t>
            </a:r>
            <a:r>
              <a:rPr lang="en-US" sz="2000" dirty="0" err="1"/>
              <a:t>proforma</a:t>
            </a:r>
            <a:r>
              <a:rPr lang="en-US" sz="2000" dirty="0"/>
              <a:t> splits costs based on </a:t>
            </a:r>
            <a:r>
              <a:rPr lang="en-US" sz="2000" dirty="0" smtClean="0"/>
              <a:t>behavior (</a:t>
            </a:r>
            <a:r>
              <a:rPr lang="en-US" sz="2000" dirty="0" err="1" smtClean="0"/>
              <a:t>ie</a:t>
            </a:r>
            <a:r>
              <a:rPr lang="en-US" sz="2000" dirty="0" smtClean="0"/>
              <a:t>. Fixed or </a:t>
            </a:r>
          </a:p>
          <a:p>
            <a:pPr marL="577850" indent="-577850" defTabSz="762000">
              <a:lnSpc>
                <a:spcPct val="90000"/>
              </a:lnSpc>
              <a:buFontTx/>
              <a:buNone/>
            </a:pPr>
            <a:r>
              <a:rPr lang="en-US" sz="2000" dirty="0" smtClean="0"/>
              <a:t>variable costs), not source.  </a:t>
            </a:r>
            <a:r>
              <a:rPr lang="en-US" sz="2000" dirty="0"/>
              <a:t>A very simplified version is shown below.</a:t>
            </a:r>
          </a:p>
          <a:p>
            <a:pPr marL="577850" indent="-577850" defTabSz="762000">
              <a:lnSpc>
                <a:spcPct val="90000"/>
              </a:lnSpc>
              <a:buFontTx/>
              <a:buNone/>
            </a:pPr>
            <a:r>
              <a:rPr lang="en-US" sz="2400" dirty="0"/>
              <a:t>	</a:t>
            </a:r>
          </a:p>
          <a:p>
            <a:pPr marL="577850" indent="-577850" defTabSz="762000">
              <a:lnSpc>
                <a:spcPct val="90000"/>
              </a:lnSpc>
              <a:buFontTx/>
              <a:buNone/>
            </a:pPr>
            <a:r>
              <a:rPr lang="en-US" sz="1800" dirty="0"/>
              <a:t>	</a:t>
            </a:r>
            <a:r>
              <a:rPr lang="en-US" sz="1800" dirty="0" smtClean="0"/>
              <a:t>                   Sales</a:t>
            </a:r>
            <a:endParaRPr lang="en-US" sz="1800" dirty="0"/>
          </a:p>
          <a:p>
            <a:pPr marL="577850" indent="-577850" defTabSz="762000">
              <a:lnSpc>
                <a:spcPct val="90000"/>
              </a:lnSpc>
              <a:buFontTx/>
              <a:buNone/>
            </a:pPr>
            <a:r>
              <a:rPr lang="en-US" sz="1800" dirty="0"/>
              <a:t>			</a:t>
            </a:r>
            <a:endParaRPr lang="en-US" sz="1800" dirty="0" smtClean="0"/>
          </a:p>
          <a:p>
            <a:pPr marL="577850" indent="-577850" defTabSz="762000">
              <a:lnSpc>
                <a:spcPct val="90000"/>
              </a:lnSpc>
              <a:buFontTx/>
              <a:buNone/>
            </a:pPr>
            <a:r>
              <a:rPr lang="en-US" sz="1800" b="1" dirty="0" smtClean="0"/>
              <a:t>                                </a:t>
            </a:r>
            <a:r>
              <a:rPr lang="en-US" sz="1800" b="1" u="sng" dirty="0" smtClean="0"/>
              <a:t>Less:</a:t>
            </a:r>
            <a:endParaRPr lang="en-US" sz="1800" b="1" u="sng" dirty="0"/>
          </a:p>
          <a:p>
            <a:pPr marL="577850" indent="-577850" defTabSz="762000">
              <a:lnSpc>
                <a:spcPct val="90000"/>
              </a:lnSpc>
              <a:buFontTx/>
              <a:buNone/>
            </a:pPr>
            <a:r>
              <a:rPr lang="en-US" sz="1800" dirty="0"/>
              <a:t>			Variable Cost of Sales</a:t>
            </a:r>
          </a:p>
          <a:p>
            <a:pPr marL="577850" indent="-577850" defTabSz="762000">
              <a:lnSpc>
                <a:spcPct val="90000"/>
              </a:lnSpc>
              <a:buFontTx/>
              <a:buNone/>
            </a:pPr>
            <a:r>
              <a:rPr lang="en-US" sz="1800" dirty="0"/>
              <a:t>			(production and non-production)</a:t>
            </a:r>
          </a:p>
          <a:p>
            <a:pPr marL="577850" indent="-577850" defTabSz="762000">
              <a:lnSpc>
                <a:spcPct val="90000"/>
              </a:lnSpc>
              <a:buFontTx/>
              <a:buNone/>
            </a:pPr>
            <a:r>
              <a:rPr lang="en-US" sz="1800" dirty="0"/>
              <a:t>									</a:t>
            </a:r>
            <a:r>
              <a:rPr lang="en-US" sz="1800" dirty="0" smtClean="0">
                <a:solidFill>
                  <a:srgbClr val="FF0000"/>
                </a:solidFill>
              </a:rPr>
              <a:t>= Contribution</a:t>
            </a:r>
            <a:endParaRPr lang="en-US" sz="1800" dirty="0">
              <a:solidFill>
                <a:srgbClr val="FF0000"/>
              </a:solidFill>
            </a:endParaRPr>
          </a:p>
          <a:p>
            <a:pPr marL="577850" indent="-577850" defTabSz="762000">
              <a:lnSpc>
                <a:spcPct val="90000"/>
              </a:lnSpc>
              <a:buFontTx/>
              <a:buNone/>
            </a:pPr>
            <a:r>
              <a:rPr lang="en-US" sz="1800" dirty="0"/>
              <a:t>			</a:t>
            </a:r>
            <a:r>
              <a:rPr lang="en-US" sz="1800" b="1" u="sng" dirty="0" smtClean="0"/>
              <a:t>Less:</a:t>
            </a:r>
            <a:endParaRPr lang="en-US" sz="1800" b="1" u="sng" dirty="0"/>
          </a:p>
          <a:p>
            <a:pPr marL="577850" indent="-577850" defTabSz="762000">
              <a:lnSpc>
                <a:spcPct val="90000"/>
              </a:lnSpc>
              <a:buFontTx/>
              <a:buNone/>
            </a:pPr>
            <a:r>
              <a:rPr lang="en-US" sz="1800" dirty="0"/>
              <a:t>			Fixed Costs</a:t>
            </a:r>
          </a:p>
          <a:p>
            <a:pPr marL="577850" indent="-577850" defTabSz="762000">
              <a:lnSpc>
                <a:spcPct val="90000"/>
              </a:lnSpc>
              <a:buFontTx/>
              <a:buNone/>
            </a:pPr>
            <a:r>
              <a:rPr lang="en-US" sz="1800" dirty="0"/>
              <a:t>			(production and non-production)</a:t>
            </a:r>
          </a:p>
          <a:p>
            <a:pPr marL="577850" indent="-577850" defTabSz="762000">
              <a:lnSpc>
                <a:spcPct val="90000"/>
              </a:lnSpc>
              <a:buFontTx/>
              <a:buNone/>
            </a:pPr>
            <a:r>
              <a:rPr lang="en-US" sz="1800" dirty="0"/>
              <a:t>									</a:t>
            </a:r>
            <a:r>
              <a:rPr lang="en-US" sz="1800" dirty="0" smtClean="0"/>
              <a:t>= Profit/Loss</a:t>
            </a:r>
            <a:endParaRPr lang="en-US" sz="1800" dirty="0"/>
          </a:p>
          <a:p>
            <a:pPr marL="577850" indent="-577850" defTabSz="762000">
              <a:lnSpc>
                <a:spcPct val="90000"/>
              </a:lnSpc>
              <a:buFontTx/>
              <a:buNone/>
            </a:pPr>
            <a:endParaRPr lang="en-US" sz="1800" dirty="0"/>
          </a:p>
          <a:p>
            <a:pPr marL="577850" indent="-577850" defTabSz="762000">
              <a:lnSpc>
                <a:spcPct val="90000"/>
              </a:lnSpc>
              <a:buFontTx/>
              <a:buNone/>
            </a:pPr>
            <a:r>
              <a:rPr lang="en-US" sz="2000" dirty="0"/>
              <a:t>		</a:t>
            </a:r>
          </a:p>
        </p:txBody>
      </p:sp>
      <p:sp>
        <p:nvSpPr>
          <p:cNvPr id="132098" name="Rectangle 2"/>
          <p:cNvSpPr>
            <a:spLocks noGrp="1" noChangeArrowheads="1"/>
          </p:cNvSpPr>
          <p:nvPr>
            <p:ph type="title"/>
          </p:nvPr>
        </p:nvSpPr>
        <p:spPr/>
        <p:txBody>
          <a:bodyPr/>
          <a:lstStyle/>
          <a:p>
            <a:r>
              <a:rPr lang="en-GB"/>
              <a:t>Marginal and Absorption Costing</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    Under </a:t>
            </a:r>
            <a:r>
              <a:rPr lang="en-GB" b="1" dirty="0" smtClean="0"/>
              <a:t>absorption costing </a:t>
            </a:r>
            <a:r>
              <a:rPr lang="en-GB" dirty="0" smtClean="0"/>
              <a:t>we include the amount of fixed production overhead absorbed for example:</a:t>
            </a:r>
          </a:p>
          <a:p>
            <a:pPr lvl="0"/>
            <a:r>
              <a:rPr lang="en-GB" b="1" dirty="0" smtClean="0"/>
              <a:t>Direct materials</a:t>
            </a:r>
            <a:endParaRPr lang="en-GB" dirty="0" smtClean="0"/>
          </a:p>
          <a:p>
            <a:pPr lvl="0"/>
            <a:r>
              <a:rPr lang="en-GB" b="1" dirty="0" smtClean="0"/>
              <a:t>Direct labour</a:t>
            </a:r>
            <a:endParaRPr lang="en-GB" dirty="0" smtClean="0"/>
          </a:p>
          <a:p>
            <a:pPr lvl="0"/>
            <a:r>
              <a:rPr lang="en-GB" b="1" dirty="0" smtClean="0"/>
              <a:t>Direct expenses</a:t>
            </a:r>
            <a:endParaRPr lang="en-GB" dirty="0" smtClean="0"/>
          </a:p>
          <a:p>
            <a:pPr lvl="0"/>
            <a:r>
              <a:rPr lang="en-GB" b="1" dirty="0" smtClean="0"/>
              <a:t>Variable production overhead</a:t>
            </a:r>
            <a:endParaRPr lang="en-GB" dirty="0" smtClean="0"/>
          </a:p>
          <a:p>
            <a:pPr lvl="0"/>
            <a:r>
              <a:rPr lang="en-GB" b="1" dirty="0" smtClean="0"/>
              <a:t>Fixed production overhead.</a:t>
            </a:r>
            <a:endParaRPr lang="en-GB" dirty="0" smtClean="0"/>
          </a:p>
          <a:p>
            <a:endParaRPr lang="en-GB" dirty="0"/>
          </a:p>
        </p:txBody>
      </p:sp>
      <p:sp>
        <p:nvSpPr>
          <p:cNvPr id="2" name="Title 1"/>
          <p:cNvSpPr>
            <a:spLocks noGrp="1"/>
          </p:cNvSpPr>
          <p:nvPr>
            <p:ph type="title"/>
          </p:nvPr>
        </p:nvSpPr>
        <p:spPr/>
        <p:txBody>
          <a:bodyPr>
            <a:normAutofit/>
          </a:bodyPr>
          <a:lstStyle/>
          <a:p>
            <a:r>
              <a:rPr lang="en-GB" b="1" dirty="0" smtClean="0"/>
              <a:t>Cost of sales</a:t>
            </a:r>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But, under </a:t>
            </a:r>
            <a:r>
              <a:rPr lang="en-GB" b="1" dirty="0" smtClean="0"/>
              <a:t>marginal costing, </a:t>
            </a:r>
            <a:r>
              <a:rPr lang="en-GB" dirty="0" smtClean="0"/>
              <a:t>this is the production cost of </a:t>
            </a:r>
            <a:r>
              <a:rPr lang="en-GB" i="1" u="sng" dirty="0" smtClean="0"/>
              <a:t>one more unit </a:t>
            </a:r>
            <a:r>
              <a:rPr lang="en-GB" dirty="0" smtClean="0"/>
              <a:t>i.e.:</a:t>
            </a:r>
          </a:p>
          <a:p>
            <a:pPr lvl="0"/>
            <a:r>
              <a:rPr lang="en-GB" b="1" dirty="0" smtClean="0"/>
              <a:t>Direct materials</a:t>
            </a:r>
            <a:endParaRPr lang="en-GB" dirty="0" smtClean="0"/>
          </a:p>
          <a:p>
            <a:pPr lvl="0"/>
            <a:r>
              <a:rPr lang="en-GB" b="1" dirty="0" smtClean="0"/>
              <a:t>Direct labour</a:t>
            </a:r>
            <a:endParaRPr lang="en-GB" dirty="0" smtClean="0"/>
          </a:p>
          <a:p>
            <a:pPr lvl="0"/>
            <a:r>
              <a:rPr lang="en-GB" b="1" dirty="0" smtClean="0"/>
              <a:t>Direct expenses</a:t>
            </a:r>
            <a:endParaRPr lang="en-GB" dirty="0" smtClean="0"/>
          </a:p>
          <a:p>
            <a:pPr lvl="0"/>
            <a:r>
              <a:rPr lang="en-GB" b="1" dirty="0" smtClean="0"/>
              <a:t>Variable production overhead.</a:t>
            </a:r>
            <a:endParaRPr lang="en-GB" dirty="0" smtClean="0"/>
          </a:p>
          <a:p>
            <a:endParaRPr lang="en-GB" dirty="0"/>
          </a:p>
        </p:txBody>
      </p:sp>
      <p:sp>
        <p:nvSpPr>
          <p:cNvPr id="2" name="Title 1"/>
          <p:cNvSpPr>
            <a:spLocks noGrp="1"/>
          </p:cNvSpPr>
          <p:nvPr>
            <p:ph type="title"/>
          </p:nvPr>
        </p:nvSpPr>
        <p:spPr/>
        <p:txBody>
          <a:bodyPr>
            <a:normAutofit/>
          </a:bodyPr>
          <a:lstStyle/>
          <a:p>
            <a:r>
              <a:rPr lang="en-GB" b="1" dirty="0" smtClean="0"/>
              <a:t>Cost of sales</a:t>
            </a:r>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0051" name="Rectangle 3"/>
          <p:cNvSpPr>
            <a:spLocks noGrp="1" noChangeArrowheads="1"/>
          </p:cNvSpPr>
          <p:nvPr>
            <p:ph idx="1"/>
          </p:nvPr>
        </p:nvSpPr>
        <p:spPr>
          <a:xfrm>
            <a:off x="1038225" y="1252538"/>
            <a:ext cx="7734300" cy="5272806"/>
          </a:xfrm>
        </p:spPr>
        <p:txBody>
          <a:bodyPr>
            <a:normAutofit fontScale="92500" lnSpcReduction="20000"/>
          </a:bodyPr>
          <a:lstStyle/>
          <a:p>
            <a:pPr marL="577850" indent="-577850" defTabSz="762000">
              <a:lnSpc>
                <a:spcPct val="90000"/>
              </a:lnSpc>
              <a:buFontTx/>
              <a:buNone/>
            </a:pPr>
            <a:r>
              <a:rPr lang="en-US" dirty="0"/>
              <a:t>      </a:t>
            </a:r>
            <a:endParaRPr lang="en-US" dirty="0" smtClean="0"/>
          </a:p>
          <a:p>
            <a:pPr marL="577850" indent="-577850" defTabSz="762000">
              <a:lnSpc>
                <a:spcPct val="90000"/>
              </a:lnSpc>
              <a:buFontTx/>
              <a:buNone/>
            </a:pPr>
            <a:endParaRPr lang="en-US" sz="2400" b="1" dirty="0"/>
          </a:p>
          <a:p>
            <a:pPr marL="577850" indent="-577850" defTabSz="762000">
              <a:lnSpc>
                <a:spcPct val="90000"/>
              </a:lnSpc>
              <a:buFontTx/>
              <a:buNone/>
            </a:pPr>
            <a:endParaRPr lang="en-US" b="1" dirty="0" smtClean="0"/>
          </a:p>
          <a:p>
            <a:pPr marL="577850" indent="-577850" defTabSz="762000">
              <a:lnSpc>
                <a:spcPct val="90000"/>
              </a:lnSpc>
              <a:buFontTx/>
              <a:buNone/>
            </a:pPr>
            <a:r>
              <a:rPr lang="en-US" sz="2400" b="1" dirty="0" smtClean="0"/>
              <a:t>So </a:t>
            </a:r>
            <a:r>
              <a:rPr lang="en-US" sz="2400" b="1" dirty="0"/>
              <a:t>which profit is higher?</a:t>
            </a:r>
          </a:p>
          <a:p>
            <a:pPr marL="577850" indent="-577850" defTabSz="762000">
              <a:lnSpc>
                <a:spcPct val="90000"/>
              </a:lnSpc>
              <a:buFontTx/>
              <a:buNone/>
            </a:pPr>
            <a:r>
              <a:rPr lang="en-US" sz="2400" dirty="0"/>
              <a:t>	Which profit is higher depends on the change in the stock level of finished goods during the accounting period.</a:t>
            </a:r>
          </a:p>
          <a:p>
            <a:pPr marL="577850" indent="-577850" defTabSz="762000">
              <a:lnSpc>
                <a:spcPct val="90000"/>
              </a:lnSpc>
              <a:buFontTx/>
              <a:buNone/>
            </a:pPr>
            <a:endParaRPr lang="en-US" sz="2400" dirty="0"/>
          </a:p>
          <a:p>
            <a:pPr marL="577850" indent="-577850" defTabSz="762000">
              <a:lnSpc>
                <a:spcPct val="90000"/>
              </a:lnSpc>
            </a:pPr>
            <a:r>
              <a:rPr lang="en-US" sz="2400" dirty="0" smtClean="0"/>
              <a:t>If </a:t>
            </a:r>
            <a:r>
              <a:rPr lang="en-US" sz="2400" dirty="0"/>
              <a:t>stocks of finished goods </a:t>
            </a:r>
            <a:r>
              <a:rPr lang="en-US" sz="2400" b="1" dirty="0"/>
              <a:t>increase</a:t>
            </a:r>
            <a:r>
              <a:rPr lang="en-US" sz="2400" dirty="0"/>
              <a:t> during a period, </a:t>
            </a:r>
            <a:r>
              <a:rPr lang="en-US" sz="2400" i="1" dirty="0"/>
              <a:t>absorption costing will give the higher profit</a:t>
            </a:r>
            <a:r>
              <a:rPr lang="en-US" sz="2400" i="1" dirty="0" smtClean="0"/>
              <a:t>.</a:t>
            </a:r>
          </a:p>
          <a:p>
            <a:pPr marL="577850" indent="-577850" defTabSz="762000">
              <a:lnSpc>
                <a:spcPct val="90000"/>
              </a:lnSpc>
            </a:pPr>
            <a:endParaRPr lang="en-US" sz="2400" dirty="0"/>
          </a:p>
          <a:p>
            <a:pPr marL="577850" indent="-577850" defTabSz="762000">
              <a:lnSpc>
                <a:spcPct val="90000"/>
              </a:lnSpc>
            </a:pPr>
            <a:r>
              <a:rPr lang="en-US" sz="2400" dirty="0" smtClean="0"/>
              <a:t>If </a:t>
            </a:r>
            <a:r>
              <a:rPr lang="en-US" sz="2400" dirty="0"/>
              <a:t>stocks of finished goods </a:t>
            </a:r>
            <a:r>
              <a:rPr lang="en-US" sz="2400" b="1" dirty="0"/>
              <a:t>decrease</a:t>
            </a:r>
            <a:r>
              <a:rPr lang="en-US" sz="2400" dirty="0"/>
              <a:t> during a period, </a:t>
            </a:r>
            <a:r>
              <a:rPr lang="en-US" sz="2400" i="1" dirty="0"/>
              <a:t>marginal costing will give the higher profit</a:t>
            </a:r>
            <a:r>
              <a:rPr lang="en-US" sz="2400" i="1" dirty="0" smtClean="0"/>
              <a:t>.</a:t>
            </a:r>
          </a:p>
          <a:p>
            <a:pPr marL="577850" indent="-577850" defTabSz="762000">
              <a:lnSpc>
                <a:spcPct val="90000"/>
              </a:lnSpc>
              <a:buNone/>
            </a:pPr>
            <a:endParaRPr lang="en-US" sz="2400" dirty="0"/>
          </a:p>
          <a:p>
            <a:pPr marL="577850" indent="-577850" defTabSz="762000">
              <a:lnSpc>
                <a:spcPct val="90000"/>
              </a:lnSpc>
            </a:pPr>
            <a:r>
              <a:rPr lang="en-US" sz="2400" dirty="0" smtClean="0"/>
              <a:t>If </a:t>
            </a:r>
            <a:r>
              <a:rPr lang="en-US" sz="2400" dirty="0"/>
              <a:t>stocks of finished goods </a:t>
            </a:r>
            <a:r>
              <a:rPr lang="en-US" sz="2400" b="1" dirty="0"/>
              <a:t>remain</a:t>
            </a:r>
            <a:r>
              <a:rPr lang="en-US" sz="2400" dirty="0"/>
              <a:t> the same, profits are </a:t>
            </a:r>
            <a:r>
              <a:rPr lang="en-US" sz="2400" u="sng" dirty="0"/>
              <a:t>the same </a:t>
            </a:r>
            <a:r>
              <a:rPr lang="en-US" sz="2400" dirty="0"/>
              <a:t>for both methods.</a:t>
            </a:r>
          </a:p>
          <a:p>
            <a:pPr marL="577850" indent="-577850" defTabSz="762000">
              <a:lnSpc>
                <a:spcPct val="90000"/>
              </a:lnSpc>
              <a:buFontTx/>
              <a:buNone/>
            </a:pPr>
            <a:r>
              <a:rPr lang="en-US" sz="2400" dirty="0"/>
              <a:t>	</a:t>
            </a:r>
            <a:r>
              <a:rPr lang="en-US" sz="2000" dirty="0"/>
              <a:t>	</a:t>
            </a:r>
          </a:p>
          <a:p>
            <a:pPr marL="577850" indent="-577850" defTabSz="762000">
              <a:lnSpc>
                <a:spcPct val="90000"/>
              </a:lnSpc>
              <a:buFontTx/>
              <a:buNone/>
            </a:pPr>
            <a:r>
              <a:rPr lang="en-US" sz="2000" dirty="0"/>
              <a:t>		</a:t>
            </a:r>
          </a:p>
        </p:txBody>
      </p:sp>
      <p:sp>
        <p:nvSpPr>
          <p:cNvPr id="130050" name="Rectangle 2"/>
          <p:cNvSpPr>
            <a:spLocks noGrp="1" noChangeArrowheads="1"/>
          </p:cNvSpPr>
          <p:nvPr>
            <p:ph type="title"/>
          </p:nvPr>
        </p:nvSpPr>
        <p:spPr/>
        <p:txBody>
          <a:bodyPr/>
          <a:lstStyle/>
          <a:p>
            <a:r>
              <a:rPr lang="en-GB" dirty="0"/>
              <a:t>Marginal and Absorption Costing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1300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1" grpId="0"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GB" sz="4000" b="1" u="sng" dirty="0" smtClean="0">
                <a:ea typeface="+mj-ea"/>
              </a:rPr>
              <a:t>Differences between Marginal &amp; Absorption Costing </a:t>
            </a:r>
            <a:endParaRPr lang="en-GB" sz="4000" b="1" u="sng" dirty="0">
              <a:ea typeface="+mj-ea"/>
            </a:endParaRPr>
          </a:p>
        </p:txBody>
      </p:sp>
      <p:graphicFrame>
        <p:nvGraphicFramePr>
          <p:cNvPr id="4" name="Content Placeholder 3"/>
          <p:cNvGraphicFramePr>
            <a:graphicFrameLocks noGrp="1"/>
          </p:cNvGraphicFramePr>
          <p:nvPr>
            <p:ph idx="1"/>
          </p:nvPr>
        </p:nvGraphicFramePr>
        <p:xfrm>
          <a:off x="457200" y="1600200"/>
          <a:ext cx="7620000" cy="4754808"/>
        </p:xfrm>
        <a:graphic>
          <a:graphicData uri="http://schemas.openxmlformats.org/drawingml/2006/table">
            <a:tbl>
              <a:tblPr firstRow="1" bandRow="1">
                <a:tableStyleId>{21E4AEA4-8DFA-4A89-87EB-49C32662AFE0}</a:tableStyleId>
              </a:tblPr>
              <a:tblGrid>
                <a:gridCol w="2540000"/>
                <a:gridCol w="2540000"/>
                <a:gridCol w="2540000"/>
              </a:tblGrid>
              <a:tr h="396187">
                <a:tc>
                  <a:txBody>
                    <a:bodyPr/>
                    <a:lstStyle/>
                    <a:p>
                      <a:endParaRPr lang="en-GB" sz="2000" dirty="0"/>
                    </a:p>
                  </a:txBody>
                  <a:tcPr marL="84667" marR="84667" marT="45702" marB="45702"/>
                </a:tc>
                <a:tc>
                  <a:txBody>
                    <a:bodyPr/>
                    <a:lstStyle/>
                    <a:p>
                      <a:pPr algn="ctr"/>
                      <a:r>
                        <a:rPr lang="en-GB" sz="2000" dirty="0" smtClean="0"/>
                        <a:t>Absorption</a:t>
                      </a:r>
                      <a:r>
                        <a:rPr lang="en-GB" sz="2000" baseline="0" dirty="0" smtClean="0"/>
                        <a:t> </a:t>
                      </a:r>
                      <a:endParaRPr lang="en-GB" sz="2000" b="1" dirty="0"/>
                    </a:p>
                  </a:txBody>
                  <a:tcPr marL="84667" marR="84667" marT="45702" marB="45702"/>
                </a:tc>
                <a:tc>
                  <a:txBody>
                    <a:bodyPr/>
                    <a:lstStyle/>
                    <a:p>
                      <a:pPr algn="ctr"/>
                      <a:r>
                        <a:rPr lang="en-GB" sz="2000" dirty="0" smtClean="0"/>
                        <a:t>Marginal</a:t>
                      </a:r>
                      <a:endParaRPr lang="en-GB" sz="2000" b="1" dirty="0"/>
                    </a:p>
                  </a:txBody>
                  <a:tcPr marL="84667" marR="84667" marT="45702" marB="45702"/>
                </a:tc>
              </a:tr>
              <a:tr h="4053576">
                <a:tc>
                  <a:txBody>
                    <a:bodyPr/>
                    <a:lstStyle/>
                    <a:p>
                      <a:r>
                        <a:rPr lang="en-GB" sz="2000" dirty="0" smtClean="0"/>
                        <a:t>Treatment</a:t>
                      </a:r>
                      <a:r>
                        <a:rPr lang="en-GB" sz="2000" baseline="0" dirty="0" smtClean="0"/>
                        <a:t> for Fixed</a:t>
                      </a:r>
                    </a:p>
                    <a:p>
                      <a:r>
                        <a:rPr lang="en-GB" sz="2000" baseline="0" dirty="0" smtClean="0"/>
                        <a:t>Production Overheads</a:t>
                      </a:r>
                    </a:p>
                    <a:p>
                      <a:endParaRPr lang="en-GB" sz="2000" dirty="0"/>
                    </a:p>
                  </a:txBody>
                  <a:tcPr marL="84667" marR="84667" marT="45702" marB="45702"/>
                </a:tc>
                <a:tc>
                  <a:txBody>
                    <a:bodyPr/>
                    <a:lstStyle/>
                    <a:p>
                      <a:r>
                        <a:rPr lang="en-GB" sz="2000" dirty="0" smtClean="0"/>
                        <a:t>Fixed</a:t>
                      </a:r>
                      <a:r>
                        <a:rPr lang="en-GB" sz="2000" baseline="0" dirty="0" smtClean="0"/>
                        <a:t> production overheads are treated as product costing.</a:t>
                      </a:r>
                    </a:p>
                    <a:p>
                      <a:endParaRPr lang="en-GB" sz="2000" baseline="0" dirty="0" smtClean="0"/>
                    </a:p>
                    <a:p>
                      <a:r>
                        <a:rPr lang="en-GB" sz="2000" baseline="0" dirty="0" smtClean="0"/>
                        <a:t>It is believed that products cannot be produced without the resources provided by fixed production overheads.</a:t>
                      </a:r>
                      <a:endParaRPr lang="en-GB" sz="2000" dirty="0"/>
                    </a:p>
                  </a:txBody>
                  <a:tcPr marL="84667" marR="84667" marT="45702" marB="45702"/>
                </a:tc>
                <a:tc>
                  <a:txBody>
                    <a:bodyPr/>
                    <a:lstStyle/>
                    <a:p>
                      <a:r>
                        <a:rPr lang="en-GB" sz="2000" dirty="0" smtClean="0"/>
                        <a:t>Fixed production</a:t>
                      </a:r>
                      <a:r>
                        <a:rPr lang="en-GB" sz="2000" baseline="0" dirty="0" smtClean="0"/>
                        <a:t> overheads are treated as period costs. It is believed that only the variable costs are relevant to decision making.</a:t>
                      </a:r>
                    </a:p>
                    <a:p>
                      <a:endParaRPr lang="en-GB" sz="2000" baseline="0" dirty="0" smtClean="0"/>
                    </a:p>
                    <a:p>
                      <a:r>
                        <a:rPr lang="en-GB" sz="2000" baseline="0" dirty="0" smtClean="0"/>
                        <a:t>Fixed production overheads will be incurred regardless if there is production or not.</a:t>
                      </a:r>
                      <a:endParaRPr lang="en-GB" sz="2000" dirty="0"/>
                    </a:p>
                  </a:txBody>
                  <a:tcPr marL="84667" marR="84667" marT="45702" marB="45702"/>
                </a:tc>
              </a:tr>
            </a:tbl>
          </a:graphicData>
        </a:graphic>
      </p:graphicFrame>
    </p:spTree>
    <p:extLst>
      <p:ext uri="{BB962C8B-B14F-4D97-AF65-F5344CB8AC3E}">
        <p14:creationId xmlns:p14="http://schemas.microsoft.com/office/powerpoint/2010/main" val="424943087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GB" sz="4000" b="1" u="sng" dirty="0" smtClean="0">
                <a:ea typeface="+mj-ea"/>
              </a:rPr>
              <a:t>Differences between Marginal &amp; Absorption Costing </a:t>
            </a:r>
            <a:endParaRPr lang="en-GB" sz="4000" b="1" u="sng" dirty="0">
              <a:ea typeface="+mj-ea"/>
            </a:endParaRPr>
          </a:p>
        </p:txBody>
      </p:sp>
      <p:graphicFrame>
        <p:nvGraphicFramePr>
          <p:cNvPr id="4" name="Content Placeholder 3"/>
          <p:cNvGraphicFramePr>
            <a:graphicFrameLocks noGrp="1"/>
          </p:cNvGraphicFramePr>
          <p:nvPr>
            <p:ph idx="1"/>
          </p:nvPr>
        </p:nvGraphicFramePr>
        <p:xfrm>
          <a:off x="457200" y="1600200"/>
          <a:ext cx="7620000" cy="4206160"/>
        </p:xfrm>
        <a:graphic>
          <a:graphicData uri="http://schemas.openxmlformats.org/drawingml/2006/table">
            <a:tbl>
              <a:tblPr firstRow="1" bandRow="1">
                <a:tableStyleId>{21E4AEA4-8DFA-4A89-87EB-49C32662AFE0}</a:tableStyleId>
              </a:tblPr>
              <a:tblGrid>
                <a:gridCol w="2540000"/>
                <a:gridCol w="2540000"/>
                <a:gridCol w="2540000"/>
              </a:tblGrid>
              <a:tr h="457136">
                <a:tc>
                  <a:txBody>
                    <a:bodyPr/>
                    <a:lstStyle/>
                    <a:p>
                      <a:endParaRPr lang="en-GB" sz="2400" dirty="0"/>
                    </a:p>
                  </a:txBody>
                  <a:tcPr marL="84667" marR="84667" marT="45700" marB="45700"/>
                </a:tc>
                <a:tc>
                  <a:txBody>
                    <a:bodyPr/>
                    <a:lstStyle/>
                    <a:p>
                      <a:pPr algn="ctr"/>
                      <a:r>
                        <a:rPr lang="en-GB" sz="2400" dirty="0" smtClean="0"/>
                        <a:t>Absorption</a:t>
                      </a:r>
                      <a:r>
                        <a:rPr lang="en-GB" sz="2400" baseline="0" dirty="0" smtClean="0"/>
                        <a:t> </a:t>
                      </a:r>
                      <a:endParaRPr lang="en-GB" sz="2400" b="1" dirty="0"/>
                    </a:p>
                  </a:txBody>
                  <a:tcPr marL="84667" marR="84667" marT="45700" marB="45700"/>
                </a:tc>
                <a:tc>
                  <a:txBody>
                    <a:bodyPr/>
                    <a:lstStyle/>
                    <a:p>
                      <a:pPr algn="ctr"/>
                      <a:r>
                        <a:rPr lang="en-GB" sz="2400" dirty="0" smtClean="0"/>
                        <a:t>Marginal</a:t>
                      </a:r>
                      <a:endParaRPr lang="en-GB" sz="2400" b="1" dirty="0"/>
                    </a:p>
                  </a:txBody>
                  <a:tcPr marL="84667" marR="84667" marT="45700" marB="45700"/>
                </a:tc>
              </a:tr>
              <a:tr h="3383027">
                <a:tc>
                  <a:txBody>
                    <a:bodyPr/>
                    <a:lstStyle/>
                    <a:p>
                      <a:r>
                        <a:rPr lang="en-GB" sz="2400" dirty="0" smtClean="0"/>
                        <a:t>Value of closing stock</a:t>
                      </a:r>
                      <a:endParaRPr lang="en-GB" sz="2400" baseline="0" dirty="0" smtClean="0"/>
                    </a:p>
                    <a:p>
                      <a:endParaRPr lang="en-GB" sz="2400" dirty="0"/>
                    </a:p>
                  </a:txBody>
                  <a:tcPr marL="84667" marR="84667" marT="45700" marB="45700"/>
                </a:tc>
                <a:tc>
                  <a:txBody>
                    <a:bodyPr/>
                    <a:lstStyle/>
                    <a:p>
                      <a:r>
                        <a:rPr lang="en-GB" sz="2400" baseline="0" dirty="0" smtClean="0"/>
                        <a:t>Closing stock valuation is higher as some factory overheads are included as production costs and carried forward as closing stock.</a:t>
                      </a:r>
                      <a:endParaRPr lang="en-GB" sz="2400" dirty="0"/>
                    </a:p>
                  </a:txBody>
                  <a:tcPr marL="84667" marR="84667" marT="45700" marB="45700"/>
                </a:tc>
                <a:tc>
                  <a:txBody>
                    <a:bodyPr/>
                    <a:lstStyle/>
                    <a:p>
                      <a:r>
                        <a:rPr lang="en-GB" sz="2400" dirty="0" smtClean="0"/>
                        <a:t>Closing</a:t>
                      </a:r>
                      <a:r>
                        <a:rPr lang="en-GB" sz="2400" baseline="0" dirty="0" smtClean="0"/>
                        <a:t> stock valuation is lower as it only includes the variable costs  </a:t>
                      </a:r>
                      <a:endParaRPr lang="en-GB" sz="2400" dirty="0"/>
                    </a:p>
                  </a:txBody>
                  <a:tcPr marL="84667" marR="84667" marT="45700" marB="45700"/>
                </a:tc>
              </a:tr>
            </a:tbl>
          </a:graphicData>
        </a:graphic>
      </p:graphicFrame>
    </p:spTree>
    <p:extLst>
      <p:ext uri="{BB962C8B-B14F-4D97-AF65-F5344CB8AC3E}">
        <p14:creationId xmlns:p14="http://schemas.microsoft.com/office/powerpoint/2010/main" val="199174034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sz="4000" b="1" u="sng" dirty="0" smtClean="0">
                <a:ea typeface="+mj-ea"/>
              </a:rPr>
              <a:t>Advantages of Absorption Costing</a:t>
            </a:r>
            <a:endParaRPr lang="en-GB" sz="4000" b="1" u="sng" dirty="0">
              <a:ea typeface="+mj-ea"/>
            </a:endParaRPr>
          </a:p>
        </p:txBody>
      </p:sp>
      <p:sp>
        <p:nvSpPr>
          <p:cNvPr id="24579" name="Content Placeholder 2"/>
          <p:cNvSpPr>
            <a:spLocks noGrp="1"/>
          </p:cNvSpPr>
          <p:nvPr>
            <p:ph idx="1"/>
          </p:nvPr>
        </p:nvSpPr>
        <p:spPr/>
        <p:txBody>
          <a:bodyPr>
            <a:normAutofit fontScale="92500" lnSpcReduction="10000"/>
          </a:bodyPr>
          <a:lstStyle/>
          <a:p>
            <a:pPr eaLnBrk="1" hangingPunct="1"/>
            <a:r>
              <a:rPr lang="en-GB" sz="3200">
                <a:latin typeface="Calibri" charset="0"/>
              </a:rPr>
              <a:t>Fixed costs are recovered – fixed costs are incurred in order to make output so it is only fair to charge all output with a share of these costs</a:t>
            </a:r>
          </a:p>
          <a:p>
            <a:pPr eaLnBrk="1" hangingPunct="1"/>
            <a:r>
              <a:rPr lang="en-GB" sz="3200">
                <a:latin typeface="Calibri" charset="0"/>
              </a:rPr>
              <a:t>Ensures that costs are fully recovered</a:t>
            </a:r>
          </a:p>
          <a:p>
            <a:pPr eaLnBrk="1" hangingPunct="1"/>
            <a:r>
              <a:rPr lang="en-GB" sz="3200">
                <a:latin typeface="Calibri" charset="0"/>
              </a:rPr>
              <a:t>Encourages costs consciousness</a:t>
            </a:r>
          </a:p>
          <a:p>
            <a:pPr eaLnBrk="1" hangingPunct="1"/>
            <a:r>
              <a:rPr lang="en-GB" sz="3200">
                <a:latin typeface="Calibri" charset="0"/>
              </a:rPr>
              <a:t>It is fair in that it uses appropriate methods for each overhead</a:t>
            </a:r>
          </a:p>
        </p:txBody>
      </p:sp>
    </p:spTree>
    <p:extLst>
      <p:ext uri="{BB962C8B-B14F-4D97-AF65-F5344CB8AC3E}">
        <p14:creationId xmlns:p14="http://schemas.microsoft.com/office/powerpoint/2010/main" val="307579289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sz="4000" b="1" u="sng" dirty="0" smtClean="0">
                <a:ea typeface="+mj-ea"/>
              </a:rPr>
              <a:t>Advantages of Absorption Costing</a:t>
            </a:r>
            <a:endParaRPr lang="en-GB" sz="4000" dirty="0">
              <a:ea typeface="+mj-ea"/>
            </a:endParaRPr>
          </a:p>
        </p:txBody>
      </p:sp>
      <p:sp>
        <p:nvSpPr>
          <p:cNvPr id="25603" name="Content Placeholder 2"/>
          <p:cNvSpPr>
            <a:spLocks noGrp="1"/>
          </p:cNvSpPr>
          <p:nvPr>
            <p:ph idx="1"/>
          </p:nvPr>
        </p:nvSpPr>
        <p:spPr/>
        <p:txBody>
          <a:bodyPr/>
          <a:lstStyle/>
          <a:p>
            <a:pPr eaLnBrk="1" hangingPunct="1"/>
            <a:r>
              <a:rPr lang="en-GB" sz="3200">
                <a:latin typeface="Calibri" charset="0"/>
              </a:rPr>
              <a:t>Identifies total costs – this is useful where pricing is on a cost plus basis</a:t>
            </a:r>
          </a:p>
          <a:p>
            <a:pPr eaLnBrk="1" hangingPunct="1"/>
            <a:r>
              <a:rPr lang="en-GB" sz="3200">
                <a:latin typeface="Calibri" charset="0"/>
              </a:rPr>
              <a:t>It helps recognise the profitability of different products and services</a:t>
            </a:r>
          </a:p>
          <a:p>
            <a:pPr eaLnBrk="1" hangingPunct="1"/>
            <a:r>
              <a:rPr lang="en-GB" sz="3200">
                <a:latin typeface="Calibri" charset="0"/>
              </a:rPr>
              <a:t>Conforms with generally accepted accounting principles on the valuation of stocks</a:t>
            </a:r>
          </a:p>
          <a:p>
            <a:pPr eaLnBrk="1" hangingPunct="1"/>
            <a:endParaRPr lang="en-GB">
              <a:latin typeface="Calibri" charset="0"/>
            </a:endParaRPr>
          </a:p>
        </p:txBody>
      </p:sp>
    </p:spTree>
    <p:extLst>
      <p:ext uri="{BB962C8B-B14F-4D97-AF65-F5344CB8AC3E}">
        <p14:creationId xmlns:p14="http://schemas.microsoft.com/office/powerpoint/2010/main" val="240037503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sz="4000" b="1" u="sng" dirty="0" smtClean="0">
                <a:ea typeface="+mj-ea"/>
              </a:rPr>
              <a:t>Advantages of Marginal Costing</a:t>
            </a:r>
            <a:endParaRPr lang="en-GB" sz="4000" b="1" u="sng" dirty="0">
              <a:ea typeface="+mj-ea"/>
            </a:endParaRPr>
          </a:p>
        </p:txBody>
      </p:sp>
      <p:sp>
        <p:nvSpPr>
          <p:cNvPr id="26627" name="Content Placeholder 2"/>
          <p:cNvSpPr>
            <a:spLocks noGrp="1"/>
          </p:cNvSpPr>
          <p:nvPr>
            <p:ph idx="1"/>
          </p:nvPr>
        </p:nvSpPr>
        <p:spPr>
          <a:xfrm>
            <a:off x="457200" y="1341438"/>
            <a:ext cx="7931150" cy="4784725"/>
          </a:xfrm>
        </p:spPr>
        <p:txBody>
          <a:bodyPr>
            <a:normAutofit lnSpcReduction="10000"/>
          </a:bodyPr>
          <a:lstStyle/>
          <a:p>
            <a:pPr eaLnBrk="1" hangingPunct="1"/>
            <a:endParaRPr lang="en-GB" sz="3200" smtClean="0">
              <a:latin typeface="Calibri" charset="0"/>
            </a:endParaRPr>
          </a:p>
          <a:p>
            <a:pPr eaLnBrk="1" hangingPunct="1"/>
            <a:r>
              <a:rPr lang="en-GB" sz="3200" smtClean="0">
                <a:latin typeface="Calibri" charset="0"/>
              </a:rPr>
              <a:t>It </a:t>
            </a:r>
            <a:r>
              <a:rPr lang="en-GB" sz="3200">
                <a:latin typeface="Calibri" charset="0"/>
              </a:rPr>
              <a:t>is simple to operate</a:t>
            </a:r>
          </a:p>
          <a:p>
            <a:pPr eaLnBrk="1" hangingPunct="1"/>
            <a:r>
              <a:rPr lang="en-GB" sz="3200" dirty="0">
                <a:latin typeface="Calibri" charset="0"/>
              </a:rPr>
              <a:t>More relevant to decision making</a:t>
            </a:r>
          </a:p>
          <a:p>
            <a:pPr eaLnBrk="1" hangingPunct="1"/>
            <a:r>
              <a:rPr lang="en-GB" sz="3200" dirty="0">
                <a:latin typeface="Calibri" charset="0"/>
              </a:rPr>
              <a:t>Over/under absorption is avoided</a:t>
            </a:r>
          </a:p>
          <a:p>
            <a:pPr eaLnBrk="1" hangingPunct="1"/>
            <a:r>
              <a:rPr lang="en-GB" sz="3200" dirty="0">
                <a:latin typeface="Calibri" charset="0"/>
              </a:rPr>
              <a:t>Fixed costs in a period will be the same irrespective of the level of output</a:t>
            </a:r>
          </a:p>
          <a:p>
            <a:pPr eaLnBrk="1" hangingPunct="1"/>
            <a:r>
              <a:rPr lang="en-GB" sz="3200" dirty="0">
                <a:latin typeface="Calibri" charset="0"/>
              </a:rPr>
              <a:t>Marginal costing does not ignore fixed costs in setting the selling price as it provides useful information for break-even analysis</a:t>
            </a:r>
          </a:p>
        </p:txBody>
      </p:sp>
    </p:spTree>
    <p:extLst>
      <p:ext uri="{BB962C8B-B14F-4D97-AF65-F5344CB8AC3E}">
        <p14:creationId xmlns:p14="http://schemas.microsoft.com/office/powerpoint/2010/main" val="58910329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r>
              <a:rPr lang="en-GB" smtClean="0"/>
              <a:t>Tutorial </a:t>
            </a:r>
            <a:endParaRPr lang="en-GB"/>
          </a:p>
        </p:txBody>
      </p:sp>
    </p:spTree>
    <p:extLst>
      <p:ext uri="{BB962C8B-B14F-4D97-AF65-F5344CB8AC3E}">
        <p14:creationId xmlns:p14="http://schemas.microsoft.com/office/powerpoint/2010/main" val="27355565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A company produces and sells a single product whose variable cost is £18 per unit.</a:t>
            </a:r>
          </a:p>
          <a:p>
            <a:r>
              <a:rPr lang="en-GB" dirty="0" smtClean="0"/>
              <a:t>Selling Price is £32</a:t>
            </a:r>
          </a:p>
          <a:p>
            <a:endParaRPr lang="en-GB" dirty="0"/>
          </a:p>
          <a:p>
            <a:r>
              <a:rPr lang="en-GB" dirty="0" smtClean="0"/>
              <a:t>Fixed costs have been absorbed over the level of activity of 80,000 units and have been calculated as £3 per unit.</a:t>
            </a:r>
          </a:p>
          <a:p>
            <a:r>
              <a:rPr lang="en-GB" dirty="0" smtClean="0"/>
              <a:t>How much profit is made under marginal costing if the company sells 70,000 units?</a:t>
            </a:r>
            <a:endParaRPr lang="en-GB" dirty="0"/>
          </a:p>
        </p:txBody>
      </p:sp>
    </p:spTree>
    <p:extLst>
      <p:ext uri="{BB962C8B-B14F-4D97-AF65-F5344CB8AC3E}">
        <p14:creationId xmlns:p14="http://schemas.microsoft.com/office/powerpoint/2010/main" val="19353217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Selling price		32</a:t>
            </a:r>
          </a:p>
          <a:p>
            <a:r>
              <a:rPr lang="en-GB" dirty="0" smtClean="0"/>
              <a:t>Variable cost		</a:t>
            </a:r>
            <a:r>
              <a:rPr lang="en-GB" u="sng" dirty="0" smtClean="0"/>
              <a:t>18</a:t>
            </a:r>
          </a:p>
          <a:p>
            <a:r>
              <a:rPr lang="en-GB" dirty="0" smtClean="0"/>
              <a:t>Contribution		14</a:t>
            </a:r>
          </a:p>
          <a:p>
            <a:endParaRPr lang="en-GB" dirty="0"/>
          </a:p>
          <a:p>
            <a:r>
              <a:rPr lang="en-GB" dirty="0" smtClean="0"/>
              <a:t>Contribution	70,000 x 14	980,000</a:t>
            </a:r>
          </a:p>
          <a:p>
            <a:r>
              <a:rPr lang="en-GB" dirty="0" smtClean="0"/>
              <a:t>Fixed costs	80,000 x 3	</a:t>
            </a:r>
            <a:r>
              <a:rPr lang="en-GB" u="sng" dirty="0" smtClean="0"/>
              <a:t>(240,000)</a:t>
            </a:r>
            <a:endParaRPr lang="en-GB" dirty="0" smtClean="0"/>
          </a:p>
          <a:p>
            <a:r>
              <a:rPr lang="en-GB" dirty="0" smtClean="0"/>
              <a:t>Profit				740,000</a:t>
            </a:r>
            <a:endParaRPr lang="en-GB" dirty="0"/>
          </a:p>
        </p:txBody>
      </p:sp>
      <p:sp>
        <p:nvSpPr>
          <p:cNvPr id="2" name="Title 1"/>
          <p:cNvSpPr>
            <a:spLocks noGrp="1"/>
          </p:cNvSpPr>
          <p:nvPr>
            <p:ph type="title"/>
          </p:nvPr>
        </p:nvSpPr>
        <p:spPr/>
        <p:txBody>
          <a:bodyPr/>
          <a:lstStyle/>
          <a:p>
            <a:r>
              <a:rPr lang="en-GB" dirty="0" smtClean="0"/>
              <a:t>solution</a:t>
            </a:r>
            <a:endParaRPr lang="en-GB" dirty="0"/>
          </a:p>
        </p:txBody>
      </p:sp>
    </p:spTree>
    <p:extLst>
      <p:ext uri="{BB962C8B-B14F-4D97-AF65-F5344CB8AC3E}">
        <p14:creationId xmlns:p14="http://schemas.microsoft.com/office/powerpoint/2010/main" val="3633731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endParaRPr lang="en-GB" dirty="0"/>
          </a:p>
          <a:p>
            <a:pPr marL="0" indent="0">
              <a:buNone/>
            </a:pPr>
            <a:r>
              <a:rPr lang="en-GB" dirty="0"/>
              <a:t>Selling Price			</a:t>
            </a:r>
            <a:r>
              <a:rPr lang="en-GB" dirty="0" smtClean="0"/>
              <a:t>	38</a:t>
            </a:r>
            <a:endParaRPr lang="en-GB" dirty="0"/>
          </a:p>
          <a:p>
            <a:pPr marL="0" indent="0">
              <a:buNone/>
            </a:pPr>
            <a:r>
              <a:rPr lang="en-GB" dirty="0"/>
              <a:t>Variable Cost			</a:t>
            </a:r>
            <a:r>
              <a:rPr lang="en-GB" dirty="0" smtClean="0"/>
              <a:t>	26</a:t>
            </a:r>
            <a:endParaRPr lang="en-GB" dirty="0"/>
          </a:p>
          <a:p>
            <a:pPr marL="0" indent="0">
              <a:buNone/>
            </a:pPr>
            <a:r>
              <a:rPr lang="en-GB" dirty="0"/>
              <a:t>Contribution			</a:t>
            </a:r>
            <a:r>
              <a:rPr lang="en-GB" dirty="0" smtClean="0"/>
              <a:t>	12</a:t>
            </a:r>
          </a:p>
          <a:p>
            <a:pPr marL="0" indent="0">
              <a:buNone/>
            </a:pPr>
            <a:endParaRPr lang="en-GB" dirty="0"/>
          </a:p>
          <a:p>
            <a:pPr marL="0" indent="0">
              <a:buNone/>
            </a:pPr>
            <a:r>
              <a:rPr lang="en-GB" dirty="0"/>
              <a:t>Contribution	200,000 x 12	</a:t>
            </a:r>
            <a:r>
              <a:rPr lang="en-GB" dirty="0" smtClean="0"/>
              <a:t>	2,400,000</a:t>
            </a:r>
            <a:endParaRPr lang="en-GB" dirty="0"/>
          </a:p>
          <a:p>
            <a:pPr marL="0" indent="0">
              <a:buNone/>
            </a:pPr>
            <a:r>
              <a:rPr lang="en-GB" dirty="0"/>
              <a:t>Fixed costs (100,000 X 4)		(400,000)</a:t>
            </a:r>
          </a:p>
          <a:p>
            <a:pPr marL="0" indent="0">
              <a:buNone/>
            </a:pPr>
            <a:r>
              <a:rPr lang="en-GB" dirty="0"/>
              <a:t>PROFIT				</a:t>
            </a:r>
            <a:r>
              <a:rPr lang="en-GB" dirty="0" smtClean="0"/>
              <a:t>2,000,000</a:t>
            </a:r>
            <a:r>
              <a:rPr lang="en-GB" dirty="0"/>
              <a:t>	</a:t>
            </a:r>
          </a:p>
          <a:p>
            <a:endParaRPr lang="en-GB" dirty="0"/>
          </a:p>
        </p:txBody>
      </p:sp>
      <p:sp>
        <p:nvSpPr>
          <p:cNvPr id="2" name="Title 1"/>
          <p:cNvSpPr>
            <a:spLocks noGrp="1"/>
          </p:cNvSpPr>
          <p:nvPr>
            <p:ph type="title"/>
          </p:nvPr>
        </p:nvSpPr>
        <p:spPr/>
        <p:txBody>
          <a:bodyPr/>
          <a:lstStyle/>
          <a:p>
            <a:r>
              <a:rPr lang="en-GB" dirty="0" smtClean="0"/>
              <a:t>Solution 1</a:t>
            </a:r>
            <a:endParaRPr lang="en-GB" dirty="0"/>
          </a:p>
        </p:txBody>
      </p:sp>
    </p:spTree>
    <p:extLst>
      <p:ext uri="{BB962C8B-B14F-4D97-AF65-F5344CB8AC3E}">
        <p14:creationId xmlns:p14="http://schemas.microsoft.com/office/powerpoint/2010/main" val="297672328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dirty="0"/>
          </a:p>
          <a:p>
            <a:pPr marL="0" indent="0">
              <a:buNone/>
            </a:pPr>
            <a:r>
              <a:rPr lang="en-GB" dirty="0"/>
              <a:t>Selling price			26</a:t>
            </a:r>
          </a:p>
          <a:p>
            <a:pPr marL="0" indent="0">
              <a:buNone/>
            </a:pPr>
            <a:r>
              <a:rPr lang="en-GB" dirty="0"/>
              <a:t>Variable cost			18</a:t>
            </a:r>
          </a:p>
          <a:p>
            <a:pPr marL="0" indent="0">
              <a:buNone/>
            </a:pPr>
            <a:r>
              <a:rPr lang="en-GB" dirty="0"/>
              <a:t>Contribution			8</a:t>
            </a:r>
          </a:p>
          <a:p>
            <a:pPr marL="0" indent="0">
              <a:buNone/>
            </a:pPr>
            <a:r>
              <a:rPr lang="en-GB" dirty="0"/>
              <a:t> </a:t>
            </a:r>
          </a:p>
          <a:p>
            <a:pPr marL="0" indent="0">
              <a:buNone/>
            </a:pPr>
            <a:r>
              <a:rPr lang="en-GB" dirty="0"/>
              <a:t>Contribution	350,000 x 8		2,800,000</a:t>
            </a:r>
          </a:p>
          <a:p>
            <a:pPr marL="0" indent="0">
              <a:buNone/>
            </a:pPr>
            <a:r>
              <a:rPr lang="en-GB" dirty="0"/>
              <a:t>Fixed costs (150,000 X 3)		(450,000)</a:t>
            </a:r>
          </a:p>
          <a:p>
            <a:pPr marL="0" indent="0">
              <a:buNone/>
            </a:pPr>
            <a:r>
              <a:rPr lang="en-GB" dirty="0"/>
              <a:t>PROFIT				</a:t>
            </a:r>
            <a:r>
              <a:rPr lang="en-GB" dirty="0" smtClean="0"/>
              <a:t>3,250,000</a:t>
            </a:r>
            <a:r>
              <a:rPr lang="en-GB" dirty="0"/>
              <a:t>	</a:t>
            </a:r>
          </a:p>
          <a:p>
            <a:endParaRPr lang="en-GB" dirty="0"/>
          </a:p>
          <a:p>
            <a:endParaRPr lang="en-GB" dirty="0"/>
          </a:p>
        </p:txBody>
      </p:sp>
      <p:sp>
        <p:nvSpPr>
          <p:cNvPr id="3" name="Title 2"/>
          <p:cNvSpPr>
            <a:spLocks noGrp="1"/>
          </p:cNvSpPr>
          <p:nvPr>
            <p:ph type="title"/>
          </p:nvPr>
        </p:nvSpPr>
        <p:spPr/>
        <p:txBody>
          <a:bodyPr/>
          <a:lstStyle/>
          <a:p>
            <a:r>
              <a:rPr lang="en-GB" dirty="0" smtClean="0"/>
              <a:t>Solution 2</a:t>
            </a:r>
            <a:endParaRPr lang="en-GB" dirty="0"/>
          </a:p>
        </p:txBody>
      </p:sp>
    </p:spTree>
    <p:extLst>
      <p:ext uri="{BB962C8B-B14F-4D97-AF65-F5344CB8AC3E}">
        <p14:creationId xmlns:p14="http://schemas.microsoft.com/office/powerpoint/2010/main" val="373026717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351</TotalTime>
  <Words>1513</Words>
  <Application>Microsoft Office PowerPoint</Application>
  <PresentationFormat>On-screen Show (4:3)</PresentationFormat>
  <Paragraphs>345</Paragraphs>
  <Slides>44</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ＭＳ Ｐゴシック</vt:lpstr>
      <vt:lpstr>新細明體</vt:lpstr>
      <vt:lpstr>Arial</vt:lpstr>
      <vt:lpstr>Book Antiqua</vt:lpstr>
      <vt:lpstr>Calibri</vt:lpstr>
      <vt:lpstr>Verdana</vt:lpstr>
      <vt:lpstr>Wingdings</vt:lpstr>
      <vt:lpstr>Wingdings 2</vt:lpstr>
      <vt:lpstr>Hardcover</vt:lpstr>
      <vt:lpstr>Marginal Costing</vt:lpstr>
      <vt:lpstr>previously</vt:lpstr>
      <vt:lpstr>Today we will look at</vt:lpstr>
      <vt:lpstr>Introduction</vt:lpstr>
      <vt:lpstr>Types of Costs </vt:lpstr>
      <vt:lpstr>Variable Costs</vt:lpstr>
      <vt:lpstr>Fixed Costs</vt:lpstr>
      <vt:lpstr>Definition of Marginal Cost:</vt:lpstr>
      <vt:lpstr>Costing Techniques</vt:lpstr>
      <vt:lpstr>Marginal and Absorption Costing</vt:lpstr>
      <vt:lpstr>Marginal Costing</vt:lpstr>
      <vt:lpstr>Remember</vt:lpstr>
      <vt:lpstr>Marginal Costing is...</vt:lpstr>
      <vt:lpstr>Absorption and Marginal Costing</vt:lpstr>
      <vt:lpstr>With Marginal Costing</vt:lpstr>
      <vt:lpstr>Marginal Costing</vt:lpstr>
      <vt:lpstr>Contribution </vt:lpstr>
      <vt:lpstr>Contribution </vt:lpstr>
      <vt:lpstr>Contribution</vt:lpstr>
      <vt:lpstr>Contribution</vt:lpstr>
      <vt:lpstr>Contribution</vt:lpstr>
      <vt:lpstr>Contribution</vt:lpstr>
      <vt:lpstr>Absorption Costing</vt:lpstr>
      <vt:lpstr>Marginal and Absorption Costing</vt:lpstr>
      <vt:lpstr>Marginal and Absorption Costing</vt:lpstr>
      <vt:lpstr>Cost per unit</vt:lpstr>
      <vt:lpstr>Marginal and Absorption Costing</vt:lpstr>
      <vt:lpstr>Valuation of stocks of finished goods</vt:lpstr>
      <vt:lpstr>Marginal and Absorption Costing</vt:lpstr>
      <vt:lpstr>Marginal and Absorption Costing</vt:lpstr>
      <vt:lpstr>Marginal and Absorption Costing</vt:lpstr>
      <vt:lpstr>Cost of sales</vt:lpstr>
      <vt:lpstr>Cost of sales</vt:lpstr>
      <vt:lpstr>Marginal and Absorption Costing</vt:lpstr>
      <vt:lpstr>Differences between Marginal &amp; Absorption Costing </vt:lpstr>
      <vt:lpstr>Differences between Marginal &amp; Absorption Costing </vt:lpstr>
      <vt:lpstr>Advantages of Absorption Costing</vt:lpstr>
      <vt:lpstr>Advantages of Absorption Costing</vt:lpstr>
      <vt:lpstr>Advantages of Marginal Costing</vt:lpstr>
      <vt:lpstr>Tutorial </vt:lpstr>
      <vt:lpstr>question</vt:lpstr>
      <vt:lpstr>solution</vt:lpstr>
      <vt:lpstr>Solution 1</vt:lpstr>
      <vt:lpstr>Solution 2</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Marginal Costing</dc:title>
  <dc:creator>Administrator</dc:creator>
  <cp:lastModifiedBy>Marie Pitson</cp:lastModifiedBy>
  <cp:revision>39</cp:revision>
  <dcterms:created xsi:type="dcterms:W3CDTF">2012-03-13T12:00:35Z</dcterms:created>
  <dcterms:modified xsi:type="dcterms:W3CDTF">2018-04-23T08:02:18Z</dcterms:modified>
</cp:coreProperties>
</file>