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7"/>
  </p:notesMasterIdLst>
  <p:sldIdLst>
    <p:sldId id="256" r:id="rId2"/>
    <p:sldId id="257" r:id="rId3"/>
    <p:sldId id="259" r:id="rId4"/>
    <p:sldId id="258"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4" autoAdjust="0"/>
    <p:restoredTop sz="95865"/>
  </p:normalViewPr>
  <p:slideViewPr>
    <p:cSldViewPr snapToGrid="0">
      <p:cViewPr varScale="1">
        <p:scale>
          <a:sx n="90" d="100"/>
          <a:sy n="90" d="100"/>
        </p:scale>
        <p:origin x="208" y="5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4B8CFA-09F6-D541-8CC1-2DA5D8931E55}" type="datetimeFigureOut">
              <a:rPr lang="en-GB" smtClean="0"/>
              <a:t>21/10/2022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F5362E-ED84-B94A-AA2C-9CAE13FC1414}" type="slidenum">
              <a:rPr lang="en-GB" smtClean="0"/>
              <a:t>‹#›</a:t>
            </a:fld>
            <a:endParaRPr lang="en-GB" dirty="0"/>
          </a:p>
        </p:txBody>
      </p:sp>
    </p:spTree>
    <p:extLst>
      <p:ext uri="{BB962C8B-B14F-4D97-AF65-F5344CB8AC3E}">
        <p14:creationId xmlns:p14="http://schemas.microsoft.com/office/powerpoint/2010/main" val="518423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F5362E-ED84-B94A-AA2C-9CAE13FC1414}" type="slidenum">
              <a:rPr lang="en-GB" smtClean="0"/>
              <a:t>2</a:t>
            </a:fld>
            <a:endParaRPr lang="en-GB" dirty="0"/>
          </a:p>
        </p:txBody>
      </p:sp>
    </p:spTree>
    <p:extLst>
      <p:ext uri="{BB962C8B-B14F-4D97-AF65-F5344CB8AC3E}">
        <p14:creationId xmlns:p14="http://schemas.microsoft.com/office/powerpoint/2010/main" val="27373852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63A1C593-65D0-4073-BCC9-577B9352EA97}" type="datetimeFigureOut">
              <a:rPr lang="en-US" smtClean="0"/>
              <a:t>10/21/22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10/21/22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10/21/22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3A1C593-65D0-4073-BCC9-577B9352EA97}" type="datetimeFigureOut">
              <a:rPr lang="en-US" smtClean="0"/>
              <a:t>10/21/22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3A1C593-65D0-4073-BCC9-577B9352EA97}" type="datetimeFigureOut">
              <a:rPr lang="en-US" smtClean="0"/>
              <a:t>10/21/22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3A1C593-65D0-4073-BCC9-577B9352EA97}" type="datetimeFigureOut">
              <a:rPr lang="en-US" smtClean="0"/>
              <a:t>10/21/22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10/21/22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10/21/22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10/21/22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10/21/22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10/21/22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A1C593-65D0-4073-BCC9-577B9352EA97}" type="datetimeFigureOut">
              <a:rPr lang="en-US" smtClean="0"/>
              <a:t>10/21/22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618960-8005-486C-9A75-10CB2AAC16F9}"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urses.lumenlearning.com/suny-nutrition/chapter/3-1-digestion-at-a-glance/"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A6836E-C603-43CB-9DA7-89D8E3FA3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96007DD-F9BF-4F0F-B8C6-C514B2841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sp>
        <p:nvSpPr>
          <p:cNvPr id="3" name="Subtitle 2"/>
          <p:cNvSpPr>
            <a:spLocks noGrp="1"/>
          </p:cNvSpPr>
          <p:nvPr>
            <p:ph type="subTitle" idx="1"/>
          </p:nvPr>
        </p:nvSpPr>
        <p:spPr>
          <a:xfrm>
            <a:off x="2616120" y="3997552"/>
            <a:ext cx="9469211" cy="2843212"/>
          </a:xfrm>
        </p:spPr>
        <p:txBody>
          <a:bodyPr anchor="t">
            <a:noAutofit/>
          </a:bodyPr>
          <a:lstStyle/>
          <a:p>
            <a:pPr lvl="7"/>
            <a:endParaRPr lang="en-US" sz="2000" dirty="0">
              <a:solidFill>
                <a:schemeClr val="tx2"/>
              </a:solidFill>
            </a:endParaRPr>
          </a:p>
          <a:p>
            <a:pPr lvl="7"/>
            <a:endParaRPr lang="en-US" sz="2000" dirty="0">
              <a:solidFill>
                <a:schemeClr val="tx2"/>
              </a:solidFill>
            </a:endParaRPr>
          </a:p>
          <a:p>
            <a:pPr lvl="7"/>
            <a:endParaRPr lang="en-US" sz="2000" dirty="0">
              <a:solidFill>
                <a:schemeClr val="tx2"/>
              </a:solidFill>
            </a:endParaRPr>
          </a:p>
          <a:p>
            <a:pPr lvl="7"/>
            <a:r>
              <a:rPr lang="en-US" sz="2000" b="1" dirty="0">
                <a:solidFill>
                  <a:schemeClr val="tx2"/>
                </a:solidFill>
                <a:latin typeface="Times New Roman" panose="02020603050405020304" charset="0"/>
                <a:cs typeface="Times New Roman" panose="02020603050405020304" charset="0"/>
              </a:rPr>
              <a:t>NAME: MALIKA ALI</a:t>
            </a:r>
          </a:p>
          <a:p>
            <a:pPr lvl="7"/>
            <a:r>
              <a:rPr lang="en-US" sz="2000" b="1" dirty="0">
                <a:solidFill>
                  <a:schemeClr val="tx2"/>
                </a:solidFill>
                <a:latin typeface="Times New Roman" panose="02020603050405020304" charset="0"/>
                <a:cs typeface="Times New Roman" panose="02020603050405020304" charset="0"/>
              </a:rPr>
              <a:t>STUDENT ID: 2026355</a:t>
            </a:r>
          </a:p>
          <a:p>
            <a:pPr lvl="7"/>
            <a:r>
              <a:rPr lang="en-US" sz="2000" b="1" dirty="0">
                <a:solidFill>
                  <a:schemeClr val="tx2"/>
                </a:solidFill>
                <a:latin typeface="Times New Roman" panose="02020603050405020304" charset="0"/>
                <a:cs typeface="Times New Roman" panose="02020603050405020304" charset="0"/>
              </a:rPr>
              <a:t>MODULE CODE: BMHP5003_BIRM</a:t>
            </a:r>
          </a:p>
          <a:p>
            <a:pPr lvl="7"/>
            <a:r>
              <a:rPr lang="en-US" sz="2000" b="1" dirty="0">
                <a:solidFill>
                  <a:schemeClr val="tx2"/>
                </a:solidFill>
                <a:latin typeface="Times New Roman" panose="02020603050405020304" charset="0"/>
                <a:cs typeface="Times New Roman" panose="02020603050405020304" charset="0"/>
              </a:rPr>
              <a:t>LECTURER: RACHAEL RIVERS</a:t>
            </a:r>
          </a:p>
        </p:txBody>
      </p:sp>
      <p:grpSp>
        <p:nvGrpSpPr>
          <p:cNvPr id="12" name="Group 11">
            <a:extLst>
              <a:ext uri="{FF2B5EF4-FFF2-40B4-BE49-F238E27FC236}">
                <a16:creationId xmlns:a16="http://schemas.microsoft.com/office/drawing/2014/main" id="{8A0FAFCA-5C96-453B-83B7-A9AEF7F189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4A0F84AE-A24D-4353-B1BA-BD80DAA38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AF093259-3E74-43A1-944B-B106C8105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AAA28A35-1E54-4054-BB95-42FAFA13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FBA3A17F-F3BD-4B94-9CC8-006700210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CD0398DD-AD75-4E2B-A3C6-35073082A8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5" y="3658536"/>
            <a:ext cx="3655725" cy="2743201"/>
            <a:chOff x="-305" y="-1"/>
            <a:chExt cx="3832880" cy="2876136"/>
          </a:xfrm>
        </p:grpSpPr>
        <p:sp>
          <p:nvSpPr>
            <p:cNvPr id="19" name="Freeform: Shape 18">
              <a:extLst>
                <a:ext uri="{FF2B5EF4-FFF2-40B4-BE49-F238E27FC236}">
                  <a16:creationId xmlns:a16="http://schemas.microsoft.com/office/drawing/2014/main" id="{03E4F247-A844-4CD1-A37E-B7EA0DA2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E2387B1B-D4D3-493F-8D7A-C7A89DBD4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C3404477-1F13-4859-84DA-12A303AC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1B8C62FD-B708-4F00-80BB-1250C6011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Diagram&#10;&#10;Description automatically generated">
            <a:extLst>
              <a:ext uri="{FF2B5EF4-FFF2-40B4-BE49-F238E27FC236}">
                <a16:creationId xmlns:a16="http://schemas.microsoft.com/office/drawing/2014/main" id="{9DD04C77-1E1F-AF38-3CD0-A9F88C31744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46913" y="358476"/>
            <a:ext cx="5994400" cy="3639076"/>
          </a:xfrm>
          <a:prstGeom prst="rect">
            <a:avLst/>
          </a:prstGeom>
        </p:spPr>
      </p:pic>
      <p:sp>
        <p:nvSpPr>
          <p:cNvPr id="5" name="TextBox 4">
            <a:extLst>
              <a:ext uri="{FF2B5EF4-FFF2-40B4-BE49-F238E27FC236}">
                <a16:creationId xmlns:a16="http://schemas.microsoft.com/office/drawing/2014/main" id="{DD9A5601-E6A6-9FD5-6EB3-3597464D872C}"/>
              </a:ext>
            </a:extLst>
          </p:cNvPr>
          <p:cNvSpPr txBox="1"/>
          <p:nvPr/>
        </p:nvSpPr>
        <p:spPr>
          <a:xfrm>
            <a:off x="-305" y="6554563"/>
            <a:ext cx="5994400" cy="230832"/>
          </a:xfrm>
          <a:prstGeom prst="rect">
            <a:avLst/>
          </a:prstGeom>
          <a:noFill/>
        </p:spPr>
        <p:txBody>
          <a:bodyPr wrap="square" rtlCol="0">
            <a:spAutoFit/>
          </a:bodyPr>
          <a:lstStyle/>
          <a:p>
            <a:r>
              <a:rPr lang="en-GB" sz="900" dirty="0">
                <a:hlinkClick r:id="rId3" tooltip="https://courses.lumenlearning.com/suny-nutrition/chapter/3-1-digestion-at-a-glance/"/>
              </a:rPr>
              <a:t>This Photo</a:t>
            </a:r>
            <a:r>
              <a:rPr lang="en-GB" sz="900" dirty="0"/>
              <a:t> by Unknown Author is licensed under </a:t>
            </a:r>
            <a:r>
              <a:rPr lang="en-GB" sz="900" dirty="0">
                <a:hlinkClick r:id="rId4" tooltip="https://creativecommons.org/licenses/by/3.0/"/>
              </a:rPr>
              <a:t>CC BY</a:t>
            </a:r>
            <a:endParaRPr lang="en-GB"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615440"/>
          </a:xfrm>
        </p:spPr>
        <p:txBody>
          <a:bodyPr/>
          <a:lstStyle/>
          <a:p>
            <a:pPr algn="ctr"/>
            <a:r>
              <a:rPr lang="en-US" b="1" dirty="0">
                <a:latin typeface="Times New Roman" panose="02020603050405020304" charset="0"/>
                <a:cs typeface="Times New Roman" panose="02020603050405020304" charset="0"/>
              </a:rPr>
              <a:t>DIGESTIVE SYSTEM</a:t>
            </a:r>
          </a:p>
        </p:txBody>
      </p:sp>
      <p:sp>
        <p:nvSpPr>
          <p:cNvPr id="3" name="Content Placeholder 2"/>
          <p:cNvSpPr>
            <a:spLocks noGrp="1"/>
          </p:cNvSpPr>
          <p:nvPr>
            <p:ph sz="half" idx="1"/>
          </p:nvPr>
        </p:nvSpPr>
        <p:spPr>
          <a:xfrm>
            <a:off x="388620" y="3936365"/>
            <a:ext cx="5631180" cy="2240915"/>
          </a:xfrm>
        </p:spPr>
        <p:txBody>
          <a:bodyPr/>
          <a:lstStyle/>
          <a:p>
            <a:pPr marL="0" indent="0">
              <a:buNone/>
            </a:pPr>
            <a:r>
              <a:rPr lang="en-US" dirty="0"/>
              <a:t> </a:t>
            </a:r>
          </a:p>
        </p:txBody>
      </p:sp>
      <p:pic>
        <p:nvPicPr>
          <p:cNvPr id="5" name="Content Placeholder 4" descr="Diagram&#10;&#10;Description automatically generated"/>
          <p:cNvPicPr>
            <a:picLocks noGrp="1" noChangeAspect="1"/>
          </p:cNvPicPr>
          <p:nvPr>
            <p:ph sz="half" idx="2"/>
          </p:nvPr>
        </p:nvPicPr>
        <p:blipFill rotWithShape="1">
          <a:blip r:embed="rId3"/>
          <a:srcRect t="3242" b="1013"/>
          <a:stretch>
            <a:fillRect/>
          </a:stretch>
        </p:blipFill>
        <p:spPr>
          <a:xfrm>
            <a:off x="7687310" y="1551940"/>
            <a:ext cx="4088130" cy="3556635"/>
          </a:xfrm>
          <a:prstGeom prst="rect">
            <a:avLst/>
          </a:prstGeom>
        </p:spPr>
      </p:pic>
      <p:sp>
        <p:nvSpPr>
          <p:cNvPr id="4" name="Text Box 3"/>
          <p:cNvSpPr txBox="1"/>
          <p:nvPr/>
        </p:nvSpPr>
        <p:spPr>
          <a:xfrm>
            <a:off x="140970" y="1552575"/>
            <a:ext cx="7546340" cy="3322955"/>
          </a:xfrm>
          <a:prstGeom prst="rect">
            <a:avLst/>
          </a:prstGeom>
          <a:noFill/>
        </p:spPr>
        <p:txBody>
          <a:bodyPr wrap="square" rtlCol="0">
            <a:spAutoFit/>
          </a:bodyPr>
          <a:lstStyle/>
          <a:p>
            <a:pPr indent="0" algn="just">
              <a:buFont typeface="Wingdings" panose="05000000000000000000" charset="0"/>
              <a:buNone/>
            </a:pPr>
            <a:r>
              <a:rPr lang="en-US" sz="1400" b="1" dirty="0">
                <a:latin typeface="Times New Roman" panose="02020603050405020304" charset="0"/>
                <a:cs typeface="Times New Roman" panose="02020603050405020304" charset="0"/>
              </a:rPr>
              <a:t>Digestive System</a:t>
            </a:r>
          </a:p>
          <a:p>
            <a:pPr marL="171450" indent="-171450" algn="just">
              <a:buFont typeface="Wingdings" panose="05000000000000000000" charset="0"/>
              <a:buChar char="Ø"/>
            </a:pPr>
            <a:r>
              <a:rPr lang="en-US" sz="1400" dirty="0">
                <a:latin typeface="Times New Roman" panose="02020603050405020304" charset="0"/>
                <a:cs typeface="Times New Roman" panose="02020603050405020304" charset="0"/>
              </a:rPr>
              <a:t>The digestive system is made up of the digestive tract and auxiliary organs. The gastrointestinal system is made up of the mouth cavity, oesophagus, throat, stomach, small intestine, and large intestine. Auxiliary organs include the tongue, teeth, and glandular organs such as the pancreas, gallbladder, liver, and salivary glands. Mechanical processing, food absorption, digestion, secretion of water, enzymes, acids, buffer, and salt, and waste excretion are all functions of the digestive system.</a:t>
            </a:r>
          </a:p>
          <a:p>
            <a:pPr indent="0" algn="just">
              <a:buFont typeface="Wingdings" panose="05000000000000000000" charset="0"/>
              <a:buNone/>
            </a:pPr>
            <a:endParaRPr lang="en-US" sz="1400" dirty="0">
              <a:latin typeface="Times New Roman" panose="02020603050405020304" charset="0"/>
              <a:cs typeface="Times New Roman" panose="02020603050405020304" charset="0"/>
            </a:endParaRPr>
          </a:p>
          <a:p>
            <a:pPr marL="171450" indent="-171450" algn="just">
              <a:buFont typeface="Wingdings" panose="05000000000000000000" charset="0"/>
              <a:buChar char="Ø"/>
            </a:pPr>
            <a:r>
              <a:rPr lang="en-US" sz="1400" dirty="0">
                <a:latin typeface="Times New Roman" panose="02020603050405020304" charset="0"/>
                <a:cs typeface="Times New Roman" panose="02020603050405020304" charset="0"/>
              </a:rPr>
              <a:t>Together, the gallbladder, liver, pancreas, small and large intestines, and rectum help the digestive system break down and absorb food before excreting waste. Each of these organs has a specific purpose in the digestive system.</a:t>
            </a:r>
          </a:p>
          <a:p>
            <a:pPr marL="171450" indent="-171450" algn="just">
              <a:buFont typeface="Wingdings" panose="05000000000000000000" charset="0"/>
              <a:buChar char="Ø"/>
            </a:pPr>
            <a:endParaRPr lang="en-US" sz="1400" dirty="0">
              <a:latin typeface="Times New Roman" panose="02020603050405020304" charset="0"/>
              <a:cs typeface="Times New Roman" panose="02020603050405020304" charset="0"/>
            </a:endParaRPr>
          </a:p>
          <a:p>
            <a:pPr marL="171450" indent="-171450" algn="just">
              <a:buFont typeface="Wingdings" panose="05000000000000000000" charset="0"/>
              <a:buChar char="Ø"/>
            </a:pPr>
            <a:r>
              <a:rPr lang="en-US" sz="1400" dirty="0">
                <a:latin typeface="Times New Roman" panose="02020603050405020304" charset="0"/>
                <a:cs typeface="Times New Roman" panose="02020603050405020304" charset="0"/>
              </a:rPr>
              <a:t>The Oral Cavity serves as a source of sensory evaluation of the food product before ingestion, the use of the teeth, tongue, and palatal surfaces for mechanical processing, combining food particles with mucus and salivary gland secretion to lubricate and limited lipid and carbohydrate digestion</a:t>
            </a:r>
          </a:p>
        </p:txBody>
      </p:sp>
      <p:sp>
        <p:nvSpPr>
          <p:cNvPr id="6" name="Text Box 5"/>
          <p:cNvSpPr txBox="1"/>
          <p:nvPr/>
        </p:nvSpPr>
        <p:spPr>
          <a:xfrm>
            <a:off x="140970" y="4771390"/>
            <a:ext cx="11552555" cy="2338070"/>
          </a:xfrm>
          <a:prstGeom prst="rect">
            <a:avLst/>
          </a:prstGeom>
          <a:noFill/>
        </p:spPr>
        <p:txBody>
          <a:bodyPr wrap="square" rtlCol="0">
            <a:spAutoFit/>
          </a:bodyPr>
          <a:lstStyle/>
          <a:p>
            <a:r>
              <a:rPr lang="en-US" sz="1400" b="1" dirty="0">
                <a:latin typeface="Times New Roman" panose="02020603050405020304" charset="0"/>
                <a:cs typeface="Times New Roman" panose="02020603050405020304" charset="0"/>
              </a:rPr>
              <a:t>Role of Digestive System </a:t>
            </a:r>
          </a:p>
          <a:p>
            <a:endParaRPr lang="en-US" sz="1400" dirty="0">
              <a:latin typeface="Times New Roman" panose="02020603050405020304" charset="0"/>
              <a:cs typeface="Times New Roman" panose="02020603050405020304" charset="0"/>
            </a:endParaRPr>
          </a:p>
          <a:p>
            <a:pPr marL="171450" indent="-171450" algn="just">
              <a:buFont typeface="Wingdings" panose="05000000000000000000" charset="0"/>
              <a:buChar char="Ø"/>
            </a:pPr>
            <a:r>
              <a:rPr lang="en-US" sz="1400" dirty="0">
                <a:latin typeface="Times New Roman" panose="02020603050405020304" charset="0"/>
                <a:cs typeface="Times New Roman" panose="02020603050405020304" charset="0"/>
              </a:rPr>
              <a:t>Digestion is essential because our bodies require nutrients from food and drink to function properly and healthily. Lipids, carbohydrates, proteins, vitamins, water, and minerals are all nutrients. Our digestive system breaks down nutrients so that our bodies may receive and utilise them for energy, cell repair and growth. Lipids into fatty acids and glycerol, Proteins are broken down into amino acids,  and Carbohydrates into simple sugars; minerals, vitamins, and water are also produced.</a:t>
            </a:r>
          </a:p>
          <a:p>
            <a:pPr indent="0" algn="just">
              <a:buFont typeface="Wingdings" panose="05000000000000000000" charset="0"/>
              <a:buNone/>
            </a:pPr>
            <a:endParaRPr lang="en-US" sz="1400" dirty="0">
              <a:latin typeface="Times New Roman" panose="02020603050405020304" charset="0"/>
              <a:cs typeface="Times New Roman" panose="02020603050405020304" charset="0"/>
            </a:endParaRPr>
          </a:p>
          <a:p>
            <a:pPr marL="171450" indent="-171450" algn="just">
              <a:buFont typeface="Wingdings" panose="05000000000000000000" charset="0"/>
              <a:buChar char="Ø"/>
            </a:pPr>
            <a:r>
              <a:rPr lang="en-US" sz="1400" dirty="0">
                <a:latin typeface="Times New Roman" panose="02020603050405020304" charset="0"/>
                <a:cs typeface="Times New Roman" panose="02020603050405020304" charset="0"/>
              </a:rPr>
              <a:t>The digestive system can be divided into four stages: 1) food intake, 2) mechanical and chemical breakdown of food, 3) nutrient absorption, and 4) removal of indigestible food.</a:t>
            </a:r>
          </a:p>
          <a:p>
            <a:pPr marL="171450" indent="-171450" algn="just">
              <a:buFont typeface="Wingdings" panose="05000000000000000000" charset="0"/>
              <a:buChar char="Ø"/>
            </a:pPr>
            <a:endParaRPr lang="en-US" sz="1000" dirty="0">
              <a:latin typeface="Times New Roman" panose="02020603050405020304" charset="0"/>
              <a:cs typeface="Times New Roman" panose="02020603050405020304" charset="0"/>
            </a:endParaRPr>
          </a:p>
          <a:p>
            <a:pPr marL="171450" indent="-171450" algn="just">
              <a:buFont typeface="Wingdings" panose="05000000000000000000" charset="0"/>
              <a:buChar char="Ø"/>
            </a:pPr>
            <a:endParaRPr lang="en-US" sz="1000" dirty="0">
              <a:latin typeface="Times New Roman" panose="02020603050405020304" charset="0"/>
              <a:cs typeface="Times New Roman" panose="0202060305040502030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6440" y="243205"/>
            <a:ext cx="7106920" cy="1325880"/>
          </a:xfrm>
        </p:spPr>
        <p:txBody>
          <a:bodyPr/>
          <a:lstStyle/>
          <a:p>
            <a:pPr algn="l"/>
            <a:r>
              <a:rPr lang="en-US" sz="3200" b="1" dirty="0">
                <a:latin typeface="Times New Roman" panose="02020603050405020304" charset="0"/>
                <a:cs typeface="Times New Roman" panose="02020603050405020304" charset="0"/>
              </a:rPr>
              <a:t>Digestive System and Physiology</a:t>
            </a:r>
          </a:p>
        </p:txBody>
      </p:sp>
      <p:sp>
        <p:nvSpPr>
          <p:cNvPr id="4" name="Content Placeholder 3"/>
          <p:cNvSpPr>
            <a:spLocks noGrp="1"/>
          </p:cNvSpPr>
          <p:nvPr>
            <p:ph sz="half" idx="2"/>
          </p:nvPr>
        </p:nvSpPr>
        <p:spPr>
          <a:xfrm>
            <a:off x="614680" y="1288415"/>
            <a:ext cx="6964045" cy="5311775"/>
          </a:xfrm>
        </p:spPr>
        <p:txBody>
          <a:bodyPr>
            <a:noAutofit/>
          </a:bodyPr>
          <a:lstStyle/>
          <a:p>
            <a:pPr marL="0" indent="0" algn="just">
              <a:buNone/>
            </a:pPr>
            <a:r>
              <a:rPr lang="en-US" sz="2200" dirty="0">
                <a:latin typeface="Times New Roman" panose="02020603050405020304" charset="0"/>
                <a:cs typeface="Times New Roman" panose="02020603050405020304" charset="0"/>
              </a:rPr>
              <a:t>The digestive tract specifically takes in food, physically and chemically breaks it down into nutrient molecules, absorbs the nutrients into circulation, and finally eliminates indigestible leftovers from the body.</a:t>
            </a:r>
          </a:p>
          <a:p>
            <a:pPr algn="just"/>
            <a:r>
              <a:rPr lang="en-US" sz="2200" dirty="0">
                <a:latin typeface="Times New Roman" panose="02020603050405020304" charset="0"/>
                <a:cs typeface="Times New Roman" panose="02020603050405020304" charset="0"/>
              </a:rPr>
              <a:t>Food ingestion, food propulsion and  food breakdown all occur in the mouth, oesophagus and pharynx.</a:t>
            </a:r>
          </a:p>
          <a:p>
            <a:pPr algn="just"/>
            <a:r>
              <a:rPr lang="en-US" sz="2200" dirty="0">
                <a:latin typeface="Times New Roman" panose="02020603050405020304" charset="0"/>
                <a:cs typeface="Times New Roman" panose="02020603050405020304" charset="0"/>
              </a:rPr>
              <a:t>The stomach's functions include food digestion and propulsion.</a:t>
            </a:r>
          </a:p>
          <a:p>
            <a:pPr algn="just"/>
            <a:r>
              <a:rPr lang="en-US" sz="2200" dirty="0">
                <a:latin typeface="Times New Roman" panose="02020603050405020304" charset="0"/>
                <a:cs typeface="Times New Roman" panose="02020603050405020304" charset="0"/>
              </a:rPr>
              <a:t>The small intestine's functions include food breakdown, absorption, and propulsion.</a:t>
            </a:r>
          </a:p>
          <a:p>
            <a:pPr algn="just"/>
            <a:r>
              <a:rPr lang="en-US" sz="2200" dirty="0">
                <a:latin typeface="Times New Roman" panose="02020603050405020304" charset="0"/>
                <a:cs typeface="Times New Roman" panose="02020603050405020304" charset="0"/>
              </a:rPr>
              <a:t>The large intestine's functions include food breakdown, absorption, and excretion.</a:t>
            </a:r>
          </a:p>
          <a:p>
            <a:pPr algn="just"/>
            <a:r>
              <a:rPr lang="en-US" sz="2200" dirty="0">
                <a:latin typeface="Times New Roman" panose="02020603050405020304" charset="0"/>
                <a:cs typeface="Times New Roman" panose="02020603050405020304" charset="0"/>
              </a:rPr>
              <a:t>The rectum function is to push out the faeces.</a:t>
            </a:r>
          </a:p>
        </p:txBody>
      </p:sp>
      <p:pic>
        <p:nvPicPr>
          <p:cNvPr id="5" name="Content Placeholder 4"/>
          <p:cNvPicPr>
            <a:picLocks noGrp="1" noChangeAspect="1"/>
          </p:cNvPicPr>
          <p:nvPr>
            <p:ph sz="half" idx="1"/>
          </p:nvPr>
        </p:nvPicPr>
        <p:blipFill>
          <a:blip r:embed="rId2"/>
          <a:stretch>
            <a:fillRect/>
          </a:stretch>
        </p:blipFill>
        <p:spPr>
          <a:xfrm>
            <a:off x="7578725" y="1288415"/>
            <a:ext cx="4447540" cy="531241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8205" y="364490"/>
            <a:ext cx="5242560" cy="1325880"/>
          </a:xfrm>
        </p:spPr>
        <p:txBody>
          <a:bodyPr>
            <a:normAutofit/>
          </a:bodyPr>
          <a:lstStyle/>
          <a:p>
            <a:pPr algn="ctr"/>
            <a:r>
              <a:rPr lang="en-US" sz="2400" b="1" dirty="0">
                <a:latin typeface="Times New Roman" panose="02020603050405020304" charset="0"/>
                <a:cs typeface="Times New Roman" panose="02020603050405020304" charset="0"/>
              </a:rPr>
              <a:t>DATA 	COLLECTION</a:t>
            </a:r>
          </a:p>
        </p:txBody>
      </p:sp>
      <p:sp>
        <p:nvSpPr>
          <p:cNvPr id="3" name="Content Placeholder 2"/>
          <p:cNvSpPr>
            <a:spLocks noGrp="1"/>
          </p:cNvSpPr>
          <p:nvPr>
            <p:ph sz="half" idx="1"/>
          </p:nvPr>
        </p:nvSpPr>
        <p:spPr>
          <a:xfrm>
            <a:off x="584200" y="1566545"/>
            <a:ext cx="5181600" cy="4351338"/>
          </a:xfrm>
        </p:spPr>
        <p:txBody>
          <a:bodyPr>
            <a:normAutofit fontScale="32500" lnSpcReduction="20000"/>
          </a:bodyPr>
          <a:lstStyle/>
          <a:p>
            <a:pPr marL="0" indent="0" algn="just">
              <a:buNone/>
            </a:pPr>
            <a:r>
              <a:rPr lang="en-US" sz="1400" dirty="0">
                <a:latin typeface="Times New Roman" panose="02020603050405020304" charset="0"/>
                <a:cs typeface="Times New Roman" panose="02020603050405020304" charset="0"/>
              </a:rPr>
              <a:t>Data collected by the Health and Social care is through NHS, ONS and UK BIOBANK which is usually based on diagnosis recorded at discharge of the patients, research and surveys.</a:t>
            </a:r>
          </a:p>
        </p:txBody>
      </p:sp>
      <p:sp>
        <p:nvSpPr>
          <p:cNvPr id="4" name="Content Placeholder 3"/>
          <p:cNvSpPr>
            <a:spLocks noGrp="1"/>
          </p:cNvSpPr>
          <p:nvPr>
            <p:ph sz="half" idx="2"/>
          </p:nvPr>
        </p:nvSpPr>
        <p:spPr>
          <a:xfrm>
            <a:off x="5948680" y="1566545"/>
            <a:ext cx="6096000" cy="4869180"/>
          </a:xfrm>
        </p:spPr>
        <p:txBody>
          <a:bodyPr>
            <a:normAutofit fontScale="32500" lnSpcReduction="20000"/>
          </a:bodyPr>
          <a:lstStyle/>
          <a:p>
            <a:pPr algn="just"/>
            <a:r>
              <a:rPr lang="en-US" sz="4800" dirty="0">
                <a:latin typeface="Times New Roman" panose="02020603050405020304" charset="0"/>
                <a:cs typeface="Times New Roman" panose="02020603050405020304" charset="0"/>
              </a:rPr>
              <a:t>Irritable Bowel Syndrome (IBS) is one of the common conditions that affects the digestive system.</a:t>
            </a:r>
          </a:p>
          <a:p>
            <a:pPr algn="just"/>
            <a:r>
              <a:rPr lang="en-US" sz="4800" dirty="0">
                <a:latin typeface="Times New Roman" panose="02020603050405020304" charset="0"/>
                <a:cs typeface="Times New Roman" panose="02020603050405020304" charset="0"/>
              </a:rPr>
              <a:t>The symptoms patients tend to have are stomach pains, bloating, diarrhea, and constipation. These tend to come and go throughout time, lasting for days, weeks, or months.</a:t>
            </a:r>
          </a:p>
          <a:p>
            <a:pPr algn="just"/>
            <a:r>
              <a:rPr lang="en-US" sz="4800" dirty="0">
                <a:latin typeface="Times New Roman" panose="02020603050405020304" charset="0"/>
                <a:cs typeface="Times New Roman" panose="02020603050405020304" charset="0"/>
              </a:rPr>
              <a:t>The exact cause is uncertain, however it has been linked to variables such as food passing through the gut too quickly or too slowly, a family history of IBS</a:t>
            </a:r>
            <a:r>
              <a:rPr lang="en-US" sz="4800" dirty="0">
                <a:latin typeface="Times New Roman" panose="02020603050405020304" charset="0"/>
                <a:cs typeface="Times New Roman" panose="02020603050405020304" charset="0"/>
                <a:sym typeface="+mn-ea"/>
              </a:rPr>
              <a:t>, stress </a:t>
            </a:r>
            <a:r>
              <a:rPr lang="en-US" sz="4800" dirty="0">
                <a:latin typeface="Times New Roman" panose="02020603050405020304" charset="0"/>
                <a:cs typeface="Times New Roman" panose="02020603050405020304" charset="0"/>
              </a:rPr>
              <a:t>and </a:t>
            </a:r>
            <a:r>
              <a:rPr lang="en-US" sz="4800" dirty="0">
                <a:latin typeface="Times New Roman" panose="02020603050405020304" charset="0"/>
                <a:cs typeface="Times New Roman" panose="02020603050405020304" charset="0"/>
                <a:sym typeface="+mn-ea"/>
              </a:rPr>
              <a:t>oversensitive nerves in the gut.</a:t>
            </a:r>
            <a:endParaRPr lang="en-US" sz="4800" dirty="0">
              <a:latin typeface="Times New Roman" panose="02020603050405020304" charset="0"/>
              <a:cs typeface="Times New Roman" panose="02020603050405020304" charset="0"/>
            </a:endParaRPr>
          </a:p>
          <a:p>
            <a:pPr algn="just"/>
            <a:r>
              <a:rPr lang="en-US" sz="4800" dirty="0">
                <a:latin typeface="Times New Roman" panose="02020603050405020304" charset="0"/>
                <a:cs typeface="Times New Roman" panose="02020603050405020304" charset="0"/>
              </a:rPr>
              <a:t>Although there is no cure, dietary adjustments and medications can typically help reduce the symptoms. It is usually a lifetime condition. </a:t>
            </a:r>
          </a:p>
          <a:p>
            <a:pPr algn="just"/>
            <a:r>
              <a:rPr lang="en-US" sz="4800" dirty="0">
                <a:latin typeface="Times New Roman" panose="02020603050405020304" charset="0"/>
                <a:cs typeface="Times New Roman" panose="02020603050405020304" charset="0"/>
              </a:rPr>
              <a:t>There is no particular test for IBS; nevertheless, the practitioner will normally do a blood test to rule out disorders such as coeliac disease, as well as testing on a faeces sample to rule out infections and inflammatory bowel disease (IBD)</a:t>
            </a:r>
          </a:p>
          <a:p>
            <a:pPr algn="just"/>
            <a:r>
              <a:rPr lang="en-US" sz="4800" dirty="0">
                <a:latin typeface="Times New Roman" panose="02020603050405020304" charset="0"/>
                <a:cs typeface="Times New Roman" panose="02020603050405020304" charset="0"/>
              </a:rPr>
              <a:t>Several lifestyle changes may assist in reducing IBS symptoms. Examples of these can be regular physical exercise, eating smaller meals, reducing stress (talk therapy may help), limiting caffeinated beverages (caffeine stimulates the intestines), avoiding deep-fried or spicy foods, and taking probiotics ("good" bacteria normally found in the intestines) to help relieve gas and bloating.</a:t>
            </a:r>
          </a:p>
          <a:p>
            <a:pPr algn="just"/>
            <a:r>
              <a:rPr lang="en-US" sz="4800" dirty="0">
                <a:latin typeface="Times New Roman" panose="02020603050405020304" charset="0"/>
                <a:cs typeface="Times New Roman" panose="02020603050405020304" charset="0"/>
              </a:rPr>
              <a:t>Some medicines are used to treat all IBS symptoms, while others target specific symptoms.</a:t>
            </a:r>
          </a:p>
          <a:p>
            <a:pPr algn="just"/>
            <a:endParaRPr lang="en-US" sz="4800" dirty="0"/>
          </a:p>
          <a:p>
            <a:pPr marL="0" indent="0" algn="just">
              <a:buNone/>
            </a:pPr>
            <a:endParaRPr lang="en-US" sz="4800" dirty="0"/>
          </a:p>
        </p:txBody>
      </p:sp>
      <p:sp>
        <p:nvSpPr>
          <p:cNvPr id="5" name="Text Box 4"/>
          <p:cNvSpPr txBox="1"/>
          <p:nvPr/>
        </p:nvSpPr>
        <p:spPr>
          <a:xfrm>
            <a:off x="6283960" y="612775"/>
            <a:ext cx="4958080" cy="829945"/>
          </a:xfrm>
          <a:prstGeom prst="rect">
            <a:avLst/>
          </a:prstGeom>
          <a:noFill/>
        </p:spPr>
        <p:txBody>
          <a:bodyPr wrap="square" rtlCol="0">
            <a:spAutoFit/>
          </a:bodyPr>
          <a:lstStyle/>
          <a:p>
            <a:pPr algn="ctr"/>
            <a:r>
              <a:rPr lang="en-US" sz="2400" b="1" dirty="0">
                <a:latin typeface="Times New Roman" panose="02020603050405020304" charset="0"/>
                <a:cs typeface="Times New Roman" panose="02020603050405020304" charset="0"/>
                <a:sym typeface="+mn-ea"/>
              </a:rPr>
              <a:t>ISSUE WITH DIGESTIVE TRACT AND HOW TO IMPROVE IT</a:t>
            </a:r>
          </a:p>
        </p:txBody>
      </p:sp>
      <p:pic>
        <p:nvPicPr>
          <p:cNvPr id="6" name="Picture 5"/>
          <p:cNvPicPr>
            <a:picLocks noChangeAspect="1"/>
          </p:cNvPicPr>
          <p:nvPr/>
        </p:nvPicPr>
        <p:blipFill>
          <a:blip r:embed="rId2"/>
          <a:stretch>
            <a:fillRect/>
          </a:stretch>
        </p:blipFill>
        <p:spPr>
          <a:xfrm>
            <a:off x="584835" y="2234565"/>
            <a:ext cx="5363845" cy="420116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393065"/>
            <a:ext cx="10888980" cy="6179820"/>
          </a:xfrm>
        </p:spPr>
        <p:txBody>
          <a:bodyPr>
            <a:normAutofit fontScale="25000" lnSpcReduction="20000"/>
          </a:bodyPr>
          <a:lstStyle/>
          <a:p>
            <a:pPr marL="0" indent="0" algn="l">
              <a:buNone/>
            </a:pPr>
            <a:r>
              <a:rPr lang="en-US" sz="9600" b="1" dirty="0">
                <a:latin typeface="Times New Roman" panose="02020603050405020304" charset="0"/>
                <a:cs typeface="Times New Roman" panose="02020603050405020304" charset="0"/>
              </a:rPr>
              <a:t>REFERENCES</a:t>
            </a:r>
          </a:p>
          <a:p>
            <a:pPr marL="0" indent="0" algn="l">
              <a:buNone/>
            </a:pPr>
            <a:endParaRPr lang="en-US" sz="2000" dirty="0">
              <a:latin typeface="Times New Roman" panose="02020603050405020304" charset="0"/>
              <a:cs typeface="Times New Roman" panose="02020603050405020304" charset="0"/>
            </a:endParaRPr>
          </a:p>
          <a:p>
            <a:pPr marR="0" lvl="0" algn="just" defTabSz="914400" rtl="0" eaLnBrk="0" fontAlgn="base" latinLnBrk="0" hangingPunct="0">
              <a:lnSpc>
                <a:spcPct val="100000"/>
              </a:lnSpc>
              <a:spcBef>
                <a:spcPct val="0"/>
              </a:spcBef>
              <a:spcAft>
                <a:spcPct val="0"/>
              </a:spcAft>
              <a:buClrTx/>
              <a:buSzTx/>
            </a:pPr>
            <a:r>
              <a:rPr lang="en-US" altLang="en-US" sz="8000" dirty="0">
                <a:ln>
                  <a:noFill/>
                </a:ln>
                <a:effectLst/>
                <a:latin typeface="Times New Roman" panose="02020603050405020304" charset="0"/>
                <a:ea typeface="Calibri" panose="020F0502020204030204" charset="0"/>
                <a:cs typeface="Times New Roman" panose="02020603050405020304" charset="0"/>
                <a:sym typeface="+mn-ea"/>
              </a:rPr>
              <a:t>Boore, N. Cook. A. Shepherd., 2016. </a:t>
            </a:r>
            <a:r>
              <a:rPr lang="en-US" altLang="en-US" sz="8000" i="1" dirty="0">
                <a:ln>
                  <a:noFill/>
                </a:ln>
                <a:effectLst/>
                <a:latin typeface="Times New Roman" panose="02020603050405020304" charset="0"/>
                <a:ea typeface="Calibri" panose="020F0502020204030204" charset="0"/>
                <a:cs typeface="Times New Roman" panose="02020603050405020304" charset="0"/>
                <a:sym typeface="+mn-ea"/>
              </a:rPr>
              <a:t>Essentials of Anatomy and Physiology for nursing practice. </a:t>
            </a:r>
            <a:r>
              <a:rPr lang="en-US" altLang="en-US" sz="8000" dirty="0">
                <a:ln>
                  <a:noFill/>
                </a:ln>
                <a:effectLst/>
                <a:latin typeface="Times New Roman" panose="02020603050405020304" charset="0"/>
                <a:ea typeface="Calibri" panose="020F0502020204030204" charset="0"/>
                <a:cs typeface="Times New Roman" panose="02020603050405020304" charset="0"/>
                <a:sym typeface="+mn-ea"/>
              </a:rPr>
              <a:t>London: SAGE.</a:t>
            </a:r>
            <a:endParaRPr kumimoji="0" lang="en-GB" altLang="en-US" sz="8000" b="0" i="0" u="none" strike="noStrike" cap="none" normalizeH="0" baseline="0" dirty="0">
              <a:ln>
                <a:noFill/>
              </a:ln>
              <a:solidFill>
                <a:schemeClr val="tx1"/>
              </a:solidFill>
              <a:effectLst/>
              <a:latin typeface="Times New Roman" panose="02020603050405020304" charset="0"/>
              <a:cs typeface="Times New Roman" panose="02020603050405020304" charset="0"/>
            </a:endParaRPr>
          </a:p>
          <a:p>
            <a:pPr marR="0" lvl="0" algn="just" defTabSz="914400" rtl="0" eaLnBrk="0" fontAlgn="base" latinLnBrk="0" hangingPunct="0">
              <a:lnSpc>
                <a:spcPct val="100000"/>
              </a:lnSpc>
              <a:spcBef>
                <a:spcPct val="0"/>
              </a:spcBef>
              <a:spcAft>
                <a:spcPct val="0"/>
              </a:spcAft>
              <a:buClrTx/>
              <a:buSzTx/>
            </a:pPr>
            <a:r>
              <a:rPr lang="en-US" altLang="en-US" sz="8000" dirty="0">
                <a:ln>
                  <a:noFill/>
                </a:ln>
                <a:effectLst/>
                <a:latin typeface="Times New Roman" panose="02020603050405020304" charset="0"/>
                <a:ea typeface="Calibri" panose="020F0502020204030204" charset="0"/>
                <a:cs typeface="Times New Roman" panose="02020603050405020304" charset="0"/>
                <a:sym typeface="+mn-ea"/>
              </a:rPr>
              <a:t>McGuinness, H., 2010. </a:t>
            </a:r>
            <a:r>
              <a:rPr lang="en-US" altLang="en-US" sz="8000" i="1" dirty="0">
                <a:ln>
                  <a:noFill/>
                </a:ln>
                <a:effectLst/>
                <a:latin typeface="Times New Roman" panose="02020603050405020304" charset="0"/>
                <a:ea typeface="Calibri" panose="020F0502020204030204" charset="0"/>
                <a:cs typeface="Times New Roman" panose="02020603050405020304" charset="0"/>
                <a:sym typeface="+mn-ea"/>
              </a:rPr>
              <a:t>anatomy and physiology: therapy basics. </a:t>
            </a:r>
            <a:r>
              <a:rPr lang="en-US" altLang="en-US" sz="8000" dirty="0">
                <a:ln>
                  <a:noFill/>
                </a:ln>
                <a:effectLst/>
                <a:latin typeface="Times New Roman" panose="02020603050405020304" charset="0"/>
                <a:ea typeface="Calibri" panose="020F0502020204030204" charset="0"/>
                <a:cs typeface="Times New Roman" panose="02020603050405020304" charset="0"/>
                <a:sym typeface="+mn-ea"/>
              </a:rPr>
              <a:t>4th ed. London: Hodder Education.</a:t>
            </a:r>
          </a:p>
          <a:p>
            <a:pPr marR="0" lvl="0" algn="just" defTabSz="914400" rtl="0" eaLnBrk="0" fontAlgn="base" latinLnBrk="0" hangingPunct="0">
              <a:lnSpc>
                <a:spcPct val="100000"/>
              </a:lnSpc>
              <a:spcBef>
                <a:spcPct val="0"/>
              </a:spcBef>
              <a:spcAft>
                <a:spcPct val="0"/>
              </a:spcAft>
              <a:buClrTx/>
              <a:buSzTx/>
            </a:pPr>
            <a:r>
              <a:rPr kumimoji="0" lang="en-US" altLang="en-US" sz="8000" b="0" i="0" u="none" strike="noStrike" cap="none" normalizeH="0" baseline="0" dirty="0">
                <a:ln>
                  <a:noFill/>
                </a:ln>
                <a:solidFill>
                  <a:schemeClr val="tx1"/>
                </a:solidFill>
                <a:effectLst/>
                <a:latin typeface="Times New Roman" panose="02020603050405020304" charset="0"/>
                <a:ea typeface="Calibri" panose="020F0502020204030204" charset="0"/>
                <a:cs typeface="Times New Roman" panose="02020603050405020304" charset="0"/>
              </a:rPr>
              <a:t>nhs.uk. 2022. Irritable bowel syndrome (IBS). [online] Available at: &lt;https://www.nhs.uk/conditions/irritable-bowel-syndrome-ibs/&gt;</a:t>
            </a:r>
          </a:p>
          <a:p>
            <a:pPr marR="0" lvl="0" algn="just" defTabSz="914400" rtl="0" eaLnBrk="0" fontAlgn="base" latinLnBrk="0" hangingPunct="0">
              <a:lnSpc>
                <a:spcPct val="100000"/>
              </a:lnSpc>
              <a:spcBef>
                <a:spcPct val="0"/>
              </a:spcBef>
              <a:spcAft>
                <a:spcPct val="0"/>
              </a:spcAft>
              <a:buClrTx/>
              <a:buSzTx/>
            </a:pPr>
            <a:r>
              <a:rPr kumimoji="0" lang="en-US" altLang="en-US" sz="8000" b="0" i="0" u="none" strike="noStrike" cap="none" normalizeH="0" baseline="0" dirty="0">
                <a:ln>
                  <a:noFill/>
                </a:ln>
                <a:solidFill>
                  <a:schemeClr val="tx1"/>
                </a:solidFill>
                <a:effectLst/>
                <a:latin typeface="Times New Roman" panose="02020603050405020304" charset="0"/>
                <a:ea typeface="Calibri" panose="020F0502020204030204" charset="0"/>
                <a:cs typeface="Times New Roman" panose="02020603050405020304" charset="0"/>
              </a:rPr>
              <a:t>Works, Y., 2022. Your Digestive System &amp; How it Works | NIDDK. [online] National Institute of Diabetes and Digestive and Kidney Diseases. Available at: &lt;https://www.niddk.nih.gov/health-information/digestive-diseases/digestive-system-how-it-works&gt;</a:t>
            </a:r>
          </a:p>
          <a:p>
            <a:pPr marR="0" lvl="0" algn="just" defTabSz="914400" rtl="0" eaLnBrk="0" fontAlgn="base" latinLnBrk="0" hangingPunct="0">
              <a:lnSpc>
                <a:spcPct val="100000"/>
              </a:lnSpc>
              <a:spcBef>
                <a:spcPct val="0"/>
              </a:spcBef>
              <a:spcAft>
                <a:spcPct val="0"/>
              </a:spcAft>
              <a:buClrTx/>
              <a:buSzTx/>
            </a:pPr>
            <a:r>
              <a:rPr kumimoji="0" lang="en-US" altLang="en-US" sz="8000" b="0" i="0" u="none" strike="noStrike" cap="none" normalizeH="0" baseline="0" dirty="0">
                <a:ln>
                  <a:noFill/>
                </a:ln>
                <a:solidFill>
                  <a:schemeClr val="tx1"/>
                </a:solidFill>
                <a:effectLst/>
                <a:latin typeface="Times New Roman" panose="02020603050405020304" charset="0"/>
                <a:ea typeface="Calibri" panose="020F0502020204030204" charset="0"/>
                <a:cs typeface="Times New Roman" panose="02020603050405020304" charset="0"/>
              </a:rPr>
              <a:t>Rogers, K., 2011. The Digestive System. Chicago: Britannica Educational Pub.</a:t>
            </a:r>
          </a:p>
          <a:p>
            <a:pPr marR="0" lvl="0" algn="just" defTabSz="914400" rtl="0" eaLnBrk="0" fontAlgn="base" latinLnBrk="0" hangingPunct="0">
              <a:lnSpc>
                <a:spcPct val="100000"/>
              </a:lnSpc>
              <a:spcBef>
                <a:spcPct val="0"/>
              </a:spcBef>
              <a:spcAft>
                <a:spcPct val="0"/>
              </a:spcAft>
              <a:buClrTx/>
              <a:buSzTx/>
            </a:pPr>
            <a:r>
              <a:rPr kumimoji="0" lang="en-US" altLang="en-US" sz="8000" b="0" i="0" u="none" strike="noStrike" cap="none" normalizeH="0" baseline="0" dirty="0">
                <a:ln>
                  <a:noFill/>
                </a:ln>
                <a:solidFill>
                  <a:schemeClr val="tx1"/>
                </a:solidFill>
                <a:effectLst/>
                <a:latin typeface="Times New Roman" panose="02020603050405020304" charset="0"/>
                <a:ea typeface="Calibri" panose="020F0502020204030204" charset="0"/>
                <a:cs typeface="Times New Roman" panose="02020603050405020304" charset="0"/>
              </a:rPr>
              <a:t>Grover, M., Herfarth, H. and Drossman, D., 2009. The Functional–Organic Dichotomy: Postinfectious Irritable Bowel Syndrome and Inflammatory Bowel Disease–Irritable Bowel Syndrome. Clinical Gastroenterology and Hepatology, 7(1), pp.48-53.</a:t>
            </a:r>
          </a:p>
          <a:p>
            <a:pPr marR="0" lvl="0" algn="just" defTabSz="914400" rtl="0" eaLnBrk="0" fontAlgn="base" latinLnBrk="0" hangingPunct="0">
              <a:lnSpc>
                <a:spcPct val="100000"/>
              </a:lnSpc>
              <a:spcBef>
                <a:spcPct val="0"/>
              </a:spcBef>
              <a:spcAft>
                <a:spcPct val="0"/>
              </a:spcAft>
              <a:buClrTx/>
              <a:buSzTx/>
            </a:pPr>
            <a:r>
              <a:rPr kumimoji="0" lang="en-US" altLang="en-US" sz="8000" b="0" i="0" u="none" strike="noStrike" cap="none" normalizeH="0" baseline="0" dirty="0">
                <a:ln>
                  <a:noFill/>
                </a:ln>
                <a:solidFill>
                  <a:schemeClr val="tx1"/>
                </a:solidFill>
                <a:effectLst/>
                <a:latin typeface="Times New Roman" panose="02020603050405020304" charset="0"/>
                <a:ea typeface="Calibri" panose="020F0502020204030204" charset="0"/>
                <a:cs typeface="Times New Roman" panose="02020603050405020304" charset="0"/>
              </a:rPr>
              <a:t>Martini, F., Nath, J., Bartholomew, E., Ober, W., Ober, C. and Hutchings, R., n.d. Fundamentals of anatomy &amp; physiology.</a:t>
            </a:r>
          </a:p>
          <a:p>
            <a:pPr marR="0" lvl="0" algn="just" defTabSz="914400" rtl="0" eaLnBrk="0" fontAlgn="base" latinLnBrk="0" hangingPunct="0">
              <a:lnSpc>
                <a:spcPct val="100000"/>
              </a:lnSpc>
              <a:spcBef>
                <a:spcPct val="0"/>
              </a:spcBef>
              <a:spcAft>
                <a:spcPct val="0"/>
              </a:spcAft>
              <a:buClrTx/>
              <a:buSzTx/>
            </a:pPr>
            <a:r>
              <a:rPr kumimoji="0" lang="en-US" altLang="en-US" sz="8000" b="0" i="0" u="none" strike="noStrike" cap="none" normalizeH="0" baseline="0" dirty="0">
                <a:ln>
                  <a:noFill/>
                </a:ln>
                <a:solidFill>
                  <a:schemeClr val="tx1"/>
                </a:solidFill>
                <a:effectLst/>
                <a:latin typeface="Times New Roman" panose="02020603050405020304" charset="0"/>
                <a:ea typeface="Calibri" panose="020F0502020204030204" charset="0"/>
                <a:cs typeface="Times New Roman" panose="02020603050405020304" charset="0"/>
              </a:rPr>
              <a:t>Hefner, J., Huerta, T. and McAlearney, A., n.d. Population health management in health care organizations.</a:t>
            </a:r>
          </a:p>
          <a:p>
            <a:pPr marR="0" lvl="0" algn="just" defTabSz="914400" rtl="0" eaLnBrk="0" fontAlgn="base" latinLnBrk="0" hangingPunct="0">
              <a:lnSpc>
                <a:spcPct val="100000"/>
              </a:lnSpc>
              <a:spcBef>
                <a:spcPct val="0"/>
              </a:spcBef>
              <a:spcAft>
                <a:spcPct val="0"/>
              </a:spcAft>
              <a:buClrTx/>
              <a:buSzTx/>
            </a:pPr>
            <a:r>
              <a:rPr kumimoji="0" lang="en-US" altLang="en-US" sz="8000" b="0" i="0" u="none" strike="noStrike" cap="none" normalizeH="0" baseline="0" dirty="0">
                <a:ln>
                  <a:noFill/>
                </a:ln>
                <a:solidFill>
                  <a:schemeClr val="tx1"/>
                </a:solidFill>
                <a:effectLst/>
                <a:latin typeface="Times New Roman" panose="02020603050405020304" charset="0"/>
                <a:ea typeface="Calibri" panose="020F0502020204030204" charset="0"/>
                <a:cs typeface="Times New Roman" panose="02020603050405020304" charset="0"/>
              </a:rPr>
              <a:t>Cheung, K., Leung, W. and Seto, W., 2019. Application of Big Data analysis in gastrointestinal research. World Journal of Gastroenterology, 25(24), pp.2990-3008.</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TotalTime>
  <Words>1021</Words>
  <Application>Microsoft Macintosh PowerPoint</Application>
  <PresentationFormat>Widescreen</PresentationFormat>
  <Paragraphs>50</Paragraphs>
  <Slides>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Calibri</vt:lpstr>
      <vt:lpstr>Calibri Light</vt:lpstr>
      <vt:lpstr>Times New Roman</vt:lpstr>
      <vt:lpstr>Wingdings</vt:lpstr>
      <vt:lpstr>Office Theme</vt:lpstr>
      <vt:lpstr>PowerPoint Presentation</vt:lpstr>
      <vt:lpstr>DIGESTIVE SYSTEM</vt:lpstr>
      <vt:lpstr>Digestive System and Physiology</vt:lpstr>
      <vt:lpstr>DATA  COLLECTION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
  <cp:lastModifiedBy>Malika Ali (2026355)</cp:lastModifiedBy>
  <cp:revision>9</cp:revision>
  <dcterms:created xsi:type="dcterms:W3CDTF">2022-10-18T01:17:49Z</dcterms:created>
  <dcterms:modified xsi:type="dcterms:W3CDTF">2022-10-21T00:56:27Z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1443C1EC70C944ADA6F133523D40FB38</vt:lpwstr>
  </property>
  <property fmtid="{D5CDD505-2E9C-101B-9397-08002B2CF9AE}" pid="3" name="KSOProductBuildVer">
    <vt:lpwstr>1033-11.2.0.11341</vt:lpwstr>
  </property>
</Properties>
</file>