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90" r:id="rId2"/>
  </p:sldMasterIdLst>
  <p:notesMasterIdLst>
    <p:notesMasterId r:id="rId42"/>
  </p:notesMasterIdLst>
  <p:handoutMasterIdLst>
    <p:handoutMasterId r:id="rId43"/>
  </p:handout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1008" userDrawn="1">
          <p15:clr>
            <a:srgbClr val="A4A3A4"/>
          </p15:clr>
        </p15:guide>
        <p15:guide id="3" orient="horz" pos="3792" userDrawn="1">
          <p15:clr>
            <a:srgbClr val="A4A3A4"/>
          </p15:clr>
        </p15:guide>
        <p15:guide id="4" orient="horz" pos="1152" userDrawn="1">
          <p15:clr>
            <a:srgbClr val="A4A3A4"/>
          </p15:clr>
        </p15:guide>
        <p15:guide id="5" orient="horz" pos="3360" userDrawn="1">
          <p15:clr>
            <a:srgbClr val="A4A3A4"/>
          </p15:clr>
        </p15:guide>
        <p15:guide id="6" orient="horz" pos="3072" userDrawn="1">
          <p15:clr>
            <a:srgbClr val="A4A3A4"/>
          </p15:clr>
        </p15:guide>
        <p15:guide id="7" orient="horz" pos="864" userDrawn="1">
          <p15:clr>
            <a:srgbClr val="A4A3A4"/>
          </p15:clr>
        </p15:guide>
        <p15:guide id="8" orient="horz" pos="528" userDrawn="1">
          <p15:clr>
            <a:srgbClr val="A4A3A4"/>
          </p15:clr>
        </p15:guide>
        <p15:guide id="9" orient="horz" pos="2784" userDrawn="1">
          <p15:clr>
            <a:srgbClr val="A4A3A4"/>
          </p15:clr>
        </p15:guide>
        <p15:guide id="10" pos="2880" userDrawn="1">
          <p15:clr>
            <a:srgbClr val="A4A3A4"/>
          </p15:clr>
        </p15:guide>
        <p15:guide id="11" pos="719" userDrawn="1">
          <p15:clr>
            <a:srgbClr val="A4A3A4"/>
          </p15:clr>
        </p15:guide>
        <p15:guide id="12" pos="5257" userDrawn="1">
          <p15:clr>
            <a:srgbClr val="A4A3A4"/>
          </p15:clr>
        </p15:guide>
        <p15:guide id="13" pos="5041" userDrawn="1">
          <p15:clr>
            <a:srgbClr val="A4A3A4"/>
          </p15:clr>
        </p15:guide>
        <p15:guide id="14" pos="4608" userDrawn="1">
          <p15:clr>
            <a:srgbClr val="A4A3A4"/>
          </p15:clr>
        </p15:guide>
        <p15:guide id="15" pos="2988" userDrawn="1">
          <p15:clr>
            <a:srgbClr val="A4A3A4"/>
          </p15:clr>
        </p15:guide>
        <p15:guide id="16" pos="395" userDrawn="1">
          <p15:clr>
            <a:srgbClr val="A4A3A4"/>
          </p15:clr>
        </p15:guide>
        <p15:guide id="17" pos="5365"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706" autoAdjust="0"/>
  </p:normalViewPr>
  <p:slideViewPr>
    <p:cSldViewPr>
      <p:cViewPr varScale="1">
        <p:scale>
          <a:sx n="79" d="100"/>
          <a:sy n="79" d="100"/>
        </p:scale>
        <p:origin x="102" y="804"/>
      </p:cViewPr>
      <p:guideLst>
        <p:guide orient="horz" pos="2160"/>
        <p:guide orient="horz" pos="1008"/>
        <p:guide orient="horz" pos="3792"/>
        <p:guide orient="horz" pos="1152"/>
        <p:guide orient="horz" pos="3360"/>
        <p:guide orient="horz" pos="3072"/>
        <p:guide orient="horz" pos="864"/>
        <p:guide orient="horz" pos="528"/>
        <p:guide orient="horz" pos="2784"/>
        <p:guide pos="2880"/>
        <p:guide pos="719"/>
        <p:guide pos="5257"/>
        <p:guide pos="5041"/>
        <p:guide pos="4608"/>
        <p:guide pos="2988"/>
        <p:guide pos="395"/>
        <p:guide pos="5365"/>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7F3BCD-8E40-484F-97CE-37567F26FD82}"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60BB47AE-5BEF-424A-BBE0-1C3BAB108A03}">
      <dgm:prSet phldrT="[Text]"/>
      <dgm:spPr/>
      <dgm:t>
        <a:bodyPr/>
        <a:lstStyle/>
        <a:p>
          <a:r>
            <a:rPr lang="en-GB" dirty="0" smtClean="0"/>
            <a:t>Familiarise with data</a:t>
          </a:r>
          <a:endParaRPr lang="en-GB" dirty="0"/>
        </a:p>
      </dgm:t>
    </dgm:pt>
    <dgm:pt modelId="{5A172A04-67E5-4DAA-9DAC-A3873A000711}" type="parTrans" cxnId="{911C9C85-7227-49A0-B7F2-93EF715BAF89}">
      <dgm:prSet/>
      <dgm:spPr/>
      <dgm:t>
        <a:bodyPr/>
        <a:lstStyle/>
        <a:p>
          <a:endParaRPr lang="en-GB"/>
        </a:p>
      </dgm:t>
    </dgm:pt>
    <dgm:pt modelId="{69423FCF-516D-49D1-B7E1-8D7118EFD59B}" type="sibTrans" cxnId="{911C9C85-7227-49A0-B7F2-93EF715BAF89}">
      <dgm:prSet/>
      <dgm:spPr/>
      <dgm:t>
        <a:bodyPr/>
        <a:lstStyle/>
        <a:p>
          <a:endParaRPr lang="en-GB"/>
        </a:p>
      </dgm:t>
    </dgm:pt>
    <dgm:pt modelId="{22E034DA-16E2-483B-9771-681322AE04DE}">
      <dgm:prSet phldrT="[Text]"/>
      <dgm:spPr/>
      <dgm:t>
        <a:bodyPr/>
        <a:lstStyle/>
        <a:p>
          <a:r>
            <a:rPr lang="en-GB" dirty="0" smtClean="0"/>
            <a:t>Generate initial codes</a:t>
          </a:r>
          <a:endParaRPr lang="en-GB" dirty="0"/>
        </a:p>
      </dgm:t>
    </dgm:pt>
    <dgm:pt modelId="{8BE4141A-1D63-46A3-B7FA-5E9F2103E83D}" type="parTrans" cxnId="{8EB26AFC-AB19-47D6-A199-7902BA9886F2}">
      <dgm:prSet/>
      <dgm:spPr/>
      <dgm:t>
        <a:bodyPr/>
        <a:lstStyle/>
        <a:p>
          <a:endParaRPr lang="en-GB"/>
        </a:p>
      </dgm:t>
    </dgm:pt>
    <dgm:pt modelId="{0C198D98-6726-4F42-9029-1922B13BAFFE}" type="sibTrans" cxnId="{8EB26AFC-AB19-47D6-A199-7902BA9886F2}">
      <dgm:prSet/>
      <dgm:spPr/>
      <dgm:t>
        <a:bodyPr/>
        <a:lstStyle/>
        <a:p>
          <a:endParaRPr lang="en-GB"/>
        </a:p>
      </dgm:t>
    </dgm:pt>
    <dgm:pt modelId="{0F1258EA-B8E7-4265-8453-FBB16AE423C5}">
      <dgm:prSet phldrT="[Text]"/>
      <dgm:spPr/>
      <dgm:t>
        <a:bodyPr/>
        <a:lstStyle/>
        <a:p>
          <a:r>
            <a:rPr lang="en-GB" dirty="0" smtClean="0"/>
            <a:t>Search for themes</a:t>
          </a:r>
          <a:endParaRPr lang="en-GB" dirty="0"/>
        </a:p>
      </dgm:t>
    </dgm:pt>
    <dgm:pt modelId="{01F43DD4-141E-46FD-8D94-3A19B0707866}" type="parTrans" cxnId="{BD14D00B-EA93-43D5-9125-17CA2D844D42}">
      <dgm:prSet/>
      <dgm:spPr/>
      <dgm:t>
        <a:bodyPr/>
        <a:lstStyle/>
        <a:p>
          <a:endParaRPr lang="en-GB"/>
        </a:p>
      </dgm:t>
    </dgm:pt>
    <dgm:pt modelId="{9534D6E2-3C17-450F-A70D-DBD367D00A98}" type="sibTrans" cxnId="{BD14D00B-EA93-43D5-9125-17CA2D844D42}">
      <dgm:prSet/>
      <dgm:spPr/>
      <dgm:t>
        <a:bodyPr/>
        <a:lstStyle/>
        <a:p>
          <a:endParaRPr lang="en-GB"/>
        </a:p>
      </dgm:t>
    </dgm:pt>
    <dgm:pt modelId="{652CE7DA-D75F-44F9-82DF-EA86103AC01B}">
      <dgm:prSet phldrT="[Text]"/>
      <dgm:spPr/>
      <dgm:t>
        <a:bodyPr/>
        <a:lstStyle/>
        <a:p>
          <a:r>
            <a:rPr lang="en-GB" dirty="0" smtClean="0"/>
            <a:t>Review themes</a:t>
          </a:r>
          <a:endParaRPr lang="en-GB" dirty="0"/>
        </a:p>
      </dgm:t>
    </dgm:pt>
    <dgm:pt modelId="{C0CDBFA2-991A-4FED-930C-BC4D411A3364}" type="parTrans" cxnId="{E4DF3D76-979E-48FA-BD9B-D0EC9F8B8BCF}">
      <dgm:prSet/>
      <dgm:spPr/>
      <dgm:t>
        <a:bodyPr/>
        <a:lstStyle/>
        <a:p>
          <a:endParaRPr lang="en-GB"/>
        </a:p>
      </dgm:t>
    </dgm:pt>
    <dgm:pt modelId="{62E21C5A-5EDE-4EB5-9DE6-97C93087CE3D}" type="sibTrans" cxnId="{E4DF3D76-979E-48FA-BD9B-D0EC9F8B8BCF}">
      <dgm:prSet/>
      <dgm:spPr/>
      <dgm:t>
        <a:bodyPr/>
        <a:lstStyle/>
        <a:p>
          <a:endParaRPr lang="en-GB"/>
        </a:p>
      </dgm:t>
    </dgm:pt>
    <dgm:pt modelId="{F9C5B692-7155-4A92-8C1C-CC2A40635F7E}">
      <dgm:prSet phldrT="[Text]"/>
      <dgm:spPr/>
      <dgm:t>
        <a:bodyPr/>
        <a:lstStyle/>
        <a:p>
          <a:r>
            <a:rPr lang="en-GB" dirty="0" smtClean="0"/>
            <a:t>Define and name themes</a:t>
          </a:r>
          <a:endParaRPr lang="en-GB" dirty="0"/>
        </a:p>
      </dgm:t>
    </dgm:pt>
    <dgm:pt modelId="{19DD285A-8CAF-4D20-A71A-98CC44CBA96F}" type="parTrans" cxnId="{80997061-958A-4883-B89D-FD57ADB7631F}">
      <dgm:prSet/>
      <dgm:spPr/>
      <dgm:t>
        <a:bodyPr/>
        <a:lstStyle/>
        <a:p>
          <a:endParaRPr lang="en-GB"/>
        </a:p>
      </dgm:t>
    </dgm:pt>
    <dgm:pt modelId="{A37724FF-1023-48E2-8C64-D64108AC851D}" type="sibTrans" cxnId="{80997061-958A-4883-B89D-FD57ADB7631F}">
      <dgm:prSet/>
      <dgm:spPr/>
      <dgm:t>
        <a:bodyPr/>
        <a:lstStyle/>
        <a:p>
          <a:endParaRPr lang="en-GB"/>
        </a:p>
      </dgm:t>
    </dgm:pt>
    <dgm:pt modelId="{373525D3-2D79-4300-93AF-2072F9B110AC}">
      <dgm:prSet phldrT="[Text]"/>
      <dgm:spPr/>
      <dgm:t>
        <a:bodyPr/>
        <a:lstStyle/>
        <a:p>
          <a:r>
            <a:rPr lang="en-GB" dirty="0" smtClean="0"/>
            <a:t>Produce the report</a:t>
          </a:r>
          <a:endParaRPr lang="en-GB" dirty="0"/>
        </a:p>
      </dgm:t>
    </dgm:pt>
    <dgm:pt modelId="{5441A9CF-640F-4E36-A75B-60E262700BBC}" type="parTrans" cxnId="{2F2F7B47-0B47-4960-BEA5-23A3732CCAB6}">
      <dgm:prSet/>
      <dgm:spPr/>
      <dgm:t>
        <a:bodyPr/>
        <a:lstStyle/>
        <a:p>
          <a:endParaRPr lang="en-GB"/>
        </a:p>
      </dgm:t>
    </dgm:pt>
    <dgm:pt modelId="{4B116F9B-54DF-49B9-85A1-B7D15767768E}" type="sibTrans" cxnId="{2F2F7B47-0B47-4960-BEA5-23A3732CCAB6}">
      <dgm:prSet/>
      <dgm:spPr/>
      <dgm:t>
        <a:bodyPr/>
        <a:lstStyle/>
        <a:p>
          <a:endParaRPr lang="en-GB"/>
        </a:p>
      </dgm:t>
    </dgm:pt>
    <dgm:pt modelId="{3466E28E-49B4-4433-9FA7-894709210E88}" type="pres">
      <dgm:prSet presAssocID="{017F3BCD-8E40-484F-97CE-37567F26FD82}" presName="cycle" presStyleCnt="0">
        <dgm:presLayoutVars>
          <dgm:dir/>
          <dgm:resizeHandles val="exact"/>
        </dgm:presLayoutVars>
      </dgm:prSet>
      <dgm:spPr/>
      <dgm:t>
        <a:bodyPr/>
        <a:lstStyle/>
        <a:p>
          <a:endParaRPr lang="en-GB"/>
        </a:p>
      </dgm:t>
    </dgm:pt>
    <dgm:pt modelId="{6E13B575-0F77-48EA-952D-FBE2B9073C0F}" type="pres">
      <dgm:prSet presAssocID="{60BB47AE-5BEF-424A-BBE0-1C3BAB108A03}" presName="node" presStyleLbl="node1" presStyleIdx="0" presStyleCnt="6">
        <dgm:presLayoutVars>
          <dgm:bulletEnabled val="1"/>
        </dgm:presLayoutVars>
      </dgm:prSet>
      <dgm:spPr/>
      <dgm:t>
        <a:bodyPr/>
        <a:lstStyle/>
        <a:p>
          <a:endParaRPr lang="en-GB"/>
        </a:p>
      </dgm:t>
    </dgm:pt>
    <dgm:pt modelId="{14EC26C6-2297-4AEB-A08D-89BE390DB442}" type="pres">
      <dgm:prSet presAssocID="{60BB47AE-5BEF-424A-BBE0-1C3BAB108A03}" presName="spNode" presStyleCnt="0"/>
      <dgm:spPr/>
    </dgm:pt>
    <dgm:pt modelId="{0D1BFA85-37FB-41E4-BA94-A8B6807D81D1}" type="pres">
      <dgm:prSet presAssocID="{69423FCF-516D-49D1-B7E1-8D7118EFD59B}" presName="sibTrans" presStyleLbl="sibTrans1D1" presStyleIdx="0" presStyleCnt="6"/>
      <dgm:spPr/>
      <dgm:t>
        <a:bodyPr/>
        <a:lstStyle/>
        <a:p>
          <a:endParaRPr lang="en-GB"/>
        </a:p>
      </dgm:t>
    </dgm:pt>
    <dgm:pt modelId="{B4A67C72-F0D4-48BF-AB80-3A64A9446A8E}" type="pres">
      <dgm:prSet presAssocID="{22E034DA-16E2-483B-9771-681322AE04DE}" presName="node" presStyleLbl="node1" presStyleIdx="1" presStyleCnt="6">
        <dgm:presLayoutVars>
          <dgm:bulletEnabled val="1"/>
        </dgm:presLayoutVars>
      </dgm:prSet>
      <dgm:spPr/>
      <dgm:t>
        <a:bodyPr/>
        <a:lstStyle/>
        <a:p>
          <a:endParaRPr lang="en-GB"/>
        </a:p>
      </dgm:t>
    </dgm:pt>
    <dgm:pt modelId="{7E02B24B-C7DC-4A02-921D-F92699C8B72D}" type="pres">
      <dgm:prSet presAssocID="{22E034DA-16E2-483B-9771-681322AE04DE}" presName="spNode" presStyleCnt="0"/>
      <dgm:spPr/>
    </dgm:pt>
    <dgm:pt modelId="{21DC1EB4-8E15-4D83-9C1E-78CACC700D0C}" type="pres">
      <dgm:prSet presAssocID="{0C198D98-6726-4F42-9029-1922B13BAFFE}" presName="sibTrans" presStyleLbl="sibTrans1D1" presStyleIdx="1" presStyleCnt="6"/>
      <dgm:spPr/>
      <dgm:t>
        <a:bodyPr/>
        <a:lstStyle/>
        <a:p>
          <a:endParaRPr lang="en-GB"/>
        </a:p>
      </dgm:t>
    </dgm:pt>
    <dgm:pt modelId="{ABF8DDD7-E307-47D6-81C2-DB4FB8D6F011}" type="pres">
      <dgm:prSet presAssocID="{0F1258EA-B8E7-4265-8453-FBB16AE423C5}" presName="node" presStyleLbl="node1" presStyleIdx="2" presStyleCnt="6">
        <dgm:presLayoutVars>
          <dgm:bulletEnabled val="1"/>
        </dgm:presLayoutVars>
      </dgm:prSet>
      <dgm:spPr/>
      <dgm:t>
        <a:bodyPr/>
        <a:lstStyle/>
        <a:p>
          <a:endParaRPr lang="en-GB"/>
        </a:p>
      </dgm:t>
    </dgm:pt>
    <dgm:pt modelId="{CC4B6E50-A40E-4C54-AFEC-A82F83F2F5C7}" type="pres">
      <dgm:prSet presAssocID="{0F1258EA-B8E7-4265-8453-FBB16AE423C5}" presName="spNode" presStyleCnt="0"/>
      <dgm:spPr/>
    </dgm:pt>
    <dgm:pt modelId="{24008B94-629B-4AE6-B979-F515B70161BF}" type="pres">
      <dgm:prSet presAssocID="{9534D6E2-3C17-450F-A70D-DBD367D00A98}" presName="sibTrans" presStyleLbl="sibTrans1D1" presStyleIdx="2" presStyleCnt="6"/>
      <dgm:spPr/>
      <dgm:t>
        <a:bodyPr/>
        <a:lstStyle/>
        <a:p>
          <a:endParaRPr lang="en-GB"/>
        </a:p>
      </dgm:t>
    </dgm:pt>
    <dgm:pt modelId="{1B789B36-BEE4-485E-BA63-EF20D6C91DA6}" type="pres">
      <dgm:prSet presAssocID="{652CE7DA-D75F-44F9-82DF-EA86103AC01B}" presName="node" presStyleLbl="node1" presStyleIdx="3" presStyleCnt="6">
        <dgm:presLayoutVars>
          <dgm:bulletEnabled val="1"/>
        </dgm:presLayoutVars>
      </dgm:prSet>
      <dgm:spPr/>
      <dgm:t>
        <a:bodyPr/>
        <a:lstStyle/>
        <a:p>
          <a:endParaRPr lang="en-GB"/>
        </a:p>
      </dgm:t>
    </dgm:pt>
    <dgm:pt modelId="{D322A8DB-35CC-4403-96A4-06CB6DB176D2}" type="pres">
      <dgm:prSet presAssocID="{652CE7DA-D75F-44F9-82DF-EA86103AC01B}" presName="spNode" presStyleCnt="0"/>
      <dgm:spPr/>
    </dgm:pt>
    <dgm:pt modelId="{EB44DDF4-9D56-4055-A59D-FC20684609A6}" type="pres">
      <dgm:prSet presAssocID="{62E21C5A-5EDE-4EB5-9DE6-97C93087CE3D}" presName="sibTrans" presStyleLbl="sibTrans1D1" presStyleIdx="3" presStyleCnt="6"/>
      <dgm:spPr/>
      <dgm:t>
        <a:bodyPr/>
        <a:lstStyle/>
        <a:p>
          <a:endParaRPr lang="en-GB"/>
        </a:p>
      </dgm:t>
    </dgm:pt>
    <dgm:pt modelId="{2DD7AEC3-E9B9-48A4-99AD-91AB43720B0E}" type="pres">
      <dgm:prSet presAssocID="{F9C5B692-7155-4A92-8C1C-CC2A40635F7E}" presName="node" presStyleLbl="node1" presStyleIdx="4" presStyleCnt="6">
        <dgm:presLayoutVars>
          <dgm:bulletEnabled val="1"/>
        </dgm:presLayoutVars>
      </dgm:prSet>
      <dgm:spPr/>
      <dgm:t>
        <a:bodyPr/>
        <a:lstStyle/>
        <a:p>
          <a:endParaRPr lang="en-GB"/>
        </a:p>
      </dgm:t>
    </dgm:pt>
    <dgm:pt modelId="{53168DB4-20B5-4CD7-989D-42C252EA1D99}" type="pres">
      <dgm:prSet presAssocID="{F9C5B692-7155-4A92-8C1C-CC2A40635F7E}" presName="spNode" presStyleCnt="0"/>
      <dgm:spPr/>
    </dgm:pt>
    <dgm:pt modelId="{3D712B65-8468-4A0E-81A0-96C3FB1ECB88}" type="pres">
      <dgm:prSet presAssocID="{A37724FF-1023-48E2-8C64-D64108AC851D}" presName="sibTrans" presStyleLbl="sibTrans1D1" presStyleIdx="4" presStyleCnt="6"/>
      <dgm:spPr/>
      <dgm:t>
        <a:bodyPr/>
        <a:lstStyle/>
        <a:p>
          <a:endParaRPr lang="en-GB"/>
        </a:p>
      </dgm:t>
    </dgm:pt>
    <dgm:pt modelId="{ACE2A989-3CD4-4E53-B10A-036695E1CF8A}" type="pres">
      <dgm:prSet presAssocID="{373525D3-2D79-4300-93AF-2072F9B110AC}" presName="node" presStyleLbl="node1" presStyleIdx="5" presStyleCnt="6">
        <dgm:presLayoutVars>
          <dgm:bulletEnabled val="1"/>
        </dgm:presLayoutVars>
      </dgm:prSet>
      <dgm:spPr/>
      <dgm:t>
        <a:bodyPr/>
        <a:lstStyle/>
        <a:p>
          <a:endParaRPr lang="en-GB"/>
        </a:p>
      </dgm:t>
    </dgm:pt>
    <dgm:pt modelId="{D454C3B7-DD25-4A96-9D22-3E8889956FBB}" type="pres">
      <dgm:prSet presAssocID="{373525D3-2D79-4300-93AF-2072F9B110AC}" presName="spNode" presStyleCnt="0"/>
      <dgm:spPr/>
    </dgm:pt>
    <dgm:pt modelId="{6DE22997-A77B-445F-A160-78B8DB98C6EE}" type="pres">
      <dgm:prSet presAssocID="{4B116F9B-54DF-49B9-85A1-B7D15767768E}" presName="sibTrans" presStyleLbl="sibTrans1D1" presStyleIdx="5" presStyleCnt="6"/>
      <dgm:spPr/>
      <dgm:t>
        <a:bodyPr/>
        <a:lstStyle/>
        <a:p>
          <a:endParaRPr lang="en-GB"/>
        </a:p>
      </dgm:t>
    </dgm:pt>
  </dgm:ptLst>
  <dgm:cxnLst>
    <dgm:cxn modelId="{4A1116C0-E24A-434F-A85B-710FAD212F5E}" type="presOf" srcId="{0F1258EA-B8E7-4265-8453-FBB16AE423C5}" destId="{ABF8DDD7-E307-47D6-81C2-DB4FB8D6F011}" srcOrd="0" destOrd="0" presId="urn:microsoft.com/office/officeart/2005/8/layout/cycle5"/>
    <dgm:cxn modelId="{BF268BFA-6459-4A4F-A7F0-C5045535756A}" type="presOf" srcId="{62E21C5A-5EDE-4EB5-9DE6-97C93087CE3D}" destId="{EB44DDF4-9D56-4055-A59D-FC20684609A6}" srcOrd="0" destOrd="0" presId="urn:microsoft.com/office/officeart/2005/8/layout/cycle5"/>
    <dgm:cxn modelId="{80997061-958A-4883-B89D-FD57ADB7631F}" srcId="{017F3BCD-8E40-484F-97CE-37567F26FD82}" destId="{F9C5B692-7155-4A92-8C1C-CC2A40635F7E}" srcOrd="4" destOrd="0" parTransId="{19DD285A-8CAF-4D20-A71A-98CC44CBA96F}" sibTransId="{A37724FF-1023-48E2-8C64-D64108AC851D}"/>
    <dgm:cxn modelId="{708ECCAF-F007-4199-BA9E-E16400394DE4}" type="presOf" srcId="{22E034DA-16E2-483B-9771-681322AE04DE}" destId="{B4A67C72-F0D4-48BF-AB80-3A64A9446A8E}" srcOrd="0" destOrd="0" presId="urn:microsoft.com/office/officeart/2005/8/layout/cycle5"/>
    <dgm:cxn modelId="{03D44AA1-5269-4806-816C-7DF2154C4778}" type="presOf" srcId="{9534D6E2-3C17-450F-A70D-DBD367D00A98}" destId="{24008B94-629B-4AE6-B979-F515B70161BF}" srcOrd="0" destOrd="0" presId="urn:microsoft.com/office/officeart/2005/8/layout/cycle5"/>
    <dgm:cxn modelId="{C6282B2D-AFB4-43CB-9564-85B31F64D71A}" type="presOf" srcId="{F9C5B692-7155-4A92-8C1C-CC2A40635F7E}" destId="{2DD7AEC3-E9B9-48A4-99AD-91AB43720B0E}" srcOrd="0" destOrd="0" presId="urn:microsoft.com/office/officeart/2005/8/layout/cycle5"/>
    <dgm:cxn modelId="{CF105839-4D13-4C51-BA45-3F1E3DCDEDC1}" type="presOf" srcId="{69423FCF-516D-49D1-B7E1-8D7118EFD59B}" destId="{0D1BFA85-37FB-41E4-BA94-A8B6807D81D1}" srcOrd="0" destOrd="0" presId="urn:microsoft.com/office/officeart/2005/8/layout/cycle5"/>
    <dgm:cxn modelId="{93A092F3-7286-4678-B14A-33034D814A4C}" type="presOf" srcId="{4B116F9B-54DF-49B9-85A1-B7D15767768E}" destId="{6DE22997-A77B-445F-A160-78B8DB98C6EE}" srcOrd="0" destOrd="0" presId="urn:microsoft.com/office/officeart/2005/8/layout/cycle5"/>
    <dgm:cxn modelId="{911C9C85-7227-49A0-B7F2-93EF715BAF89}" srcId="{017F3BCD-8E40-484F-97CE-37567F26FD82}" destId="{60BB47AE-5BEF-424A-BBE0-1C3BAB108A03}" srcOrd="0" destOrd="0" parTransId="{5A172A04-67E5-4DAA-9DAC-A3873A000711}" sibTransId="{69423FCF-516D-49D1-B7E1-8D7118EFD59B}"/>
    <dgm:cxn modelId="{0C164C2D-E906-4455-B590-59F963826807}" type="presOf" srcId="{60BB47AE-5BEF-424A-BBE0-1C3BAB108A03}" destId="{6E13B575-0F77-48EA-952D-FBE2B9073C0F}" srcOrd="0" destOrd="0" presId="urn:microsoft.com/office/officeart/2005/8/layout/cycle5"/>
    <dgm:cxn modelId="{1E047DE3-F200-4810-94AA-7B78B367E509}" type="presOf" srcId="{017F3BCD-8E40-484F-97CE-37567F26FD82}" destId="{3466E28E-49B4-4433-9FA7-894709210E88}" srcOrd="0" destOrd="0" presId="urn:microsoft.com/office/officeart/2005/8/layout/cycle5"/>
    <dgm:cxn modelId="{0F5174C9-B049-4F91-B9D2-6FC08F0FEF64}" type="presOf" srcId="{A37724FF-1023-48E2-8C64-D64108AC851D}" destId="{3D712B65-8468-4A0E-81A0-96C3FB1ECB88}" srcOrd="0" destOrd="0" presId="urn:microsoft.com/office/officeart/2005/8/layout/cycle5"/>
    <dgm:cxn modelId="{E4DF3D76-979E-48FA-BD9B-D0EC9F8B8BCF}" srcId="{017F3BCD-8E40-484F-97CE-37567F26FD82}" destId="{652CE7DA-D75F-44F9-82DF-EA86103AC01B}" srcOrd="3" destOrd="0" parTransId="{C0CDBFA2-991A-4FED-930C-BC4D411A3364}" sibTransId="{62E21C5A-5EDE-4EB5-9DE6-97C93087CE3D}"/>
    <dgm:cxn modelId="{8EB26AFC-AB19-47D6-A199-7902BA9886F2}" srcId="{017F3BCD-8E40-484F-97CE-37567F26FD82}" destId="{22E034DA-16E2-483B-9771-681322AE04DE}" srcOrd="1" destOrd="0" parTransId="{8BE4141A-1D63-46A3-B7FA-5E9F2103E83D}" sibTransId="{0C198D98-6726-4F42-9029-1922B13BAFFE}"/>
    <dgm:cxn modelId="{0AFF57E5-8F76-4AC4-8305-99348EF82079}" type="presOf" srcId="{0C198D98-6726-4F42-9029-1922B13BAFFE}" destId="{21DC1EB4-8E15-4D83-9C1E-78CACC700D0C}" srcOrd="0" destOrd="0" presId="urn:microsoft.com/office/officeart/2005/8/layout/cycle5"/>
    <dgm:cxn modelId="{BD14D00B-EA93-43D5-9125-17CA2D844D42}" srcId="{017F3BCD-8E40-484F-97CE-37567F26FD82}" destId="{0F1258EA-B8E7-4265-8453-FBB16AE423C5}" srcOrd="2" destOrd="0" parTransId="{01F43DD4-141E-46FD-8D94-3A19B0707866}" sibTransId="{9534D6E2-3C17-450F-A70D-DBD367D00A98}"/>
    <dgm:cxn modelId="{2F2F7B47-0B47-4960-BEA5-23A3732CCAB6}" srcId="{017F3BCD-8E40-484F-97CE-37567F26FD82}" destId="{373525D3-2D79-4300-93AF-2072F9B110AC}" srcOrd="5" destOrd="0" parTransId="{5441A9CF-640F-4E36-A75B-60E262700BBC}" sibTransId="{4B116F9B-54DF-49B9-85A1-B7D15767768E}"/>
    <dgm:cxn modelId="{49170E41-4B92-4E59-959A-FDD65282BD3C}" type="presOf" srcId="{373525D3-2D79-4300-93AF-2072F9B110AC}" destId="{ACE2A989-3CD4-4E53-B10A-036695E1CF8A}" srcOrd="0" destOrd="0" presId="urn:microsoft.com/office/officeart/2005/8/layout/cycle5"/>
    <dgm:cxn modelId="{BCCEEAFD-3BC0-438D-AAAF-600FA9E9C4C9}" type="presOf" srcId="{652CE7DA-D75F-44F9-82DF-EA86103AC01B}" destId="{1B789B36-BEE4-485E-BA63-EF20D6C91DA6}" srcOrd="0" destOrd="0" presId="urn:microsoft.com/office/officeart/2005/8/layout/cycle5"/>
    <dgm:cxn modelId="{2BD8C502-FC7F-4E22-88E8-0B14FFEC6372}" type="presParOf" srcId="{3466E28E-49B4-4433-9FA7-894709210E88}" destId="{6E13B575-0F77-48EA-952D-FBE2B9073C0F}" srcOrd="0" destOrd="0" presId="urn:microsoft.com/office/officeart/2005/8/layout/cycle5"/>
    <dgm:cxn modelId="{537220F6-F788-4577-8614-4BA9DD0AD790}" type="presParOf" srcId="{3466E28E-49B4-4433-9FA7-894709210E88}" destId="{14EC26C6-2297-4AEB-A08D-89BE390DB442}" srcOrd="1" destOrd="0" presId="urn:microsoft.com/office/officeart/2005/8/layout/cycle5"/>
    <dgm:cxn modelId="{91834378-61FD-4B92-83B6-FA6310D02E4D}" type="presParOf" srcId="{3466E28E-49B4-4433-9FA7-894709210E88}" destId="{0D1BFA85-37FB-41E4-BA94-A8B6807D81D1}" srcOrd="2" destOrd="0" presId="urn:microsoft.com/office/officeart/2005/8/layout/cycle5"/>
    <dgm:cxn modelId="{83002671-AB2C-4DB4-8568-3672EA7938E5}" type="presParOf" srcId="{3466E28E-49B4-4433-9FA7-894709210E88}" destId="{B4A67C72-F0D4-48BF-AB80-3A64A9446A8E}" srcOrd="3" destOrd="0" presId="urn:microsoft.com/office/officeart/2005/8/layout/cycle5"/>
    <dgm:cxn modelId="{DBB08FFC-DB89-41B7-83EF-FC7362458AB2}" type="presParOf" srcId="{3466E28E-49B4-4433-9FA7-894709210E88}" destId="{7E02B24B-C7DC-4A02-921D-F92699C8B72D}" srcOrd="4" destOrd="0" presId="urn:microsoft.com/office/officeart/2005/8/layout/cycle5"/>
    <dgm:cxn modelId="{2D22C715-CE84-41CF-89E8-1BDF4ECA0994}" type="presParOf" srcId="{3466E28E-49B4-4433-9FA7-894709210E88}" destId="{21DC1EB4-8E15-4D83-9C1E-78CACC700D0C}" srcOrd="5" destOrd="0" presId="urn:microsoft.com/office/officeart/2005/8/layout/cycle5"/>
    <dgm:cxn modelId="{3187E9B9-5D29-4005-A5B1-1947A5771FAC}" type="presParOf" srcId="{3466E28E-49B4-4433-9FA7-894709210E88}" destId="{ABF8DDD7-E307-47D6-81C2-DB4FB8D6F011}" srcOrd="6" destOrd="0" presId="urn:microsoft.com/office/officeart/2005/8/layout/cycle5"/>
    <dgm:cxn modelId="{E87D1217-6E1C-4928-B3A4-12A99FE220FD}" type="presParOf" srcId="{3466E28E-49B4-4433-9FA7-894709210E88}" destId="{CC4B6E50-A40E-4C54-AFEC-A82F83F2F5C7}" srcOrd="7" destOrd="0" presId="urn:microsoft.com/office/officeart/2005/8/layout/cycle5"/>
    <dgm:cxn modelId="{F6687BF9-88FE-4919-8B5E-D8C1D1371DCD}" type="presParOf" srcId="{3466E28E-49B4-4433-9FA7-894709210E88}" destId="{24008B94-629B-4AE6-B979-F515B70161BF}" srcOrd="8" destOrd="0" presId="urn:microsoft.com/office/officeart/2005/8/layout/cycle5"/>
    <dgm:cxn modelId="{4EB2EFA5-F581-48DD-990A-E54F5F441B26}" type="presParOf" srcId="{3466E28E-49B4-4433-9FA7-894709210E88}" destId="{1B789B36-BEE4-485E-BA63-EF20D6C91DA6}" srcOrd="9" destOrd="0" presId="urn:microsoft.com/office/officeart/2005/8/layout/cycle5"/>
    <dgm:cxn modelId="{0EC448C1-8569-4767-9FCB-8D15CCD3C65A}" type="presParOf" srcId="{3466E28E-49B4-4433-9FA7-894709210E88}" destId="{D322A8DB-35CC-4403-96A4-06CB6DB176D2}" srcOrd="10" destOrd="0" presId="urn:microsoft.com/office/officeart/2005/8/layout/cycle5"/>
    <dgm:cxn modelId="{0ED35B44-DDF9-4D09-B7FA-8A7565307FD9}" type="presParOf" srcId="{3466E28E-49B4-4433-9FA7-894709210E88}" destId="{EB44DDF4-9D56-4055-A59D-FC20684609A6}" srcOrd="11" destOrd="0" presId="urn:microsoft.com/office/officeart/2005/8/layout/cycle5"/>
    <dgm:cxn modelId="{B032C534-93ED-4C61-BE89-A89D05CD041B}" type="presParOf" srcId="{3466E28E-49B4-4433-9FA7-894709210E88}" destId="{2DD7AEC3-E9B9-48A4-99AD-91AB43720B0E}" srcOrd="12" destOrd="0" presId="urn:microsoft.com/office/officeart/2005/8/layout/cycle5"/>
    <dgm:cxn modelId="{158D8EA0-4872-4E26-A153-446067985C68}" type="presParOf" srcId="{3466E28E-49B4-4433-9FA7-894709210E88}" destId="{53168DB4-20B5-4CD7-989D-42C252EA1D99}" srcOrd="13" destOrd="0" presId="urn:microsoft.com/office/officeart/2005/8/layout/cycle5"/>
    <dgm:cxn modelId="{14B3B57F-4544-4DA0-A9A3-5A0DADE42084}" type="presParOf" srcId="{3466E28E-49B4-4433-9FA7-894709210E88}" destId="{3D712B65-8468-4A0E-81A0-96C3FB1ECB88}" srcOrd="14" destOrd="0" presId="urn:microsoft.com/office/officeart/2005/8/layout/cycle5"/>
    <dgm:cxn modelId="{56BF1C3E-D394-4707-9C54-AA7FF86A4F7F}" type="presParOf" srcId="{3466E28E-49B4-4433-9FA7-894709210E88}" destId="{ACE2A989-3CD4-4E53-B10A-036695E1CF8A}" srcOrd="15" destOrd="0" presId="urn:microsoft.com/office/officeart/2005/8/layout/cycle5"/>
    <dgm:cxn modelId="{632B0ED5-C778-47DA-8891-7FF7A3404AB6}" type="presParOf" srcId="{3466E28E-49B4-4433-9FA7-894709210E88}" destId="{D454C3B7-DD25-4A96-9D22-3E8889956FBB}" srcOrd="16" destOrd="0" presId="urn:microsoft.com/office/officeart/2005/8/layout/cycle5"/>
    <dgm:cxn modelId="{D8952DC9-93FE-4C8A-8EBA-9FAE1DFF4EE7}" type="presParOf" srcId="{3466E28E-49B4-4433-9FA7-894709210E88}" destId="{6DE22997-A77B-445F-A160-78B8DB98C6EE}"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3B575-0F77-48EA-952D-FBE2B9073C0F}">
      <dsp:nvSpPr>
        <dsp:cNvPr id="0" name=""/>
        <dsp:cNvSpPr/>
      </dsp:nvSpPr>
      <dsp:spPr>
        <a:xfrm>
          <a:off x="4439409" y="2814"/>
          <a:ext cx="1202301" cy="781496"/>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Familiarise with data</a:t>
          </a:r>
          <a:endParaRPr lang="en-GB" sz="1400" kern="1200" dirty="0"/>
        </a:p>
      </dsp:txBody>
      <dsp:txXfrm>
        <a:off x="4477558" y="40963"/>
        <a:ext cx="1126003" cy="705198"/>
      </dsp:txXfrm>
    </dsp:sp>
    <dsp:sp modelId="{0D1BFA85-37FB-41E4-BA94-A8B6807D81D1}">
      <dsp:nvSpPr>
        <dsp:cNvPr id="0" name=""/>
        <dsp:cNvSpPr/>
      </dsp:nvSpPr>
      <dsp:spPr>
        <a:xfrm>
          <a:off x="3200026" y="393562"/>
          <a:ext cx="3681066" cy="3681066"/>
        </a:xfrm>
        <a:custGeom>
          <a:avLst/>
          <a:gdLst/>
          <a:ahLst/>
          <a:cxnLst/>
          <a:rect l="0" t="0" r="0" b="0"/>
          <a:pathLst>
            <a:path>
              <a:moveTo>
                <a:pt x="2592792" y="160750"/>
              </a:moveTo>
              <a:arcTo wR="1840533" hR="1840533" stAng="17647460" swAng="92354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4A67C72-F0D4-48BF-AB80-3A64A9446A8E}">
      <dsp:nvSpPr>
        <dsp:cNvPr id="0" name=""/>
        <dsp:cNvSpPr/>
      </dsp:nvSpPr>
      <dsp:spPr>
        <a:xfrm>
          <a:off x="6033357" y="923081"/>
          <a:ext cx="1202301" cy="781496"/>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Generate initial codes</a:t>
          </a:r>
          <a:endParaRPr lang="en-GB" sz="1400" kern="1200" dirty="0"/>
        </a:p>
      </dsp:txBody>
      <dsp:txXfrm>
        <a:off x="6071506" y="961230"/>
        <a:ext cx="1126003" cy="705198"/>
      </dsp:txXfrm>
    </dsp:sp>
    <dsp:sp modelId="{21DC1EB4-8E15-4D83-9C1E-78CACC700D0C}">
      <dsp:nvSpPr>
        <dsp:cNvPr id="0" name=""/>
        <dsp:cNvSpPr/>
      </dsp:nvSpPr>
      <dsp:spPr>
        <a:xfrm>
          <a:off x="3200026" y="393562"/>
          <a:ext cx="3681066" cy="3681066"/>
        </a:xfrm>
        <a:custGeom>
          <a:avLst/>
          <a:gdLst/>
          <a:ahLst/>
          <a:cxnLst/>
          <a:rect l="0" t="0" r="0" b="0"/>
          <a:pathLst>
            <a:path>
              <a:moveTo>
                <a:pt x="3652393" y="1516921"/>
              </a:moveTo>
              <a:arcTo wR="1840533" hR="1840533" stAng="20992401" swAng="1215198"/>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BF8DDD7-E307-47D6-81C2-DB4FB8D6F011}">
      <dsp:nvSpPr>
        <dsp:cNvPr id="0" name=""/>
        <dsp:cNvSpPr/>
      </dsp:nvSpPr>
      <dsp:spPr>
        <a:xfrm>
          <a:off x="6033357" y="2763614"/>
          <a:ext cx="1202301" cy="781496"/>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Search for themes</a:t>
          </a:r>
          <a:endParaRPr lang="en-GB" sz="1400" kern="1200" dirty="0"/>
        </a:p>
      </dsp:txBody>
      <dsp:txXfrm>
        <a:off x="6071506" y="2801763"/>
        <a:ext cx="1126003" cy="705198"/>
      </dsp:txXfrm>
    </dsp:sp>
    <dsp:sp modelId="{24008B94-629B-4AE6-B979-F515B70161BF}">
      <dsp:nvSpPr>
        <dsp:cNvPr id="0" name=""/>
        <dsp:cNvSpPr/>
      </dsp:nvSpPr>
      <dsp:spPr>
        <a:xfrm>
          <a:off x="3200026" y="393562"/>
          <a:ext cx="3681066" cy="3681066"/>
        </a:xfrm>
        <a:custGeom>
          <a:avLst/>
          <a:gdLst/>
          <a:ahLst/>
          <a:cxnLst/>
          <a:rect l="0" t="0" r="0" b="0"/>
          <a:pathLst>
            <a:path>
              <a:moveTo>
                <a:pt x="3011672" y="3260390"/>
              </a:moveTo>
              <a:arcTo wR="1840533" hR="1840533" stAng="3028993" swAng="923547"/>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789B36-BEE4-485E-BA63-EF20D6C91DA6}">
      <dsp:nvSpPr>
        <dsp:cNvPr id="0" name=""/>
        <dsp:cNvSpPr/>
      </dsp:nvSpPr>
      <dsp:spPr>
        <a:xfrm>
          <a:off x="4439409" y="3683881"/>
          <a:ext cx="1202301" cy="781496"/>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Review themes</a:t>
          </a:r>
          <a:endParaRPr lang="en-GB" sz="1400" kern="1200" dirty="0"/>
        </a:p>
      </dsp:txBody>
      <dsp:txXfrm>
        <a:off x="4477558" y="3722030"/>
        <a:ext cx="1126003" cy="705198"/>
      </dsp:txXfrm>
    </dsp:sp>
    <dsp:sp modelId="{EB44DDF4-9D56-4055-A59D-FC20684609A6}">
      <dsp:nvSpPr>
        <dsp:cNvPr id="0" name=""/>
        <dsp:cNvSpPr/>
      </dsp:nvSpPr>
      <dsp:spPr>
        <a:xfrm>
          <a:off x="3200026" y="393562"/>
          <a:ext cx="3681066" cy="3681066"/>
        </a:xfrm>
        <a:custGeom>
          <a:avLst/>
          <a:gdLst/>
          <a:ahLst/>
          <a:cxnLst/>
          <a:rect l="0" t="0" r="0" b="0"/>
          <a:pathLst>
            <a:path>
              <a:moveTo>
                <a:pt x="1088273" y="3520315"/>
              </a:moveTo>
              <a:arcTo wR="1840533" hR="1840533" stAng="6847460" swAng="923547"/>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DD7AEC3-E9B9-48A4-99AD-91AB43720B0E}">
      <dsp:nvSpPr>
        <dsp:cNvPr id="0" name=""/>
        <dsp:cNvSpPr/>
      </dsp:nvSpPr>
      <dsp:spPr>
        <a:xfrm>
          <a:off x="2845460" y="2763614"/>
          <a:ext cx="1202301" cy="781496"/>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Define and name themes</a:t>
          </a:r>
          <a:endParaRPr lang="en-GB" sz="1400" kern="1200" dirty="0"/>
        </a:p>
      </dsp:txBody>
      <dsp:txXfrm>
        <a:off x="2883609" y="2801763"/>
        <a:ext cx="1126003" cy="705198"/>
      </dsp:txXfrm>
    </dsp:sp>
    <dsp:sp modelId="{3D712B65-8468-4A0E-81A0-96C3FB1ECB88}">
      <dsp:nvSpPr>
        <dsp:cNvPr id="0" name=""/>
        <dsp:cNvSpPr/>
      </dsp:nvSpPr>
      <dsp:spPr>
        <a:xfrm>
          <a:off x="3200026" y="393562"/>
          <a:ext cx="3681066" cy="3681066"/>
        </a:xfrm>
        <a:custGeom>
          <a:avLst/>
          <a:gdLst/>
          <a:ahLst/>
          <a:cxnLst/>
          <a:rect l="0" t="0" r="0" b="0"/>
          <a:pathLst>
            <a:path>
              <a:moveTo>
                <a:pt x="28672" y="2164144"/>
              </a:moveTo>
              <a:arcTo wR="1840533" hR="1840533" stAng="10192401" swAng="1215198"/>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E2A989-3CD4-4E53-B10A-036695E1CF8A}">
      <dsp:nvSpPr>
        <dsp:cNvPr id="0" name=""/>
        <dsp:cNvSpPr/>
      </dsp:nvSpPr>
      <dsp:spPr>
        <a:xfrm>
          <a:off x="2845460" y="923081"/>
          <a:ext cx="1202301" cy="781496"/>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Produce the report</a:t>
          </a:r>
          <a:endParaRPr lang="en-GB" sz="1400" kern="1200" dirty="0"/>
        </a:p>
      </dsp:txBody>
      <dsp:txXfrm>
        <a:off x="2883609" y="961230"/>
        <a:ext cx="1126003" cy="705198"/>
      </dsp:txXfrm>
    </dsp:sp>
    <dsp:sp modelId="{6DE22997-A77B-445F-A160-78B8DB98C6EE}">
      <dsp:nvSpPr>
        <dsp:cNvPr id="0" name=""/>
        <dsp:cNvSpPr/>
      </dsp:nvSpPr>
      <dsp:spPr>
        <a:xfrm>
          <a:off x="3200026" y="393562"/>
          <a:ext cx="3681066" cy="3681066"/>
        </a:xfrm>
        <a:custGeom>
          <a:avLst/>
          <a:gdLst/>
          <a:ahLst/>
          <a:cxnLst/>
          <a:rect l="0" t="0" r="0" b="0"/>
          <a:pathLst>
            <a:path>
              <a:moveTo>
                <a:pt x="669393" y="420675"/>
              </a:moveTo>
              <a:arcTo wR="1840533" hR="1840533" stAng="13828993" swAng="923547"/>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3/21/2018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3/21/2018</a:t>
            </a:fld>
            <a:endParaRPr/>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83829175-527E-46A3-863C-1BB1F163B849}" type="datetimeFigureOut">
              <a:rPr lang="en-US" smtClean="0"/>
              <a:t>3/21/2018</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smtClean="0"/>
              <a:t>Add a footer</a:t>
            </a:r>
            <a:endParaRPr lang="en-US" dirty="0"/>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a:p>
        </p:txBody>
      </p:sp>
      <p:sp>
        <p:nvSpPr>
          <p:cNvPr id="17" name="Parallelogram 7"/>
          <p:cNvSpPr/>
          <p:nvPr userDrawn="1"/>
        </p:nvSpPr>
        <p:spPr>
          <a:xfrm>
            <a:off x="631929" y="606207"/>
            <a:ext cx="7865066"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ln>
                <a:noFill/>
              </a:ln>
              <a:solidFill>
                <a:schemeClr val="tx1"/>
              </a:solidFill>
            </a:endParaRPr>
          </a:p>
        </p:txBody>
      </p:sp>
    </p:spTree>
    <p:extLst>
      <p:ext uri="{BB962C8B-B14F-4D97-AF65-F5344CB8AC3E}">
        <p14:creationId xmlns:p14="http://schemas.microsoft.com/office/powerpoint/2010/main" val="1977389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2588379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dirty="0"/>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1086559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829175-527E-46A3-863C-1BB1F163B849}" type="datetimeFigureOut">
              <a:rPr lang="en-US" smtClean="0"/>
              <a:t>3/21/2018</a:t>
            </a:fld>
            <a:endParaRPr lang="en-US" dirty="0"/>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dirty="0"/>
          </a:p>
        </p:txBody>
      </p:sp>
    </p:spTree>
    <p:extLst>
      <p:ext uri="{BB962C8B-B14F-4D97-AF65-F5344CB8AC3E}">
        <p14:creationId xmlns:p14="http://schemas.microsoft.com/office/powerpoint/2010/main" val="4051575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503"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829175-527E-46A3-863C-1BB1F163B849}" type="datetimeFigureOut">
              <a:rPr lang="en-US" smtClean="0"/>
              <a:t>3/21/2018</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1470330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3829175-527E-46A3-863C-1BB1F163B849}" type="datetimeFigureOut">
              <a:rPr lang="en-US" smtClean="0"/>
              <a:t>3/21/2018</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2234070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83829175-527E-46A3-863C-1BB1F163B849}" type="datetimeFigureOut">
              <a:rPr lang="en-US" smtClean="0"/>
              <a:t>3/21/2018</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1980786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829175-527E-46A3-863C-1BB1F163B849}" type="datetimeFigureOut">
              <a:rPr lang="en-US" smtClean="0"/>
              <a:pPr/>
              <a:t>3/21/2018</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1580944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829175-527E-46A3-863C-1BB1F163B849}" type="datetimeFigureOut">
              <a:rPr lang="en-US" smtClean="0"/>
              <a:pPr/>
              <a:t>3/21/2018</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18895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829175-527E-46A3-863C-1BB1F163B849}" type="datetimeFigureOut">
              <a:rPr lang="en-US" smtClean="0"/>
              <a:pPr/>
              <a:t>3/21/2018</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44259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829175-527E-46A3-863C-1BB1F163B849}" type="datetimeFigureOut">
              <a:rPr lang="en-US" smtClean="0"/>
              <a:pPr/>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02909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829175-527E-46A3-863C-1BB1F163B849}" type="datetimeFigureOut">
              <a:rPr lang="en-US" smtClean="0"/>
              <a:pPr/>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1499516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829175-527E-46A3-863C-1BB1F163B849}" type="datetimeFigureOut">
              <a:rPr lang="en-US" smtClean="0"/>
              <a:pPr/>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919007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3829175-527E-46A3-863C-1BB1F163B849}" type="datetimeFigureOut">
              <a:rPr lang="en-US" smtClean="0"/>
              <a:pPr/>
              <a:t>3/21/2018</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1983396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3829175-527E-46A3-863C-1BB1F163B849}" type="datetimeFigureOut">
              <a:rPr lang="en-US" smtClean="0"/>
              <a:pPr/>
              <a:t>3/21/2018</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632378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3920957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E5137D0E-4A4F-4307-8994-C1891D747D59}" type="slidenum">
              <a:rPr lang="en-US" smtClean="0"/>
              <a:t>‹#›</a:t>
            </a:fld>
            <a:endParaRPr lang="en-US"/>
          </a:p>
        </p:txBody>
      </p:sp>
    </p:spTree>
    <p:extLst>
      <p:ext uri="{BB962C8B-B14F-4D97-AF65-F5344CB8AC3E}">
        <p14:creationId xmlns:p14="http://schemas.microsoft.com/office/powerpoint/2010/main" val="1462244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931812-A2DF-4316-BE1E-80F619FEE42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0305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1351543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931812-A2DF-4316-BE1E-80F619FEE42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012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3473869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28840479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38097848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10222956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7CB4CC45-E3CD-4B09-8682-85032A1CFCAD}" type="datetimeFigureOut">
              <a:rPr lang="en-GB" smtClean="0"/>
              <a:pPr/>
              <a:t>21/03/2018</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455F51"/>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7931812-A2DF-4316-BE1E-80F619FEE426}" type="slidenum">
              <a:rPr lang="en-GB" smtClean="0">
                <a:solidFill>
                  <a:srgbClr val="455F51"/>
                </a:solidFill>
              </a:rPr>
              <a:pPr/>
              <a:t>‹#›</a:t>
            </a:fld>
            <a:endParaRPr lang="en-GB">
              <a:solidFill>
                <a:srgbClr val="455F51"/>
              </a:solidFill>
            </a:endParaRPr>
          </a:p>
        </p:txBody>
      </p:sp>
    </p:spTree>
    <p:extLst>
      <p:ext uri="{BB962C8B-B14F-4D97-AF65-F5344CB8AC3E}">
        <p14:creationId xmlns:p14="http://schemas.microsoft.com/office/powerpoint/2010/main" val="19711841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20779864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8929627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B4CC45-E3CD-4B09-8682-85032A1CFCAD}" type="datetimeFigureOut">
              <a:rPr lang="en-GB" smtClean="0"/>
              <a:pPr/>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931812-A2DF-4316-BE1E-80F619FEE426}" type="slidenum">
              <a:rPr lang="en-GB" smtClean="0"/>
              <a:pPr/>
              <a:t>‹#›</a:t>
            </a:fld>
            <a:endParaRPr lang="en-GB"/>
          </a:p>
        </p:txBody>
      </p:sp>
    </p:spTree>
    <p:extLst>
      <p:ext uri="{BB962C8B-B14F-4D97-AF65-F5344CB8AC3E}">
        <p14:creationId xmlns:p14="http://schemas.microsoft.com/office/powerpoint/2010/main" val="1808908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83829175-527E-46A3-863C-1BB1F163B849}" type="datetimeFigureOut">
              <a:rPr lang="en-US" smtClean="0"/>
              <a:pPr/>
              <a:t>3/21/2018</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smtClean="0"/>
              <a:t>Add a footer</a:t>
            </a:r>
            <a:endParaRPr lang="en-US"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5771170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guide id="3" pos="503" userDrawn="1">
          <p15:clr>
            <a:srgbClr val="F26B43"/>
          </p15:clr>
        </p15:guide>
        <p15:guide id="4" pos="5041"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7CB4CC45-E3CD-4B09-8682-85032A1CFCAD}" type="datetimeFigureOut">
              <a:rPr lang="en-GB" smtClean="0"/>
              <a:pPr/>
              <a:t>21/03/2018</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E7931812-A2DF-4316-BE1E-80F619FEE426}"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889224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3.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4.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9.xml"/><Relationship Id="rId1" Type="http://schemas.openxmlformats.org/officeDocument/2006/relationships/tags" Target="../tags/tag6.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7.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8.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10.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6440" y="2226503"/>
            <a:ext cx="7089936" cy="1274505"/>
          </a:xfrm>
        </p:spPr>
        <p:txBody>
          <a:bodyPr/>
          <a:lstStyle/>
          <a:p>
            <a:pPr algn="ctr"/>
            <a:r>
              <a:rPr lang="en-US" b="1" dirty="0" smtClean="0"/>
              <a:t>Research Methods</a:t>
            </a:r>
            <a:endParaRPr lang="en-US" b="1" dirty="0"/>
          </a:p>
        </p:txBody>
      </p:sp>
      <p:sp>
        <p:nvSpPr>
          <p:cNvPr id="3" name="Subtitle 2"/>
          <p:cNvSpPr>
            <a:spLocks noGrp="1"/>
          </p:cNvSpPr>
          <p:nvPr>
            <p:ph type="subTitle" idx="1"/>
          </p:nvPr>
        </p:nvSpPr>
        <p:spPr>
          <a:xfrm>
            <a:off x="866440" y="4005064"/>
            <a:ext cx="7089936" cy="1633736"/>
          </a:xfrm>
        </p:spPr>
        <p:txBody>
          <a:bodyPr>
            <a:noAutofit/>
          </a:bodyPr>
          <a:lstStyle/>
          <a:p>
            <a:pPr algn="ctr"/>
            <a:r>
              <a:rPr lang="en-US" sz="2000" dirty="0" smtClean="0"/>
              <a:t>Lecture 8: Qualitative Research Methods</a:t>
            </a:r>
          </a:p>
          <a:p>
            <a:pPr algn="ctr"/>
            <a:endParaRPr lang="en-US" sz="2000" dirty="0"/>
          </a:p>
          <a:p>
            <a:pPr algn="ctr"/>
            <a:r>
              <a:rPr lang="en-US" sz="2000" dirty="0" smtClean="0"/>
              <a:t>Stacey Coleman</a:t>
            </a:r>
            <a:endParaRPr lang="en-US" sz="2000" dirty="0"/>
          </a:p>
        </p:txBody>
      </p:sp>
    </p:spTree>
    <p:custDataLst>
      <p:tags r:id="rId1"/>
    </p:custDataLst>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Lecture outline</a:t>
            </a:r>
            <a:endParaRPr lang="en-GB" sz="3200" b="1" dirty="0"/>
          </a:p>
        </p:txBody>
      </p:sp>
      <p:sp>
        <p:nvSpPr>
          <p:cNvPr id="3" name="Content Placeholder 2"/>
          <p:cNvSpPr>
            <a:spLocks noGrp="1"/>
          </p:cNvSpPr>
          <p:nvPr>
            <p:ph idx="1"/>
          </p:nvPr>
        </p:nvSpPr>
        <p:spPr/>
        <p:txBody>
          <a:bodyPr>
            <a:normAutofit/>
          </a:bodyPr>
          <a:lstStyle/>
          <a:p>
            <a:r>
              <a:rPr lang="en-GB" sz="2400" dirty="0" smtClean="0"/>
              <a:t>Continue exploring qualitative research methods</a:t>
            </a:r>
          </a:p>
          <a:p>
            <a:endParaRPr lang="en-GB" sz="2400" dirty="0"/>
          </a:p>
          <a:p>
            <a:r>
              <a:rPr lang="en-GB" sz="2400" dirty="0" smtClean="0"/>
              <a:t>Analysis of qualitative data</a:t>
            </a:r>
          </a:p>
          <a:p>
            <a:pPr lvl="1"/>
            <a:r>
              <a:rPr lang="en-GB" sz="2000" dirty="0" smtClean="0"/>
              <a:t>Focusing on interview and focus group data</a:t>
            </a:r>
          </a:p>
          <a:p>
            <a:pPr lvl="1"/>
            <a:endParaRPr lang="en-GB" sz="2000" dirty="0"/>
          </a:p>
        </p:txBody>
      </p:sp>
    </p:spTree>
    <p:extLst>
      <p:ext uri="{BB962C8B-B14F-4D97-AF65-F5344CB8AC3E}">
        <p14:creationId xmlns:p14="http://schemas.microsoft.com/office/powerpoint/2010/main" val="640803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b="1" dirty="0" smtClean="0"/>
              <a:t>Skills for semi-structured interviews</a:t>
            </a:r>
            <a:endParaRPr lang="en-GB" b="1" dirty="0"/>
          </a:p>
        </p:txBody>
      </p:sp>
      <p:sp>
        <p:nvSpPr>
          <p:cNvPr id="3" name="Content Placeholder 2"/>
          <p:cNvSpPr>
            <a:spLocks noGrp="1"/>
          </p:cNvSpPr>
          <p:nvPr>
            <p:ph idx="1"/>
          </p:nvPr>
        </p:nvSpPr>
        <p:spPr>
          <a:xfrm>
            <a:off x="864382" y="2348880"/>
            <a:ext cx="7668058" cy="4176464"/>
          </a:xfrm>
        </p:spPr>
        <p:txBody>
          <a:bodyPr>
            <a:noAutofit/>
          </a:bodyPr>
          <a:lstStyle/>
          <a:p>
            <a:r>
              <a:rPr lang="en-GB" sz="2000" dirty="0" smtClean="0"/>
              <a:t>Use neutral, open-ended questions that aim to elicit in-depth responses from participants</a:t>
            </a:r>
            <a:br>
              <a:rPr lang="en-GB" sz="2000" dirty="0" smtClean="0"/>
            </a:br>
            <a:endParaRPr lang="en-GB" sz="2000" dirty="0" smtClean="0"/>
          </a:p>
          <a:p>
            <a:r>
              <a:rPr lang="en-GB" sz="2000" dirty="0" smtClean="0"/>
              <a:t>Do not use loaded questions</a:t>
            </a:r>
            <a:br>
              <a:rPr lang="en-GB" sz="2000" dirty="0" smtClean="0"/>
            </a:br>
            <a:endParaRPr lang="en-GB" sz="2000" dirty="0" smtClean="0"/>
          </a:p>
          <a:p>
            <a:r>
              <a:rPr lang="en-GB" sz="2000" dirty="0" smtClean="0"/>
              <a:t>Do not use closed questions</a:t>
            </a:r>
            <a:br>
              <a:rPr lang="en-GB" sz="2000" dirty="0" smtClean="0"/>
            </a:br>
            <a:endParaRPr lang="en-GB" sz="2000" dirty="0" smtClean="0"/>
          </a:p>
          <a:p>
            <a:r>
              <a:rPr lang="en-GB" sz="2000" dirty="0" smtClean="0"/>
              <a:t>Questions form a prompt to the </a:t>
            </a:r>
            <a:r>
              <a:rPr lang="en-GB" sz="2000" dirty="0" smtClean="0"/>
              <a:t>interviewer </a:t>
            </a:r>
            <a:r>
              <a:rPr lang="en-GB" sz="2000" dirty="0" smtClean="0"/>
              <a:t>but are not necessarily adhered to in order</a:t>
            </a:r>
            <a:br>
              <a:rPr lang="en-GB" sz="2000" dirty="0" smtClean="0"/>
            </a:br>
            <a:endParaRPr lang="en-GB" sz="2000" dirty="0" smtClean="0"/>
          </a:p>
          <a:p>
            <a:r>
              <a:rPr lang="en-GB" sz="2000" dirty="0" smtClean="0"/>
              <a:t>The interview should enable participants to express their beliefs, opinions and feelings freely</a:t>
            </a:r>
            <a:endParaRPr lang="en-GB" sz="2000" dirty="0"/>
          </a:p>
        </p:txBody>
      </p:sp>
    </p:spTree>
    <p:extLst>
      <p:ext uri="{BB962C8B-B14F-4D97-AF65-F5344CB8AC3E}">
        <p14:creationId xmlns:p14="http://schemas.microsoft.com/office/powerpoint/2010/main" val="4264407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t>Developing an interview schedule</a:t>
            </a:r>
            <a:endParaRPr lang="en-GB" b="1" dirty="0"/>
          </a:p>
        </p:txBody>
      </p:sp>
      <p:sp>
        <p:nvSpPr>
          <p:cNvPr id="3" name="Content Placeholder 2"/>
          <p:cNvSpPr>
            <a:spLocks noGrp="1"/>
          </p:cNvSpPr>
          <p:nvPr>
            <p:ph idx="1"/>
          </p:nvPr>
        </p:nvSpPr>
        <p:spPr>
          <a:xfrm>
            <a:off x="864382" y="2348880"/>
            <a:ext cx="7524042" cy="4176464"/>
          </a:xfrm>
        </p:spPr>
        <p:txBody>
          <a:bodyPr>
            <a:noAutofit/>
          </a:bodyPr>
          <a:lstStyle/>
          <a:p>
            <a:pPr marL="342900" indent="-342900">
              <a:buFont typeface="+mj-lt"/>
              <a:buAutoNum type="arabicPeriod"/>
            </a:pPr>
            <a:r>
              <a:rPr lang="en-GB" sz="2000" dirty="0" smtClean="0"/>
              <a:t>Think about what information you want to get from your participants</a:t>
            </a:r>
          </a:p>
          <a:p>
            <a:pPr marL="342900" indent="-342900">
              <a:buFont typeface="+mj-lt"/>
              <a:buAutoNum type="arabicPeriod"/>
            </a:pPr>
            <a:r>
              <a:rPr lang="en-GB" sz="2000" dirty="0" smtClean="0"/>
              <a:t>Develop an </a:t>
            </a:r>
            <a:r>
              <a:rPr lang="en-GB" sz="2000" b="1" dirty="0" smtClean="0">
                <a:solidFill>
                  <a:schemeClr val="accent2">
                    <a:lumMod val="75000"/>
                  </a:schemeClr>
                </a:solidFill>
              </a:rPr>
              <a:t>interview schedule</a:t>
            </a:r>
            <a:r>
              <a:rPr lang="en-GB" sz="2000" dirty="0" smtClean="0"/>
              <a:t> to guide your questions to ensure you cover all important areas</a:t>
            </a:r>
          </a:p>
          <a:p>
            <a:pPr marL="342900" indent="-342900">
              <a:buFont typeface="+mj-lt"/>
              <a:buAutoNum type="arabicPeriod"/>
            </a:pPr>
            <a:endParaRPr lang="en-GB" sz="2000" dirty="0"/>
          </a:p>
          <a:p>
            <a:pPr marL="0" indent="0">
              <a:buNone/>
            </a:pPr>
            <a:r>
              <a:rPr lang="en-GB" sz="2000" dirty="0" smtClean="0"/>
              <a:t>What to include:</a:t>
            </a:r>
          </a:p>
          <a:p>
            <a:pPr lvl="1"/>
            <a:r>
              <a:rPr lang="en-GB" sz="1800" dirty="0" smtClean="0"/>
              <a:t>Introduction (who you are)</a:t>
            </a:r>
          </a:p>
          <a:p>
            <a:pPr lvl="1"/>
            <a:r>
              <a:rPr lang="en-GB" sz="1800" dirty="0" smtClean="0"/>
              <a:t>Permission to record the interview / insurance of anonymity </a:t>
            </a:r>
          </a:p>
          <a:p>
            <a:pPr lvl="1"/>
            <a:r>
              <a:rPr lang="en-GB" sz="1800" dirty="0" smtClean="0"/>
              <a:t>Prompts and hints for follow-up questions</a:t>
            </a:r>
          </a:p>
          <a:p>
            <a:pPr lvl="1"/>
            <a:r>
              <a:rPr lang="en-GB" sz="1800" dirty="0" smtClean="0"/>
              <a:t>Wrap-up at the end (thanks and summary of the research aim)</a:t>
            </a:r>
            <a:endParaRPr lang="en-GB" sz="1800" dirty="0"/>
          </a:p>
        </p:txBody>
      </p:sp>
    </p:spTree>
    <p:extLst>
      <p:ext uri="{BB962C8B-B14F-4D97-AF65-F5344CB8AC3E}">
        <p14:creationId xmlns:p14="http://schemas.microsoft.com/office/powerpoint/2010/main" val="2924623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Categories of questions</a:t>
            </a:r>
            <a:endParaRPr lang="en-GB" b="1" dirty="0"/>
          </a:p>
        </p:txBody>
      </p:sp>
      <p:sp>
        <p:nvSpPr>
          <p:cNvPr id="3" name="Content Placeholder 2"/>
          <p:cNvSpPr>
            <a:spLocks noGrp="1"/>
          </p:cNvSpPr>
          <p:nvPr>
            <p:ph idx="1"/>
          </p:nvPr>
        </p:nvSpPr>
        <p:spPr>
          <a:xfrm>
            <a:off x="683568" y="2348880"/>
            <a:ext cx="7992888" cy="4176464"/>
          </a:xfrm>
        </p:spPr>
        <p:txBody>
          <a:bodyPr>
            <a:noAutofit/>
          </a:bodyPr>
          <a:lstStyle/>
          <a:p>
            <a:r>
              <a:rPr lang="en-GB" sz="2000" b="1" dirty="0" smtClean="0">
                <a:solidFill>
                  <a:schemeClr val="accent3">
                    <a:lumMod val="75000"/>
                  </a:schemeClr>
                </a:solidFill>
              </a:rPr>
              <a:t>Opening:</a:t>
            </a:r>
            <a:r>
              <a:rPr lang="en-GB" sz="2000" dirty="0" smtClean="0">
                <a:solidFill>
                  <a:schemeClr val="accent3">
                    <a:lumMod val="75000"/>
                  </a:schemeClr>
                </a:solidFill>
              </a:rPr>
              <a:t> </a:t>
            </a:r>
            <a:r>
              <a:rPr lang="en-GB" sz="2000" dirty="0" smtClean="0"/>
              <a:t>get acquainted with the participant, feel connected and build rapport</a:t>
            </a:r>
            <a:br>
              <a:rPr lang="en-GB" sz="2000" dirty="0" smtClean="0"/>
            </a:br>
            <a:endParaRPr lang="en-GB" sz="2000" dirty="0" smtClean="0"/>
          </a:p>
          <a:p>
            <a:r>
              <a:rPr lang="en-GB" sz="2000" b="1" dirty="0" smtClean="0">
                <a:solidFill>
                  <a:schemeClr val="accent3">
                    <a:lumMod val="75000"/>
                  </a:schemeClr>
                </a:solidFill>
              </a:rPr>
              <a:t>Introductory: </a:t>
            </a:r>
            <a:r>
              <a:rPr lang="en-GB" sz="2000" dirty="0" smtClean="0"/>
              <a:t>begins the discussion of the topic</a:t>
            </a:r>
            <a:br>
              <a:rPr lang="en-GB" sz="2000" dirty="0" smtClean="0"/>
            </a:br>
            <a:endParaRPr lang="en-GB" sz="2000" dirty="0" smtClean="0"/>
          </a:p>
          <a:p>
            <a:r>
              <a:rPr lang="en-GB" sz="2000" b="1" dirty="0" smtClean="0">
                <a:solidFill>
                  <a:schemeClr val="accent3">
                    <a:lumMod val="75000"/>
                  </a:schemeClr>
                </a:solidFill>
              </a:rPr>
              <a:t>Transition: </a:t>
            </a:r>
            <a:r>
              <a:rPr lang="en-GB" sz="2000" dirty="0" smtClean="0"/>
              <a:t>moves smoothly and seamlessly into key questions</a:t>
            </a:r>
            <a:br>
              <a:rPr lang="en-GB" sz="2000" dirty="0" smtClean="0"/>
            </a:br>
            <a:endParaRPr lang="en-GB" sz="2000" dirty="0" smtClean="0"/>
          </a:p>
          <a:p>
            <a:r>
              <a:rPr lang="en-GB" sz="2000" b="1" dirty="0" smtClean="0">
                <a:solidFill>
                  <a:schemeClr val="accent3">
                    <a:lumMod val="75000"/>
                  </a:schemeClr>
                </a:solidFill>
              </a:rPr>
              <a:t>Key: </a:t>
            </a:r>
            <a:r>
              <a:rPr lang="en-GB" sz="2000" dirty="0" smtClean="0"/>
              <a:t>obtains insight on areas of central concern in the study</a:t>
            </a:r>
            <a:br>
              <a:rPr lang="en-GB" sz="2000" dirty="0" smtClean="0"/>
            </a:br>
            <a:endParaRPr lang="en-GB" sz="2000" dirty="0" smtClean="0"/>
          </a:p>
          <a:p>
            <a:r>
              <a:rPr lang="en-GB" sz="2000" b="1" dirty="0" smtClean="0">
                <a:solidFill>
                  <a:schemeClr val="accent3">
                    <a:lumMod val="75000"/>
                  </a:schemeClr>
                </a:solidFill>
              </a:rPr>
              <a:t>Ending:</a:t>
            </a:r>
            <a:r>
              <a:rPr lang="en-GB" sz="2000" b="1" dirty="0" smtClean="0"/>
              <a:t> </a:t>
            </a:r>
            <a:r>
              <a:rPr lang="en-GB" sz="2000" dirty="0" smtClean="0"/>
              <a:t>helps researchers determine where to place emphasis and brings closed to the discussion</a:t>
            </a:r>
            <a:endParaRPr lang="en-GB" sz="2000" dirty="0"/>
          </a:p>
        </p:txBody>
      </p:sp>
      <p:sp>
        <p:nvSpPr>
          <p:cNvPr id="4" name="TextBox 3"/>
          <p:cNvSpPr txBox="1"/>
          <p:nvPr/>
        </p:nvSpPr>
        <p:spPr>
          <a:xfrm>
            <a:off x="7020272" y="6340678"/>
            <a:ext cx="1867819" cy="369332"/>
          </a:xfrm>
          <a:prstGeom prst="rect">
            <a:avLst/>
          </a:prstGeom>
          <a:noFill/>
        </p:spPr>
        <p:txBody>
          <a:bodyPr wrap="none" rtlCol="0">
            <a:spAutoFit/>
          </a:bodyPr>
          <a:lstStyle/>
          <a:p>
            <a:r>
              <a:rPr lang="en-GB" dirty="0" smtClean="0"/>
              <a:t>(Krueger, 1998)</a:t>
            </a:r>
            <a:endParaRPr lang="en-GB" dirty="0"/>
          </a:p>
        </p:txBody>
      </p:sp>
    </p:spTree>
    <p:extLst>
      <p:ext uri="{BB962C8B-B14F-4D97-AF65-F5344CB8AC3E}">
        <p14:creationId xmlns:p14="http://schemas.microsoft.com/office/powerpoint/2010/main" val="2665847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08720"/>
            <a:ext cx="6343672" cy="709865"/>
          </a:xfrm>
        </p:spPr>
        <p:txBody>
          <a:bodyPr/>
          <a:lstStyle/>
          <a:p>
            <a:r>
              <a:rPr lang="en-GB" b="1" dirty="0" smtClean="0"/>
              <a:t>Basic principles for developing questions</a:t>
            </a:r>
            <a:endParaRPr lang="en-GB" b="1" dirty="0"/>
          </a:p>
        </p:txBody>
      </p:sp>
      <p:sp>
        <p:nvSpPr>
          <p:cNvPr id="3" name="Content Placeholder 2"/>
          <p:cNvSpPr>
            <a:spLocks noGrp="1"/>
          </p:cNvSpPr>
          <p:nvPr>
            <p:ph idx="1"/>
          </p:nvPr>
        </p:nvSpPr>
        <p:spPr>
          <a:xfrm>
            <a:off x="864382" y="2489200"/>
            <a:ext cx="7740066" cy="3530600"/>
          </a:xfrm>
        </p:spPr>
        <p:txBody>
          <a:bodyPr>
            <a:noAutofit/>
          </a:bodyPr>
          <a:lstStyle/>
          <a:p>
            <a:r>
              <a:rPr lang="en-GB" sz="2000" dirty="0" smtClean="0"/>
              <a:t>Ask questions in a conversational manner</a:t>
            </a:r>
          </a:p>
          <a:p>
            <a:endParaRPr lang="en-GB" sz="2000" dirty="0"/>
          </a:p>
          <a:p>
            <a:r>
              <a:rPr lang="en-GB" sz="2000" dirty="0" smtClean="0"/>
              <a:t>Keep questions clear, brief, reasonable, </a:t>
            </a:r>
            <a:r>
              <a:rPr lang="en-GB" sz="2000" dirty="0" err="1" smtClean="0"/>
              <a:t>uni</a:t>
            </a:r>
            <a:r>
              <a:rPr lang="en-GB" sz="2000" dirty="0" smtClean="0"/>
              <a:t>-dimensional and avoid jargon</a:t>
            </a:r>
          </a:p>
          <a:p>
            <a:endParaRPr lang="en-GB" sz="2000" dirty="0"/>
          </a:p>
          <a:p>
            <a:r>
              <a:rPr lang="en-GB" sz="2000" dirty="0" smtClean="0"/>
              <a:t>Obtain feedback from others</a:t>
            </a:r>
          </a:p>
          <a:p>
            <a:endParaRPr lang="en-GB" sz="2000" dirty="0"/>
          </a:p>
          <a:p>
            <a:r>
              <a:rPr lang="en-GB" sz="2000" dirty="0" smtClean="0"/>
              <a:t>Allow enough time to make revisions</a:t>
            </a:r>
            <a:endParaRPr lang="en-GB" sz="2000" dirty="0"/>
          </a:p>
        </p:txBody>
      </p:sp>
    </p:spTree>
    <p:extLst>
      <p:ext uri="{BB962C8B-B14F-4D97-AF65-F5344CB8AC3E}">
        <p14:creationId xmlns:p14="http://schemas.microsoft.com/office/powerpoint/2010/main" val="2744785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Your task…</a:t>
            </a:r>
            <a:endParaRPr lang="en-GB" b="1" dirty="0"/>
          </a:p>
        </p:txBody>
      </p:sp>
      <p:sp>
        <p:nvSpPr>
          <p:cNvPr id="3" name="Content Placeholder 2"/>
          <p:cNvSpPr>
            <a:spLocks noGrp="1"/>
          </p:cNvSpPr>
          <p:nvPr>
            <p:ph idx="1"/>
          </p:nvPr>
        </p:nvSpPr>
        <p:spPr>
          <a:xfrm>
            <a:off x="864382" y="2489200"/>
            <a:ext cx="7740066" cy="3530600"/>
          </a:xfrm>
        </p:spPr>
        <p:txBody>
          <a:bodyPr>
            <a:normAutofit/>
          </a:bodyPr>
          <a:lstStyle/>
          <a:p>
            <a:r>
              <a:rPr lang="en-GB" sz="2000" dirty="0" smtClean="0"/>
              <a:t>Spend ten minutes thinking of four questions each on the topic of ‘being a student’</a:t>
            </a:r>
          </a:p>
          <a:p>
            <a:endParaRPr lang="en-GB" sz="2000" dirty="0"/>
          </a:p>
          <a:p>
            <a:r>
              <a:rPr lang="en-GB" sz="2000" dirty="0" smtClean="0"/>
              <a:t>Interview each other about what it is like to be a student…</a:t>
            </a:r>
          </a:p>
          <a:p>
            <a:endParaRPr lang="en-GB" sz="2000" dirty="0"/>
          </a:p>
          <a:p>
            <a:r>
              <a:rPr lang="en-GB" sz="2000" dirty="0" smtClean="0"/>
              <a:t>Critically evaluate how well you have asked these questions</a:t>
            </a:r>
            <a:endParaRPr lang="en-GB" sz="2000" dirty="0"/>
          </a:p>
        </p:txBody>
      </p:sp>
    </p:spTree>
    <p:extLst>
      <p:ext uri="{BB962C8B-B14F-4D97-AF65-F5344CB8AC3E}">
        <p14:creationId xmlns:p14="http://schemas.microsoft.com/office/powerpoint/2010/main" val="2653968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6440" y="2226503"/>
            <a:ext cx="7161944" cy="2550877"/>
          </a:xfrm>
        </p:spPr>
        <p:txBody>
          <a:bodyPr/>
          <a:lstStyle/>
          <a:p>
            <a:pPr algn="ctr"/>
            <a:r>
              <a:rPr lang="en-GB" b="1" dirty="0" smtClean="0"/>
              <a:t>Qualitative analysis</a:t>
            </a:r>
            <a:endParaRPr lang="en-GB" b="1"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45434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Common features of qualitative analysis</a:t>
            </a:r>
            <a:endParaRPr lang="en-GB" b="1" dirty="0"/>
          </a:p>
        </p:txBody>
      </p:sp>
      <p:sp>
        <p:nvSpPr>
          <p:cNvPr id="3" name="Content Placeholder 2"/>
          <p:cNvSpPr>
            <a:spLocks noGrp="1"/>
          </p:cNvSpPr>
          <p:nvPr>
            <p:ph idx="1"/>
          </p:nvPr>
        </p:nvSpPr>
        <p:spPr>
          <a:xfrm>
            <a:off x="865970" y="2276872"/>
            <a:ext cx="7884082" cy="4176464"/>
          </a:xfrm>
        </p:spPr>
        <p:txBody>
          <a:bodyPr>
            <a:noAutofit/>
          </a:bodyPr>
          <a:lstStyle/>
          <a:p>
            <a:r>
              <a:rPr lang="en-GB" sz="2000" dirty="0" smtClean="0"/>
              <a:t>There are several common features regardless of which approach is used:</a:t>
            </a:r>
          </a:p>
          <a:p>
            <a:endParaRPr lang="en-GB" sz="2000" dirty="0"/>
          </a:p>
          <a:p>
            <a:pPr lvl="1"/>
            <a:r>
              <a:rPr lang="en-GB" sz="1800" dirty="0" smtClean="0"/>
              <a:t>Analysis begins with written transcripts, and creating and organising files of information</a:t>
            </a:r>
          </a:p>
          <a:p>
            <a:pPr lvl="1"/>
            <a:r>
              <a:rPr lang="en-GB" sz="1800" dirty="0" smtClean="0"/>
              <a:t>Process of general reading and ‘</a:t>
            </a:r>
            <a:r>
              <a:rPr lang="en-GB" sz="1800" dirty="0" err="1" smtClean="0"/>
              <a:t>memoing</a:t>
            </a:r>
            <a:r>
              <a:rPr lang="en-GB" sz="1800" dirty="0" smtClean="0"/>
              <a:t>’ of information occurs to develop in-depth understanding of the data</a:t>
            </a:r>
          </a:p>
          <a:p>
            <a:pPr lvl="1"/>
            <a:r>
              <a:rPr lang="en-GB" sz="1800" dirty="0" smtClean="0"/>
              <a:t>Develop categories/codes to sort text</a:t>
            </a:r>
          </a:p>
          <a:p>
            <a:pPr lvl="1"/>
            <a:r>
              <a:rPr lang="en-GB" sz="1800" dirty="0" smtClean="0"/>
              <a:t>Describe, classify and interpret</a:t>
            </a:r>
          </a:p>
          <a:p>
            <a:pPr lvl="1"/>
            <a:r>
              <a:rPr lang="en-GB" sz="1800" dirty="0" smtClean="0"/>
              <a:t>Aim to finish with a story evolving around 5 or 6 key categories</a:t>
            </a:r>
            <a:endParaRPr lang="en-GB" sz="1800" dirty="0"/>
          </a:p>
        </p:txBody>
      </p:sp>
    </p:spTree>
    <p:extLst>
      <p:ext uri="{BB962C8B-B14F-4D97-AF65-F5344CB8AC3E}">
        <p14:creationId xmlns:p14="http://schemas.microsoft.com/office/powerpoint/2010/main" val="756269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Transcripts</a:t>
            </a:r>
            <a:endParaRPr lang="en-GB" b="1" dirty="0"/>
          </a:p>
        </p:txBody>
      </p:sp>
      <p:sp>
        <p:nvSpPr>
          <p:cNvPr id="3" name="Content Placeholder 2"/>
          <p:cNvSpPr>
            <a:spLocks noGrp="1"/>
          </p:cNvSpPr>
          <p:nvPr>
            <p:ph idx="1"/>
          </p:nvPr>
        </p:nvSpPr>
        <p:spPr>
          <a:xfrm>
            <a:off x="864382" y="2348880"/>
            <a:ext cx="7884082" cy="4104456"/>
          </a:xfrm>
        </p:spPr>
        <p:txBody>
          <a:bodyPr>
            <a:normAutofit/>
          </a:bodyPr>
          <a:lstStyle/>
          <a:p>
            <a:pPr marL="0" indent="0">
              <a:buNone/>
            </a:pPr>
            <a:r>
              <a:rPr lang="en-GB" b="1" dirty="0" smtClean="0"/>
              <a:t>IMPORTANT!!</a:t>
            </a:r>
          </a:p>
          <a:p>
            <a:endParaRPr lang="en-GB" dirty="0"/>
          </a:p>
          <a:p>
            <a:r>
              <a:rPr lang="en-GB" sz="2000" dirty="0" smtClean="0"/>
              <a:t>Transcripts are the basis of your analysis!</a:t>
            </a:r>
          </a:p>
          <a:p>
            <a:pPr lvl="1"/>
            <a:r>
              <a:rPr lang="en-GB" sz="1800" dirty="0" smtClean="0"/>
              <a:t>Transcription of data should take place ASAP after the interview!</a:t>
            </a:r>
          </a:p>
          <a:p>
            <a:r>
              <a:rPr lang="en-GB" sz="2000" dirty="0" smtClean="0"/>
              <a:t>How?</a:t>
            </a:r>
          </a:p>
          <a:p>
            <a:pPr lvl="1"/>
            <a:r>
              <a:rPr lang="en-GB" sz="1800" dirty="0" smtClean="0"/>
              <a:t>Create wide margin either side</a:t>
            </a:r>
          </a:p>
          <a:p>
            <a:pPr lvl="1"/>
            <a:r>
              <a:rPr lang="en-GB" sz="1800" dirty="0" smtClean="0"/>
              <a:t>Double-space</a:t>
            </a:r>
          </a:p>
          <a:p>
            <a:pPr lvl="2"/>
            <a:r>
              <a:rPr lang="en-GB" sz="1600" dirty="0" smtClean="0"/>
              <a:t>To allow space for notes/initial coding </a:t>
            </a:r>
            <a:r>
              <a:rPr lang="en-GB" sz="1600" dirty="0" err="1" smtClean="0"/>
              <a:t>etc</a:t>
            </a:r>
            <a:endParaRPr lang="en-GB" sz="1600" dirty="0" smtClean="0"/>
          </a:p>
          <a:p>
            <a:pPr lvl="1"/>
            <a:r>
              <a:rPr lang="en-GB" sz="1800" dirty="0" smtClean="0"/>
              <a:t>Read through and familiarise self with transcripts a few times</a:t>
            </a:r>
            <a:endParaRPr lang="en-GB" sz="1800" dirty="0"/>
          </a:p>
        </p:txBody>
      </p:sp>
    </p:spTree>
    <p:extLst>
      <p:ext uri="{BB962C8B-B14F-4D97-AF65-F5344CB8AC3E}">
        <p14:creationId xmlns:p14="http://schemas.microsoft.com/office/powerpoint/2010/main" val="2790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352" y="0"/>
            <a:ext cx="9144000" cy="6957392"/>
          </a:xfrm>
          <a:prstGeom prst="rect">
            <a:avLst/>
          </a:prstGeom>
        </p:spPr>
      </p:pic>
    </p:spTree>
    <p:extLst>
      <p:ext uri="{BB962C8B-B14F-4D97-AF65-F5344CB8AC3E}">
        <p14:creationId xmlns:p14="http://schemas.microsoft.com/office/powerpoint/2010/main" val="3515079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ingredients of qualitative analysis</a:t>
            </a:r>
            <a:endParaRPr lang="en-GB" b="1" dirty="0"/>
          </a:p>
        </p:txBody>
      </p:sp>
      <p:sp>
        <p:nvSpPr>
          <p:cNvPr id="3" name="Content Placeholder 2"/>
          <p:cNvSpPr>
            <a:spLocks noGrp="1"/>
          </p:cNvSpPr>
          <p:nvPr>
            <p:ph idx="1"/>
          </p:nvPr>
        </p:nvSpPr>
        <p:spPr>
          <a:xfrm>
            <a:off x="864382" y="2276872"/>
            <a:ext cx="7524042" cy="4392488"/>
          </a:xfrm>
        </p:spPr>
        <p:txBody>
          <a:bodyPr>
            <a:noAutofit/>
          </a:bodyPr>
          <a:lstStyle/>
          <a:p>
            <a:r>
              <a:rPr lang="en-GB" sz="2000" dirty="0" smtClean="0"/>
              <a:t>Analysis must be:</a:t>
            </a:r>
          </a:p>
          <a:p>
            <a:pPr lvl="1"/>
            <a:r>
              <a:rPr lang="en-GB" sz="1800" dirty="0" smtClean="0"/>
              <a:t>Systematic</a:t>
            </a:r>
          </a:p>
          <a:p>
            <a:pPr lvl="1"/>
            <a:r>
              <a:rPr lang="en-GB" sz="1800" dirty="0" smtClean="0"/>
              <a:t>Verifiable </a:t>
            </a:r>
          </a:p>
          <a:p>
            <a:pPr lvl="1"/>
            <a:endParaRPr lang="en-GB" sz="1800" dirty="0" smtClean="0"/>
          </a:p>
          <a:p>
            <a:r>
              <a:rPr lang="en-GB" sz="2000" dirty="0" smtClean="0"/>
              <a:t>Analysis requires time!</a:t>
            </a:r>
            <a:br>
              <a:rPr lang="en-GB" sz="2000" dirty="0" smtClean="0"/>
            </a:br>
            <a:endParaRPr lang="en-GB" sz="2000" dirty="0" smtClean="0"/>
          </a:p>
          <a:p>
            <a:r>
              <a:rPr lang="en-GB" sz="2000" dirty="0" smtClean="0"/>
              <a:t>Analysis is jeopardised by delay</a:t>
            </a:r>
            <a:br>
              <a:rPr lang="en-GB" sz="2000" dirty="0" smtClean="0"/>
            </a:br>
            <a:endParaRPr lang="en-GB" sz="2000" dirty="0" smtClean="0"/>
          </a:p>
          <a:p>
            <a:r>
              <a:rPr lang="en-GB" sz="2000" dirty="0" smtClean="0"/>
              <a:t>Analysis should entertain alternative explanations</a:t>
            </a:r>
            <a:br>
              <a:rPr lang="en-GB" sz="2000" dirty="0" smtClean="0"/>
            </a:br>
            <a:endParaRPr lang="en-GB" sz="2000" dirty="0" smtClean="0"/>
          </a:p>
          <a:p>
            <a:r>
              <a:rPr lang="en-GB" sz="2000" dirty="0" smtClean="0"/>
              <a:t>Analysis is a process of comparison</a:t>
            </a:r>
            <a:endParaRPr lang="en-GB" sz="2000" dirty="0"/>
          </a:p>
        </p:txBody>
      </p:sp>
    </p:spTree>
    <p:extLst>
      <p:ext uri="{BB962C8B-B14F-4D97-AF65-F5344CB8AC3E}">
        <p14:creationId xmlns:p14="http://schemas.microsoft.com/office/powerpoint/2010/main" val="3794548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Must give consideration to…</a:t>
            </a:r>
            <a:endParaRPr lang="en-GB" b="1" dirty="0"/>
          </a:p>
        </p:txBody>
      </p:sp>
      <p:sp>
        <p:nvSpPr>
          <p:cNvPr id="3" name="Content Placeholder 2"/>
          <p:cNvSpPr>
            <a:spLocks noGrp="1"/>
          </p:cNvSpPr>
          <p:nvPr>
            <p:ph sz="half" idx="1"/>
          </p:nvPr>
        </p:nvSpPr>
        <p:spPr>
          <a:xfrm>
            <a:off x="866440" y="2489200"/>
            <a:ext cx="3636980" cy="3892128"/>
          </a:xfrm>
        </p:spPr>
        <p:txBody>
          <a:bodyPr>
            <a:normAutofit/>
          </a:bodyPr>
          <a:lstStyle/>
          <a:p>
            <a:r>
              <a:rPr lang="en-GB" dirty="0" smtClean="0"/>
              <a:t>The words</a:t>
            </a:r>
            <a:br>
              <a:rPr lang="en-GB" dirty="0" smtClean="0"/>
            </a:br>
            <a:endParaRPr lang="en-GB" dirty="0" smtClean="0"/>
          </a:p>
          <a:p>
            <a:r>
              <a:rPr lang="en-GB" dirty="0" smtClean="0"/>
              <a:t>The context</a:t>
            </a:r>
            <a:br>
              <a:rPr lang="en-GB" dirty="0" smtClean="0"/>
            </a:br>
            <a:endParaRPr lang="en-GB" dirty="0" smtClean="0"/>
          </a:p>
          <a:p>
            <a:r>
              <a:rPr lang="en-GB" dirty="0" smtClean="0"/>
              <a:t>The internal consistency</a:t>
            </a:r>
            <a:br>
              <a:rPr lang="en-GB" dirty="0" smtClean="0"/>
            </a:br>
            <a:endParaRPr lang="en-GB" dirty="0" smtClean="0"/>
          </a:p>
          <a:p>
            <a:r>
              <a:rPr lang="en-GB" dirty="0" smtClean="0"/>
              <a:t>The frequency of comments</a:t>
            </a:r>
            <a:br>
              <a:rPr lang="en-GB" dirty="0" smtClean="0"/>
            </a:br>
            <a:endParaRPr lang="en-GB" dirty="0" smtClean="0"/>
          </a:p>
          <a:p>
            <a:r>
              <a:rPr lang="en-GB" dirty="0" smtClean="0"/>
              <a:t>The extensiveness of comments</a:t>
            </a:r>
            <a:endParaRPr lang="en-GB" dirty="0"/>
          </a:p>
        </p:txBody>
      </p:sp>
      <p:sp>
        <p:nvSpPr>
          <p:cNvPr id="4" name="Content Placeholder 3"/>
          <p:cNvSpPr>
            <a:spLocks noGrp="1"/>
          </p:cNvSpPr>
          <p:nvPr>
            <p:ph sz="half" idx="2"/>
          </p:nvPr>
        </p:nvSpPr>
        <p:spPr/>
        <p:txBody>
          <a:bodyPr>
            <a:normAutofit/>
          </a:bodyPr>
          <a:lstStyle/>
          <a:p>
            <a:r>
              <a:rPr lang="en-GB" dirty="0" smtClean="0"/>
              <a:t>The intensiveness of comments</a:t>
            </a:r>
            <a:br>
              <a:rPr lang="en-GB" dirty="0" smtClean="0"/>
            </a:br>
            <a:endParaRPr lang="en-GB" dirty="0" smtClean="0"/>
          </a:p>
          <a:p>
            <a:r>
              <a:rPr lang="en-GB" dirty="0" smtClean="0"/>
              <a:t>The specificity of responses</a:t>
            </a:r>
            <a:br>
              <a:rPr lang="en-GB" dirty="0" smtClean="0"/>
            </a:br>
            <a:endParaRPr lang="en-GB" dirty="0" smtClean="0"/>
          </a:p>
          <a:p>
            <a:r>
              <a:rPr lang="en-GB" dirty="0" smtClean="0"/>
              <a:t>Consider what was </a:t>
            </a:r>
            <a:r>
              <a:rPr lang="en-GB" b="1" dirty="0" smtClean="0"/>
              <a:t>not</a:t>
            </a:r>
            <a:r>
              <a:rPr lang="en-GB" dirty="0" smtClean="0"/>
              <a:t> said</a:t>
            </a:r>
            <a:br>
              <a:rPr lang="en-GB" dirty="0" smtClean="0"/>
            </a:br>
            <a:endParaRPr lang="en-GB" dirty="0" smtClean="0"/>
          </a:p>
          <a:p>
            <a:r>
              <a:rPr lang="en-GB" dirty="0" smtClean="0"/>
              <a:t>Find the big ideas</a:t>
            </a:r>
            <a:endParaRPr lang="en-GB" dirty="0"/>
          </a:p>
        </p:txBody>
      </p:sp>
    </p:spTree>
    <p:extLst>
      <p:ext uri="{BB962C8B-B14F-4D97-AF65-F5344CB8AC3E}">
        <p14:creationId xmlns:p14="http://schemas.microsoft.com/office/powerpoint/2010/main" val="4282768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12968" cy="65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2778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Thematic analysis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8209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Stages of thematic analysis</a:t>
            </a:r>
            <a:endParaRPr lang="en-GB" b="1" dirty="0"/>
          </a:p>
        </p:txBody>
      </p:sp>
      <p:sp>
        <p:nvSpPr>
          <p:cNvPr id="3" name="Content Placeholder 2"/>
          <p:cNvSpPr>
            <a:spLocks noGrp="1"/>
          </p:cNvSpPr>
          <p:nvPr>
            <p:ph idx="1"/>
          </p:nvPr>
        </p:nvSpPr>
        <p:spPr>
          <a:xfrm>
            <a:off x="864382" y="2489200"/>
            <a:ext cx="7740066" cy="3530600"/>
          </a:xfrm>
        </p:spPr>
        <p:txBody>
          <a:bodyPr>
            <a:normAutofit/>
          </a:bodyPr>
          <a:lstStyle/>
          <a:p>
            <a:pPr>
              <a:buFont typeface="+mj-lt"/>
              <a:buAutoNum type="arabicPeriod"/>
            </a:pPr>
            <a:r>
              <a:rPr lang="en-GB" sz="2000" dirty="0" smtClean="0"/>
              <a:t>Create transcripts of interviews/focus groups </a:t>
            </a:r>
            <a:r>
              <a:rPr lang="en-GB" sz="2000" dirty="0" err="1" smtClean="0"/>
              <a:t>etc</a:t>
            </a:r>
            <a:endParaRPr lang="en-GB" sz="2000" dirty="0" smtClean="0"/>
          </a:p>
          <a:p>
            <a:pPr lvl="1"/>
            <a:r>
              <a:rPr lang="en-GB" sz="1800" dirty="0" smtClean="0"/>
              <a:t>Wide margin either side and double-spaced to allow space for notes and initial coding</a:t>
            </a:r>
            <a:br>
              <a:rPr lang="en-GB" sz="1800" dirty="0" smtClean="0"/>
            </a:br>
            <a:endParaRPr lang="en-GB" sz="1800" dirty="0" smtClean="0"/>
          </a:p>
          <a:p>
            <a:pPr>
              <a:buFont typeface="+mj-lt"/>
              <a:buAutoNum type="arabicPeriod"/>
            </a:pPr>
            <a:r>
              <a:rPr lang="en-GB" sz="2000" dirty="0" smtClean="0"/>
              <a:t>Read through and familiarise self with transcripts</a:t>
            </a:r>
            <a:br>
              <a:rPr lang="en-GB" sz="2000" dirty="0" smtClean="0"/>
            </a:br>
            <a:endParaRPr lang="en-GB" sz="2000" dirty="0" smtClean="0"/>
          </a:p>
          <a:p>
            <a:pPr>
              <a:buFont typeface="+mj-lt"/>
              <a:buAutoNum type="arabicPeriod"/>
            </a:pPr>
            <a:r>
              <a:rPr lang="en-GB" sz="2000" dirty="0" smtClean="0"/>
              <a:t>Make initial notes and/or possible </a:t>
            </a:r>
            <a:r>
              <a:rPr lang="en-GB" sz="2000" b="1" dirty="0" smtClean="0">
                <a:solidFill>
                  <a:schemeClr val="accent3">
                    <a:lumMod val="75000"/>
                  </a:schemeClr>
                </a:solidFill>
              </a:rPr>
              <a:t>emerging themes </a:t>
            </a:r>
            <a:r>
              <a:rPr lang="en-GB" sz="2000" dirty="0" smtClean="0"/>
              <a:t>in margins</a:t>
            </a:r>
            <a:endParaRPr lang="en-GB" sz="2000" dirty="0"/>
          </a:p>
        </p:txBody>
      </p:sp>
    </p:spTree>
    <p:extLst>
      <p:ext uri="{BB962C8B-B14F-4D97-AF65-F5344CB8AC3E}">
        <p14:creationId xmlns:p14="http://schemas.microsoft.com/office/powerpoint/2010/main" val="2478974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Stages of thematic analysis</a:t>
            </a:r>
            <a:endParaRPr lang="en-GB" b="1" dirty="0"/>
          </a:p>
        </p:txBody>
      </p:sp>
      <p:sp>
        <p:nvSpPr>
          <p:cNvPr id="3" name="Content Placeholder 2"/>
          <p:cNvSpPr>
            <a:spLocks noGrp="1"/>
          </p:cNvSpPr>
          <p:nvPr>
            <p:ph idx="1"/>
          </p:nvPr>
        </p:nvSpPr>
        <p:spPr>
          <a:xfrm>
            <a:off x="864382" y="2489200"/>
            <a:ext cx="7740066" cy="3530600"/>
          </a:xfrm>
        </p:spPr>
        <p:txBody>
          <a:bodyPr>
            <a:normAutofit/>
          </a:bodyPr>
          <a:lstStyle/>
          <a:p>
            <a:pPr marL="457200" indent="-457200">
              <a:buFont typeface="+mj-lt"/>
              <a:buAutoNum type="arabicPeriod" startAt="4"/>
            </a:pPr>
            <a:r>
              <a:rPr lang="en-GB" sz="2000" dirty="0" smtClean="0"/>
              <a:t>Create initial coding scheme</a:t>
            </a:r>
            <a:br>
              <a:rPr lang="en-GB" sz="2000" dirty="0" smtClean="0"/>
            </a:br>
            <a:endParaRPr lang="en-GB" sz="2000" dirty="0" smtClean="0"/>
          </a:p>
          <a:p>
            <a:pPr>
              <a:buFont typeface="+mj-lt"/>
              <a:buAutoNum type="arabicPeriod" startAt="4"/>
            </a:pPr>
            <a:r>
              <a:rPr lang="en-GB" sz="2000" dirty="0" smtClean="0"/>
              <a:t>‘Cutting and pasting’ of transcript to re-order under specific themes</a:t>
            </a:r>
            <a:br>
              <a:rPr lang="en-GB" sz="2000" dirty="0" smtClean="0"/>
            </a:br>
            <a:endParaRPr lang="en-GB" sz="2000" dirty="0" smtClean="0"/>
          </a:p>
          <a:p>
            <a:pPr>
              <a:buFont typeface="+mj-lt"/>
              <a:buAutoNum type="arabicPeriod" startAt="4"/>
            </a:pPr>
            <a:r>
              <a:rPr lang="en-GB" sz="2000" dirty="0" smtClean="0"/>
              <a:t>Themes may be counted to discern if common/rare</a:t>
            </a:r>
          </a:p>
          <a:p>
            <a:pPr lvl="1"/>
            <a:r>
              <a:rPr lang="en-GB" dirty="0" smtClean="0"/>
              <a:t>This does not reflect their importance</a:t>
            </a:r>
            <a:br>
              <a:rPr lang="en-GB" dirty="0" smtClean="0"/>
            </a:br>
            <a:endParaRPr lang="en-GB" dirty="0" smtClean="0"/>
          </a:p>
          <a:p>
            <a:pPr>
              <a:buFont typeface="+mj-lt"/>
              <a:buAutoNum type="arabicPeriod" startAt="4"/>
            </a:pPr>
            <a:r>
              <a:rPr lang="en-GB" dirty="0" smtClean="0"/>
              <a:t>Plausible story is developed which relates to the literature review/theory being considered</a:t>
            </a:r>
          </a:p>
        </p:txBody>
      </p:sp>
    </p:spTree>
    <p:extLst>
      <p:ext uri="{BB962C8B-B14F-4D97-AF65-F5344CB8AC3E}">
        <p14:creationId xmlns:p14="http://schemas.microsoft.com/office/powerpoint/2010/main" val="219847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Methodology: Thematic Analysis</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80248207"/>
              </p:ext>
            </p:extLst>
          </p:nvPr>
        </p:nvGraphicFramePr>
        <p:xfrm>
          <a:off x="-468560" y="2276872"/>
          <a:ext cx="10081120" cy="4468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5981696" y="6160289"/>
            <a:ext cx="3168352" cy="584775"/>
          </a:xfrm>
          <a:prstGeom prst="rect">
            <a:avLst/>
          </a:prstGeom>
          <a:noFill/>
        </p:spPr>
        <p:txBody>
          <a:bodyPr wrap="square" rtlCol="0">
            <a:spAutoFit/>
          </a:bodyPr>
          <a:lstStyle/>
          <a:p>
            <a:r>
              <a:rPr lang="en-GB" sz="1600" dirty="0" smtClean="0"/>
              <a:t>Phases of thematic analysis</a:t>
            </a:r>
          </a:p>
          <a:p>
            <a:r>
              <a:rPr lang="en-GB" sz="1600" dirty="0" smtClean="0"/>
              <a:t>(Braun &amp; Clarke, 2006)</a:t>
            </a:r>
            <a:endParaRPr lang="en-GB" sz="1600" dirty="0"/>
          </a:p>
        </p:txBody>
      </p:sp>
    </p:spTree>
    <p:extLst>
      <p:ext uri="{BB962C8B-B14F-4D97-AF65-F5344CB8AC3E}">
        <p14:creationId xmlns:p14="http://schemas.microsoft.com/office/powerpoint/2010/main" val="3962746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548680"/>
            <a:ext cx="6345260" cy="1512168"/>
          </a:xfrm>
        </p:spPr>
        <p:txBody>
          <a:bodyPr/>
          <a:lstStyle/>
          <a:p>
            <a:pPr marL="0" indent="0">
              <a:buNone/>
            </a:pPr>
            <a:r>
              <a:rPr lang="en-GB" dirty="0" smtClean="0">
                <a:solidFill>
                  <a:schemeClr val="bg1"/>
                </a:solidFill>
              </a:rPr>
              <a:t>Simplified thematic analysis of cognitive problems post-TIA (supporting quotes in red outer boxes, organising sub-themes in blue, global theme in black) [note there may be more than one global theme]</a:t>
            </a:r>
            <a:endParaRPr lang="en-GB" dirty="0">
              <a:solidFill>
                <a:schemeClr val="bg1"/>
              </a:solidFill>
            </a:endParaRPr>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38325"/>
            <a:ext cx="7200900"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0780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809390" cy="5472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746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Reporting thematic analysis</a:t>
            </a:r>
            <a:endParaRPr lang="en-GB" b="1" dirty="0"/>
          </a:p>
        </p:txBody>
      </p:sp>
      <p:sp>
        <p:nvSpPr>
          <p:cNvPr id="3" name="Content Placeholder 2"/>
          <p:cNvSpPr>
            <a:spLocks noGrp="1"/>
          </p:cNvSpPr>
          <p:nvPr>
            <p:ph idx="1"/>
          </p:nvPr>
        </p:nvSpPr>
        <p:spPr>
          <a:xfrm>
            <a:off x="864382" y="2489200"/>
            <a:ext cx="7668058" cy="3530600"/>
          </a:xfrm>
        </p:spPr>
        <p:txBody>
          <a:bodyPr>
            <a:normAutofit/>
          </a:bodyPr>
          <a:lstStyle/>
          <a:p>
            <a:r>
              <a:rPr lang="en-GB" sz="2000" dirty="0" smtClean="0"/>
              <a:t>The final thematic map/coding structure is translated into a narrative account illustrated with quotes from participants</a:t>
            </a:r>
            <a:br>
              <a:rPr lang="en-GB" sz="2000" dirty="0" smtClean="0"/>
            </a:br>
            <a:endParaRPr lang="en-GB" sz="2000" dirty="0" smtClean="0"/>
          </a:p>
          <a:p>
            <a:r>
              <a:rPr lang="en-GB" sz="2000" dirty="0" smtClean="0"/>
              <a:t>The quotes are your ‘data’ that support the statements you make</a:t>
            </a:r>
            <a:br>
              <a:rPr lang="en-GB" sz="2000" dirty="0" smtClean="0"/>
            </a:br>
            <a:endParaRPr lang="en-GB" sz="2000" dirty="0" smtClean="0"/>
          </a:p>
          <a:p>
            <a:r>
              <a:rPr lang="en-GB" sz="2000" dirty="0" smtClean="0"/>
              <a:t>The rest of the report should look no different from any report in psychology in terms of main sections/sub-headings</a:t>
            </a:r>
            <a:endParaRPr lang="en-GB" sz="2000" dirty="0"/>
          </a:p>
        </p:txBody>
      </p:sp>
    </p:spTree>
    <p:extLst>
      <p:ext uri="{BB962C8B-B14F-4D97-AF65-F5344CB8AC3E}">
        <p14:creationId xmlns:p14="http://schemas.microsoft.com/office/powerpoint/2010/main" val="4294024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Examples…</a:t>
            </a:r>
            <a:endParaRPr lang="en-GB" b="1" dirty="0"/>
          </a:p>
        </p:txBody>
      </p:sp>
      <p:sp>
        <p:nvSpPr>
          <p:cNvPr id="4" name="Content Placeholder 3"/>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179512" y="332656"/>
            <a:ext cx="8712968" cy="6179920"/>
          </a:xfrm>
          <a:prstGeom prst="rect">
            <a:avLst/>
          </a:prstGeom>
        </p:spPr>
      </p:pic>
    </p:spTree>
    <p:extLst>
      <p:ext uri="{BB962C8B-B14F-4D97-AF65-F5344CB8AC3E}">
        <p14:creationId xmlns:p14="http://schemas.microsoft.com/office/powerpoint/2010/main" val="3776297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use of quotes</a:t>
            </a:r>
            <a:endParaRPr lang="en-GB" b="1" dirty="0"/>
          </a:p>
        </p:txBody>
      </p:sp>
      <p:sp>
        <p:nvSpPr>
          <p:cNvPr id="3" name="Content Placeholder 2"/>
          <p:cNvSpPr>
            <a:spLocks noGrp="1"/>
          </p:cNvSpPr>
          <p:nvPr>
            <p:ph idx="1"/>
          </p:nvPr>
        </p:nvSpPr>
        <p:spPr/>
        <p:txBody>
          <a:bodyPr>
            <a:normAutofit/>
          </a:bodyPr>
          <a:lstStyle/>
          <a:p>
            <a:r>
              <a:rPr lang="en-GB" sz="2000" dirty="0" smtClean="0"/>
              <a:t>Quotes should be in italics and contained within ‘</a:t>
            </a:r>
            <a:r>
              <a:rPr lang="en-GB" sz="2000" i="1" dirty="0" smtClean="0"/>
              <a:t>single speech marks’</a:t>
            </a:r>
          </a:p>
          <a:p>
            <a:endParaRPr lang="en-GB" sz="2000" i="1" dirty="0"/>
          </a:p>
          <a:p>
            <a:r>
              <a:rPr lang="en-GB" sz="2000" dirty="0" smtClean="0"/>
              <a:t>If the quotation is more than four lines long, it should be set as an extract and the whole quotation indented.</a:t>
            </a:r>
            <a:endParaRPr lang="en-GB" sz="2000" dirty="0"/>
          </a:p>
        </p:txBody>
      </p:sp>
    </p:spTree>
    <p:extLst>
      <p:ext uri="{BB962C8B-B14F-4D97-AF65-F5344CB8AC3E}">
        <p14:creationId xmlns:p14="http://schemas.microsoft.com/office/powerpoint/2010/main" val="926881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of reporting</a:t>
            </a:r>
            <a:endParaRPr lang="en-GB" b="1" dirty="0"/>
          </a:p>
        </p:txBody>
      </p:sp>
      <p:sp>
        <p:nvSpPr>
          <p:cNvPr id="3" name="Content Placeholder 2"/>
          <p:cNvSpPr>
            <a:spLocks noGrp="1"/>
          </p:cNvSpPr>
          <p:nvPr>
            <p:ph idx="1"/>
          </p:nvPr>
        </p:nvSpPr>
        <p:spPr>
          <a:xfrm>
            <a:off x="864382" y="2489200"/>
            <a:ext cx="7668058" cy="3530600"/>
          </a:xfrm>
        </p:spPr>
        <p:txBody>
          <a:bodyPr>
            <a:normAutofit/>
          </a:bodyPr>
          <a:lstStyle/>
          <a:p>
            <a:r>
              <a:rPr lang="en-GB" altLang="en-US" sz="2000" dirty="0"/>
              <a:t>A thematic analysis was conducted whereby the researcher became thoroughly familiar with the comments and identified commonly occurring themes throughout the interview. Axial coding was used to link themes together across and within categories, and superordinate key themes were identified as the analysis progressed. Comments were also analysed in terms of key study variables such as gender, risk status and level of distress. </a:t>
            </a:r>
          </a:p>
          <a:p>
            <a:endParaRPr lang="en-GB" sz="2000" dirty="0"/>
          </a:p>
        </p:txBody>
      </p:sp>
    </p:spTree>
    <p:extLst>
      <p:ext uri="{BB962C8B-B14F-4D97-AF65-F5344CB8AC3E}">
        <p14:creationId xmlns:p14="http://schemas.microsoft.com/office/powerpoint/2010/main" val="2927062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up your qualitative report</a:t>
            </a:r>
            <a:endParaRPr lang="en-GB" dirty="0"/>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400" dirty="0" smtClean="0"/>
              <a:t>No single correct way to present qualitative interpretations</a:t>
            </a:r>
          </a:p>
          <a:p>
            <a:pPr>
              <a:buFont typeface="Arial" panose="020B0604020202020204" pitchFamily="34" charset="0"/>
              <a:buChar char="•"/>
            </a:pPr>
            <a:endParaRPr lang="en-GB" sz="2400" dirty="0"/>
          </a:p>
          <a:p>
            <a:pPr>
              <a:buFont typeface="Arial" panose="020B0604020202020204" pitchFamily="34" charset="0"/>
              <a:buChar char="•"/>
            </a:pPr>
            <a:r>
              <a:rPr lang="en-GB" sz="2400" dirty="0" smtClean="0"/>
              <a:t>Researcher must choose which story to tell and how best to tell it – subjective interpretation</a:t>
            </a:r>
          </a:p>
          <a:p>
            <a:pPr>
              <a:buFont typeface="Arial" panose="020B0604020202020204" pitchFamily="34" charset="0"/>
              <a:buChar char="•"/>
            </a:pPr>
            <a:endParaRPr lang="en-GB" sz="2400" dirty="0"/>
          </a:p>
          <a:p>
            <a:pPr>
              <a:buFont typeface="Arial" panose="020B0604020202020204" pitchFamily="34" charset="0"/>
              <a:buChar char="•"/>
            </a:pPr>
            <a:r>
              <a:rPr lang="en-GB" sz="2400" dirty="0" smtClean="0"/>
              <a:t>What is the storyline?</a:t>
            </a:r>
          </a:p>
          <a:p>
            <a:pPr lvl="1">
              <a:buFont typeface="Arial" panose="020B0604020202020204" pitchFamily="34" charset="0"/>
              <a:buChar char="•"/>
            </a:pPr>
            <a:r>
              <a:rPr lang="en-GB" sz="2000" dirty="0" smtClean="0"/>
              <a:t>What is your research question?</a:t>
            </a:r>
          </a:p>
          <a:p>
            <a:pPr>
              <a:buFont typeface="Arial" panose="020B0604020202020204" pitchFamily="34" charset="0"/>
              <a:buChar char="•"/>
            </a:pPr>
            <a:endParaRPr lang="en-GB" sz="2400" dirty="0"/>
          </a:p>
          <a:p>
            <a:pPr>
              <a:buFont typeface="Arial" panose="020B0604020202020204" pitchFamily="34" charset="0"/>
              <a:buChar char="•"/>
            </a:pPr>
            <a:r>
              <a:rPr lang="en-GB" sz="2400" dirty="0" smtClean="0"/>
              <a:t>The important ideas will not be ‘in’ the data themselves</a:t>
            </a:r>
          </a:p>
          <a:p>
            <a:pPr lvl="1">
              <a:buFont typeface="Arial" panose="020B0604020202020204" pitchFamily="34" charset="0"/>
              <a:buChar char="•"/>
            </a:pPr>
            <a:r>
              <a:rPr lang="en-GB" sz="2000" dirty="0" smtClean="0"/>
              <a:t>They are there to think about and </a:t>
            </a:r>
            <a:r>
              <a:rPr lang="en-GB" sz="2000" b="1" dirty="0" smtClean="0"/>
              <a:t>interpret!</a:t>
            </a:r>
            <a:endParaRPr lang="en-GB" sz="2000" dirty="0"/>
          </a:p>
        </p:txBody>
      </p:sp>
    </p:spTree>
    <p:custDataLst>
      <p:tags r:id="rId1"/>
    </p:custDataLst>
    <p:extLst>
      <p:ext uri="{BB962C8B-B14F-4D97-AF65-F5344CB8AC3E}">
        <p14:creationId xmlns:p14="http://schemas.microsoft.com/office/powerpoint/2010/main" val="6826854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Formative assessment pointers…</a:t>
            </a:r>
            <a:endParaRPr lang="en-GB" dirty="0"/>
          </a:p>
        </p:txBody>
      </p:sp>
      <p:sp>
        <p:nvSpPr>
          <p:cNvPr id="3" name="Content Placeholder 2"/>
          <p:cNvSpPr>
            <a:spLocks noGrp="1"/>
          </p:cNvSpPr>
          <p:nvPr>
            <p:ph idx="1"/>
          </p:nvPr>
        </p:nvSpPr>
        <p:spPr/>
        <p:txBody>
          <a:bodyPr>
            <a:normAutofit/>
          </a:bodyPr>
          <a:lstStyle/>
          <a:p>
            <a:r>
              <a:rPr lang="en-GB" sz="2800" dirty="0" smtClean="0"/>
              <a:t>Interviews – How does the conversation between participant and researcher construct an account?</a:t>
            </a:r>
          </a:p>
          <a:p>
            <a:pPr lvl="1"/>
            <a:r>
              <a:rPr lang="en-GB" sz="2400" dirty="0" smtClean="0"/>
              <a:t>Points / arguments?</a:t>
            </a:r>
          </a:p>
          <a:p>
            <a:pPr lvl="1"/>
            <a:r>
              <a:rPr lang="en-GB" sz="2400" dirty="0" smtClean="0"/>
              <a:t>Dominant themes and / or similarities and differences</a:t>
            </a:r>
          </a:p>
          <a:p>
            <a:pPr lvl="1"/>
            <a:endParaRPr lang="en-GB" sz="2400" dirty="0"/>
          </a:p>
          <a:p>
            <a:r>
              <a:rPr lang="en-GB" sz="2800" dirty="0" smtClean="0"/>
              <a:t>Also</a:t>
            </a:r>
          </a:p>
          <a:p>
            <a:pPr lvl="1"/>
            <a:r>
              <a:rPr lang="en-GB" sz="2400" dirty="0" smtClean="0"/>
              <a:t>Interviews – specific ways in which the participants answer questions or tell their story</a:t>
            </a:r>
          </a:p>
          <a:p>
            <a:pPr lvl="2"/>
            <a:r>
              <a:rPr lang="en-GB" sz="1800" dirty="0" smtClean="0"/>
              <a:t>Similarities and differences in themes across participants/groups</a:t>
            </a:r>
          </a:p>
          <a:p>
            <a:pPr lvl="2"/>
            <a:endParaRPr lang="en-GB" sz="1800" dirty="0" smtClean="0"/>
          </a:p>
        </p:txBody>
      </p:sp>
    </p:spTree>
    <p:custDataLst>
      <p:tags r:id="rId1"/>
    </p:custDataLst>
    <p:extLst>
      <p:ext uri="{BB962C8B-B14F-4D97-AF65-F5344CB8AC3E}">
        <p14:creationId xmlns:p14="http://schemas.microsoft.com/office/powerpoint/2010/main" val="15521348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a:xfrm>
            <a:off x="822959" y="1845734"/>
            <a:ext cx="7543801" cy="4319570"/>
          </a:xfrm>
        </p:spPr>
        <p:txBody>
          <a:bodyPr>
            <a:normAutofit/>
          </a:bodyPr>
          <a:lstStyle/>
          <a:p>
            <a:r>
              <a:rPr lang="en-GB" sz="2800" dirty="0" smtClean="0"/>
              <a:t>You need to consider:</a:t>
            </a:r>
          </a:p>
          <a:p>
            <a:endParaRPr lang="en-GB" sz="2800" dirty="0" smtClean="0"/>
          </a:p>
          <a:p>
            <a:pPr lvl="1"/>
            <a:r>
              <a:rPr lang="en-GB" sz="2400" dirty="0" smtClean="0"/>
              <a:t>Is there a consensus regarding a theme/subtheme?</a:t>
            </a:r>
          </a:p>
          <a:p>
            <a:pPr lvl="1"/>
            <a:endParaRPr lang="en-GB" sz="2400" dirty="0" smtClean="0"/>
          </a:p>
          <a:p>
            <a:pPr lvl="1"/>
            <a:r>
              <a:rPr lang="en-GB" sz="2400" dirty="0" smtClean="0"/>
              <a:t>Are some themes/subthemes present in some talk but absent from others?</a:t>
            </a:r>
          </a:p>
          <a:p>
            <a:pPr lvl="1"/>
            <a:endParaRPr lang="en-GB" sz="2400" dirty="0" smtClean="0"/>
          </a:p>
          <a:p>
            <a:pPr lvl="1"/>
            <a:r>
              <a:rPr lang="en-GB" sz="2400" dirty="0" smtClean="0"/>
              <a:t>Are some present in more than one person’s talk but spoken about differently?</a:t>
            </a:r>
          </a:p>
          <a:p>
            <a:pPr lvl="2"/>
            <a:r>
              <a:rPr lang="en-GB" sz="2000" dirty="0" smtClean="0"/>
              <a:t>Could be in different interviews or within a focus group</a:t>
            </a:r>
            <a:endParaRPr lang="en-GB" sz="2000" dirty="0"/>
          </a:p>
        </p:txBody>
      </p:sp>
    </p:spTree>
    <p:custDataLst>
      <p:tags r:id="rId1"/>
    </p:custDataLst>
    <p:extLst>
      <p:ext uri="{BB962C8B-B14F-4D97-AF65-F5344CB8AC3E}">
        <p14:creationId xmlns:p14="http://schemas.microsoft.com/office/powerpoint/2010/main" val="37214805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noAutofit/>
          </a:bodyPr>
          <a:lstStyle/>
          <a:p>
            <a:r>
              <a:rPr lang="en-GB" sz="2400" dirty="0" smtClean="0"/>
              <a:t>Use the data selectively to exemplify, illustrate or illuminate what </a:t>
            </a:r>
            <a:r>
              <a:rPr lang="en-GB" sz="2400" b="1" u="sng" dirty="0" smtClean="0"/>
              <a:t>you</a:t>
            </a:r>
            <a:r>
              <a:rPr lang="en-GB" sz="2400" dirty="0"/>
              <a:t> </a:t>
            </a:r>
            <a:r>
              <a:rPr lang="en-GB" sz="2400" dirty="0" smtClean="0"/>
              <a:t>are trying to tell us about the topic of your study!</a:t>
            </a:r>
          </a:p>
          <a:p>
            <a:endParaRPr lang="en-GB" sz="2400" dirty="0"/>
          </a:p>
          <a:p>
            <a:pPr lvl="1"/>
            <a:r>
              <a:rPr lang="en-GB" sz="2000" dirty="0" smtClean="0"/>
              <a:t>Does not mean cherry picking the most extreme or dramatic examples</a:t>
            </a:r>
          </a:p>
          <a:p>
            <a:pPr lvl="1"/>
            <a:endParaRPr lang="en-GB" sz="2000" dirty="0"/>
          </a:p>
          <a:p>
            <a:pPr lvl="1"/>
            <a:r>
              <a:rPr lang="en-GB" sz="2000" dirty="0" smtClean="0"/>
              <a:t>Sometimes what appears to be mundane can tell us much about how people feel/think</a:t>
            </a:r>
          </a:p>
          <a:p>
            <a:endParaRPr lang="en-GB" sz="2400" dirty="0" smtClean="0"/>
          </a:p>
          <a:p>
            <a:r>
              <a:rPr lang="en-GB" sz="2400" dirty="0" smtClean="0"/>
              <a:t>You decide how best to present themes…</a:t>
            </a:r>
          </a:p>
          <a:p>
            <a:r>
              <a:rPr lang="en-GB" sz="2400" dirty="0" smtClean="0"/>
              <a:t>Example from Sarah Hocking-Rees, recent graduate (2014)</a:t>
            </a:r>
            <a:endParaRPr lang="en-GB" sz="2400" dirty="0"/>
          </a:p>
          <a:p>
            <a:pPr lvl="1"/>
            <a:endParaRPr lang="en-GB" sz="2000" dirty="0" smtClean="0"/>
          </a:p>
        </p:txBody>
      </p:sp>
    </p:spTree>
    <p:custDataLst>
      <p:tags r:id="rId1"/>
    </p:custDataLst>
    <p:extLst>
      <p:ext uri="{BB962C8B-B14F-4D97-AF65-F5344CB8AC3E}">
        <p14:creationId xmlns:p14="http://schemas.microsoft.com/office/powerpoint/2010/main" val="40931578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59" y="168443"/>
            <a:ext cx="2618073" cy="5700652"/>
          </a:xfrm>
        </p:spPr>
        <p:txBody>
          <a:bodyPr>
            <a:normAutofit/>
          </a:bodyPr>
          <a:lstStyle/>
          <a:p>
            <a:r>
              <a:rPr lang="en-GB" b="1" dirty="0" smtClean="0"/>
              <a:t>Always begin by indicating what the themes are…</a:t>
            </a:r>
          </a:p>
          <a:p>
            <a:pPr lvl="1"/>
            <a:r>
              <a:rPr lang="en-GB" i="1" dirty="0" smtClean="0"/>
              <a:t>‘The primary aim of this research was to……”</a:t>
            </a:r>
          </a:p>
          <a:p>
            <a:pPr lvl="1"/>
            <a:endParaRPr lang="en-GB" i="1" dirty="0"/>
          </a:p>
          <a:p>
            <a:pPr marL="201168" lvl="1" indent="0">
              <a:buNone/>
            </a:pPr>
            <a:r>
              <a:rPr lang="en-GB" u="sng" dirty="0" smtClean="0"/>
              <a:t>Analysis overview:</a:t>
            </a:r>
          </a:p>
          <a:p>
            <a:pPr marL="201168" lvl="1" indent="0">
              <a:buNone/>
            </a:pPr>
            <a:r>
              <a:rPr lang="en-GB" dirty="0" smtClean="0"/>
              <a:t>Example (from IPA but your initial themes can be presented this way)</a:t>
            </a:r>
          </a:p>
          <a:p>
            <a:pPr marL="201168" lvl="1" indent="0">
              <a:buNone/>
            </a:pPr>
            <a:endParaRPr lang="en-GB" dirty="0"/>
          </a:p>
          <a:p>
            <a:pPr marL="201168" lvl="1" indent="0">
              <a:buNone/>
            </a:pPr>
            <a:r>
              <a:rPr lang="en-GB" dirty="0" smtClean="0"/>
              <a:t>‘Interpretation Phenomenological Analysis (IPA) upon the eight semi-structured interviews results in the emergence of six master themes. The themes are as follows:</a:t>
            </a:r>
          </a:p>
        </p:txBody>
      </p:sp>
      <p:pic>
        <p:nvPicPr>
          <p:cNvPr id="4" name="table"/>
          <p:cNvPicPr>
            <a:picLocks noChangeAspect="1"/>
          </p:cNvPicPr>
          <p:nvPr/>
        </p:nvPicPr>
        <p:blipFill>
          <a:blip r:embed="rId3"/>
          <a:stretch>
            <a:fillRect/>
          </a:stretch>
        </p:blipFill>
        <p:spPr>
          <a:xfrm>
            <a:off x="3815970" y="2188634"/>
            <a:ext cx="5087400" cy="3680460"/>
          </a:xfrm>
          <a:prstGeom prst="rect">
            <a:avLst/>
          </a:prstGeom>
        </p:spPr>
      </p:pic>
      <p:sp>
        <p:nvSpPr>
          <p:cNvPr id="5" name="TextBox 2"/>
          <p:cNvSpPr txBox="1"/>
          <p:nvPr/>
        </p:nvSpPr>
        <p:spPr>
          <a:xfrm>
            <a:off x="3815970" y="1911635"/>
            <a:ext cx="1799210"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smtClean="0">
                <a:solidFill>
                  <a:prstClr val="black"/>
                </a:solidFill>
              </a:rPr>
              <a:t>Superordinate theme title</a:t>
            </a:r>
            <a:endParaRPr lang="en-GB" sz="1200" dirty="0">
              <a:solidFill>
                <a:prstClr val="black"/>
              </a:solidFill>
            </a:endParaRPr>
          </a:p>
        </p:txBody>
      </p:sp>
      <p:sp>
        <p:nvSpPr>
          <p:cNvPr id="6" name="TextBox 3"/>
          <p:cNvSpPr txBox="1"/>
          <p:nvPr/>
        </p:nvSpPr>
        <p:spPr>
          <a:xfrm>
            <a:off x="5720755" y="1911634"/>
            <a:ext cx="3423245"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smtClean="0">
                <a:solidFill>
                  <a:prstClr val="black"/>
                </a:solidFill>
              </a:rPr>
              <a:t>Brief description of content of superordinate-theme</a:t>
            </a:r>
            <a:endParaRPr lang="en-GB" sz="1200" dirty="0">
              <a:solidFill>
                <a:prstClr val="black"/>
              </a:solidFill>
            </a:endParaRPr>
          </a:p>
        </p:txBody>
      </p:sp>
    </p:spTree>
    <p:custDataLst>
      <p:tags r:id="rId1"/>
    </p:custDataLst>
    <p:extLst>
      <p:ext uri="{BB962C8B-B14F-4D97-AF65-F5344CB8AC3E}">
        <p14:creationId xmlns:p14="http://schemas.microsoft.com/office/powerpoint/2010/main" val="36576276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109728" indent="0">
              <a:spcAft>
                <a:spcPts val="0"/>
              </a:spcAft>
              <a:buNone/>
              <a:defRPr/>
            </a:pPr>
            <a:r>
              <a:rPr lang="en-GB" sz="2400" dirty="0">
                <a:latin typeface="Calibri" panose="020F0502020204030204" pitchFamily="34" charset="0"/>
              </a:rPr>
              <a:t>“It is important at this point to recognise that the themes developed are only one possible account of the experience of siblinghood and do not incorporate all aspects of the participant’s full experience.”</a:t>
            </a:r>
          </a:p>
          <a:p>
            <a:pPr marL="109728" indent="0">
              <a:spcAft>
                <a:spcPts val="0"/>
              </a:spcAft>
              <a:buNone/>
              <a:defRPr/>
            </a:pPr>
            <a:endParaRPr lang="en-GB" sz="2400" dirty="0">
              <a:latin typeface="Calibri" panose="020F0502020204030204" pitchFamily="34" charset="0"/>
            </a:endParaRPr>
          </a:p>
          <a:p>
            <a:pPr marL="109728" indent="0" algn="r">
              <a:spcAft>
                <a:spcPts val="0"/>
              </a:spcAft>
              <a:buNone/>
              <a:defRPr/>
            </a:pPr>
            <a:r>
              <a:rPr lang="en-GB" sz="2400" dirty="0">
                <a:latin typeface="Calibri" panose="020F0502020204030204" pitchFamily="34" charset="0"/>
              </a:rPr>
              <a:t>(Hocking-Rees, S, 2014)</a:t>
            </a:r>
          </a:p>
          <a:p>
            <a:endParaRPr lang="en-GB" sz="2400" dirty="0"/>
          </a:p>
        </p:txBody>
      </p:sp>
    </p:spTree>
    <p:custDataLst>
      <p:tags r:id="rId1"/>
    </p:custDataLst>
    <p:extLst>
      <p:ext uri="{BB962C8B-B14F-4D97-AF65-F5344CB8AC3E}">
        <p14:creationId xmlns:p14="http://schemas.microsoft.com/office/powerpoint/2010/main" val="13565935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Analysis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Theme 1 </a:t>
            </a:r>
            <a:r>
              <a:rPr lang="en-GB" dirty="0" smtClean="0">
                <a:solidFill>
                  <a:srgbClr val="FF0000"/>
                </a:solidFill>
              </a:rPr>
              <a:t>(explain what this theme is about – why is this a theme?</a:t>
            </a:r>
          </a:p>
          <a:p>
            <a:pPr marL="0" indent="0">
              <a:buNone/>
            </a:pPr>
            <a:r>
              <a:rPr lang="en-GB" dirty="0" smtClean="0">
                <a:solidFill>
                  <a:schemeClr val="tx1"/>
                </a:solidFill>
              </a:rPr>
              <a:t>e.g., </a:t>
            </a:r>
          </a:p>
          <a:p>
            <a:pPr marL="0" indent="0">
              <a:buNone/>
            </a:pPr>
            <a:r>
              <a:rPr lang="en-GB" b="1" dirty="0" smtClean="0">
                <a:solidFill>
                  <a:schemeClr val="tx1"/>
                </a:solidFill>
              </a:rPr>
              <a:t>“That’s life” : the effects of life transitions upon the sibling relationship</a:t>
            </a:r>
          </a:p>
          <a:p>
            <a:pPr marL="0" indent="0">
              <a:buNone/>
            </a:pPr>
            <a:endParaRPr lang="en-GB" b="1" dirty="0">
              <a:solidFill>
                <a:schemeClr val="tx1"/>
              </a:solidFill>
            </a:endParaRPr>
          </a:p>
          <a:p>
            <a:pPr marL="109728" indent="0">
              <a:spcAft>
                <a:spcPts val="0"/>
              </a:spcAft>
              <a:buNone/>
              <a:defRPr/>
            </a:pPr>
            <a:r>
              <a:rPr lang="en-GB" dirty="0" smtClean="0">
                <a:latin typeface="Calibri" panose="020F0502020204030204" pitchFamily="34" charset="0"/>
              </a:rPr>
              <a:t>The </a:t>
            </a:r>
            <a:r>
              <a:rPr lang="en-GB" dirty="0">
                <a:latin typeface="Calibri" panose="020F0502020204030204" pitchFamily="34" charset="0"/>
              </a:rPr>
              <a:t>first superordinate theme captures the sense that the sibling relationship experiences many transitions from childhood to the end of life, the sibling relationship has longevity and holds significance in relation to understanding how each transition impacts upon the sibling bond. Participants each spoke differently about types of life transitions such as divorce of parents, divorce as a parent, parental death, sibling death, remarriages, geographical distances and the strength of the childhood connection in relation to the adult bond. </a:t>
            </a:r>
          </a:p>
          <a:p>
            <a:pPr marL="0" indent="0">
              <a:buNone/>
            </a:pPr>
            <a:endParaRPr lang="en-GB" b="1" dirty="0">
              <a:solidFill>
                <a:schemeClr val="tx1"/>
              </a:solidFill>
            </a:endParaRPr>
          </a:p>
        </p:txBody>
      </p:sp>
    </p:spTree>
    <p:custDataLst>
      <p:tags r:id="rId1"/>
    </p:custDataLst>
    <p:extLst>
      <p:ext uri="{BB962C8B-B14F-4D97-AF65-F5344CB8AC3E}">
        <p14:creationId xmlns:p14="http://schemas.microsoft.com/office/powerpoint/2010/main" val="16803192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a:xfrm>
            <a:off x="192505" y="1845734"/>
            <a:ext cx="8819148" cy="4023360"/>
          </a:xfrm>
        </p:spPr>
        <p:txBody>
          <a:bodyPr>
            <a:noAutofit/>
          </a:bodyPr>
          <a:lstStyle/>
          <a:p>
            <a:r>
              <a:rPr lang="en-GB" sz="1600" dirty="0" smtClean="0"/>
              <a:t>Sub-themes…</a:t>
            </a:r>
          </a:p>
          <a:p>
            <a:pPr marL="0" indent="0">
              <a:buNone/>
            </a:pPr>
            <a:r>
              <a:rPr lang="en-GB" sz="1600" dirty="0" smtClean="0"/>
              <a:t>e.g., </a:t>
            </a:r>
            <a:r>
              <a:rPr lang="en-GB" sz="1600" b="1" dirty="0" smtClean="0"/>
              <a:t>Loss of the relationship</a:t>
            </a:r>
          </a:p>
          <a:p>
            <a:pPr marL="109728" indent="0">
              <a:spcAft>
                <a:spcPts val="0"/>
              </a:spcAft>
              <a:buNone/>
              <a:defRPr/>
            </a:pPr>
            <a:r>
              <a:rPr lang="en-GB" sz="1600" dirty="0">
                <a:latin typeface="Calibri" panose="020F0502020204030204" pitchFamily="34" charset="0"/>
              </a:rPr>
              <a:t>The subject of ‘loss” emerged as a distinct subtheme, as out of the total eight participants six commented in the area relating to loss of a relationship. For example in the case of participant three the notion of loss is discussed in relation to offering sibling support as highlighted in the following transcript extract: </a:t>
            </a:r>
            <a:r>
              <a:rPr lang="en-GB" sz="1600" dirty="0">
                <a:solidFill>
                  <a:srgbClr val="FF0000"/>
                </a:solidFill>
                <a:latin typeface="Calibri" panose="020F0502020204030204" pitchFamily="34" charset="0"/>
              </a:rPr>
              <a:t>(Detailed explanation of how this became a subtheme)</a:t>
            </a:r>
          </a:p>
          <a:p>
            <a:pPr marL="109728" indent="0">
              <a:spcAft>
                <a:spcPts val="0"/>
              </a:spcAft>
              <a:buNone/>
              <a:defRPr/>
            </a:pPr>
            <a:endParaRPr lang="en-GB" sz="1600" dirty="0">
              <a:latin typeface="Calibri" panose="020F0502020204030204" pitchFamily="34" charset="0"/>
            </a:endParaRPr>
          </a:p>
          <a:p>
            <a:pPr marL="109728" indent="0">
              <a:spcAft>
                <a:spcPts val="0"/>
              </a:spcAft>
              <a:buNone/>
              <a:defRPr/>
            </a:pPr>
            <a:r>
              <a:rPr lang="en-GB" sz="1600" i="1" dirty="0">
                <a:latin typeface="Calibri" panose="020F0502020204030204" pitchFamily="34" charset="0"/>
              </a:rPr>
              <a:t>“Um, yeah, I think in particular, with my eldest sister, but brother passed away five years ago”</a:t>
            </a:r>
            <a:r>
              <a:rPr lang="en-GB" sz="1600" dirty="0">
                <a:latin typeface="Calibri" panose="020F0502020204030204" pitchFamily="34" charset="0"/>
              </a:rPr>
              <a:t>                </a:t>
            </a:r>
          </a:p>
          <a:p>
            <a:pPr marL="109728" indent="0" algn="r">
              <a:spcAft>
                <a:spcPts val="0"/>
              </a:spcAft>
              <a:buNone/>
              <a:defRPr/>
            </a:pPr>
            <a:r>
              <a:rPr lang="en-GB" sz="1600" dirty="0">
                <a:latin typeface="Calibri" panose="020F0502020204030204" pitchFamily="34" charset="0"/>
              </a:rPr>
              <a:t>(Participant 3, female, 30s)</a:t>
            </a:r>
            <a:endParaRPr lang="en-GB" sz="1600" i="1" dirty="0">
              <a:latin typeface="Calibri" panose="020F0502020204030204" pitchFamily="34" charset="0"/>
            </a:endParaRPr>
          </a:p>
          <a:p>
            <a:pPr marL="109728" indent="0" algn="r">
              <a:spcAft>
                <a:spcPts val="0"/>
              </a:spcAft>
              <a:buNone/>
              <a:defRPr/>
            </a:pPr>
            <a:r>
              <a:rPr lang="en-GB" sz="1600" dirty="0">
                <a:solidFill>
                  <a:srgbClr val="FF0000"/>
                </a:solidFill>
                <a:latin typeface="Calibri" panose="020F0502020204030204" pitchFamily="34" charset="0"/>
              </a:rPr>
              <a:t>(Quote to support)</a:t>
            </a:r>
          </a:p>
          <a:p>
            <a:pPr marL="109728" indent="0">
              <a:spcAft>
                <a:spcPts val="0"/>
              </a:spcAft>
              <a:buNone/>
              <a:defRPr/>
            </a:pPr>
            <a:r>
              <a:rPr lang="en-GB" sz="1600" dirty="0" smtClean="0">
                <a:latin typeface="Calibri" panose="020F0502020204030204" pitchFamily="34" charset="0"/>
              </a:rPr>
              <a:t>This </a:t>
            </a:r>
            <a:r>
              <a:rPr lang="en-GB" sz="1600" dirty="0">
                <a:latin typeface="Calibri" panose="020F0502020204030204" pitchFamily="34" charset="0"/>
              </a:rPr>
              <a:t>loss has obviously made an impact upon the sibling relationships which have survived it, strengthening the connection further. Another area of loss was the loss of a parent as demonstrated in the succeeding transcript extract:</a:t>
            </a:r>
          </a:p>
          <a:p>
            <a:pPr marL="109728" indent="0" algn="r">
              <a:spcAft>
                <a:spcPts val="0"/>
              </a:spcAft>
              <a:buNone/>
              <a:defRPr/>
            </a:pPr>
            <a:r>
              <a:rPr lang="en-GB" sz="1600" dirty="0">
                <a:solidFill>
                  <a:srgbClr val="FF0000"/>
                </a:solidFill>
                <a:latin typeface="Calibri" panose="020F0502020204030204" pitchFamily="34" charset="0"/>
              </a:rPr>
              <a:t>(Interpretation and link to next </a:t>
            </a:r>
            <a:r>
              <a:rPr lang="en-GB" sz="1600" dirty="0" smtClean="0">
                <a:solidFill>
                  <a:srgbClr val="FF0000"/>
                </a:solidFill>
                <a:latin typeface="Calibri" panose="020F0502020204030204" pitchFamily="34" charset="0"/>
              </a:rPr>
              <a:t>point/quote</a:t>
            </a:r>
            <a:r>
              <a:rPr lang="en-GB" sz="1600" dirty="0">
                <a:solidFill>
                  <a:srgbClr val="FF0000"/>
                </a:solidFill>
                <a:latin typeface="Calibri" panose="020F0502020204030204" pitchFamily="34" charset="0"/>
              </a:rPr>
              <a:t>)</a:t>
            </a:r>
          </a:p>
        </p:txBody>
      </p:sp>
    </p:spTree>
    <p:custDataLst>
      <p:tags r:id="rId1"/>
    </p:custDataLst>
    <p:extLst>
      <p:ext uri="{BB962C8B-B14F-4D97-AF65-F5344CB8AC3E}">
        <p14:creationId xmlns:p14="http://schemas.microsoft.com/office/powerpoint/2010/main" val="357480722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59" y="397041"/>
            <a:ext cx="7543801" cy="5751095"/>
          </a:xfrm>
        </p:spPr>
        <p:txBody>
          <a:bodyPr>
            <a:normAutofit lnSpcReduction="10000"/>
          </a:bodyPr>
          <a:lstStyle/>
          <a:p>
            <a:pPr marL="365760" indent="-256032">
              <a:spcAft>
                <a:spcPts val="0"/>
              </a:spcAft>
              <a:buFont typeface="Wingdings 3"/>
              <a:buChar char=""/>
              <a:defRPr/>
            </a:pPr>
            <a:r>
              <a:rPr lang="en-GB" sz="1800" dirty="0">
                <a:latin typeface="Calibri" panose="020F0502020204030204" pitchFamily="34" charset="0"/>
              </a:rPr>
              <a:t>Deal with each </a:t>
            </a:r>
            <a:r>
              <a:rPr lang="en-GB" sz="1800" dirty="0" smtClean="0">
                <a:latin typeface="Calibri" panose="020F0502020204030204" pitchFamily="34" charset="0"/>
              </a:rPr>
              <a:t>theme/subtheme </a:t>
            </a:r>
            <a:r>
              <a:rPr lang="en-GB" sz="1800" dirty="0">
                <a:latin typeface="Calibri" panose="020F0502020204030204" pitchFamily="34" charset="0"/>
              </a:rPr>
              <a:t>in the order in which you have stated they will be presented</a:t>
            </a:r>
          </a:p>
          <a:p>
            <a:pPr marL="365760" indent="-256032">
              <a:spcAft>
                <a:spcPts val="0"/>
              </a:spcAft>
              <a:buFont typeface="Wingdings 3"/>
              <a:buChar char=""/>
              <a:defRPr/>
            </a:pPr>
            <a:endParaRPr lang="en-GB" sz="1800" dirty="0" smtClean="0">
              <a:latin typeface="Calibri" panose="020F0502020204030204" pitchFamily="34" charset="0"/>
            </a:endParaRPr>
          </a:p>
          <a:p>
            <a:pPr marL="365760" indent="-256032">
              <a:spcAft>
                <a:spcPts val="0"/>
              </a:spcAft>
              <a:buFont typeface="Wingdings 3"/>
              <a:buChar char=""/>
              <a:defRPr/>
            </a:pPr>
            <a:endParaRPr lang="en-GB" sz="1800" dirty="0">
              <a:latin typeface="Calibri" panose="020F0502020204030204" pitchFamily="34" charset="0"/>
            </a:endParaRPr>
          </a:p>
          <a:p>
            <a:pPr marL="365760" indent="-256032">
              <a:spcAft>
                <a:spcPts val="0"/>
              </a:spcAft>
              <a:buFont typeface="Wingdings 3"/>
              <a:buChar char=""/>
              <a:defRPr/>
            </a:pPr>
            <a:r>
              <a:rPr lang="en-GB" sz="1800" b="1" dirty="0">
                <a:latin typeface="Calibri" panose="020F0502020204030204" pitchFamily="34" charset="0"/>
              </a:rPr>
              <a:t>Summarise at the end of each </a:t>
            </a:r>
            <a:r>
              <a:rPr lang="en-GB" sz="1800" b="1" dirty="0" smtClean="0">
                <a:latin typeface="Calibri" panose="020F0502020204030204" pitchFamily="34" charset="0"/>
              </a:rPr>
              <a:t>subtheme/ theme </a:t>
            </a:r>
            <a:r>
              <a:rPr lang="en-GB" sz="1800" dirty="0">
                <a:latin typeface="Calibri" panose="020F0502020204030204" pitchFamily="34" charset="0"/>
              </a:rPr>
              <a:t>- tie up each before moving on to the next</a:t>
            </a:r>
          </a:p>
          <a:p>
            <a:pPr marL="621792" lvl="1">
              <a:spcBef>
                <a:spcPts val="324"/>
              </a:spcBef>
              <a:spcAft>
                <a:spcPts val="0"/>
              </a:spcAft>
              <a:buFont typeface="Verdana"/>
              <a:buChar char="◦"/>
              <a:defRPr/>
            </a:pPr>
            <a:r>
              <a:rPr lang="en-GB" dirty="0">
                <a:latin typeface="Calibri" panose="020F0502020204030204" pitchFamily="34" charset="0"/>
              </a:rPr>
              <a:t>The responses regarding………strongly suggest that/could be interpreted as……</a:t>
            </a:r>
          </a:p>
          <a:p>
            <a:pPr marL="365760" indent="-256032">
              <a:spcAft>
                <a:spcPts val="0"/>
              </a:spcAft>
              <a:buFont typeface="Wingdings 3"/>
              <a:buChar char=""/>
              <a:defRPr/>
            </a:pPr>
            <a:endParaRPr lang="en-GB" sz="1800" dirty="0">
              <a:latin typeface="Calibri" panose="020F0502020204030204" pitchFamily="34" charset="0"/>
            </a:endParaRPr>
          </a:p>
          <a:p>
            <a:pPr marL="365760" indent="-256032">
              <a:spcAft>
                <a:spcPts val="0"/>
              </a:spcAft>
              <a:buFont typeface="Wingdings 3"/>
              <a:buChar char=""/>
              <a:defRPr/>
            </a:pPr>
            <a:r>
              <a:rPr lang="en-GB" sz="1800" b="1" dirty="0">
                <a:latin typeface="Calibri" panose="020F0502020204030204" pitchFamily="34" charset="0"/>
              </a:rPr>
              <a:t>Summarise at the end of the Results (Findings) chapter</a:t>
            </a:r>
          </a:p>
          <a:p>
            <a:pPr marL="365760" indent="-256032">
              <a:spcAft>
                <a:spcPts val="0"/>
              </a:spcAft>
              <a:buFont typeface="Wingdings 3"/>
              <a:buChar char=""/>
              <a:defRPr/>
            </a:pPr>
            <a:endParaRPr lang="en-GB" sz="1800" dirty="0">
              <a:latin typeface="Calibri" panose="020F0502020204030204" pitchFamily="34" charset="0"/>
            </a:endParaRPr>
          </a:p>
          <a:p>
            <a:pPr marL="621792" lvl="1">
              <a:spcBef>
                <a:spcPts val="324"/>
              </a:spcBef>
              <a:spcAft>
                <a:spcPts val="0"/>
              </a:spcAft>
              <a:buFont typeface="Verdana"/>
              <a:buChar char="◦"/>
              <a:defRPr/>
            </a:pPr>
            <a:r>
              <a:rPr lang="en-GB" dirty="0">
                <a:latin typeface="Calibri" panose="020F0502020204030204" pitchFamily="34" charset="0"/>
              </a:rPr>
              <a:t>e.g. What threads have been the most strong/dominant throughout the focus group sessions/interviews?</a:t>
            </a:r>
          </a:p>
          <a:p>
            <a:pPr marL="365760" indent="-256032">
              <a:spcAft>
                <a:spcPts val="0"/>
              </a:spcAft>
              <a:buFont typeface="Wingdings 3"/>
              <a:buChar char=""/>
              <a:defRPr/>
            </a:pPr>
            <a:endParaRPr lang="en-GB" sz="1800" dirty="0">
              <a:latin typeface="Calibri" panose="020F0502020204030204" pitchFamily="34" charset="0"/>
            </a:endParaRPr>
          </a:p>
          <a:p>
            <a:pPr marL="365760" lvl="1" indent="0">
              <a:spcBef>
                <a:spcPts val="324"/>
              </a:spcBef>
              <a:spcAft>
                <a:spcPts val="0"/>
              </a:spcAft>
              <a:buNone/>
              <a:defRPr/>
            </a:pPr>
            <a:r>
              <a:rPr lang="en-GB" dirty="0">
                <a:latin typeface="Calibri" panose="020F0502020204030204" pitchFamily="34" charset="0"/>
              </a:rPr>
              <a:t>“The accounts of the participants show how the presence of siblings provided the resources with which to form and maintain a sense of identity.  The design of the study involved asking men and women to discuss their memories of different aspects of sibling relationships.  The analysis demonstrated that the participants……”</a:t>
            </a:r>
          </a:p>
          <a:p>
            <a:endParaRPr lang="en-GB" dirty="0"/>
          </a:p>
        </p:txBody>
      </p:sp>
    </p:spTree>
    <p:extLst>
      <p:ext uri="{BB962C8B-B14F-4D97-AF65-F5344CB8AC3E}">
        <p14:creationId xmlns:p14="http://schemas.microsoft.com/office/powerpoint/2010/main" val="4764691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588168" y="130342"/>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solidFill>
                  <a:prstClr val="white"/>
                </a:solidFill>
              </a:rPr>
              <a:t>Introduction of main aims of the study</a:t>
            </a:r>
            <a:endParaRPr lang="en-GB" dirty="0">
              <a:solidFill>
                <a:prstClr val="white"/>
              </a:solidFill>
            </a:endParaRPr>
          </a:p>
        </p:txBody>
      </p:sp>
      <p:sp>
        <p:nvSpPr>
          <p:cNvPr id="5" name="Rounded Rectangle 4"/>
          <p:cNvSpPr/>
          <p:nvPr/>
        </p:nvSpPr>
        <p:spPr>
          <a:xfrm>
            <a:off x="1588168" y="992604"/>
            <a:ext cx="6100011" cy="11590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342900" indent="-342900" algn="ctr">
              <a:buFontTx/>
              <a:buAutoNum type="alphaLcParenR"/>
            </a:pPr>
            <a:r>
              <a:rPr lang="en-GB" dirty="0" smtClean="0">
                <a:solidFill>
                  <a:prstClr val="white"/>
                </a:solidFill>
              </a:rPr>
              <a:t>Introduction of </a:t>
            </a:r>
            <a:r>
              <a:rPr lang="en-GB" b="1" dirty="0" smtClean="0">
                <a:solidFill>
                  <a:srgbClr val="51C3F9">
                    <a:lumMod val="50000"/>
                  </a:srgbClr>
                </a:solidFill>
              </a:rPr>
              <a:t>Themes</a:t>
            </a:r>
            <a:r>
              <a:rPr lang="en-GB" b="1" dirty="0" smtClean="0">
                <a:solidFill>
                  <a:prstClr val="white"/>
                </a:solidFill>
              </a:rPr>
              <a:t> (Theme 1, 2…)</a:t>
            </a:r>
          </a:p>
          <a:p>
            <a:pPr marL="342900" indent="-342900" algn="ctr">
              <a:buFontTx/>
              <a:buAutoNum type="alphaLcParenR"/>
            </a:pPr>
            <a:r>
              <a:rPr lang="en-GB" dirty="0" smtClean="0">
                <a:solidFill>
                  <a:prstClr val="white"/>
                </a:solidFill>
              </a:rPr>
              <a:t>Introduction of </a:t>
            </a:r>
            <a:r>
              <a:rPr lang="en-GB" b="1" dirty="0" smtClean="0">
                <a:solidFill>
                  <a:srgbClr val="51C3F9">
                    <a:lumMod val="50000"/>
                  </a:srgbClr>
                </a:solidFill>
              </a:rPr>
              <a:t>subthemes</a:t>
            </a:r>
            <a:r>
              <a:rPr lang="en-GB" dirty="0" smtClean="0">
                <a:solidFill>
                  <a:prstClr val="white"/>
                </a:solidFill>
              </a:rPr>
              <a:t> (subtheme 1, 2….)</a:t>
            </a:r>
          </a:p>
          <a:p>
            <a:pPr algn="ctr"/>
            <a:r>
              <a:rPr lang="en-GB" dirty="0" smtClean="0">
                <a:solidFill>
                  <a:prstClr val="white"/>
                </a:solidFill>
              </a:rPr>
              <a:t>Within each theme with brief detail. May use lists, tables or diagram format if you wish</a:t>
            </a:r>
            <a:endParaRPr lang="en-GB" dirty="0">
              <a:solidFill>
                <a:prstClr val="white"/>
              </a:solidFill>
            </a:endParaRPr>
          </a:p>
        </p:txBody>
      </p:sp>
      <p:sp>
        <p:nvSpPr>
          <p:cNvPr id="6" name="Rounded Rectangle 5"/>
          <p:cNvSpPr/>
          <p:nvPr/>
        </p:nvSpPr>
        <p:spPr>
          <a:xfrm>
            <a:off x="646695" y="2408318"/>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smtClean="0">
                <a:solidFill>
                  <a:srgbClr val="51C3F9">
                    <a:lumMod val="50000"/>
                  </a:srgbClr>
                </a:solidFill>
              </a:rPr>
              <a:t>Theme 1</a:t>
            </a:r>
          </a:p>
          <a:p>
            <a:pPr algn="ctr"/>
            <a:r>
              <a:rPr lang="en-GB" sz="1600" dirty="0" smtClean="0">
                <a:solidFill>
                  <a:prstClr val="white"/>
                </a:solidFill>
              </a:rPr>
              <a:t>General description and justification</a:t>
            </a:r>
            <a:endParaRPr lang="en-GB" sz="1600" dirty="0">
              <a:solidFill>
                <a:prstClr val="white"/>
              </a:solidFill>
            </a:endParaRPr>
          </a:p>
        </p:txBody>
      </p:sp>
      <p:sp>
        <p:nvSpPr>
          <p:cNvPr id="7" name="Rounded Rectangle 6"/>
          <p:cNvSpPr/>
          <p:nvPr/>
        </p:nvSpPr>
        <p:spPr>
          <a:xfrm>
            <a:off x="3481136" y="2408319"/>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smtClean="0">
                <a:solidFill>
                  <a:srgbClr val="51C3F9">
                    <a:lumMod val="50000"/>
                  </a:srgbClr>
                </a:solidFill>
              </a:rPr>
              <a:t>Theme 2</a:t>
            </a:r>
          </a:p>
          <a:p>
            <a:pPr algn="ctr"/>
            <a:r>
              <a:rPr lang="en-GB" dirty="0" smtClean="0">
                <a:solidFill>
                  <a:prstClr val="white"/>
                </a:solidFill>
              </a:rPr>
              <a:t>General description and justification</a:t>
            </a:r>
            <a:endParaRPr lang="en-GB" dirty="0">
              <a:solidFill>
                <a:prstClr val="white"/>
              </a:solidFill>
            </a:endParaRPr>
          </a:p>
        </p:txBody>
      </p:sp>
      <p:sp>
        <p:nvSpPr>
          <p:cNvPr id="8" name="Rounded Rectangle 7"/>
          <p:cNvSpPr/>
          <p:nvPr/>
        </p:nvSpPr>
        <p:spPr>
          <a:xfrm>
            <a:off x="6315577" y="2408317"/>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smtClean="0">
                <a:solidFill>
                  <a:srgbClr val="51C3F9">
                    <a:lumMod val="50000"/>
                  </a:srgbClr>
                </a:solidFill>
              </a:rPr>
              <a:t>Theme 3</a:t>
            </a:r>
          </a:p>
          <a:p>
            <a:pPr algn="ctr"/>
            <a:r>
              <a:rPr lang="en-GB" dirty="0" smtClean="0">
                <a:solidFill>
                  <a:prstClr val="white"/>
                </a:solidFill>
              </a:rPr>
              <a:t>General description and justification</a:t>
            </a:r>
            <a:endParaRPr lang="en-GB" dirty="0">
              <a:solidFill>
                <a:prstClr val="white"/>
              </a:solidFill>
            </a:endParaRPr>
          </a:p>
        </p:txBody>
      </p:sp>
      <p:sp>
        <p:nvSpPr>
          <p:cNvPr id="9" name="Rounded Rectangle 8"/>
          <p:cNvSpPr/>
          <p:nvPr/>
        </p:nvSpPr>
        <p:spPr>
          <a:xfrm>
            <a:off x="646695" y="3725772"/>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smtClean="0">
                <a:solidFill>
                  <a:srgbClr val="51C3F9">
                    <a:lumMod val="50000"/>
                  </a:srgbClr>
                </a:solidFill>
              </a:rPr>
              <a:t>Subtheme 1, 2</a:t>
            </a:r>
          </a:p>
          <a:p>
            <a:pPr algn="ctr"/>
            <a:r>
              <a:rPr lang="en-GB" sz="1600" dirty="0" smtClean="0">
                <a:solidFill>
                  <a:prstClr val="white"/>
                </a:solidFill>
              </a:rPr>
              <a:t>Subtheme 1, etc. introduction, interpretation and example quotes.</a:t>
            </a:r>
          </a:p>
          <a:p>
            <a:pPr algn="ctr"/>
            <a:r>
              <a:rPr lang="en-GB" sz="1600" dirty="0" smtClean="0">
                <a:solidFill>
                  <a:prstClr val="white"/>
                </a:solidFill>
              </a:rPr>
              <a:t>Brief summary</a:t>
            </a:r>
            <a:endParaRPr lang="en-GB" sz="1600" dirty="0">
              <a:solidFill>
                <a:prstClr val="white"/>
              </a:solidFill>
            </a:endParaRPr>
          </a:p>
        </p:txBody>
      </p:sp>
      <p:sp>
        <p:nvSpPr>
          <p:cNvPr id="10" name="Rounded Rectangle 9"/>
          <p:cNvSpPr/>
          <p:nvPr/>
        </p:nvSpPr>
        <p:spPr>
          <a:xfrm>
            <a:off x="3491162" y="3713742"/>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smtClean="0">
                <a:solidFill>
                  <a:srgbClr val="51C3F9">
                    <a:lumMod val="50000"/>
                  </a:srgbClr>
                </a:solidFill>
              </a:rPr>
              <a:t>Subtheme 1, 2</a:t>
            </a:r>
          </a:p>
          <a:p>
            <a:pPr algn="ctr"/>
            <a:r>
              <a:rPr lang="en-GB" sz="1600" dirty="0" smtClean="0">
                <a:solidFill>
                  <a:prstClr val="white"/>
                </a:solidFill>
              </a:rPr>
              <a:t>Subtheme 1, etc. introduction, interpretation and example quotes.</a:t>
            </a:r>
          </a:p>
          <a:p>
            <a:pPr algn="ctr"/>
            <a:r>
              <a:rPr lang="en-GB" sz="1600" dirty="0" smtClean="0">
                <a:solidFill>
                  <a:prstClr val="white"/>
                </a:solidFill>
              </a:rPr>
              <a:t>Brief summary</a:t>
            </a:r>
            <a:endParaRPr lang="en-GB" sz="1600" dirty="0">
              <a:solidFill>
                <a:prstClr val="white"/>
              </a:solidFill>
            </a:endParaRPr>
          </a:p>
        </p:txBody>
      </p:sp>
      <p:sp>
        <p:nvSpPr>
          <p:cNvPr id="11" name="Rounded Rectangle 10"/>
          <p:cNvSpPr/>
          <p:nvPr/>
        </p:nvSpPr>
        <p:spPr>
          <a:xfrm>
            <a:off x="6315577" y="368365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smtClean="0">
                <a:solidFill>
                  <a:srgbClr val="51C3F9">
                    <a:lumMod val="50000"/>
                  </a:srgbClr>
                </a:solidFill>
              </a:rPr>
              <a:t>Subtheme 1, 2</a:t>
            </a:r>
          </a:p>
          <a:p>
            <a:pPr algn="ctr"/>
            <a:r>
              <a:rPr lang="en-GB" sz="1600" dirty="0" smtClean="0">
                <a:solidFill>
                  <a:prstClr val="white"/>
                </a:solidFill>
              </a:rPr>
              <a:t>Subtheme 1, etc. introduction, interpretation and example quotes.</a:t>
            </a:r>
          </a:p>
          <a:p>
            <a:pPr algn="ctr"/>
            <a:r>
              <a:rPr lang="en-GB" sz="1600" dirty="0" smtClean="0">
                <a:solidFill>
                  <a:prstClr val="white"/>
                </a:solidFill>
              </a:rPr>
              <a:t>Brief summary</a:t>
            </a:r>
            <a:endParaRPr lang="en-GB" sz="1600" dirty="0">
              <a:solidFill>
                <a:prstClr val="white"/>
              </a:solidFill>
            </a:endParaRPr>
          </a:p>
        </p:txBody>
      </p:sp>
      <p:sp>
        <p:nvSpPr>
          <p:cNvPr id="12" name="Rounded Rectangle 11"/>
          <p:cNvSpPr/>
          <p:nvPr/>
        </p:nvSpPr>
        <p:spPr>
          <a:xfrm>
            <a:off x="1588168" y="5652831"/>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solidFill>
                  <a:prstClr val="white"/>
                </a:solidFill>
              </a:rPr>
              <a:t>Summary of themes</a:t>
            </a:r>
            <a:endParaRPr lang="en-GB" dirty="0">
              <a:solidFill>
                <a:prstClr val="white"/>
              </a:solidFill>
            </a:endParaRPr>
          </a:p>
        </p:txBody>
      </p:sp>
      <p:cxnSp>
        <p:nvCxnSpPr>
          <p:cNvPr id="14" name="Straight Arrow Connector 13"/>
          <p:cNvCxnSpPr/>
          <p:nvPr/>
        </p:nvCxnSpPr>
        <p:spPr>
          <a:xfrm flipH="1">
            <a:off x="2334126" y="2151647"/>
            <a:ext cx="204537" cy="25667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6" idx="2"/>
          </p:cNvCxnSpPr>
          <p:nvPr/>
        </p:nvCxnSpPr>
        <p:spPr>
          <a:xfrm>
            <a:off x="1803732" y="3338761"/>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2960769" y="3094116"/>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4648199" y="3370839"/>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5795210" y="3025935"/>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7472614" y="3338760"/>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53422770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a:t>
            </a:r>
            <a:endParaRPr lang="en-GB" dirty="0"/>
          </a:p>
        </p:txBody>
      </p:sp>
      <p:sp>
        <p:nvSpPr>
          <p:cNvPr id="3" name="Content Placeholder 2"/>
          <p:cNvSpPr>
            <a:spLocks noGrp="1"/>
          </p:cNvSpPr>
          <p:nvPr>
            <p:ph idx="1"/>
          </p:nvPr>
        </p:nvSpPr>
        <p:spPr/>
        <p:txBody>
          <a:bodyPr>
            <a:noAutofit/>
          </a:bodyPr>
          <a:lstStyle/>
          <a:p>
            <a:r>
              <a:rPr lang="en-GB" sz="2400" b="1" dirty="0" smtClean="0"/>
              <a:t>Do not</a:t>
            </a:r>
            <a:r>
              <a:rPr lang="en-GB" sz="2400" dirty="0" smtClean="0"/>
              <a:t> leave ‘writing up’ to the end of the process</a:t>
            </a:r>
          </a:p>
          <a:p>
            <a:r>
              <a:rPr lang="en-GB" sz="2400" dirty="0" smtClean="0"/>
              <a:t>Begin with notes, memos and mind maps</a:t>
            </a:r>
          </a:p>
          <a:p>
            <a:pPr lvl="1"/>
            <a:r>
              <a:rPr lang="en-GB" sz="2000" dirty="0" smtClean="0"/>
              <a:t>‘cutting and pasting’ of quotes to fit to themes</a:t>
            </a:r>
          </a:p>
          <a:p>
            <a:r>
              <a:rPr lang="en-GB" sz="2400" dirty="0" smtClean="0"/>
              <a:t>What is your research question?</a:t>
            </a:r>
          </a:p>
          <a:p>
            <a:r>
              <a:rPr lang="en-GB" sz="2400" dirty="0" smtClean="0"/>
              <a:t>Theory/empirical research – what does the literature suggest you should look for?</a:t>
            </a:r>
          </a:p>
          <a:p>
            <a:r>
              <a:rPr lang="en-GB" sz="2400" dirty="0" smtClean="0"/>
              <a:t>Make notes as you gather and transcribe your data – themes will emerge within the interviews</a:t>
            </a:r>
          </a:p>
          <a:p>
            <a:endParaRPr lang="en-GB" sz="2400" dirty="0"/>
          </a:p>
        </p:txBody>
      </p:sp>
    </p:spTree>
    <p:custDataLst>
      <p:tags r:id="rId1"/>
    </p:custDataLst>
    <p:extLst>
      <p:ext uri="{BB962C8B-B14F-4D97-AF65-F5344CB8AC3E}">
        <p14:creationId xmlns:p14="http://schemas.microsoft.com/office/powerpoint/2010/main" val="355310045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a:t>
            </a:r>
            <a:endParaRPr lang="en-GB" dirty="0"/>
          </a:p>
        </p:txBody>
      </p:sp>
      <p:sp>
        <p:nvSpPr>
          <p:cNvPr id="3" name="Content Placeholder 2"/>
          <p:cNvSpPr>
            <a:spLocks noGrp="1"/>
          </p:cNvSpPr>
          <p:nvPr>
            <p:ph idx="1"/>
          </p:nvPr>
        </p:nvSpPr>
        <p:spPr>
          <a:xfrm>
            <a:off x="822959" y="1845733"/>
            <a:ext cx="7543801" cy="4485397"/>
          </a:xfrm>
        </p:spPr>
        <p:txBody>
          <a:bodyPr>
            <a:normAutofit/>
          </a:bodyPr>
          <a:lstStyle/>
          <a:p>
            <a:r>
              <a:rPr lang="en-GB" dirty="0" smtClean="0"/>
              <a:t>Read journal articles that report a qualitative thematic analysis!</a:t>
            </a:r>
          </a:p>
          <a:p>
            <a:pPr lvl="1"/>
            <a:r>
              <a:rPr lang="en-GB" dirty="0" smtClean="0"/>
              <a:t>There is a reference for one on Moodle for you…</a:t>
            </a:r>
            <a:br>
              <a:rPr lang="en-GB" dirty="0" smtClean="0"/>
            </a:br>
            <a:endParaRPr lang="en-GB" dirty="0"/>
          </a:p>
          <a:p>
            <a:r>
              <a:rPr lang="en-GB" dirty="0" smtClean="0"/>
              <a:t>Don’t forget to include an ‘introduction’ to your results section – what were the main aims of the study and how many themes/sub-themes were identified</a:t>
            </a:r>
            <a:br>
              <a:rPr lang="en-GB" dirty="0" smtClean="0"/>
            </a:br>
            <a:endParaRPr lang="en-GB" dirty="0"/>
          </a:p>
          <a:p>
            <a:r>
              <a:rPr lang="en-GB" dirty="0" smtClean="0"/>
              <a:t>The narrative is your data! So you </a:t>
            </a:r>
            <a:r>
              <a:rPr lang="en-GB" b="1" dirty="0" smtClean="0"/>
              <a:t>must</a:t>
            </a:r>
            <a:r>
              <a:rPr lang="en-GB" dirty="0" smtClean="0"/>
              <a:t> include quotes to support your interpretations</a:t>
            </a:r>
          </a:p>
          <a:p>
            <a:pPr lvl="1"/>
            <a:r>
              <a:rPr lang="en-GB" dirty="0" smtClean="0"/>
              <a:t>Also, page and line numbers </a:t>
            </a:r>
            <a:r>
              <a:rPr lang="en-GB" dirty="0"/>
              <a:t/>
            </a:r>
            <a:br>
              <a:rPr lang="en-GB" dirty="0"/>
            </a:br>
            <a:endParaRPr lang="en-GB" dirty="0"/>
          </a:p>
          <a:p>
            <a:r>
              <a:rPr lang="en-GB" dirty="0" smtClean="0"/>
              <a:t>Table of themes must be somewhere in the report</a:t>
            </a:r>
          </a:p>
          <a:p>
            <a:pPr lvl="1"/>
            <a:r>
              <a:rPr lang="en-GB" dirty="0" smtClean="0"/>
              <a:t>Either in the results section or in the appendices</a:t>
            </a:r>
            <a:endParaRPr lang="en-GB" dirty="0"/>
          </a:p>
        </p:txBody>
      </p:sp>
    </p:spTree>
    <p:extLst>
      <p:ext uri="{BB962C8B-B14F-4D97-AF65-F5344CB8AC3E}">
        <p14:creationId xmlns:p14="http://schemas.microsoft.com/office/powerpoint/2010/main" val="301089124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Readings</a:t>
            </a:r>
            <a:endParaRPr lang="en-GB" dirty="0"/>
          </a:p>
        </p:txBody>
      </p:sp>
      <p:sp>
        <p:nvSpPr>
          <p:cNvPr id="3" name="Content Placeholder 2"/>
          <p:cNvSpPr>
            <a:spLocks noGrp="1"/>
          </p:cNvSpPr>
          <p:nvPr>
            <p:ph idx="1"/>
          </p:nvPr>
        </p:nvSpPr>
        <p:spPr>
          <a:xfrm>
            <a:off x="336884" y="1737361"/>
            <a:ext cx="8674769" cy="4131733"/>
          </a:xfrm>
        </p:spPr>
        <p:txBody>
          <a:bodyPr>
            <a:noAutofit/>
          </a:bodyPr>
          <a:lstStyle/>
          <a:p>
            <a:pPr lvl="1"/>
            <a:r>
              <a:rPr lang="en-GB" sz="2000" dirty="0" smtClean="0"/>
              <a:t>Howitt</a:t>
            </a:r>
            <a:r>
              <a:rPr lang="en-GB" sz="2000" dirty="0"/>
              <a:t>, D. (2010). </a:t>
            </a:r>
            <a:r>
              <a:rPr lang="en-GB" sz="2000" i="1" dirty="0"/>
              <a:t>Introduction to qualitative methods in psychology.</a:t>
            </a:r>
            <a:r>
              <a:rPr lang="en-GB" sz="2000" dirty="0"/>
              <a:t> Harlow: Pearson. (Chapter 7: Thematic Analysis</a:t>
            </a:r>
            <a:r>
              <a:rPr lang="en-GB" sz="2000" dirty="0" smtClean="0"/>
              <a:t>)</a:t>
            </a:r>
          </a:p>
          <a:p>
            <a:pPr lvl="1"/>
            <a:endParaRPr lang="en-GB" sz="2000" dirty="0"/>
          </a:p>
          <a:p>
            <a:pPr lvl="1"/>
            <a:r>
              <a:rPr lang="en-GB" sz="2000" dirty="0" smtClean="0"/>
              <a:t>Smith, J. (2008). </a:t>
            </a:r>
            <a:r>
              <a:rPr lang="en-GB" sz="2000" i="1" dirty="0" smtClean="0"/>
              <a:t>Qualitative psychology: A practical guide to research methods.</a:t>
            </a:r>
            <a:r>
              <a:rPr lang="en-GB" sz="2000" dirty="0" smtClean="0"/>
              <a:t> (2</a:t>
            </a:r>
            <a:r>
              <a:rPr lang="en-GB" sz="2000" baseline="30000" dirty="0" smtClean="0"/>
              <a:t>nd</a:t>
            </a:r>
            <a:r>
              <a:rPr lang="en-GB" sz="2000" dirty="0" smtClean="0"/>
              <a:t> ed.). London: Sage. (Chapter 10: Thematic Analysis)</a:t>
            </a:r>
          </a:p>
          <a:p>
            <a:pPr lvl="1"/>
            <a:endParaRPr lang="en-GB" sz="2000" dirty="0"/>
          </a:p>
          <a:p>
            <a:pPr lvl="1"/>
            <a:r>
              <a:rPr lang="en-GB" sz="2000" dirty="0" smtClean="0"/>
              <a:t>Phelps. C., Horrigan, D., </a:t>
            </a:r>
            <a:r>
              <a:rPr lang="en-GB" sz="2000" dirty="0" err="1" smtClean="0"/>
              <a:t>Protheroe</a:t>
            </a:r>
            <a:r>
              <a:rPr lang="en-GB" sz="2000" dirty="0" smtClean="0"/>
              <a:t>, L. K., Hopkin, J., Jones, W., &amp; Murray. A. (2008). “I wouldn’t classify myself as a patient”: The importance of a “well-being” environment for individuals receiving counselling about familial cancer risk. </a:t>
            </a:r>
            <a:r>
              <a:rPr lang="en-GB" sz="2000" i="1" dirty="0" smtClean="0"/>
              <a:t>Journal of Genetic Counselling, 17,</a:t>
            </a:r>
            <a:r>
              <a:rPr lang="en-GB" sz="2000" dirty="0" smtClean="0"/>
              <a:t> 394-405.</a:t>
            </a:r>
          </a:p>
          <a:p>
            <a:pPr lvl="2"/>
            <a:r>
              <a:rPr lang="en-GB" sz="2000" dirty="0" smtClean="0"/>
              <a:t>Available on Moodle</a:t>
            </a:r>
            <a:endParaRPr lang="en-GB" sz="2000" dirty="0"/>
          </a:p>
          <a:p>
            <a:endParaRPr lang="en-GB" sz="2400" dirty="0"/>
          </a:p>
        </p:txBody>
      </p:sp>
    </p:spTree>
    <p:custDataLst>
      <p:tags r:id="rId1"/>
    </p:custDataLst>
    <p:extLst>
      <p:ext uri="{BB962C8B-B14F-4D97-AF65-F5344CB8AC3E}">
        <p14:creationId xmlns:p14="http://schemas.microsoft.com/office/powerpoint/2010/main" val="48119540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Any questions??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717274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 of this session…</a:t>
            </a:r>
            <a:endParaRPr lang="en-GB" dirty="0"/>
          </a:p>
        </p:txBody>
      </p:sp>
      <p:sp>
        <p:nvSpPr>
          <p:cNvPr id="3" name="Content Placeholder 2"/>
          <p:cNvSpPr>
            <a:spLocks noGrp="1"/>
          </p:cNvSpPr>
          <p:nvPr>
            <p:ph idx="1"/>
          </p:nvPr>
        </p:nvSpPr>
        <p:spPr/>
        <p:txBody>
          <a:bodyPr/>
          <a:lstStyle/>
          <a:p>
            <a:pPr marL="0" indent="0">
              <a:buNone/>
            </a:pPr>
            <a:r>
              <a:rPr lang="en-GB" dirty="0" smtClean="0"/>
              <a:t>Thematic analysis on a provided interview transcript</a:t>
            </a:r>
          </a:p>
          <a:p>
            <a:pPr marL="0" indent="0">
              <a:buNone/>
            </a:pPr>
            <a:endParaRPr lang="en-GB" dirty="0"/>
          </a:p>
          <a:p>
            <a:pPr marL="0" indent="0">
              <a:buNone/>
            </a:pPr>
            <a:r>
              <a:rPr lang="en-GB" dirty="0" smtClean="0"/>
              <a:t>Submission of coded transcript with emergent themes </a:t>
            </a:r>
            <a:r>
              <a:rPr lang="en-GB" dirty="0" smtClean="0"/>
              <a:t>noted and a table of themes, sub-themes and supporting quotes for </a:t>
            </a:r>
            <a:r>
              <a:rPr lang="en-GB" dirty="0" smtClean="0"/>
              <a:t>formative assessment (by </a:t>
            </a:r>
            <a:r>
              <a:rPr lang="en-GB" dirty="0" smtClean="0"/>
              <a:t>Wednesday 25</a:t>
            </a:r>
            <a:r>
              <a:rPr lang="en-GB" baseline="30000" dirty="0" smtClean="0"/>
              <a:t>th</a:t>
            </a:r>
            <a:r>
              <a:rPr lang="en-GB" dirty="0" smtClean="0"/>
              <a:t> April).</a:t>
            </a:r>
            <a:endParaRPr lang="en-GB" dirty="0"/>
          </a:p>
        </p:txBody>
      </p:sp>
    </p:spTree>
    <p:extLst>
      <p:ext uri="{BB962C8B-B14F-4D97-AF65-F5344CB8AC3E}">
        <p14:creationId xmlns:p14="http://schemas.microsoft.com/office/powerpoint/2010/main" val="377141380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TM02900722[[fn=Ion Boardroom]]</Template>
  <TotalTime>103</TotalTime>
  <Words>1692</Words>
  <Application>Microsoft Office PowerPoint</Application>
  <PresentationFormat>On-screen Show (4:3)</PresentationFormat>
  <Paragraphs>238</Paragraphs>
  <Slides>39</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39</vt:i4>
      </vt:variant>
    </vt:vector>
  </HeadingPairs>
  <TitlesOfParts>
    <vt:vector size="48" baseType="lpstr">
      <vt:lpstr>Arial</vt:lpstr>
      <vt:lpstr>Calibri</vt:lpstr>
      <vt:lpstr>Calibri Light</vt:lpstr>
      <vt:lpstr>Century Gothic</vt:lpstr>
      <vt:lpstr>Palatino Linotype</vt:lpstr>
      <vt:lpstr>Verdana</vt:lpstr>
      <vt:lpstr>Wingdings 3</vt:lpstr>
      <vt:lpstr>Ion Boardroom</vt:lpstr>
      <vt:lpstr>Retrospect</vt:lpstr>
      <vt:lpstr>Research Methods</vt:lpstr>
      <vt:lpstr>Lecture outline</vt:lpstr>
      <vt:lpstr>Skills for semi-structured interviews</vt:lpstr>
      <vt:lpstr>Developing an interview schedule</vt:lpstr>
      <vt:lpstr>Categories of questions</vt:lpstr>
      <vt:lpstr>Basic principles for developing questions</vt:lpstr>
      <vt:lpstr>Your task…</vt:lpstr>
      <vt:lpstr>Qualitative analysis</vt:lpstr>
      <vt:lpstr>Common features of qualitative analysis</vt:lpstr>
      <vt:lpstr>Transcripts</vt:lpstr>
      <vt:lpstr>PowerPoint Presentation</vt:lpstr>
      <vt:lpstr>Critical ingredients of qualitative analysis</vt:lpstr>
      <vt:lpstr>Must give consideration to…</vt:lpstr>
      <vt:lpstr>PowerPoint Presentation</vt:lpstr>
      <vt:lpstr>Thematic analysis</vt:lpstr>
      <vt:lpstr>Stages of thematic analysis</vt:lpstr>
      <vt:lpstr>Stages of thematic analysis</vt:lpstr>
      <vt:lpstr>Methodology: Thematic Analysis</vt:lpstr>
      <vt:lpstr>PowerPoint Presentation</vt:lpstr>
      <vt:lpstr>PowerPoint Presentation</vt:lpstr>
      <vt:lpstr>Reporting thematic analysis</vt:lpstr>
      <vt:lpstr>Examples…</vt:lpstr>
      <vt:lpstr>The use of quotes</vt:lpstr>
      <vt:lpstr>Example of reporting</vt:lpstr>
      <vt:lpstr>Writing up your qualitative report</vt:lpstr>
      <vt:lpstr>Formative assessment pointers…</vt:lpstr>
      <vt:lpstr>Analysis</vt:lpstr>
      <vt:lpstr>Analysis</vt:lpstr>
      <vt:lpstr>PowerPoint Presentation</vt:lpstr>
      <vt:lpstr>PowerPoint Presentation</vt:lpstr>
      <vt:lpstr>Analysis</vt:lpstr>
      <vt:lpstr>Analysis</vt:lpstr>
      <vt:lpstr>PowerPoint Presentation</vt:lpstr>
      <vt:lpstr>PowerPoint Presentation</vt:lpstr>
      <vt:lpstr>Tips:</vt:lpstr>
      <vt:lpstr>Tips: </vt:lpstr>
      <vt:lpstr>Readings</vt:lpstr>
      <vt:lpstr>Any questions??</vt:lpstr>
      <vt:lpstr>Rest of this session…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Stacey Coleman</cp:lastModifiedBy>
  <cp:revision>4</cp:revision>
  <dcterms:created xsi:type="dcterms:W3CDTF">2018-03-06T16:43:07Z</dcterms:created>
  <dcterms:modified xsi:type="dcterms:W3CDTF">2018-03-21T08:44:38Z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