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530" r:id="rId3"/>
    <p:sldId id="414" r:id="rId4"/>
    <p:sldId id="467" r:id="rId5"/>
    <p:sldId id="468" r:id="rId6"/>
    <p:sldId id="469" r:id="rId7"/>
    <p:sldId id="470" r:id="rId8"/>
    <p:sldId id="474" r:id="rId9"/>
    <p:sldId id="471" r:id="rId10"/>
    <p:sldId id="472" r:id="rId11"/>
    <p:sldId id="475" r:id="rId12"/>
    <p:sldId id="476" r:id="rId13"/>
    <p:sldId id="477" r:id="rId14"/>
    <p:sldId id="478" r:id="rId15"/>
    <p:sldId id="479" r:id="rId16"/>
    <p:sldId id="480" r:id="rId17"/>
    <p:sldId id="482" r:id="rId18"/>
    <p:sldId id="483" r:id="rId19"/>
    <p:sldId id="484" r:id="rId20"/>
    <p:sldId id="493" r:id="rId21"/>
    <p:sldId id="486" r:id="rId22"/>
    <p:sldId id="488" r:id="rId23"/>
    <p:sldId id="529"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840" autoAdjust="0"/>
    <p:restoredTop sz="96571" autoAdjust="0"/>
  </p:normalViewPr>
  <p:slideViewPr>
    <p:cSldViewPr>
      <p:cViewPr varScale="1">
        <p:scale>
          <a:sx n="112" d="100"/>
          <a:sy n="112" d="100"/>
        </p:scale>
        <p:origin x="390"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01/08/2025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01/08/2025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01/08/2025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01/08/2025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01/08/2025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01/08/2025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01/08/2025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01/08/2025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097048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8/1/2025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609600" y="215372"/>
            <a:ext cx="10972800" cy="1097280"/>
          </a:xfrm>
        </p:spPr>
        <p:txBody>
          <a:bodyPr/>
          <a:lstStyle/>
          <a:p>
            <a:r>
              <a:rPr lang="en-US" dirty="0"/>
              <a:t>Click to edit Master title style</a:t>
            </a:r>
          </a:p>
        </p:txBody>
      </p:sp>
      <p:sp>
        <p:nvSpPr>
          <p:cNvPr id="7" name="Content Placeholder 2"/>
          <p:cNvSpPr>
            <a:spLocks noGrp="1"/>
          </p:cNvSpPr>
          <p:nvPr>
            <p:ph idx="1"/>
          </p:nvPr>
        </p:nvSpPr>
        <p:spPr>
          <a:xfrm>
            <a:off x="609600" y="1600201"/>
            <a:ext cx="109728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609600" y="2667000"/>
            <a:ext cx="51816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5892800" y="2667000"/>
            <a:ext cx="56896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7612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681766"/>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1671884" y="1916832"/>
            <a:ext cx="8826774"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sz="4800" b="1" dirty="0">
                <a:solidFill>
                  <a:schemeClr val="accent2"/>
                </a:solidFill>
              </a:rPr>
              <a:t>Strategies for Firm Growth</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b="0" dirty="0"/>
          </a:p>
        </p:txBody>
      </p:sp>
      <p:sp>
        <p:nvSpPr>
          <p:cNvPr id="7" name="Content Placeholder 6"/>
          <p:cNvSpPr>
            <a:spLocks noGrp="1"/>
          </p:cNvSpPr>
          <p:nvPr>
            <p:ph idx="1"/>
          </p:nvPr>
        </p:nvSpPr>
        <p:spPr>
          <a:xfrm>
            <a:off x="1981200" y="1600201"/>
            <a:ext cx="8229600" cy="4525963"/>
          </a:xfrm>
        </p:spPr>
        <p:txBody>
          <a:bodyPr/>
          <a:lstStyle/>
          <a:p>
            <a:pPr indent="-6350">
              <a:lnSpc>
                <a:spcPct val="107000"/>
              </a:lnSpc>
              <a:spcAft>
                <a:spcPts val="110"/>
              </a:spcAft>
            </a:pPr>
            <a:r>
              <a:rPr lang="en-US"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6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D</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emonstrate a critical understanding of the concepts, theories, and models of entrepreneurship;</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6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E</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valuate the importance of entrepreneurship, entrepreneurs, and SMEs in the wider economy;</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6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ritically reflect the methods and techniques that they have learned, to review and analyse entrepreneurial opportunities/ideas or case studies of established enterprises;</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marR="264795" indent="-228600" algn="just">
              <a:lnSpc>
                <a:spcPct val="102000"/>
              </a:lnSpc>
              <a:spcAft>
                <a:spcPts val="955"/>
              </a:spcAft>
            </a:pP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ommunicate business propositions effectively orally and in writing through a business plan.</a:t>
            </a:r>
            <a:r>
              <a:rPr lang="en-GB" sz="1800" dirty="0">
                <a:solidFill>
                  <a:srgbClr val="000000"/>
                </a:solidFill>
                <a:effectLst/>
                <a:latin typeface="Segoe UI Symbol" panose="020B0502040204020203" pitchFamily="34" charset="0"/>
                <a:ea typeface="Segoe UI Symbol" panose="020B0502040204020203" pitchFamily="34" charset="0"/>
                <a:cs typeface="Segoe UI Symbol" panose="020B0502040204020203"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0983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1981200" y="215372"/>
            <a:ext cx="8305800" cy="1097280"/>
          </a:xfrm>
        </p:spPr>
        <p:txBody>
          <a:bodyPr/>
          <a:lstStyle/>
          <a:p>
            <a:r>
              <a:rPr lang="en-IN" sz="3200" dirty="0"/>
              <a:t>Internal and External Growth Strategies</a:t>
            </a:r>
            <a:r>
              <a:rPr lang="en-IN" sz="3600" dirty="0"/>
              <a:t> </a:t>
            </a:r>
            <a:r>
              <a:rPr lang="en-IN" sz="2000" dirty="0"/>
              <a:t>(1 of 2)</a:t>
            </a:r>
          </a:p>
        </p:txBody>
      </p:sp>
      <p:sp>
        <p:nvSpPr>
          <p:cNvPr id="4" name="Content Placeholder 3"/>
          <p:cNvSpPr>
            <a:spLocks noGrp="1"/>
          </p:cNvSpPr>
          <p:nvPr>
            <p:ph idx="13"/>
          </p:nvPr>
        </p:nvSpPr>
        <p:spPr>
          <a:xfrm>
            <a:off x="1127448" y="1752600"/>
            <a:ext cx="4739952" cy="2819400"/>
          </a:xfrm>
        </p:spPr>
        <p:txBody>
          <a:bodyPr/>
          <a:lstStyle/>
          <a:p>
            <a:pPr algn="ctr">
              <a:buNone/>
            </a:pPr>
            <a:r>
              <a:rPr lang="en-US" sz="2400" b="1" dirty="0"/>
              <a:t>Internal Growth Strategies</a:t>
            </a:r>
          </a:p>
          <a:p>
            <a:r>
              <a:rPr lang="en-US" sz="2400" dirty="0"/>
              <a:t>Involve efforts taken within the firm itself, such as new product development, other product-related strategies, and international expansion</a:t>
            </a:r>
          </a:p>
        </p:txBody>
      </p:sp>
      <p:sp>
        <p:nvSpPr>
          <p:cNvPr id="5" name="Content Placeholder 4"/>
          <p:cNvSpPr>
            <a:spLocks noGrp="1"/>
          </p:cNvSpPr>
          <p:nvPr>
            <p:ph type="body" sz="quarter" idx="14"/>
          </p:nvPr>
        </p:nvSpPr>
        <p:spPr>
          <a:xfrm>
            <a:off x="6172200" y="1752600"/>
            <a:ext cx="4114800" cy="2819400"/>
          </a:xfrm>
        </p:spPr>
        <p:txBody>
          <a:bodyPr/>
          <a:lstStyle/>
          <a:p>
            <a:pPr algn="ctr">
              <a:buNone/>
            </a:pPr>
            <a:r>
              <a:rPr lang="en-US" sz="2400" b="1" dirty="0"/>
              <a:t>External Growth Strategies</a:t>
            </a:r>
          </a:p>
          <a:p>
            <a:r>
              <a:rPr lang="en-US" sz="2400" dirty="0"/>
              <a:t>Rely on establishing relationships with third parties, such as mergers, acquisitions, strategic alliances, joint ventures, licensing, and franchising</a:t>
            </a:r>
          </a:p>
        </p:txBody>
      </p:sp>
    </p:spTree>
    <p:extLst>
      <p:ext uri="{BB962C8B-B14F-4D97-AF65-F5344CB8AC3E}">
        <p14:creationId xmlns:p14="http://schemas.microsoft.com/office/powerpoint/2010/main" val="387129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IN" sz="3200" dirty="0"/>
              <a:t>Internal and External Growth Strategies </a:t>
            </a:r>
            <a:r>
              <a:rPr lang="en-IN" sz="2000" dirty="0"/>
              <a:t>(2 of 2)</a:t>
            </a:r>
            <a:endParaRPr lang="en-US" sz="2000" dirty="0"/>
          </a:p>
        </p:txBody>
      </p:sp>
      <p:pic>
        <p:nvPicPr>
          <p:cNvPr id="4" name="Picture 3" descr="The following internal and external strategies lead to firm growth. Internal growth strategies include new product development, other product related strategies, international expansion. External growth strategies include mergers and acquisitions, licensing, strategic alliances and joint ventures, and franchising which is covered in chapter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35639" y="1408955"/>
            <a:ext cx="7120722" cy="4305790"/>
          </a:xfrm>
          <a:prstGeom prst="rect">
            <a:avLst/>
          </a:prstGeom>
        </p:spPr>
      </p:pic>
      <p:cxnSp>
        <p:nvCxnSpPr>
          <p:cNvPr id="3" name="Straight Arrow Connector 2">
            <a:extLst>
              <a:ext uri="{FF2B5EF4-FFF2-40B4-BE49-F238E27FC236}">
                <a16:creationId xmlns:a16="http://schemas.microsoft.com/office/drawing/2014/main" id="{4D8D9600-DEE3-8A44-8C49-668BB040E8C7}"/>
              </a:ext>
            </a:extLst>
          </p:cNvPr>
          <p:cNvCxnSpPr/>
          <p:nvPr/>
        </p:nvCxnSpPr>
        <p:spPr>
          <a:xfrm>
            <a:off x="9656361" y="3284984"/>
            <a:ext cx="6881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8C08AC8-9DD3-434B-9070-300E715F6F36}"/>
              </a:ext>
            </a:extLst>
          </p:cNvPr>
          <p:cNvSpPr txBox="1"/>
          <p:nvPr/>
        </p:nvSpPr>
        <p:spPr>
          <a:xfrm>
            <a:off x="10364216" y="2961818"/>
            <a:ext cx="1501373" cy="646331"/>
          </a:xfrm>
          <a:prstGeom prst="rect">
            <a:avLst/>
          </a:prstGeom>
          <a:noFill/>
        </p:spPr>
        <p:txBody>
          <a:bodyPr wrap="none" rtlCol="0">
            <a:spAutoFit/>
          </a:bodyPr>
          <a:lstStyle/>
          <a:p>
            <a:r>
              <a:rPr lang="en-US" dirty="0"/>
              <a:t>Working with</a:t>
            </a:r>
          </a:p>
          <a:p>
            <a:r>
              <a:rPr lang="en-US" dirty="0"/>
              <a:t>outsiders</a:t>
            </a:r>
          </a:p>
        </p:txBody>
      </p:sp>
    </p:spTree>
    <p:extLst>
      <p:ext uri="{BB962C8B-B14F-4D97-AF65-F5344CB8AC3E}">
        <p14:creationId xmlns:p14="http://schemas.microsoft.com/office/powerpoint/2010/main" val="1077965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982344" cy="1162050"/>
          </a:xfrm>
        </p:spPr>
        <p:txBody>
          <a:bodyPr wrap="square" anchor="b">
            <a:normAutofit/>
          </a:bodyPr>
          <a:lstStyle/>
          <a:p>
            <a:r>
              <a:rPr lang="en-US" dirty="0"/>
              <a:t>Internal Growth Strategies (1 of 2) </a:t>
            </a:r>
          </a:p>
        </p:txBody>
      </p:sp>
      <p:pic>
        <p:nvPicPr>
          <p:cNvPr id="5" name="Picture 4" descr="A picture containing person&#10;&#10;Description automatically generated">
            <a:extLst>
              <a:ext uri="{FF2B5EF4-FFF2-40B4-BE49-F238E27FC236}">
                <a16:creationId xmlns:a16="http://schemas.microsoft.com/office/drawing/2014/main" id="{761B548B-8651-014D-B179-7BFAB7F4EC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9896" y="273051"/>
            <a:ext cx="6021747" cy="5172173"/>
          </a:xfrm>
          <a:prstGeom prst="rect">
            <a:avLst/>
          </a:prstGeom>
          <a:noFill/>
        </p:spPr>
      </p:pic>
      <p:sp>
        <p:nvSpPr>
          <p:cNvPr id="3" name="Content Placeholder 2"/>
          <p:cNvSpPr>
            <a:spLocks noGrp="1"/>
          </p:cNvSpPr>
          <p:nvPr>
            <p:ph type="body" sz="half" idx="2"/>
          </p:nvPr>
        </p:nvSpPr>
        <p:spPr>
          <a:xfrm>
            <a:off x="609601" y="1435101"/>
            <a:ext cx="4011084" cy="4029891"/>
          </a:xfrm>
        </p:spPr>
        <p:txBody>
          <a:bodyPr wrap="square" anchor="t">
            <a:normAutofit/>
          </a:bodyPr>
          <a:lstStyle/>
          <a:p>
            <a:pPr marL="285750" indent="-285750">
              <a:buSzPct val="100000"/>
              <a:buFont typeface="Arial" panose="020B0604020202020204" pitchFamily="34" charset="0"/>
              <a:buChar char="•"/>
            </a:pPr>
            <a:r>
              <a:rPr lang="en-US" sz="2400" dirty="0"/>
              <a:t>New product development</a:t>
            </a:r>
          </a:p>
          <a:p>
            <a:pPr marL="285750" indent="-285750">
              <a:buSzPct val="100000"/>
              <a:buFont typeface="Arial" panose="020B0604020202020204" pitchFamily="34" charset="0"/>
              <a:buChar char="•"/>
            </a:pPr>
            <a:r>
              <a:rPr lang="en-US" sz="2400" dirty="0"/>
              <a:t>Additional internal product-growth strategies</a:t>
            </a:r>
          </a:p>
          <a:p>
            <a:pPr marL="285750" indent="-285750">
              <a:buSzPct val="100000"/>
              <a:buFont typeface="Arial" panose="020B0604020202020204" pitchFamily="34" charset="0"/>
              <a:buChar char="•"/>
            </a:pPr>
            <a:r>
              <a:rPr lang="en-US" sz="2400" dirty="0"/>
              <a:t>International expansion</a:t>
            </a:r>
          </a:p>
        </p:txBody>
      </p:sp>
      <p:sp>
        <p:nvSpPr>
          <p:cNvPr id="10" name="Date Placeholder 4">
            <a:extLst>
              <a:ext uri="{FF2B5EF4-FFF2-40B4-BE49-F238E27FC236}">
                <a16:creationId xmlns:a16="http://schemas.microsoft.com/office/drawing/2014/main" id="{9F0778C9-A8D6-4796-80D9-6F05B369E9D7}"/>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01/08/2025</a:t>
            </a:fld>
            <a:endParaRPr lang="en-GB" altLang="en-US"/>
          </a:p>
        </p:txBody>
      </p:sp>
      <p:sp>
        <p:nvSpPr>
          <p:cNvPr id="12" name="Slide Number Placeholder 5">
            <a:extLst>
              <a:ext uri="{FF2B5EF4-FFF2-40B4-BE49-F238E27FC236}">
                <a16:creationId xmlns:a16="http://schemas.microsoft.com/office/drawing/2014/main" id="{DDC6A280-04FB-4C90-9F4F-CB126AEECCA9}"/>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5</a:t>
            </a:fld>
            <a:endParaRPr lang="en-GB" altLang="en-US"/>
          </a:p>
        </p:txBody>
      </p:sp>
    </p:spTree>
    <p:extLst>
      <p:ext uri="{BB962C8B-B14F-4D97-AF65-F5344CB8AC3E}">
        <p14:creationId xmlns:p14="http://schemas.microsoft.com/office/powerpoint/2010/main" val="1067485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
            <a:ext cx="8039100" cy="824136"/>
          </a:xfrm>
        </p:spPr>
        <p:txBody>
          <a:bodyPr/>
          <a:lstStyle/>
          <a:p>
            <a:r>
              <a:rPr lang="en-IN" sz="3600" dirty="0"/>
              <a:t>Internal Growth Strategies </a:t>
            </a:r>
            <a:r>
              <a:rPr lang="en-US" sz="2000" dirty="0"/>
              <a:t>(2 of 2) </a:t>
            </a:r>
          </a:p>
        </p:txBody>
      </p:sp>
      <p:sp>
        <p:nvSpPr>
          <p:cNvPr id="4" name="Content Placeholder 3"/>
          <p:cNvSpPr>
            <a:spLocks noGrp="1"/>
          </p:cNvSpPr>
          <p:nvPr>
            <p:ph idx="13"/>
          </p:nvPr>
        </p:nvSpPr>
        <p:spPr>
          <a:xfrm>
            <a:off x="1055440" y="1766664"/>
            <a:ext cx="4539651" cy="3678560"/>
          </a:xfrm>
        </p:spPr>
        <p:txBody>
          <a:bodyPr/>
          <a:lstStyle/>
          <a:p>
            <a:pPr marL="256032" lvl="1" indent="-256032">
              <a:spcBef>
                <a:spcPts val="1000"/>
              </a:spcBef>
              <a:buNone/>
            </a:pPr>
            <a:r>
              <a:rPr lang="en-US" sz="2200" b="1" dirty="0"/>
              <a:t>Advantages</a:t>
            </a:r>
            <a:endParaRPr lang="en-US" sz="2200" dirty="0"/>
          </a:p>
          <a:p>
            <a:pPr marL="256032" lvl="1" indent="-256032">
              <a:spcBef>
                <a:spcPts val="1000"/>
              </a:spcBef>
              <a:buFontTx/>
              <a:buChar char="•"/>
            </a:pPr>
            <a:r>
              <a:rPr lang="en-US" sz="2200" dirty="0"/>
              <a:t>Incremental, even-paced growth.</a:t>
            </a:r>
          </a:p>
          <a:p>
            <a:pPr marL="256032" lvl="1" indent="-256032">
              <a:spcBef>
                <a:spcPts val="1000"/>
              </a:spcBef>
              <a:buFontTx/>
              <a:buChar char="•"/>
            </a:pPr>
            <a:r>
              <a:rPr lang="en-US" sz="2200" dirty="0"/>
              <a:t>Provides maximum control.</a:t>
            </a:r>
          </a:p>
          <a:p>
            <a:pPr marL="256032" lvl="1" indent="-256032">
              <a:spcBef>
                <a:spcPts val="1000"/>
              </a:spcBef>
              <a:buFontTx/>
              <a:buChar char="•"/>
            </a:pPr>
            <a:r>
              <a:rPr lang="en-US" sz="2200" dirty="0"/>
              <a:t>Preserves organizational culture.</a:t>
            </a:r>
          </a:p>
          <a:p>
            <a:pPr marL="256032" lvl="1" indent="-256032">
              <a:spcBef>
                <a:spcPts val="1000"/>
              </a:spcBef>
              <a:buFontTx/>
              <a:buChar char="•"/>
            </a:pPr>
            <a:r>
              <a:rPr lang="en-US" sz="2200" dirty="0"/>
              <a:t>Encourages internal entrepreneurship.</a:t>
            </a:r>
          </a:p>
          <a:p>
            <a:pPr marL="256032" lvl="1" indent="-256032">
              <a:spcBef>
                <a:spcPts val="1000"/>
              </a:spcBef>
              <a:buFontTx/>
              <a:buChar char="•"/>
            </a:pPr>
            <a:r>
              <a:rPr lang="en-US" sz="2200" dirty="0"/>
              <a:t>Allows firms to promote from within.</a:t>
            </a:r>
          </a:p>
        </p:txBody>
      </p:sp>
      <p:sp>
        <p:nvSpPr>
          <p:cNvPr id="5" name="Content Placeholder 4"/>
          <p:cNvSpPr>
            <a:spLocks noGrp="1"/>
          </p:cNvSpPr>
          <p:nvPr>
            <p:ph type="body" sz="quarter" idx="14"/>
          </p:nvPr>
        </p:nvSpPr>
        <p:spPr>
          <a:xfrm>
            <a:off x="6240016" y="1859759"/>
            <a:ext cx="4384104" cy="3464024"/>
          </a:xfrm>
        </p:spPr>
        <p:txBody>
          <a:bodyPr/>
          <a:lstStyle/>
          <a:p>
            <a:pPr>
              <a:spcBef>
                <a:spcPts val="1000"/>
              </a:spcBef>
              <a:buNone/>
            </a:pPr>
            <a:r>
              <a:rPr lang="en-US" sz="2200" b="1" dirty="0"/>
              <a:t>Disadvantages</a:t>
            </a:r>
            <a:endParaRPr lang="en-US" sz="2200" dirty="0"/>
          </a:p>
          <a:p>
            <a:pPr>
              <a:spcBef>
                <a:spcPts val="1000"/>
              </a:spcBef>
              <a:buFontTx/>
              <a:buChar char="•"/>
            </a:pPr>
            <a:r>
              <a:rPr lang="en-US" sz="2200" dirty="0"/>
              <a:t>Slow form of growth.</a:t>
            </a:r>
          </a:p>
          <a:p>
            <a:pPr>
              <a:spcBef>
                <a:spcPts val="1000"/>
              </a:spcBef>
              <a:buFontTx/>
              <a:buChar char="•"/>
            </a:pPr>
            <a:r>
              <a:rPr lang="en-US" sz="2200" dirty="0"/>
              <a:t>Need to develop new resources.</a:t>
            </a:r>
          </a:p>
          <a:p>
            <a:pPr>
              <a:spcBef>
                <a:spcPts val="1000"/>
              </a:spcBef>
              <a:buFontTx/>
              <a:buChar char="•"/>
            </a:pPr>
            <a:r>
              <a:rPr lang="en-US" sz="2200" dirty="0"/>
              <a:t>Investment in a failed internal growth strategy can be difficult to recoup.</a:t>
            </a:r>
          </a:p>
          <a:p>
            <a:pPr>
              <a:spcBef>
                <a:spcPts val="1000"/>
              </a:spcBef>
              <a:buFontTx/>
              <a:buChar char="•"/>
            </a:pPr>
            <a:r>
              <a:rPr lang="en-US" sz="2200" dirty="0"/>
              <a:t>Adds to industry capacity.</a:t>
            </a:r>
          </a:p>
        </p:txBody>
      </p:sp>
      <p:sp>
        <p:nvSpPr>
          <p:cNvPr id="3" name="TextBox 2"/>
          <p:cNvSpPr txBox="1"/>
          <p:nvPr/>
        </p:nvSpPr>
        <p:spPr>
          <a:xfrm>
            <a:off x="1861291" y="1012666"/>
            <a:ext cx="8469417" cy="400110"/>
          </a:xfrm>
          <a:prstGeom prst="rect">
            <a:avLst/>
          </a:prstGeom>
          <a:noFill/>
        </p:spPr>
        <p:txBody>
          <a:bodyPr wrap="square" rtlCol="0">
            <a:spAutoFit/>
          </a:bodyPr>
          <a:lstStyle/>
          <a:p>
            <a:r>
              <a:rPr lang="en-US" sz="2000" dirty="0"/>
              <a:t>Advantages and Disadvantages of Internal Growth Strategies</a:t>
            </a:r>
          </a:p>
        </p:txBody>
      </p:sp>
    </p:spTree>
    <p:extLst>
      <p:ext uri="{BB962C8B-B14F-4D97-AF65-F5344CB8AC3E}">
        <p14:creationId xmlns:p14="http://schemas.microsoft.com/office/powerpoint/2010/main" val="875197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88639"/>
          </a:xfrm>
        </p:spPr>
        <p:txBody>
          <a:bodyPr/>
          <a:lstStyle/>
          <a:p>
            <a:r>
              <a:rPr lang="en-US" sz="3600" dirty="0"/>
              <a:t>New Product Development </a:t>
            </a:r>
            <a:r>
              <a:rPr lang="en-US" sz="2000" dirty="0"/>
              <a:t>(1 of 3)</a:t>
            </a:r>
          </a:p>
        </p:txBody>
      </p:sp>
      <p:sp>
        <p:nvSpPr>
          <p:cNvPr id="7" name="Content Placeholder 6"/>
          <p:cNvSpPr>
            <a:spLocks noGrp="1"/>
          </p:cNvSpPr>
          <p:nvPr>
            <p:ph idx="1"/>
          </p:nvPr>
        </p:nvSpPr>
        <p:spPr>
          <a:xfrm>
            <a:off x="1271464" y="1268761"/>
            <a:ext cx="9505056" cy="4104456"/>
          </a:xfrm>
        </p:spPr>
        <p:txBody>
          <a:bodyPr/>
          <a:lstStyle/>
          <a:p>
            <a:pPr marL="256032" lvl="1" indent="-256032">
              <a:spcBef>
                <a:spcPts val="1200"/>
              </a:spcBef>
              <a:buSzPct val="100000"/>
              <a:buFontTx/>
              <a:buChar char="•"/>
            </a:pPr>
            <a:r>
              <a:rPr lang="en-US" sz="2400" dirty="0"/>
              <a:t>Involves the creation and sale of new products (or services) as a means of increasing firm revenues.</a:t>
            </a:r>
          </a:p>
          <a:p>
            <a:pPr marL="256032" lvl="1" indent="-256032">
              <a:spcBef>
                <a:spcPts val="1200"/>
              </a:spcBef>
              <a:buSzPct val="100000"/>
              <a:buFontTx/>
              <a:buChar char="•"/>
            </a:pPr>
            <a:r>
              <a:rPr lang="en-US" sz="2400" dirty="0"/>
              <a:t>In many fast-paced industries, new product development is a competitive necessity.</a:t>
            </a:r>
          </a:p>
          <a:p>
            <a:pPr marL="742950" lvl="2" indent="-283464">
              <a:buSzPct val="100000"/>
              <a:buFont typeface="Arial" panose="020B0604020202020204" pitchFamily="34" charset="0"/>
              <a:buChar char="–"/>
            </a:pPr>
            <a:r>
              <a:rPr lang="en-US" dirty="0"/>
              <a:t>For example, the average product life cycle in the computer software industry is 14 to 16 months.</a:t>
            </a:r>
          </a:p>
          <a:p>
            <a:pPr marL="742950" lvl="2" indent="-283464">
              <a:buSzPct val="100000"/>
              <a:buFont typeface="Arial" panose="020B0604020202020204" pitchFamily="34" charset="0"/>
              <a:buChar char="–"/>
            </a:pPr>
            <a:r>
              <a:rPr lang="en-US" dirty="0"/>
              <a:t>As a result, to remain competitive, software companies must always have new products in their pipeline.  </a:t>
            </a:r>
          </a:p>
        </p:txBody>
      </p:sp>
    </p:spTree>
    <p:extLst>
      <p:ext uri="{BB962C8B-B14F-4D97-AF65-F5344CB8AC3E}">
        <p14:creationId xmlns:p14="http://schemas.microsoft.com/office/powerpoint/2010/main" val="1982093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New Product Development </a:t>
            </a:r>
            <a:r>
              <a:rPr lang="en-US" sz="2000" dirty="0"/>
              <a:t>(2 of 3)</a:t>
            </a:r>
          </a:p>
        </p:txBody>
      </p:sp>
      <p:sp>
        <p:nvSpPr>
          <p:cNvPr id="3" name="Content Placeholder 2"/>
          <p:cNvSpPr>
            <a:spLocks noGrp="1"/>
          </p:cNvSpPr>
          <p:nvPr>
            <p:ph idx="1"/>
          </p:nvPr>
        </p:nvSpPr>
        <p:spPr/>
        <p:txBody>
          <a:bodyPr/>
          <a:lstStyle/>
          <a:p>
            <a:pPr>
              <a:buNone/>
            </a:pPr>
            <a:r>
              <a:rPr lang="en-US" sz="2400" b="1" dirty="0"/>
              <a:t>Keys to Effective New Product and Service Development</a:t>
            </a:r>
          </a:p>
          <a:p>
            <a:pPr>
              <a:lnSpc>
                <a:spcPts val="3200"/>
              </a:lnSpc>
              <a:spcBef>
                <a:spcPts val="1200"/>
              </a:spcBef>
              <a:buFontTx/>
              <a:buChar char="•"/>
            </a:pPr>
            <a:r>
              <a:rPr lang="en-US" sz="2400" dirty="0"/>
              <a:t>Find a need and fill it.</a:t>
            </a:r>
          </a:p>
          <a:p>
            <a:pPr>
              <a:lnSpc>
                <a:spcPts val="3200"/>
              </a:lnSpc>
              <a:spcBef>
                <a:spcPts val="1200"/>
              </a:spcBef>
              <a:buFontTx/>
              <a:buChar char="•"/>
            </a:pPr>
            <a:r>
              <a:rPr lang="en-US" sz="2400" dirty="0"/>
              <a:t>Develop products that add value.</a:t>
            </a:r>
          </a:p>
          <a:p>
            <a:pPr>
              <a:lnSpc>
                <a:spcPts val="3200"/>
              </a:lnSpc>
              <a:spcBef>
                <a:spcPts val="1200"/>
              </a:spcBef>
              <a:buFontTx/>
              <a:buChar char="•"/>
            </a:pPr>
            <a:r>
              <a:rPr lang="en-US" sz="2400" dirty="0"/>
              <a:t>Get quality and pricing right.</a:t>
            </a:r>
          </a:p>
          <a:p>
            <a:pPr>
              <a:lnSpc>
                <a:spcPts val="3200"/>
              </a:lnSpc>
              <a:spcBef>
                <a:spcPts val="1200"/>
              </a:spcBef>
              <a:buFontTx/>
              <a:buChar char="•"/>
            </a:pPr>
            <a:r>
              <a:rPr lang="en-US" sz="2400" dirty="0"/>
              <a:t>Focus on a specific target market.</a:t>
            </a:r>
          </a:p>
          <a:p>
            <a:pPr>
              <a:lnSpc>
                <a:spcPts val="3200"/>
              </a:lnSpc>
              <a:spcBef>
                <a:spcPts val="1200"/>
              </a:spcBef>
              <a:buFontTx/>
              <a:buChar char="•"/>
            </a:pPr>
            <a:r>
              <a:rPr lang="en-US" sz="2400" b="1" dirty="0">
                <a:solidFill>
                  <a:srgbClr val="FF0000"/>
                </a:solidFill>
              </a:rPr>
              <a:t>Conduct ongoing feasibility analysis.</a:t>
            </a:r>
            <a:endParaRPr lang="en-US" b="1" dirty="0">
              <a:solidFill>
                <a:srgbClr val="FF0000"/>
              </a:solidFill>
            </a:endParaRPr>
          </a:p>
        </p:txBody>
      </p:sp>
    </p:spTree>
    <p:extLst>
      <p:ext uri="{BB962C8B-B14F-4D97-AF65-F5344CB8AC3E}">
        <p14:creationId xmlns:p14="http://schemas.microsoft.com/office/powerpoint/2010/main" val="64115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New Product Development (3 of 3)</a:t>
            </a:r>
          </a:p>
        </p:txBody>
      </p:sp>
      <p:pic>
        <p:nvPicPr>
          <p:cNvPr id="4" name="Picture 3" descr="A picture containing shape&#10;&#10;Description automatically generated">
            <a:extLst>
              <a:ext uri="{FF2B5EF4-FFF2-40B4-BE49-F238E27FC236}">
                <a16:creationId xmlns:a16="http://schemas.microsoft.com/office/drawing/2014/main" id="{BEE0877A-61B0-344B-A29F-5AFEE8055C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376" y="1775175"/>
            <a:ext cx="4838328" cy="3599313"/>
          </a:xfrm>
          <a:prstGeom prst="rect">
            <a:avLst/>
          </a:prstGeom>
          <a:noFill/>
        </p:spPr>
      </p:pic>
      <p:sp>
        <p:nvSpPr>
          <p:cNvPr id="6" name="Content Placeholder 5"/>
          <p:cNvSpPr>
            <a:spLocks noGrp="1"/>
          </p:cNvSpPr>
          <p:nvPr>
            <p:ph sz="half" idx="2"/>
          </p:nvPr>
        </p:nvSpPr>
        <p:spPr>
          <a:xfrm>
            <a:off x="5591944" y="1405337"/>
            <a:ext cx="5990456" cy="3989040"/>
          </a:xfrm>
        </p:spPr>
        <p:txBody>
          <a:bodyPr wrap="square" anchor="t">
            <a:noAutofit/>
          </a:bodyPr>
          <a:lstStyle/>
          <a:p>
            <a:pPr marL="0" indent="0">
              <a:lnSpc>
                <a:spcPct val="90000"/>
              </a:lnSpc>
              <a:buNone/>
            </a:pPr>
            <a:r>
              <a:rPr lang="en-IN" sz="2200" b="1" dirty="0"/>
              <a:t>The Top 5 Reasons New Products Fail</a:t>
            </a:r>
          </a:p>
          <a:p>
            <a:pPr marL="429768" indent="-429768">
              <a:lnSpc>
                <a:spcPct val="90000"/>
              </a:lnSpc>
              <a:spcBef>
                <a:spcPts val="1200"/>
              </a:spcBef>
              <a:buClr>
                <a:schemeClr val="bg2"/>
              </a:buClr>
              <a:buFont typeface="+mj-lt"/>
              <a:buAutoNum type="arabicPeriod"/>
            </a:pPr>
            <a:r>
              <a:rPr lang="en-US" sz="2200" dirty="0"/>
              <a:t>The potential market was overestimated.</a:t>
            </a:r>
          </a:p>
          <a:p>
            <a:pPr marL="429768" indent="-429768">
              <a:lnSpc>
                <a:spcPct val="90000"/>
              </a:lnSpc>
              <a:spcBef>
                <a:spcPts val="1200"/>
              </a:spcBef>
              <a:buClr>
                <a:schemeClr val="bg2"/>
              </a:buClr>
              <a:buFont typeface="+mj-lt"/>
              <a:buAutoNum type="arabicPeriod"/>
            </a:pPr>
            <a:r>
              <a:rPr lang="en-US" sz="2200" dirty="0"/>
              <a:t>Customers saw the product as too expensive.</a:t>
            </a:r>
          </a:p>
          <a:p>
            <a:pPr marL="429768" indent="-429768">
              <a:lnSpc>
                <a:spcPct val="90000"/>
              </a:lnSpc>
              <a:spcBef>
                <a:spcPts val="1200"/>
              </a:spcBef>
              <a:buClr>
                <a:schemeClr val="bg2"/>
              </a:buClr>
              <a:buFont typeface="+mj-lt"/>
              <a:buAutoNum type="arabicPeriod"/>
            </a:pPr>
            <a:r>
              <a:rPr lang="en-US" sz="2200" dirty="0"/>
              <a:t>The product was poorly designed.</a:t>
            </a:r>
          </a:p>
          <a:p>
            <a:pPr marL="429768" indent="-429768">
              <a:lnSpc>
                <a:spcPct val="90000"/>
              </a:lnSpc>
              <a:spcBef>
                <a:spcPts val="1200"/>
              </a:spcBef>
              <a:buClr>
                <a:schemeClr val="bg2"/>
              </a:buClr>
              <a:buFont typeface="+mj-lt"/>
              <a:buAutoNum type="arabicPeriod"/>
            </a:pPr>
            <a:r>
              <a:rPr lang="en-US" sz="2200" dirty="0"/>
              <a:t>The product was no different than the competition’s (“me too” products).</a:t>
            </a:r>
          </a:p>
          <a:p>
            <a:pPr marL="429768" indent="-429768">
              <a:lnSpc>
                <a:spcPct val="90000"/>
              </a:lnSpc>
              <a:spcBef>
                <a:spcPts val="1200"/>
              </a:spcBef>
              <a:buClr>
                <a:schemeClr val="bg2"/>
              </a:buClr>
              <a:buFont typeface="+mj-lt"/>
              <a:buAutoNum type="arabicPeriod"/>
            </a:pPr>
            <a:r>
              <a:rPr lang="en-US" sz="2200" dirty="0"/>
              <a:t>The costs of developing the product line were too high</a:t>
            </a:r>
            <a:r>
              <a:rPr lang="en-US" sz="2400" dirty="0"/>
              <a:t>.</a:t>
            </a:r>
          </a:p>
        </p:txBody>
      </p:sp>
      <p:sp>
        <p:nvSpPr>
          <p:cNvPr id="11" name="Date Placeholder 4">
            <a:extLst>
              <a:ext uri="{FF2B5EF4-FFF2-40B4-BE49-F238E27FC236}">
                <a16:creationId xmlns:a16="http://schemas.microsoft.com/office/drawing/2014/main" id="{D8C74E4B-10D7-4607-864D-607CCCE2A3C4}"/>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01/08/2025</a:t>
            </a:fld>
            <a:endParaRPr lang="en-GB" altLang="en-US"/>
          </a:p>
        </p:txBody>
      </p:sp>
      <p:sp>
        <p:nvSpPr>
          <p:cNvPr id="13" name="Slide Number Placeholder 5">
            <a:extLst>
              <a:ext uri="{FF2B5EF4-FFF2-40B4-BE49-F238E27FC236}">
                <a16:creationId xmlns:a16="http://schemas.microsoft.com/office/drawing/2014/main" id="{5A22F713-2972-4A99-80C1-32B864BD924E}"/>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9</a:t>
            </a:fld>
            <a:endParaRPr lang="en-GB" altLang="en-US"/>
          </a:p>
        </p:txBody>
      </p:sp>
    </p:spTree>
    <p:extLst>
      <p:ext uri="{BB962C8B-B14F-4D97-AF65-F5344CB8AC3E}">
        <p14:creationId xmlns:p14="http://schemas.microsoft.com/office/powerpoint/2010/main" val="335185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78098"/>
          </a:xfrm>
        </p:spPr>
        <p:txBody>
          <a:bodyPr/>
          <a:lstStyle/>
          <a:p>
            <a:r>
              <a:rPr lang="en-US" sz="3600" dirty="0"/>
              <a:t>Additional Internal Product-Related Strategies</a:t>
            </a:r>
            <a:endParaRPr lang="en-US" sz="2000" dirty="0"/>
          </a:p>
        </p:txBody>
      </p:sp>
      <p:graphicFrame>
        <p:nvGraphicFramePr>
          <p:cNvPr id="3" name="Table 2"/>
          <p:cNvGraphicFramePr>
            <a:graphicFrameLocks noGrp="1"/>
          </p:cNvGraphicFramePr>
          <p:nvPr>
            <p:extLst>
              <p:ext uri="{D42A27DB-BD31-4B8C-83A1-F6EECF244321}">
                <p14:modId xmlns:p14="http://schemas.microsoft.com/office/powerpoint/2010/main" val="2098446052"/>
              </p:ext>
            </p:extLst>
          </p:nvPr>
        </p:nvGraphicFramePr>
        <p:xfrm>
          <a:off x="1271464" y="1124744"/>
          <a:ext cx="9721080" cy="4114800"/>
        </p:xfrm>
        <a:graphic>
          <a:graphicData uri="http://schemas.openxmlformats.org/drawingml/2006/table">
            <a:tbl>
              <a:tblPr firstRow="1" bandRow="1">
                <a:tableStyleId>{2D5ABB26-0587-4C30-8999-92F81FD0307C}</a:tableStyleId>
              </a:tblPr>
              <a:tblGrid>
                <a:gridCol w="4860540">
                  <a:extLst>
                    <a:ext uri="{9D8B030D-6E8A-4147-A177-3AD203B41FA5}">
                      <a16:colId xmlns:a16="http://schemas.microsoft.com/office/drawing/2014/main" val="192004838"/>
                    </a:ext>
                  </a:extLst>
                </a:gridCol>
                <a:gridCol w="4860540">
                  <a:extLst>
                    <a:ext uri="{9D8B030D-6E8A-4147-A177-3AD203B41FA5}">
                      <a16:colId xmlns:a16="http://schemas.microsoft.com/office/drawing/2014/main" val="439886494"/>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Product Strategy</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Description</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6983674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Improving an Existing Product or Service</a:t>
                      </a:r>
                    </a:p>
                  </a:txBody>
                  <a:tcPr anchor="ctr">
                    <a:lnT w="12700" cap="flat" cmpd="sng" algn="ctr">
                      <a:solidFill>
                        <a:schemeClr val="tx1"/>
                      </a:solidFill>
                      <a:prstDash val="solid"/>
                      <a:round/>
                      <a:headEnd type="none" w="med" len="med"/>
                      <a:tailEnd type="none" w="med" len="med"/>
                    </a:lnT>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Often a business can increase its revenues by simply increasing the quality of an existing product or service. </a:t>
                      </a:r>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9221002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Increasing Market Penetration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Increasing the sales of a product or service through greater marketing efforts or through increased production capacity. </a:t>
                      </a:r>
                    </a:p>
                  </a:txBody>
                  <a:tcPr anchor="ctr"/>
                </a:tc>
                <a:extLst>
                  <a:ext uri="{0D108BD9-81ED-4DB2-BD59-A6C34878D82A}">
                    <a16:rowId xmlns:a16="http://schemas.microsoft.com/office/drawing/2014/main" val="38575734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Extending Product Lines</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Making additional variations of a product so it will appeal to a broader range of clientele.</a:t>
                      </a:r>
                    </a:p>
                  </a:txBody>
                  <a:tcPr anchor="ctr"/>
                </a:tc>
                <a:extLst>
                  <a:ext uri="{0D108BD9-81ED-4DB2-BD59-A6C34878D82A}">
                    <a16:rowId xmlns:a16="http://schemas.microsoft.com/office/drawing/2014/main" val="84904278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Geographic Expansion</a:t>
                      </a:r>
                    </a:p>
                  </a:txBody>
                  <a:tcPr anchor="ctr">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Growth via expanding to additional geographic locations.</a:t>
                      </a:r>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5214393"/>
                  </a:ext>
                </a:extLst>
              </a:tr>
            </a:tbl>
          </a:graphicData>
        </a:graphic>
      </p:graphicFrame>
    </p:spTree>
    <p:extLst>
      <p:ext uri="{BB962C8B-B14F-4D97-AF65-F5344CB8AC3E}">
        <p14:creationId xmlns:p14="http://schemas.microsoft.com/office/powerpoint/2010/main" val="1402816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International Expansion (1 of 3)</a:t>
            </a:r>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256032" lvl="1" indent="-256032">
              <a:lnSpc>
                <a:spcPct val="90000"/>
              </a:lnSpc>
              <a:spcBef>
                <a:spcPts val="1500"/>
              </a:spcBef>
              <a:buSzPct val="100000"/>
              <a:buFont typeface="Arial" panose="020B0604020202020204" pitchFamily="34" charset="0"/>
              <a:buChar char="•"/>
            </a:pPr>
            <a:r>
              <a:rPr lang="en-US" sz="2200"/>
              <a:t>Another common form of growth for entrepreneurial firms.</a:t>
            </a:r>
          </a:p>
          <a:p>
            <a:pPr marL="256032" lvl="1" indent="-256032">
              <a:lnSpc>
                <a:spcPct val="90000"/>
              </a:lnSpc>
              <a:spcBef>
                <a:spcPts val="1500"/>
              </a:spcBef>
              <a:buSzPct val="100000"/>
              <a:buFont typeface="Arial" panose="020B0604020202020204" pitchFamily="34" charset="0"/>
              <a:buChar char="•"/>
            </a:pPr>
            <a:r>
              <a:rPr lang="en-US" sz="2200"/>
              <a:t>International new ventures are businesses that, from their inception, seek to derive significant competitive advantage by using their resources to sell products or services in multiple countries.</a:t>
            </a:r>
          </a:p>
          <a:p>
            <a:pPr marL="256032" lvl="1" indent="-256032">
              <a:lnSpc>
                <a:spcPct val="90000"/>
              </a:lnSpc>
              <a:spcBef>
                <a:spcPts val="1500"/>
              </a:spcBef>
              <a:buSzPct val="100000"/>
              <a:buFont typeface="Arial" panose="020B0604020202020204" pitchFamily="34" charset="0"/>
              <a:buChar char="•"/>
            </a:pPr>
            <a:r>
              <a:rPr lang="en-US" sz="2200"/>
              <a:t>Although there is vast potential associated with selling overseas, it is a complex form of growth.</a:t>
            </a:r>
          </a:p>
        </p:txBody>
      </p:sp>
      <p:pic>
        <p:nvPicPr>
          <p:cNvPr id="5" name="Picture 4" descr="A picture containing colorful, checker&#10;&#10;Description automatically generated">
            <a:extLst>
              <a:ext uri="{FF2B5EF4-FFF2-40B4-BE49-F238E27FC236}">
                <a16:creationId xmlns:a16="http://schemas.microsoft.com/office/drawing/2014/main" id="{955A09FB-90AC-8648-8EA8-96A930DC6B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94788"/>
            <a:ext cx="5384800" cy="3599866"/>
          </a:xfrm>
          <a:prstGeom prst="rect">
            <a:avLst/>
          </a:prstGeom>
          <a:noFill/>
        </p:spPr>
      </p:pic>
      <p:sp>
        <p:nvSpPr>
          <p:cNvPr id="10" name="Date Placeholder 4">
            <a:extLst>
              <a:ext uri="{FF2B5EF4-FFF2-40B4-BE49-F238E27FC236}">
                <a16:creationId xmlns:a16="http://schemas.microsoft.com/office/drawing/2014/main" id="{516EE1DD-29D5-434C-AA62-991F56FDD413}"/>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01/08/2025</a:t>
            </a:fld>
            <a:endParaRPr lang="en-GB" altLang="en-US"/>
          </a:p>
        </p:txBody>
      </p:sp>
      <p:sp>
        <p:nvSpPr>
          <p:cNvPr id="12" name="Slide Number Placeholder 5">
            <a:extLst>
              <a:ext uri="{FF2B5EF4-FFF2-40B4-BE49-F238E27FC236}">
                <a16:creationId xmlns:a16="http://schemas.microsoft.com/office/drawing/2014/main" id="{9AC00399-ECF6-421D-8F69-005CA71701CA}"/>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11</a:t>
            </a:fld>
            <a:endParaRPr lang="en-GB" altLang="en-US"/>
          </a:p>
        </p:txBody>
      </p:sp>
    </p:spTree>
    <p:extLst>
      <p:ext uri="{BB962C8B-B14F-4D97-AF65-F5344CB8AC3E}">
        <p14:creationId xmlns:p14="http://schemas.microsoft.com/office/powerpoint/2010/main" val="1724776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78098"/>
          </a:xfrm>
        </p:spPr>
        <p:txBody>
          <a:bodyPr/>
          <a:lstStyle/>
          <a:p>
            <a:r>
              <a:rPr lang="en-US" sz="3600" dirty="0"/>
              <a:t>International Expansion </a:t>
            </a:r>
            <a:r>
              <a:rPr lang="en-US" sz="2000" dirty="0"/>
              <a:t>(2 of 3)</a:t>
            </a:r>
          </a:p>
        </p:txBody>
      </p:sp>
      <p:sp>
        <p:nvSpPr>
          <p:cNvPr id="3" name="Content Placeholder 2"/>
          <p:cNvSpPr>
            <a:spLocks noGrp="1"/>
          </p:cNvSpPr>
          <p:nvPr>
            <p:ph idx="1"/>
          </p:nvPr>
        </p:nvSpPr>
        <p:spPr>
          <a:xfrm>
            <a:off x="947428" y="1052736"/>
            <a:ext cx="10297144" cy="4464496"/>
          </a:xfrm>
        </p:spPr>
        <p:txBody>
          <a:bodyPr/>
          <a:lstStyle/>
          <a:p>
            <a:pPr>
              <a:spcBef>
                <a:spcPts val="500"/>
              </a:spcBef>
              <a:buNone/>
            </a:pPr>
            <a:r>
              <a:rPr lang="en-US" sz="2200" dirty="0"/>
              <a:t>Foreign-Market Entry Strategies</a:t>
            </a:r>
          </a:p>
          <a:p>
            <a:pPr marL="256032" lvl="1" indent="-256032">
              <a:spcBef>
                <a:spcPts val="500"/>
              </a:spcBef>
              <a:buSzPct val="100000"/>
              <a:buFont typeface="Arial" pitchFamily="34" charset="0"/>
              <a:buChar char="•"/>
            </a:pPr>
            <a:r>
              <a:rPr lang="en-US" sz="2200" dirty="0"/>
              <a:t>Exporting</a:t>
            </a:r>
          </a:p>
          <a:p>
            <a:pPr marL="740664" lvl="3" indent="-283464">
              <a:spcBef>
                <a:spcPts val="500"/>
              </a:spcBef>
              <a:buSzPct val="100000"/>
            </a:pPr>
            <a:r>
              <a:rPr lang="en-US" sz="2200" dirty="0"/>
              <a:t>Producing a product at home and shipping it to a foreign market.</a:t>
            </a:r>
          </a:p>
          <a:p>
            <a:pPr marL="256032" lvl="1" indent="-256032">
              <a:spcBef>
                <a:spcPts val="500"/>
              </a:spcBef>
              <a:buSzPct val="100000"/>
              <a:buFont typeface="Arial" pitchFamily="34" charset="0"/>
              <a:buChar char="•"/>
            </a:pPr>
            <a:r>
              <a:rPr lang="en-US" sz="2200" dirty="0"/>
              <a:t>Joint Ventures</a:t>
            </a:r>
          </a:p>
          <a:p>
            <a:pPr marL="740664" lvl="3" indent="-283464">
              <a:spcBef>
                <a:spcPts val="500"/>
              </a:spcBef>
              <a:buSzPct val="100000"/>
            </a:pPr>
            <a:r>
              <a:rPr lang="en-US" sz="2200" dirty="0"/>
              <a:t>Involves the establishment of a firm that is jointly owned by two or more otherwise independent firms.</a:t>
            </a:r>
          </a:p>
          <a:p>
            <a:pPr marL="1197864" lvl="4" indent="-283464">
              <a:spcBef>
                <a:spcPts val="500"/>
              </a:spcBef>
              <a:buSzPct val="100000"/>
            </a:pPr>
            <a:r>
              <a:rPr lang="en-US" sz="2200" dirty="0"/>
              <a:t>Fuji-Xerox is a joint venture between an American and a Japanese company. </a:t>
            </a:r>
            <a:r>
              <a:rPr lang="en-US" sz="2200" dirty="0">
                <a:solidFill>
                  <a:srgbClr val="FF0000"/>
                </a:solidFill>
              </a:rPr>
              <a:t>Any other examples? Company A and B </a:t>
            </a:r>
          </a:p>
          <a:p>
            <a:pPr marL="256032" lvl="1" indent="-256032">
              <a:spcBef>
                <a:spcPts val="500"/>
              </a:spcBef>
              <a:buSzPct val="100000"/>
              <a:buFont typeface="Arial" pitchFamily="34" charset="0"/>
              <a:buChar char="•"/>
            </a:pPr>
            <a:r>
              <a:rPr lang="en-US" sz="2200" dirty="0"/>
              <a:t>Licensing</a:t>
            </a:r>
          </a:p>
          <a:p>
            <a:pPr marL="740664" lvl="3" indent="-283464">
              <a:spcBef>
                <a:spcPts val="500"/>
              </a:spcBef>
              <a:buSzPct val="100000"/>
            </a:pPr>
            <a:r>
              <a:rPr lang="en-US" sz="2200" dirty="0"/>
              <a:t>An arrangement whereby a firm with the proprietary rights to a product grants permission to another firm to manufacture that product for specified royalties or other payments. Intel</a:t>
            </a:r>
          </a:p>
        </p:txBody>
      </p:sp>
    </p:spTree>
    <p:extLst>
      <p:ext uri="{BB962C8B-B14F-4D97-AF65-F5344CB8AC3E}">
        <p14:creationId xmlns:p14="http://schemas.microsoft.com/office/powerpoint/2010/main" val="3221845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International Expansion </a:t>
            </a:r>
            <a:r>
              <a:rPr lang="en-US" sz="2000" dirty="0"/>
              <a:t>(3 of 3)</a:t>
            </a:r>
          </a:p>
        </p:txBody>
      </p:sp>
      <p:sp>
        <p:nvSpPr>
          <p:cNvPr id="3" name="Content Placeholder 2"/>
          <p:cNvSpPr>
            <a:spLocks noGrp="1"/>
          </p:cNvSpPr>
          <p:nvPr>
            <p:ph idx="1"/>
          </p:nvPr>
        </p:nvSpPr>
        <p:spPr>
          <a:xfrm>
            <a:off x="803412" y="1268760"/>
            <a:ext cx="10585176" cy="4320480"/>
          </a:xfrm>
        </p:spPr>
        <p:txBody>
          <a:bodyPr/>
          <a:lstStyle/>
          <a:p>
            <a:pPr marL="256032" lvl="1" indent="-256032">
              <a:spcBef>
                <a:spcPts val="1500"/>
              </a:spcBef>
              <a:buSzPct val="100000"/>
              <a:buFont typeface="Arial" panose="020B0604020202020204" pitchFamily="34" charset="0"/>
              <a:buChar char="•"/>
            </a:pPr>
            <a:r>
              <a:rPr lang="en-US" sz="2100" dirty="0"/>
              <a:t>Franchising</a:t>
            </a:r>
          </a:p>
          <a:p>
            <a:pPr marL="740664" lvl="2" indent="-283464">
              <a:buSzPct val="100000"/>
              <a:buFont typeface="Arial" pitchFamily="34" charset="0"/>
              <a:buChar char="–"/>
            </a:pPr>
            <a:r>
              <a:rPr lang="en-US" sz="2100" dirty="0"/>
              <a:t>An agreement between a franchisor (a company like McDonald</a:t>
            </a:r>
            <a:r>
              <a:rPr lang="en-US" altLang="en-US" sz="2100" dirty="0"/>
              <a:t>’</a:t>
            </a:r>
            <a:r>
              <a:rPr lang="en-US" sz="2100" dirty="0"/>
              <a:t>s Inc., that has an established business method and brand) and a franchisee (the owner of one or more McDonald</a:t>
            </a:r>
            <a:r>
              <a:rPr lang="en-US" altLang="en-US" sz="2100" dirty="0"/>
              <a:t>’</a:t>
            </a:r>
            <a:r>
              <a:rPr lang="en-US" sz="2100" dirty="0"/>
              <a:t>s restaurants). </a:t>
            </a:r>
          </a:p>
          <a:p>
            <a:pPr marL="256032" lvl="1" indent="-256032">
              <a:spcBef>
                <a:spcPts val="1000"/>
              </a:spcBef>
              <a:buFont typeface="Arial" pitchFamily="34" charset="0"/>
              <a:buChar char="•"/>
            </a:pPr>
            <a:r>
              <a:rPr lang="en-US" sz="2100" dirty="0"/>
              <a:t>Wholly Owned </a:t>
            </a:r>
            <a:r>
              <a:rPr lang="en-US" sz="2100" dirty="0">
                <a:highlight>
                  <a:srgbClr val="FFFF00"/>
                </a:highlight>
              </a:rPr>
              <a:t>Subsidiary – </a:t>
            </a:r>
          </a:p>
          <a:p>
            <a:pPr marL="256032" lvl="1" indent="-256032">
              <a:spcBef>
                <a:spcPts val="1000"/>
              </a:spcBef>
              <a:buFont typeface="Arial" pitchFamily="34" charset="0"/>
              <a:buChar char="•"/>
            </a:pPr>
            <a:r>
              <a:rPr lang="en-US" sz="2100" dirty="0"/>
              <a:t>A company that has made the decision to manufacture a product in a foreign country and establish a permanent presence. </a:t>
            </a:r>
            <a:r>
              <a:rPr lang="en-US" sz="2100" b="1" dirty="0">
                <a:solidFill>
                  <a:srgbClr val="FF0000"/>
                </a:solidFill>
              </a:rPr>
              <a:t>Buy the company </a:t>
            </a:r>
          </a:p>
        </p:txBody>
      </p:sp>
    </p:spTree>
    <p:extLst>
      <p:ext uri="{BB962C8B-B14F-4D97-AF65-F5344CB8AC3E}">
        <p14:creationId xmlns:p14="http://schemas.microsoft.com/office/powerpoint/2010/main" val="3300620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External Growth Strategies </a:t>
            </a:r>
            <a:r>
              <a:rPr lang="en-US" sz="2000" dirty="0"/>
              <a:t>(1 of 2) </a:t>
            </a:r>
          </a:p>
        </p:txBody>
      </p:sp>
      <p:sp>
        <p:nvSpPr>
          <p:cNvPr id="3" name="Content Placeholder 2"/>
          <p:cNvSpPr>
            <a:spLocks noGrp="1"/>
          </p:cNvSpPr>
          <p:nvPr>
            <p:ph idx="1"/>
          </p:nvPr>
        </p:nvSpPr>
        <p:spPr/>
        <p:txBody>
          <a:bodyPr/>
          <a:lstStyle/>
          <a:p>
            <a:r>
              <a:rPr lang="en-US" sz="2400" dirty="0"/>
              <a:t>Mergers and Acquisitions</a:t>
            </a:r>
          </a:p>
          <a:p>
            <a:r>
              <a:rPr lang="en-US" sz="2400" dirty="0"/>
              <a:t>Licensing </a:t>
            </a:r>
          </a:p>
          <a:p>
            <a:r>
              <a:rPr lang="en-US" sz="2400" dirty="0"/>
              <a:t>Strategic Alliances and Joint Ventures</a:t>
            </a:r>
          </a:p>
          <a:p>
            <a:r>
              <a:rPr lang="en-US" sz="2400" dirty="0"/>
              <a:t>Franchising</a:t>
            </a:r>
          </a:p>
        </p:txBody>
      </p:sp>
    </p:spTree>
    <p:extLst>
      <p:ext uri="{BB962C8B-B14F-4D97-AF65-F5344CB8AC3E}">
        <p14:creationId xmlns:p14="http://schemas.microsoft.com/office/powerpoint/2010/main" val="3155768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0"/>
            <a:ext cx="8229600" cy="1097280"/>
          </a:xfrm>
        </p:spPr>
        <p:txBody>
          <a:bodyPr/>
          <a:lstStyle/>
          <a:p>
            <a:r>
              <a:rPr lang="en-US" sz="3600" dirty="0"/>
              <a:t>External Growth Strategies </a:t>
            </a:r>
            <a:r>
              <a:rPr lang="en-US" sz="2000" dirty="0"/>
              <a:t>(2 of 2) </a:t>
            </a:r>
          </a:p>
        </p:txBody>
      </p:sp>
      <p:sp>
        <p:nvSpPr>
          <p:cNvPr id="5" name="Content Placeholder 4"/>
          <p:cNvSpPr>
            <a:spLocks noGrp="1"/>
          </p:cNvSpPr>
          <p:nvPr>
            <p:ph idx="13"/>
          </p:nvPr>
        </p:nvSpPr>
        <p:spPr>
          <a:xfrm>
            <a:off x="1127448" y="1355586"/>
            <a:ext cx="5472608" cy="4229100"/>
          </a:xfrm>
        </p:spPr>
        <p:txBody>
          <a:bodyPr/>
          <a:lstStyle/>
          <a:p>
            <a:pPr>
              <a:spcBef>
                <a:spcPts val="1000"/>
              </a:spcBef>
              <a:buNone/>
            </a:pPr>
            <a:r>
              <a:rPr lang="en-US" sz="2000" b="1" dirty="0"/>
              <a:t>Advantages</a:t>
            </a:r>
            <a:endParaRPr lang="en-US" sz="2000" dirty="0"/>
          </a:p>
          <a:p>
            <a:pPr>
              <a:spcBef>
                <a:spcPts val="1000"/>
              </a:spcBef>
              <a:buFontTx/>
              <a:buChar char="•"/>
            </a:pPr>
            <a:r>
              <a:rPr lang="en-US" sz="2000" dirty="0"/>
              <a:t>Reducing competition.</a:t>
            </a:r>
          </a:p>
          <a:p>
            <a:pPr>
              <a:spcBef>
                <a:spcPts val="1000"/>
              </a:spcBef>
              <a:buFontTx/>
              <a:buChar char="•"/>
            </a:pPr>
            <a:r>
              <a:rPr lang="en-US" sz="2000" dirty="0"/>
              <a:t>Gaining access to proprietary  products or services.</a:t>
            </a:r>
          </a:p>
          <a:p>
            <a:pPr>
              <a:spcBef>
                <a:spcPts val="1000"/>
              </a:spcBef>
              <a:buFontTx/>
              <a:buChar char="•"/>
            </a:pPr>
            <a:r>
              <a:rPr lang="en-US" sz="2000" dirty="0"/>
              <a:t>Gaining access to new products  and markets.</a:t>
            </a:r>
          </a:p>
          <a:p>
            <a:pPr>
              <a:spcBef>
                <a:spcPts val="1000"/>
              </a:spcBef>
              <a:buFontTx/>
              <a:buChar char="•"/>
            </a:pPr>
            <a:r>
              <a:rPr lang="en-US" sz="2000" dirty="0"/>
              <a:t>Obtaining access to technical expertise.</a:t>
            </a:r>
          </a:p>
          <a:p>
            <a:pPr>
              <a:spcBef>
                <a:spcPts val="1000"/>
              </a:spcBef>
              <a:buFontTx/>
              <a:buChar char="•"/>
            </a:pPr>
            <a:r>
              <a:rPr lang="en-US" sz="2000" dirty="0"/>
              <a:t>Gaining access to an established brand name.</a:t>
            </a:r>
          </a:p>
          <a:p>
            <a:pPr>
              <a:spcBef>
                <a:spcPts val="1000"/>
              </a:spcBef>
              <a:buFontTx/>
              <a:buChar char="•"/>
            </a:pPr>
            <a:r>
              <a:rPr lang="en-US" sz="2000" dirty="0">
                <a:highlight>
                  <a:srgbClr val="FFFF00"/>
                </a:highlight>
              </a:rPr>
              <a:t>Economies of scale</a:t>
            </a:r>
            <a:r>
              <a:rPr lang="en-US" sz="2000" dirty="0"/>
              <a:t>.</a:t>
            </a:r>
          </a:p>
          <a:p>
            <a:pPr>
              <a:spcBef>
                <a:spcPts val="1000"/>
              </a:spcBef>
              <a:buFontTx/>
              <a:buChar char="•"/>
            </a:pPr>
            <a:r>
              <a:rPr lang="en-US" sz="2000" dirty="0"/>
              <a:t>Diversification of business risk.</a:t>
            </a:r>
          </a:p>
        </p:txBody>
      </p:sp>
      <p:sp>
        <p:nvSpPr>
          <p:cNvPr id="12" name="Content Placeholder 5"/>
          <p:cNvSpPr>
            <a:spLocks noGrp="1"/>
          </p:cNvSpPr>
          <p:nvPr>
            <p:ph type="body" sz="quarter" idx="14"/>
          </p:nvPr>
        </p:nvSpPr>
        <p:spPr>
          <a:xfrm>
            <a:off x="6960096" y="1698486"/>
            <a:ext cx="4267200" cy="3886200"/>
          </a:xfrm>
        </p:spPr>
        <p:txBody>
          <a:bodyPr/>
          <a:lstStyle/>
          <a:p>
            <a:pPr>
              <a:spcBef>
                <a:spcPts val="1000"/>
              </a:spcBef>
              <a:buNone/>
            </a:pPr>
            <a:r>
              <a:rPr lang="en-US" sz="2000" b="1" dirty="0"/>
              <a:t>Disadvantages</a:t>
            </a:r>
            <a:endParaRPr lang="en-US" sz="2000" dirty="0"/>
          </a:p>
          <a:p>
            <a:pPr>
              <a:spcBef>
                <a:spcPts val="1000"/>
              </a:spcBef>
              <a:buFontTx/>
              <a:buChar char="•"/>
            </a:pPr>
            <a:r>
              <a:rPr lang="en-US" sz="2000" dirty="0"/>
              <a:t>Incompatibility of top management.</a:t>
            </a:r>
          </a:p>
          <a:p>
            <a:pPr>
              <a:spcBef>
                <a:spcPts val="1000"/>
              </a:spcBef>
              <a:buFontTx/>
              <a:buChar char="•"/>
            </a:pPr>
            <a:r>
              <a:rPr lang="en-US" sz="2000" dirty="0"/>
              <a:t>Clash of corporate </a:t>
            </a:r>
            <a:r>
              <a:rPr lang="en-US" sz="2000" b="1" dirty="0">
                <a:solidFill>
                  <a:srgbClr val="FF0000"/>
                </a:solidFill>
              </a:rPr>
              <a:t>cultures e.g. HP and Compaq merger in 2001.</a:t>
            </a:r>
          </a:p>
          <a:p>
            <a:pPr>
              <a:spcBef>
                <a:spcPts val="1000"/>
              </a:spcBef>
              <a:buFontTx/>
              <a:buChar char="•"/>
            </a:pPr>
            <a:r>
              <a:rPr lang="en-US" sz="2000" dirty="0"/>
              <a:t>Operational problems.</a:t>
            </a:r>
          </a:p>
          <a:p>
            <a:pPr>
              <a:spcBef>
                <a:spcPts val="1000"/>
              </a:spcBef>
              <a:buFontTx/>
              <a:buChar char="•"/>
            </a:pPr>
            <a:r>
              <a:rPr lang="en-US" sz="2000" dirty="0"/>
              <a:t>Increased business complexity.</a:t>
            </a:r>
          </a:p>
          <a:p>
            <a:pPr>
              <a:spcBef>
                <a:spcPts val="1000"/>
              </a:spcBef>
              <a:buFontTx/>
              <a:buChar char="•"/>
            </a:pPr>
            <a:r>
              <a:rPr lang="en-US" sz="2000" dirty="0"/>
              <a:t>Loss of organizational flexibility.</a:t>
            </a:r>
          </a:p>
          <a:p>
            <a:pPr>
              <a:spcBef>
                <a:spcPts val="1000"/>
              </a:spcBef>
              <a:buFontTx/>
              <a:buChar char="•"/>
            </a:pPr>
            <a:r>
              <a:rPr lang="en-US" sz="2000" dirty="0"/>
              <a:t>Antitrust implications.</a:t>
            </a:r>
          </a:p>
        </p:txBody>
      </p:sp>
      <p:sp>
        <p:nvSpPr>
          <p:cNvPr id="3" name="TextBox 2"/>
          <p:cNvSpPr txBox="1"/>
          <p:nvPr/>
        </p:nvSpPr>
        <p:spPr>
          <a:xfrm>
            <a:off x="1931586" y="640854"/>
            <a:ext cx="8229600" cy="707886"/>
          </a:xfrm>
          <a:prstGeom prst="rect">
            <a:avLst/>
          </a:prstGeom>
          <a:noFill/>
        </p:spPr>
        <p:txBody>
          <a:bodyPr wrap="square" rtlCol="0">
            <a:spAutoFit/>
          </a:bodyPr>
          <a:lstStyle/>
          <a:p>
            <a:pPr algn="ctr"/>
            <a:r>
              <a:rPr lang="en-US" sz="2000" dirty="0"/>
              <a:t>Advantages and Disadvantages of Emphasizing External Growth Strategies </a:t>
            </a:r>
          </a:p>
        </p:txBody>
      </p:sp>
    </p:spTree>
    <p:extLst>
      <p:ext uri="{BB962C8B-B14F-4D97-AF65-F5344CB8AC3E}">
        <p14:creationId xmlns:p14="http://schemas.microsoft.com/office/powerpoint/2010/main" val="175247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06090"/>
          </a:xfrm>
        </p:spPr>
        <p:txBody>
          <a:bodyPr/>
          <a:lstStyle/>
          <a:p>
            <a:r>
              <a:rPr lang="en-US" sz="3600" dirty="0">
                <a:highlight>
                  <a:srgbClr val="FFFF00"/>
                </a:highlight>
              </a:rPr>
              <a:t>Mergers and Acquisitions</a:t>
            </a:r>
          </a:p>
        </p:txBody>
      </p:sp>
      <p:sp>
        <p:nvSpPr>
          <p:cNvPr id="7" name="Content Placeholder 6"/>
          <p:cNvSpPr>
            <a:spLocks noGrp="1"/>
          </p:cNvSpPr>
          <p:nvPr>
            <p:ph idx="1"/>
          </p:nvPr>
        </p:nvSpPr>
        <p:spPr>
          <a:xfrm>
            <a:off x="1127448" y="980728"/>
            <a:ext cx="10009112" cy="4525963"/>
          </a:xfrm>
        </p:spPr>
        <p:txBody>
          <a:bodyPr/>
          <a:lstStyle/>
          <a:p>
            <a:pPr marL="256032" indent="-256032">
              <a:buNone/>
            </a:pPr>
            <a:r>
              <a:rPr lang="en-US" sz="2200" b="1" dirty="0"/>
              <a:t>Mergers and Acquisitions</a:t>
            </a:r>
          </a:p>
          <a:p>
            <a:pPr marL="256032" lvl="1" indent="-256032">
              <a:spcBef>
                <a:spcPts val="1500"/>
              </a:spcBef>
              <a:buFont typeface="Arial" pitchFamily="34" charset="0"/>
              <a:buChar char="•"/>
            </a:pPr>
            <a:r>
              <a:rPr lang="en-US" sz="2200" dirty="0"/>
              <a:t>A merger is the pooling of interests to combine two or more firms into one.</a:t>
            </a:r>
          </a:p>
          <a:p>
            <a:pPr marL="256032" lvl="1" indent="-256032">
              <a:spcBef>
                <a:spcPts val="1500"/>
              </a:spcBef>
              <a:buFont typeface="Arial" pitchFamily="34" charset="0"/>
              <a:buChar char="•"/>
            </a:pPr>
            <a:r>
              <a:rPr lang="en-US" sz="2200" dirty="0"/>
              <a:t>An acquisition is the outright purchase of one firm by another.</a:t>
            </a:r>
          </a:p>
          <a:p>
            <a:pPr marL="256032" indent="-256032">
              <a:buNone/>
            </a:pPr>
            <a:r>
              <a:rPr lang="en-US" sz="2200" b="1" dirty="0"/>
              <a:t>Purpose of Acquisitions</a:t>
            </a:r>
          </a:p>
          <a:p>
            <a:pPr marL="256032" lvl="1" indent="-256032">
              <a:spcBef>
                <a:spcPts val="1500"/>
              </a:spcBef>
              <a:buFont typeface="Arial" pitchFamily="34" charset="0"/>
              <a:buChar char="•"/>
            </a:pPr>
            <a:r>
              <a:rPr lang="en-US" sz="2200" dirty="0"/>
              <a:t>Acquiring another business can fulfill several of a company</a:t>
            </a:r>
            <a:r>
              <a:rPr lang="en-US" altLang="en-US" sz="2200" dirty="0"/>
              <a:t>’</a:t>
            </a:r>
            <a:r>
              <a:rPr lang="en-US" sz="2200" dirty="0"/>
              <a:t>s needs, such as:</a:t>
            </a:r>
          </a:p>
          <a:p>
            <a:pPr marL="740664" lvl="2" indent="-283464">
              <a:buFont typeface="Arial" pitchFamily="34" charset="0"/>
              <a:buChar char="–"/>
            </a:pPr>
            <a:r>
              <a:rPr lang="en-US" sz="2200" dirty="0"/>
              <a:t>Expanding its product line.</a:t>
            </a:r>
          </a:p>
          <a:p>
            <a:pPr marL="740664" lvl="2" indent="-283464">
              <a:buFont typeface="Arial" pitchFamily="34" charset="0"/>
              <a:buChar char="–"/>
            </a:pPr>
            <a:r>
              <a:rPr lang="en-US" sz="2200" dirty="0"/>
              <a:t>Gaining access to distribution channels.</a:t>
            </a:r>
          </a:p>
          <a:p>
            <a:pPr marL="740664" lvl="2" indent="-283464">
              <a:buFont typeface="Arial" pitchFamily="34" charset="0"/>
              <a:buChar char="–"/>
            </a:pPr>
            <a:r>
              <a:rPr lang="en-US" sz="2200" dirty="0"/>
              <a:t>Achieving competitive economies of scale.</a:t>
            </a:r>
          </a:p>
        </p:txBody>
      </p:sp>
    </p:spTree>
    <p:extLst>
      <p:ext uri="{BB962C8B-B14F-4D97-AF65-F5344CB8AC3E}">
        <p14:creationId xmlns:p14="http://schemas.microsoft.com/office/powerpoint/2010/main" val="1901302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Licensing </a:t>
            </a:r>
            <a:r>
              <a:rPr lang="en-US" sz="2000" dirty="0"/>
              <a:t>(1 of 2)</a:t>
            </a:r>
          </a:p>
        </p:txBody>
      </p:sp>
      <p:sp>
        <p:nvSpPr>
          <p:cNvPr id="3" name="Content Placeholder 2"/>
          <p:cNvSpPr>
            <a:spLocks noGrp="1"/>
          </p:cNvSpPr>
          <p:nvPr>
            <p:ph idx="1"/>
          </p:nvPr>
        </p:nvSpPr>
        <p:spPr/>
        <p:txBody>
          <a:bodyPr/>
          <a:lstStyle/>
          <a:p>
            <a:pPr marL="256032" lvl="1" indent="-256032">
              <a:spcBef>
                <a:spcPts val="1500"/>
              </a:spcBef>
              <a:buFont typeface="Arial" pitchFamily="34" charset="0"/>
              <a:buChar char="•"/>
            </a:pPr>
            <a:r>
              <a:rPr lang="en-US" sz="2400" dirty="0"/>
              <a:t>The granting of permission by one company to another company to use a specific form of its intellectual property under clearly defined conditions.</a:t>
            </a:r>
          </a:p>
          <a:p>
            <a:pPr marL="256032" lvl="1" indent="-256032">
              <a:spcBef>
                <a:spcPts val="1500"/>
              </a:spcBef>
              <a:buFont typeface="Arial" pitchFamily="34" charset="0"/>
              <a:buChar char="•"/>
            </a:pPr>
            <a:r>
              <a:rPr lang="en-US" sz="2400" dirty="0"/>
              <a:t>Virtually any intellectual property a company owns that is protected by a patent, trademark, or copyright can be licensed to a third party.</a:t>
            </a:r>
          </a:p>
          <a:p>
            <a:pPr marL="0" lvl="1" indent="0">
              <a:spcBef>
                <a:spcPts val="1500"/>
              </a:spcBef>
              <a:buNone/>
            </a:pPr>
            <a:r>
              <a:rPr lang="en-US" sz="2400" b="1" dirty="0"/>
              <a:t>Licensing Agreement</a:t>
            </a:r>
          </a:p>
          <a:p>
            <a:pPr marL="256032" lvl="1" indent="-256032">
              <a:spcBef>
                <a:spcPts val="1500"/>
              </a:spcBef>
              <a:buFont typeface="Arial" pitchFamily="34" charset="0"/>
              <a:buChar char="•"/>
            </a:pPr>
            <a:r>
              <a:rPr lang="en-US" sz="2400" dirty="0"/>
              <a:t>The terms of a license are spelled out by a licensing agreement.</a:t>
            </a:r>
          </a:p>
        </p:txBody>
      </p:sp>
    </p:spTree>
    <p:extLst>
      <p:ext uri="{BB962C8B-B14F-4D97-AF65-F5344CB8AC3E}">
        <p14:creationId xmlns:p14="http://schemas.microsoft.com/office/powerpoint/2010/main" val="2981798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Licensing </a:t>
            </a:r>
            <a:r>
              <a:rPr lang="en-US" sz="2000" dirty="0"/>
              <a:t>(2 of 2)</a:t>
            </a:r>
          </a:p>
        </p:txBody>
      </p:sp>
      <p:graphicFrame>
        <p:nvGraphicFramePr>
          <p:cNvPr id="5" name="Table 3"/>
          <p:cNvGraphicFramePr>
            <a:graphicFrameLocks noGrp="1"/>
          </p:cNvGraphicFramePr>
          <p:nvPr>
            <p:ph idx="1"/>
          </p:nvPr>
        </p:nvGraphicFramePr>
        <p:xfrm>
          <a:off x="1981200" y="2011680"/>
          <a:ext cx="8229600" cy="2712720"/>
        </p:xfrm>
        <a:graphic>
          <a:graphicData uri="http://schemas.openxmlformats.org/drawingml/2006/table">
            <a:tbl>
              <a:tblPr firstRow="1" bandRow="1">
                <a:tableStyleId>{9D7B26C5-4107-4FEC-AEDC-1716B250A1EF}</a:tableStyleId>
              </a:tblPr>
              <a:tblGrid>
                <a:gridCol w="3276600">
                  <a:extLst>
                    <a:ext uri="{9D8B030D-6E8A-4147-A177-3AD203B41FA5}">
                      <a16:colId xmlns:a16="http://schemas.microsoft.com/office/drawing/2014/main" val="20000"/>
                    </a:ext>
                  </a:extLst>
                </a:gridCol>
                <a:gridCol w="49530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Type of Licensing</a:t>
                      </a:r>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Description</a:t>
                      </a:r>
                    </a:p>
                  </a:txBody>
                  <a:tcPr>
                    <a:solidFill>
                      <a:schemeClr val="bg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Technology Licensing</a:t>
                      </a:r>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The licensing of proprietary technology that the licensor typically controls by virtue of a utility patent.</a:t>
                      </a:r>
                    </a:p>
                  </a:txBody>
                  <a:tcPr>
                    <a:solidFill>
                      <a:schemeClr val="bg1"/>
                    </a:solidFill>
                  </a:tcPr>
                </a:tc>
                <a:extLst>
                  <a:ext uri="{0D108BD9-81ED-4DB2-BD59-A6C34878D82A}">
                    <a16:rowId xmlns:a16="http://schemas.microsoft.com/office/drawing/2014/main" val="10001"/>
                  </a:ext>
                </a:extLst>
              </a:tr>
              <a:tr h="370840">
                <a:tc>
                  <a:txBody>
                    <a:bodyPr/>
                    <a:lstStyle/>
                    <a:p>
                      <a:pPr algn="l"/>
                      <a:r>
                        <a:rPr lang="en-US" sz="2000" dirty="0"/>
                        <a:t>Merchandise and Character Licensing</a:t>
                      </a:r>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The licensing of a recognized trademark or brand that the licensor typically controls through a trademark or copyright. </a:t>
                      </a:r>
                    </a:p>
                  </a:txBody>
                  <a:tcPr>
                    <a:solidFill>
                      <a:schemeClr val="bg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921602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50106"/>
          </a:xfrm>
        </p:spPr>
        <p:txBody>
          <a:bodyPr wrap="square" anchor="ctr">
            <a:normAutofit/>
          </a:bodyPr>
          <a:lstStyle/>
          <a:p>
            <a:r>
              <a:rPr lang="en-US" sz="4100" dirty="0"/>
              <a:t>Strategic Alliances and Joint Ventures (1 of 2)</a:t>
            </a:r>
          </a:p>
        </p:txBody>
      </p:sp>
      <p:sp>
        <p:nvSpPr>
          <p:cNvPr id="3" name="Content Placeholder 2"/>
          <p:cNvSpPr>
            <a:spLocks noGrp="1"/>
          </p:cNvSpPr>
          <p:nvPr>
            <p:ph sz="half" idx="1"/>
          </p:nvPr>
        </p:nvSpPr>
        <p:spPr>
          <a:xfrm>
            <a:off x="609600" y="1124744"/>
            <a:ext cx="6350496" cy="4464497"/>
          </a:xfrm>
        </p:spPr>
        <p:txBody>
          <a:bodyPr wrap="square" anchor="t">
            <a:normAutofit lnSpcReduction="10000"/>
          </a:bodyPr>
          <a:lstStyle/>
          <a:p>
            <a:pPr marL="256032" lvl="1" indent="-256032">
              <a:spcBef>
                <a:spcPts val="1500"/>
              </a:spcBef>
              <a:buFont typeface="Arial" pitchFamily="34" charset="0"/>
              <a:buChar char="•"/>
            </a:pPr>
            <a:r>
              <a:rPr lang="en-US" dirty="0"/>
              <a:t>The increase in the popularity of strategic alliances and joint ventures has been driven largely by a growing awareness that firms can’t “go it alone” and succeed.</a:t>
            </a:r>
          </a:p>
          <a:p>
            <a:pPr marL="256032" lvl="1" indent="-256032">
              <a:spcBef>
                <a:spcPts val="1500"/>
              </a:spcBef>
              <a:buFont typeface="Arial" pitchFamily="34" charset="0"/>
              <a:buChar char="•"/>
            </a:pPr>
            <a:r>
              <a:rPr lang="en-US" dirty="0"/>
              <a:t>Firms partner and share resources in a strategic partnership while a joint venture entails two firms coming together and forming a separate entity that serves a particular purpose (Chen, King and Wen, 2015).</a:t>
            </a:r>
          </a:p>
          <a:p>
            <a:pPr marL="256032" lvl="1" indent="-256032">
              <a:spcBef>
                <a:spcPts val="1500"/>
              </a:spcBef>
              <a:buFont typeface="Arial" pitchFamily="34" charset="0"/>
              <a:buChar char="•"/>
            </a:pPr>
            <a:r>
              <a:rPr lang="en-US" sz="2800" dirty="0"/>
              <a:t>Company A and B = Hp and Disney</a:t>
            </a:r>
          </a:p>
          <a:p>
            <a:pPr marL="256032" lvl="1" indent="-256032">
              <a:spcBef>
                <a:spcPts val="1500"/>
              </a:spcBef>
              <a:buFont typeface="Arial" pitchFamily="34" charset="0"/>
              <a:buChar char="•"/>
            </a:pPr>
            <a:endParaRPr lang="en-US" sz="2800" dirty="0"/>
          </a:p>
        </p:txBody>
      </p:sp>
      <p:pic>
        <p:nvPicPr>
          <p:cNvPr id="5" name="Picture 4" descr="A picture containing text, indoor, hand&#10;&#10;Description automatically generated">
            <a:extLst>
              <a:ext uri="{FF2B5EF4-FFF2-40B4-BE49-F238E27FC236}">
                <a16:creationId xmlns:a16="http://schemas.microsoft.com/office/drawing/2014/main" id="{574CF8E1-E7FB-0F42-B5BE-FC9FC72BAE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4112" y="1814404"/>
            <a:ext cx="4478288" cy="3560633"/>
          </a:xfrm>
          <a:prstGeom prst="rect">
            <a:avLst/>
          </a:prstGeom>
          <a:noFill/>
        </p:spPr>
      </p:pic>
      <p:sp>
        <p:nvSpPr>
          <p:cNvPr id="10" name="Date Placeholder 4">
            <a:extLst>
              <a:ext uri="{FF2B5EF4-FFF2-40B4-BE49-F238E27FC236}">
                <a16:creationId xmlns:a16="http://schemas.microsoft.com/office/drawing/2014/main" id="{2C314FAC-9D9C-450B-A575-522501C6AD68}"/>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01/08/2025</a:t>
            </a:fld>
            <a:endParaRPr lang="en-GB" altLang="en-US"/>
          </a:p>
        </p:txBody>
      </p:sp>
      <p:sp>
        <p:nvSpPr>
          <p:cNvPr id="12" name="Slide Number Placeholder 5">
            <a:extLst>
              <a:ext uri="{FF2B5EF4-FFF2-40B4-BE49-F238E27FC236}">
                <a16:creationId xmlns:a16="http://schemas.microsoft.com/office/drawing/2014/main" id="{30F7DCF2-4BE4-4F5D-BC37-C2A70AEB3C75}"/>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19</a:t>
            </a:fld>
            <a:endParaRPr lang="en-GB" altLang="en-US"/>
          </a:p>
        </p:txBody>
      </p:sp>
    </p:spTree>
    <p:extLst>
      <p:ext uri="{BB962C8B-B14F-4D97-AF65-F5344CB8AC3E}">
        <p14:creationId xmlns:p14="http://schemas.microsoft.com/office/powerpoint/2010/main" val="40519872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Strategic Alliances</a:t>
            </a:r>
            <a:endParaRPr lang="en-US" sz="2000" dirty="0"/>
          </a:p>
        </p:txBody>
      </p:sp>
      <p:sp>
        <p:nvSpPr>
          <p:cNvPr id="3" name="Content Placeholder 2"/>
          <p:cNvSpPr>
            <a:spLocks noGrp="1"/>
          </p:cNvSpPr>
          <p:nvPr>
            <p:ph idx="1"/>
          </p:nvPr>
        </p:nvSpPr>
        <p:spPr>
          <a:xfrm>
            <a:off x="1127448" y="1600201"/>
            <a:ext cx="9793088" cy="3556991"/>
          </a:xfrm>
        </p:spPr>
        <p:txBody>
          <a:bodyPr/>
          <a:lstStyle/>
          <a:p>
            <a:pPr marL="256032" lvl="1" indent="-256032">
              <a:spcBef>
                <a:spcPts val="1500"/>
              </a:spcBef>
              <a:buFont typeface="Arial" pitchFamily="34" charset="0"/>
              <a:buChar char="•"/>
            </a:pPr>
            <a:r>
              <a:rPr lang="en-US" sz="2400" dirty="0"/>
              <a:t>A strategic alliance is a partnership between two or more firms developed to achieve a specific goal.</a:t>
            </a:r>
          </a:p>
          <a:p>
            <a:pPr marL="256032" lvl="1" indent="-256032">
              <a:spcBef>
                <a:spcPts val="1500"/>
              </a:spcBef>
              <a:buFont typeface="Arial" pitchFamily="34" charset="0"/>
              <a:buChar char="•"/>
            </a:pPr>
            <a:r>
              <a:rPr lang="en-US" sz="2400" dirty="0"/>
              <a:t>Various studies show that participation in alliances can boost a firm’s rate of patenting, product innovation and foreign sales.</a:t>
            </a:r>
          </a:p>
          <a:p>
            <a:pPr marL="256032" lvl="1" indent="-256032">
              <a:spcBef>
                <a:spcPts val="1500"/>
              </a:spcBef>
              <a:buFont typeface="Arial" pitchFamily="34" charset="0"/>
              <a:buChar char="•"/>
            </a:pPr>
            <a:r>
              <a:rPr lang="en-US" sz="2400" dirty="0"/>
              <a:t>Strategic alliances tend to be informal and do not involve the creation of a new entity.</a:t>
            </a:r>
          </a:p>
          <a:p>
            <a:pPr marL="256032" lvl="1" indent="-256032">
              <a:spcBef>
                <a:spcPts val="1500"/>
              </a:spcBef>
              <a:buFont typeface="Arial" pitchFamily="34" charset="0"/>
              <a:buChar char="•"/>
            </a:pPr>
            <a:r>
              <a:rPr lang="en-US" sz="2400" dirty="0"/>
              <a:t>Setting up an alliance and making it work can be tricky. </a:t>
            </a:r>
          </a:p>
          <a:p>
            <a:pPr marL="256032" lvl="1" indent="-256032">
              <a:spcBef>
                <a:spcPts val="1500"/>
              </a:spcBef>
              <a:buFont typeface="Arial" pitchFamily="34" charset="0"/>
              <a:buChar char="•"/>
            </a:pPr>
            <a:endParaRPr lang="en-US" dirty="0"/>
          </a:p>
        </p:txBody>
      </p:sp>
    </p:spTree>
    <p:extLst>
      <p:ext uri="{BB962C8B-B14F-4D97-AF65-F5344CB8AC3E}">
        <p14:creationId xmlns:p14="http://schemas.microsoft.com/office/powerpoint/2010/main" val="1363929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Joint Ventures </a:t>
            </a:r>
            <a:r>
              <a:rPr lang="en-US" sz="2000" dirty="0"/>
              <a:t>(1 of 2)</a:t>
            </a:r>
            <a:endParaRPr lang="en-US" sz="3600" dirty="0"/>
          </a:p>
        </p:txBody>
      </p:sp>
      <p:sp>
        <p:nvSpPr>
          <p:cNvPr id="3" name="Content Placeholder 2"/>
          <p:cNvSpPr>
            <a:spLocks noGrp="1"/>
          </p:cNvSpPr>
          <p:nvPr>
            <p:ph idx="1"/>
          </p:nvPr>
        </p:nvSpPr>
        <p:spPr>
          <a:xfrm>
            <a:off x="1631504" y="1386861"/>
            <a:ext cx="9145016" cy="3554308"/>
          </a:xfrm>
        </p:spPr>
        <p:txBody>
          <a:bodyPr/>
          <a:lstStyle/>
          <a:p>
            <a:pPr marL="256032" lvl="1" indent="-256032">
              <a:spcBef>
                <a:spcPts val="1500"/>
              </a:spcBef>
              <a:buSzPct val="100000"/>
              <a:buFont typeface="Arial" panose="020B0604020202020204" pitchFamily="34" charset="0"/>
              <a:buChar char="•"/>
            </a:pPr>
            <a:r>
              <a:rPr lang="en-US" sz="2400" dirty="0"/>
              <a:t>A joint venture is an entity created when two or more firms pool a portion of their resources to create a separate, jointly owned organization.</a:t>
            </a:r>
          </a:p>
          <a:p>
            <a:pPr marL="256032" lvl="1" indent="-256032">
              <a:spcBef>
                <a:spcPts val="1500"/>
              </a:spcBef>
              <a:buSzPct val="100000"/>
              <a:buFont typeface="Arial" panose="020B0604020202020204" pitchFamily="34" charset="0"/>
              <a:buChar char="•"/>
            </a:pPr>
            <a:r>
              <a:rPr lang="en-US" sz="2400" dirty="0"/>
              <a:t>A common reason to form a joint venture is to gain access to a foreign market. In these cases, the joint venture typically consists of the firm trying to reach a foreign market and one or more local partners.</a:t>
            </a:r>
          </a:p>
        </p:txBody>
      </p:sp>
    </p:spTree>
    <p:extLst>
      <p:ext uri="{BB962C8B-B14F-4D97-AF65-F5344CB8AC3E}">
        <p14:creationId xmlns:p14="http://schemas.microsoft.com/office/powerpoint/2010/main" val="3092110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34866"/>
            <a:ext cx="8784976" cy="707886"/>
          </a:xfrm>
        </p:spPr>
        <p:txBody>
          <a:bodyPr/>
          <a:lstStyle/>
          <a:p>
            <a:r>
              <a:rPr lang="en-IN" sz="3600" dirty="0"/>
              <a:t>Strategic Alliances and Joint Ventures </a:t>
            </a:r>
            <a:r>
              <a:rPr lang="en-US" sz="2000" dirty="0"/>
              <a:t>(2 of 2)</a:t>
            </a:r>
            <a:r>
              <a:rPr lang="en-IN" sz="2000" dirty="0"/>
              <a:t> </a:t>
            </a:r>
            <a:endParaRPr lang="en-US" sz="2000" dirty="0"/>
          </a:p>
        </p:txBody>
      </p:sp>
      <p:graphicFrame>
        <p:nvGraphicFramePr>
          <p:cNvPr id="5" name="Table 4"/>
          <p:cNvGraphicFramePr>
            <a:graphicFrameLocks/>
          </p:cNvGraphicFramePr>
          <p:nvPr>
            <p:extLst>
              <p:ext uri="{D42A27DB-BD31-4B8C-83A1-F6EECF244321}">
                <p14:modId xmlns:p14="http://schemas.microsoft.com/office/powerpoint/2010/main" val="1293371502"/>
              </p:ext>
            </p:extLst>
          </p:nvPr>
        </p:nvGraphicFramePr>
        <p:xfrm>
          <a:off x="1981200" y="1577591"/>
          <a:ext cx="8229600" cy="3997960"/>
        </p:xfrm>
        <a:graphic>
          <a:graphicData uri="http://schemas.openxmlformats.org/drawingml/2006/table">
            <a:tbl>
              <a:tblPr firstRow="1" bandRow="1">
                <a:tableStyleId>{9D7B26C5-4107-4FEC-AEDC-1716B250A1EF}</a:tableStyleId>
              </a:tblPr>
              <a:tblGrid>
                <a:gridCol w="41910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Advantages</a:t>
                      </a:r>
                      <a:endParaRPr lang="en-US" dirty="0"/>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Disadvantages</a:t>
                      </a:r>
                      <a:endParaRPr lang="en-US" dirty="0"/>
                    </a:p>
                  </a:txBody>
                  <a:tcPr>
                    <a:solidFill>
                      <a:schemeClr val="bg1"/>
                    </a:solidFill>
                  </a:tcPr>
                </a:tc>
                <a:extLst>
                  <a:ext uri="{0D108BD9-81ED-4DB2-BD59-A6C34878D82A}">
                    <a16:rowId xmlns:a16="http://schemas.microsoft.com/office/drawing/2014/main" val="10000"/>
                  </a:ext>
                </a:extLst>
              </a:tr>
              <a:tr h="3627120">
                <a:tc>
                  <a:txBody>
                    <a:bodyPr/>
                    <a:lstStyle/>
                    <a:p>
                      <a:pPr marL="256032" indent="-256032" algn="l" eaLnBrk="1" hangingPunct="1">
                        <a:spcBef>
                          <a:spcPts val="1500"/>
                        </a:spcBef>
                        <a:buClr>
                          <a:schemeClr val="bg2"/>
                        </a:buClr>
                        <a:buFont typeface="Arial" pitchFamily="34" charset="0"/>
                        <a:buChar char="•"/>
                      </a:pPr>
                      <a:r>
                        <a:rPr lang="en-US" sz="1800" dirty="0"/>
                        <a:t>Gain access to a specific resource.</a:t>
                      </a:r>
                    </a:p>
                    <a:p>
                      <a:pPr marL="256032" indent="-256032" algn="l" eaLnBrk="1" hangingPunct="1">
                        <a:spcBef>
                          <a:spcPts val="1500"/>
                        </a:spcBef>
                        <a:buClr>
                          <a:schemeClr val="bg2"/>
                        </a:buClr>
                        <a:buFont typeface="Arial" pitchFamily="34" charset="0"/>
                        <a:buChar char="•"/>
                      </a:pPr>
                      <a:r>
                        <a:rPr lang="en-US" sz="1800" dirty="0"/>
                        <a:t>Economies of scale.</a:t>
                      </a:r>
                    </a:p>
                    <a:p>
                      <a:pPr marL="256032" indent="-256032" algn="l" eaLnBrk="1" hangingPunct="1">
                        <a:spcBef>
                          <a:spcPts val="1500"/>
                        </a:spcBef>
                        <a:buClr>
                          <a:schemeClr val="bg2"/>
                        </a:buClr>
                        <a:buFont typeface="Arial" pitchFamily="34" charset="0"/>
                        <a:buChar char="•"/>
                      </a:pPr>
                      <a:r>
                        <a:rPr lang="en-US" sz="1800" dirty="0"/>
                        <a:t>Risk and cost sharing.</a:t>
                      </a:r>
                    </a:p>
                    <a:p>
                      <a:pPr marL="256032" indent="-256032" algn="l" eaLnBrk="1" hangingPunct="1">
                        <a:spcBef>
                          <a:spcPts val="1500"/>
                        </a:spcBef>
                        <a:buClr>
                          <a:schemeClr val="bg2"/>
                        </a:buClr>
                        <a:buFont typeface="Arial" pitchFamily="34" charset="0"/>
                        <a:buChar char="•"/>
                      </a:pPr>
                      <a:r>
                        <a:rPr lang="en-US" sz="1800" dirty="0"/>
                        <a:t>Gain access to a foreign market.</a:t>
                      </a:r>
                    </a:p>
                    <a:p>
                      <a:pPr marL="256032" indent="-256032" algn="l" eaLnBrk="1" hangingPunct="1">
                        <a:spcBef>
                          <a:spcPts val="1500"/>
                        </a:spcBef>
                        <a:buClr>
                          <a:schemeClr val="bg2"/>
                        </a:buClr>
                        <a:buFont typeface="Arial" pitchFamily="34" charset="0"/>
                        <a:buChar char="•"/>
                      </a:pPr>
                      <a:r>
                        <a:rPr lang="en-US" sz="1800" dirty="0"/>
                        <a:t>Learning.</a:t>
                      </a:r>
                    </a:p>
                    <a:p>
                      <a:pPr marL="256032" indent="-256032" algn="l" eaLnBrk="1" hangingPunct="1">
                        <a:spcBef>
                          <a:spcPts val="1500"/>
                        </a:spcBef>
                        <a:buClr>
                          <a:schemeClr val="bg2"/>
                        </a:buClr>
                        <a:buFont typeface="Arial" pitchFamily="34" charset="0"/>
                        <a:buChar char="•"/>
                      </a:pPr>
                      <a:r>
                        <a:rPr lang="en-US" sz="1800" dirty="0"/>
                        <a:t>Speed to market.</a:t>
                      </a:r>
                    </a:p>
                    <a:p>
                      <a:pPr marL="256032" indent="-256032" algn="l" eaLnBrk="1" hangingPunct="1">
                        <a:spcBef>
                          <a:spcPts val="1500"/>
                        </a:spcBef>
                        <a:buClr>
                          <a:schemeClr val="bg2"/>
                        </a:buClr>
                        <a:buFont typeface="Arial" pitchFamily="34" charset="0"/>
                        <a:buChar char="•"/>
                      </a:pPr>
                      <a:r>
                        <a:rPr lang="en-US" sz="1800" dirty="0"/>
                        <a:t>Neutralizing or blocking competitors.</a:t>
                      </a:r>
                    </a:p>
                    <a:p>
                      <a:pPr algn="l"/>
                      <a:endParaRPr lang="en-US" sz="1800" dirty="0"/>
                    </a:p>
                  </a:txBody>
                  <a:tcPr>
                    <a:solidFill>
                      <a:schemeClr val="bg1"/>
                    </a:solidFill>
                  </a:tcPr>
                </a:tc>
                <a:tc>
                  <a:txBody>
                    <a:bodyPr/>
                    <a:lstStyle/>
                    <a:p>
                      <a:pPr marL="256032" indent="-256032" algn="l" eaLnBrk="1" hangingPunct="1">
                        <a:spcBef>
                          <a:spcPts val="1500"/>
                        </a:spcBef>
                        <a:buClr>
                          <a:srgbClr val="007FA3"/>
                        </a:buClr>
                        <a:buFontTx/>
                        <a:buChar char="•"/>
                      </a:pPr>
                      <a:r>
                        <a:rPr lang="en-US" sz="1800" dirty="0"/>
                        <a:t>Loss of proprietary information.</a:t>
                      </a:r>
                    </a:p>
                    <a:p>
                      <a:pPr marL="256032" indent="-256032" algn="l" eaLnBrk="1" hangingPunct="1">
                        <a:spcBef>
                          <a:spcPts val="1500"/>
                        </a:spcBef>
                        <a:buClr>
                          <a:srgbClr val="007FA3"/>
                        </a:buClr>
                        <a:buFontTx/>
                        <a:buChar char="•"/>
                      </a:pPr>
                      <a:r>
                        <a:rPr lang="en-US" sz="1800" dirty="0"/>
                        <a:t>Management complexities.</a:t>
                      </a:r>
                    </a:p>
                    <a:p>
                      <a:pPr marL="256032" indent="-256032" algn="l" eaLnBrk="1" hangingPunct="1">
                        <a:spcBef>
                          <a:spcPts val="1500"/>
                        </a:spcBef>
                        <a:buClr>
                          <a:srgbClr val="007FA3"/>
                        </a:buClr>
                        <a:buFontTx/>
                        <a:buChar char="•"/>
                      </a:pPr>
                      <a:r>
                        <a:rPr lang="en-US" sz="1800" dirty="0"/>
                        <a:t>Financial and organizational risks.</a:t>
                      </a:r>
                    </a:p>
                    <a:p>
                      <a:pPr marL="256032" indent="-256032" algn="l" eaLnBrk="1" hangingPunct="1">
                        <a:spcBef>
                          <a:spcPts val="1500"/>
                        </a:spcBef>
                        <a:buClr>
                          <a:srgbClr val="007FA3"/>
                        </a:buClr>
                        <a:buFontTx/>
                        <a:buChar char="•"/>
                      </a:pPr>
                      <a:r>
                        <a:rPr lang="en-US" sz="1800" dirty="0"/>
                        <a:t>Risk becoming dependent on a partner.</a:t>
                      </a:r>
                    </a:p>
                    <a:p>
                      <a:pPr marL="256032" indent="-256032" algn="l" eaLnBrk="1" hangingPunct="1">
                        <a:spcBef>
                          <a:spcPts val="1500"/>
                        </a:spcBef>
                        <a:buClr>
                          <a:srgbClr val="007FA3"/>
                        </a:buClr>
                        <a:buFontTx/>
                        <a:buChar char="•"/>
                      </a:pPr>
                      <a:r>
                        <a:rPr lang="en-US" sz="1800" dirty="0"/>
                        <a:t>Partial loss of decision autonomy.</a:t>
                      </a:r>
                    </a:p>
                    <a:p>
                      <a:pPr marL="256032" indent="-256032" algn="l" eaLnBrk="1" hangingPunct="1">
                        <a:spcBef>
                          <a:spcPts val="1500"/>
                        </a:spcBef>
                        <a:buClr>
                          <a:srgbClr val="007FA3"/>
                        </a:buClr>
                        <a:buFontTx/>
                        <a:buChar char="•"/>
                      </a:pPr>
                      <a:r>
                        <a:rPr lang="en-US" sz="1800" dirty="0"/>
                        <a:t>Partners</a:t>
                      </a:r>
                      <a:r>
                        <a:rPr lang="en-US" altLang="en-US" sz="1800" dirty="0"/>
                        <a:t>’</a:t>
                      </a:r>
                      <a:r>
                        <a:rPr lang="en-US" sz="1800" dirty="0"/>
                        <a:t> cultures may clash.</a:t>
                      </a:r>
                    </a:p>
                    <a:p>
                      <a:pPr marL="256032" indent="-256032" algn="l" eaLnBrk="1" hangingPunct="1">
                        <a:spcBef>
                          <a:spcPts val="1500"/>
                        </a:spcBef>
                        <a:buClr>
                          <a:srgbClr val="007FA3"/>
                        </a:buClr>
                        <a:buFontTx/>
                        <a:buChar char="•"/>
                      </a:pPr>
                      <a:r>
                        <a:rPr lang="en-US" sz="1800" dirty="0"/>
                        <a:t>Loss of organizational flexibility.</a:t>
                      </a:r>
                    </a:p>
                  </a:txBody>
                  <a:tcPr>
                    <a:solidFill>
                      <a:schemeClr val="bg1"/>
                    </a:solidFill>
                  </a:tcPr>
                </a:tc>
                <a:extLst>
                  <a:ext uri="{0D108BD9-81ED-4DB2-BD59-A6C34878D82A}">
                    <a16:rowId xmlns:a16="http://schemas.microsoft.com/office/drawing/2014/main" val="10001"/>
                  </a:ext>
                </a:extLst>
              </a:tr>
            </a:tbl>
          </a:graphicData>
        </a:graphic>
      </p:graphicFrame>
      <p:sp>
        <p:nvSpPr>
          <p:cNvPr id="3" name="TextBox 2"/>
          <p:cNvSpPr txBox="1"/>
          <p:nvPr/>
        </p:nvSpPr>
        <p:spPr>
          <a:xfrm>
            <a:off x="1905000" y="842752"/>
            <a:ext cx="8382000" cy="707886"/>
          </a:xfrm>
          <a:prstGeom prst="rect">
            <a:avLst/>
          </a:prstGeom>
          <a:noFill/>
        </p:spPr>
        <p:txBody>
          <a:bodyPr wrap="square" rtlCol="0">
            <a:spAutoFit/>
          </a:bodyPr>
          <a:lstStyle/>
          <a:p>
            <a:pPr algn="ctr"/>
            <a:r>
              <a:rPr lang="en-US" sz="2000" dirty="0"/>
              <a:t>Advantages and Disadvantages of Participating in Strategic Alliances and Joint Ventures</a:t>
            </a:r>
          </a:p>
        </p:txBody>
      </p:sp>
    </p:spTree>
    <p:extLst>
      <p:ext uri="{BB962C8B-B14F-4D97-AF65-F5344CB8AC3E}">
        <p14:creationId xmlns:p14="http://schemas.microsoft.com/office/powerpoint/2010/main" val="3022511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814F-CA39-6949-8DA5-64FD7780A6C2}"/>
              </a:ext>
            </a:extLst>
          </p:cNvPr>
          <p:cNvSpPr>
            <a:spLocks noGrp="1"/>
          </p:cNvSpPr>
          <p:nvPr>
            <p:ph type="title"/>
          </p:nvPr>
        </p:nvSpPr>
        <p:spPr>
          <a:xfrm>
            <a:off x="1981200" y="476672"/>
            <a:ext cx="8229600" cy="529568"/>
          </a:xfrm>
        </p:spPr>
        <p:txBody>
          <a:bodyPr/>
          <a:lstStyle/>
          <a:p>
            <a:r>
              <a:rPr lang="en-US" dirty="0"/>
              <a:t>Sources</a:t>
            </a:r>
          </a:p>
        </p:txBody>
      </p:sp>
      <p:sp>
        <p:nvSpPr>
          <p:cNvPr id="3" name="Content Placeholder 2">
            <a:extLst>
              <a:ext uri="{FF2B5EF4-FFF2-40B4-BE49-F238E27FC236}">
                <a16:creationId xmlns:a16="http://schemas.microsoft.com/office/drawing/2014/main" id="{FFE4B967-7EFD-9640-AD52-39C785E83B5C}"/>
              </a:ext>
            </a:extLst>
          </p:cNvPr>
          <p:cNvSpPr>
            <a:spLocks noGrp="1"/>
          </p:cNvSpPr>
          <p:nvPr>
            <p:ph idx="1"/>
          </p:nvPr>
        </p:nvSpPr>
        <p:spPr>
          <a:xfrm>
            <a:off x="1271464" y="1649026"/>
            <a:ext cx="9721080" cy="3238136"/>
          </a:xfrm>
        </p:spPr>
        <p:txBody>
          <a:bodyPr/>
          <a:lstStyle/>
          <a:p>
            <a:r>
              <a:rPr lang="en-US" sz="2100" dirty="0"/>
              <a:t>Barringer, B., Ireland, D., (2019) Entrepreneurship: Successfully Launching New Ventures. Sixth edition; Global edition. Harlow, England: Pearson.</a:t>
            </a:r>
          </a:p>
          <a:p>
            <a:r>
              <a:rPr lang="en-US" sz="2100" dirty="0"/>
              <a:t>Chen, J., King, T.H.D. and Wen, M.M., 2015. Do joint ventures and strategic alliances create value for bondholders?. Journal of Banking &amp; Finance, 58, pp.247-267.</a:t>
            </a:r>
          </a:p>
          <a:p>
            <a:r>
              <a:rPr lang="en-US" sz="2100" dirty="0"/>
              <a:t>Hisrich, R.D., Peters, M.P., Shepherd, D.A., (2020) Entrepreneurship. Eleventh edition, New York: McGraw-Hill </a:t>
            </a:r>
          </a:p>
          <a:p>
            <a:endParaRPr lang="en-US" sz="2100" dirty="0"/>
          </a:p>
          <a:p>
            <a:endParaRPr lang="en-GB" sz="2100" dirty="0"/>
          </a:p>
          <a:p>
            <a:endParaRPr lang="en-US" sz="2100" dirty="0"/>
          </a:p>
          <a:p>
            <a:endParaRPr lang="en-US" dirty="0"/>
          </a:p>
        </p:txBody>
      </p:sp>
      <p:sp>
        <p:nvSpPr>
          <p:cNvPr id="4" name="Date Placeholder 3">
            <a:extLst>
              <a:ext uri="{FF2B5EF4-FFF2-40B4-BE49-F238E27FC236}">
                <a16:creationId xmlns:a16="http://schemas.microsoft.com/office/drawing/2014/main" id="{6AED2AC4-6C1F-1140-9A64-E319B3BB610A}"/>
              </a:ext>
            </a:extLst>
          </p:cNvPr>
          <p:cNvSpPr>
            <a:spLocks noGrp="1"/>
          </p:cNvSpPr>
          <p:nvPr>
            <p:ph type="dt" sz="half" idx="10"/>
          </p:nvPr>
        </p:nvSpPr>
        <p:spPr/>
        <p:txBody>
          <a:bodyPr/>
          <a:lstStyle/>
          <a:p>
            <a:pPr>
              <a:defRPr/>
            </a:pPr>
            <a:fld id="{2303D31F-598B-47EE-BA37-93F097A3D676}" type="datetime1">
              <a:rPr lang="en-GB" altLang="en-US" smtClean="0"/>
              <a:pPr>
                <a:defRPr/>
              </a:pPr>
              <a:t>01/08/2025</a:t>
            </a:fld>
            <a:endParaRPr lang="en-GB" altLang="en-US"/>
          </a:p>
        </p:txBody>
      </p:sp>
      <p:sp>
        <p:nvSpPr>
          <p:cNvPr id="5" name="Slide Number Placeholder 4">
            <a:extLst>
              <a:ext uri="{FF2B5EF4-FFF2-40B4-BE49-F238E27FC236}">
                <a16:creationId xmlns:a16="http://schemas.microsoft.com/office/drawing/2014/main" id="{EAB5635A-7096-5D41-B234-F3F3DE0DF5D3}"/>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748964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1485</Words>
  <Application>Microsoft Office PowerPoint</Application>
  <PresentationFormat>Widescreen</PresentationFormat>
  <Paragraphs>175</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Myriad Pro</vt:lpstr>
      <vt:lpstr>Aptos</vt:lpstr>
      <vt:lpstr>Arial</vt:lpstr>
      <vt:lpstr>Segoe UI Symbol</vt:lpstr>
      <vt:lpstr>Verdana</vt:lpstr>
      <vt:lpstr>20140311PresentationUWTSDTemplate</vt:lpstr>
      <vt:lpstr>LCBB5013</vt:lpstr>
      <vt:lpstr>Learning Objectives</vt:lpstr>
      <vt:lpstr>Internal and External Growth Strategies (1 of 2)</vt:lpstr>
      <vt:lpstr>Internal and External Growth Strategies (2 of 2)</vt:lpstr>
      <vt:lpstr>Internal Growth Strategies (1 of 2) </vt:lpstr>
      <vt:lpstr>Internal Growth Strategies (2 of 2) </vt:lpstr>
      <vt:lpstr>New Product Development (1 of 3)</vt:lpstr>
      <vt:lpstr>New Product Development (2 of 3)</vt:lpstr>
      <vt:lpstr>New Product Development (3 of 3)</vt:lpstr>
      <vt:lpstr>Additional Internal Product-Related Strategies</vt:lpstr>
      <vt:lpstr>International Expansion (1 of 3)</vt:lpstr>
      <vt:lpstr>International Expansion (2 of 3)</vt:lpstr>
      <vt:lpstr>International Expansion (3 of 3)</vt:lpstr>
      <vt:lpstr>External Growth Strategies (1 of 2) </vt:lpstr>
      <vt:lpstr>External Growth Strategies (2 of 2) </vt:lpstr>
      <vt:lpstr>Mergers and Acquisitions</vt:lpstr>
      <vt:lpstr>Licensing (1 of 2)</vt:lpstr>
      <vt:lpstr>Licensing (2 of 2)</vt:lpstr>
      <vt:lpstr>Strategic Alliances and Joint Ventures (1 of 2)</vt:lpstr>
      <vt:lpstr>Strategic Alliances</vt:lpstr>
      <vt:lpstr>Joint Ventures (1 of 2)</vt:lpstr>
      <vt:lpstr>Strategic Alliances and Joint Ventures (2 of 2) </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Winifred Soribe</dc:creator>
  <cp:lastModifiedBy>Amer Kareem</cp:lastModifiedBy>
  <cp:revision>10</cp:revision>
  <dcterms:created xsi:type="dcterms:W3CDTF">2020-12-01T16:36:00Z</dcterms:created>
  <dcterms:modified xsi:type="dcterms:W3CDTF">2025-08-01T11:00:05Z</dcterms:modified>
</cp:coreProperties>
</file>