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58" r:id="rId4"/>
    <p:sldId id="259" r:id="rId5"/>
    <p:sldId id="260" r:id="rId6"/>
    <p:sldId id="261" r:id="rId7"/>
    <p:sldId id="262" r:id="rId8"/>
    <p:sldId id="264" r:id="rId9"/>
    <p:sldId id="265" r:id="rId10"/>
    <p:sldId id="270" r:id="rId11"/>
    <p:sldId id="268" r:id="rId12"/>
    <p:sldId id="269" r:id="rId13"/>
    <p:sldId id="271" r:id="rId14"/>
    <p:sldId id="272" r:id="rId15"/>
    <p:sldId id="273" r:id="rId16"/>
    <p:sldId id="274" r:id="rId17"/>
    <p:sldId id="275" r:id="rId18"/>
    <p:sldId id="276" r:id="rId19"/>
    <p:sldId id="277" r:id="rId20"/>
    <p:sldId id="278" r:id="rId21"/>
    <p:sldId id="279" r:id="rId22"/>
    <p:sldId id="263" r:id="rId23"/>
    <p:sldId id="280" r:id="rId24"/>
    <p:sldId id="281" r:id="rId25"/>
    <p:sldId id="282" r:id="rId26"/>
    <p:sldId id="283" r:id="rId27"/>
    <p:sldId id="284" r:id="rId28"/>
    <p:sldId id="285" r:id="rId29"/>
    <p:sldId id="286" r:id="rId30"/>
    <p:sldId id="287" r:id="rId31"/>
    <p:sldId id="288" r:id="rId32"/>
    <p:sldId id="2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C3E842-B9BE-4930-A83A-1F7055A00F39}" v="6" dt="2026-07-12T19:32:20.718"/>
    <p1510:client id="{225B26EC-E9BF-4ACC-906D-E08364FCB38C}" v="36" dt="2026-07-12T17:34:43.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60"/>
  </p:normalViewPr>
  <p:slideViewPr>
    <p:cSldViewPr snapToGrid="0">
      <p:cViewPr varScale="1">
        <p:scale>
          <a:sx n="72" d="100"/>
          <a:sy n="72" d="100"/>
        </p:scale>
        <p:origin x="27" y="1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Ebenogwu" userId="24cb449bf8010cf5" providerId="LiveId" clId="{D87ABFC4-5FAB-473E-B4AE-87305B217B52}"/>
    <pc:docChg chg="undo redo custSel addSld delSld modSld sldOrd">
      <pc:chgData name="John Ebenogwu" userId="24cb449bf8010cf5" providerId="LiveId" clId="{D87ABFC4-5FAB-473E-B4AE-87305B217B52}" dt="2026-07-12T19:32:20.709" v="7045"/>
      <pc:docMkLst>
        <pc:docMk/>
      </pc:docMkLst>
      <pc:sldChg chg="addSp delSp modSp mod">
        <pc:chgData name="John Ebenogwu" userId="24cb449bf8010cf5" providerId="LiveId" clId="{D87ABFC4-5FAB-473E-B4AE-87305B217B52}" dt="2026-07-12T12:46:23.590" v="7006" actId="14100"/>
        <pc:sldMkLst>
          <pc:docMk/>
          <pc:sldMk cId="1482233304" sldId="256"/>
        </pc:sldMkLst>
        <pc:spChg chg="del mod">
          <ac:chgData name="John Ebenogwu" userId="24cb449bf8010cf5" providerId="LiveId" clId="{D87ABFC4-5FAB-473E-B4AE-87305B217B52}" dt="2026-07-12T12:45:30.783" v="7000" actId="21"/>
          <ac:spMkLst>
            <pc:docMk/>
            <pc:sldMk cId="1482233304" sldId="256"/>
            <ac:spMk id="2" creationId="{84534892-D7AB-92A2-D011-FFC6E833A0E1}"/>
          </ac:spMkLst>
        </pc:spChg>
        <pc:spChg chg="del mod">
          <ac:chgData name="John Ebenogwu" userId="24cb449bf8010cf5" providerId="LiveId" clId="{D87ABFC4-5FAB-473E-B4AE-87305B217B52}" dt="2026-07-12T12:27:29.809" v="6529" actId="478"/>
          <ac:spMkLst>
            <pc:docMk/>
            <pc:sldMk cId="1482233304" sldId="256"/>
            <ac:spMk id="5" creationId="{F902F7E6-B8A8-9061-B8DF-6CA206EDFB20}"/>
          </ac:spMkLst>
        </pc:spChg>
        <pc:spChg chg="add del mod">
          <ac:chgData name="John Ebenogwu" userId="24cb449bf8010cf5" providerId="LiveId" clId="{D87ABFC4-5FAB-473E-B4AE-87305B217B52}" dt="2026-07-12T12:27:10.546" v="6527"/>
          <ac:spMkLst>
            <pc:docMk/>
            <pc:sldMk cId="1482233304" sldId="256"/>
            <ac:spMk id="6" creationId="{2537DABA-3AB4-116A-D8ED-1DAABE79E29D}"/>
          </ac:spMkLst>
        </pc:spChg>
        <pc:spChg chg="add del mod">
          <ac:chgData name="John Ebenogwu" userId="24cb449bf8010cf5" providerId="LiveId" clId="{D87ABFC4-5FAB-473E-B4AE-87305B217B52}" dt="2026-07-12T12:46:23.590" v="7006" actId="14100"/>
          <ac:spMkLst>
            <pc:docMk/>
            <pc:sldMk cId="1482233304" sldId="256"/>
            <ac:spMk id="9" creationId="{1131E670-70F2-027D-876F-CE8A900CA04F}"/>
          </ac:spMkLst>
        </pc:spChg>
        <pc:picChg chg="mod">
          <ac:chgData name="John Ebenogwu" userId="24cb449bf8010cf5" providerId="LiveId" clId="{D87ABFC4-5FAB-473E-B4AE-87305B217B52}" dt="2026-07-12T12:43:21.660" v="6990" actId="14100"/>
          <ac:picMkLst>
            <pc:docMk/>
            <pc:sldMk cId="1482233304" sldId="256"/>
            <ac:picMk id="16" creationId="{24DF3F5F-3194-F8F6-93D1-E6CB73C250C9}"/>
          </ac:picMkLst>
        </pc:picChg>
      </pc:sldChg>
      <pc:sldChg chg="addSp delSp modSp mod chgLayout">
        <pc:chgData name="John Ebenogwu" userId="24cb449bf8010cf5" providerId="LiveId" clId="{D87ABFC4-5FAB-473E-B4AE-87305B217B52}" dt="2026-07-12T11:48:00.888" v="5493" actId="255"/>
        <pc:sldMkLst>
          <pc:docMk/>
          <pc:sldMk cId="1232461060" sldId="257"/>
        </pc:sldMkLst>
        <pc:spChg chg="mod ord">
          <ac:chgData name="John Ebenogwu" userId="24cb449bf8010cf5" providerId="LiveId" clId="{D87ABFC4-5FAB-473E-B4AE-87305B217B52}" dt="2026-07-12T11:48:00.888" v="5493" actId="255"/>
          <ac:spMkLst>
            <pc:docMk/>
            <pc:sldMk cId="1232461060" sldId="257"/>
            <ac:spMk id="3" creationId="{29FAD8F6-610C-6BC0-5E19-92A6D5E11684}"/>
          </ac:spMkLst>
        </pc:spChg>
        <pc:spChg chg="add mod ord">
          <ac:chgData name="John Ebenogwu" userId="24cb449bf8010cf5" providerId="LiveId" clId="{D87ABFC4-5FAB-473E-B4AE-87305B217B52}" dt="2026-07-12T11:47:34.478" v="5490" actId="14100"/>
          <ac:spMkLst>
            <pc:docMk/>
            <pc:sldMk cId="1232461060" sldId="257"/>
            <ac:spMk id="5" creationId="{63D7981A-89C5-D934-1FF3-5B4FAE149840}"/>
          </ac:spMkLst>
        </pc:spChg>
      </pc:sldChg>
      <pc:sldChg chg="modSp mod ord">
        <pc:chgData name="John Ebenogwu" userId="24cb449bf8010cf5" providerId="LiveId" clId="{D87ABFC4-5FAB-473E-B4AE-87305B217B52}" dt="2026-07-12T11:48:46.573" v="5496" actId="1076"/>
        <pc:sldMkLst>
          <pc:docMk/>
          <pc:sldMk cId="274968940" sldId="258"/>
        </pc:sldMkLst>
        <pc:spChg chg="mod">
          <ac:chgData name="John Ebenogwu" userId="24cb449bf8010cf5" providerId="LiveId" clId="{D87ABFC4-5FAB-473E-B4AE-87305B217B52}" dt="2026-07-12T11:36:32.073" v="5484" actId="207"/>
          <ac:spMkLst>
            <pc:docMk/>
            <pc:sldMk cId="274968940" sldId="258"/>
            <ac:spMk id="2" creationId="{2A22B3BA-BC6F-3DF8-9617-460615B63B74}"/>
          </ac:spMkLst>
        </pc:spChg>
        <pc:spChg chg="mod">
          <ac:chgData name="John Ebenogwu" userId="24cb449bf8010cf5" providerId="LiveId" clId="{D87ABFC4-5FAB-473E-B4AE-87305B217B52}" dt="2026-07-12T11:48:46.573" v="5496" actId="1076"/>
          <ac:spMkLst>
            <pc:docMk/>
            <pc:sldMk cId="274968940" sldId="258"/>
            <ac:spMk id="3" creationId="{8FA898ED-7E9F-94AF-9CC4-83362111E1AB}"/>
          </ac:spMkLst>
        </pc:spChg>
      </pc:sldChg>
      <pc:sldChg chg="addSp delSp modSp mod ord">
        <pc:chgData name="John Ebenogwu" userId="24cb449bf8010cf5" providerId="LiveId" clId="{D87ABFC4-5FAB-473E-B4AE-87305B217B52}" dt="2026-07-12T11:37:08.356" v="5485" actId="207"/>
        <pc:sldMkLst>
          <pc:docMk/>
          <pc:sldMk cId="940892642" sldId="259"/>
        </pc:sldMkLst>
        <pc:spChg chg="mod">
          <ac:chgData name="John Ebenogwu" userId="24cb449bf8010cf5" providerId="LiveId" clId="{D87ABFC4-5FAB-473E-B4AE-87305B217B52}" dt="2026-07-12T11:35:22.199" v="5480" actId="20577"/>
          <ac:spMkLst>
            <pc:docMk/>
            <pc:sldMk cId="940892642" sldId="259"/>
            <ac:spMk id="3" creationId="{9926E8B7-0D8C-B976-08CC-32A15C0CF331}"/>
          </ac:spMkLst>
        </pc:spChg>
        <pc:spChg chg="add mod">
          <ac:chgData name="John Ebenogwu" userId="24cb449bf8010cf5" providerId="LiveId" clId="{D87ABFC4-5FAB-473E-B4AE-87305B217B52}" dt="2026-07-12T11:37:08.356" v="5485" actId="207"/>
          <ac:spMkLst>
            <pc:docMk/>
            <pc:sldMk cId="940892642" sldId="259"/>
            <ac:spMk id="4" creationId="{44134D1D-A742-6019-F791-8B318544139F}"/>
          </ac:spMkLst>
        </pc:spChg>
        <pc:spChg chg="add del mod">
          <ac:chgData name="John Ebenogwu" userId="24cb449bf8010cf5" providerId="LiveId" clId="{D87ABFC4-5FAB-473E-B4AE-87305B217B52}" dt="2026-07-12T09:23:34.517" v="4081" actId="478"/>
          <ac:spMkLst>
            <pc:docMk/>
            <pc:sldMk cId="940892642" sldId="259"/>
            <ac:spMk id="5" creationId="{0880F836-D328-3BA0-BE33-0BFD76223B43}"/>
          </ac:spMkLst>
        </pc:spChg>
      </pc:sldChg>
      <pc:sldChg chg="modSp mod ord">
        <pc:chgData name="John Ebenogwu" userId="24cb449bf8010cf5" providerId="LiveId" clId="{D87ABFC4-5FAB-473E-B4AE-87305B217B52}" dt="2026-07-12T12:19:19.269" v="6226"/>
        <pc:sldMkLst>
          <pc:docMk/>
          <pc:sldMk cId="58371244" sldId="260"/>
        </pc:sldMkLst>
        <pc:spChg chg="mod">
          <ac:chgData name="John Ebenogwu" userId="24cb449bf8010cf5" providerId="LiveId" clId="{D87ABFC4-5FAB-473E-B4AE-87305B217B52}" dt="2026-07-12T12:16:34.270" v="6018" actId="14100"/>
          <ac:spMkLst>
            <pc:docMk/>
            <pc:sldMk cId="58371244" sldId="260"/>
            <ac:spMk id="2" creationId="{794569F2-E6E5-6D43-B3C5-4BABFBB80204}"/>
          </ac:spMkLst>
        </pc:spChg>
        <pc:spChg chg="mod">
          <ac:chgData name="John Ebenogwu" userId="24cb449bf8010cf5" providerId="LiveId" clId="{D87ABFC4-5FAB-473E-B4AE-87305B217B52}" dt="2026-07-12T12:18:36.715" v="6223" actId="14100"/>
          <ac:spMkLst>
            <pc:docMk/>
            <pc:sldMk cId="58371244" sldId="260"/>
            <ac:spMk id="3" creationId="{FD374910-5FFD-49E6-289E-CD974F2BF984}"/>
          </ac:spMkLst>
        </pc:spChg>
      </pc:sldChg>
      <pc:sldChg chg="add del">
        <pc:chgData name="John Ebenogwu" userId="24cb449bf8010cf5" providerId="LiveId" clId="{D87ABFC4-5FAB-473E-B4AE-87305B217B52}" dt="2026-07-12T12:12:49.391" v="5859" actId="2696"/>
        <pc:sldMkLst>
          <pc:docMk/>
          <pc:sldMk cId="955465352" sldId="261"/>
        </pc:sldMkLst>
      </pc:sldChg>
      <pc:sldChg chg="modSp new mod">
        <pc:chgData name="John Ebenogwu" userId="24cb449bf8010cf5" providerId="LiveId" clId="{D87ABFC4-5FAB-473E-B4AE-87305B217B52}" dt="2026-07-12T12:22:54.455" v="6289" actId="255"/>
        <pc:sldMkLst>
          <pc:docMk/>
          <pc:sldMk cId="2259285707" sldId="261"/>
        </pc:sldMkLst>
        <pc:spChg chg="mod">
          <ac:chgData name="John Ebenogwu" userId="24cb449bf8010cf5" providerId="LiveId" clId="{D87ABFC4-5FAB-473E-B4AE-87305B217B52}" dt="2026-07-12T12:22:54.455" v="6289" actId="255"/>
          <ac:spMkLst>
            <pc:docMk/>
            <pc:sldMk cId="2259285707" sldId="261"/>
            <ac:spMk id="2" creationId="{EE95A4C3-618D-9DE5-7C3B-EA48AA4AE814}"/>
          </ac:spMkLst>
        </pc:spChg>
        <pc:spChg chg="mod">
          <ac:chgData name="John Ebenogwu" userId="24cb449bf8010cf5" providerId="LiveId" clId="{D87ABFC4-5FAB-473E-B4AE-87305B217B52}" dt="2026-07-12T12:22:14.245" v="6266" actId="20577"/>
          <ac:spMkLst>
            <pc:docMk/>
            <pc:sldMk cId="2259285707" sldId="261"/>
            <ac:spMk id="3" creationId="{417D41FE-79E5-FBE8-3802-D26D34219580}"/>
          </ac:spMkLst>
        </pc:spChg>
      </pc:sldChg>
      <pc:sldChg chg="add">
        <pc:chgData name="John Ebenogwu" userId="24cb449bf8010cf5" providerId="LiveId" clId="{D87ABFC4-5FAB-473E-B4AE-87305B217B52}" dt="2026-07-12T13:01:27.118" v="7019"/>
        <pc:sldMkLst>
          <pc:docMk/>
          <pc:sldMk cId="2268094285" sldId="262"/>
        </pc:sldMkLst>
      </pc:sldChg>
      <pc:sldChg chg="add del">
        <pc:chgData name="John Ebenogwu" userId="24cb449bf8010cf5" providerId="LiveId" clId="{D87ABFC4-5FAB-473E-B4AE-87305B217B52}" dt="2026-07-12T12:54:01.395" v="7018" actId="2696"/>
        <pc:sldMkLst>
          <pc:docMk/>
          <pc:sldMk cId="3872417210" sldId="262"/>
        </pc:sldMkLst>
      </pc:sldChg>
      <pc:sldChg chg="add">
        <pc:chgData name="John Ebenogwu" userId="24cb449bf8010cf5" providerId="LiveId" clId="{D87ABFC4-5FAB-473E-B4AE-87305B217B52}" dt="2026-07-12T17:34:35.835" v="7035"/>
        <pc:sldMkLst>
          <pc:docMk/>
          <pc:sldMk cId="337606088" sldId="263"/>
        </pc:sldMkLst>
      </pc:sldChg>
      <pc:sldChg chg="add del">
        <pc:chgData name="John Ebenogwu" userId="24cb449bf8010cf5" providerId="LiveId" clId="{D87ABFC4-5FAB-473E-B4AE-87305B217B52}" dt="2026-07-12T12:53:55.981" v="7017" actId="2696"/>
        <pc:sldMkLst>
          <pc:docMk/>
          <pc:sldMk cId="2943402743" sldId="264"/>
        </pc:sldMkLst>
      </pc:sldChg>
      <pc:sldChg chg="add">
        <pc:chgData name="John Ebenogwu" userId="24cb449bf8010cf5" providerId="LiveId" clId="{D87ABFC4-5FAB-473E-B4AE-87305B217B52}" dt="2026-07-12T13:01:31.317" v="7020"/>
        <pc:sldMkLst>
          <pc:docMk/>
          <pc:sldMk cId="2999841563" sldId="264"/>
        </pc:sldMkLst>
      </pc:sldChg>
      <pc:sldChg chg="add">
        <pc:chgData name="John Ebenogwu" userId="24cb449bf8010cf5" providerId="LiveId" clId="{D87ABFC4-5FAB-473E-B4AE-87305B217B52}" dt="2026-07-12T13:01:33.589" v="7021"/>
        <pc:sldMkLst>
          <pc:docMk/>
          <pc:sldMk cId="1097652763" sldId="265"/>
        </pc:sldMkLst>
      </pc:sldChg>
      <pc:sldChg chg="add del">
        <pc:chgData name="John Ebenogwu" userId="24cb449bf8010cf5" providerId="LiveId" clId="{D87ABFC4-5FAB-473E-B4AE-87305B217B52}" dt="2026-07-12T12:53:47.986" v="7016" actId="2696"/>
        <pc:sldMkLst>
          <pc:docMk/>
          <pc:sldMk cId="1680469109" sldId="265"/>
        </pc:sldMkLst>
      </pc:sldChg>
      <pc:sldChg chg="add">
        <pc:chgData name="John Ebenogwu" userId="24cb449bf8010cf5" providerId="LiveId" clId="{D87ABFC4-5FAB-473E-B4AE-87305B217B52}" dt="2026-07-12T13:01:37.258" v="7023"/>
        <pc:sldMkLst>
          <pc:docMk/>
          <pc:sldMk cId="186060039" sldId="268"/>
        </pc:sldMkLst>
      </pc:sldChg>
      <pc:sldChg chg="add del">
        <pc:chgData name="John Ebenogwu" userId="24cb449bf8010cf5" providerId="LiveId" clId="{D87ABFC4-5FAB-473E-B4AE-87305B217B52}" dt="2026-07-12T12:53:25.507" v="7014" actId="2696"/>
        <pc:sldMkLst>
          <pc:docMk/>
          <pc:sldMk cId="3578785932" sldId="268"/>
        </pc:sldMkLst>
      </pc:sldChg>
      <pc:sldChg chg="add del">
        <pc:chgData name="John Ebenogwu" userId="24cb449bf8010cf5" providerId="LiveId" clId="{D87ABFC4-5FAB-473E-B4AE-87305B217B52}" dt="2026-07-12T12:53:14.406" v="7013" actId="2696"/>
        <pc:sldMkLst>
          <pc:docMk/>
          <pc:sldMk cId="69963538" sldId="269"/>
        </pc:sldMkLst>
      </pc:sldChg>
      <pc:sldChg chg="add">
        <pc:chgData name="John Ebenogwu" userId="24cb449bf8010cf5" providerId="LiveId" clId="{D87ABFC4-5FAB-473E-B4AE-87305B217B52}" dt="2026-07-12T13:02:01.317" v="7024"/>
        <pc:sldMkLst>
          <pc:docMk/>
          <pc:sldMk cId="1230482049" sldId="269"/>
        </pc:sldMkLst>
      </pc:sldChg>
      <pc:sldChg chg="add">
        <pc:chgData name="John Ebenogwu" userId="24cb449bf8010cf5" providerId="LiveId" clId="{D87ABFC4-5FAB-473E-B4AE-87305B217B52}" dt="2026-07-12T13:01:35.823" v="7022"/>
        <pc:sldMkLst>
          <pc:docMk/>
          <pc:sldMk cId="1193339805" sldId="270"/>
        </pc:sldMkLst>
      </pc:sldChg>
      <pc:sldChg chg="add del">
        <pc:chgData name="John Ebenogwu" userId="24cb449bf8010cf5" providerId="LiveId" clId="{D87ABFC4-5FAB-473E-B4AE-87305B217B52}" dt="2026-07-12T12:53:42.902" v="7015" actId="2696"/>
        <pc:sldMkLst>
          <pc:docMk/>
          <pc:sldMk cId="3124555638" sldId="270"/>
        </pc:sldMkLst>
      </pc:sldChg>
      <pc:sldChg chg="modSp add mod setBg">
        <pc:chgData name="John Ebenogwu" userId="24cb449bf8010cf5" providerId="LiveId" clId="{D87ABFC4-5FAB-473E-B4AE-87305B217B52}" dt="2026-07-12T13:03:15.905" v="7026" actId="27636"/>
        <pc:sldMkLst>
          <pc:docMk/>
          <pc:sldMk cId="1016911600" sldId="271"/>
        </pc:sldMkLst>
        <pc:spChg chg="mod">
          <ac:chgData name="John Ebenogwu" userId="24cb449bf8010cf5" providerId="LiveId" clId="{D87ABFC4-5FAB-473E-B4AE-87305B217B52}" dt="2026-07-12T13:03:15.905" v="7026" actId="27636"/>
          <ac:spMkLst>
            <pc:docMk/>
            <pc:sldMk cId="1016911600" sldId="271"/>
            <ac:spMk id="3" creationId="{A04E7CE4-7F43-7332-1187-1DC68D6B9CD6}"/>
          </ac:spMkLst>
        </pc:spChg>
      </pc:sldChg>
      <pc:sldChg chg="add">
        <pc:chgData name="John Ebenogwu" userId="24cb449bf8010cf5" providerId="LiveId" clId="{D87ABFC4-5FAB-473E-B4AE-87305B217B52}" dt="2026-07-12T13:03:18.437" v="7027"/>
        <pc:sldMkLst>
          <pc:docMk/>
          <pc:sldMk cId="3342968888" sldId="272"/>
        </pc:sldMkLst>
      </pc:sldChg>
      <pc:sldChg chg="add">
        <pc:chgData name="John Ebenogwu" userId="24cb449bf8010cf5" providerId="LiveId" clId="{D87ABFC4-5FAB-473E-B4AE-87305B217B52}" dt="2026-07-12T13:03:20.617" v="7028"/>
        <pc:sldMkLst>
          <pc:docMk/>
          <pc:sldMk cId="1526809636" sldId="273"/>
        </pc:sldMkLst>
      </pc:sldChg>
      <pc:sldChg chg="add">
        <pc:chgData name="John Ebenogwu" userId="24cb449bf8010cf5" providerId="LiveId" clId="{D87ABFC4-5FAB-473E-B4AE-87305B217B52}" dt="2026-07-12T13:03:23.262" v="7029"/>
        <pc:sldMkLst>
          <pc:docMk/>
          <pc:sldMk cId="2710120958" sldId="274"/>
        </pc:sldMkLst>
      </pc:sldChg>
      <pc:sldChg chg="add">
        <pc:chgData name="John Ebenogwu" userId="24cb449bf8010cf5" providerId="LiveId" clId="{D87ABFC4-5FAB-473E-B4AE-87305B217B52}" dt="2026-07-12T13:03:25.056" v="7030"/>
        <pc:sldMkLst>
          <pc:docMk/>
          <pc:sldMk cId="2202918183" sldId="275"/>
        </pc:sldMkLst>
      </pc:sldChg>
      <pc:sldChg chg="add">
        <pc:chgData name="John Ebenogwu" userId="24cb449bf8010cf5" providerId="LiveId" clId="{D87ABFC4-5FAB-473E-B4AE-87305B217B52}" dt="2026-07-12T13:03:27.566" v="7031"/>
        <pc:sldMkLst>
          <pc:docMk/>
          <pc:sldMk cId="4071445736" sldId="276"/>
        </pc:sldMkLst>
      </pc:sldChg>
      <pc:sldChg chg="add">
        <pc:chgData name="John Ebenogwu" userId="24cb449bf8010cf5" providerId="LiveId" clId="{D87ABFC4-5FAB-473E-B4AE-87305B217B52}" dt="2026-07-12T17:34:30.009" v="7032"/>
        <pc:sldMkLst>
          <pc:docMk/>
          <pc:sldMk cId="3653753143" sldId="277"/>
        </pc:sldMkLst>
      </pc:sldChg>
      <pc:sldChg chg="add">
        <pc:chgData name="John Ebenogwu" userId="24cb449bf8010cf5" providerId="LiveId" clId="{D87ABFC4-5FAB-473E-B4AE-87305B217B52}" dt="2026-07-12T17:34:31.980" v="7033"/>
        <pc:sldMkLst>
          <pc:docMk/>
          <pc:sldMk cId="4041956210" sldId="278"/>
        </pc:sldMkLst>
      </pc:sldChg>
      <pc:sldChg chg="add">
        <pc:chgData name="John Ebenogwu" userId="24cb449bf8010cf5" providerId="LiveId" clId="{D87ABFC4-5FAB-473E-B4AE-87305B217B52}" dt="2026-07-12T17:34:33.943" v="7034"/>
        <pc:sldMkLst>
          <pc:docMk/>
          <pc:sldMk cId="899036506" sldId="279"/>
        </pc:sldMkLst>
      </pc:sldChg>
      <pc:sldChg chg="add">
        <pc:chgData name="John Ebenogwu" userId="24cb449bf8010cf5" providerId="LiveId" clId="{D87ABFC4-5FAB-473E-B4AE-87305B217B52}" dt="2026-07-12T17:34:37.693" v="7036"/>
        <pc:sldMkLst>
          <pc:docMk/>
          <pc:sldMk cId="1429193926" sldId="280"/>
        </pc:sldMkLst>
      </pc:sldChg>
      <pc:sldChg chg="add">
        <pc:chgData name="John Ebenogwu" userId="24cb449bf8010cf5" providerId="LiveId" clId="{D87ABFC4-5FAB-473E-B4AE-87305B217B52}" dt="2026-07-12T17:34:39.699" v="7037"/>
        <pc:sldMkLst>
          <pc:docMk/>
          <pc:sldMk cId="3920868816" sldId="281"/>
        </pc:sldMkLst>
      </pc:sldChg>
      <pc:sldChg chg="add">
        <pc:chgData name="John Ebenogwu" userId="24cb449bf8010cf5" providerId="LiveId" clId="{D87ABFC4-5FAB-473E-B4AE-87305B217B52}" dt="2026-07-12T17:34:41.857" v="7038"/>
        <pc:sldMkLst>
          <pc:docMk/>
          <pc:sldMk cId="1610189168" sldId="282"/>
        </pc:sldMkLst>
      </pc:sldChg>
      <pc:sldChg chg="add">
        <pc:chgData name="John Ebenogwu" userId="24cb449bf8010cf5" providerId="LiveId" clId="{D87ABFC4-5FAB-473E-B4AE-87305B217B52}" dt="2026-07-12T17:34:43.638" v="7039"/>
        <pc:sldMkLst>
          <pc:docMk/>
          <pc:sldMk cId="3170494750" sldId="283"/>
        </pc:sldMkLst>
      </pc:sldChg>
      <pc:sldChg chg="add setBg">
        <pc:chgData name="John Ebenogwu" userId="24cb449bf8010cf5" providerId="LiveId" clId="{D87ABFC4-5FAB-473E-B4AE-87305B217B52}" dt="2026-07-12T19:31:54.570" v="7040"/>
        <pc:sldMkLst>
          <pc:docMk/>
          <pc:sldMk cId="1795936515" sldId="284"/>
        </pc:sldMkLst>
      </pc:sldChg>
      <pc:sldChg chg="add setBg">
        <pc:chgData name="John Ebenogwu" userId="24cb449bf8010cf5" providerId="LiveId" clId="{D87ABFC4-5FAB-473E-B4AE-87305B217B52}" dt="2026-07-12T19:31:57.374" v="7041"/>
        <pc:sldMkLst>
          <pc:docMk/>
          <pc:sldMk cId="1496936521" sldId="285"/>
        </pc:sldMkLst>
      </pc:sldChg>
      <pc:sldChg chg="add setBg">
        <pc:chgData name="John Ebenogwu" userId="24cb449bf8010cf5" providerId="LiveId" clId="{D87ABFC4-5FAB-473E-B4AE-87305B217B52}" dt="2026-07-12T19:32:06.373" v="7042"/>
        <pc:sldMkLst>
          <pc:docMk/>
          <pc:sldMk cId="2351515723" sldId="286"/>
        </pc:sldMkLst>
      </pc:sldChg>
      <pc:sldChg chg="add setBg">
        <pc:chgData name="John Ebenogwu" userId="24cb449bf8010cf5" providerId="LiveId" clId="{D87ABFC4-5FAB-473E-B4AE-87305B217B52}" dt="2026-07-12T19:32:09.105" v="7043"/>
        <pc:sldMkLst>
          <pc:docMk/>
          <pc:sldMk cId="4103300437" sldId="287"/>
        </pc:sldMkLst>
      </pc:sldChg>
      <pc:sldChg chg="add setBg">
        <pc:chgData name="John Ebenogwu" userId="24cb449bf8010cf5" providerId="LiveId" clId="{D87ABFC4-5FAB-473E-B4AE-87305B217B52}" dt="2026-07-12T19:32:11.303" v="7044"/>
        <pc:sldMkLst>
          <pc:docMk/>
          <pc:sldMk cId="3897347941" sldId="288"/>
        </pc:sldMkLst>
      </pc:sldChg>
      <pc:sldChg chg="add setBg">
        <pc:chgData name="John Ebenogwu" userId="24cb449bf8010cf5" providerId="LiveId" clId="{D87ABFC4-5FAB-473E-B4AE-87305B217B52}" dt="2026-07-12T19:32:20.709" v="7045"/>
        <pc:sldMkLst>
          <pc:docMk/>
          <pc:sldMk cId="4164011201" sldId="2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A937AF-F4F4-45CF-A906-18519C35532B}"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4F7D6E-3C54-4DB7-AB81-E0A97542F2B1}" type="slidenum">
              <a:rPr lang="en-GB" smtClean="0"/>
              <a:t>‹#›</a:t>
            </a:fld>
            <a:endParaRPr lang="en-GB"/>
          </a:p>
        </p:txBody>
      </p:sp>
    </p:spTree>
    <p:extLst>
      <p:ext uri="{BB962C8B-B14F-4D97-AF65-F5344CB8AC3E}">
        <p14:creationId xmlns:p14="http://schemas.microsoft.com/office/powerpoint/2010/main" val="218052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B94D3D5-38B1-4E98-871F-DD39C343CAFB}" type="slidenum">
              <a:rPr lang="en-GB" smtClean="0"/>
              <a:t>19</a:t>
            </a:fld>
            <a:endParaRPr lang="en-GB"/>
          </a:p>
        </p:txBody>
      </p:sp>
    </p:spTree>
    <p:extLst>
      <p:ext uri="{BB962C8B-B14F-4D97-AF65-F5344CB8AC3E}">
        <p14:creationId xmlns:p14="http://schemas.microsoft.com/office/powerpoint/2010/main" val="2104393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1BCEA-BB33-CDBD-BE7F-2A3D9008D5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0D3516C-CAD3-72C3-18AC-C356908F5C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B065531-31A8-C140-EA5D-220C03F8B56B}"/>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5" name="Footer Placeholder 4">
            <a:extLst>
              <a:ext uri="{FF2B5EF4-FFF2-40B4-BE49-F238E27FC236}">
                <a16:creationId xmlns:a16="http://schemas.microsoft.com/office/drawing/2014/main" id="{0F3D3DA9-291F-012A-B8DF-3BB65CBE5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2143EB-DEEE-2F90-ED05-669C7AC59E52}"/>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3477022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3512-3D74-AF56-2342-79867176038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BC089D-3AC8-742F-5BC7-C337F057B22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484DE6-F8AB-4C2B-7772-8AF770730288}"/>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5" name="Footer Placeholder 4">
            <a:extLst>
              <a:ext uri="{FF2B5EF4-FFF2-40B4-BE49-F238E27FC236}">
                <a16:creationId xmlns:a16="http://schemas.microsoft.com/office/drawing/2014/main" id="{4C66DE37-1112-45F1-25A1-4951E6B739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B12041-246E-D0A7-D4AB-77A78B432805}"/>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1715944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34DD0-166A-1A64-FE2A-BD5853F276D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71824E0-CBD3-BB10-DD4F-356BF5C5E8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D6FBF6-C179-9866-0675-A82ACD0BCF6C}"/>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5" name="Footer Placeholder 4">
            <a:extLst>
              <a:ext uri="{FF2B5EF4-FFF2-40B4-BE49-F238E27FC236}">
                <a16:creationId xmlns:a16="http://schemas.microsoft.com/office/drawing/2014/main" id="{6DBA325D-7E04-C950-F9C1-9018E87F7A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11A30-F8D0-5EDB-06AE-03F411C25152}"/>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1584500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ED7F-B81F-C786-DE62-5C71E766C0E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22A1D28-0DCA-3AE3-5D52-D9A649557DC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A1E3800-F7AF-D627-70A3-375181C4AAA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63F5250-48A4-95E6-09C3-32ED74D41BE3}"/>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6" name="Footer Placeholder 5">
            <a:extLst>
              <a:ext uri="{FF2B5EF4-FFF2-40B4-BE49-F238E27FC236}">
                <a16:creationId xmlns:a16="http://schemas.microsoft.com/office/drawing/2014/main" id="{B26DEBEE-52A7-81CB-8105-5D6CBCB076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A9CC9-2E8E-6D70-B84A-F06DC5480C34}"/>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3648754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2C9CF-236A-1B7F-D35E-16875193C10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7B7E70E-75B6-BEC9-0173-BC573CA2EC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7CC29C0-32D3-A0E7-1C2D-F5AE82550D5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2063563-9783-9A17-51BB-0ECB80FA45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F68936-831C-4FF2-025E-10D3AFD897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F94875C-BA64-1F07-91DB-93DE193963D2}"/>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8" name="Footer Placeholder 7">
            <a:extLst>
              <a:ext uri="{FF2B5EF4-FFF2-40B4-BE49-F238E27FC236}">
                <a16:creationId xmlns:a16="http://schemas.microsoft.com/office/drawing/2014/main" id="{FF013D8E-8463-4D8F-77D7-9D95744FC1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A54C46-8418-A4CD-F5C0-62CC19CEF522}"/>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3871897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ABF8C-5719-A0D3-D2C6-71FABDB996C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561D60-2169-5303-1F0B-9AA3AC2F5616}"/>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4" name="Footer Placeholder 3">
            <a:extLst>
              <a:ext uri="{FF2B5EF4-FFF2-40B4-BE49-F238E27FC236}">
                <a16:creationId xmlns:a16="http://schemas.microsoft.com/office/drawing/2014/main" id="{8EAC53FD-67CE-54DF-314E-792A6B8225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6D200A-9899-F320-993D-F831E9D5C8ED}"/>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2168434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7D404F-FA15-7048-5279-8E37BD76136C}"/>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3" name="Footer Placeholder 2">
            <a:extLst>
              <a:ext uri="{FF2B5EF4-FFF2-40B4-BE49-F238E27FC236}">
                <a16:creationId xmlns:a16="http://schemas.microsoft.com/office/drawing/2014/main" id="{CA166CB9-B69E-4116-823F-34148D4EBD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C9DABC-4B3D-0189-4D65-1AF3068B1D90}"/>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1242366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2E8E8-D986-9B5E-DE98-1F49CA93B9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CAD4A84-8A6D-339B-3713-DF895D862B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9D75B63-4514-0D90-B9DE-C4F5E954F8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1098D9-A2A0-DC84-248D-024ADE1EF60C}"/>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6" name="Footer Placeholder 5">
            <a:extLst>
              <a:ext uri="{FF2B5EF4-FFF2-40B4-BE49-F238E27FC236}">
                <a16:creationId xmlns:a16="http://schemas.microsoft.com/office/drawing/2014/main" id="{B0C2DA80-8DE5-1D38-A136-8F1F43B8F6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3B1F1C-F947-E94C-848F-89577B85B2E1}"/>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2181532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4669-4470-5544-F5E1-7E8BCF764C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630CD1B-7115-DDA5-1C39-E39AA584EF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30DD5A-0627-BFAC-ABA1-521F835878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886FC7-05BA-5BE3-6DC8-ADA4ED0901F8}"/>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6" name="Footer Placeholder 5">
            <a:extLst>
              <a:ext uri="{FF2B5EF4-FFF2-40B4-BE49-F238E27FC236}">
                <a16:creationId xmlns:a16="http://schemas.microsoft.com/office/drawing/2014/main" id="{267D48FF-71AD-8727-F63D-4324790F34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AFF6BB-D15C-5C3C-D772-BF9E139B061E}"/>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99470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333A-44EA-FBD7-BCEE-7E28A8555CD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58EBC26-D521-ABF6-D6B0-0C91E659D98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CFB364-FAA7-31E2-48CC-3F63DA0255E4}"/>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5" name="Footer Placeholder 4">
            <a:extLst>
              <a:ext uri="{FF2B5EF4-FFF2-40B4-BE49-F238E27FC236}">
                <a16:creationId xmlns:a16="http://schemas.microsoft.com/office/drawing/2014/main" id="{B641E77F-C16C-84BC-E731-72A98E9CC9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14969F-D608-7AD7-4AE8-E3187FC4BE76}"/>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4120539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999782-B68D-5C45-3961-4DDFBB3B2D9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E404B61-87F5-673F-07BE-541410F243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BDDEAB-D9C3-D6E5-14AD-70ECFC24B474}"/>
              </a:ext>
            </a:extLst>
          </p:cNvPr>
          <p:cNvSpPr>
            <a:spLocks noGrp="1"/>
          </p:cNvSpPr>
          <p:nvPr>
            <p:ph type="dt" sz="half" idx="10"/>
          </p:nvPr>
        </p:nvSpPr>
        <p:spPr/>
        <p:txBody>
          <a:bodyPr/>
          <a:lstStyle/>
          <a:p>
            <a:fld id="{21D17AA9-715D-47A5-A8F9-D944E6720E24}" type="datetimeFigureOut">
              <a:rPr lang="en-GB" smtClean="0"/>
              <a:t>12/07/2026</a:t>
            </a:fld>
            <a:endParaRPr lang="en-GB"/>
          </a:p>
        </p:txBody>
      </p:sp>
      <p:sp>
        <p:nvSpPr>
          <p:cNvPr id="5" name="Footer Placeholder 4">
            <a:extLst>
              <a:ext uri="{FF2B5EF4-FFF2-40B4-BE49-F238E27FC236}">
                <a16:creationId xmlns:a16="http://schemas.microsoft.com/office/drawing/2014/main" id="{07C523A2-9D41-DC3A-77FA-6750E5ED71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937EC6-35E9-B20E-9AC2-591253BCE5DD}"/>
              </a:ext>
            </a:extLst>
          </p:cNvPr>
          <p:cNvSpPr>
            <a:spLocks noGrp="1"/>
          </p:cNvSpPr>
          <p:nvPr>
            <p:ph type="sldNum" sz="quarter" idx="12"/>
          </p:nvPr>
        </p:nvSpPr>
        <p:spPr/>
        <p:txBody>
          <a:bodyPr/>
          <a:lstStyle/>
          <a:p>
            <a:fld id="{0F643F71-E47B-43C8-813F-11B8C73F4CD7}" type="slidenum">
              <a:rPr lang="en-GB" smtClean="0"/>
              <a:t>‹#›</a:t>
            </a:fld>
            <a:endParaRPr lang="en-GB"/>
          </a:p>
        </p:txBody>
      </p:sp>
    </p:spTree>
    <p:extLst>
      <p:ext uri="{BB962C8B-B14F-4D97-AF65-F5344CB8AC3E}">
        <p14:creationId xmlns:p14="http://schemas.microsoft.com/office/powerpoint/2010/main" val="243686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72E9D1-896A-629A-6C01-BF6B7A5508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D07259-3664-634D-C3EF-B161FC63C0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4F7D864-4B65-FF28-770A-72A94417FD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D17AA9-715D-47A5-A8F9-D944E6720E24}" type="datetimeFigureOut">
              <a:rPr lang="en-GB" smtClean="0"/>
              <a:t>12/07/2026</a:t>
            </a:fld>
            <a:endParaRPr lang="en-GB"/>
          </a:p>
        </p:txBody>
      </p:sp>
      <p:sp>
        <p:nvSpPr>
          <p:cNvPr id="5" name="Footer Placeholder 4">
            <a:extLst>
              <a:ext uri="{FF2B5EF4-FFF2-40B4-BE49-F238E27FC236}">
                <a16:creationId xmlns:a16="http://schemas.microsoft.com/office/drawing/2014/main" id="{76C65082-0A25-062B-5AD2-0A7D51CF39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89D2C03-A04F-2FBB-0DC5-F8677E43F8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F643F71-E47B-43C8-813F-11B8C73F4CD7}" type="slidenum">
              <a:rPr lang="en-GB" smtClean="0"/>
              <a:t>‹#›</a:t>
            </a:fld>
            <a:endParaRPr lang="en-GB"/>
          </a:p>
        </p:txBody>
      </p:sp>
    </p:spTree>
    <p:extLst>
      <p:ext uri="{BB962C8B-B14F-4D97-AF65-F5344CB8AC3E}">
        <p14:creationId xmlns:p14="http://schemas.microsoft.com/office/powerpoint/2010/main" val="1048503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search?q=%22https%253A%252F%252Fwww.microsoft.com%252Fmicrosoft-teams%22&amp;utm_source=copilot.com" TargetMode="External"/><Relationship Id="rId2" Type="http://schemas.openxmlformats.org/officeDocument/2006/relationships/hyperlink" Target="https://www.england.nhs.uk/?utm_source=copilot.com" TargetMode="External"/><Relationship Id="rId1" Type="http://schemas.openxmlformats.org/officeDocument/2006/relationships/slideLayout" Target="../slideLayouts/slideLayout2.xml"/><Relationship Id="rId4" Type="http://schemas.openxmlformats.org/officeDocument/2006/relationships/hyperlink" Target="https://doi.org/10.3390/computers11120175?utm_source=copilot.co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tcpsoftware.com/articles/employee-scheduling/" TargetMode="External"/><Relationship Id="rId2" Type="http://schemas.openxmlformats.org/officeDocument/2006/relationships/hyperlink" Target="https://www.coursera.org/articles/what-is-exce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sv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131E670-70F2-027D-876F-CE8A900CA04F}"/>
              </a:ext>
            </a:extLst>
          </p:cNvPr>
          <p:cNvSpPr txBox="1"/>
          <p:nvPr/>
        </p:nvSpPr>
        <p:spPr>
          <a:xfrm>
            <a:off x="419100" y="-793750"/>
            <a:ext cx="7226300" cy="6124754"/>
          </a:xfrm>
          <a:prstGeom prst="rect">
            <a:avLst/>
          </a:prstGeom>
          <a:noFill/>
        </p:spPr>
        <p:txBody>
          <a:bodyPr wrap="square">
            <a:spAutoFit/>
          </a:bodyPr>
          <a:lstStyle/>
          <a:p>
            <a:r>
              <a:rPr lang="en-GB" sz="3200" dirty="0">
                <a:latin typeface="Times New Roman" panose="02020603050405020304" pitchFamily="18" charset="0"/>
                <a:cs typeface="Times New Roman" panose="02020603050405020304" pitchFamily="18" charset="0"/>
              </a:rPr>
              <a:t>            </a:t>
            </a:r>
          </a:p>
          <a:p>
            <a:endParaRPr lang="en-GB" sz="3200" dirty="0">
              <a:latin typeface="Times New Roman" panose="02020603050405020304" pitchFamily="18" charset="0"/>
              <a:cs typeface="Times New Roman" panose="02020603050405020304" pitchFamily="18" charset="0"/>
            </a:endParaRPr>
          </a:p>
          <a:p>
            <a:endParaRPr lang="en-GB" sz="3200" dirty="0">
              <a:latin typeface="Times New Roman" panose="02020603050405020304" pitchFamily="18" charset="0"/>
              <a:cs typeface="Times New Roman" panose="02020603050405020304" pitchFamily="18" charset="0"/>
            </a:endParaRPr>
          </a:p>
          <a:p>
            <a:endParaRPr lang="en-GB" sz="3200" dirty="0">
              <a:latin typeface="Times New Roman" panose="02020603050405020304" pitchFamily="18" charset="0"/>
              <a:cs typeface="Times New Roman" panose="02020603050405020304" pitchFamily="18" charset="0"/>
            </a:endParaRPr>
          </a:p>
          <a:p>
            <a:endParaRPr lang="en-GB" sz="3200" dirty="0">
              <a:latin typeface="Times New Roman" panose="02020603050405020304" pitchFamily="18" charset="0"/>
              <a:cs typeface="Times New Roman" panose="02020603050405020304" pitchFamily="18" charset="0"/>
            </a:endParaRPr>
          </a:p>
          <a:p>
            <a:r>
              <a:rPr lang="en-GB" sz="4000" dirty="0"/>
              <a:t> Assignment Title</a:t>
            </a:r>
            <a:r>
              <a:rPr lang="en-GB" sz="3200" dirty="0"/>
              <a:t>: Component 1</a:t>
            </a:r>
          </a:p>
          <a:p>
            <a:r>
              <a:rPr lang="en-GB" sz="3200" dirty="0"/>
              <a:t>Digital skills and Research Methods</a:t>
            </a:r>
          </a:p>
          <a:p>
            <a:r>
              <a:rPr lang="en-GB" sz="3200" dirty="0"/>
              <a:t>Module code: LCHS4007</a:t>
            </a:r>
          </a:p>
          <a:p>
            <a:r>
              <a:rPr lang="en-GB" sz="3200" dirty="0"/>
              <a:t>Topic: Staff Training using Power Point</a:t>
            </a:r>
          </a:p>
          <a:p>
            <a:r>
              <a:rPr lang="en-GB" sz="3200" dirty="0"/>
              <a:t>Student Name: John Sunday Ebenogwu</a:t>
            </a:r>
            <a:endParaRPr lang="en-GB" sz="4000" dirty="0"/>
          </a:p>
          <a:p>
            <a:r>
              <a:rPr lang="en-GB" sz="3200" dirty="0"/>
              <a:t>Student ID:2539674</a:t>
            </a:r>
          </a:p>
          <a:p>
            <a:r>
              <a:rPr lang="en-GB" sz="3200" dirty="0"/>
              <a:t>Lecturer: Amative Banik</a:t>
            </a:r>
          </a:p>
        </p:txBody>
      </p:sp>
      <p:pic>
        <p:nvPicPr>
          <p:cNvPr id="16" name="Picture 15">
            <a:extLst>
              <a:ext uri="{FF2B5EF4-FFF2-40B4-BE49-F238E27FC236}">
                <a16:creationId xmlns:a16="http://schemas.microsoft.com/office/drawing/2014/main" id="{24DF3F5F-3194-F8F6-93D1-E6CB73C250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00819" y="908049"/>
            <a:ext cx="3293489" cy="4178301"/>
          </a:xfrm>
          <a:prstGeom prst="rect">
            <a:avLst/>
          </a:prstGeom>
        </p:spPr>
      </p:pic>
    </p:spTree>
    <p:extLst>
      <p:ext uri="{BB962C8B-B14F-4D97-AF65-F5344CB8AC3E}">
        <p14:creationId xmlns:p14="http://schemas.microsoft.com/office/powerpoint/2010/main" val="1482233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3D7981A-89C5-D934-1FF3-5B4FAE149840}"/>
              </a:ext>
            </a:extLst>
          </p:cNvPr>
          <p:cNvSpPr>
            <a:spLocks noGrp="1"/>
          </p:cNvSpPr>
          <p:nvPr>
            <p:ph type="title"/>
          </p:nvPr>
        </p:nvSpPr>
        <p:spPr>
          <a:xfrm>
            <a:off x="838200" y="1"/>
            <a:ext cx="10515600" cy="1362750"/>
          </a:xfrm>
        </p:spPr>
        <p:txBody>
          <a:bodyPr>
            <a:normAutofit/>
          </a:bodyPr>
          <a:lstStyle/>
          <a:p>
            <a:r>
              <a:rPr lang="en-GB" sz="3200" dirty="0"/>
              <a:t> </a:t>
            </a:r>
            <a:r>
              <a:rPr lang="en-GB" sz="3200" dirty="0">
                <a:solidFill>
                  <a:srgbClr val="C00000"/>
                </a:solidFill>
              </a:rPr>
              <a:t>Microsoft 365 tools power point improves efficiency in staff training.</a:t>
            </a:r>
          </a:p>
        </p:txBody>
      </p:sp>
      <p:sp>
        <p:nvSpPr>
          <p:cNvPr id="3" name="Content Placeholder 2">
            <a:extLst>
              <a:ext uri="{FF2B5EF4-FFF2-40B4-BE49-F238E27FC236}">
                <a16:creationId xmlns:a16="http://schemas.microsoft.com/office/drawing/2014/main" id="{29FAD8F6-610C-6BC0-5E19-92A6D5E11684}"/>
              </a:ext>
            </a:extLst>
          </p:cNvPr>
          <p:cNvSpPr>
            <a:spLocks noGrp="1"/>
          </p:cNvSpPr>
          <p:nvPr>
            <p:ph idx="1"/>
          </p:nvPr>
        </p:nvSpPr>
        <p:spPr>
          <a:xfrm>
            <a:off x="838200" y="1008790"/>
            <a:ext cx="10830724" cy="5734174"/>
          </a:xfrm>
        </p:spPr>
        <p:txBody>
          <a:bodyPr>
            <a:normAutofit fontScale="85000" lnSpcReduction="20000"/>
          </a:bodyPr>
          <a:lstStyle/>
          <a:p>
            <a:pPr marL="0" indent="0">
              <a:buNone/>
            </a:pPr>
            <a:endParaRPr lang="en-GB" dirty="0"/>
          </a:p>
          <a:p>
            <a:endParaRPr lang="en-GB" sz="3500" dirty="0"/>
          </a:p>
          <a:p>
            <a:pPr marL="0" indent="0">
              <a:buNone/>
            </a:pPr>
            <a:r>
              <a:rPr lang="en-GB" sz="3500" dirty="0"/>
              <a:t> </a:t>
            </a:r>
            <a:r>
              <a:rPr lang="en-GB" sz="3800" dirty="0"/>
              <a:t>- Increase staff technical skills, job satisfaction and enables confidence in staff (Armstrong &amp; Taylor, 2023).</a:t>
            </a:r>
          </a:p>
          <a:p>
            <a:pPr marL="0" indent="0">
              <a:buNone/>
            </a:pPr>
            <a:endParaRPr lang="en-GB" sz="3800" dirty="0"/>
          </a:p>
          <a:p>
            <a:pPr marL="0" indent="0">
              <a:buNone/>
            </a:pPr>
            <a:r>
              <a:rPr lang="en-GB" sz="3800" dirty="0"/>
              <a:t> - Align team capabilities with up coming company goals and promotes team work and communication.</a:t>
            </a:r>
          </a:p>
          <a:p>
            <a:pPr marL="0" indent="0">
              <a:buNone/>
            </a:pPr>
            <a:endParaRPr lang="en-GB" sz="3800" dirty="0"/>
          </a:p>
          <a:p>
            <a:pPr>
              <a:buFontTx/>
              <a:buChar char="-"/>
            </a:pPr>
            <a:r>
              <a:rPr lang="en-GB" sz="3800" dirty="0"/>
              <a:t>Work flows can be transformed into clear digestible graphics in power point.</a:t>
            </a:r>
          </a:p>
          <a:p>
            <a:pPr>
              <a:buFontTx/>
              <a:buChar char="-"/>
            </a:pPr>
            <a:endParaRPr lang="en-GB" sz="3800" dirty="0"/>
          </a:p>
          <a:p>
            <a:pPr marL="0" indent="0">
              <a:buNone/>
            </a:pPr>
            <a:r>
              <a:rPr lang="en-GB" sz="3800" dirty="0"/>
              <a:t>- It ensures every staff across receives the exact same core messaging and updates.</a:t>
            </a:r>
          </a:p>
        </p:txBody>
      </p:sp>
    </p:spTree>
    <p:extLst>
      <p:ext uri="{BB962C8B-B14F-4D97-AF65-F5344CB8AC3E}">
        <p14:creationId xmlns:p14="http://schemas.microsoft.com/office/powerpoint/2010/main" val="1232461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2B3BA-BC6F-3DF8-9617-460615B63B74}"/>
              </a:ext>
            </a:extLst>
          </p:cNvPr>
          <p:cNvSpPr>
            <a:spLocks noGrp="1"/>
          </p:cNvSpPr>
          <p:nvPr>
            <p:ph type="title"/>
          </p:nvPr>
        </p:nvSpPr>
        <p:spPr>
          <a:xfrm>
            <a:off x="838200" y="365126"/>
            <a:ext cx="10515600" cy="738054"/>
          </a:xfrm>
        </p:spPr>
        <p:txBody>
          <a:bodyPr/>
          <a:lstStyle/>
          <a:p>
            <a:r>
              <a:rPr lang="en-GB" dirty="0"/>
              <a:t>  </a:t>
            </a:r>
            <a:r>
              <a:rPr lang="en-GB" sz="3200" dirty="0">
                <a:solidFill>
                  <a:srgbClr val="C00000"/>
                </a:solidFill>
              </a:rPr>
              <a:t>Microsoft 365 tools power point is suitable for staff training.</a:t>
            </a:r>
          </a:p>
        </p:txBody>
      </p:sp>
      <p:sp>
        <p:nvSpPr>
          <p:cNvPr id="3" name="Content Placeholder 2">
            <a:extLst>
              <a:ext uri="{FF2B5EF4-FFF2-40B4-BE49-F238E27FC236}">
                <a16:creationId xmlns:a16="http://schemas.microsoft.com/office/drawing/2014/main" id="{8FA898ED-7E9F-94AF-9CC4-83362111E1AB}"/>
              </a:ext>
            </a:extLst>
          </p:cNvPr>
          <p:cNvSpPr>
            <a:spLocks noGrp="1"/>
          </p:cNvSpPr>
          <p:nvPr>
            <p:ph idx="1"/>
          </p:nvPr>
        </p:nvSpPr>
        <p:spPr>
          <a:xfrm>
            <a:off x="850900" y="1409699"/>
            <a:ext cx="10648829" cy="4652625"/>
          </a:xfrm>
        </p:spPr>
        <p:txBody>
          <a:bodyPr>
            <a:normAutofit fontScale="70000" lnSpcReduction="20000"/>
          </a:bodyPr>
          <a:lstStyle/>
          <a:p>
            <a:pPr marL="0" indent="0">
              <a:buNone/>
            </a:pPr>
            <a:r>
              <a:rPr lang="en-GB" sz="4600" dirty="0"/>
              <a:t> - It provide encouragement to staff by carrying out the structuring of a presentation in a professional manner (Hashemi et al., 2012)</a:t>
            </a:r>
          </a:p>
          <a:p>
            <a:pPr marL="0" indent="0">
              <a:buNone/>
            </a:pPr>
            <a:r>
              <a:rPr lang="en-GB" sz="4600" dirty="0"/>
              <a:t> </a:t>
            </a:r>
          </a:p>
          <a:p>
            <a:pPr>
              <a:buFontTx/>
              <a:buChar char="-"/>
            </a:pPr>
            <a:r>
              <a:rPr lang="en-GB" sz="4600" dirty="0"/>
              <a:t>It helps keep distributed teams informed, motivated and align with company goal.</a:t>
            </a:r>
          </a:p>
          <a:p>
            <a:pPr>
              <a:buFontTx/>
              <a:buChar char="-"/>
            </a:pPr>
            <a:endParaRPr lang="en-GB" sz="4600" dirty="0"/>
          </a:p>
          <a:p>
            <a:pPr>
              <a:buFontTx/>
              <a:buChar char="-"/>
            </a:pPr>
            <a:r>
              <a:rPr lang="en-GB" sz="4600" dirty="0"/>
              <a:t>They can be use to transmit content and activities, monitor staff work, clarify doubts (Aires el al.,2021)</a:t>
            </a:r>
          </a:p>
          <a:p>
            <a:pPr>
              <a:buFontTx/>
              <a:buChar char="-"/>
            </a:pPr>
            <a:endParaRPr lang="en-GB" sz="4600" dirty="0"/>
          </a:p>
          <a:p>
            <a:pPr>
              <a:buFontTx/>
              <a:buChar char="-"/>
            </a:pPr>
            <a:r>
              <a:rPr lang="en-GB" sz="4600" dirty="0"/>
              <a:t>It create spaces for interactive communication</a:t>
            </a:r>
          </a:p>
          <a:p>
            <a:pPr marL="0" indent="0">
              <a:buNone/>
            </a:pPr>
            <a:endParaRPr lang="en-GB" sz="3200" dirty="0"/>
          </a:p>
        </p:txBody>
      </p:sp>
    </p:spTree>
    <p:extLst>
      <p:ext uri="{BB962C8B-B14F-4D97-AF65-F5344CB8AC3E}">
        <p14:creationId xmlns:p14="http://schemas.microsoft.com/office/powerpoint/2010/main" val="274968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26E8B7-0D8C-B976-08CC-32A15C0CF331}"/>
              </a:ext>
            </a:extLst>
          </p:cNvPr>
          <p:cNvSpPr>
            <a:spLocks noGrp="1"/>
          </p:cNvSpPr>
          <p:nvPr>
            <p:ph idx="1"/>
          </p:nvPr>
        </p:nvSpPr>
        <p:spPr>
          <a:xfrm>
            <a:off x="838200" y="1044186"/>
            <a:ext cx="10515600" cy="5863960"/>
          </a:xfrm>
        </p:spPr>
        <p:txBody>
          <a:bodyPr>
            <a:normAutofit fontScale="25000" lnSpcReduction="20000"/>
          </a:bodyPr>
          <a:lstStyle/>
          <a:p>
            <a:pPr marL="0" indent="0">
              <a:buNone/>
            </a:pPr>
            <a:r>
              <a:rPr lang="en-GB" sz="4600" dirty="0"/>
              <a:t>        </a:t>
            </a:r>
            <a:r>
              <a:rPr lang="en-GB" sz="12800" dirty="0">
                <a:solidFill>
                  <a:srgbClr val="FFC000"/>
                </a:solidFill>
              </a:rPr>
              <a:t>Advantages</a:t>
            </a:r>
            <a:endParaRPr lang="en-GB" sz="12800" dirty="0">
              <a:highlight>
                <a:srgbClr val="FFFF00"/>
              </a:highlight>
            </a:endParaRPr>
          </a:p>
          <a:p>
            <a:pPr marL="0" indent="0">
              <a:buNone/>
            </a:pPr>
            <a:r>
              <a:rPr lang="en-GB" sz="12800" dirty="0"/>
              <a:t>- Multimedia integration and visual learning, in addition it helps to accommodate high quality graphics (Savoy et al.,2009)</a:t>
            </a:r>
          </a:p>
          <a:p>
            <a:pPr>
              <a:buFontTx/>
              <a:buChar char="-"/>
            </a:pPr>
            <a:r>
              <a:rPr lang="en-GB" sz="12800" dirty="0"/>
              <a:t>Enhance structural clarity and organization, the slides-by- slide format forces instructional designers to break down complex topics into digestible bite-sized.</a:t>
            </a:r>
          </a:p>
          <a:p>
            <a:pPr marL="0" indent="0">
              <a:buNone/>
            </a:pPr>
            <a:r>
              <a:rPr lang="en-GB" sz="12800" dirty="0"/>
              <a:t>      </a:t>
            </a:r>
            <a:r>
              <a:rPr lang="en-GB" sz="12800" dirty="0">
                <a:solidFill>
                  <a:srgbClr val="FF0000"/>
                </a:solidFill>
              </a:rPr>
              <a:t>Limitations</a:t>
            </a:r>
          </a:p>
          <a:p>
            <a:pPr>
              <a:buFontTx/>
              <a:buChar char="-"/>
            </a:pPr>
            <a:r>
              <a:rPr lang="en-GB" sz="12800" dirty="0"/>
              <a:t>Passive learning experience , if a presentation lacks interactive communication staffs often lose focus  and resulting poor information.</a:t>
            </a:r>
          </a:p>
          <a:p>
            <a:pPr>
              <a:buFontTx/>
              <a:buChar char="-"/>
            </a:pPr>
            <a:r>
              <a:rPr lang="en-GB" sz="12800" dirty="0"/>
              <a:t>Reduced retention for verbal information, staffs sometimes up to 15% less verbal information when forced to divide their attention between a speaker and a text-heavy slide (Inoue-smith,2016)</a:t>
            </a:r>
          </a:p>
          <a:p>
            <a:pPr>
              <a:buFontTx/>
              <a:buChar char="-"/>
            </a:pPr>
            <a:endParaRPr lang="en-GB" sz="12800" dirty="0"/>
          </a:p>
          <a:p>
            <a:pPr marL="0" indent="0">
              <a:buNone/>
            </a:pPr>
            <a:endParaRPr lang="en-GB" sz="9800" dirty="0"/>
          </a:p>
          <a:p>
            <a:pPr marL="0" indent="0">
              <a:buNone/>
            </a:pPr>
            <a:endParaRPr lang="en-GB" sz="9800" dirty="0"/>
          </a:p>
          <a:p>
            <a:pPr marL="0" indent="0">
              <a:buNone/>
            </a:pPr>
            <a:endParaRPr lang="en-GB" sz="4000" dirty="0"/>
          </a:p>
        </p:txBody>
      </p:sp>
      <p:sp>
        <p:nvSpPr>
          <p:cNvPr id="4" name="Title 3">
            <a:extLst>
              <a:ext uri="{FF2B5EF4-FFF2-40B4-BE49-F238E27FC236}">
                <a16:creationId xmlns:a16="http://schemas.microsoft.com/office/drawing/2014/main" id="{44134D1D-A742-6019-F791-8B318544139F}"/>
              </a:ext>
            </a:extLst>
          </p:cNvPr>
          <p:cNvSpPr>
            <a:spLocks noGrp="1"/>
          </p:cNvSpPr>
          <p:nvPr>
            <p:ph type="title"/>
          </p:nvPr>
        </p:nvSpPr>
        <p:spPr>
          <a:xfrm>
            <a:off x="838200" y="1"/>
            <a:ext cx="10515600" cy="1067782"/>
          </a:xfrm>
        </p:spPr>
        <p:txBody>
          <a:bodyPr>
            <a:normAutofit/>
          </a:bodyPr>
          <a:lstStyle/>
          <a:p>
            <a:r>
              <a:rPr lang="en-GB" sz="3200" dirty="0">
                <a:solidFill>
                  <a:schemeClr val="accent2">
                    <a:lumMod val="75000"/>
                  </a:schemeClr>
                </a:solidFill>
              </a:rPr>
              <a:t>Advantages and limitations of staff training using Microsoft power point 365 tool.</a:t>
            </a:r>
          </a:p>
        </p:txBody>
      </p:sp>
    </p:spTree>
    <p:extLst>
      <p:ext uri="{BB962C8B-B14F-4D97-AF65-F5344CB8AC3E}">
        <p14:creationId xmlns:p14="http://schemas.microsoft.com/office/powerpoint/2010/main" val="940892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569F2-E6E5-6D43-B3C5-4BABFBB80204}"/>
              </a:ext>
            </a:extLst>
          </p:cNvPr>
          <p:cNvSpPr>
            <a:spLocks noGrp="1"/>
          </p:cNvSpPr>
          <p:nvPr>
            <p:ph type="title"/>
          </p:nvPr>
        </p:nvSpPr>
        <p:spPr>
          <a:xfrm>
            <a:off x="1244600" y="-174625"/>
            <a:ext cx="10496550" cy="758825"/>
          </a:xfrm>
        </p:spPr>
        <p:txBody>
          <a:bodyPr>
            <a:normAutofit/>
          </a:bodyPr>
          <a:lstStyle/>
          <a:p>
            <a:r>
              <a:rPr lang="en-GB" sz="3200" dirty="0">
                <a:solidFill>
                  <a:schemeClr val="accent2">
                    <a:lumMod val="75000"/>
                  </a:schemeClr>
                </a:solidFill>
              </a:rPr>
              <a:t>Conclusion and Reference List</a:t>
            </a:r>
          </a:p>
        </p:txBody>
      </p:sp>
      <p:sp>
        <p:nvSpPr>
          <p:cNvPr id="3" name="Content Placeholder 2">
            <a:extLst>
              <a:ext uri="{FF2B5EF4-FFF2-40B4-BE49-F238E27FC236}">
                <a16:creationId xmlns:a16="http://schemas.microsoft.com/office/drawing/2014/main" id="{FD374910-5FFD-49E6-289E-CD974F2BF984}"/>
              </a:ext>
            </a:extLst>
          </p:cNvPr>
          <p:cNvSpPr>
            <a:spLocks noGrp="1"/>
          </p:cNvSpPr>
          <p:nvPr>
            <p:ph idx="1"/>
          </p:nvPr>
        </p:nvSpPr>
        <p:spPr>
          <a:xfrm>
            <a:off x="514350" y="501650"/>
            <a:ext cx="11531600" cy="6286500"/>
          </a:xfrm>
        </p:spPr>
        <p:txBody>
          <a:bodyPr>
            <a:noAutofit/>
          </a:bodyPr>
          <a:lstStyle/>
          <a:p>
            <a:pPr marL="0" indent="0">
              <a:buNone/>
            </a:pPr>
            <a:r>
              <a:rPr lang="en-GB" sz="3200" dirty="0"/>
              <a:t>Staff training  using power point Microsoft 365 tools improves training efficiency by delivering consistent core messaging, it keeps teams aligned with company goals and motivated. Further more , it supports  staffs through professional presentation skills and also transformed workflows into visuals.</a:t>
            </a:r>
          </a:p>
          <a:p>
            <a:pPr marL="0" indent="0">
              <a:buNone/>
            </a:pPr>
            <a:r>
              <a:rPr lang="en-GB" sz="3200" dirty="0"/>
              <a:t>Bibliography  </a:t>
            </a:r>
          </a:p>
          <a:p>
            <a:pPr marL="0" indent="0">
              <a:buNone/>
            </a:pPr>
            <a:r>
              <a:rPr lang="en-GB" sz="3200" dirty="0"/>
              <a:t>References</a:t>
            </a:r>
          </a:p>
          <a:p>
            <a:pPr marL="0" indent="0">
              <a:buNone/>
            </a:pPr>
            <a:r>
              <a:rPr lang="en-GB" sz="3200" dirty="0"/>
              <a:t>Armstrong, M., &amp;  Taylor, S. (2023). Armstrong’s handbook of human resource management practice (16</a:t>
            </a:r>
            <a:r>
              <a:rPr lang="en-GB" sz="3200" baseline="30000" dirty="0"/>
              <a:t>th</a:t>
            </a:r>
            <a:r>
              <a:rPr lang="en-GB" sz="3200" dirty="0"/>
              <a:t> ed.). Kogan page</a:t>
            </a:r>
          </a:p>
          <a:p>
            <a:pPr marL="0" indent="0">
              <a:buNone/>
            </a:pPr>
            <a:r>
              <a:rPr lang="en-GB" sz="3200" dirty="0"/>
              <a:t>Hashemi, M., </a:t>
            </a:r>
            <a:r>
              <a:rPr lang="en-GB" sz="3200" dirty="0" err="1"/>
              <a:t>Azizinezhad</a:t>
            </a:r>
            <a:r>
              <a:rPr lang="en-GB" sz="3200" dirty="0"/>
              <a:t>, M. and Farokhi, M. (2012b) ‘Power Point as an innovative tool for teaching and learning in modern classes’, </a:t>
            </a:r>
            <a:r>
              <a:rPr lang="en-GB" sz="3200" i="1" dirty="0"/>
              <a:t>Procedia - Social and </a:t>
            </a:r>
            <a:r>
              <a:rPr lang="en-GB" sz="3200" i="1" dirty="0" err="1"/>
              <a:t>Behavioral</a:t>
            </a:r>
            <a:r>
              <a:rPr lang="en-GB" sz="3200" i="1" dirty="0"/>
              <a:t> Sciences</a:t>
            </a:r>
            <a:r>
              <a:rPr lang="en-GB" sz="3200" dirty="0"/>
              <a:t>, 31, pp. 559–563. doi:10.1016/j.sbspro.2011.12.103. </a:t>
            </a:r>
          </a:p>
          <a:p>
            <a:pPr marL="0" indent="0">
              <a:buNone/>
            </a:pPr>
            <a:endParaRPr lang="en-GB" sz="3200" dirty="0"/>
          </a:p>
          <a:p>
            <a:pPr marL="0" indent="0">
              <a:buNone/>
            </a:pPr>
            <a:endParaRPr lang="en-GB" sz="2400" dirty="0"/>
          </a:p>
        </p:txBody>
      </p:sp>
    </p:spTree>
    <p:extLst>
      <p:ext uri="{BB962C8B-B14F-4D97-AF65-F5344CB8AC3E}">
        <p14:creationId xmlns:p14="http://schemas.microsoft.com/office/powerpoint/2010/main" val="58371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5A4C3-618D-9DE5-7C3B-EA48AA4AE814}"/>
              </a:ext>
            </a:extLst>
          </p:cNvPr>
          <p:cNvSpPr>
            <a:spLocks noGrp="1"/>
          </p:cNvSpPr>
          <p:nvPr>
            <p:ph type="title"/>
          </p:nvPr>
        </p:nvSpPr>
        <p:spPr/>
        <p:txBody>
          <a:bodyPr>
            <a:normAutofit/>
          </a:bodyPr>
          <a:lstStyle/>
          <a:p>
            <a:r>
              <a:rPr lang="en-GB" sz="3200" dirty="0"/>
              <a:t>References</a:t>
            </a:r>
          </a:p>
        </p:txBody>
      </p:sp>
      <p:sp>
        <p:nvSpPr>
          <p:cNvPr id="3" name="Content Placeholder 2">
            <a:extLst>
              <a:ext uri="{FF2B5EF4-FFF2-40B4-BE49-F238E27FC236}">
                <a16:creationId xmlns:a16="http://schemas.microsoft.com/office/drawing/2014/main" id="{417D41FE-79E5-FBE8-3802-D26D34219580}"/>
              </a:ext>
            </a:extLst>
          </p:cNvPr>
          <p:cNvSpPr>
            <a:spLocks noGrp="1"/>
          </p:cNvSpPr>
          <p:nvPr>
            <p:ph idx="1"/>
          </p:nvPr>
        </p:nvSpPr>
        <p:spPr/>
        <p:txBody>
          <a:bodyPr>
            <a:normAutofit fontScale="92500" lnSpcReduction="20000"/>
          </a:bodyPr>
          <a:lstStyle/>
          <a:p>
            <a:pPr marL="0" indent="0">
              <a:buNone/>
            </a:pPr>
            <a:r>
              <a:rPr lang="en-GB" dirty="0"/>
              <a:t> </a:t>
            </a:r>
            <a:endParaRPr lang="en-GB" sz="3500" dirty="0"/>
          </a:p>
          <a:p>
            <a:pPr marL="0" indent="0">
              <a:buNone/>
            </a:pPr>
            <a:endParaRPr lang="en-GB" sz="3500" dirty="0"/>
          </a:p>
          <a:p>
            <a:pPr marL="0" indent="0">
              <a:buNone/>
            </a:pPr>
            <a:r>
              <a:rPr lang="en-GB" sz="3500" dirty="0"/>
              <a:t>Savoy, A., Proctor, R.W. and Salvendy, G. (2009) ‘Information retention from </a:t>
            </a:r>
            <a:r>
              <a:rPr lang="en-GB" sz="3500" dirty="0" err="1"/>
              <a:t>PowerPointTM</a:t>
            </a:r>
            <a:r>
              <a:rPr lang="en-GB" sz="3500" dirty="0"/>
              <a:t> and traditional lectures’, Computers &amp;amp; Education, 52(4), pp. 858–867. doi:10.1016/j.compedu.2008.12.005.</a:t>
            </a:r>
          </a:p>
          <a:p>
            <a:pPr marL="0" indent="0">
              <a:buNone/>
            </a:pPr>
            <a:endParaRPr lang="en-GB" sz="3500" dirty="0"/>
          </a:p>
          <a:p>
            <a:pPr marL="0" indent="0">
              <a:buNone/>
            </a:pPr>
            <a:r>
              <a:rPr lang="en-GB" sz="3500" dirty="0"/>
              <a:t>Inoue-Smith, Y. (2016) ‘College-based case studies in using PowerPoint effectively’, Cogent Education, 3(1), p. 1127745. doi:10.1080/2331186x.2015.1127745.</a:t>
            </a:r>
          </a:p>
          <a:p>
            <a:pPr marL="0" indent="0">
              <a:buNone/>
            </a:pPr>
            <a:endParaRPr lang="en-GB" sz="3200" dirty="0"/>
          </a:p>
        </p:txBody>
      </p:sp>
    </p:spTree>
    <p:extLst>
      <p:ext uri="{BB962C8B-B14F-4D97-AF65-F5344CB8AC3E}">
        <p14:creationId xmlns:p14="http://schemas.microsoft.com/office/powerpoint/2010/main" val="2259285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04652-4FB0-9317-2D52-5A7EDF5B8F74}"/>
              </a:ext>
            </a:extLst>
          </p:cNvPr>
          <p:cNvSpPr>
            <a:spLocks noGrp="1"/>
          </p:cNvSpPr>
          <p:nvPr>
            <p:ph type="ctrTitle"/>
          </p:nvPr>
        </p:nvSpPr>
        <p:spPr>
          <a:xfrm>
            <a:off x="3280229" y="868362"/>
            <a:ext cx="7518400" cy="2387600"/>
          </a:xfrm>
        </p:spPr>
        <p:txBody>
          <a:bodyPr>
            <a:normAutofit/>
          </a:bodyPr>
          <a:lstStyle/>
          <a:p>
            <a:br>
              <a:rPr lang="en-US" sz="4000"/>
            </a:br>
            <a:endParaRPr lang="en-US" sz="4000"/>
          </a:p>
        </p:txBody>
      </p:sp>
      <p:sp>
        <p:nvSpPr>
          <p:cNvPr id="3" name="Subtitle 2">
            <a:extLst>
              <a:ext uri="{FF2B5EF4-FFF2-40B4-BE49-F238E27FC236}">
                <a16:creationId xmlns:a16="http://schemas.microsoft.com/office/drawing/2014/main" id="{47226FEF-8DD9-6E30-43AC-CC8F4CD68815}"/>
              </a:ext>
            </a:extLst>
          </p:cNvPr>
          <p:cNvSpPr>
            <a:spLocks noGrp="1"/>
          </p:cNvSpPr>
          <p:nvPr>
            <p:ph type="subTitle" idx="1"/>
          </p:nvPr>
        </p:nvSpPr>
        <p:spPr>
          <a:xfrm>
            <a:off x="4041052" y="1408024"/>
            <a:ext cx="8483659" cy="4581614"/>
          </a:xfrm>
        </p:spPr>
        <p:txBody>
          <a:bodyPr>
            <a:noAutofit/>
          </a:bodyPr>
          <a:lstStyle/>
          <a:p>
            <a:pPr algn="l"/>
            <a:r>
              <a:rPr lang="en-US" sz="3200" dirty="0"/>
              <a:t>DIGITAL SKILLS AND RESEARCH METHODS</a:t>
            </a:r>
          </a:p>
          <a:p>
            <a:pPr algn="l"/>
            <a:r>
              <a:rPr lang="en-US" sz="3200" dirty="0"/>
              <a:t>Module Code     : LCHS4007</a:t>
            </a:r>
          </a:p>
          <a:p>
            <a:pPr algn="l"/>
            <a:r>
              <a:rPr lang="en-US" sz="3200" dirty="0"/>
              <a:t>Assignment        : Component 1</a:t>
            </a:r>
          </a:p>
          <a:p>
            <a:pPr algn="l"/>
            <a:r>
              <a:rPr lang="en-US" sz="3200" dirty="0"/>
              <a:t>Topic                      : Staff Communication with</a:t>
            </a:r>
          </a:p>
          <a:p>
            <a:r>
              <a:rPr lang="en-US" sz="3200" dirty="0"/>
              <a:t>   Microsoft Teams</a:t>
            </a:r>
          </a:p>
          <a:p>
            <a:pPr algn="l"/>
            <a:r>
              <a:rPr lang="en-US" sz="3200" dirty="0"/>
              <a:t>Student Name   : RONNEL BANSIL</a:t>
            </a:r>
          </a:p>
          <a:p>
            <a:pPr algn="l"/>
            <a:r>
              <a:rPr lang="en-US" sz="3200" dirty="0"/>
              <a:t>Student ID           : 2442352</a:t>
            </a:r>
          </a:p>
          <a:p>
            <a:pPr algn="l"/>
            <a:r>
              <a:rPr lang="en-US" sz="3200" dirty="0"/>
              <a:t>Lecturer                : AMITAVE BANIK</a:t>
            </a:r>
          </a:p>
        </p:txBody>
      </p:sp>
      <p:pic>
        <p:nvPicPr>
          <p:cNvPr id="11" name="Picture 10" descr="University of Wales Trinity Saint David launches new digital ...">
            <a:extLst>
              <a:ext uri="{FF2B5EF4-FFF2-40B4-BE49-F238E27FC236}">
                <a16:creationId xmlns:a16="http://schemas.microsoft.com/office/drawing/2014/main" id="{BB01A24C-5DAF-9739-39BE-270B95C84F1E}"/>
              </a:ext>
            </a:extLst>
          </p:cNvPr>
          <p:cNvPicPr>
            <a:picLocks noChangeAspect="1"/>
          </p:cNvPicPr>
          <p:nvPr/>
        </p:nvPicPr>
        <p:blipFill>
          <a:blip r:embed="rId2"/>
          <a:stretch>
            <a:fillRect/>
          </a:stretch>
        </p:blipFill>
        <p:spPr>
          <a:xfrm>
            <a:off x="237263" y="0"/>
            <a:ext cx="3803789" cy="3255961"/>
          </a:xfrm>
          <a:prstGeom prst="rect">
            <a:avLst/>
          </a:prstGeom>
        </p:spPr>
      </p:pic>
    </p:spTree>
    <p:extLst>
      <p:ext uri="{BB962C8B-B14F-4D97-AF65-F5344CB8AC3E}">
        <p14:creationId xmlns:p14="http://schemas.microsoft.com/office/powerpoint/2010/main" val="2268094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5B673-6B4F-164A-7376-096A22C4FD7E}"/>
              </a:ext>
            </a:extLst>
          </p:cNvPr>
          <p:cNvSpPr>
            <a:spLocks noGrp="1"/>
          </p:cNvSpPr>
          <p:nvPr>
            <p:ph type="title"/>
          </p:nvPr>
        </p:nvSpPr>
        <p:spPr/>
        <p:txBody>
          <a:bodyPr/>
          <a:lstStyle/>
          <a:p>
            <a:r>
              <a:rPr lang="en-US" dirty="0"/>
              <a:t>Staff Communication with Microsoft Teams</a:t>
            </a:r>
          </a:p>
        </p:txBody>
      </p:sp>
      <p:sp>
        <p:nvSpPr>
          <p:cNvPr id="3" name="Content Placeholder 2">
            <a:extLst>
              <a:ext uri="{FF2B5EF4-FFF2-40B4-BE49-F238E27FC236}">
                <a16:creationId xmlns:a16="http://schemas.microsoft.com/office/drawing/2014/main" id="{1A2FC238-CBF5-2BF7-BC75-6CE1E19DC81C}"/>
              </a:ext>
            </a:extLst>
          </p:cNvPr>
          <p:cNvSpPr>
            <a:spLocks noGrp="1"/>
          </p:cNvSpPr>
          <p:nvPr>
            <p:ph idx="1"/>
          </p:nvPr>
        </p:nvSpPr>
        <p:spPr>
          <a:xfrm>
            <a:off x="4889500" y="1556951"/>
            <a:ext cx="6464300" cy="4522573"/>
          </a:xfrm>
        </p:spPr>
        <p:txBody>
          <a:bodyPr>
            <a:normAutofit/>
          </a:bodyPr>
          <a:lstStyle/>
          <a:p>
            <a:r>
              <a:rPr lang="en-US" sz="3200" dirty="0"/>
              <a:t>Microsoft Teams is a valuable communication platform used by staff to support collaboration, coordination and the efficient exchange of information within teams.(Mehta et al., 2020)</a:t>
            </a:r>
          </a:p>
          <a:p>
            <a:pPr marL="0" indent="0">
              <a:buNone/>
            </a:pPr>
            <a:endParaRPr lang="en-GB" sz="3200" dirty="0"/>
          </a:p>
          <a:p>
            <a:endParaRPr lang="en-US" sz="3200" dirty="0"/>
          </a:p>
          <a:p>
            <a:endParaRPr lang="en-US" sz="3200" dirty="0"/>
          </a:p>
        </p:txBody>
      </p:sp>
      <p:pic>
        <p:nvPicPr>
          <p:cNvPr id="4" name="Picture 3" descr="Microsoft Teams – The Ultimate Communication And Collaboration Tool – K2 Enterprises">
            <a:extLst>
              <a:ext uri="{FF2B5EF4-FFF2-40B4-BE49-F238E27FC236}">
                <a16:creationId xmlns:a16="http://schemas.microsoft.com/office/drawing/2014/main" id="{99ABE227-3B74-8142-6E1D-EB39B3AE5744}"/>
              </a:ext>
            </a:extLst>
          </p:cNvPr>
          <p:cNvPicPr>
            <a:picLocks noChangeAspect="1"/>
          </p:cNvPicPr>
          <p:nvPr/>
        </p:nvPicPr>
        <p:blipFill>
          <a:blip r:embed="rId2"/>
          <a:stretch>
            <a:fillRect/>
          </a:stretch>
        </p:blipFill>
        <p:spPr>
          <a:xfrm>
            <a:off x="1273627" y="1556951"/>
            <a:ext cx="3517900" cy="3517900"/>
          </a:xfrm>
          <a:prstGeom prst="rect">
            <a:avLst/>
          </a:prstGeom>
        </p:spPr>
      </p:pic>
    </p:spTree>
    <p:extLst>
      <p:ext uri="{BB962C8B-B14F-4D97-AF65-F5344CB8AC3E}">
        <p14:creationId xmlns:p14="http://schemas.microsoft.com/office/powerpoint/2010/main" val="2999841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7D3C5-E2F0-E2B8-D6AF-A35F7661E3C7}"/>
              </a:ext>
            </a:extLst>
          </p:cNvPr>
          <p:cNvSpPr>
            <a:spLocks noGrp="1"/>
          </p:cNvSpPr>
          <p:nvPr>
            <p:ph type="title"/>
          </p:nvPr>
        </p:nvSpPr>
        <p:spPr/>
        <p:txBody>
          <a:bodyPr/>
          <a:lstStyle/>
          <a:p>
            <a:r>
              <a:rPr lang="en-US" dirty="0"/>
              <a:t>Key Teams Features</a:t>
            </a:r>
          </a:p>
        </p:txBody>
      </p:sp>
      <p:sp>
        <p:nvSpPr>
          <p:cNvPr id="3" name="Content Placeholder 2">
            <a:extLst>
              <a:ext uri="{FF2B5EF4-FFF2-40B4-BE49-F238E27FC236}">
                <a16:creationId xmlns:a16="http://schemas.microsoft.com/office/drawing/2014/main" id="{0AB718EF-0103-AB98-6640-8323228E5E8E}"/>
              </a:ext>
            </a:extLst>
          </p:cNvPr>
          <p:cNvSpPr>
            <a:spLocks noGrp="1"/>
          </p:cNvSpPr>
          <p:nvPr>
            <p:ph idx="1"/>
          </p:nvPr>
        </p:nvSpPr>
        <p:spPr>
          <a:xfrm>
            <a:off x="6618984" y="1310822"/>
            <a:ext cx="5257800" cy="4486275"/>
          </a:xfrm>
        </p:spPr>
        <p:txBody>
          <a:bodyPr>
            <a:normAutofit/>
          </a:bodyPr>
          <a:lstStyle/>
          <a:p>
            <a:r>
              <a:rPr lang="en-GB" sz="3200" dirty="0"/>
              <a:t>Microsoft Teams allows employees to send instant messages, join online meetings, and share files. This helps people work together more easily and secure.</a:t>
            </a:r>
            <a:r>
              <a:rPr lang="en-GB" dirty="0"/>
              <a:t>  (Microsoft Teams, 2020).</a:t>
            </a:r>
          </a:p>
          <a:p>
            <a:endParaRPr lang="en-GB" sz="3200" dirty="0"/>
          </a:p>
          <a:p>
            <a:pPr marL="0" indent="0">
              <a:buNone/>
            </a:pPr>
            <a:endParaRPr lang="en-GB" dirty="0"/>
          </a:p>
          <a:p>
            <a:endParaRPr lang="en-US" dirty="0"/>
          </a:p>
        </p:txBody>
      </p:sp>
      <p:pic>
        <p:nvPicPr>
          <p:cNvPr id="4" name="Picture 3" descr="Benefits of Microsoft Teams - TatvaSoft Blog">
            <a:extLst>
              <a:ext uri="{FF2B5EF4-FFF2-40B4-BE49-F238E27FC236}">
                <a16:creationId xmlns:a16="http://schemas.microsoft.com/office/drawing/2014/main" id="{E8AFFA94-3483-A88A-0DBB-E3777A55F97F}"/>
              </a:ext>
            </a:extLst>
          </p:cNvPr>
          <p:cNvPicPr>
            <a:picLocks noChangeAspect="1"/>
          </p:cNvPicPr>
          <p:nvPr/>
        </p:nvPicPr>
        <p:blipFill>
          <a:blip r:embed="rId2"/>
          <a:stretch>
            <a:fillRect/>
          </a:stretch>
        </p:blipFill>
        <p:spPr>
          <a:xfrm>
            <a:off x="0" y="1310822"/>
            <a:ext cx="6390384" cy="3043464"/>
          </a:xfrm>
          <a:prstGeom prst="rect">
            <a:avLst/>
          </a:prstGeom>
        </p:spPr>
      </p:pic>
    </p:spTree>
    <p:extLst>
      <p:ext uri="{BB962C8B-B14F-4D97-AF65-F5344CB8AC3E}">
        <p14:creationId xmlns:p14="http://schemas.microsoft.com/office/powerpoint/2010/main" val="1097652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AE37A-4547-DEAE-95BD-921EB0A41EE9}"/>
              </a:ext>
            </a:extLst>
          </p:cNvPr>
          <p:cNvSpPr>
            <a:spLocks noGrp="1"/>
          </p:cNvSpPr>
          <p:nvPr>
            <p:ph type="title"/>
          </p:nvPr>
        </p:nvSpPr>
        <p:spPr/>
        <p:txBody>
          <a:bodyPr/>
          <a:lstStyle/>
          <a:p>
            <a:r>
              <a:rPr lang="en-US" dirty="0"/>
              <a:t>Limitations of Microsoft Teams</a:t>
            </a:r>
          </a:p>
        </p:txBody>
      </p:sp>
      <p:sp>
        <p:nvSpPr>
          <p:cNvPr id="3" name="Content Placeholder 2">
            <a:extLst>
              <a:ext uri="{FF2B5EF4-FFF2-40B4-BE49-F238E27FC236}">
                <a16:creationId xmlns:a16="http://schemas.microsoft.com/office/drawing/2014/main" id="{DB89D846-C4D9-9B7D-C8C3-259F81D579A9}"/>
              </a:ext>
            </a:extLst>
          </p:cNvPr>
          <p:cNvSpPr>
            <a:spLocks noGrp="1"/>
          </p:cNvSpPr>
          <p:nvPr>
            <p:ph idx="1"/>
          </p:nvPr>
        </p:nvSpPr>
        <p:spPr/>
        <p:txBody>
          <a:bodyPr/>
          <a:lstStyle/>
          <a:p>
            <a:r>
              <a:rPr lang="en-GB" dirty="0"/>
              <a:t>Microsoft Teams has several limitations, including complex features that require a strong internet connection, many notifications, and disorganised files when channels are poorly managed (Al‑</a:t>
            </a:r>
            <a:r>
              <a:rPr lang="en-GB" dirty="0" err="1"/>
              <a:t>Qora’n</a:t>
            </a:r>
            <a:r>
              <a:rPr lang="en-GB" dirty="0"/>
              <a:t>, Salem and Gordon, 2022)</a:t>
            </a:r>
          </a:p>
          <a:p>
            <a:endParaRPr lang="en-GB" dirty="0"/>
          </a:p>
          <a:p>
            <a:pPr marL="0" indent="0">
              <a:buNone/>
            </a:pPr>
            <a:br>
              <a:rPr lang="en-GB" dirty="0"/>
            </a:br>
            <a:endParaRPr lang="en-GB" dirty="0"/>
          </a:p>
          <a:p>
            <a:pPr marL="0" indent="0">
              <a:buNone/>
            </a:pPr>
            <a:br>
              <a:rPr lang="en-GB" dirty="0"/>
            </a:br>
            <a:endParaRPr lang="en-US" dirty="0"/>
          </a:p>
        </p:txBody>
      </p:sp>
    </p:spTree>
    <p:extLst>
      <p:ext uri="{BB962C8B-B14F-4D97-AF65-F5344CB8AC3E}">
        <p14:creationId xmlns:p14="http://schemas.microsoft.com/office/powerpoint/2010/main" val="1193339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CAAB-D2D5-E692-53DE-D08A92C0193B}"/>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2E106FDF-E324-C617-733D-C7474F5288C1}"/>
              </a:ext>
            </a:extLst>
          </p:cNvPr>
          <p:cNvSpPr>
            <a:spLocks noGrp="1"/>
          </p:cNvSpPr>
          <p:nvPr>
            <p:ph idx="1"/>
          </p:nvPr>
        </p:nvSpPr>
        <p:spPr/>
        <p:txBody>
          <a:bodyPr/>
          <a:lstStyle/>
          <a:p>
            <a:r>
              <a:rPr lang="en-US"/>
              <a:t>Teams improves staff communication by making updates, clearly,  and more organized-supporting safer patient care.</a:t>
            </a:r>
          </a:p>
          <a:p>
            <a:r>
              <a:rPr lang="en-US"/>
              <a:t>Play’s an essential role in supporting effective teamwork and maintaining a connect working environment.</a:t>
            </a:r>
          </a:p>
        </p:txBody>
      </p:sp>
    </p:spTree>
    <p:extLst>
      <p:ext uri="{BB962C8B-B14F-4D97-AF65-F5344CB8AC3E}">
        <p14:creationId xmlns:p14="http://schemas.microsoft.com/office/powerpoint/2010/main" val="186060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BDC38-61AD-E8D8-E242-DB9932422894}"/>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4D8395B8-4759-B745-CDAF-411CEF4296E4}"/>
              </a:ext>
            </a:extLst>
          </p:cNvPr>
          <p:cNvSpPr>
            <a:spLocks noGrp="1"/>
          </p:cNvSpPr>
          <p:nvPr>
            <p:ph idx="1"/>
          </p:nvPr>
        </p:nvSpPr>
        <p:spPr/>
        <p:txBody>
          <a:bodyPr>
            <a:normAutofit fontScale="92500"/>
          </a:bodyPr>
          <a:lstStyle/>
          <a:p>
            <a:r>
              <a:rPr lang="en-GB" dirty="0"/>
              <a:t>Mehta, J., Belk, R., Adams, R. and Thompson, R. (2020) Microsoft Teams adoption in the NHS during the COVID‑19 pandemic. NHS England. Available at: </a:t>
            </a:r>
            <a:r>
              <a:rPr lang="en-GB" dirty="0">
                <a:hlinkClick r:id="rId2"/>
              </a:rPr>
              <a:t>https://www.england.nhs.uk</a:t>
            </a:r>
            <a:r>
              <a:rPr lang="en-GB" dirty="0"/>
              <a:t> (Accessed: 11 July 2026).</a:t>
            </a:r>
          </a:p>
          <a:p>
            <a:r>
              <a:rPr lang="en-GB" dirty="0"/>
              <a:t>Microsoft (2020) Microsoft Teams. Available at: https://</a:t>
            </a:r>
            <a:r>
              <a:rPr lang="en-GB" dirty="0" err="1"/>
              <a:t>www.microsoft.com</a:t>
            </a:r>
            <a:r>
              <a:rPr lang="en-GB" dirty="0"/>
              <a:t>/</a:t>
            </a:r>
            <a:r>
              <a:rPr lang="en-GB" dirty="0" err="1"/>
              <a:t>microsoft</a:t>
            </a:r>
            <a:r>
              <a:rPr lang="en-GB" dirty="0"/>
              <a:t>-teams </a:t>
            </a:r>
            <a:r>
              <a:rPr lang="en-GB" dirty="0">
                <a:hlinkClick r:id="rId3"/>
              </a:rPr>
              <a:t>(microsoft.com in Bing)</a:t>
            </a:r>
            <a:r>
              <a:rPr lang="en-GB" dirty="0"/>
              <a:t> (Accessed: 11 July 2026).</a:t>
            </a:r>
          </a:p>
          <a:p>
            <a:r>
              <a:rPr lang="en-GB" dirty="0"/>
              <a:t>Al‑</a:t>
            </a:r>
            <a:r>
              <a:rPr lang="en-GB" dirty="0" err="1"/>
              <a:t>Qora’n</a:t>
            </a:r>
            <a:r>
              <a:rPr lang="en-GB" dirty="0"/>
              <a:t>, L., Salem, O.A.S. and Gordon, N. (2022) Heuristic evaluation of Microsoft Teams as an online teaching platform: An educators’ perspective. Computers, 11(12), p.175. Available at: </a:t>
            </a:r>
            <a:r>
              <a:rPr lang="en-GB" dirty="0">
                <a:hlinkClick r:id="rId4"/>
              </a:rPr>
              <a:t>https://doi.org/10.3390/computers11120175</a:t>
            </a:r>
            <a:r>
              <a:rPr lang="en-GB" dirty="0"/>
              <a:t> (Accessed: 11 July 2026).</a:t>
            </a:r>
          </a:p>
          <a:p>
            <a:endParaRPr lang="en-GB" dirty="0"/>
          </a:p>
          <a:p>
            <a:endParaRPr lang="en-US" dirty="0"/>
          </a:p>
        </p:txBody>
      </p:sp>
    </p:spTree>
    <p:extLst>
      <p:ext uri="{BB962C8B-B14F-4D97-AF65-F5344CB8AC3E}">
        <p14:creationId xmlns:p14="http://schemas.microsoft.com/office/powerpoint/2010/main" val="1230482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3FE92E-FF21-46DB-BE36-B3A5D4149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E9DFFEE-526A-4D56-A70C-EADE7289B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D250B-31EC-DAA0-7634-68E79F74986B}"/>
              </a:ext>
            </a:extLst>
          </p:cNvPr>
          <p:cNvSpPr>
            <a:spLocks noGrp="1"/>
          </p:cNvSpPr>
          <p:nvPr>
            <p:ph type="ctrTitle"/>
          </p:nvPr>
        </p:nvSpPr>
        <p:spPr>
          <a:xfrm>
            <a:off x="1024871" y="1187533"/>
            <a:ext cx="5320206" cy="1765663"/>
          </a:xfrm>
        </p:spPr>
        <p:txBody>
          <a:bodyPr>
            <a:normAutofit/>
          </a:bodyPr>
          <a:lstStyle/>
          <a:p>
            <a:pPr algn="l"/>
            <a:r>
              <a:rPr lang="en-GB" sz="3200" dirty="0"/>
              <a:t>Digital skills and RESEARCH METHODS</a:t>
            </a:r>
          </a:p>
        </p:txBody>
      </p:sp>
      <p:sp>
        <p:nvSpPr>
          <p:cNvPr id="3" name="Subtitle 2">
            <a:extLst>
              <a:ext uri="{FF2B5EF4-FFF2-40B4-BE49-F238E27FC236}">
                <a16:creationId xmlns:a16="http://schemas.microsoft.com/office/drawing/2014/main" id="{A04E7CE4-7F43-7332-1187-1DC68D6B9CD6}"/>
              </a:ext>
            </a:extLst>
          </p:cNvPr>
          <p:cNvSpPr>
            <a:spLocks noGrp="1"/>
          </p:cNvSpPr>
          <p:nvPr>
            <p:ph type="subTitle" idx="1"/>
          </p:nvPr>
        </p:nvSpPr>
        <p:spPr>
          <a:xfrm>
            <a:off x="1024870" y="3065319"/>
            <a:ext cx="6274288" cy="3062765"/>
          </a:xfrm>
        </p:spPr>
        <p:txBody>
          <a:bodyPr>
            <a:normAutofit/>
          </a:bodyPr>
          <a:lstStyle/>
          <a:p>
            <a:pPr algn="l"/>
            <a:r>
              <a:rPr lang="en-GB" sz="2400" dirty="0"/>
              <a:t>Component 1: Group PowerPoint Presentation</a:t>
            </a:r>
          </a:p>
          <a:p>
            <a:pPr algn="l"/>
            <a:r>
              <a:rPr lang="en-GB" sz="2400" dirty="0"/>
              <a:t>Module code: LCHS4007</a:t>
            </a:r>
          </a:p>
          <a:p>
            <a:pPr algn="l"/>
            <a:r>
              <a:rPr lang="en-GB" sz="2400" dirty="0"/>
              <a:t>Topic: Staff scheduling/Rota</a:t>
            </a:r>
          </a:p>
          <a:p>
            <a:pPr algn="l"/>
            <a:r>
              <a:rPr lang="en-GB" sz="2400" dirty="0"/>
              <a:t>Student name: Francine Lodi</a:t>
            </a:r>
          </a:p>
          <a:p>
            <a:pPr algn="l"/>
            <a:r>
              <a:rPr lang="en-GB" sz="2400" dirty="0"/>
              <a:t>Student ID:2538157</a:t>
            </a:r>
          </a:p>
          <a:p>
            <a:pPr algn="l"/>
            <a:r>
              <a:rPr lang="en-GB" sz="2400" dirty="0"/>
              <a:t>Lecturer: Kwame Assa-Agyei</a:t>
            </a:r>
          </a:p>
          <a:p>
            <a:pPr algn="l"/>
            <a:endParaRPr lang="en-GB" sz="2400" dirty="0"/>
          </a:p>
          <a:p>
            <a:pPr algn="l"/>
            <a:endParaRPr lang="en-GB" dirty="0"/>
          </a:p>
        </p:txBody>
      </p:sp>
      <p:pic>
        <p:nvPicPr>
          <p:cNvPr id="4" name="Picture 3">
            <a:extLst>
              <a:ext uri="{FF2B5EF4-FFF2-40B4-BE49-F238E27FC236}">
                <a16:creationId xmlns:a16="http://schemas.microsoft.com/office/drawing/2014/main" id="{BF1B9BA8-7F3E-3ABB-68AA-654DB0006CBC}"/>
              </a:ext>
            </a:extLst>
          </p:cNvPr>
          <p:cNvPicPr>
            <a:picLocks noChangeAspect="1"/>
          </p:cNvPicPr>
          <p:nvPr/>
        </p:nvPicPr>
        <p:blipFill>
          <a:blip r:embed="rId2"/>
          <a:srcRect l="30394" r="3221" b="1"/>
          <a:stretch>
            <a:fillRect/>
          </a:stretch>
        </p:blipFill>
        <p:spPr>
          <a:xfrm>
            <a:off x="7616215" y="-23854"/>
            <a:ext cx="4575785" cy="689274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Tree>
    <p:extLst>
      <p:ext uri="{BB962C8B-B14F-4D97-AF65-F5344CB8AC3E}">
        <p14:creationId xmlns:p14="http://schemas.microsoft.com/office/powerpoint/2010/main" val="1016911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9FE5F-8B38-CC79-DC0A-1D113D42A0BA}"/>
              </a:ext>
            </a:extLst>
          </p:cNvPr>
          <p:cNvSpPr>
            <a:spLocks noGrp="1"/>
          </p:cNvSpPr>
          <p:nvPr>
            <p:ph type="title"/>
          </p:nvPr>
        </p:nvSpPr>
        <p:spPr/>
        <p:txBody>
          <a:bodyPr>
            <a:normAutofit/>
          </a:bodyPr>
          <a:lstStyle/>
          <a:p>
            <a:pPr algn="ctr"/>
            <a:r>
              <a:rPr lang="en-GB" sz="3200" dirty="0"/>
              <a:t>What does staff scheduling/rota involve?</a:t>
            </a:r>
          </a:p>
        </p:txBody>
      </p:sp>
      <p:sp>
        <p:nvSpPr>
          <p:cNvPr id="3" name="Content Placeholder 2">
            <a:extLst>
              <a:ext uri="{FF2B5EF4-FFF2-40B4-BE49-F238E27FC236}">
                <a16:creationId xmlns:a16="http://schemas.microsoft.com/office/drawing/2014/main" id="{6071B7EA-F034-A311-CBFA-B6AD3B92C501}"/>
              </a:ext>
            </a:extLst>
          </p:cNvPr>
          <p:cNvSpPr>
            <a:spLocks noGrp="1"/>
          </p:cNvSpPr>
          <p:nvPr>
            <p:ph idx="1"/>
          </p:nvPr>
        </p:nvSpPr>
        <p:spPr>
          <a:xfrm>
            <a:off x="1050879" y="2656897"/>
            <a:ext cx="9810604" cy="4428753"/>
          </a:xfrm>
        </p:spPr>
        <p:txBody>
          <a:bodyPr>
            <a:normAutofit/>
          </a:bodyPr>
          <a:lstStyle/>
          <a:p>
            <a:r>
              <a:rPr lang="en-GB" sz="2800" dirty="0"/>
              <a:t>Staff scheduling is planning who works each shift.</a:t>
            </a:r>
          </a:p>
          <a:p>
            <a:r>
              <a:rPr lang="en-GB" sz="2800" dirty="0"/>
              <a:t>It helps organise carers, nurses and other staff.</a:t>
            </a:r>
          </a:p>
          <a:p>
            <a:r>
              <a:rPr lang="en-GB" sz="2800" dirty="0"/>
              <a:t>It makes sure there are enough staff in both buildings to care for residents.</a:t>
            </a:r>
          </a:p>
          <a:p>
            <a:pPr marL="0" indent="0">
              <a:buNone/>
            </a:pPr>
            <a:endParaRPr lang="en-GB" i="1" dirty="0"/>
          </a:p>
          <a:p>
            <a:pPr marL="0" indent="0">
              <a:buNone/>
            </a:pPr>
            <a:endParaRPr lang="en-GB" i="1" dirty="0"/>
          </a:p>
          <a:p>
            <a:pPr marL="0" indent="0">
              <a:buNone/>
            </a:pPr>
            <a:endParaRPr lang="en-GB" i="1" dirty="0"/>
          </a:p>
          <a:p>
            <a:pPr marL="0" indent="0" algn="ctr">
              <a:buNone/>
            </a:pPr>
            <a:r>
              <a:rPr lang="en-GB" i="1" dirty="0"/>
              <a:t>TCP Software, 2024</a:t>
            </a:r>
          </a:p>
        </p:txBody>
      </p:sp>
    </p:spTree>
    <p:extLst>
      <p:ext uri="{BB962C8B-B14F-4D97-AF65-F5344CB8AC3E}">
        <p14:creationId xmlns:p14="http://schemas.microsoft.com/office/powerpoint/2010/main" val="3342968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FAE70-36CE-32D4-E496-C1FB1B4A91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7E3CC3-3077-A876-F465-2676E9208070}"/>
              </a:ext>
            </a:extLst>
          </p:cNvPr>
          <p:cNvSpPr>
            <a:spLocks noGrp="1"/>
          </p:cNvSpPr>
          <p:nvPr>
            <p:ph type="title"/>
          </p:nvPr>
        </p:nvSpPr>
        <p:spPr/>
        <p:txBody>
          <a:bodyPr>
            <a:normAutofit/>
          </a:bodyPr>
          <a:lstStyle/>
          <a:p>
            <a:pPr algn="ctr"/>
            <a:r>
              <a:rPr lang="en-GB" sz="3200" dirty="0"/>
              <a:t>Microsoft 365 tool: </a:t>
            </a:r>
            <a:r>
              <a:rPr lang="en-GB" sz="3200" b="1" dirty="0"/>
              <a:t>Microsoft Excel</a:t>
            </a:r>
          </a:p>
        </p:txBody>
      </p:sp>
      <p:sp>
        <p:nvSpPr>
          <p:cNvPr id="3" name="Content Placeholder 2">
            <a:extLst>
              <a:ext uri="{FF2B5EF4-FFF2-40B4-BE49-F238E27FC236}">
                <a16:creationId xmlns:a16="http://schemas.microsoft.com/office/drawing/2014/main" id="{4CD4F2AF-EB2D-F9C1-33CE-424AE790A25E}"/>
              </a:ext>
            </a:extLst>
          </p:cNvPr>
          <p:cNvSpPr>
            <a:spLocks noGrp="1"/>
          </p:cNvSpPr>
          <p:nvPr>
            <p:ph idx="1"/>
          </p:nvPr>
        </p:nvSpPr>
        <p:spPr>
          <a:xfrm>
            <a:off x="616892" y="1795607"/>
            <a:ext cx="12708082" cy="6473537"/>
          </a:xfrm>
        </p:spPr>
        <p:txBody>
          <a:bodyPr>
            <a:normAutofit/>
          </a:bodyPr>
          <a:lstStyle/>
          <a:p>
            <a:pPr marL="0" indent="0">
              <a:buNone/>
            </a:pPr>
            <a:endParaRPr lang="en-GB" sz="2400" dirty="0"/>
          </a:p>
          <a:p>
            <a:r>
              <a:rPr lang="en-GB" sz="2400" dirty="0"/>
              <a:t>It is used to create and organise staff rotas.</a:t>
            </a:r>
          </a:p>
          <a:p>
            <a:r>
              <a:rPr lang="en-GB" sz="2400" dirty="0"/>
              <a:t>It helps managers see who is working and update shifts</a:t>
            </a:r>
            <a:endParaRPr lang="en-GB" sz="2400" b="1" dirty="0"/>
          </a:p>
          <a:p>
            <a:pPr marL="0" indent="0">
              <a:buNone/>
            </a:pPr>
            <a:r>
              <a:rPr lang="en-GB" sz="2400" b="1" dirty="0"/>
              <a:t>How does Excel improve efficiency?</a:t>
            </a:r>
          </a:p>
          <a:p>
            <a:r>
              <a:rPr lang="en-GB" sz="2400" dirty="0"/>
              <a:t>Saves time.</a:t>
            </a:r>
          </a:p>
          <a:p>
            <a:r>
              <a:rPr lang="en-GB" sz="2400" dirty="0"/>
              <a:t>Makes it easy to change staff shifts.</a:t>
            </a:r>
          </a:p>
          <a:p>
            <a:r>
              <a:rPr lang="en-GB" sz="2400" dirty="0"/>
              <a:t>It helps managers see who is working.</a:t>
            </a:r>
          </a:p>
          <a:p>
            <a:r>
              <a:rPr lang="en-GB" sz="2400" dirty="0"/>
              <a:t>Reduces scheduling mistakes.</a:t>
            </a:r>
          </a:p>
          <a:p>
            <a:endParaRPr lang="en-GB" sz="2800" b="1" dirty="0"/>
          </a:p>
          <a:p>
            <a:pPr marL="0" indent="0">
              <a:buNone/>
            </a:pPr>
            <a:endParaRPr lang="en-GB" sz="2800" i="1" dirty="0"/>
          </a:p>
          <a:p>
            <a:pPr marL="0" indent="0">
              <a:buNone/>
            </a:pPr>
            <a:endParaRPr lang="en-GB" sz="2800" i="1" dirty="0"/>
          </a:p>
          <a:p>
            <a:pPr marL="0" indent="0" algn="ctr">
              <a:buNone/>
            </a:pPr>
            <a:endParaRPr lang="en-GB" sz="2800" i="1" dirty="0"/>
          </a:p>
          <a:p>
            <a:endParaRPr lang="en-GB" sz="2800" dirty="0"/>
          </a:p>
        </p:txBody>
      </p:sp>
      <p:sp>
        <p:nvSpPr>
          <p:cNvPr id="4" name="TextBox 3">
            <a:extLst>
              <a:ext uri="{FF2B5EF4-FFF2-40B4-BE49-F238E27FC236}">
                <a16:creationId xmlns:a16="http://schemas.microsoft.com/office/drawing/2014/main" id="{A4CCD6D6-BC5A-D103-1633-DC7E3FB59B62}"/>
              </a:ext>
            </a:extLst>
          </p:cNvPr>
          <p:cNvSpPr txBox="1"/>
          <p:nvPr/>
        </p:nvSpPr>
        <p:spPr>
          <a:xfrm>
            <a:off x="4956464" y="6150114"/>
            <a:ext cx="2441863" cy="707886"/>
          </a:xfrm>
          <a:prstGeom prst="rect">
            <a:avLst/>
          </a:prstGeom>
          <a:noFill/>
        </p:spPr>
        <p:txBody>
          <a:bodyPr wrap="square" rtlCol="0">
            <a:spAutoFit/>
          </a:bodyPr>
          <a:lstStyle/>
          <a:p>
            <a:r>
              <a:rPr lang="en-GB" sz="2000" i="1" dirty="0"/>
              <a:t>Coursera, 2024</a:t>
            </a:r>
          </a:p>
          <a:p>
            <a:endParaRPr lang="en-GB" sz="2000" dirty="0"/>
          </a:p>
        </p:txBody>
      </p:sp>
    </p:spTree>
    <p:extLst>
      <p:ext uri="{BB962C8B-B14F-4D97-AF65-F5344CB8AC3E}">
        <p14:creationId xmlns:p14="http://schemas.microsoft.com/office/powerpoint/2010/main" val="1526809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83B7A-C089-610E-3009-26C5E47996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DBB026-0926-ED33-800A-713125257F48}"/>
              </a:ext>
            </a:extLst>
          </p:cNvPr>
          <p:cNvSpPr>
            <a:spLocks noGrp="1"/>
          </p:cNvSpPr>
          <p:nvPr>
            <p:ph type="title"/>
          </p:nvPr>
        </p:nvSpPr>
        <p:spPr/>
        <p:txBody>
          <a:bodyPr>
            <a:normAutofit/>
          </a:bodyPr>
          <a:lstStyle/>
          <a:p>
            <a:pPr algn="ctr"/>
            <a:r>
              <a:rPr lang="en-GB" sz="3200" dirty="0"/>
              <a:t>BENEFITS &amp; LIMITATIONS: MICROSOFT EXECL</a:t>
            </a:r>
          </a:p>
        </p:txBody>
      </p:sp>
      <p:sp>
        <p:nvSpPr>
          <p:cNvPr id="4" name="TextBox 3">
            <a:extLst>
              <a:ext uri="{FF2B5EF4-FFF2-40B4-BE49-F238E27FC236}">
                <a16:creationId xmlns:a16="http://schemas.microsoft.com/office/drawing/2014/main" id="{24D65635-E25D-6927-594F-615472E2C847}"/>
              </a:ext>
            </a:extLst>
          </p:cNvPr>
          <p:cNvSpPr txBox="1"/>
          <p:nvPr/>
        </p:nvSpPr>
        <p:spPr>
          <a:xfrm>
            <a:off x="4956464" y="6150114"/>
            <a:ext cx="2441863" cy="707886"/>
          </a:xfrm>
          <a:prstGeom prst="rect">
            <a:avLst/>
          </a:prstGeom>
          <a:noFill/>
        </p:spPr>
        <p:txBody>
          <a:bodyPr wrap="square" rtlCol="0">
            <a:spAutoFit/>
          </a:bodyPr>
          <a:lstStyle/>
          <a:p>
            <a:r>
              <a:rPr lang="en-GB" sz="2000" i="1" dirty="0"/>
              <a:t>Coursera, 2024</a:t>
            </a:r>
          </a:p>
          <a:p>
            <a:endParaRPr lang="en-GB" sz="2000" dirty="0"/>
          </a:p>
        </p:txBody>
      </p:sp>
      <p:graphicFrame>
        <p:nvGraphicFramePr>
          <p:cNvPr id="7" name="Content Placeholder 6">
            <a:extLst>
              <a:ext uri="{FF2B5EF4-FFF2-40B4-BE49-F238E27FC236}">
                <a16:creationId xmlns:a16="http://schemas.microsoft.com/office/drawing/2014/main" id="{DAABCF56-F6BA-3E7D-186F-91A0D53CF857}"/>
              </a:ext>
            </a:extLst>
          </p:cNvPr>
          <p:cNvGraphicFramePr>
            <a:graphicFrameLocks noGrp="1"/>
          </p:cNvGraphicFramePr>
          <p:nvPr>
            <p:ph idx="1"/>
          </p:nvPr>
        </p:nvGraphicFramePr>
        <p:xfrm>
          <a:off x="1050733" y="2396579"/>
          <a:ext cx="9810750" cy="2377440"/>
        </p:xfrm>
        <a:graphic>
          <a:graphicData uri="http://schemas.openxmlformats.org/drawingml/2006/table">
            <a:tbl>
              <a:tblPr firstRow="1" bandRow="1">
                <a:tableStyleId>{5940675A-B579-460E-94D1-54222C63F5DA}</a:tableStyleId>
              </a:tblPr>
              <a:tblGrid>
                <a:gridCol w="4905375">
                  <a:extLst>
                    <a:ext uri="{9D8B030D-6E8A-4147-A177-3AD203B41FA5}">
                      <a16:colId xmlns:a16="http://schemas.microsoft.com/office/drawing/2014/main" val="3963847794"/>
                    </a:ext>
                  </a:extLst>
                </a:gridCol>
                <a:gridCol w="4905375">
                  <a:extLst>
                    <a:ext uri="{9D8B030D-6E8A-4147-A177-3AD203B41FA5}">
                      <a16:colId xmlns:a16="http://schemas.microsoft.com/office/drawing/2014/main" val="3708547886"/>
                    </a:ext>
                  </a:extLst>
                </a:gridCol>
              </a:tblGrid>
              <a:tr h="370840">
                <a:tc>
                  <a:txBody>
                    <a:bodyPr/>
                    <a:lstStyle/>
                    <a:p>
                      <a:r>
                        <a:rPr lang="en-GB" sz="2400" dirty="0"/>
                        <a:t>Benefits</a:t>
                      </a:r>
                    </a:p>
                  </a:txBody>
                  <a:tcPr/>
                </a:tc>
                <a:tc>
                  <a:txBody>
                    <a:bodyPr/>
                    <a:lstStyle/>
                    <a:p>
                      <a:r>
                        <a:rPr lang="en-GB" sz="2400" dirty="0"/>
                        <a:t>Limitations</a:t>
                      </a:r>
                    </a:p>
                  </a:txBody>
                  <a:tcPr/>
                </a:tc>
                <a:extLst>
                  <a:ext uri="{0D108BD9-81ED-4DB2-BD59-A6C34878D82A}">
                    <a16:rowId xmlns:a16="http://schemas.microsoft.com/office/drawing/2014/main" val="3590835177"/>
                  </a:ext>
                </a:extLst>
              </a:tr>
              <a:tr h="370840">
                <a:tc>
                  <a:txBody>
                    <a:bodyPr/>
                    <a:lstStyle/>
                    <a:p>
                      <a:pPr marL="285750" indent="-285750">
                        <a:buFont typeface="Arial" panose="020B0604020202020204" pitchFamily="34" charset="0"/>
                        <a:buChar char="•"/>
                      </a:pPr>
                      <a:r>
                        <a:rPr lang="en-GB" sz="2400" dirty="0"/>
                        <a:t>Easy to organise staff</a:t>
                      </a:r>
                    </a:p>
                    <a:p>
                      <a:pPr marL="285750" indent="-285750">
                        <a:buFont typeface="Arial" panose="020B0604020202020204" pitchFamily="34" charset="0"/>
                        <a:buChar char="•"/>
                      </a:pPr>
                      <a:r>
                        <a:rPr lang="en-GB" sz="2400" dirty="0"/>
                        <a:t>Easy to update the rota</a:t>
                      </a:r>
                    </a:p>
                    <a:p>
                      <a:pPr marL="285750" indent="-285750">
                        <a:buFont typeface="Arial" panose="020B0604020202020204" pitchFamily="34" charset="0"/>
                        <a:buChar char="•"/>
                      </a:pPr>
                      <a:r>
                        <a:rPr lang="en-GB" sz="2400" dirty="0"/>
                        <a:t>Saves time</a:t>
                      </a:r>
                    </a:p>
                    <a:p>
                      <a:pPr marL="285750" indent="-285750">
                        <a:buFont typeface="Arial" panose="020B0604020202020204" pitchFamily="34" charset="0"/>
                        <a:buChar char="•"/>
                      </a:pPr>
                      <a:r>
                        <a:rPr lang="en-GB" sz="2400" dirty="0"/>
                        <a:t>Easy to print and share.</a:t>
                      </a:r>
                    </a:p>
                  </a:txBody>
                  <a:tcPr/>
                </a:tc>
                <a:tc>
                  <a:txBody>
                    <a:bodyPr/>
                    <a:lstStyle/>
                    <a:p>
                      <a:pPr marL="285750" indent="-285750">
                        <a:buFont typeface="Arial" panose="020B0604020202020204" pitchFamily="34" charset="0"/>
                        <a:buChar char="•"/>
                      </a:pPr>
                      <a:r>
                        <a:rPr lang="en-GB" sz="2400" dirty="0"/>
                        <a:t>Staff may need training</a:t>
                      </a:r>
                    </a:p>
                    <a:p>
                      <a:pPr marL="285750" indent="-285750">
                        <a:buFont typeface="Arial" panose="020B0604020202020204" pitchFamily="34" charset="0"/>
                        <a:buChar char="•"/>
                      </a:pPr>
                      <a:r>
                        <a:rPr lang="en-GB" sz="2400" dirty="0"/>
                        <a:t>The rota needs to be updated regularly</a:t>
                      </a:r>
                    </a:p>
                    <a:p>
                      <a:pPr marL="285750" indent="-285750">
                        <a:buFont typeface="Arial" panose="020B0604020202020204" pitchFamily="34" charset="0"/>
                        <a:buChar char="•"/>
                      </a:pPr>
                      <a:r>
                        <a:rPr lang="en-GB" sz="2400" dirty="0"/>
                        <a:t>Mistakes can happen if the wrong information is entered</a:t>
                      </a:r>
                    </a:p>
                  </a:txBody>
                  <a:tcPr/>
                </a:tc>
                <a:extLst>
                  <a:ext uri="{0D108BD9-81ED-4DB2-BD59-A6C34878D82A}">
                    <a16:rowId xmlns:a16="http://schemas.microsoft.com/office/drawing/2014/main" val="3304038770"/>
                  </a:ext>
                </a:extLst>
              </a:tr>
            </a:tbl>
          </a:graphicData>
        </a:graphic>
      </p:graphicFrame>
    </p:spTree>
    <p:extLst>
      <p:ext uri="{BB962C8B-B14F-4D97-AF65-F5344CB8AC3E}">
        <p14:creationId xmlns:p14="http://schemas.microsoft.com/office/powerpoint/2010/main" val="2710120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488B5-74DD-12A7-1C4A-703EDAF3751E}"/>
              </a:ext>
            </a:extLst>
          </p:cNvPr>
          <p:cNvSpPr>
            <a:spLocks noGrp="1"/>
          </p:cNvSpPr>
          <p:nvPr>
            <p:ph type="title"/>
          </p:nvPr>
        </p:nvSpPr>
        <p:spPr>
          <a:xfrm>
            <a:off x="986710" y="1219201"/>
            <a:ext cx="9810604" cy="1216024"/>
          </a:xfrm>
        </p:spPr>
        <p:txBody>
          <a:bodyPr/>
          <a:lstStyle/>
          <a:p>
            <a:r>
              <a:rPr lang="en-GB" dirty="0"/>
              <a:t>CONCLUSION</a:t>
            </a:r>
          </a:p>
        </p:txBody>
      </p:sp>
      <p:sp>
        <p:nvSpPr>
          <p:cNvPr id="3" name="Content Placeholder 2">
            <a:extLst>
              <a:ext uri="{FF2B5EF4-FFF2-40B4-BE49-F238E27FC236}">
                <a16:creationId xmlns:a16="http://schemas.microsoft.com/office/drawing/2014/main" id="{D27EE69D-66B4-DA76-E69D-D678978C9D73}"/>
              </a:ext>
            </a:extLst>
          </p:cNvPr>
          <p:cNvSpPr>
            <a:spLocks noGrp="1"/>
          </p:cNvSpPr>
          <p:nvPr>
            <p:ph idx="1"/>
          </p:nvPr>
        </p:nvSpPr>
        <p:spPr>
          <a:xfrm>
            <a:off x="986710" y="2868361"/>
            <a:ext cx="9810604" cy="4428753"/>
          </a:xfrm>
        </p:spPr>
        <p:txBody>
          <a:bodyPr>
            <a:normAutofit/>
          </a:bodyPr>
          <a:lstStyle/>
          <a:p>
            <a:pPr marL="0" indent="0">
              <a:buNone/>
            </a:pPr>
            <a:r>
              <a:rPr lang="en-GB" sz="2400" dirty="0"/>
              <a:t>Staff scheduling is important because it ensures there are enough caregivers and nurses for each shift to provide safe care for residents. Microsoft Excel is a helpful tool for managers to create schedules, update staff, and reduce mistakes. Overall, good staff scheduling and the use of Excel help Riverdale Nursing Home run smoothly and provide better care for residents.</a:t>
            </a:r>
          </a:p>
        </p:txBody>
      </p:sp>
    </p:spTree>
    <p:extLst>
      <p:ext uri="{BB962C8B-B14F-4D97-AF65-F5344CB8AC3E}">
        <p14:creationId xmlns:p14="http://schemas.microsoft.com/office/powerpoint/2010/main" val="2202918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578C-CCCC-AC7D-912B-0983DCFD436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3FF0098-CBA7-9E90-D317-4D3FED1DBF9B}"/>
              </a:ext>
            </a:extLst>
          </p:cNvPr>
          <p:cNvSpPr>
            <a:spLocks noGrp="1"/>
          </p:cNvSpPr>
          <p:nvPr>
            <p:ph idx="1"/>
          </p:nvPr>
        </p:nvSpPr>
        <p:spPr/>
        <p:txBody>
          <a:bodyPr/>
          <a:lstStyle/>
          <a:p>
            <a:r>
              <a:rPr lang="en-GB" sz="2800" dirty="0"/>
              <a:t>Coursera (2024) What is Excel? </a:t>
            </a:r>
            <a:r>
              <a:rPr lang="en-GB" sz="2800" dirty="0">
                <a:hlinkClick r:id="rId2"/>
              </a:rPr>
              <a:t>https://www.coursera.org/articles/what-is-excel</a:t>
            </a:r>
            <a:r>
              <a:rPr lang="en-GB" sz="2800" dirty="0"/>
              <a:t> (Accessed: 5 July 2026).</a:t>
            </a:r>
          </a:p>
          <a:p>
            <a:r>
              <a:rPr lang="en-GB" sz="2800" dirty="0"/>
              <a:t>TCP Software (2024) Employee Scheduling </a:t>
            </a:r>
            <a:r>
              <a:rPr lang="en-GB" sz="2800" dirty="0">
                <a:hlinkClick r:id="rId3"/>
              </a:rPr>
              <a:t>https://tcpsoftware.com/articles/employee-scheduling/</a:t>
            </a:r>
            <a:r>
              <a:rPr lang="en-GB" sz="2800" dirty="0"/>
              <a:t> (Accessed 5 July 2026).</a:t>
            </a:r>
          </a:p>
          <a:p>
            <a:pPr marL="0" indent="0">
              <a:buNone/>
            </a:pPr>
            <a:endParaRPr lang="en-GB" dirty="0"/>
          </a:p>
        </p:txBody>
      </p:sp>
    </p:spTree>
    <p:extLst>
      <p:ext uri="{BB962C8B-B14F-4D97-AF65-F5344CB8AC3E}">
        <p14:creationId xmlns:p14="http://schemas.microsoft.com/office/powerpoint/2010/main" val="4071445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D18AA8-A583-BB97-E5B9-C4132F63D95B}"/>
              </a:ext>
            </a:extLst>
          </p:cNvPr>
          <p:cNvSpPr>
            <a:spLocks noGrp="1"/>
          </p:cNvSpPr>
          <p:nvPr>
            <p:ph idx="1"/>
          </p:nvPr>
        </p:nvSpPr>
        <p:spPr/>
        <p:txBody>
          <a:bodyPr>
            <a:normAutofit lnSpcReduction="10000"/>
          </a:bodyPr>
          <a:lstStyle/>
          <a:p>
            <a:pPr marL="0" indent="0">
              <a:buNone/>
            </a:pPr>
            <a:r>
              <a:rPr lang="en-GB" sz="3200"/>
              <a:t>Assignment Title:  Component 1</a:t>
            </a:r>
          </a:p>
          <a:p>
            <a:pPr marL="0" indent="0">
              <a:buNone/>
            </a:pPr>
            <a:r>
              <a:rPr lang="en-GB" sz="3200"/>
              <a:t>Digital Skills and Research Methods</a:t>
            </a:r>
          </a:p>
          <a:p>
            <a:pPr marL="0" indent="0">
              <a:buNone/>
            </a:pPr>
            <a:r>
              <a:rPr lang="en-GB" sz="3200"/>
              <a:t>Module code:  LCHS4007</a:t>
            </a:r>
          </a:p>
          <a:p>
            <a:pPr marL="0" indent="0">
              <a:buNone/>
            </a:pPr>
            <a:r>
              <a:rPr lang="en-GB" sz="3200"/>
              <a:t>Topic:  Writing Care-Related Documents/Care Documentation with MS Word</a:t>
            </a:r>
          </a:p>
          <a:p>
            <a:pPr marL="0" indent="0">
              <a:buNone/>
            </a:pPr>
            <a:r>
              <a:rPr lang="en-GB" sz="3200"/>
              <a:t>Student Name:  Ann-Marie Campbell</a:t>
            </a:r>
          </a:p>
          <a:p>
            <a:pPr marL="0" indent="0">
              <a:buNone/>
            </a:pPr>
            <a:r>
              <a:rPr lang="en-GB" sz="3200"/>
              <a:t>Student ID:  2545274</a:t>
            </a:r>
          </a:p>
          <a:p>
            <a:pPr marL="0" indent="0">
              <a:buNone/>
            </a:pPr>
            <a:r>
              <a:rPr lang="en-GB" sz="3200"/>
              <a:t>Lecturer Name:  Amitave Banik</a:t>
            </a:r>
          </a:p>
        </p:txBody>
      </p:sp>
    </p:spTree>
    <p:extLst>
      <p:ext uri="{BB962C8B-B14F-4D97-AF65-F5344CB8AC3E}">
        <p14:creationId xmlns:p14="http://schemas.microsoft.com/office/powerpoint/2010/main" val="36537531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8B37-D295-07DD-AE92-89D1C9837DB5}"/>
              </a:ext>
            </a:extLst>
          </p:cNvPr>
          <p:cNvSpPr>
            <a:spLocks noGrp="1"/>
          </p:cNvSpPr>
          <p:nvPr>
            <p:ph type="title"/>
          </p:nvPr>
        </p:nvSpPr>
        <p:spPr/>
        <p:txBody>
          <a:bodyPr>
            <a:normAutofit/>
          </a:bodyPr>
          <a:lstStyle/>
          <a:p>
            <a:r>
              <a:rPr lang="en-GB" sz="3200">
                <a:latin typeface="Arial" panose="020B0604020202020204" pitchFamily="34" charset="0"/>
                <a:cs typeface="Arial" panose="020B0604020202020204" pitchFamily="34" charset="0"/>
              </a:rPr>
              <a:t>Selected Microsoft 365 Tool</a:t>
            </a:r>
          </a:p>
        </p:txBody>
      </p:sp>
      <p:sp>
        <p:nvSpPr>
          <p:cNvPr id="3" name="Content Placeholder 2">
            <a:extLst>
              <a:ext uri="{FF2B5EF4-FFF2-40B4-BE49-F238E27FC236}">
                <a16:creationId xmlns:a16="http://schemas.microsoft.com/office/drawing/2014/main" id="{0B43AC50-8B4A-4474-68F3-865AA60689B0}"/>
              </a:ext>
            </a:extLst>
          </p:cNvPr>
          <p:cNvSpPr>
            <a:spLocks noGrp="1"/>
          </p:cNvSpPr>
          <p:nvPr>
            <p:ph idx="1"/>
          </p:nvPr>
        </p:nvSpPr>
        <p:spPr/>
        <p:txBody>
          <a:bodyPr>
            <a:normAutofit/>
          </a:bodyPr>
          <a:lstStyle/>
          <a:p>
            <a:r>
              <a:rPr lang="en-GB" sz="3200"/>
              <a:t>Selected Writing Care-related documents/care documentation as the TASK for the Case study at Riverdale nursing home.  </a:t>
            </a:r>
          </a:p>
          <a:p>
            <a:r>
              <a:rPr lang="en-GB" sz="3200"/>
              <a:t>The Tool I will use to solve these problems will be Microsoft Word.</a:t>
            </a:r>
          </a:p>
          <a:p>
            <a:endParaRPr lang="en-GB" sz="3200"/>
          </a:p>
        </p:txBody>
      </p:sp>
    </p:spTree>
    <p:extLst>
      <p:ext uri="{BB962C8B-B14F-4D97-AF65-F5344CB8AC3E}">
        <p14:creationId xmlns:p14="http://schemas.microsoft.com/office/powerpoint/2010/main" val="4041956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6B494-E23E-9932-FAAB-60052032B163}"/>
              </a:ext>
            </a:extLst>
          </p:cNvPr>
          <p:cNvSpPr>
            <a:spLocks noGrp="1"/>
          </p:cNvSpPr>
          <p:nvPr>
            <p:ph type="title"/>
          </p:nvPr>
        </p:nvSpPr>
        <p:spPr/>
        <p:txBody>
          <a:bodyPr>
            <a:normAutofit/>
          </a:bodyPr>
          <a:lstStyle/>
          <a:p>
            <a:r>
              <a:rPr lang="en-GB" sz="3200">
                <a:latin typeface="Arial" panose="020B0604020202020204" pitchFamily="34" charset="0"/>
                <a:cs typeface="Arial" panose="020B0604020202020204" pitchFamily="34" charset="0"/>
              </a:rPr>
              <a:t>Why Tool is suitable?</a:t>
            </a:r>
          </a:p>
        </p:txBody>
      </p:sp>
      <p:sp>
        <p:nvSpPr>
          <p:cNvPr id="3" name="Content Placeholder 2">
            <a:extLst>
              <a:ext uri="{FF2B5EF4-FFF2-40B4-BE49-F238E27FC236}">
                <a16:creationId xmlns:a16="http://schemas.microsoft.com/office/drawing/2014/main" id="{77E5F6A7-5FDD-4F92-9358-B68D42922379}"/>
              </a:ext>
            </a:extLst>
          </p:cNvPr>
          <p:cNvSpPr>
            <a:spLocks noGrp="1"/>
          </p:cNvSpPr>
          <p:nvPr>
            <p:ph idx="1"/>
          </p:nvPr>
        </p:nvSpPr>
        <p:spPr/>
        <p:txBody>
          <a:bodyPr>
            <a:normAutofit fontScale="85000" lnSpcReduction="20000"/>
          </a:bodyPr>
          <a:lstStyle/>
          <a:p>
            <a:r>
              <a:rPr lang="en-GB" sz="3200">
                <a:latin typeface="Arial" panose="020B0604020202020204" pitchFamily="34" charset="0"/>
                <a:cs typeface="Arial" panose="020B0604020202020204" pitchFamily="34" charset="0"/>
              </a:rPr>
              <a:t>The essence of using writing care-related documents/care documentation serves as the clinical and legal backbone of resident care</a:t>
            </a:r>
          </a:p>
          <a:p>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It helps communication among multidisciplinary teams (MDT) and most vital is to protect staff.  This brings about tracking vital changes in health to prevent adverse incidents (Aiken, et al 2012); (Lydahl, et al (2022)</a:t>
            </a:r>
          </a:p>
          <a:p>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The end to come from paper-based to electronic documentation has been a focus to improve quality care, interventions and patient safety (Aiken, et al 2012) </a:t>
            </a: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9036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5E9C06-B77A-28FF-AF2D-60A7B2A67293}"/>
              </a:ext>
            </a:extLst>
          </p:cNvPr>
          <p:cNvSpPr>
            <a:spLocks noGrp="1"/>
          </p:cNvSpPr>
          <p:nvPr>
            <p:ph idx="1"/>
          </p:nvPr>
        </p:nvSpPr>
        <p:spPr/>
        <p:txBody>
          <a:bodyPr/>
          <a:lstStyle/>
          <a:p>
            <a:r>
              <a:rPr lang="en-GB"/>
              <a:t>Person centred care</a:t>
            </a:r>
            <a:r>
              <a:rPr lang="en-GB" sz="3200">
                <a:latin typeface="Arial" panose="020B0604020202020204" pitchFamily="34" charset="0"/>
                <a:cs typeface="Arial" panose="020B0604020202020204" pitchFamily="34" charset="0"/>
              </a:rPr>
              <a:t> is important in documentation getting life history, their personal wishes and goals for each individual in the care home.  The use of medication administration records using (MAR CHARTS)</a:t>
            </a:r>
          </a:p>
          <a:p>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Accurate record keeping is important as failure to do this could lead to legal </a:t>
            </a:r>
            <a:r>
              <a:rPr lang="en-GB" sz="3200" err="1">
                <a:latin typeface="Arial" panose="020B0604020202020204" pitchFamily="34" charset="0"/>
                <a:cs typeface="Arial" panose="020B0604020202020204" pitchFamily="34" charset="0"/>
              </a:rPr>
              <a:t>defense</a:t>
            </a:r>
            <a:r>
              <a:rPr lang="en-GB" sz="3200">
                <a:latin typeface="Arial" panose="020B0604020202020204" pitchFamily="34" charset="0"/>
                <a:cs typeface="Arial" panose="020B0604020202020204" pitchFamily="34" charset="0"/>
              </a:rPr>
              <a:t> and you are accountable for your actions (Lydahl et al, 2022)</a:t>
            </a:r>
            <a:endParaRPr lang="en-GB"/>
          </a:p>
        </p:txBody>
      </p:sp>
    </p:spTree>
    <p:extLst>
      <p:ext uri="{BB962C8B-B14F-4D97-AF65-F5344CB8AC3E}">
        <p14:creationId xmlns:p14="http://schemas.microsoft.com/office/powerpoint/2010/main" val="337606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BE153-7C3E-4AE8-A3AB-B207C21836FB}"/>
              </a:ext>
            </a:extLst>
          </p:cNvPr>
          <p:cNvSpPr>
            <a:spLocks noGrp="1"/>
          </p:cNvSpPr>
          <p:nvPr>
            <p:ph type="title"/>
          </p:nvPr>
        </p:nvSpPr>
        <p:spPr>
          <a:xfrm>
            <a:off x="838200" y="1700149"/>
            <a:ext cx="8522208" cy="21019"/>
          </a:xfrm>
        </p:spPr>
        <p:txBody>
          <a:bodyPr>
            <a:normAutofit fontScale="90000"/>
          </a:bodyPr>
          <a:lstStyle/>
          <a:p>
            <a:br>
              <a:rPr lang="en-GB" sz="3200" dirty="0">
                <a:latin typeface="Arial" panose="020B0604020202020204" pitchFamily="34" charset="0"/>
                <a:cs typeface="Arial" panose="020B0604020202020204" pitchFamily="34" charset="0"/>
              </a:rPr>
            </a:br>
            <a:r>
              <a:rPr lang="en-GB" sz="3200" dirty="0">
                <a:latin typeface="Arial"/>
                <a:cs typeface="Arial"/>
              </a:rPr>
              <a:t>The functions of </a:t>
            </a:r>
            <a:r>
              <a:rPr lang="en-GB" sz="3200" err="1">
                <a:latin typeface="Arial"/>
                <a:cs typeface="Arial"/>
              </a:rPr>
              <a:t>microsoft</a:t>
            </a:r>
            <a:r>
              <a:rPr lang="en-GB" sz="3200" dirty="0">
                <a:latin typeface="Arial"/>
                <a:cs typeface="Arial"/>
              </a:rPr>
              <a:t> word are many and can </a:t>
            </a:r>
            <a:r>
              <a:rPr lang="en-GB" sz="3200">
                <a:latin typeface="Arial"/>
                <a:cs typeface="Arial"/>
              </a:rPr>
              <a:t>be seen on the list below;</a:t>
            </a:r>
            <a:br>
              <a:rPr lang="en-GB" sz="3200" dirty="0">
                <a:latin typeface="Arial" panose="020B0604020202020204" pitchFamily="34" charset="0"/>
                <a:cs typeface="Arial" panose="020B0604020202020204" pitchFamily="34" charset="0"/>
              </a:rPr>
            </a:br>
            <a:r>
              <a:rPr lang="en-GB" sz="3200">
                <a:latin typeface="Arial"/>
                <a:cs typeface="Arial"/>
              </a:rPr>
              <a:t>User-friendly interface, formatting, templates, </a:t>
            </a:r>
            <a:r>
              <a:rPr lang="en-GB" sz="3200" dirty="0">
                <a:latin typeface="Arial"/>
                <a:cs typeface="Arial"/>
              </a:rPr>
              <a:t>graphics and media integration, collaboration and sharing, Mail merge, spelling and grammar, page layout and design, Review and commenting, Table of contents and navigation (Knowledge Academy 2026</a:t>
            </a:r>
            <a:br>
              <a:rPr lang="en-GB" sz="3200" dirty="0">
                <a:latin typeface="Arial" panose="020B0604020202020204" pitchFamily="34" charset="0"/>
                <a:cs typeface="Arial" panose="020B0604020202020204" pitchFamily="34" charset="0"/>
              </a:rPr>
            </a:b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7FA41B-3767-37F6-C14F-616166C3E74C}"/>
              </a:ext>
            </a:extLst>
          </p:cNvPr>
          <p:cNvSpPr>
            <a:spLocks noGrp="1"/>
          </p:cNvSpPr>
          <p:nvPr>
            <p:ph idx="1"/>
          </p:nvPr>
        </p:nvSpPr>
        <p:spPr>
          <a:xfrm>
            <a:off x="832104" y="2187902"/>
            <a:ext cx="10070592" cy="2760282"/>
          </a:xfrm>
        </p:spPr>
        <p:txBody>
          <a:bodyPr/>
          <a:lstStyle/>
          <a:p>
            <a:pPr marL="0" indent="0">
              <a:buNone/>
            </a:pPr>
            <a:endParaRPr lang="en-GB" sz="3200">
              <a:latin typeface="Arial" panose="020B0604020202020204" pitchFamily="34" charset="0"/>
              <a:cs typeface="Arial" panose="020B0604020202020204" pitchFamily="34" charset="0"/>
            </a:endParaRPr>
          </a:p>
          <a:p>
            <a:pPr marL="0" indent="0">
              <a:buNone/>
            </a:pPr>
            <a:r>
              <a:rPr lang="en-GB"/>
              <a:t> </a:t>
            </a:r>
          </a:p>
          <a:p>
            <a:pPr marL="0" indent="0">
              <a:buNone/>
            </a:pPr>
            <a:r>
              <a:rPr lang="en-GB" sz="3200">
                <a:latin typeface="Arial" panose="020B0604020202020204" pitchFamily="34" charset="0"/>
                <a:cs typeface="Arial" panose="020B0604020202020204" pitchFamily="34" charset="0"/>
              </a:rPr>
              <a:t>In addition, Microsoft word is straightforward and cost-effective which allows users to create documents, edit and format them (knowledge Academy, 2026)</a:t>
            </a:r>
          </a:p>
          <a:p>
            <a:pPr marL="0" indent="0">
              <a:buNone/>
            </a:pPr>
            <a:endParaRPr lang="en-GB" sz="3200">
              <a:latin typeface="Arial" panose="020B0604020202020204" pitchFamily="34" charset="0"/>
              <a:cs typeface="Arial" panose="020B0604020202020204" pitchFamily="34" charset="0"/>
            </a:endParaRPr>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1429193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1430B-B246-4B56-13CD-F98748FD370F}"/>
              </a:ext>
            </a:extLst>
          </p:cNvPr>
          <p:cNvSpPr>
            <a:spLocks noGrp="1"/>
          </p:cNvSpPr>
          <p:nvPr>
            <p:ph type="title"/>
          </p:nvPr>
        </p:nvSpPr>
        <p:spPr/>
        <p:txBody>
          <a:bodyPr>
            <a:normAutofit/>
          </a:bodyPr>
          <a:lstStyle/>
          <a:p>
            <a:r>
              <a:rPr lang="en-GB" sz="3200">
                <a:latin typeface="Arial" panose="020B0604020202020204" pitchFamily="34" charset="0"/>
                <a:cs typeface="Arial" panose="020B0604020202020204" pitchFamily="34" charset="0"/>
              </a:rPr>
              <a:t>Advantages and Limitations of using Microsoft Word tool:</a:t>
            </a:r>
          </a:p>
        </p:txBody>
      </p:sp>
      <p:sp>
        <p:nvSpPr>
          <p:cNvPr id="3" name="Content Placeholder 2">
            <a:extLst>
              <a:ext uri="{FF2B5EF4-FFF2-40B4-BE49-F238E27FC236}">
                <a16:creationId xmlns:a16="http://schemas.microsoft.com/office/drawing/2014/main" id="{3FA60207-6053-6FBA-69AE-CFE84F27022D}"/>
              </a:ext>
            </a:extLst>
          </p:cNvPr>
          <p:cNvSpPr>
            <a:spLocks noGrp="1"/>
          </p:cNvSpPr>
          <p:nvPr>
            <p:ph idx="1"/>
          </p:nvPr>
        </p:nvSpPr>
        <p:spPr>
          <a:xfrm>
            <a:off x="838200" y="1161161"/>
            <a:ext cx="10527792" cy="5674170"/>
          </a:xfrm>
        </p:spPr>
        <p:txBody>
          <a:bodyPr vert="horz" lIns="91440" tIns="45720" rIns="91440" bIns="45720" rtlCol="0" anchor="t">
            <a:noAutofit/>
          </a:bodyPr>
          <a:lstStyle/>
          <a:p>
            <a:pPr marL="0" indent="0">
              <a:buNone/>
            </a:pPr>
            <a:r>
              <a:rPr lang="en-GB" sz="3200">
                <a:latin typeface="Arial"/>
                <a:cs typeface="Arial"/>
              </a:rPr>
              <a:t>Advantages:-issue </a:t>
            </a:r>
            <a:endParaRPr lang="en-GB" sz="3200" dirty="0">
              <a:latin typeface="Arial"/>
              <a:cs typeface="Arial"/>
            </a:endParaRPr>
          </a:p>
          <a:p>
            <a:r>
              <a:rPr lang="en-GB" sz="3200">
                <a:latin typeface="Arial"/>
                <a:cs typeface="Arial"/>
              </a:rPr>
              <a:t>Smarter way to work with the system</a:t>
            </a:r>
            <a:endParaRPr lang="en-GB" sz="3200" dirty="0">
              <a:latin typeface="Arial"/>
              <a:cs typeface="Arial"/>
            </a:endParaRPr>
          </a:p>
          <a:p>
            <a:r>
              <a:rPr lang="en-GB" sz="3200" dirty="0">
                <a:latin typeface="Arial"/>
                <a:cs typeface="Arial"/>
              </a:rPr>
              <a:t>A good tool to solve problems, data are unified to concentrate on the residents as less </a:t>
            </a:r>
            <a:r>
              <a:rPr lang="en-GB" sz="3200" dirty="0" err="1">
                <a:latin typeface="Arial"/>
                <a:cs typeface="Arial"/>
              </a:rPr>
              <a:t>hand held</a:t>
            </a:r>
            <a:r>
              <a:rPr lang="en-GB" sz="3200" dirty="0">
                <a:latin typeface="Arial"/>
                <a:cs typeface="Arial"/>
              </a:rPr>
              <a:t> </a:t>
            </a:r>
            <a:r>
              <a:rPr lang="en-GB" sz="3200" dirty="0" err="1">
                <a:latin typeface="Arial"/>
                <a:cs typeface="Arial"/>
              </a:rPr>
              <a:t>paper work</a:t>
            </a:r>
            <a:endParaRPr lang="en-GB" sz="3200" dirty="0">
              <a:latin typeface="Arial"/>
              <a:cs typeface="Arial"/>
            </a:endParaRPr>
          </a:p>
          <a:p>
            <a:r>
              <a:rPr lang="en-GB" sz="3200">
                <a:latin typeface="Arial"/>
                <a:cs typeface="Arial"/>
              </a:rPr>
              <a:t>Helps Managers see everything on the dashboard</a:t>
            </a:r>
            <a:endParaRPr lang="en-GB" sz="3200" dirty="0">
              <a:latin typeface="Arial"/>
              <a:cs typeface="Arial"/>
            </a:endParaRPr>
          </a:p>
          <a:p>
            <a:r>
              <a:rPr lang="en-GB" sz="3200">
                <a:latin typeface="Arial"/>
                <a:cs typeface="Arial"/>
              </a:rPr>
              <a:t>The system could alert you when documents were unsigned or overdue</a:t>
            </a:r>
            <a:endParaRPr lang="en-GB" sz="3200" dirty="0">
              <a:latin typeface="Arial"/>
              <a:cs typeface="Arial"/>
            </a:endParaRPr>
          </a:p>
          <a:p>
            <a:r>
              <a:rPr lang="en-GB" sz="3200">
                <a:latin typeface="Arial"/>
                <a:cs typeface="Arial"/>
              </a:rPr>
              <a:t>Errors are down and response time goes higher</a:t>
            </a:r>
            <a:endParaRPr lang="en-GB" sz="3200" dirty="0">
              <a:latin typeface="Arial"/>
              <a:cs typeface="Arial"/>
            </a:endParaRPr>
          </a:p>
          <a:p>
            <a:r>
              <a:rPr lang="en-GB" sz="3200">
                <a:latin typeface="Arial"/>
                <a:cs typeface="Arial"/>
              </a:rPr>
              <a:t>The Word tool helps keeps things at a higher level on track (Walker, 2025)</a:t>
            </a:r>
            <a:endParaRPr lang="en-GB" sz="3200" dirty="0">
              <a:latin typeface="Arial"/>
              <a:cs typeface="Arial"/>
            </a:endParaRPr>
          </a:p>
          <a:p>
            <a:endParaRPr lang="en-GB" sz="3200" dirty="0">
              <a:latin typeface="Arial" panose="020B0604020202020204" pitchFamily="34" charset="0"/>
              <a:cs typeface="Arial" panose="020B0604020202020204" pitchFamily="34" charset="0"/>
            </a:endParaRPr>
          </a:p>
          <a:p>
            <a:pPr marL="0" indent="0">
              <a:buNone/>
            </a:pPr>
            <a:r>
              <a:rPr lang="en-GB" sz="3200">
                <a:latin typeface="Arial"/>
                <a:cs typeface="Arial"/>
              </a:rPr>
              <a:t>Limitations:-</a:t>
            </a:r>
            <a:endParaRPr lang="en-GB" sz="3200" dirty="0">
              <a:latin typeface="Arial"/>
              <a:cs typeface="Arial"/>
            </a:endParaRPr>
          </a:p>
          <a:p>
            <a:r>
              <a:rPr lang="en-GB" sz="3200">
                <a:latin typeface="Arial"/>
                <a:cs typeface="Arial"/>
              </a:rPr>
              <a:t>Keeping track of resident data can be a big issue at the nursing home</a:t>
            </a:r>
            <a:endParaRPr lang="en-GB" sz="3200" dirty="0">
              <a:latin typeface="Arial"/>
              <a:cs typeface="Arial"/>
            </a:endParaRPr>
          </a:p>
          <a:p>
            <a:r>
              <a:rPr lang="en-GB" sz="3200">
                <a:latin typeface="Arial"/>
                <a:cs typeface="Arial"/>
              </a:rPr>
              <a:t>Work leads to delays, confusion and risks taking</a:t>
            </a:r>
            <a:endParaRPr lang="en-GB" sz="3200" dirty="0">
              <a:latin typeface="Arial"/>
              <a:cs typeface="Arial"/>
            </a:endParaRPr>
          </a:p>
          <a:p>
            <a:r>
              <a:rPr lang="en-GB" sz="3200">
                <a:latin typeface="Arial"/>
                <a:cs typeface="Arial"/>
              </a:rPr>
              <a:t>No proper up to date records as such the quality of care will be poor</a:t>
            </a:r>
            <a:endParaRPr lang="en-GB" sz="3200" dirty="0">
              <a:latin typeface="Arial"/>
              <a:cs typeface="Arial"/>
            </a:endParaRPr>
          </a:p>
          <a:p>
            <a:r>
              <a:rPr lang="en-GB" sz="3200" dirty="0">
                <a:latin typeface="Arial"/>
                <a:cs typeface="Arial"/>
              </a:rPr>
              <a:t>No full report will be seen as </a:t>
            </a:r>
            <a:r>
              <a:rPr lang="en-GB" sz="3200" dirty="0" err="1">
                <a:latin typeface="Arial"/>
                <a:cs typeface="Arial"/>
              </a:rPr>
              <a:t>residents</a:t>
            </a:r>
            <a:r>
              <a:rPr lang="en-GB" sz="3200" dirty="0">
                <a:latin typeface="Arial"/>
                <a:cs typeface="Arial"/>
              </a:rPr>
              <a:t> information is scattered across the home</a:t>
            </a:r>
          </a:p>
          <a:p>
            <a:r>
              <a:rPr lang="en-GB" sz="3200">
                <a:latin typeface="Arial"/>
                <a:cs typeface="Arial"/>
              </a:rPr>
              <a:t>Causes low productivity and will result to poor nursing care (Walker, 2025)</a:t>
            </a:r>
            <a:endParaRPr lang="en-GB" sz="3200" dirty="0">
              <a:latin typeface="Arial"/>
              <a:cs typeface="Arial"/>
            </a:endParaRPr>
          </a:p>
          <a:p>
            <a:pPr marL="0" indent="0">
              <a:buNone/>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a:cs typeface="Arial"/>
              </a:rPr>
              <a:t> </a:t>
            </a:r>
          </a:p>
          <a:p>
            <a:endParaRPr lang="en-GB" sz="3200" dirty="0">
              <a:latin typeface="Arial" panose="020B0604020202020204" pitchFamily="34" charset="0"/>
              <a:cs typeface="Arial" panose="020B0604020202020204" pitchFamily="34" charset="0"/>
            </a:endParaRPr>
          </a:p>
          <a:p>
            <a:endParaRPr lang="en-GB" sz="3500">
              <a:latin typeface="Arial" panose="020B0604020202020204" pitchFamily="34" charset="0"/>
              <a:cs typeface="Arial" panose="020B0604020202020204" pitchFamily="34" charset="0"/>
            </a:endParaRPr>
          </a:p>
          <a:p>
            <a:endParaRPr lang="en-GB" sz="3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0868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4E9D5-7EA1-D979-B187-5FF569816BC8}"/>
              </a:ext>
            </a:extLst>
          </p:cNvPr>
          <p:cNvSpPr>
            <a:spLocks noGrp="1"/>
          </p:cNvSpPr>
          <p:nvPr>
            <p:ph type="title"/>
          </p:nvPr>
        </p:nvSpPr>
        <p:spPr>
          <a:xfrm>
            <a:off x="630936" y="2730373"/>
            <a:ext cx="9540240" cy="203899"/>
          </a:xfrm>
        </p:spPr>
        <p:txBody>
          <a:bodyPr>
            <a:normAutofit fontScale="90000"/>
          </a:bodyPr>
          <a:lstStyle/>
          <a:p>
            <a:r>
              <a:rPr lang="en-GB" sz="3200" dirty="0">
                <a:latin typeface="Arial"/>
                <a:cs typeface="Arial"/>
              </a:rPr>
              <a:t>Conclusion</a:t>
            </a:r>
            <a:br>
              <a:rPr lang="en-GB" sz="3200" dirty="0">
                <a:latin typeface="Arial" panose="020B0604020202020204" pitchFamily="34" charset="0"/>
                <a:cs typeface="Arial" panose="020B0604020202020204" pitchFamily="34" charset="0"/>
              </a:rPr>
            </a:br>
            <a:br>
              <a:rPr lang="en-GB" sz="3200" dirty="0">
                <a:latin typeface="Arial" panose="020B0604020202020204" pitchFamily="34" charset="0"/>
                <a:cs typeface="Arial" panose="020B0604020202020204" pitchFamily="34" charset="0"/>
              </a:rPr>
            </a:br>
            <a:r>
              <a:rPr lang="en-GB" sz="3200" dirty="0">
                <a:latin typeface="Arial"/>
                <a:cs typeface="Arial"/>
              </a:rPr>
              <a:t>This piece of research has widened my knowledge that data accuracy with the use of having the skills of using electronic patient records are important as it helps the healthcare groups take control and will feel confident to do their work with no confusion.  And as a result of this it will help staff change their experiences.</a:t>
            </a:r>
            <a:br>
              <a:rPr lang="en-GB" sz="3200" dirty="0">
                <a:latin typeface="Arial" panose="020B0604020202020204" pitchFamily="34" charset="0"/>
                <a:cs typeface="Arial" panose="020B0604020202020204" pitchFamily="34" charset="0"/>
              </a:rPr>
            </a:br>
            <a:r>
              <a:rPr lang="en-GB" sz="3200" dirty="0">
                <a:latin typeface="Arial"/>
                <a:cs typeface="Arial"/>
              </a:rPr>
              <a:t>Microsoft word is not just a tool, but it can help to change experiences.</a:t>
            </a:r>
            <a:br>
              <a:rPr lang="en-GB" sz="3200" dirty="0">
                <a:latin typeface="Arial" panose="020B0604020202020204" pitchFamily="34" charset="0"/>
                <a:cs typeface="Arial" panose="020B0604020202020204" pitchFamily="34" charset="0"/>
              </a:rPr>
            </a:b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01891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7A45F-9DD0-8730-4695-434F80BB90E1}"/>
              </a:ext>
            </a:extLst>
          </p:cNvPr>
          <p:cNvSpPr>
            <a:spLocks noGrp="1"/>
          </p:cNvSpPr>
          <p:nvPr>
            <p:ph type="title"/>
          </p:nvPr>
        </p:nvSpPr>
        <p:spPr>
          <a:xfrm>
            <a:off x="1045464" y="365125"/>
            <a:ext cx="10308336" cy="1825435"/>
          </a:xfrm>
        </p:spPr>
        <p:txBody>
          <a:bodyPr>
            <a:normAutofit/>
          </a:bodyPr>
          <a:lstStyle/>
          <a:p>
            <a:r>
              <a:rPr lang="en-GB" sz="320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9D7CDD3-E4B5-289D-2728-F6EB86161D5A}"/>
              </a:ext>
            </a:extLst>
          </p:cNvPr>
          <p:cNvSpPr>
            <a:spLocks noGrp="1"/>
          </p:cNvSpPr>
          <p:nvPr>
            <p:ph idx="1"/>
          </p:nvPr>
        </p:nvSpPr>
        <p:spPr>
          <a:xfrm>
            <a:off x="838200" y="1715897"/>
            <a:ext cx="10515600" cy="4351338"/>
          </a:xfrm>
        </p:spPr>
        <p:txBody>
          <a:bodyPr vert="horz" lIns="91440" tIns="45720" rIns="91440" bIns="45720" rtlCol="0" anchor="t">
            <a:normAutofit fontScale="70000" lnSpcReduction="20000"/>
          </a:bodyPr>
          <a:lstStyle/>
          <a:p>
            <a:r>
              <a:rPr lang="en-GB" sz="3200"/>
              <a:t>Aiken, L.H. </a:t>
            </a:r>
            <a:r>
              <a:rPr lang="en-GB" sz="3200" i="1"/>
              <a:t>et al.</a:t>
            </a:r>
            <a:r>
              <a:rPr lang="en-GB" sz="3200"/>
              <a:t> (2012b) ‘Patient safety, satisfaction, and quality of Hospital Care: Cross sectional surveys of nurses and patients in 12 countries in Europe and the United States’, </a:t>
            </a:r>
            <a:r>
              <a:rPr lang="en-GB" sz="3200" i="1"/>
              <a:t>BMJ</a:t>
            </a:r>
            <a:r>
              <a:rPr lang="en-GB" sz="3200"/>
              <a:t>, 344(mar20 2). doi:10.1136/bmj.e1717.</a:t>
            </a:r>
            <a:endParaRPr lang="en-GB" sz="3200" dirty="0"/>
          </a:p>
          <a:p>
            <a:endParaRPr lang="en-GB" sz="3200" dirty="0"/>
          </a:p>
          <a:p>
            <a:r>
              <a:rPr lang="en-GB" sz="3200" dirty="0"/>
              <a:t> </a:t>
            </a:r>
            <a:r>
              <a:rPr lang="en-GB" sz="3200" dirty="0">
                <a:latin typeface="Arial"/>
                <a:cs typeface="Arial"/>
              </a:rPr>
              <a:t>Lydahl, D., Britten, N., Wolf, A., </a:t>
            </a:r>
            <a:r>
              <a:rPr lang="en-GB" sz="3200" dirty="0" err="1">
                <a:latin typeface="Arial"/>
                <a:cs typeface="Arial"/>
              </a:rPr>
              <a:t>Naldemirci</a:t>
            </a:r>
            <a:r>
              <a:rPr lang="en-GB" sz="3200" dirty="0">
                <a:latin typeface="Arial"/>
                <a:cs typeface="Arial"/>
              </a:rPr>
              <a:t>, O., Lloyd, H., </a:t>
            </a:r>
            <a:r>
              <a:rPr lang="en-GB" sz="3200" dirty="0" err="1">
                <a:latin typeface="Arial"/>
                <a:cs typeface="Arial"/>
              </a:rPr>
              <a:t>Heckemann</a:t>
            </a:r>
            <a:r>
              <a:rPr lang="en-GB" sz="3200" dirty="0">
                <a:latin typeface="Arial"/>
                <a:cs typeface="Arial"/>
              </a:rPr>
              <a:t>, B. (2022).  Exploring documentation in person-centred care: A content analysis of care plans.  International journal of older people nursing, 17, el2461.https://doi.org/10.111/opn.1261</a:t>
            </a:r>
          </a:p>
          <a:p>
            <a:endParaRPr lang="en-GB" sz="3200">
              <a:latin typeface="Arial" panose="020B0604020202020204" pitchFamily="34" charset="0"/>
              <a:cs typeface="Arial" panose="020B0604020202020204" pitchFamily="34" charset="0"/>
            </a:endParaRPr>
          </a:p>
          <a:p>
            <a:r>
              <a:rPr lang="en-GB" sz="3200">
                <a:latin typeface="Arial" panose="020B0604020202020204" pitchFamily="34" charset="0"/>
                <a:cs typeface="Arial" panose="020B0604020202020204" pitchFamily="34" charset="0"/>
              </a:rPr>
              <a:t>The Knowledge Academy, Trustpilot (31 March 2026), Accessed: 7 July 2026</a:t>
            </a:r>
            <a:endParaRPr lang="en-GB" sz="3200" dirty="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a:p>
            <a:r>
              <a:rPr lang="en-GB" sz="3200" dirty="0">
                <a:latin typeface="Arial"/>
                <a:cs typeface="Arial"/>
              </a:rPr>
              <a:t>Walker, J. (2025).  </a:t>
            </a:r>
            <a:r>
              <a:rPr lang="en-GB" sz="3200" dirty="0" err="1">
                <a:latin typeface="Arial"/>
                <a:cs typeface="Arial"/>
              </a:rPr>
              <a:t>Codevision</a:t>
            </a:r>
            <a:r>
              <a:rPr lang="en-GB" sz="3200" dirty="0">
                <a:latin typeface="Arial"/>
                <a:cs typeface="Arial"/>
              </a:rPr>
              <a:t> Technologies, building scalable Microsoft solutions.  Accessed:  10 July 2026.</a:t>
            </a:r>
          </a:p>
          <a:p>
            <a:endParaRPr lang="en-GB"/>
          </a:p>
        </p:txBody>
      </p:sp>
    </p:spTree>
    <p:extLst>
      <p:ext uri="{BB962C8B-B14F-4D97-AF65-F5344CB8AC3E}">
        <p14:creationId xmlns:p14="http://schemas.microsoft.com/office/powerpoint/2010/main" val="31704947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849063" y="-866430"/>
            <a:ext cx="8387927" cy="8590860"/>
          </a:xfrm>
          <a:custGeom>
            <a:avLst/>
            <a:gdLst/>
            <a:ahLst/>
            <a:cxnLst/>
            <a:rect l="l" t="t" r="r" b="b"/>
            <a:pathLst>
              <a:path w="12581890" h="12886290">
                <a:moveTo>
                  <a:pt x="0" y="0"/>
                </a:moveTo>
                <a:lnTo>
                  <a:pt x="12581890" y="0"/>
                </a:lnTo>
                <a:lnTo>
                  <a:pt x="12581890" y="12886290"/>
                </a:lnTo>
                <a:lnTo>
                  <a:pt x="0" y="12886290"/>
                </a:lnTo>
                <a:lnTo>
                  <a:pt x="0" y="0"/>
                </a:lnTo>
                <a:close/>
              </a:path>
            </a:pathLst>
          </a:custGeom>
          <a:blipFill>
            <a:blip r:embed="rId2"/>
            <a:stretch>
              <a:fillRect/>
            </a:stretch>
          </a:blipFill>
        </p:spPr>
      </p:sp>
      <p:sp>
        <p:nvSpPr>
          <p:cNvPr id="3" name="TextBox 3"/>
          <p:cNvSpPr txBox="1"/>
          <p:nvPr/>
        </p:nvSpPr>
        <p:spPr>
          <a:xfrm>
            <a:off x="685800" y="1842659"/>
            <a:ext cx="8172631" cy="3537250"/>
          </a:xfrm>
          <a:prstGeom prst="rect">
            <a:avLst/>
          </a:prstGeom>
        </p:spPr>
        <p:txBody>
          <a:bodyPr lIns="0" tIns="0" rIns="0" bIns="0" rtlCol="0" anchor="t">
            <a:spAutoFit/>
          </a:bodyPr>
          <a:lstStyle/>
          <a:p>
            <a:pPr>
              <a:lnSpc>
                <a:spcPts val="5505"/>
              </a:lnSpc>
            </a:pPr>
            <a:r>
              <a:rPr lang="en-US" sz="6402" b="1" spc="-467">
                <a:solidFill>
                  <a:srgbClr val="FFFFFF"/>
                </a:solidFill>
                <a:latin typeface="Poppins Bold"/>
                <a:ea typeface="Poppins Bold"/>
                <a:cs typeface="Poppins Bold"/>
                <a:sym typeface="Poppins Bold"/>
              </a:rPr>
              <a:t>SECURE FILE STORAGE AND SHARING WITH MICROSOFT ONEDRIVE</a:t>
            </a:r>
          </a:p>
        </p:txBody>
      </p:sp>
      <p:grpSp>
        <p:nvGrpSpPr>
          <p:cNvPr id="4" name="Group 4"/>
          <p:cNvGrpSpPr/>
          <p:nvPr/>
        </p:nvGrpSpPr>
        <p:grpSpPr>
          <a:xfrm>
            <a:off x="685800" y="4768731"/>
            <a:ext cx="6453693" cy="967737"/>
            <a:chOff x="0" y="0"/>
            <a:chExt cx="1302088" cy="195249"/>
          </a:xfrm>
        </p:grpSpPr>
        <p:sp>
          <p:nvSpPr>
            <p:cNvPr id="5" name="Freeform 5"/>
            <p:cNvSpPr/>
            <p:nvPr/>
          </p:nvSpPr>
          <p:spPr>
            <a:xfrm>
              <a:off x="0" y="0"/>
              <a:ext cx="1302088" cy="195249"/>
            </a:xfrm>
            <a:custGeom>
              <a:avLst/>
              <a:gdLst/>
              <a:ahLst/>
              <a:cxnLst/>
              <a:rect l="l" t="t" r="r" b="b"/>
              <a:pathLst>
                <a:path w="1302088" h="195249">
                  <a:moveTo>
                    <a:pt x="0" y="0"/>
                  </a:moveTo>
                  <a:lnTo>
                    <a:pt x="1302088" y="0"/>
                  </a:lnTo>
                  <a:lnTo>
                    <a:pt x="1302088" y="195249"/>
                  </a:lnTo>
                  <a:lnTo>
                    <a:pt x="0" y="195249"/>
                  </a:lnTo>
                  <a:close/>
                </a:path>
              </a:pathLst>
            </a:custGeom>
            <a:solidFill>
              <a:srgbClr val="794BD4"/>
            </a:solidFill>
          </p:spPr>
        </p:sp>
        <p:sp>
          <p:nvSpPr>
            <p:cNvPr id="6" name="TextBox 6"/>
            <p:cNvSpPr txBox="1"/>
            <p:nvPr/>
          </p:nvSpPr>
          <p:spPr>
            <a:xfrm>
              <a:off x="0" y="57150"/>
              <a:ext cx="1302088" cy="138099"/>
            </a:xfrm>
            <a:prstGeom prst="rect">
              <a:avLst/>
            </a:prstGeom>
          </p:spPr>
          <p:txBody>
            <a:bodyPr lIns="33867" tIns="33867" rIns="33867" bIns="33867" rtlCol="0" anchor="ctr"/>
            <a:lstStyle/>
            <a:p>
              <a:pPr algn="ctr">
                <a:lnSpc>
                  <a:spcPts val="1433"/>
                </a:lnSpc>
              </a:pPr>
              <a:endParaRPr sz="1200"/>
            </a:p>
          </p:txBody>
        </p:sp>
      </p:grpSp>
      <p:sp>
        <p:nvSpPr>
          <p:cNvPr id="7" name="TextBox 7"/>
          <p:cNvSpPr txBox="1"/>
          <p:nvPr/>
        </p:nvSpPr>
        <p:spPr>
          <a:xfrm>
            <a:off x="388900" y="5005744"/>
            <a:ext cx="6924773" cy="491225"/>
          </a:xfrm>
          <a:prstGeom prst="rect">
            <a:avLst/>
          </a:prstGeom>
        </p:spPr>
        <p:txBody>
          <a:bodyPr lIns="0" tIns="0" rIns="0" bIns="0" rtlCol="0" anchor="t">
            <a:spAutoFit/>
          </a:bodyPr>
          <a:lstStyle/>
          <a:p>
            <a:pPr algn="ctr">
              <a:lnSpc>
                <a:spcPts val="1921"/>
              </a:lnSpc>
            </a:pPr>
            <a:r>
              <a:rPr lang="en-US" sz="2233" spc="-163">
                <a:solidFill>
                  <a:srgbClr val="FFFFFF"/>
                </a:solidFill>
                <a:latin typeface="Poppins"/>
                <a:ea typeface="Poppins"/>
                <a:cs typeface="Poppins"/>
                <a:sym typeface="Poppins"/>
              </a:rPr>
              <a:t>Component 1 </a:t>
            </a:r>
          </a:p>
          <a:p>
            <a:pPr algn="ctr">
              <a:lnSpc>
                <a:spcPts val="1921"/>
              </a:lnSpc>
            </a:pPr>
            <a:r>
              <a:rPr lang="en-US" sz="2233" spc="-163">
                <a:solidFill>
                  <a:srgbClr val="FFFFFF"/>
                </a:solidFill>
                <a:latin typeface="Poppins"/>
                <a:ea typeface="Poppins"/>
                <a:cs typeface="Poppins"/>
                <a:sym typeface="Poppins"/>
              </a:rPr>
              <a:t>Truc Linh Mai Vo (2527115) - Lecturer: Amitative Banik</a:t>
            </a:r>
          </a:p>
        </p:txBody>
      </p:sp>
      <p:sp>
        <p:nvSpPr>
          <p:cNvPr id="8" name="TextBox 8"/>
          <p:cNvSpPr txBox="1"/>
          <p:nvPr/>
        </p:nvSpPr>
        <p:spPr>
          <a:xfrm>
            <a:off x="685800" y="804598"/>
            <a:ext cx="8172631" cy="168636"/>
          </a:xfrm>
          <a:prstGeom prst="rect">
            <a:avLst/>
          </a:prstGeom>
        </p:spPr>
        <p:txBody>
          <a:bodyPr lIns="0" tIns="0" rIns="0" bIns="0" rtlCol="0" anchor="t">
            <a:spAutoFit/>
          </a:bodyPr>
          <a:lstStyle/>
          <a:p>
            <a:pPr>
              <a:lnSpc>
                <a:spcPts val="1291"/>
              </a:lnSpc>
            </a:pPr>
            <a:r>
              <a:rPr lang="en-US" sz="1501" spc="-109">
                <a:solidFill>
                  <a:srgbClr val="FFFFFF"/>
                </a:solidFill>
                <a:latin typeface="Poppins"/>
                <a:ea typeface="Poppins"/>
                <a:cs typeface="Poppins"/>
                <a:sym typeface="Poppins"/>
              </a:rPr>
              <a:t>Skills and Research Methods | CHS4007</a:t>
            </a:r>
          </a:p>
        </p:txBody>
      </p:sp>
      <p:sp>
        <p:nvSpPr>
          <p:cNvPr id="9" name="Freeform 9"/>
          <p:cNvSpPr/>
          <p:nvPr/>
        </p:nvSpPr>
        <p:spPr>
          <a:xfrm>
            <a:off x="9220981" y="323933"/>
            <a:ext cx="2285219" cy="2285219"/>
          </a:xfrm>
          <a:custGeom>
            <a:avLst/>
            <a:gdLst/>
            <a:ahLst/>
            <a:cxnLst/>
            <a:rect l="l" t="t" r="r" b="b"/>
            <a:pathLst>
              <a:path w="3427828" h="3427828">
                <a:moveTo>
                  <a:pt x="0" y="0"/>
                </a:moveTo>
                <a:lnTo>
                  <a:pt x="3427828" y="0"/>
                </a:lnTo>
                <a:lnTo>
                  <a:pt x="3427828" y="3427828"/>
                </a:lnTo>
                <a:lnTo>
                  <a:pt x="0" y="3427828"/>
                </a:lnTo>
                <a:lnTo>
                  <a:pt x="0" y="0"/>
                </a:lnTo>
                <a:close/>
              </a:path>
            </a:pathLst>
          </a:custGeom>
          <a:blipFill>
            <a:blip r:embed="rId3"/>
            <a:stretch>
              <a:fillRect/>
            </a:stretch>
          </a:blipFill>
        </p:spPr>
      </p:sp>
    </p:spTree>
    <p:extLst>
      <p:ext uri="{BB962C8B-B14F-4D97-AF65-F5344CB8AC3E}">
        <p14:creationId xmlns:p14="http://schemas.microsoft.com/office/powerpoint/2010/main" val="17959365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4689113" y="-751176"/>
            <a:ext cx="6490673" cy="8360352"/>
          </a:xfrm>
          <a:custGeom>
            <a:avLst/>
            <a:gdLst/>
            <a:ahLst/>
            <a:cxnLst/>
            <a:rect l="l" t="t" r="r" b="b"/>
            <a:pathLst>
              <a:path w="9736010" h="12540528">
                <a:moveTo>
                  <a:pt x="9736009" y="0"/>
                </a:moveTo>
                <a:lnTo>
                  <a:pt x="0" y="0"/>
                </a:lnTo>
                <a:lnTo>
                  <a:pt x="0" y="12540528"/>
                </a:lnTo>
                <a:lnTo>
                  <a:pt x="9736009" y="12540528"/>
                </a:lnTo>
                <a:lnTo>
                  <a:pt x="9736009" y="0"/>
                </a:lnTo>
                <a:close/>
              </a:path>
            </a:pathLst>
          </a:custGeom>
          <a:blipFill>
            <a:blip>
              <a:alphaModFix amt="55000"/>
              <a:extLst>
                <a:ext uri="{96DAC541-7B7A-43D3-8B79-37D633B846F1}">
                  <asvg:svgBlip xmlns:asvg="http://schemas.microsoft.com/office/drawing/2016/SVG/main" r:embed="rId2"/>
                </a:ext>
              </a:extLst>
            </a:blip>
            <a:stretch>
              <a:fillRect/>
            </a:stretch>
          </a:blipFill>
        </p:spPr>
      </p:sp>
      <p:grpSp>
        <p:nvGrpSpPr>
          <p:cNvPr id="3" name="Group 3"/>
          <p:cNvGrpSpPr/>
          <p:nvPr/>
        </p:nvGrpSpPr>
        <p:grpSpPr>
          <a:xfrm>
            <a:off x="685800" y="1982362"/>
            <a:ext cx="4707621" cy="1340910"/>
            <a:chOff x="0" y="0"/>
            <a:chExt cx="2014548" cy="573820"/>
          </a:xfrm>
        </p:grpSpPr>
        <p:sp>
          <p:nvSpPr>
            <p:cNvPr id="4" name="Freeform 4"/>
            <p:cNvSpPr/>
            <p:nvPr/>
          </p:nvSpPr>
          <p:spPr>
            <a:xfrm>
              <a:off x="0" y="0"/>
              <a:ext cx="2014548" cy="573820"/>
            </a:xfrm>
            <a:custGeom>
              <a:avLst/>
              <a:gdLst/>
              <a:ahLst/>
              <a:cxnLst/>
              <a:rect l="l" t="t" r="r" b="b"/>
              <a:pathLst>
                <a:path w="2014548" h="573820">
                  <a:moveTo>
                    <a:pt x="55915" y="0"/>
                  </a:moveTo>
                  <a:lnTo>
                    <a:pt x="1958634" y="0"/>
                  </a:lnTo>
                  <a:cubicBezTo>
                    <a:pt x="1989514" y="0"/>
                    <a:pt x="2014548" y="25034"/>
                    <a:pt x="2014548" y="55915"/>
                  </a:cubicBezTo>
                  <a:lnTo>
                    <a:pt x="2014548" y="517906"/>
                  </a:lnTo>
                  <a:cubicBezTo>
                    <a:pt x="2014548" y="548786"/>
                    <a:pt x="1989514" y="573820"/>
                    <a:pt x="1958634" y="573820"/>
                  </a:cubicBezTo>
                  <a:lnTo>
                    <a:pt x="55915" y="573820"/>
                  </a:lnTo>
                  <a:cubicBezTo>
                    <a:pt x="25034" y="573820"/>
                    <a:pt x="0" y="548786"/>
                    <a:pt x="0" y="517906"/>
                  </a:cubicBezTo>
                  <a:lnTo>
                    <a:pt x="0" y="55915"/>
                  </a:lnTo>
                  <a:cubicBezTo>
                    <a:pt x="0" y="25034"/>
                    <a:pt x="25034" y="0"/>
                    <a:pt x="55915" y="0"/>
                  </a:cubicBezTo>
                  <a:close/>
                </a:path>
              </a:pathLst>
            </a:custGeom>
            <a:ln w="19050" cap="rnd">
              <a:solidFill>
                <a:srgbClr val="794BD4"/>
              </a:solidFill>
              <a:prstDash val="solid"/>
              <a:round/>
            </a:ln>
          </p:spPr>
        </p:sp>
        <p:sp>
          <p:nvSpPr>
            <p:cNvPr id="5" name="TextBox 5"/>
            <p:cNvSpPr txBox="1"/>
            <p:nvPr/>
          </p:nvSpPr>
          <p:spPr>
            <a:xfrm>
              <a:off x="0" y="57150"/>
              <a:ext cx="2014548" cy="516670"/>
            </a:xfrm>
            <a:prstGeom prst="rect">
              <a:avLst/>
            </a:prstGeom>
          </p:spPr>
          <p:txBody>
            <a:bodyPr lIns="33867" tIns="33867" rIns="33867" bIns="33867" rtlCol="0" anchor="ctr"/>
            <a:lstStyle/>
            <a:p>
              <a:pPr algn="ctr">
                <a:lnSpc>
                  <a:spcPts val="1433"/>
                </a:lnSpc>
              </a:pPr>
              <a:endParaRPr sz="1200"/>
            </a:p>
          </p:txBody>
        </p:sp>
      </p:grpSp>
      <p:grpSp>
        <p:nvGrpSpPr>
          <p:cNvPr id="6" name="Group 6"/>
          <p:cNvGrpSpPr/>
          <p:nvPr/>
        </p:nvGrpSpPr>
        <p:grpSpPr>
          <a:xfrm>
            <a:off x="4756356" y="4558228"/>
            <a:ext cx="4661905" cy="1327889"/>
            <a:chOff x="0" y="0"/>
            <a:chExt cx="2014548" cy="573820"/>
          </a:xfrm>
        </p:grpSpPr>
        <p:sp>
          <p:nvSpPr>
            <p:cNvPr id="7" name="Freeform 7"/>
            <p:cNvSpPr/>
            <p:nvPr/>
          </p:nvSpPr>
          <p:spPr>
            <a:xfrm>
              <a:off x="0" y="0"/>
              <a:ext cx="2014548" cy="573820"/>
            </a:xfrm>
            <a:custGeom>
              <a:avLst/>
              <a:gdLst/>
              <a:ahLst/>
              <a:cxnLst/>
              <a:rect l="l" t="t" r="r" b="b"/>
              <a:pathLst>
                <a:path w="2014548" h="573820">
                  <a:moveTo>
                    <a:pt x="56463" y="0"/>
                  </a:moveTo>
                  <a:lnTo>
                    <a:pt x="1958085" y="0"/>
                  </a:lnTo>
                  <a:cubicBezTo>
                    <a:pt x="1989269" y="0"/>
                    <a:pt x="2014548" y="25279"/>
                    <a:pt x="2014548" y="56463"/>
                  </a:cubicBezTo>
                  <a:lnTo>
                    <a:pt x="2014548" y="517357"/>
                  </a:lnTo>
                  <a:cubicBezTo>
                    <a:pt x="2014548" y="532332"/>
                    <a:pt x="2008600" y="546694"/>
                    <a:pt x="1998011" y="557283"/>
                  </a:cubicBezTo>
                  <a:cubicBezTo>
                    <a:pt x="1987422" y="567871"/>
                    <a:pt x="1973060" y="573820"/>
                    <a:pt x="1958085" y="573820"/>
                  </a:cubicBezTo>
                  <a:lnTo>
                    <a:pt x="56463" y="573820"/>
                  </a:lnTo>
                  <a:cubicBezTo>
                    <a:pt x="41488" y="573820"/>
                    <a:pt x="27127" y="567871"/>
                    <a:pt x="16538" y="557283"/>
                  </a:cubicBezTo>
                  <a:cubicBezTo>
                    <a:pt x="5949" y="546694"/>
                    <a:pt x="0" y="532332"/>
                    <a:pt x="0" y="517357"/>
                  </a:cubicBezTo>
                  <a:lnTo>
                    <a:pt x="0" y="56463"/>
                  </a:lnTo>
                  <a:cubicBezTo>
                    <a:pt x="0" y="41488"/>
                    <a:pt x="5949" y="27127"/>
                    <a:pt x="16538" y="16538"/>
                  </a:cubicBezTo>
                  <a:cubicBezTo>
                    <a:pt x="27127" y="5949"/>
                    <a:pt x="41488" y="0"/>
                    <a:pt x="56463" y="0"/>
                  </a:cubicBezTo>
                  <a:close/>
                </a:path>
              </a:pathLst>
            </a:custGeom>
            <a:ln w="19050" cap="rnd">
              <a:solidFill>
                <a:srgbClr val="794BD4"/>
              </a:solidFill>
              <a:prstDash val="solid"/>
              <a:round/>
            </a:ln>
          </p:spPr>
        </p:sp>
        <p:sp>
          <p:nvSpPr>
            <p:cNvPr id="8" name="TextBox 8"/>
            <p:cNvSpPr txBox="1"/>
            <p:nvPr/>
          </p:nvSpPr>
          <p:spPr>
            <a:xfrm>
              <a:off x="0" y="57150"/>
              <a:ext cx="2014548" cy="516670"/>
            </a:xfrm>
            <a:prstGeom prst="rect">
              <a:avLst/>
            </a:prstGeom>
          </p:spPr>
          <p:txBody>
            <a:bodyPr lIns="33867" tIns="33867" rIns="33867" bIns="33867" rtlCol="0" anchor="ctr"/>
            <a:lstStyle/>
            <a:p>
              <a:pPr algn="ctr">
                <a:lnSpc>
                  <a:spcPts val="1433"/>
                </a:lnSpc>
              </a:pPr>
              <a:endParaRPr sz="1200"/>
            </a:p>
          </p:txBody>
        </p:sp>
      </p:grpSp>
      <p:sp>
        <p:nvSpPr>
          <p:cNvPr id="9" name="Freeform 9"/>
          <p:cNvSpPr/>
          <p:nvPr/>
        </p:nvSpPr>
        <p:spPr>
          <a:xfrm>
            <a:off x="869059" y="2328230"/>
            <a:ext cx="715405" cy="549975"/>
          </a:xfrm>
          <a:custGeom>
            <a:avLst/>
            <a:gdLst/>
            <a:ahLst/>
            <a:cxnLst/>
            <a:rect l="l" t="t" r="r" b="b"/>
            <a:pathLst>
              <a:path w="1073108" h="824962">
                <a:moveTo>
                  <a:pt x="0" y="0"/>
                </a:moveTo>
                <a:lnTo>
                  <a:pt x="1073108" y="0"/>
                </a:lnTo>
                <a:lnTo>
                  <a:pt x="1073108" y="824962"/>
                </a:lnTo>
                <a:lnTo>
                  <a:pt x="0" y="824962"/>
                </a:lnTo>
                <a:lnTo>
                  <a:pt x="0" y="0"/>
                </a:lnTo>
                <a:close/>
              </a:path>
            </a:pathLst>
          </a:custGeom>
          <a:blipFill>
            <a:blip r:embed="rId3"/>
            <a:stretch>
              <a:fillRect/>
            </a:stretch>
          </a:blipFill>
        </p:spPr>
      </p:sp>
      <p:sp>
        <p:nvSpPr>
          <p:cNvPr id="10" name="Freeform 10"/>
          <p:cNvSpPr/>
          <p:nvPr/>
        </p:nvSpPr>
        <p:spPr>
          <a:xfrm>
            <a:off x="5003409" y="4847360"/>
            <a:ext cx="571523" cy="683874"/>
          </a:xfrm>
          <a:custGeom>
            <a:avLst/>
            <a:gdLst/>
            <a:ahLst/>
            <a:cxnLst/>
            <a:rect l="l" t="t" r="r" b="b"/>
            <a:pathLst>
              <a:path w="857285" h="1025811">
                <a:moveTo>
                  <a:pt x="0" y="0"/>
                </a:moveTo>
                <a:lnTo>
                  <a:pt x="857285" y="0"/>
                </a:lnTo>
                <a:lnTo>
                  <a:pt x="857285" y="1025811"/>
                </a:lnTo>
                <a:lnTo>
                  <a:pt x="0" y="1025811"/>
                </a:lnTo>
                <a:lnTo>
                  <a:pt x="0" y="0"/>
                </a:lnTo>
                <a:close/>
              </a:path>
            </a:pathLst>
          </a:custGeom>
          <a:blipFill>
            <a:blip r:embed="rId4"/>
            <a:stretch>
              <a:fillRect/>
            </a:stretch>
          </a:blipFill>
        </p:spPr>
      </p:sp>
      <p:sp>
        <p:nvSpPr>
          <p:cNvPr id="11" name="TextBox 11"/>
          <p:cNvSpPr txBox="1"/>
          <p:nvPr/>
        </p:nvSpPr>
        <p:spPr>
          <a:xfrm>
            <a:off x="1779572" y="2242459"/>
            <a:ext cx="3312509" cy="1029834"/>
          </a:xfrm>
          <a:prstGeom prst="rect">
            <a:avLst/>
          </a:prstGeom>
        </p:spPr>
        <p:txBody>
          <a:bodyPr lIns="0" tIns="0" rIns="0" bIns="0" rtlCol="0" anchor="t">
            <a:spAutoFit/>
          </a:bodyPr>
          <a:lstStyle/>
          <a:p>
            <a:pPr algn="just">
              <a:lnSpc>
                <a:spcPts val="1645"/>
              </a:lnSpc>
            </a:pPr>
            <a:r>
              <a:rPr lang="en-US" sz="1537" spc="-112">
                <a:solidFill>
                  <a:srgbClr val="794BD4"/>
                </a:solidFill>
                <a:latin typeface="Poppins"/>
                <a:ea typeface="Poppins"/>
                <a:cs typeface="Poppins"/>
                <a:sym typeface="Poppins"/>
              </a:rPr>
              <a:t>Care records.</a:t>
            </a:r>
          </a:p>
          <a:p>
            <a:pPr algn="just">
              <a:lnSpc>
                <a:spcPts val="1645"/>
              </a:lnSpc>
            </a:pPr>
            <a:r>
              <a:rPr lang="en-US" sz="1537" spc="-112">
                <a:solidFill>
                  <a:srgbClr val="794BD4"/>
                </a:solidFill>
                <a:latin typeface="Poppins"/>
                <a:ea typeface="Poppins"/>
                <a:cs typeface="Poppins"/>
                <a:sym typeface="Poppins"/>
              </a:rPr>
              <a:t>Care plans.</a:t>
            </a:r>
          </a:p>
          <a:p>
            <a:pPr algn="just">
              <a:lnSpc>
                <a:spcPts val="1645"/>
              </a:lnSpc>
            </a:pPr>
            <a:r>
              <a:rPr lang="en-US" sz="1537" spc="-112">
                <a:solidFill>
                  <a:srgbClr val="794BD4"/>
                </a:solidFill>
                <a:latin typeface="Poppins"/>
                <a:ea typeface="Poppins"/>
                <a:cs typeface="Poppins"/>
                <a:sym typeface="Poppins"/>
              </a:rPr>
              <a:t> 💊 records.</a:t>
            </a:r>
          </a:p>
          <a:p>
            <a:pPr algn="just">
              <a:lnSpc>
                <a:spcPts val="1645"/>
              </a:lnSpc>
            </a:pPr>
            <a:r>
              <a:rPr lang="en-US" sz="1537" spc="-112">
                <a:solidFill>
                  <a:srgbClr val="794BD4"/>
                </a:solidFill>
                <a:latin typeface="Poppins"/>
                <a:ea typeface="Poppins"/>
                <a:cs typeface="Poppins"/>
                <a:sym typeface="Poppins"/>
              </a:rPr>
              <a:t>Daily reports. </a:t>
            </a:r>
          </a:p>
          <a:p>
            <a:pPr algn="just">
              <a:lnSpc>
                <a:spcPts val="1645"/>
              </a:lnSpc>
            </a:pPr>
            <a:r>
              <a:rPr lang="en-US" sz="1537" spc="-112">
                <a:solidFill>
                  <a:srgbClr val="794BD4"/>
                </a:solidFill>
                <a:latin typeface="Poppins"/>
                <a:ea typeface="Poppins"/>
                <a:cs typeface="Poppins"/>
                <a:sym typeface="Poppins"/>
              </a:rPr>
              <a:t>Policies. </a:t>
            </a:r>
          </a:p>
        </p:txBody>
      </p:sp>
      <p:sp>
        <p:nvSpPr>
          <p:cNvPr id="12" name="TextBox 12"/>
          <p:cNvSpPr txBox="1"/>
          <p:nvPr/>
        </p:nvSpPr>
        <p:spPr>
          <a:xfrm>
            <a:off x="5839506" y="4803223"/>
            <a:ext cx="3280341" cy="824072"/>
          </a:xfrm>
          <a:prstGeom prst="rect">
            <a:avLst/>
          </a:prstGeom>
        </p:spPr>
        <p:txBody>
          <a:bodyPr lIns="0" tIns="0" rIns="0" bIns="0" rtlCol="0" anchor="t">
            <a:spAutoFit/>
          </a:bodyPr>
          <a:lstStyle/>
          <a:p>
            <a:pPr algn="just">
              <a:lnSpc>
                <a:spcPts val="1629"/>
              </a:lnSpc>
            </a:pPr>
            <a:r>
              <a:rPr lang="en-US" sz="1522" spc="-111">
                <a:solidFill>
                  <a:srgbClr val="794BD4"/>
                </a:solidFill>
                <a:latin typeface="Poppins"/>
                <a:ea typeface="Poppins"/>
                <a:cs typeface="Poppins"/>
                <a:sym typeface="Poppins"/>
              </a:rPr>
              <a:t>Secure. </a:t>
            </a:r>
          </a:p>
          <a:p>
            <a:pPr algn="just">
              <a:lnSpc>
                <a:spcPts val="1629"/>
              </a:lnSpc>
            </a:pPr>
            <a:r>
              <a:rPr lang="en-US" sz="1522" spc="-111">
                <a:solidFill>
                  <a:srgbClr val="794BD4"/>
                </a:solidFill>
                <a:latin typeface="Poppins"/>
                <a:ea typeface="Poppins"/>
                <a:cs typeface="Poppins"/>
                <a:sym typeface="Poppins"/>
              </a:rPr>
              <a:t>Easy to find/ share. </a:t>
            </a:r>
          </a:p>
          <a:p>
            <a:pPr algn="just">
              <a:lnSpc>
                <a:spcPts val="1629"/>
              </a:lnSpc>
            </a:pPr>
            <a:r>
              <a:rPr lang="en-US" sz="1522" spc="-111">
                <a:solidFill>
                  <a:srgbClr val="794BD4"/>
                </a:solidFill>
                <a:latin typeface="Poppins"/>
                <a:ea typeface="Poppins"/>
                <a:cs typeface="Poppins"/>
                <a:sym typeface="Poppins"/>
              </a:rPr>
              <a:t>Accessible by authorised staffs. ( Microsoft, 2024)</a:t>
            </a:r>
          </a:p>
        </p:txBody>
      </p:sp>
      <p:sp>
        <p:nvSpPr>
          <p:cNvPr id="13" name="TextBox 13"/>
          <p:cNvSpPr txBox="1"/>
          <p:nvPr/>
        </p:nvSpPr>
        <p:spPr>
          <a:xfrm>
            <a:off x="685800" y="1123199"/>
            <a:ext cx="9545822" cy="742832"/>
          </a:xfrm>
          <a:prstGeom prst="rect">
            <a:avLst/>
          </a:prstGeom>
        </p:spPr>
        <p:txBody>
          <a:bodyPr lIns="0" tIns="0" rIns="0" bIns="0" rtlCol="0" anchor="t">
            <a:spAutoFit/>
          </a:bodyPr>
          <a:lstStyle/>
          <a:p>
            <a:pPr>
              <a:lnSpc>
                <a:spcPts val="5729"/>
              </a:lnSpc>
            </a:pPr>
            <a:r>
              <a:rPr lang="en-US" sz="6662" b="1" spc="-486">
                <a:solidFill>
                  <a:srgbClr val="794BD4"/>
                </a:solidFill>
                <a:latin typeface="Poppins Bold"/>
                <a:ea typeface="Poppins Bold"/>
                <a:cs typeface="Poppins Bold"/>
                <a:sym typeface="Poppins Bold"/>
              </a:rPr>
              <a:t>Workplace Tasks</a:t>
            </a:r>
          </a:p>
        </p:txBody>
      </p:sp>
      <p:sp>
        <p:nvSpPr>
          <p:cNvPr id="14" name="TextBox 14"/>
          <p:cNvSpPr txBox="1"/>
          <p:nvPr/>
        </p:nvSpPr>
        <p:spPr>
          <a:xfrm>
            <a:off x="4645350" y="3647930"/>
            <a:ext cx="9545822" cy="742832"/>
          </a:xfrm>
          <a:prstGeom prst="rect">
            <a:avLst/>
          </a:prstGeom>
        </p:spPr>
        <p:txBody>
          <a:bodyPr lIns="0" tIns="0" rIns="0" bIns="0" rtlCol="0" anchor="t">
            <a:spAutoFit/>
          </a:bodyPr>
          <a:lstStyle/>
          <a:p>
            <a:pPr>
              <a:lnSpc>
                <a:spcPts val="5729"/>
              </a:lnSpc>
            </a:pPr>
            <a:r>
              <a:rPr lang="en-US" sz="6662" b="1" spc="-486">
                <a:solidFill>
                  <a:srgbClr val="794BD4"/>
                </a:solidFill>
                <a:latin typeface="Poppins Bold"/>
                <a:ea typeface="Poppins Bold"/>
                <a:cs typeface="Poppins Bold"/>
                <a:sym typeface="Poppins Bold"/>
              </a:rPr>
              <a:t>Need to be</a:t>
            </a:r>
          </a:p>
        </p:txBody>
      </p:sp>
      <p:sp>
        <p:nvSpPr>
          <p:cNvPr id="15" name="TextBox 15"/>
          <p:cNvSpPr txBox="1"/>
          <p:nvPr/>
        </p:nvSpPr>
        <p:spPr>
          <a:xfrm>
            <a:off x="8752057" y="6098964"/>
            <a:ext cx="2754143" cy="153632"/>
          </a:xfrm>
          <a:prstGeom prst="rect">
            <a:avLst/>
          </a:prstGeom>
        </p:spPr>
        <p:txBody>
          <a:bodyPr lIns="0" tIns="0" rIns="0" bIns="0" rtlCol="0" anchor="t">
            <a:spAutoFit/>
          </a:bodyPr>
          <a:lstStyle/>
          <a:p>
            <a:pPr algn="r">
              <a:lnSpc>
                <a:spcPts val="1145"/>
              </a:lnSpc>
            </a:pPr>
            <a:r>
              <a:rPr lang="en-US" sz="1332" spc="-97">
                <a:solidFill>
                  <a:srgbClr val="794BD4"/>
                </a:solidFill>
                <a:latin typeface="Poppins"/>
                <a:ea typeface="Poppins"/>
                <a:cs typeface="Poppins"/>
                <a:sym typeface="Poppins"/>
              </a:rPr>
              <a:t>Truc Linh Mai Vo, 2527115</a:t>
            </a:r>
          </a:p>
        </p:txBody>
      </p:sp>
      <p:sp>
        <p:nvSpPr>
          <p:cNvPr id="16" name="Freeform 16"/>
          <p:cNvSpPr/>
          <p:nvPr/>
        </p:nvSpPr>
        <p:spPr>
          <a:xfrm>
            <a:off x="9418262" y="490453"/>
            <a:ext cx="2112765" cy="2112765"/>
          </a:xfrm>
          <a:custGeom>
            <a:avLst/>
            <a:gdLst/>
            <a:ahLst/>
            <a:cxnLst/>
            <a:rect l="l" t="t" r="r" b="b"/>
            <a:pathLst>
              <a:path w="3169147" h="3169147">
                <a:moveTo>
                  <a:pt x="0" y="0"/>
                </a:moveTo>
                <a:lnTo>
                  <a:pt x="3169146" y="0"/>
                </a:lnTo>
                <a:lnTo>
                  <a:pt x="3169146" y="3169147"/>
                </a:lnTo>
                <a:lnTo>
                  <a:pt x="0" y="3169147"/>
                </a:lnTo>
                <a:lnTo>
                  <a:pt x="0" y="0"/>
                </a:lnTo>
                <a:close/>
              </a:path>
            </a:pathLst>
          </a:custGeom>
          <a:blipFill>
            <a:blip r:embed="rId5"/>
            <a:stretch>
              <a:fillRect/>
            </a:stretch>
          </a:blipFill>
        </p:spPr>
      </p:sp>
    </p:spTree>
    <p:extLst>
      <p:ext uri="{BB962C8B-B14F-4D97-AF65-F5344CB8AC3E}">
        <p14:creationId xmlns:p14="http://schemas.microsoft.com/office/powerpoint/2010/main" val="14969365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800000">
            <a:off x="3761466" y="-114874"/>
            <a:ext cx="11415137" cy="3124894"/>
          </a:xfrm>
          <a:custGeom>
            <a:avLst/>
            <a:gdLst/>
            <a:ahLst/>
            <a:cxnLst/>
            <a:rect l="l" t="t" r="r" b="b"/>
            <a:pathLst>
              <a:path w="17122706" h="4687341">
                <a:moveTo>
                  <a:pt x="0" y="0"/>
                </a:moveTo>
                <a:lnTo>
                  <a:pt x="17122707" y="0"/>
                </a:lnTo>
                <a:lnTo>
                  <a:pt x="17122707" y="4687341"/>
                </a:lnTo>
                <a:lnTo>
                  <a:pt x="0" y="4687341"/>
                </a:lnTo>
                <a:lnTo>
                  <a:pt x="0" y="0"/>
                </a:lnTo>
                <a:close/>
              </a:path>
            </a:pathLst>
          </a:custGeom>
          <a:blipFill>
            <a:blip r:embed="rId2">
              <a:alphaModFix amt="31000"/>
            </a:blip>
            <a:stretch>
              <a:fillRect/>
            </a:stretch>
          </a:blipFill>
        </p:spPr>
      </p:sp>
      <p:grpSp>
        <p:nvGrpSpPr>
          <p:cNvPr id="3" name="Group 3"/>
          <p:cNvGrpSpPr/>
          <p:nvPr/>
        </p:nvGrpSpPr>
        <p:grpSpPr>
          <a:xfrm>
            <a:off x="685800" y="2702615"/>
            <a:ext cx="6121265" cy="2518760"/>
            <a:chOff x="0" y="0"/>
            <a:chExt cx="2418278" cy="995066"/>
          </a:xfrm>
        </p:grpSpPr>
        <p:sp>
          <p:nvSpPr>
            <p:cNvPr id="4" name="Freeform 4"/>
            <p:cNvSpPr/>
            <p:nvPr/>
          </p:nvSpPr>
          <p:spPr>
            <a:xfrm>
              <a:off x="0" y="0"/>
              <a:ext cx="2418278" cy="995066"/>
            </a:xfrm>
            <a:custGeom>
              <a:avLst/>
              <a:gdLst/>
              <a:ahLst/>
              <a:cxnLst/>
              <a:rect l="l" t="t" r="r" b="b"/>
              <a:pathLst>
                <a:path w="2418278" h="995066">
                  <a:moveTo>
                    <a:pt x="43002" y="0"/>
                  </a:moveTo>
                  <a:lnTo>
                    <a:pt x="2375276" y="0"/>
                  </a:lnTo>
                  <a:cubicBezTo>
                    <a:pt x="2386681" y="0"/>
                    <a:pt x="2397618" y="4531"/>
                    <a:pt x="2405683" y="12595"/>
                  </a:cubicBezTo>
                  <a:cubicBezTo>
                    <a:pt x="2413747" y="20659"/>
                    <a:pt x="2418278" y="31597"/>
                    <a:pt x="2418278" y="43002"/>
                  </a:cubicBezTo>
                  <a:lnTo>
                    <a:pt x="2418278" y="952064"/>
                  </a:lnTo>
                  <a:cubicBezTo>
                    <a:pt x="2418278" y="975813"/>
                    <a:pt x="2399025" y="995066"/>
                    <a:pt x="2375276" y="995066"/>
                  </a:cubicBezTo>
                  <a:lnTo>
                    <a:pt x="43002" y="995066"/>
                  </a:lnTo>
                  <a:cubicBezTo>
                    <a:pt x="31597" y="995066"/>
                    <a:pt x="20659" y="990535"/>
                    <a:pt x="12595" y="982471"/>
                  </a:cubicBezTo>
                  <a:cubicBezTo>
                    <a:pt x="4531" y="974407"/>
                    <a:pt x="0" y="963469"/>
                    <a:pt x="0" y="952064"/>
                  </a:cubicBezTo>
                  <a:lnTo>
                    <a:pt x="0" y="43002"/>
                  </a:lnTo>
                  <a:cubicBezTo>
                    <a:pt x="0" y="31597"/>
                    <a:pt x="4531" y="20659"/>
                    <a:pt x="12595" y="12595"/>
                  </a:cubicBezTo>
                  <a:cubicBezTo>
                    <a:pt x="20659" y="4531"/>
                    <a:pt x="31597" y="0"/>
                    <a:pt x="43002" y="0"/>
                  </a:cubicBezTo>
                  <a:close/>
                </a:path>
              </a:pathLst>
            </a:custGeom>
            <a:ln w="19050" cap="rnd">
              <a:solidFill>
                <a:srgbClr val="794BD4"/>
              </a:solidFill>
              <a:prstDash val="solid"/>
              <a:round/>
            </a:ln>
          </p:spPr>
        </p:sp>
        <p:sp>
          <p:nvSpPr>
            <p:cNvPr id="5" name="TextBox 5"/>
            <p:cNvSpPr txBox="1"/>
            <p:nvPr/>
          </p:nvSpPr>
          <p:spPr>
            <a:xfrm>
              <a:off x="0" y="57150"/>
              <a:ext cx="2418278" cy="937916"/>
            </a:xfrm>
            <a:prstGeom prst="rect">
              <a:avLst/>
            </a:prstGeom>
          </p:spPr>
          <p:txBody>
            <a:bodyPr lIns="33867" tIns="33867" rIns="33867" bIns="33867" rtlCol="0" anchor="ctr"/>
            <a:lstStyle/>
            <a:p>
              <a:pPr algn="ctr">
                <a:lnSpc>
                  <a:spcPts val="1433"/>
                </a:lnSpc>
              </a:pPr>
              <a:endParaRPr sz="1200"/>
            </a:p>
          </p:txBody>
        </p:sp>
      </p:grpSp>
      <p:grpSp>
        <p:nvGrpSpPr>
          <p:cNvPr id="6" name="Group 6"/>
          <p:cNvGrpSpPr/>
          <p:nvPr/>
        </p:nvGrpSpPr>
        <p:grpSpPr>
          <a:xfrm>
            <a:off x="7068496" y="2702615"/>
            <a:ext cx="4437705" cy="2518760"/>
            <a:chOff x="0" y="0"/>
            <a:chExt cx="1753167" cy="995066"/>
          </a:xfrm>
        </p:grpSpPr>
        <p:sp>
          <p:nvSpPr>
            <p:cNvPr id="7" name="Freeform 7"/>
            <p:cNvSpPr/>
            <p:nvPr/>
          </p:nvSpPr>
          <p:spPr>
            <a:xfrm>
              <a:off x="0" y="0"/>
              <a:ext cx="1753167" cy="995066"/>
            </a:xfrm>
            <a:custGeom>
              <a:avLst/>
              <a:gdLst/>
              <a:ahLst/>
              <a:cxnLst/>
              <a:rect l="l" t="t" r="r" b="b"/>
              <a:pathLst>
                <a:path w="1753167" h="995066">
                  <a:moveTo>
                    <a:pt x="59316" y="0"/>
                  </a:moveTo>
                  <a:lnTo>
                    <a:pt x="1693852" y="0"/>
                  </a:lnTo>
                  <a:cubicBezTo>
                    <a:pt x="1709583" y="0"/>
                    <a:pt x="1724670" y="6249"/>
                    <a:pt x="1735794" y="17373"/>
                  </a:cubicBezTo>
                  <a:cubicBezTo>
                    <a:pt x="1746918" y="28497"/>
                    <a:pt x="1753167" y="43584"/>
                    <a:pt x="1753167" y="59316"/>
                  </a:cubicBezTo>
                  <a:lnTo>
                    <a:pt x="1753167" y="935750"/>
                  </a:lnTo>
                  <a:cubicBezTo>
                    <a:pt x="1753167" y="951482"/>
                    <a:pt x="1746918" y="966569"/>
                    <a:pt x="1735794" y="977693"/>
                  </a:cubicBezTo>
                  <a:cubicBezTo>
                    <a:pt x="1724670" y="988816"/>
                    <a:pt x="1709583" y="995066"/>
                    <a:pt x="1693852" y="995066"/>
                  </a:cubicBezTo>
                  <a:lnTo>
                    <a:pt x="59316" y="995066"/>
                  </a:lnTo>
                  <a:cubicBezTo>
                    <a:pt x="43584" y="995066"/>
                    <a:pt x="28497" y="988816"/>
                    <a:pt x="17373" y="977693"/>
                  </a:cubicBezTo>
                  <a:cubicBezTo>
                    <a:pt x="6249" y="966569"/>
                    <a:pt x="0" y="951482"/>
                    <a:pt x="0" y="935750"/>
                  </a:cubicBezTo>
                  <a:lnTo>
                    <a:pt x="0" y="59316"/>
                  </a:lnTo>
                  <a:cubicBezTo>
                    <a:pt x="0" y="43584"/>
                    <a:pt x="6249" y="28497"/>
                    <a:pt x="17373" y="17373"/>
                  </a:cubicBezTo>
                  <a:cubicBezTo>
                    <a:pt x="28497" y="6249"/>
                    <a:pt x="43584" y="0"/>
                    <a:pt x="59316" y="0"/>
                  </a:cubicBezTo>
                  <a:close/>
                </a:path>
              </a:pathLst>
            </a:custGeom>
            <a:ln w="19050" cap="rnd">
              <a:solidFill>
                <a:srgbClr val="794BD4"/>
              </a:solidFill>
              <a:prstDash val="solid"/>
              <a:round/>
            </a:ln>
          </p:spPr>
        </p:sp>
        <p:sp>
          <p:nvSpPr>
            <p:cNvPr id="8" name="TextBox 8"/>
            <p:cNvSpPr txBox="1"/>
            <p:nvPr/>
          </p:nvSpPr>
          <p:spPr>
            <a:xfrm>
              <a:off x="0" y="57150"/>
              <a:ext cx="1753167" cy="937916"/>
            </a:xfrm>
            <a:prstGeom prst="rect">
              <a:avLst/>
            </a:prstGeom>
          </p:spPr>
          <p:txBody>
            <a:bodyPr lIns="33867" tIns="33867" rIns="33867" bIns="33867" rtlCol="0" anchor="ctr"/>
            <a:lstStyle/>
            <a:p>
              <a:pPr algn="ctr">
                <a:lnSpc>
                  <a:spcPts val="1433"/>
                </a:lnSpc>
              </a:pPr>
              <a:endParaRPr sz="1200"/>
            </a:p>
          </p:txBody>
        </p:sp>
      </p:grpSp>
      <p:sp>
        <p:nvSpPr>
          <p:cNvPr id="9" name="TextBox 9"/>
          <p:cNvSpPr txBox="1"/>
          <p:nvPr/>
        </p:nvSpPr>
        <p:spPr>
          <a:xfrm>
            <a:off x="685800" y="1037306"/>
            <a:ext cx="8172631" cy="1471365"/>
          </a:xfrm>
          <a:prstGeom prst="rect">
            <a:avLst/>
          </a:prstGeom>
        </p:spPr>
        <p:txBody>
          <a:bodyPr lIns="0" tIns="0" rIns="0" bIns="0" rtlCol="0" anchor="t">
            <a:spAutoFit/>
          </a:bodyPr>
          <a:lstStyle/>
          <a:p>
            <a:pPr>
              <a:lnSpc>
                <a:spcPts val="5658"/>
              </a:lnSpc>
            </a:pPr>
            <a:r>
              <a:rPr lang="en-US" sz="6580" b="1" spc="-480">
                <a:solidFill>
                  <a:srgbClr val="794BD4"/>
                </a:solidFill>
                <a:latin typeface="Poppins Bold"/>
                <a:ea typeface="Poppins Bold"/>
                <a:cs typeface="Poppins Bold"/>
                <a:sym typeface="Poppins Bold"/>
              </a:rPr>
              <a:t>Before &amp; After OneDrive</a:t>
            </a:r>
          </a:p>
        </p:txBody>
      </p:sp>
      <p:sp>
        <p:nvSpPr>
          <p:cNvPr id="10" name="TextBox 10"/>
          <p:cNvSpPr txBox="1"/>
          <p:nvPr/>
        </p:nvSpPr>
        <p:spPr>
          <a:xfrm>
            <a:off x="8752057" y="6098964"/>
            <a:ext cx="2754143" cy="153632"/>
          </a:xfrm>
          <a:prstGeom prst="rect">
            <a:avLst/>
          </a:prstGeom>
        </p:spPr>
        <p:txBody>
          <a:bodyPr lIns="0" tIns="0" rIns="0" bIns="0" rtlCol="0" anchor="t">
            <a:spAutoFit/>
          </a:bodyPr>
          <a:lstStyle/>
          <a:p>
            <a:pPr algn="r">
              <a:lnSpc>
                <a:spcPts val="1145"/>
              </a:lnSpc>
            </a:pPr>
            <a:r>
              <a:rPr lang="en-US" sz="1332" spc="-97">
                <a:solidFill>
                  <a:srgbClr val="794BD4"/>
                </a:solidFill>
                <a:latin typeface="Poppins"/>
                <a:ea typeface="Poppins"/>
                <a:cs typeface="Poppins"/>
                <a:sym typeface="Poppins"/>
              </a:rPr>
              <a:t>Truc Linh Mai Vo | 2527115</a:t>
            </a:r>
          </a:p>
        </p:txBody>
      </p:sp>
      <p:sp>
        <p:nvSpPr>
          <p:cNvPr id="11" name="TextBox 11"/>
          <p:cNvSpPr txBox="1"/>
          <p:nvPr/>
        </p:nvSpPr>
        <p:spPr>
          <a:xfrm>
            <a:off x="1117949" y="3011129"/>
            <a:ext cx="5256968" cy="1540871"/>
          </a:xfrm>
          <a:prstGeom prst="rect">
            <a:avLst/>
          </a:prstGeom>
        </p:spPr>
        <p:txBody>
          <a:bodyPr lIns="0" tIns="0" rIns="0" bIns="0" rtlCol="0" anchor="t">
            <a:spAutoFit/>
          </a:bodyPr>
          <a:lstStyle/>
          <a:p>
            <a:pPr algn="just">
              <a:lnSpc>
                <a:spcPts val="2353"/>
              </a:lnSpc>
            </a:pPr>
            <a:r>
              <a:rPr lang="en-US" sz="2199" spc="-160">
                <a:solidFill>
                  <a:srgbClr val="794BD4"/>
                </a:solidFill>
                <a:latin typeface="Poppins"/>
                <a:ea typeface="Poppins"/>
                <a:cs typeface="Poppins"/>
                <a:sym typeface="Poppins"/>
              </a:rPr>
              <a:t>Before OneDrive</a:t>
            </a:r>
          </a:p>
          <a:p>
            <a:pPr marL="474748" lvl="1" indent="-237374">
              <a:lnSpc>
                <a:spcPts val="2353"/>
              </a:lnSpc>
              <a:buFont typeface="Arial"/>
              <a:buChar char="•"/>
            </a:pPr>
            <a:r>
              <a:rPr lang="en-US" sz="2199" spc="-160">
                <a:solidFill>
                  <a:srgbClr val="794BD4"/>
                </a:solidFill>
                <a:latin typeface="Poppins"/>
                <a:ea typeface="Poppins"/>
                <a:cs typeface="Poppins"/>
                <a:sym typeface="Poppins"/>
              </a:rPr>
              <a:t>Files on personal computer. </a:t>
            </a:r>
          </a:p>
          <a:p>
            <a:pPr marL="474748" lvl="1" indent="-237374">
              <a:lnSpc>
                <a:spcPts val="2353"/>
              </a:lnSpc>
              <a:buFont typeface="Arial"/>
              <a:buChar char="•"/>
            </a:pPr>
            <a:r>
              <a:rPr lang="en-US" sz="2199" spc="-160">
                <a:solidFill>
                  <a:srgbClr val="794BD4"/>
                </a:solidFill>
                <a:latin typeface="Poppins"/>
                <a:ea typeface="Poppins"/>
                <a:cs typeface="Poppins"/>
                <a:sym typeface="Poppins"/>
              </a:rPr>
              <a:t>Multiple versions. </a:t>
            </a:r>
          </a:p>
          <a:p>
            <a:pPr marL="474748" lvl="1" indent="-237374">
              <a:lnSpc>
                <a:spcPts val="2353"/>
              </a:lnSpc>
              <a:buFont typeface="Arial"/>
              <a:buChar char="•"/>
            </a:pPr>
            <a:r>
              <a:rPr lang="en-US" sz="2199" spc="-160">
                <a:solidFill>
                  <a:srgbClr val="794BD4"/>
                </a:solidFill>
                <a:latin typeface="Poppins"/>
                <a:ea typeface="Poppins"/>
                <a:cs typeface="Poppins"/>
                <a:sym typeface="Poppins"/>
              </a:rPr>
              <a:t>Difficult to find latest copy. </a:t>
            </a:r>
          </a:p>
          <a:p>
            <a:pPr marL="474748" lvl="1" indent="-237374">
              <a:lnSpc>
                <a:spcPts val="2353"/>
              </a:lnSpc>
              <a:buFont typeface="Arial"/>
              <a:buChar char="•"/>
            </a:pPr>
            <a:r>
              <a:rPr lang="en-US" sz="2199" spc="-160">
                <a:solidFill>
                  <a:srgbClr val="794BD4"/>
                </a:solidFill>
                <a:latin typeface="Poppins"/>
                <a:ea typeface="Poppins"/>
                <a:cs typeface="Poppins"/>
                <a:sym typeface="Poppins"/>
              </a:rPr>
              <a:t>Risk of data loss.</a:t>
            </a:r>
          </a:p>
        </p:txBody>
      </p:sp>
      <p:sp>
        <p:nvSpPr>
          <p:cNvPr id="12" name="TextBox 12"/>
          <p:cNvSpPr txBox="1"/>
          <p:nvPr/>
        </p:nvSpPr>
        <p:spPr>
          <a:xfrm>
            <a:off x="7361338" y="3011128"/>
            <a:ext cx="3852021" cy="1848711"/>
          </a:xfrm>
          <a:prstGeom prst="rect">
            <a:avLst/>
          </a:prstGeom>
        </p:spPr>
        <p:txBody>
          <a:bodyPr lIns="0" tIns="0" rIns="0" bIns="0" rtlCol="0" anchor="t">
            <a:spAutoFit/>
          </a:bodyPr>
          <a:lstStyle/>
          <a:p>
            <a:pPr algn="just">
              <a:lnSpc>
                <a:spcPts val="2354"/>
              </a:lnSpc>
            </a:pPr>
            <a:r>
              <a:rPr lang="en-US" sz="2200" spc="-160">
                <a:solidFill>
                  <a:srgbClr val="794BD4"/>
                </a:solidFill>
                <a:latin typeface="Poppins"/>
                <a:ea typeface="Poppins"/>
                <a:cs typeface="Poppins"/>
                <a:sym typeface="Poppins"/>
              </a:rPr>
              <a:t>After OneDrive</a:t>
            </a:r>
          </a:p>
          <a:p>
            <a:pPr marL="475004" lvl="1" indent="-237502">
              <a:lnSpc>
                <a:spcPts val="2354"/>
              </a:lnSpc>
              <a:buFont typeface="Arial"/>
              <a:buChar char="•"/>
            </a:pPr>
            <a:r>
              <a:rPr lang="en-US" sz="2200" spc="-160">
                <a:solidFill>
                  <a:srgbClr val="794BD4"/>
                </a:solidFill>
                <a:latin typeface="Poppins"/>
                <a:ea typeface="Poppins"/>
                <a:cs typeface="Poppins"/>
                <a:sym typeface="Poppins"/>
              </a:rPr>
              <a:t>One shared version. </a:t>
            </a:r>
          </a:p>
          <a:p>
            <a:pPr marL="475004" lvl="1" indent="-237502">
              <a:lnSpc>
                <a:spcPts val="2354"/>
              </a:lnSpc>
              <a:buFont typeface="Arial"/>
              <a:buChar char="•"/>
            </a:pPr>
            <a:r>
              <a:rPr lang="en-US" sz="2200" spc="-160">
                <a:solidFill>
                  <a:srgbClr val="794BD4"/>
                </a:solidFill>
                <a:latin typeface="Poppins"/>
                <a:ea typeface="Poppins"/>
                <a:cs typeface="Poppins"/>
                <a:sym typeface="Poppins"/>
              </a:rPr>
              <a:t>Easy access. </a:t>
            </a:r>
          </a:p>
          <a:p>
            <a:pPr marL="475004" lvl="1" indent="-237502">
              <a:lnSpc>
                <a:spcPts val="2354"/>
              </a:lnSpc>
              <a:buFont typeface="Arial"/>
              <a:buChar char="•"/>
            </a:pPr>
            <a:r>
              <a:rPr lang="en-US" sz="2200" spc="-160">
                <a:solidFill>
                  <a:srgbClr val="794BD4"/>
                </a:solidFill>
                <a:latin typeface="Poppins"/>
                <a:ea typeface="Poppins"/>
                <a:cs typeface="Poppins"/>
                <a:sym typeface="Poppins"/>
              </a:rPr>
              <a:t>Secure sharing. </a:t>
            </a:r>
          </a:p>
          <a:p>
            <a:pPr marL="475004" lvl="1" indent="-237502">
              <a:lnSpc>
                <a:spcPts val="2354"/>
              </a:lnSpc>
              <a:buFont typeface="Arial"/>
              <a:buChar char="•"/>
            </a:pPr>
            <a:r>
              <a:rPr lang="en-US" sz="2200" spc="-160">
                <a:solidFill>
                  <a:srgbClr val="794BD4"/>
                </a:solidFill>
                <a:latin typeface="Poppins"/>
                <a:ea typeface="Poppins"/>
                <a:cs typeface="Poppins"/>
                <a:sym typeface="Poppins"/>
              </a:rPr>
              <a:t>Automatic backup. ( Microsoft, 2024)</a:t>
            </a:r>
          </a:p>
        </p:txBody>
      </p:sp>
      <p:sp>
        <p:nvSpPr>
          <p:cNvPr id="13" name="Freeform 13"/>
          <p:cNvSpPr/>
          <p:nvPr/>
        </p:nvSpPr>
        <p:spPr>
          <a:xfrm>
            <a:off x="9896640" y="0"/>
            <a:ext cx="2112765" cy="2112765"/>
          </a:xfrm>
          <a:custGeom>
            <a:avLst/>
            <a:gdLst/>
            <a:ahLst/>
            <a:cxnLst/>
            <a:rect l="l" t="t" r="r" b="b"/>
            <a:pathLst>
              <a:path w="3169147" h="3169147">
                <a:moveTo>
                  <a:pt x="0" y="0"/>
                </a:moveTo>
                <a:lnTo>
                  <a:pt x="3169147" y="0"/>
                </a:lnTo>
                <a:lnTo>
                  <a:pt x="3169147" y="3169147"/>
                </a:lnTo>
                <a:lnTo>
                  <a:pt x="0" y="3169147"/>
                </a:lnTo>
                <a:lnTo>
                  <a:pt x="0" y="0"/>
                </a:lnTo>
                <a:close/>
              </a:path>
            </a:pathLst>
          </a:custGeom>
          <a:blipFill>
            <a:blip r:embed="rId3"/>
            <a:stretch>
              <a:fillRect/>
            </a:stretch>
          </a:blipFill>
        </p:spPr>
      </p:sp>
    </p:spTree>
    <p:extLst>
      <p:ext uri="{BB962C8B-B14F-4D97-AF65-F5344CB8AC3E}">
        <p14:creationId xmlns:p14="http://schemas.microsoft.com/office/powerpoint/2010/main" val="23515157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71873" y="3065017"/>
            <a:ext cx="4189317" cy="2602655"/>
            <a:chOff x="0" y="0"/>
            <a:chExt cx="1655039" cy="1028209"/>
          </a:xfrm>
        </p:grpSpPr>
        <p:sp>
          <p:nvSpPr>
            <p:cNvPr id="3" name="Freeform 3"/>
            <p:cNvSpPr/>
            <p:nvPr/>
          </p:nvSpPr>
          <p:spPr>
            <a:xfrm>
              <a:off x="0" y="0"/>
              <a:ext cx="1655039" cy="1028209"/>
            </a:xfrm>
            <a:custGeom>
              <a:avLst/>
              <a:gdLst/>
              <a:ahLst/>
              <a:cxnLst/>
              <a:rect l="l" t="t" r="r" b="b"/>
              <a:pathLst>
                <a:path w="1655039" h="1028209">
                  <a:moveTo>
                    <a:pt x="62833" y="0"/>
                  </a:moveTo>
                  <a:lnTo>
                    <a:pt x="1592206" y="0"/>
                  </a:lnTo>
                  <a:cubicBezTo>
                    <a:pt x="1626907" y="0"/>
                    <a:pt x="1655039" y="28131"/>
                    <a:pt x="1655039" y="62833"/>
                  </a:cubicBezTo>
                  <a:lnTo>
                    <a:pt x="1655039" y="965377"/>
                  </a:lnTo>
                  <a:cubicBezTo>
                    <a:pt x="1655039" y="1000078"/>
                    <a:pt x="1626907" y="1028209"/>
                    <a:pt x="1592206" y="1028209"/>
                  </a:cubicBezTo>
                  <a:lnTo>
                    <a:pt x="62833" y="1028209"/>
                  </a:lnTo>
                  <a:cubicBezTo>
                    <a:pt x="28131" y="1028209"/>
                    <a:pt x="0" y="1000078"/>
                    <a:pt x="0" y="965377"/>
                  </a:cubicBezTo>
                  <a:lnTo>
                    <a:pt x="0" y="62833"/>
                  </a:lnTo>
                  <a:cubicBezTo>
                    <a:pt x="0" y="28131"/>
                    <a:pt x="28131" y="0"/>
                    <a:pt x="62833" y="0"/>
                  </a:cubicBezTo>
                  <a:close/>
                </a:path>
              </a:pathLst>
            </a:custGeom>
            <a:ln w="19050" cap="rnd">
              <a:solidFill>
                <a:srgbClr val="794BD4"/>
              </a:solidFill>
              <a:prstDash val="solid"/>
              <a:round/>
            </a:ln>
          </p:spPr>
        </p:sp>
        <p:sp>
          <p:nvSpPr>
            <p:cNvPr id="4" name="TextBox 4"/>
            <p:cNvSpPr txBox="1"/>
            <p:nvPr/>
          </p:nvSpPr>
          <p:spPr>
            <a:xfrm>
              <a:off x="0" y="57150"/>
              <a:ext cx="1655039" cy="971059"/>
            </a:xfrm>
            <a:prstGeom prst="rect">
              <a:avLst/>
            </a:prstGeom>
          </p:spPr>
          <p:txBody>
            <a:bodyPr lIns="33867" tIns="33867" rIns="33867" bIns="33867" rtlCol="0" anchor="ctr"/>
            <a:lstStyle/>
            <a:p>
              <a:pPr algn="ctr">
                <a:lnSpc>
                  <a:spcPts val="1433"/>
                </a:lnSpc>
              </a:pPr>
              <a:endParaRPr sz="1200"/>
            </a:p>
          </p:txBody>
        </p:sp>
      </p:grpSp>
      <p:grpSp>
        <p:nvGrpSpPr>
          <p:cNvPr id="5" name="Group 5"/>
          <p:cNvGrpSpPr/>
          <p:nvPr/>
        </p:nvGrpSpPr>
        <p:grpSpPr>
          <a:xfrm>
            <a:off x="6585673" y="3065017"/>
            <a:ext cx="4672189" cy="2602655"/>
            <a:chOff x="0" y="0"/>
            <a:chExt cx="1845803" cy="1028209"/>
          </a:xfrm>
        </p:grpSpPr>
        <p:sp>
          <p:nvSpPr>
            <p:cNvPr id="6" name="Freeform 6"/>
            <p:cNvSpPr/>
            <p:nvPr/>
          </p:nvSpPr>
          <p:spPr>
            <a:xfrm>
              <a:off x="0" y="0"/>
              <a:ext cx="1845803" cy="1028209"/>
            </a:xfrm>
            <a:custGeom>
              <a:avLst/>
              <a:gdLst/>
              <a:ahLst/>
              <a:cxnLst/>
              <a:rect l="l" t="t" r="r" b="b"/>
              <a:pathLst>
                <a:path w="1845803" h="1028209">
                  <a:moveTo>
                    <a:pt x="56339" y="0"/>
                  </a:moveTo>
                  <a:lnTo>
                    <a:pt x="1789464" y="0"/>
                  </a:lnTo>
                  <a:cubicBezTo>
                    <a:pt x="1820579" y="0"/>
                    <a:pt x="1845803" y="25224"/>
                    <a:pt x="1845803" y="56339"/>
                  </a:cubicBezTo>
                  <a:lnTo>
                    <a:pt x="1845803" y="971871"/>
                  </a:lnTo>
                  <a:cubicBezTo>
                    <a:pt x="1845803" y="986813"/>
                    <a:pt x="1839867" y="1001143"/>
                    <a:pt x="1829302" y="1011708"/>
                  </a:cubicBezTo>
                  <a:cubicBezTo>
                    <a:pt x="1818736" y="1022274"/>
                    <a:pt x="1804406" y="1028209"/>
                    <a:pt x="1789464" y="1028209"/>
                  </a:cubicBezTo>
                  <a:lnTo>
                    <a:pt x="56339" y="1028209"/>
                  </a:lnTo>
                  <a:cubicBezTo>
                    <a:pt x="41397" y="1028209"/>
                    <a:pt x="27067" y="1022274"/>
                    <a:pt x="16501" y="1011708"/>
                  </a:cubicBezTo>
                  <a:cubicBezTo>
                    <a:pt x="5936" y="1001143"/>
                    <a:pt x="0" y="986813"/>
                    <a:pt x="0" y="971871"/>
                  </a:cubicBezTo>
                  <a:lnTo>
                    <a:pt x="0" y="56339"/>
                  </a:lnTo>
                  <a:cubicBezTo>
                    <a:pt x="0" y="41397"/>
                    <a:pt x="5936" y="27067"/>
                    <a:pt x="16501" y="16501"/>
                  </a:cubicBezTo>
                  <a:cubicBezTo>
                    <a:pt x="27067" y="5936"/>
                    <a:pt x="41397" y="0"/>
                    <a:pt x="56339" y="0"/>
                  </a:cubicBezTo>
                  <a:close/>
                </a:path>
              </a:pathLst>
            </a:custGeom>
            <a:ln w="19050" cap="rnd">
              <a:solidFill>
                <a:srgbClr val="794BD4"/>
              </a:solidFill>
              <a:prstDash val="solid"/>
              <a:round/>
            </a:ln>
          </p:spPr>
        </p:sp>
        <p:sp>
          <p:nvSpPr>
            <p:cNvPr id="7" name="TextBox 7"/>
            <p:cNvSpPr txBox="1"/>
            <p:nvPr/>
          </p:nvSpPr>
          <p:spPr>
            <a:xfrm>
              <a:off x="0" y="57150"/>
              <a:ext cx="1845803" cy="971059"/>
            </a:xfrm>
            <a:prstGeom prst="rect">
              <a:avLst/>
            </a:prstGeom>
          </p:spPr>
          <p:txBody>
            <a:bodyPr lIns="33867" tIns="33867" rIns="33867" bIns="33867" rtlCol="0" anchor="ctr"/>
            <a:lstStyle/>
            <a:p>
              <a:pPr algn="ctr">
                <a:lnSpc>
                  <a:spcPts val="1433"/>
                </a:lnSpc>
              </a:pPr>
              <a:endParaRPr sz="1200"/>
            </a:p>
          </p:txBody>
        </p:sp>
      </p:grpSp>
      <p:grpSp>
        <p:nvGrpSpPr>
          <p:cNvPr id="8" name="Group 8"/>
          <p:cNvGrpSpPr/>
          <p:nvPr/>
        </p:nvGrpSpPr>
        <p:grpSpPr>
          <a:xfrm>
            <a:off x="1237102" y="2825423"/>
            <a:ext cx="563954" cy="563954"/>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lnTo>
                    <a:pt x="463617" y="45143"/>
                  </a:lnTo>
                  <a:lnTo>
                    <a:pt x="531984" y="19891"/>
                  </a:lnTo>
                  <a:lnTo>
                    <a:pt x="572451" y="80505"/>
                  </a:lnTo>
                  <a:lnTo>
                    <a:pt x="645276" y="77616"/>
                  </a:lnTo>
                  <a:lnTo>
                    <a:pt x="665032" y="147768"/>
                  </a:lnTo>
                  <a:lnTo>
                    <a:pt x="735184" y="167524"/>
                  </a:lnTo>
                  <a:lnTo>
                    <a:pt x="732295" y="240349"/>
                  </a:lnTo>
                  <a:lnTo>
                    <a:pt x="792909" y="280816"/>
                  </a:lnTo>
                  <a:lnTo>
                    <a:pt x="767657" y="349183"/>
                  </a:lnTo>
                  <a:lnTo>
                    <a:pt x="812800" y="406400"/>
                  </a:lnTo>
                  <a:lnTo>
                    <a:pt x="767657" y="463617"/>
                  </a:lnTo>
                  <a:lnTo>
                    <a:pt x="792909" y="531984"/>
                  </a:lnTo>
                  <a:lnTo>
                    <a:pt x="732295" y="572451"/>
                  </a:lnTo>
                  <a:lnTo>
                    <a:pt x="735184" y="645276"/>
                  </a:lnTo>
                  <a:lnTo>
                    <a:pt x="665032" y="665032"/>
                  </a:lnTo>
                  <a:lnTo>
                    <a:pt x="645276" y="735184"/>
                  </a:lnTo>
                  <a:lnTo>
                    <a:pt x="572451" y="732295"/>
                  </a:lnTo>
                  <a:lnTo>
                    <a:pt x="531984" y="792909"/>
                  </a:lnTo>
                  <a:lnTo>
                    <a:pt x="463617" y="767657"/>
                  </a:lnTo>
                  <a:lnTo>
                    <a:pt x="406400" y="812800"/>
                  </a:lnTo>
                  <a:lnTo>
                    <a:pt x="349183" y="767657"/>
                  </a:lnTo>
                  <a:lnTo>
                    <a:pt x="280816" y="792909"/>
                  </a:lnTo>
                  <a:lnTo>
                    <a:pt x="240349" y="732295"/>
                  </a:lnTo>
                  <a:lnTo>
                    <a:pt x="167524" y="735184"/>
                  </a:lnTo>
                  <a:lnTo>
                    <a:pt x="147768" y="665032"/>
                  </a:lnTo>
                  <a:lnTo>
                    <a:pt x="77616" y="645276"/>
                  </a:lnTo>
                  <a:lnTo>
                    <a:pt x="80505" y="572451"/>
                  </a:lnTo>
                  <a:lnTo>
                    <a:pt x="19891" y="531984"/>
                  </a:lnTo>
                  <a:lnTo>
                    <a:pt x="45143" y="463617"/>
                  </a:lnTo>
                  <a:lnTo>
                    <a:pt x="0" y="406400"/>
                  </a:lnTo>
                  <a:lnTo>
                    <a:pt x="45143" y="349183"/>
                  </a:lnTo>
                  <a:lnTo>
                    <a:pt x="19891" y="280816"/>
                  </a:lnTo>
                  <a:lnTo>
                    <a:pt x="80505" y="240349"/>
                  </a:lnTo>
                  <a:lnTo>
                    <a:pt x="77616" y="167524"/>
                  </a:lnTo>
                  <a:lnTo>
                    <a:pt x="147768" y="147768"/>
                  </a:lnTo>
                  <a:lnTo>
                    <a:pt x="167524" y="77616"/>
                  </a:lnTo>
                  <a:lnTo>
                    <a:pt x="240349" y="80505"/>
                  </a:lnTo>
                  <a:lnTo>
                    <a:pt x="280816" y="19891"/>
                  </a:lnTo>
                  <a:lnTo>
                    <a:pt x="349183" y="45143"/>
                  </a:lnTo>
                  <a:lnTo>
                    <a:pt x="406400" y="0"/>
                  </a:lnTo>
                  <a:close/>
                </a:path>
              </a:pathLst>
            </a:custGeom>
            <a:solidFill>
              <a:srgbClr val="794BD4"/>
            </a:solidFill>
          </p:spPr>
        </p:sp>
        <p:sp>
          <p:nvSpPr>
            <p:cNvPr id="10" name="TextBox 10"/>
            <p:cNvSpPr txBox="1"/>
            <p:nvPr/>
          </p:nvSpPr>
          <p:spPr>
            <a:xfrm>
              <a:off x="88900" y="146050"/>
              <a:ext cx="635000" cy="577850"/>
            </a:xfrm>
            <a:prstGeom prst="rect">
              <a:avLst/>
            </a:prstGeom>
          </p:spPr>
          <p:txBody>
            <a:bodyPr lIns="33867" tIns="33867" rIns="33867" bIns="33867" rtlCol="0" anchor="ctr"/>
            <a:lstStyle/>
            <a:p>
              <a:pPr algn="ctr">
                <a:lnSpc>
                  <a:spcPts val="1433"/>
                </a:lnSpc>
              </a:pPr>
              <a:endParaRPr sz="1200"/>
            </a:p>
          </p:txBody>
        </p:sp>
      </p:grpSp>
      <p:grpSp>
        <p:nvGrpSpPr>
          <p:cNvPr id="11" name="Group 11"/>
          <p:cNvGrpSpPr/>
          <p:nvPr/>
        </p:nvGrpSpPr>
        <p:grpSpPr>
          <a:xfrm>
            <a:off x="6397491" y="2825423"/>
            <a:ext cx="563954" cy="563954"/>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lnTo>
                    <a:pt x="463617" y="45143"/>
                  </a:lnTo>
                  <a:lnTo>
                    <a:pt x="531984" y="19891"/>
                  </a:lnTo>
                  <a:lnTo>
                    <a:pt x="572451" y="80505"/>
                  </a:lnTo>
                  <a:lnTo>
                    <a:pt x="645276" y="77616"/>
                  </a:lnTo>
                  <a:lnTo>
                    <a:pt x="665032" y="147768"/>
                  </a:lnTo>
                  <a:lnTo>
                    <a:pt x="735184" y="167524"/>
                  </a:lnTo>
                  <a:lnTo>
                    <a:pt x="732295" y="240349"/>
                  </a:lnTo>
                  <a:lnTo>
                    <a:pt x="792909" y="280816"/>
                  </a:lnTo>
                  <a:lnTo>
                    <a:pt x="767657" y="349183"/>
                  </a:lnTo>
                  <a:lnTo>
                    <a:pt x="812800" y="406400"/>
                  </a:lnTo>
                  <a:lnTo>
                    <a:pt x="767657" y="463617"/>
                  </a:lnTo>
                  <a:lnTo>
                    <a:pt x="792909" y="531984"/>
                  </a:lnTo>
                  <a:lnTo>
                    <a:pt x="732295" y="572451"/>
                  </a:lnTo>
                  <a:lnTo>
                    <a:pt x="735184" y="645276"/>
                  </a:lnTo>
                  <a:lnTo>
                    <a:pt x="665032" y="665032"/>
                  </a:lnTo>
                  <a:lnTo>
                    <a:pt x="645276" y="735184"/>
                  </a:lnTo>
                  <a:lnTo>
                    <a:pt x="572451" y="732295"/>
                  </a:lnTo>
                  <a:lnTo>
                    <a:pt x="531984" y="792909"/>
                  </a:lnTo>
                  <a:lnTo>
                    <a:pt x="463617" y="767657"/>
                  </a:lnTo>
                  <a:lnTo>
                    <a:pt x="406400" y="812800"/>
                  </a:lnTo>
                  <a:lnTo>
                    <a:pt x="349183" y="767657"/>
                  </a:lnTo>
                  <a:lnTo>
                    <a:pt x="280816" y="792909"/>
                  </a:lnTo>
                  <a:lnTo>
                    <a:pt x="240349" y="732295"/>
                  </a:lnTo>
                  <a:lnTo>
                    <a:pt x="167524" y="735184"/>
                  </a:lnTo>
                  <a:lnTo>
                    <a:pt x="147768" y="665032"/>
                  </a:lnTo>
                  <a:lnTo>
                    <a:pt x="77616" y="645276"/>
                  </a:lnTo>
                  <a:lnTo>
                    <a:pt x="80505" y="572451"/>
                  </a:lnTo>
                  <a:lnTo>
                    <a:pt x="19891" y="531984"/>
                  </a:lnTo>
                  <a:lnTo>
                    <a:pt x="45143" y="463617"/>
                  </a:lnTo>
                  <a:lnTo>
                    <a:pt x="0" y="406400"/>
                  </a:lnTo>
                  <a:lnTo>
                    <a:pt x="45143" y="349183"/>
                  </a:lnTo>
                  <a:lnTo>
                    <a:pt x="19891" y="280816"/>
                  </a:lnTo>
                  <a:lnTo>
                    <a:pt x="80505" y="240349"/>
                  </a:lnTo>
                  <a:lnTo>
                    <a:pt x="77616" y="167524"/>
                  </a:lnTo>
                  <a:lnTo>
                    <a:pt x="147768" y="147768"/>
                  </a:lnTo>
                  <a:lnTo>
                    <a:pt x="167524" y="77616"/>
                  </a:lnTo>
                  <a:lnTo>
                    <a:pt x="240349" y="80505"/>
                  </a:lnTo>
                  <a:lnTo>
                    <a:pt x="280816" y="19891"/>
                  </a:lnTo>
                  <a:lnTo>
                    <a:pt x="349183" y="45143"/>
                  </a:lnTo>
                  <a:lnTo>
                    <a:pt x="406400" y="0"/>
                  </a:lnTo>
                  <a:close/>
                </a:path>
              </a:pathLst>
            </a:custGeom>
            <a:solidFill>
              <a:srgbClr val="794BD4"/>
            </a:solidFill>
          </p:spPr>
        </p:sp>
        <p:sp>
          <p:nvSpPr>
            <p:cNvPr id="13" name="TextBox 13"/>
            <p:cNvSpPr txBox="1"/>
            <p:nvPr/>
          </p:nvSpPr>
          <p:spPr>
            <a:xfrm>
              <a:off x="88900" y="146050"/>
              <a:ext cx="635000" cy="577850"/>
            </a:xfrm>
            <a:prstGeom prst="rect">
              <a:avLst/>
            </a:prstGeom>
          </p:spPr>
          <p:txBody>
            <a:bodyPr lIns="33867" tIns="33867" rIns="33867" bIns="33867" rtlCol="0" anchor="ctr"/>
            <a:lstStyle/>
            <a:p>
              <a:pPr algn="ctr">
                <a:lnSpc>
                  <a:spcPts val="1433"/>
                </a:lnSpc>
              </a:pPr>
              <a:endParaRPr sz="1200"/>
            </a:p>
          </p:txBody>
        </p:sp>
      </p:grpSp>
      <p:sp>
        <p:nvSpPr>
          <p:cNvPr id="14" name="Freeform 14"/>
          <p:cNvSpPr/>
          <p:nvPr/>
        </p:nvSpPr>
        <p:spPr>
          <a:xfrm flipH="1">
            <a:off x="-1898683" y="549141"/>
            <a:ext cx="4599517" cy="5924436"/>
          </a:xfrm>
          <a:custGeom>
            <a:avLst/>
            <a:gdLst/>
            <a:ahLst/>
            <a:cxnLst/>
            <a:rect l="l" t="t" r="r" b="b"/>
            <a:pathLst>
              <a:path w="6899275" h="8886654">
                <a:moveTo>
                  <a:pt x="6899275" y="0"/>
                </a:moveTo>
                <a:lnTo>
                  <a:pt x="0" y="0"/>
                </a:lnTo>
                <a:lnTo>
                  <a:pt x="0" y="8886653"/>
                </a:lnTo>
                <a:lnTo>
                  <a:pt x="6899275" y="8886653"/>
                </a:lnTo>
                <a:lnTo>
                  <a:pt x="6899275" y="0"/>
                </a:lnTo>
                <a:close/>
              </a:path>
            </a:pathLst>
          </a:custGeom>
          <a:blipFill>
            <a:blip>
              <a:alphaModFix amt="55000"/>
              <a:extLst>
                <a:ext uri="{96DAC541-7B7A-43D3-8B79-37D633B846F1}">
                  <asvg:svgBlip xmlns:asvg="http://schemas.microsoft.com/office/drawing/2016/SVG/main" r:embed="rId2"/>
                </a:ext>
              </a:extLst>
            </a:blip>
            <a:stretch>
              <a:fillRect/>
            </a:stretch>
          </a:blipFill>
        </p:spPr>
      </p:sp>
      <p:sp>
        <p:nvSpPr>
          <p:cNvPr id="15" name="TextBox 15"/>
          <p:cNvSpPr txBox="1"/>
          <p:nvPr/>
        </p:nvSpPr>
        <p:spPr>
          <a:xfrm>
            <a:off x="2009685" y="1123199"/>
            <a:ext cx="8172631" cy="1471365"/>
          </a:xfrm>
          <a:prstGeom prst="rect">
            <a:avLst/>
          </a:prstGeom>
        </p:spPr>
        <p:txBody>
          <a:bodyPr lIns="0" tIns="0" rIns="0" bIns="0" rtlCol="0" anchor="t">
            <a:spAutoFit/>
          </a:bodyPr>
          <a:lstStyle/>
          <a:p>
            <a:pPr algn="ctr">
              <a:lnSpc>
                <a:spcPts val="5658"/>
              </a:lnSpc>
            </a:pPr>
            <a:r>
              <a:rPr lang="en-US" sz="6580" b="1" spc="-480">
                <a:solidFill>
                  <a:srgbClr val="794BD4"/>
                </a:solidFill>
                <a:latin typeface="Poppins Bold"/>
                <a:ea typeface="Poppins Bold"/>
                <a:cs typeface="Poppins Bold"/>
                <a:sym typeface="Poppins Bold"/>
              </a:rPr>
              <a:t>Advantages &amp; Limitations</a:t>
            </a:r>
          </a:p>
        </p:txBody>
      </p:sp>
      <p:sp>
        <p:nvSpPr>
          <p:cNvPr id="16" name="TextBox 16"/>
          <p:cNvSpPr txBox="1"/>
          <p:nvPr/>
        </p:nvSpPr>
        <p:spPr>
          <a:xfrm>
            <a:off x="8752057" y="6098964"/>
            <a:ext cx="2754143" cy="153632"/>
          </a:xfrm>
          <a:prstGeom prst="rect">
            <a:avLst/>
          </a:prstGeom>
        </p:spPr>
        <p:txBody>
          <a:bodyPr lIns="0" tIns="0" rIns="0" bIns="0" rtlCol="0" anchor="t">
            <a:spAutoFit/>
          </a:bodyPr>
          <a:lstStyle/>
          <a:p>
            <a:pPr algn="r">
              <a:lnSpc>
                <a:spcPts val="1145"/>
              </a:lnSpc>
            </a:pPr>
            <a:r>
              <a:rPr lang="en-US" sz="1332" spc="-97">
                <a:solidFill>
                  <a:srgbClr val="794BD4"/>
                </a:solidFill>
                <a:latin typeface="Poppins"/>
                <a:ea typeface="Poppins"/>
                <a:cs typeface="Poppins"/>
                <a:sym typeface="Poppins"/>
              </a:rPr>
              <a:t>Truc Linh Mai Vo | 2527115</a:t>
            </a:r>
          </a:p>
        </p:txBody>
      </p:sp>
      <p:sp>
        <p:nvSpPr>
          <p:cNvPr id="17" name="TextBox 17"/>
          <p:cNvSpPr txBox="1"/>
          <p:nvPr/>
        </p:nvSpPr>
        <p:spPr>
          <a:xfrm>
            <a:off x="1617131" y="3395727"/>
            <a:ext cx="3767780" cy="2156488"/>
          </a:xfrm>
          <a:prstGeom prst="rect">
            <a:avLst/>
          </a:prstGeom>
        </p:spPr>
        <p:txBody>
          <a:bodyPr lIns="0" tIns="0" rIns="0" bIns="0" rtlCol="0" anchor="t">
            <a:spAutoFit/>
          </a:bodyPr>
          <a:lstStyle/>
          <a:p>
            <a:pPr algn="just">
              <a:lnSpc>
                <a:spcPts val="2354"/>
              </a:lnSpc>
            </a:pPr>
            <a:r>
              <a:rPr lang="en-US" sz="2200" spc="-160">
                <a:solidFill>
                  <a:srgbClr val="794BD4"/>
                </a:solidFill>
                <a:latin typeface="Poppins"/>
                <a:ea typeface="Poppins"/>
                <a:cs typeface="Poppins"/>
                <a:sym typeface="Poppins"/>
              </a:rPr>
              <a:t>Advantages: </a:t>
            </a:r>
          </a:p>
          <a:p>
            <a:pPr>
              <a:lnSpc>
                <a:spcPts val="2354"/>
              </a:lnSpc>
            </a:pPr>
            <a:r>
              <a:rPr lang="en-US" sz="2200" spc="-160">
                <a:solidFill>
                  <a:srgbClr val="794BD4"/>
                </a:solidFill>
                <a:latin typeface="Poppins"/>
                <a:ea typeface="Poppins"/>
                <a:cs typeface="Poppins"/>
                <a:sym typeface="Poppins"/>
              </a:rPr>
              <a:t>✔ Secure cloud storage. </a:t>
            </a:r>
          </a:p>
          <a:p>
            <a:pPr>
              <a:lnSpc>
                <a:spcPts val="2354"/>
              </a:lnSpc>
            </a:pPr>
            <a:r>
              <a:rPr lang="en-US" sz="2200" spc="-160">
                <a:solidFill>
                  <a:srgbClr val="794BD4"/>
                </a:solidFill>
                <a:latin typeface="Poppins"/>
                <a:ea typeface="Poppins"/>
                <a:cs typeface="Poppins"/>
                <a:sym typeface="Poppins"/>
              </a:rPr>
              <a:t>✔ Permission control. </a:t>
            </a:r>
          </a:p>
          <a:p>
            <a:pPr>
              <a:lnSpc>
                <a:spcPts val="2354"/>
              </a:lnSpc>
            </a:pPr>
            <a:r>
              <a:rPr lang="en-US" sz="2200" spc="-160">
                <a:solidFill>
                  <a:srgbClr val="794BD4"/>
                </a:solidFill>
                <a:latin typeface="Poppins"/>
                <a:ea typeface="Poppins"/>
                <a:cs typeface="Poppins"/>
                <a:sym typeface="Poppins"/>
              </a:rPr>
              <a:t>✔ Automatic backup. </a:t>
            </a:r>
          </a:p>
          <a:p>
            <a:pPr>
              <a:lnSpc>
                <a:spcPts val="2354"/>
              </a:lnSpc>
            </a:pPr>
            <a:r>
              <a:rPr lang="en-US" sz="2200" spc="-160">
                <a:solidFill>
                  <a:srgbClr val="794BD4"/>
                </a:solidFill>
                <a:latin typeface="Poppins"/>
                <a:ea typeface="Poppins"/>
                <a:cs typeface="Poppins"/>
                <a:sym typeface="Poppins"/>
              </a:rPr>
              <a:t>✔ Version history. </a:t>
            </a:r>
          </a:p>
          <a:p>
            <a:pPr>
              <a:lnSpc>
                <a:spcPts val="2354"/>
              </a:lnSpc>
            </a:pPr>
            <a:r>
              <a:rPr lang="en-US" sz="2200" spc="-160">
                <a:solidFill>
                  <a:srgbClr val="794BD4"/>
                </a:solidFill>
                <a:latin typeface="Poppins"/>
                <a:ea typeface="Poppins"/>
                <a:cs typeface="Poppins"/>
                <a:sym typeface="Poppins"/>
              </a:rPr>
              <a:t>✔ Integration with Microsoft 365.</a:t>
            </a:r>
          </a:p>
        </p:txBody>
      </p:sp>
      <p:sp>
        <p:nvSpPr>
          <p:cNvPr id="18" name="TextBox 18"/>
          <p:cNvSpPr txBox="1"/>
          <p:nvPr/>
        </p:nvSpPr>
        <p:spPr>
          <a:xfrm>
            <a:off x="6803340" y="3395727"/>
            <a:ext cx="4333430" cy="2156488"/>
          </a:xfrm>
          <a:prstGeom prst="rect">
            <a:avLst/>
          </a:prstGeom>
        </p:spPr>
        <p:txBody>
          <a:bodyPr lIns="0" tIns="0" rIns="0" bIns="0" rtlCol="0" anchor="t">
            <a:spAutoFit/>
          </a:bodyPr>
          <a:lstStyle/>
          <a:p>
            <a:pPr algn="just">
              <a:lnSpc>
                <a:spcPts val="2354"/>
              </a:lnSpc>
            </a:pPr>
            <a:r>
              <a:rPr lang="en-US" sz="2200" spc="-160">
                <a:solidFill>
                  <a:srgbClr val="794BD4"/>
                </a:solidFill>
                <a:latin typeface="Poppins"/>
                <a:ea typeface="Poppins"/>
                <a:cs typeface="Poppins"/>
                <a:sym typeface="Poppins"/>
              </a:rPr>
              <a:t>Limitations: </a:t>
            </a:r>
          </a:p>
          <a:p>
            <a:pPr algn="just">
              <a:lnSpc>
                <a:spcPts val="2354"/>
              </a:lnSpc>
            </a:pPr>
            <a:r>
              <a:rPr lang="en-US" sz="2200" spc="-160">
                <a:solidFill>
                  <a:srgbClr val="794BD4"/>
                </a:solidFill>
                <a:latin typeface="Poppins"/>
                <a:ea typeface="Poppins"/>
                <a:cs typeface="Poppins"/>
                <a:sym typeface="Poppins"/>
              </a:rPr>
              <a:t>✘ Internet required. </a:t>
            </a:r>
          </a:p>
          <a:p>
            <a:pPr algn="just">
              <a:lnSpc>
                <a:spcPts val="2354"/>
              </a:lnSpc>
            </a:pPr>
            <a:r>
              <a:rPr lang="en-US" sz="2200" spc="-160">
                <a:solidFill>
                  <a:srgbClr val="794BD4"/>
                </a:solidFill>
                <a:latin typeface="Poppins"/>
                <a:ea typeface="Poppins"/>
                <a:cs typeface="Poppins"/>
                <a:sym typeface="Poppins"/>
              </a:rPr>
              <a:t>✘ Incorrect permissions may expose Files. </a:t>
            </a:r>
          </a:p>
          <a:p>
            <a:pPr algn="just">
              <a:lnSpc>
                <a:spcPts val="2354"/>
              </a:lnSpc>
            </a:pPr>
            <a:r>
              <a:rPr lang="en-US" sz="2200" spc="-160">
                <a:solidFill>
                  <a:srgbClr val="794BD4"/>
                </a:solidFill>
                <a:latin typeface="Poppins"/>
                <a:ea typeface="Poppins"/>
                <a:cs typeface="Poppins"/>
                <a:sym typeface="Poppins"/>
              </a:rPr>
              <a:t>✘ Training needs. </a:t>
            </a:r>
          </a:p>
          <a:p>
            <a:pPr algn="just">
              <a:lnSpc>
                <a:spcPts val="2354"/>
              </a:lnSpc>
            </a:pPr>
            <a:r>
              <a:rPr lang="en-US" sz="2200" spc="-160">
                <a:solidFill>
                  <a:srgbClr val="794BD4"/>
                </a:solidFill>
                <a:latin typeface="Poppins"/>
                <a:ea typeface="Poppins"/>
                <a:cs typeface="Poppins"/>
                <a:sym typeface="Poppins"/>
              </a:rPr>
              <a:t>✘ Storage depends on subscription plans. ( Microsoft, 2024) </a:t>
            </a:r>
          </a:p>
        </p:txBody>
      </p:sp>
      <p:sp>
        <p:nvSpPr>
          <p:cNvPr id="19" name="TextBox 19"/>
          <p:cNvSpPr txBox="1"/>
          <p:nvPr/>
        </p:nvSpPr>
        <p:spPr>
          <a:xfrm>
            <a:off x="1238875" y="2963890"/>
            <a:ext cx="562180" cy="269304"/>
          </a:xfrm>
          <a:prstGeom prst="rect">
            <a:avLst/>
          </a:prstGeom>
        </p:spPr>
        <p:txBody>
          <a:bodyPr lIns="0" tIns="0" rIns="0" bIns="0" rtlCol="0" anchor="t">
            <a:spAutoFit/>
          </a:bodyPr>
          <a:lstStyle/>
          <a:p>
            <a:pPr algn="ctr">
              <a:lnSpc>
                <a:spcPts val="2138"/>
              </a:lnSpc>
            </a:pPr>
            <a:r>
              <a:rPr lang="en-US" sz="1998" b="1" spc="-145">
                <a:solidFill>
                  <a:srgbClr val="FFFFFF"/>
                </a:solidFill>
                <a:latin typeface="Poppins Bold"/>
                <a:ea typeface="Poppins Bold"/>
                <a:cs typeface="Poppins Bold"/>
                <a:sym typeface="Poppins Bold"/>
              </a:rPr>
              <a:t>01</a:t>
            </a:r>
          </a:p>
        </p:txBody>
      </p:sp>
      <p:sp>
        <p:nvSpPr>
          <p:cNvPr id="20" name="TextBox 20"/>
          <p:cNvSpPr txBox="1"/>
          <p:nvPr/>
        </p:nvSpPr>
        <p:spPr>
          <a:xfrm>
            <a:off x="6397491" y="2963890"/>
            <a:ext cx="562180" cy="269304"/>
          </a:xfrm>
          <a:prstGeom prst="rect">
            <a:avLst/>
          </a:prstGeom>
        </p:spPr>
        <p:txBody>
          <a:bodyPr lIns="0" tIns="0" rIns="0" bIns="0" rtlCol="0" anchor="t">
            <a:spAutoFit/>
          </a:bodyPr>
          <a:lstStyle/>
          <a:p>
            <a:pPr algn="ctr">
              <a:lnSpc>
                <a:spcPts val="2138"/>
              </a:lnSpc>
            </a:pPr>
            <a:r>
              <a:rPr lang="en-US" sz="1998" b="1" spc="-145">
                <a:solidFill>
                  <a:srgbClr val="FFFFFF"/>
                </a:solidFill>
                <a:latin typeface="Poppins Bold"/>
                <a:ea typeface="Poppins Bold"/>
                <a:cs typeface="Poppins Bold"/>
                <a:sym typeface="Poppins Bold"/>
              </a:rPr>
              <a:t>02</a:t>
            </a:r>
          </a:p>
        </p:txBody>
      </p:sp>
      <p:sp>
        <p:nvSpPr>
          <p:cNvPr id="21" name="Freeform 21"/>
          <p:cNvSpPr/>
          <p:nvPr/>
        </p:nvSpPr>
        <p:spPr>
          <a:xfrm>
            <a:off x="9896640" y="0"/>
            <a:ext cx="2112765" cy="2112765"/>
          </a:xfrm>
          <a:custGeom>
            <a:avLst/>
            <a:gdLst/>
            <a:ahLst/>
            <a:cxnLst/>
            <a:rect l="l" t="t" r="r" b="b"/>
            <a:pathLst>
              <a:path w="3169147" h="3169147">
                <a:moveTo>
                  <a:pt x="0" y="0"/>
                </a:moveTo>
                <a:lnTo>
                  <a:pt x="3169147" y="0"/>
                </a:lnTo>
                <a:lnTo>
                  <a:pt x="3169147" y="3169147"/>
                </a:lnTo>
                <a:lnTo>
                  <a:pt x="0" y="3169147"/>
                </a:lnTo>
                <a:lnTo>
                  <a:pt x="0" y="0"/>
                </a:lnTo>
                <a:close/>
              </a:path>
            </a:pathLst>
          </a:custGeom>
          <a:blipFill>
            <a:blip r:embed="rId3"/>
            <a:stretch>
              <a:fillRect/>
            </a:stretch>
          </a:blipFill>
        </p:spPr>
      </p:sp>
    </p:spTree>
    <p:extLst>
      <p:ext uri="{BB962C8B-B14F-4D97-AF65-F5344CB8AC3E}">
        <p14:creationId xmlns:p14="http://schemas.microsoft.com/office/powerpoint/2010/main" val="41033004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716787" y="-973587"/>
            <a:ext cx="8805173" cy="880517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DAC9FF">
                    <a:alpha val="100000"/>
                  </a:srgbClr>
                </a:gs>
                <a:gs pos="100000">
                  <a:srgbClr val="7045C6">
                    <a:alpha val="100000"/>
                  </a:srgbClr>
                </a:gs>
              </a:gsLst>
              <a:path path="circle">
                <a:fillToRect r="100000" b="100000"/>
              </a:path>
              <a:tileRect l="-100000" t="-100000"/>
            </a:gradFill>
          </p:spPr>
        </p:sp>
        <p:sp>
          <p:nvSpPr>
            <p:cNvPr id="4" name="TextBox 4"/>
            <p:cNvSpPr txBox="1"/>
            <p:nvPr/>
          </p:nvSpPr>
          <p:spPr>
            <a:xfrm>
              <a:off x="76200" y="133350"/>
              <a:ext cx="660400" cy="603250"/>
            </a:xfrm>
            <a:prstGeom prst="rect">
              <a:avLst/>
            </a:prstGeom>
          </p:spPr>
          <p:txBody>
            <a:bodyPr lIns="33867" tIns="33867" rIns="33867" bIns="33867" rtlCol="0" anchor="ctr"/>
            <a:lstStyle/>
            <a:p>
              <a:pPr algn="ctr">
                <a:lnSpc>
                  <a:spcPts val="1433"/>
                </a:lnSpc>
              </a:pPr>
              <a:endParaRPr sz="1200"/>
            </a:p>
          </p:txBody>
        </p:sp>
      </p:grpSp>
      <p:grpSp>
        <p:nvGrpSpPr>
          <p:cNvPr id="5" name="Group 5"/>
          <p:cNvGrpSpPr/>
          <p:nvPr/>
        </p:nvGrpSpPr>
        <p:grpSpPr>
          <a:xfrm>
            <a:off x="4533446" y="1547160"/>
            <a:ext cx="650581" cy="650581"/>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lnTo>
                    <a:pt x="463617" y="45143"/>
                  </a:lnTo>
                  <a:lnTo>
                    <a:pt x="531984" y="19891"/>
                  </a:lnTo>
                  <a:lnTo>
                    <a:pt x="572451" y="80505"/>
                  </a:lnTo>
                  <a:lnTo>
                    <a:pt x="645276" y="77616"/>
                  </a:lnTo>
                  <a:lnTo>
                    <a:pt x="665032" y="147768"/>
                  </a:lnTo>
                  <a:lnTo>
                    <a:pt x="735184" y="167524"/>
                  </a:lnTo>
                  <a:lnTo>
                    <a:pt x="732295" y="240349"/>
                  </a:lnTo>
                  <a:lnTo>
                    <a:pt x="792909" y="280816"/>
                  </a:lnTo>
                  <a:lnTo>
                    <a:pt x="767657" y="349183"/>
                  </a:lnTo>
                  <a:lnTo>
                    <a:pt x="812800" y="406400"/>
                  </a:lnTo>
                  <a:lnTo>
                    <a:pt x="767657" y="463617"/>
                  </a:lnTo>
                  <a:lnTo>
                    <a:pt x="792909" y="531984"/>
                  </a:lnTo>
                  <a:lnTo>
                    <a:pt x="732295" y="572451"/>
                  </a:lnTo>
                  <a:lnTo>
                    <a:pt x="735184" y="645276"/>
                  </a:lnTo>
                  <a:lnTo>
                    <a:pt x="665032" y="665032"/>
                  </a:lnTo>
                  <a:lnTo>
                    <a:pt x="645276" y="735184"/>
                  </a:lnTo>
                  <a:lnTo>
                    <a:pt x="572451" y="732295"/>
                  </a:lnTo>
                  <a:lnTo>
                    <a:pt x="531984" y="792909"/>
                  </a:lnTo>
                  <a:lnTo>
                    <a:pt x="463617" y="767657"/>
                  </a:lnTo>
                  <a:lnTo>
                    <a:pt x="406400" y="812800"/>
                  </a:lnTo>
                  <a:lnTo>
                    <a:pt x="349183" y="767657"/>
                  </a:lnTo>
                  <a:lnTo>
                    <a:pt x="280816" y="792909"/>
                  </a:lnTo>
                  <a:lnTo>
                    <a:pt x="240349" y="732295"/>
                  </a:lnTo>
                  <a:lnTo>
                    <a:pt x="167524" y="735184"/>
                  </a:lnTo>
                  <a:lnTo>
                    <a:pt x="147768" y="665032"/>
                  </a:lnTo>
                  <a:lnTo>
                    <a:pt x="77616" y="645276"/>
                  </a:lnTo>
                  <a:lnTo>
                    <a:pt x="80505" y="572451"/>
                  </a:lnTo>
                  <a:lnTo>
                    <a:pt x="19891" y="531984"/>
                  </a:lnTo>
                  <a:lnTo>
                    <a:pt x="45143" y="463617"/>
                  </a:lnTo>
                  <a:lnTo>
                    <a:pt x="0" y="406400"/>
                  </a:lnTo>
                  <a:lnTo>
                    <a:pt x="45143" y="349183"/>
                  </a:lnTo>
                  <a:lnTo>
                    <a:pt x="19891" y="280816"/>
                  </a:lnTo>
                  <a:lnTo>
                    <a:pt x="80505" y="240349"/>
                  </a:lnTo>
                  <a:lnTo>
                    <a:pt x="77616" y="167524"/>
                  </a:lnTo>
                  <a:lnTo>
                    <a:pt x="147768" y="147768"/>
                  </a:lnTo>
                  <a:lnTo>
                    <a:pt x="167524" y="77616"/>
                  </a:lnTo>
                  <a:lnTo>
                    <a:pt x="240349" y="80505"/>
                  </a:lnTo>
                  <a:lnTo>
                    <a:pt x="280816" y="19891"/>
                  </a:lnTo>
                  <a:lnTo>
                    <a:pt x="349183" y="45143"/>
                  </a:lnTo>
                  <a:lnTo>
                    <a:pt x="406400" y="0"/>
                  </a:lnTo>
                  <a:close/>
                </a:path>
              </a:pathLst>
            </a:custGeom>
            <a:solidFill>
              <a:srgbClr val="794BD4"/>
            </a:solidFill>
          </p:spPr>
        </p:sp>
        <p:sp>
          <p:nvSpPr>
            <p:cNvPr id="7" name="TextBox 7"/>
            <p:cNvSpPr txBox="1"/>
            <p:nvPr/>
          </p:nvSpPr>
          <p:spPr>
            <a:xfrm>
              <a:off x="88900" y="146050"/>
              <a:ext cx="635000" cy="577850"/>
            </a:xfrm>
            <a:prstGeom prst="rect">
              <a:avLst/>
            </a:prstGeom>
          </p:spPr>
          <p:txBody>
            <a:bodyPr lIns="33867" tIns="33867" rIns="33867" bIns="33867" rtlCol="0" anchor="ctr"/>
            <a:lstStyle/>
            <a:p>
              <a:pPr algn="ctr">
                <a:lnSpc>
                  <a:spcPts val="1433"/>
                </a:lnSpc>
              </a:pPr>
              <a:endParaRPr sz="1200"/>
            </a:p>
          </p:txBody>
        </p:sp>
      </p:grpSp>
      <p:grpSp>
        <p:nvGrpSpPr>
          <p:cNvPr id="8" name="Group 8"/>
          <p:cNvGrpSpPr/>
          <p:nvPr/>
        </p:nvGrpSpPr>
        <p:grpSpPr>
          <a:xfrm>
            <a:off x="4763097" y="3058878"/>
            <a:ext cx="650581" cy="650581"/>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lnTo>
                    <a:pt x="463617" y="45143"/>
                  </a:lnTo>
                  <a:lnTo>
                    <a:pt x="531984" y="19891"/>
                  </a:lnTo>
                  <a:lnTo>
                    <a:pt x="572451" y="80505"/>
                  </a:lnTo>
                  <a:lnTo>
                    <a:pt x="645276" y="77616"/>
                  </a:lnTo>
                  <a:lnTo>
                    <a:pt x="665032" y="147768"/>
                  </a:lnTo>
                  <a:lnTo>
                    <a:pt x="735184" y="167524"/>
                  </a:lnTo>
                  <a:lnTo>
                    <a:pt x="732295" y="240349"/>
                  </a:lnTo>
                  <a:lnTo>
                    <a:pt x="792909" y="280816"/>
                  </a:lnTo>
                  <a:lnTo>
                    <a:pt x="767657" y="349183"/>
                  </a:lnTo>
                  <a:lnTo>
                    <a:pt x="812800" y="406400"/>
                  </a:lnTo>
                  <a:lnTo>
                    <a:pt x="767657" y="463617"/>
                  </a:lnTo>
                  <a:lnTo>
                    <a:pt x="792909" y="531984"/>
                  </a:lnTo>
                  <a:lnTo>
                    <a:pt x="732295" y="572451"/>
                  </a:lnTo>
                  <a:lnTo>
                    <a:pt x="735184" y="645276"/>
                  </a:lnTo>
                  <a:lnTo>
                    <a:pt x="665032" y="665032"/>
                  </a:lnTo>
                  <a:lnTo>
                    <a:pt x="645276" y="735184"/>
                  </a:lnTo>
                  <a:lnTo>
                    <a:pt x="572451" y="732295"/>
                  </a:lnTo>
                  <a:lnTo>
                    <a:pt x="531984" y="792909"/>
                  </a:lnTo>
                  <a:lnTo>
                    <a:pt x="463617" y="767657"/>
                  </a:lnTo>
                  <a:lnTo>
                    <a:pt x="406400" y="812800"/>
                  </a:lnTo>
                  <a:lnTo>
                    <a:pt x="349183" y="767657"/>
                  </a:lnTo>
                  <a:lnTo>
                    <a:pt x="280816" y="792909"/>
                  </a:lnTo>
                  <a:lnTo>
                    <a:pt x="240349" y="732295"/>
                  </a:lnTo>
                  <a:lnTo>
                    <a:pt x="167524" y="735184"/>
                  </a:lnTo>
                  <a:lnTo>
                    <a:pt x="147768" y="665032"/>
                  </a:lnTo>
                  <a:lnTo>
                    <a:pt x="77616" y="645276"/>
                  </a:lnTo>
                  <a:lnTo>
                    <a:pt x="80505" y="572451"/>
                  </a:lnTo>
                  <a:lnTo>
                    <a:pt x="19891" y="531984"/>
                  </a:lnTo>
                  <a:lnTo>
                    <a:pt x="45143" y="463617"/>
                  </a:lnTo>
                  <a:lnTo>
                    <a:pt x="0" y="406400"/>
                  </a:lnTo>
                  <a:lnTo>
                    <a:pt x="45143" y="349183"/>
                  </a:lnTo>
                  <a:lnTo>
                    <a:pt x="19891" y="280816"/>
                  </a:lnTo>
                  <a:lnTo>
                    <a:pt x="80505" y="240349"/>
                  </a:lnTo>
                  <a:lnTo>
                    <a:pt x="77616" y="167524"/>
                  </a:lnTo>
                  <a:lnTo>
                    <a:pt x="147768" y="147768"/>
                  </a:lnTo>
                  <a:lnTo>
                    <a:pt x="167524" y="77616"/>
                  </a:lnTo>
                  <a:lnTo>
                    <a:pt x="240349" y="80505"/>
                  </a:lnTo>
                  <a:lnTo>
                    <a:pt x="280816" y="19891"/>
                  </a:lnTo>
                  <a:lnTo>
                    <a:pt x="349183" y="45143"/>
                  </a:lnTo>
                  <a:lnTo>
                    <a:pt x="406400" y="0"/>
                  </a:lnTo>
                  <a:close/>
                </a:path>
              </a:pathLst>
            </a:custGeom>
            <a:solidFill>
              <a:srgbClr val="794BD4"/>
            </a:solidFill>
          </p:spPr>
        </p:sp>
        <p:sp>
          <p:nvSpPr>
            <p:cNvPr id="10" name="TextBox 10"/>
            <p:cNvSpPr txBox="1"/>
            <p:nvPr/>
          </p:nvSpPr>
          <p:spPr>
            <a:xfrm>
              <a:off x="88900" y="146050"/>
              <a:ext cx="635000" cy="577850"/>
            </a:xfrm>
            <a:prstGeom prst="rect">
              <a:avLst/>
            </a:prstGeom>
          </p:spPr>
          <p:txBody>
            <a:bodyPr lIns="33867" tIns="33867" rIns="33867" bIns="33867" rtlCol="0" anchor="ctr"/>
            <a:lstStyle/>
            <a:p>
              <a:pPr algn="ctr">
                <a:lnSpc>
                  <a:spcPts val="1433"/>
                </a:lnSpc>
              </a:pPr>
              <a:endParaRPr sz="1200"/>
            </a:p>
          </p:txBody>
        </p:sp>
      </p:grpSp>
      <p:sp>
        <p:nvSpPr>
          <p:cNvPr id="11" name="TextBox 11"/>
          <p:cNvSpPr txBox="1"/>
          <p:nvPr/>
        </p:nvSpPr>
        <p:spPr>
          <a:xfrm>
            <a:off x="415664" y="3217960"/>
            <a:ext cx="4402587" cy="521168"/>
          </a:xfrm>
          <a:prstGeom prst="rect">
            <a:avLst/>
          </a:prstGeom>
        </p:spPr>
        <p:txBody>
          <a:bodyPr lIns="0" tIns="0" rIns="0" bIns="0" rtlCol="0" anchor="t">
            <a:spAutoFit/>
          </a:bodyPr>
          <a:lstStyle/>
          <a:p>
            <a:pPr>
              <a:lnSpc>
                <a:spcPts val="4019"/>
              </a:lnSpc>
            </a:pPr>
            <a:r>
              <a:rPr lang="en-US" sz="4673" b="1" spc="-341">
                <a:solidFill>
                  <a:srgbClr val="FFFFFF"/>
                </a:solidFill>
                <a:latin typeface="Poppins Bold"/>
                <a:ea typeface="Poppins Bold"/>
                <a:cs typeface="Poppins Bold"/>
                <a:sym typeface="Poppins Bold"/>
              </a:rPr>
              <a:t>Conclusion</a:t>
            </a:r>
          </a:p>
        </p:txBody>
      </p:sp>
      <p:sp>
        <p:nvSpPr>
          <p:cNvPr id="12" name="TextBox 12"/>
          <p:cNvSpPr txBox="1"/>
          <p:nvPr/>
        </p:nvSpPr>
        <p:spPr>
          <a:xfrm>
            <a:off x="4621556" y="1772120"/>
            <a:ext cx="474358" cy="221792"/>
          </a:xfrm>
          <a:prstGeom prst="rect">
            <a:avLst/>
          </a:prstGeom>
        </p:spPr>
        <p:txBody>
          <a:bodyPr lIns="0" tIns="0" rIns="0" bIns="0" rtlCol="0" anchor="t">
            <a:spAutoFit/>
          </a:bodyPr>
          <a:lstStyle/>
          <a:p>
            <a:pPr algn="ctr">
              <a:lnSpc>
                <a:spcPts val="1719"/>
              </a:lnSpc>
            </a:pPr>
            <a:r>
              <a:rPr lang="en-US" sz="1998" b="1" spc="-145">
                <a:solidFill>
                  <a:srgbClr val="FFFFFF"/>
                </a:solidFill>
                <a:latin typeface="Poppins Bold"/>
                <a:ea typeface="Poppins Bold"/>
                <a:cs typeface="Poppins Bold"/>
                <a:sym typeface="Poppins Bold"/>
              </a:rPr>
              <a:t>✔</a:t>
            </a:r>
          </a:p>
        </p:txBody>
      </p:sp>
      <p:sp>
        <p:nvSpPr>
          <p:cNvPr id="13" name="TextBox 13"/>
          <p:cNvSpPr txBox="1"/>
          <p:nvPr/>
        </p:nvSpPr>
        <p:spPr>
          <a:xfrm>
            <a:off x="4851208" y="3283838"/>
            <a:ext cx="474358" cy="221792"/>
          </a:xfrm>
          <a:prstGeom prst="rect">
            <a:avLst/>
          </a:prstGeom>
        </p:spPr>
        <p:txBody>
          <a:bodyPr lIns="0" tIns="0" rIns="0" bIns="0" rtlCol="0" anchor="t">
            <a:spAutoFit/>
          </a:bodyPr>
          <a:lstStyle/>
          <a:p>
            <a:pPr algn="ctr">
              <a:lnSpc>
                <a:spcPts val="1719"/>
              </a:lnSpc>
            </a:pPr>
            <a:r>
              <a:rPr lang="en-US" sz="1998" b="1" spc="-145">
                <a:solidFill>
                  <a:srgbClr val="FFFFFF"/>
                </a:solidFill>
                <a:latin typeface="Poppins Bold"/>
                <a:ea typeface="Poppins Bold"/>
                <a:cs typeface="Poppins Bold"/>
                <a:sym typeface="Poppins Bold"/>
              </a:rPr>
              <a:t>✔</a:t>
            </a:r>
          </a:p>
        </p:txBody>
      </p:sp>
      <p:sp>
        <p:nvSpPr>
          <p:cNvPr id="14" name="TextBox 14"/>
          <p:cNvSpPr txBox="1"/>
          <p:nvPr/>
        </p:nvSpPr>
        <p:spPr>
          <a:xfrm>
            <a:off x="8752057" y="6098964"/>
            <a:ext cx="2754143" cy="153632"/>
          </a:xfrm>
          <a:prstGeom prst="rect">
            <a:avLst/>
          </a:prstGeom>
        </p:spPr>
        <p:txBody>
          <a:bodyPr lIns="0" tIns="0" rIns="0" bIns="0" rtlCol="0" anchor="t">
            <a:spAutoFit/>
          </a:bodyPr>
          <a:lstStyle/>
          <a:p>
            <a:pPr algn="r">
              <a:lnSpc>
                <a:spcPts val="1145"/>
              </a:lnSpc>
            </a:pPr>
            <a:r>
              <a:rPr lang="en-US" sz="1332" spc="-97">
                <a:solidFill>
                  <a:srgbClr val="794BD4"/>
                </a:solidFill>
                <a:latin typeface="Poppins"/>
                <a:ea typeface="Poppins"/>
                <a:cs typeface="Poppins"/>
                <a:sym typeface="Poppins"/>
              </a:rPr>
              <a:t>Truc Linh Mai Vo, 2527115</a:t>
            </a:r>
          </a:p>
        </p:txBody>
      </p:sp>
      <p:sp>
        <p:nvSpPr>
          <p:cNvPr id="15" name="TextBox 15"/>
          <p:cNvSpPr txBox="1"/>
          <p:nvPr/>
        </p:nvSpPr>
        <p:spPr>
          <a:xfrm>
            <a:off x="5812625" y="1580351"/>
            <a:ext cx="6397188" cy="3429272"/>
          </a:xfrm>
          <a:prstGeom prst="rect">
            <a:avLst/>
          </a:prstGeom>
        </p:spPr>
        <p:txBody>
          <a:bodyPr lIns="0" tIns="0" rIns="0" bIns="0" rtlCol="0" anchor="t">
            <a:spAutoFit/>
          </a:bodyPr>
          <a:lstStyle/>
          <a:p>
            <a:pPr algn="just">
              <a:lnSpc>
                <a:spcPts val="5500"/>
              </a:lnSpc>
            </a:pPr>
            <a:r>
              <a:rPr lang="en-US" sz="2200" spc="-160">
                <a:solidFill>
                  <a:srgbClr val="794BD4"/>
                </a:solidFill>
                <a:latin typeface="Poppins"/>
                <a:ea typeface="Poppins"/>
                <a:cs typeface="Poppins"/>
                <a:sym typeface="Poppins"/>
              </a:rPr>
              <a:t>[ ] Secure storage. </a:t>
            </a:r>
          </a:p>
          <a:p>
            <a:pPr algn="just">
              <a:lnSpc>
                <a:spcPts val="5500"/>
              </a:lnSpc>
            </a:pPr>
            <a:r>
              <a:rPr lang="en-US" sz="2200" spc="-160">
                <a:solidFill>
                  <a:srgbClr val="794BD4"/>
                </a:solidFill>
                <a:latin typeface="Poppins"/>
                <a:ea typeface="Poppins"/>
                <a:cs typeface="Poppins"/>
                <a:sym typeface="Poppins"/>
              </a:rPr>
              <a:t>[ ] Easy sharing. </a:t>
            </a:r>
          </a:p>
          <a:p>
            <a:pPr algn="just">
              <a:lnSpc>
                <a:spcPts val="5500"/>
              </a:lnSpc>
            </a:pPr>
            <a:r>
              <a:rPr lang="en-US" sz="2200" spc="-160">
                <a:solidFill>
                  <a:srgbClr val="794BD4"/>
                </a:solidFill>
                <a:latin typeface="Poppins"/>
                <a:ea typeface="Poppins"/>
                <a:cs typeface="Poppins"/>
                <a:sym typeface="Poppins"/>
              </a:rPr>
              <a:t>[ ] Better collaboration. </a:t>
            </a:r>
          </a:p>
          <a:p>
            <a:pPr algn="just">
              <a:lnSpc>
                <a:spcPts val="5500"/>
              </a:lnSpc>
            </a:pPr>
            <a:r>
              <a:rPr lang="en-US" sz="2200" spc="-160">
                <a:solidFill>
                  <a:srgbClr val="794BD4"/>
                </a:solidFill>
                <a:latin typeface="Poppins"/>
                <a:ea typeface="Poppins"/>
                <a:cs typeface="Poppins"/>
                <a:sym typeface="Poppins"/>
              </a:rPr>
              <a:t>[ ] Improved efficiency. ( Protecting patient data - NHS England digital)</a:t>
            </a:r>
          </a:p>
        </p:txBody>
      </p:sp>
      <p:grpSp>
        <p:nvGrpSpPr>
          <p:cNvPr id="16" name="Group 16"/>
          <p:cNvGrpSpPr/>
          <p:nvPr/>
        </p:nvGrpSpPr>
        <p:grpSpPr>
          <a:xfrm>
            <a:off x="4533446" y="4570596"/>
            <a:ext cx="650581" cy="65058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lnTo>
                    <a:pt x="463617" y="45143"/>
                  </a:lnTo>
                  <a:lnTo>
                    <a:pt x="531984" y="19891"/>
                  </a:lnTo>
                  <a:lnTo>
                    <a:pt x="572451" y="80505"/>
                  </a:lnTo>
                  <a:lnTo>
                    <a:pt x="645276" y="77616"/>
                  </a:lnTo>
                  <a:lnTo>
                    <a:pt x="665032" y="147768"/>
                  </a:lnTo>
                  <a:lnTo>
                    <a:pt x="735184" y="167524"/>
                  </a:lnTo>
                  <a:lnTo>
                    <a:pt x="732295" y="240349"/>
                  </a:lnTo>
                  <a:lnTo>
                    <a:pt x="792909" y="280816"/>
                  </a:lnTo>
                  <a:lnTo>
                    <a:pt x="767657" y="349183"/>
                  </a:lnTo>
                  <a:lnTo>
                    <a:pt x="812800" y="406400"/>
                  </a:lnTo>
                  <a:lnTo>
                    <a:pt x="767657" y="463617"/>
                  </a:lnTo>
                  <a:lnTo>
                    <a:pt x="792909" y="531984"/>
                  </a:lnTo>
                  <a:lnTo>
                    <a:pt x="732295" y="572451"/>
                  </a:lnTo>
                  <a:lnTo>
                    <a:pt x="735184" y="645276"/>
                  </a:lnTo>
                  <a:lnTo>
                    <a:pt x="665032" y="665032"/>
                  </a:lnTo>
                  <a:lnTo>
                    <a:pt x="645276" y="735184"/>
                  </a:lnTo>
                  <a:lnTo>
                    <a:pt x="572451" y="732295"/>
                  </a:lnTo>
                  <a:lnTo>
                    <a:pt x="531984" y="792909"/>
                  </a:lnTo>
                  <a:lnTo>
                    <a:pt x="463617" y="767657"/>
                  </a:lnTo>
                  <a:lnTo>
                    <a:pt x="406400" y="812800"/>
                  </a:lnTo>
                  <a:lnTo>
                    <a:pt x="349183" y="767657"/>
                  </a:lnTo>
                  <a:lnTo>
                    <a:pt x="280816" y="792909"/>
                  </a:lnTo>
                  <a:lnTo>
                    <a:pt x="240349" y="732295"/>
                  </a:lnTo>
                  <a:lnTo>
                    <a:pt x="167524" y="735184"/>
                  </a:lnTo>
                  <a:lnTo>
                    <a:pt x="147768" y="665032"/>
                  </a:lnTo>
                  <a:lnTo>
                    <a:pt x="77616" y="645276"/>
                  </a:lnTo>
                  <a:lnTo>
                    <a:pt x="80505" y="572451"/>
                  </a:lnTo>
                  <a:lnTo>
                    <a:pt x="19891" y="531984"/>
                  </a:lnTo>
                  <a:lnTo>
                    <a:pt x="45143" y="463617"/>
                  </a:lnTo>
                  <a:lnTo>
                    <a:pt x="0" y="406400"/>
                  </a:lnTo>
                  <a:lnTo>
                    <a:pt x="45143" y="349183"/>
                  </a:lnTo>
                  <a:lnTo>
                    <a:pt x="19891" y="280816"/>
                  </a:lnTo>
                  <a:lnTo>
                    <a:pt x="80505" y="240349"/>
                  </a:lnTo>
                  <a:lnTo>
                    <a:pt x="77616" y="167524"/>
                  </a:lnTo>
                  <a:lnTo>
                    <a:pt x="147768" y="147768"/>
                  </a:lnTo>
                  <a:lnTo>
                    <a:pt x="167524" y="77616"/>
                  </a:lnTo>
                  <a:lnTo>
                    <a:pt x="240349" y="80505"/>
                  </a:lnTo>
                  <a:lnTo>
                    <a:pt x="280816" y="19891"/>
                  </a:lnTo>
                  <a:lnTo>
                    <a:pt x="349183" y="45143"/>
                  </a:lnTo>
                  <a:lnTo>
                    <a:pt x="406400" y="0"/>
                  </a:lnTo>
                  <a:close/>
                </a:path>
              </a:pathLst>
            </a:custGeom>
            <a:solidFill>
              <a:srgbClr val="794BD4"/>
            </a:solidFill>
          </p:spPr>
        </p:sp>
        <p:sp>
          <p:nvSpPr>
            <p:cNvPr id="18" name="TextBox 18"/>
            <p:cNvSpPr txBox="1"/>
            <p:nvPr/>
          </p:nvSpPr>
          <p:spPr>
            <a:xfrm>
              <a:off x="88900" y="146050"/>
              <a:ext cx="635000" cy="577850"/>
            </a:xfrm>
            <a:prstGeom prst="rect">
              <a:avLst/>
            </a:prstGeom>
          </p:spPr>
          <p:txBody>
            <a:bodyPr lIns="33867" tIns="33867" rIns="33867" bIns="33867" rtlCol="0" anchor="ctr"/>
            <a:lstStyle/>
            <a:p>
              <a:pPr algn="ctr">
                <a:lnSpc>
                  <a:spcPts val="1433"/>
                </a:lnSpc>
              </a:pPr>
              <a:endParaRPr sz="1200"/>
            </a:p>
          </p:txBody>
        </p:sp>
      </p:grpSp>
      <p:sp>
        <p:nvSpPr>
          <p:cNvPr id="19" name="TextBox 19"/>
          <p:cNvSpPr txBox="1"/>
          <p:nvPr/>
        </p:nvSpPr>
        <p:spPr>
          <a:xfrm>
            <a:off x="4621556" y="4795556"/>
            <a:ext cx="474358" cy="221792"/>
          </a:xfrm>
          <a:prstGeom prst="rect">
            <a:avLst/>
          </a:prstGeom>
        </p:spPr>
        <p:txBody>
          <a:bodyPr lIns="0" tIns="0" rIns="0" bIns="0" rtlCol="0" anchor="t">
            <a:spAutoFit/>
          </a:bodyPr>
          <a:lstStyle/>
          <a:p>
            <a:pPr algn="ctr">
              <a:lnSpc>
                <a:spcPts val="1719"/>
              </a:lnSpc>
            </a:pPr>
            <a:r>
              <a:rPr lang="en-US" sz="1998" b="1" spc="-145">
                <a:solidFill>
                  <a:srgbClr val="FFFFFF"/>
                </a:solidFill>
                <a:latin typeface="Poppins Bold"/>
                <a:ea typeface="Poppins Bold"/>
                <a:cs typeface="Poppins Bold"/>
                <a:sym typeface="Poppins Bold"/>
              </a:rPr>
              <a:t>✔</a:t>
            </a:r>
          </a:p>
        </p:txBody>
      </p:sp>
      <p:sp>
        <p:nvSpPr>
          <p:cNvPr id="20" name="Freeform 20"/>
          <p:cNvSpPr/>
          <p:nvPr/>
        </p:nvSpPr>
        <p:spPr>
          <a:xfrm>
            <a:off x="9896640" y="0"/>
            <a:ext cx="2112765" cy="2112765"/>
          </a:xfrm>
          <a:custGeom>
            <a:avLst/>
            <a:gdLst/>
            <a:ahLst/>
            <a:cxnLst/>
            <a:rect l="l" t="t" r="r" b="b"/>
            <a:pathLst>
              <a:path w="3169147" h="3169147">
                <a:moveTo>
                  <a:pt x="0" y="0"/>
                </a:moveTo>
                <a:lnTo>
                  <a:pt x="3169147" y="0"/>
                </a:lnTo>
                <a:lnTo>
                  <a:pt x="3169147" y="3169147"/>
                </a:lnTo>
                <a:lnTo>
                  <a:pt x="0" y="3169147"/>
                </a:lnTo>
                <a:lnTo>
                  <a:pt x="0" y="0"/>
                </a:lnTo>
                <a:close/>
              </a:path>
            </a:pathLst>
          </a:custGeom>
          <a:blipFill>
            <a:blip r:embed="rId2"/>
            <a:stretch>
              <a:fillRect/>
            </a:stretch>
          </a:blipFill>
        </p:spPr>
      </p:sp>
    </p:spTree>
    <p:extLst>
      <p:ext uri="{BB962C8B-B14F-4D97-AF65-F5344CB8AC3E}">
        <p14:creationId xmlns:p14="http://schemas.microsoft.com/office/powerpoint/2010/main" val="38973479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5724184" y="0"/>
            <a:ext cx="8344911" cy="6858000"/>
          </a:xfrm>
          <a:custGeom>
            <a:avLst/>
            <a:gdLst/>
            <a:ahLst/>
            <a:cxnLst/>
            <a:rect l="l" t="t" r="r" b="b"/>
            <a:pathLst>
              <a:path w="12517367" h="10287000">
                <a:moveTo>
                  <a:pt x="12517368" y="0"/>
                </a:moveTo>
                <a:lnTo>
                  <a:pt x="0" y="0"/>
                </a:lnTo>
                <a:lnTo>
                  <a:pt x="0" y="10287000"/>
                </a:lnTo>
                <a:lnTo>
                  <a:pt x="12517368" y="10287000"/>
                </a:lnTo>
                <a:lnTo>
                  <a:pt x="12517368" y="0"/>
                </a:lnTo>
                <a:close/>
              </a:path>
            </a:pathLst>
          </a:custGeom>
          <a:blipFill>
            <a:blip>
              <a:alphaModFix amt="25000"/>
              <a:extLst>
                <a:ext uri="{96DAC541-7B7A-43D3-8B79-37D633B846F1}">
                  <asvg:svgBlip xmlns:asvg="http://schemas.microsoft.com/office/drawing/2016/SVG/main" r:embed="rId2"/>
                </a:ext>
              </a:extLst>
            </a:blip>
            <a:stretch>
              <a:fillRect/>
            </a:stretch>
          </a:blipFill>
        </p:spPr>
      </p:sp>
      <p:sp>
        <p:nvSpPr>
          <p:cNvPr id="3" name="Freeform 3"/>
          <p:cNvSpPr/>
          <p:nvPr/>
        </p:nvSpPr>
        <p:spPr>
          <a:xfrm>
            <a:off x="9896640" y="0"/>
            <a:ext cx="2112765" cy="2112765"/>
          </a:xfrm>
          <a:custGeom>
            <a:avLst/>
            <a:gdLst/>
            <a:ahLst/>
            <a:cxnLst/>
            <a:rect l="l" t="t" r="r" b="b"/>
            <a:pathLst>
              <a:path w="3169147" h="3169147">
                <a:moveTo>
                  <a:pt x="0" y="0"/>
                </a:moveTo>
                <a:lnTo>
                  <a:pt x="3169147" y="0"/>
                </a:lnTo>
                <a:lnTo>
                  <a:pt x="3169147" y="3169147"/>
                </a:lnTo>
                <a:lnTo>
                  <a:pt x="0" y="3169147"/>
                </a:lnTo>
                <a:lnTo>
                  <a:pt x="0" y="0"/>
                </a:lnTo>
                <a:close/>
              </a:path>
            </a:pathLst>
          </a:custGeom>
          <a:blipFill>
            <a:blip r:embed="rId3"/>
            <a:stretch>
              <a:fillRect/>
            </a:stretch>
          </a:blipFill>
        </p:spPr>
      </p:sp>
      <p:sp>
        <p:nvSpPr>
          <p:cNvPr id="4" name="TextBox 4"/>
          <p:cNvSpPr txBox="1"/>
          <p:nvPr/>
        </p:nvSpPr>
        <p:spPr>
          <a:xfrm>
            <a:off x="8752057" y="6098964"/>
            <a:ext cx="2754143" cy="153632"/>
          </a:xfrm>
          <a:prstGeom prst="rect">
            <a:avLst/>
          </a:prstGeom>
        </p:spPr>
        <p:txBody>
          <a:bodyPr lIns="0" tIns="0" rIns="0" bIns="0" rtlCol="0" anchor="t">
            <a:spAutoFit/>
          </a:bodyPr>
          <a:lstStyle/>
          <a:p>
            <a:pPr algn="r">
              <a:lnSpc>
                <a:spcPts val="1145"/>
              </a:lnSpc>
            </a:pPr>
            <a:r>
              <a:rPr lang="en-US" sz="1332" spc="-97">
                <a:solidFill>
                  <a:srgbClr val="794BD4"/>
                </a:solidFill>
                <a:latin typeface="Poppins"/>
                <a:ea typeface="Poppins"/>
                <a:cs typeface="Poppins"/>
                <a:sym typeface="Poppins"/>
              </a:rPr>
              <a:t>Truc Linh Mai Vo | 2527115</a:t>
            </a:r>
          </a:p>
        </p:txBody>
      </p:sp>
      <p:sp>
        <p:nvSpPr>
          <p:cNvPr id="5" name="TextBox 5"/>
          <p:cNvSpPr txBox="1"/>
          <p:nvPr/>
        </p:nvSpPr>
        <p:spPr>
          <a:xfrm>
            <a:off x="685801" y="2656417"/>
            <a:ext cx="10664623" cy="3159968"/>
          </a:xfrm>
          <a:prstGeom prst="rect">
            <a:avLst/>
          </a:prstGeom>
        </p:spPr>
        <p:txBody>
          <a:bodyPr lIns="0" tIns="0" rIns="0" bIns="0" rtlCol="0" anchor="t">
            <a:spAutoFit/>
          </a:bodyPr>
          <a:lstStyle/>
          <a:p>
            <a:pPr>
              <a:lnSpc>
                <a:spcPts val="3080"/>
              </a:lnSpc>
            </a:pPr>
            <a:r>
              <a:rPr lang="en-US" sz="2200" spc="-160">
                <a:solidFill>
                  <a:srgbClr val="794BD4"/>
                </a:solidFill>
                <a:latin typeface="Poppins"/>
                <a:ea typeface="Poppins"/>
                <a:cs typeface="Poppins"/>
                <a:sym typeface="Poppins"/>
              </a:rPr>
              <a:t>Personal file sharing &amp; cloud storage | Microsoft onedrive. </a:t>
            </a:r>
          </a:p>
          <a:p>
            <a:pPr>
              <a:lnSpc>
                <a:spcPts val="3080"/>
              </a:lnSpc>
            </a:pPr>
            <a:r>
              <a:rPr lang="en-US" sz="2200" spc="-160">
                <a:solidFill>
                  <a:srgbClr val="794BD4"/>
                </a:solidFill>
                <a:latin typeface="Poppins"/>
                <a:ea typeface="Poppins"/>
                <a:cs typeface="Poppins"/>
                <a:sym typeface="Poppins"/>
              </a:rPr>
              <a:t>Available at: https://www.microsoft.com/en-gb/microsoft-365/onedrive/online-cloud-storage (Accessed: 11 July 2026). </a:t>
            </a:r>
          </a:p>
          <a:p>
            <a:pPr>
              <a:lnSpc>
                <a:spcPts val="3080"/>
              </a:lnSpc>
            </a:pPr>
            <a:endParaRPr lang="en-US" sz="2200" spc="-160">
              <a:solidFill>
                <a:srgbClr val="794BD4"/>
              </a:solidFill>
              <a:latin typeface="Poppins"/>
              <a:ea typeface="Poppins"/>
              <a:cs typeface="Poppins"/>
              <a:sym typeface="Poppins"/>
            </a:endParaRPr>
          </a:p>
          <a:p>
            <a:pPr>
              <a:lnSpc>
                <a:spcPts val="3080"/>
              </a:lnSpc>
            </a:pPr>
            <a:endParaRPr lang="en-US" sz="2200" spc="-160">
              <a:solidFill>
                <a:srgbClr val="794BD4"/>
              </a:solidFill>
              <a:latin typeface="Poppins"/>
              <a:ea typeface="Poppins"/>
              <a:cs typeface="Poppins"/>
              <a:sym typeface="Poppins"/>
            </a:endParaRPr>
          </a:p>
          <a:p>
            <a:pPr>
              <a:lnSpc>
                <a:spcPts val="3080"/>
              </a:lnSpc>
            </a:pPr>
            <a:r>
              <a:rPr lang="en-US" sz="2200" spc="-160">
                <a:solidFill>
                  <a:srgbClr val="794BD4"/>
                </a:solidFill>
                <a:latin typeface="Poppins"/>
                <a:ea typeface="Poppins"/>
                <a:cs typeface="Poppins"/>
                <a:sym typeface="Poppins"/>
              </a:rPr>
              <a:t>NHS England’s protection of patient data - GOV.UK. </a:t>
            </a:r>
          </a:p>
          <a:p>
            <a:pPr>
              <a:lnSpc>
                <a:spcPts val="3080"/>
              </a:lnSpc>
              <a:spcBef>
                <a:spcPct val="0"/>
              </a:spcBef>
            </a:pPr>
            <a:r>
              <a:rPr lang="en-US" sz="2200" spc="-160">
                <a:solidFill>
                  <a:srgbClr val="794BD4"/>
                </a:solidFill>
                <a:latin typeface="Poppins"/>
                <a:ea typeface="Poppins"/>
                <a:cs typeface="Poppins"/>
                <a:sym typeface="Poppins"/>
              </a:rPr>
              <a:t>Available at: https://www.gov.uk/government/publications/nhs-englands-pro…tion-of-patient-data/nhs-englands-protection-of-patient-data (Accessed: 11 July 2026).</a:t>
            </a:r>
          </a:p>
        </p:txBody>
      </p:sp>
      <p:sp>
        <p:nvSpPr>
          <p:cNvPr id="6" name="TextBox 6"/>
          <p:cNvSpPr txBox="1"/>
          <p:nvPr/>
        </p:nvSpPr>
        <p:spPr>
          <a:xfrm>
            <a:off x="685800" y="1123199"/>
            <a:ext cx="9545822" cy="742832"/>
          </a:xfrm>
          <a:prstGeom prst="rect">
            <a:avLst/>
          </a:prstGeom>
        </p:spPr>
        <p:txBody>
          <a:bodyPr lIns="0" tIns="0" rIns="0" bIns="0" rtlCol="0" anchor="t">
            <a:spAutoFit/>
          </a:bodyPr>
          <a:lstStyle/>
          <a:p>
            <a:pPr>
              <a:lnSpc>
                <a:spcPts val="5729"/>
              </a:lnSpc>
            </a:pPr>
            <a:r>
              <a:rPr lang="en-US" sz="6662" b="1" spc="-486">
                <a:solidFill>
                  <a:srgbClr val="794BD4"/>
                </a:solidFill>
                <a:latin typeface="Poppins Bold"/>
                <a:ea typeface="Poppins Bold"/>
                <a:cs typeface="Poppins Bold"/>
                <a:sym typeface="Poppins Bold"/>
              </a:rPr>
              <a:t>Reference List: </a:t>
            </a:r>
          </a:p>
        </p:txBody>
      </p:sp>
    </p:spTree>
    <p:extLst>
      <p:ext uri="{BB962C8B-B14F-4D97-AF65-F5344CB8AC3E}">
        <p14:creationId xmlns:p14="http://schemas.microsoft.com/office/powerpoint/2010/main" val="4164011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1462</TotalTime>
  <Words>2185</Words>
  <Application>Microsoft Office PowerPoint</Application>
  <PresentationFormat>Widescreen</PresentationFormat>
  <Paragraphs>234</Paragraphs>
  <Slides>32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Aptos</vt:lpstr>
      <vt:lpstr>Aptos Display</vt:lpstr>
      <vt:lpstr>Arial</vt:lpstr>
      <vt:lpstr>Poppins</vt:lpstr>
      <vt:lpstr>Poppins Bold</vt:lpstr>
      <vt:lpstr>Times New Roman</vt:lpstr>
      <vt:lpstr>Office Theme</vt:lpstr>
      <vt:lpstr>PowerPoint Presentation</vt:lpstr>
      <vt:lpstr> Microsoft 365 tools power point improves efficiency in staff training.</vt:lpstr>
      <vt:lpstr>  Microsoft 365 tools power point is suitable for staff training.</vt:lpstr>
      <vt:lpstr>Advantages and limitations of staff training using Microsoft power point 365 tool.</vt:lpstr>
      <vt:lpstr>Conclusion and Reference List</vt:lpstr>
      <vt:lpstr>References</vt:lpstr>
      <vt:lpstr> </vt:lpstr>
      <vt:lpstr>Staff Communication with Microsoft Teams</vt:lpstr>
      <vt:lpstr>Key Teams Features</vt:lpstr>
      <vt:lpstr>Limitations of Microsoft Teams</vt:lpstr>
      <vt:lpstr>Conclusion</vt:lpstr>
      <vt:lpstr>Reference</vt:lpstr>
      <vt:lpstr>Digital skills and RESEARCH METHODS</vt:lpstr>
      <vt:lpstr>What does staff scheduling/rota involve?</vt:lpstr>
      <vt:lpstr>Microsoft 365 tool: Microsoft Excel</vt:lpstr>
      <vt:lpstr>BENEFITS &amp; LIMITATIONS: MICROSOFT EXECL</vt:lpstr>
      <vt:lpstr>CONCLUSION</vt:lpstr>
      <vt:lpstr>References</vt:lpstr>
      <vt:lpstr>PowerPoint Presentation</vt:lpstr>
      <vt:lpstr>Selected Microsoft 365 Tool</vt:lpstr>
      <vt:lpstr>Why Tool is suitable?</vt:lpstr>
      <vt:lpstr>PowerPoint Presentation</vt:lpstr>
      <vt:lpstr> The functions of microsoft word are many and can be seen on the list below; User-friendly interface, formatting, templates, graphics and media integration, collaboration and sharing, Mail merge, spelling and grammar, page layout and design, Review and commenting, Table of contents and navigation (Knowledge Academy 2026 </vt:lpstr>
      <vt:lpstr>Advantages and Limitations of using Microsoft Word tool:</vt:lpstr>
      <vt:lpstr>Conclusion  This piece of research has widened my knowledge that data accuracy with the use of having the skills of using electronic patient records are important as it helps the healthcare groups take control and will feel confident to do their work with no confusion.  And as a result of this it will help staff change their experiences. Microsoft word is not just a tool, but it can help to change experiences. </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John Ebenogwu</dc:creator>
  <cp:lastModifiedBy>John Ebenogwu</cp:lastModifiedBy>
  <cp:revision>2</cp:revision>
  <dcterms:created xsi:type="dcterms:W3CDTF">2026-06-24T10:49:55Z</dcterms:created>
  <dcterms:modified xsi:type="dcterms:W3CDTF">2026-07-12T19:32:25Z</dcterms:modified>
</cp:coreProperties>
</file>