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64"/>
  </p:notesMasterIdLst>
  <p:sldIdLst>
    <p:sldId id="256" r:id="rId5"/>
    <p:sldId id="493" r:id="rId6"/>
    <p:sldId id="405" r:id="rId7"/>
    <p:sldId id="588" r:id="rId8"/>
    <p:sldId id="592" r:id="rId9"/>
    <p:sldId id="593" r:id="rId10"/>
    <p:sldId id="594" r:id="rId11"/>
    <p:sldId id="595" r:id="rId12"/>
    <p:sldId id="596" r:id="rId13"/>
    <p:sldId id="597" r:id="rId14"/>
    <p:sldId id="601" r:id="rId15"/>
    <p:sldId id="611" r:id="rId16"/>
    <p:sldId id="587" r:id="rId17"/>
    <p:sldId id="509" r:id="rId18"/>
    <p:sldId id="602" r:id="rId19"/>
    <p:sldId id="589" r:id="rId20"/>
    <p:sldId id="511" r:id="rId21"/>
    <p:sldId id="590" r:id="rId22"/>
    <p:sldId id="591" r:id="rId23"/>
    <p:sldId id="416" r:id="rId24"/>
    <p:sldId id="418" r:id="rId25"/>
    <p:sldId id="498" r:id="rId26"/>
    <p:sldId id="527" r:id="rId27"/>
    <p:sldId id="612" r:id="rId28"/>
    <p:sldId id="439" r:id="rId29"/>
    <p:sldId id="599" r:id="rId30"/>
    <p:sldId id="535" r:id="rId31"/>
    <p:sldId id="536" r:id="rId32"/>
    <p:sldId id="566" r:id="rId33"/>
    <p:sldId id="600" r:id="rId34"/>
    <p:sldId id="443" r:id="rId35"/>
    <p:sldId id="530" r:id="rId36"/>
    <p:sldId id="496" r:id="rId37"/>
    <p:sldId id="533" r:id="rId38"/>
    <p:sldId id="446" r:id="rId39"/>
    <p:sldId id="448" r:id="rId40"/>
    <p:sldId id="615" r:id="rId41"/>
    <p:sldId id="613" r:id="rId42"/>
    <p:sldId id="614" r:id="rId43"/>
    <p:sldId id="584" r:id="rId44"/>
    <p:sldId id="603" r:id="rId45"/>
    <p:sldId id="604" r:id="rId46"/>
    <p:sldId id="607" r:id="rId47"/>
    <p:sldId id="605" r:id="rId48"/>
    <p:sldId id="606" r:id="rId49"/>
    <p:sldId id="561" r:id="rId50"/>
    <p:sldId id="542" r:id="rId51"/>
    <p:sldId id="562" r:id="rId52"/>
    <p:sldId id="608" r:id="rId53"/>
    <p:sldId id="616" r:id="rId54"/>
    <p:sldId id="563" r:id="rId55"/>
    <p:sldId id="564" r:id="rId56"/>
    <p:sldId id="547" r:id="rId57"/>
    <p:sldId id="549" r:id="rId58"/>
    <p:sldId id="617" r:id="rId59"/>
    <p:sldId id="618" r:id="rId60"/>
    <p:sldId id="610" r:id="rId61"/>
    <p:sldId id="619" r:id="rId62"/>
    <p:sldId id="609" r:id="rId6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B3970B-E907-4BFE-8707-EC71AF9A13A7}" v="14" dt="2026-09-28T14:43:53.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5714" autoAdjust="0"/>
  </p:normalViewPr>
  <p:slideViewPr>
    <p:cSldViewPr snapToGrid="0">
      <p:cViewPr varScale="1">
        <p:scale>
          <a:sx n="71" d="100"/>
          <a:sy n="71" d="100"/>
        </p:scale>
        <p:origin x="60" y="7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4D56A223-7E43-4F10-FFBE-4D765BBC53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372570B-C2A1-4B92-BF74-EA9E9C8408E6}" type="slidenum">
              <a:rPr lang="en-US" altLang="en-US"/>
              <a:pPr/>
              <a:t>2</a:t>
            </a:fld>
            <a:endParaRPr lang="en-US" altLang="en-US"/>
          </a:p>
        </p:txBody>
      </p:sp>
      <p:sp>
        <p:nvSpPr>
          <p:cNvPr id="6147" name="Rectangle 2">
            <a:extLst>
              <a:ext uri="{FF2B5EF4-FFF2-40B4-BE49-F238E27FC236}">
                <a16:creationId xmlns:a16="http://schemas.microsoft.com/office/drawing/2014/main" id="{5BC3640B-F34B-3AC0-B498-59F7584C6CA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96B12B4F-A95E-AD7A-63D3-43A938FEE3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2BD08D0B-D55E-9111-7A5B-0A45320111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F7BECF8-E1DE-4CBB-BB32-8B49C7C36C82}" type="slidenum">
              <a:rPr lang="en-US" altLang="en-US"/>
              <a:pPr/>
              <a:t>3</a:t>
            </a:fld>
            <a:endParaRPr lang="en-US" altLang="en-US"/>
          </a:p>
        </p:txBody>
      </p:sp>
      <p:sp>
        <p:nvSpPr>
          <p:cNvPr id="10243" name="Rectangle 2">
            <a:extLst>
              <a:ext uri="{FF2B5EF4-FFF2-40B4-BE49-F238E27FC236}">
                <a16:creationId xmlns:a16="http://schemas.microsoft.com/office/drawing/2014/main" id="{14E21B33-C06C-3669-46A2-A739BA57CF5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E7D92F-FCF0-0372-D635-DC03F49F7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2BD08D0B-D55E-9111-7A5B-0A45320111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F7BECF8-E1DE-4CBB-BB32-8B49C7C36C82}" type="slidenum">
              <a:rPr lang="en-US" altLang="en-US"/>
              <a:pPr/>
              <a:t>4</a:t>
            </a:fld>
            <a:endParaRPr lang="en-US" altLang="en-US"/>
          </a:p>
        </p:txBody>
      </p:sp>
      <p:sp>
        <p:nvSpPr>
          <p:cNvPr id="10243" name="Rectangle 2">
            <a:extLst>
              <a:ext uri="{FF2B5EF4-FFF2-40B4-BE49-F238E27FC236}">
                <a16:creationId xmlns:a16="http://schemas.microsoft.com/office/drawing/2014/main" id="{14E21B33-C06C-3669-46A2-A739BA57CF5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E7D92F-FCF0-0372-D635-DC03F49F7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48035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BE484A82-370F-0A51-4E04-DF4CBF6BD2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5B43C34-A5B0-4583-9719-C008B594B550}" type="slidenum">
              <a:rPr lang="en-US" altLang="en-US"/>
              <a:pPr/>
              <a:t>5</a:t>
            </a:fld>
            <a:endParaRPr lang="en-US" altLang="en-US"/>
          </a:p>
        </p:txBody>
      </p:sp>
      <p:sp>
        <p:nvSpPr>
          <p:cNvPr id="47107" name="Rectangle 2">
            <a:extLst>
              <a:ext uri="{FF2B5EF4-FFF2-40B4-BE49-F238E27FC236}">
                <a16:creationId xmlns:a16="http://schemas.microsoft.com/office/drawing/2014/main" id="{B874303D-152F-D35A-71A9-2E140DCDF546}"/>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9F175DFB-A723-EB2C-978F-447DDF2DF12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94813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1209ED92-3FB6-F8D6-83A2-9496B82640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195C30-E7D9-4DDA-8B77-AC5163460B99}" type="slidenum">
              <a:rPr lang="en-US" altLang="en-US"/>
              <a:pPr/>
              <a:t>6</a:t>
            </a:fld>
            <a:endParaRPr lang="en-US" altLang="en-US"/>
          </a:p>
        </p:txBody>
      </p:sp>
      <p:sp>
        <p:nvSpPr>
          <p:cNvPr id="51203" name="Rectangle 2">
            <a:extLst>
              <a:ext uri="{FF2B5EF4-FFF2-40B4-BE49-F238E27FC236}">
                <a16:creationId xmlns:a16="http://schemas.microsoft.com/office/drawing/2014/main" id="{DB924A46-B1EE-EE63-4841-657FC41C9AE1}"/>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BC88E5A3-8759-2CA2-87FB-BB5F612F7B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693549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D019C5B2-852D-9F60-C615-8A06F1C10CA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30528E0-4216-4E14-869D-5A315CEF3DF0}" type="slidenum">
              <a:rPr lang="en-US" altLang="en-US"/>
              <a:pPr/>
              <a:t>7</a:t>
            </a:fld>
            <a:endParaRPr lang="en-US" altLang="en-US"/>
          </a:p>
        </p:txBody>
      </p:sp>
      <p:sp>
        <p:nvSpPr>
          <p:cNvPr id="53251" name="Rectangle 2">
            <a:extLst>
              <a:ext uri="{FF2B5EF4-FFF2-40B4-BE49-F238E27FC236}">
                <a16:creationId xmlns:a16="http://schemas.microsoft.com/office/drawing/2014/main" id="{301DD7EB-F6DE-092A-15D6-9F3606B9C80A}"/>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025897F1-AECF-E2C4-0E81-D67EDE3F3B3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40011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32977BE5-3217-0A8B-D414-CC67F8AD44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3BDF130-D37D-4F8C-8349-67500A65AD4C}" type="slidenum">
              <a:rPr lang="en-US" altLang="en-US"/>
              <a:pPr/>
              <a:t>8</a:t>
            </a:fld>
            <a:endParaRPr lang="en-US" altLang="en-US"/>
          </a:p>
        </p:txBody>
      </p:sp>
      <p:sp>
        <p:nvSpPr>
          <p:cNvPr id="55299" name="Rectangle 2">
            <a:extLst>
              <a:ext uri="{FF2B5EF4-FFF2-40B4-BE49-F238E27FC236}">
                <a16:creationId xmlns:a16="http://schemas.microsoft.com/office/drawing/2014/main" id="{DC8AFA9B-8008-AE7E-B852-2A2F9AEBAA4E}"/>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D8365784-79D7-25CD-FD34-073222ADFB9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2973762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7BA5C510-AE8C-EC07-302D-EB56AF441BE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7A742FB-67C8-40BB-A14F-DFCF41B7D9AE}" type="slidenum">
              <a:rPr lang="en-US" altLang="en-US"/>
              <a:pPr/>
              <a:t>9</a:t>
            </a:fld>
            <a:endParaRPr lang="en-US" altLang="en-US"/>
          </a:p>
        </p:txBody>
      </p:sp>
      <p:sp>
        <p:nvSpPr>
          <p:cNvPr id="65539" name="Rectangle 2">
            <a:extLst>
              <a:ext uri="{FF2B5EF4-FFF2-40B4-BE49-F238E27FC236}">
                <a16:creationId xmlns:a16="http://schemas.microsoft.com/office/drawing/2014/main" id="{51E2B490-68D5-589E-C820-9BC4F4F92DC9}"/>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E80E8BAD-0C52-733D-81C2-44DB27A1B81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826627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5F952029-6A52-A184-7BFC-F6EFD90824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6246FD-B3D2-4F17-A05A-439ECD578248}" type="slidenum">
              <a:rPr lang="en-US" altLang="en-US"/>
              <a:pPr/>
              <a:t>10</a:t>
            </a:fld>
            <a:endParaRPr lang="en-US" altLang="en-US"/>
          </a:p>
        </p:txBody>
      </p:sp>
      <p:sp>
        <p:nvSpPr>
          <p:cNvPr id="71683" name="Rectangle 2">
            <a:extLst>
              <a:ext uri="{FF2B5EF4-FFF2-40B4-BE49-F238E27FC236}">
                <a16:creationId xmlns:a16="http://schemas.microsoft.com/office/drawing/2014/main" id="{64FB9C3B-6ABD-2D90-45FC-3489BDF5E875}"/>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F001C74D-5136-BB02-20CE-7B7224E639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036226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5F952029-6A52-A184-7BFC-F6EFD90824B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6246FD-B3D2-4F17-A05A-439ECD578248}" type="slidenum">
              <a:rPr lang="en-US" altLang="en-US"/>
              <a:pPr/>
              <a:t>11</a:t>
            </a:fld>
            <a:endParaRPr lang="en-US" altLang="en-US"/>
          </a:p>
        </p:txBody>
      </p:sp>
      <p:sp>
        <p:nvSpPr>
          <p:cNvPr id="71683" name="Rectangle 2">
            <a:extLst>
              <a:ext uri="{FF2B5EF4-FFF2-40B4-BE49-F238E27FC236}">
                <a16:creationId xmlns:a16="http://schemas.microsoft.com/office/drawing/2014/main" id="{64FB9C3B-6ABD-2D90-45FC-3489BDF5E875}"/>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F001C74D-5136-BB02-20CE-7B7224E639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648224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2BD08D0B-D55E-9111-7A5B-0A45320111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F7BECF8-E1DE-4CBB-BB32-8B49C7C36C82}" type="slidenum">
              <a:rPr lang="en-US" altLang="en-US"/>
              <a:pPr/>
              <a:t>13</a:t>
            </a:fld>
            <a:endParaRPr lang="en-US" altLang="en-US"/>
          </a:p>
        </p:txBody>
      </p:sp>
      <p:sp>
        <p:nvSpPr>
          <p:cNvPr id="10243" name="Rectangle 2">
            <a:extLst>
              <a:ext uri="{FF2B5EF4-FFF2-40B4-BE49-F238E27FC236}">
                <a16:creationId xmlns:a16="http://schemas.microsoft.com/office/drawing/2014/main" id="{14E21B33-C06C-3669-46A2-A739BA57CF5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E7D92F-FCF0-0372-D635-DC03F49F7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42468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A7A2E2BE-1FC8-C0E1-3A66-3C1A9666BB0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254B563-1424-46E6-95BA-97AADB77D959}" type="slidenum">
              <a:rPr lang="en-US" altLang="en-US"/>
              <a:pPr/>
              <a:t>14</a:t>
            </a:fld>
            <a:endParaRPr lang="en-US" altLang="en-US"/>
          </a:p>
        </p:txBody>
      </p:sp>
      <p:sp>
        <p:nvSpPr>
          <p:cNvPr id="12291" name="Rectangle 2">
            <a:extLst>
              <a:ext uri="{FF2B5EF4-FFF2-40B4-BE49-F238E27FC236}">
                <a16:creationId xmlns:a16="http://schemas.microsoft.com/office/drawing/2014/main" id="{0EC981A8-D614-F823-C8CC-0D079FC9D78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C8DBB46D-D4A0-5E17-8EBA-A6BF61DD7D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2BD08D0B-D55E-9111-7A5B-0A45320111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F7BECF8-E1DE-4CBB-BB32-8B49C7C36C82}" type="slidenum">
              <a:rPr lang="en-US" altLang="en-US"/>
              <a:pPr/>
              <a:t>16</a:t>
            </a:fld>
            <a:endParaRPr lang="en-US" altLang="en-US"/>
          </a:p>
        </p:txBody>
      </p:sp>
      <p:sp>
        <p:nvSpPr>
          <p:cNvPr id="10243" name="Rectangle 2">
            <a:extLst>
              <a:ext uri="{FF2B5EF4-FFF2-40B4-BE49-F238E27FC236}">
                <a16:creationId xmlns:a16="http://schemas.microsoft.com/office/drawing/2014/main" id="{14E21B33-C06C-3669-46A2-A739BA57CF5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E7D92F-FCF0-0372-D635-DC03F49F7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088993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4E62A5FF-FA4E-A2D3-B782-B34B5C23457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9A0B199-9C38-4507-9309-A249033351EE}" type="slidenum">
              <a:rPr lang="en-US" altLang="en-US"/>
              <a:pPr/>
              <a:t>17</a:t>
            </a:fld>
            <a:endParaRPr lang="en-US" altLang="en-US"/>
          </a:p>
        </p:txBody>
      </p:sp>
      <p:sp>
        <p:nvSpPr>
          <p:cNvPr id="20483" name="Rectangle 2">
            <a:extLst>
              <a:ext uri="{FF2B5EF4-FFF2-40B4-BE49-F238E27FC236}">
                <a16:creationId xmlns:a16="http://schemas.microsoft.com/office/drawing/2014/main" id="{8F3888A6-1A8B-9CB4-A9D8-70623C7CBA31}"/>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88A74A9D-EC0E-34D4-0869-53308C71DD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4E62A5FF-FA4E-A2D3-B782-B34B5C23457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9A0B199-9C38-4507-9309-A249033351EE}" type="slidenum">
              <a:rPr lang="en-US" altLang="en-US"/>
              <a:pPr/>
              <a:t>18</a:t>
            </a:fld>
            <a:endParaRPr lang="en-US" altLang="en-US"/>
          </a:p>
        </p:txBody>
      </p:sp>
      <p:sp>
        <p:nvSpPr>
          <p:cNvPr id="20483" name="Rectangle 2">
            <a:extLst>
              <a:ext uri="{FF2B5EF4-FFF2-40B4-BE49-F238E27FC236}">
                <a16:creationId xmlns:a16="http://schemas.microsoft.com/office/drawing/2014/main" id="{8F3888A6-1A8B-9CB4-A9D8-70623C7CBA31}"/>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88A74A9D-EC0E-34D4-0869-53308C71DD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0968530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4E62A5FF-FA4E-A2D3-B782-B34B5C23457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9A0B199-9C38-4507-9309-A249033351EE}" type="slidenum">
              <a:rPr lang="en-US" altLang="en-US"/>
              <a:pPr/>
              <a:t>19</a:t>
            </a:fld>
            <a:endParaRPr lang="en-US" altLang="en-US"/>
          </a:p>
        </p:txBody>
      </p:sp>
      <p:sp>
        <p:nvSpPr>
          <p:cNvPr id="20483" name="Rectangle 2">
            <a:extLst>
              <a:ext uri="{FF2B5EF4-FFF2-40B4-BE49-F238E27FC236}">
                <a16:creationId xmlns:a16="http://schemas.microsoft.com/office/drawing/2014/main" id="{8F3888A6-1A8B-9CB4-A9D8-70623C7CBA31}"/>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88A74A9D-EC0E-34D4-0869-53308C71DD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9850568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5EFD54F0-7220-0231-754A-8B71EC551C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8FE7191-A434-44F7-ABD0-1DF27A57D92F}" type="slidenum">
              <a:rPr lang="en-US" altLang="en-US"/>
              <a:pPr/>
              <a:t>20</a:t>
            </a:fld>
            <a:endParaRPr lang="en-US" altLang="en-US"/>
          </a:p>
        </p:txBody>
      </p:sp>
      <p:sp>
        <p:nvSpPr>
          <p:cNvPr id="30723" name="Rectangle 2">
            <a:extLst>
              <a:ext uri="{FF2B5EF4-FFF2-40B4-BE49-F238E27FC236}">
                <a16:creationId xmlns:a16="http://schemas.microsoft.com/office/drawing/2014/main" id="{7E288864-56EB-FFFA-9BFA-596AD4421460}"/>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432DA4E6-8825-873E-FBBB-9EEB8C4064C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DA860714-BB82-1DA4-A094-E7076B630F3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679A63-338B-4130-871D-682C305A9E9B}" type="slidenum">
              <a:rPr lang="en-US" altLang="en-US"/>
              <a:pPr/>
              <a:t>21</a:t>
            </a:fld>
            <a:endParaRPr lang="en-US" altLang="en-US"/>
          </a:p>
        </p:txBody>
      </p:sp>
      <p:sp>
        <p:nvSpPr>
          <p:cNvPr id="38915" name="Rectangle 2">
            <a:extLst>
              <a:ext uri="{FF2B5EF4-FFF2-40B4-BE49-F238E27FC236}">
                <a16:creationId xmlns:a16="http://schemas.microsoft.com/office/drawing/2014/main" id="{9C76A1F7-76DA-233D-EAB8-9EAA075EF777}"/>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9FB1215D-F541-0C56-F913-397BDBDFDC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511971DE-8E87-7B76-7FB8-85BFA76D531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722B4E9-07F9-4AA8-8846-46D00169AC9F}" type="slidenum">
              <a:rPr lang="en-US" altLang="en-US"/>
              <a:pPr/>
              <a:t>22</a:t>
            </a:fld>
            <a:endParaRPr lang="en-US" altLang="en-US"/>
          </a:p>
        </p:txBody>
      </p:sp>
      <p:sp>
        <p:nvSpPr>
          <p:cNvPr id="34819" name="Rectangle 2">
            <a:extLst>
              <a:ext uri="{FF2B5EF4-FFF2-40B4-BE49-F238E27FC236}">
                <a16:creationId xmlns:a16="http://schemas.microsoft.com/office/drawing/2014/main" id="{672B4832-B5B4-A203-E950-667756B2541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5CA4163E-A7B5-EA74-A62B-D300B7BBD1D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9CF36A78-4E0D-FF59-FA73-F45C452CB2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F177AEA-2594-4169-9DF9-7089AEF03005}" type="slidenum">
              <a:rPr lang="en-US" altLang="en-US"/>
              <a:pPr/>
              <a:t>23</a:t>
            </a:fld>
            <a:endParaRPr lang="en-US" altLang="en-US"/>
          </a:p>
        </p:txBody>
      </p:sp>
      <p:sp>
        <p:nvSpPr>
          <p:cNvPr id="36867" name="Rectangle 2">
            <a:extLst>
              <a:ext uri="{FF2B5EF4-FFF2-40B4-BE49-F238E27FC236}">
                <a16:creationId xmlns:a16="http://schemas.microsoft.com/office/drawing/2014/main" id="{671DCBE2-5F73-98F3-3F2A-D2CBCB57A46F}"/>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F99ABF3A-A483-08BE-8ED6-6839479AEF7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5BCF79E1-8EEC-2092-05AA-DF959E3E83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597E6FB-BF26-4363-9644-8A3A9B152F27}" type="slidenum">
              <a:rPr lang="en-US" altLang="en-US"/>
              <a:pPr/>
              <a:t>25</a:t>
            </a:fld>
            <a:endParaRPr lang="en-US" altLang="en-US"/>
          </a:p>
        </p:txBody>
      </p:sp>
      <p:sp>
        <p:nvSpPr>
          <p:cNvPr id="81923" name="Rectangle 2">
            <a:extLst>
              <a:ext uri="{FF2B5EF4-FFF2-40B4-BE49-F238E27FC236}">
                <a16:creationId xmlns:a16="http://schemas.microsoft.com/office/drawing/2014/main" id="{835B73A9-3851-30D8-3937-A53B127EE02B}"/>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C6FFD4F8-B965-DF61-8902-AC961C1295C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2BD08D0B-D55E-9111-7A5B-0A45320111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F7BECF8-E1DE-4CBB-BB32-8B49C7C36C82}" type="slidenum">
              <a:rPr lang="en-US" altLang="en-US"/>
              <a:pPr/>
              <a:t>26</a:t>
            </a:fld>
            <a:endParaRPr lang="en-US" altLang="en-US"/>
          </a:p>
        </p:txBody>
      </p:sp>
      <p:sp>
        <p:nvSpPr>
          <p:cNvPr id="10243" name="Rectangle 2">
            <a:extLst>
              <a:ext uri="{FF2B5EF4-FFF2-40B4-BE49-F238E27FC236}">
                <a16:creationId xmlns:a16="http://schemas.microsoft.com/office/drawing/2014/main" id="{14E21B33-C06C-3669-46A2-A739BA57CF5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E7D92F-FCF0-0372-D635-DC03F49F7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8303697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B2C4CA98-639E-91DC-DCCB-711C0969B54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1382707-8A7C-4320-B102-4EAF9BFFF1E9}" type="slidenum">
              <a:rPr lang="en-US" altLang="en-US"/>
              <a:pPr/>
              <a:t>27</a:t>
            </a:fld>
            <a:endParaRPr lang="en-US" altLang="en-US"/>
          </a:p>
        </p:txBody>
      </p:sp>
      <p:sp>
        <p:nvSpPr>
          <p:cNvPr id="106499" name="Rectangle 2">
            <a:extLst>
              <a:ext uri="{FF2B5EF4-FFF2-40B4-BE49-F238E27FC236}">
                <a16:creationId xmlns:a16="http://schemas.microsoft.com/office/drawing/2014/main" id="{A329766D-00EB-DE06-09FB-F62F7D87539A}"/>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26B1DA8D-F70A-E007-88CA-6A72A910EF0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0BBBE18B-B53D-57A3-4D9B-32A3E13318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A05C43A-3062-4971-AA07-38CF50D7F82D}" type="slidenum">
              <a:rPr lang="en-US" altLang="en-US"/>
              <a:pPr/>
              <a:t>28</a:t>
            </a:fld>
            <a:endParaRPr lang="en-US" altLang="en-US"/>
          </a:p>
        </p:txBody>
      </p:sp>
      <p:sp>
        <p:nvSpPr>
          <p:cNvPr id="108547" name="Rectangle 2">
            <a:extLst>
              <a:ext uri="{FF2B5EF4-FFF2-40B4-BE49-F238E27FC236}">
                <a16:creationId xmlns:a16="http://schemas.microsoft.com/office/drawing/2014/main" id="{C7BBAC6D-6DE9-14C3-1F0F-5F50CC560C3C}"/>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20A3703B-D5D8-3BD4-DEDC-CBBC65DE83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248AD7E2-7912-479A-39E6-BAD3218DB7D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B49AD56-3E15-481A-94D4-EA27D811B1D4}" type="slidenum">
              <a:rPr lang="en-US" altLang="en-US"/>
              <a:pPr/>
              <a:t>29</a:t>
            </a:fld>
            <a:endParaRPr lang="en-US" altLang="en-US"/>
          </a:p>
        </p:txBody>
      </p:sp>
      <p:sp>
        <p:nvSpPr>
          <p:cNvPr id="110595" name="Rectangle 2">
            <a:extLst>
              <a:ext uri="{FF2B5EF4-FFF2-40B4-BE49-F238E27FC236}">
                <a16:creationId xmlns:a16="http://schemas.microsoft.com/office/drawing/2014/main" id="{DC47AC7D-8391-2628-8D61-FE116DB1E80A}"/>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F5DEC939-4967-D842-2FE6-DB9FA0FF70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2BD08D0B-D55E-9111-7A5B-0A45320111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F7BECF8-E1DE-4CBB-BB32-8B49C7C36C82}" type="slidenum">
              <a:rPr lang="en-US" altLang="en-US"/>
              <a:pPr/>
              <a:t>30</a:t>
            </a:fld>
            <a:endParaRPr lang="en-US" altLang="en-US"/>
          </a:p>
        </p:txBody>
      </p:sp>
      <p:sp>
        <p:nvSpPr>
          <p:cNvPr id="10243" name="Rectangle 2">
            <a:extLst>
              <a:ext uri="{FF2B5EF4-FFF2-40B4-BE49-F238E27FC236}">
                <a16:creationId xmlns:a16="http://schemas.microsoft.com/office/drawing/2014/main" id="{14E21B33-C06C-3669-46A2-A739BA57CF5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E7D92F-FCF0-0372-D635-DC03F49F7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4959758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1463CE56-69E4-F8BA-690B-543682F3AF0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0EA91D9-00BC-46D6-8B6B-995DBF086166}" type="slidenum">
              <a:rPr lang="en-US" altLang="en-US"/>
              <a:pPr/>
              <a:t>31</a:t>
            </a:fld>
            <a:endParaRPr lang="en-US" altLang="en-US"/>
          </a:p>
        </p:txBody>
      </p:sp>
      <p:sp>
        <p:nvSpPr>
          <p:cNvPr id="83971" name="Rectangle 2">
            <a:extLst>
              <a:ext uri="{FF2B5EF4-FFF2-40B4-BE49-F238E27FC236}">
                <a16:creationId xmlns:a16="http://schemas.microsoft.com/office/drawing/2014/main" id="{AF93D903-0354-9E4A-A17E-54A6BD4C0DA6}"/>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307923E7-D48A-C6DC-DDC5-B5C02AE262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C107438E-DFB9-42BA-B25D-A73EED993D0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F882C8E-CFBC-4538-A56F-7C858FBE8A1B}" type="slidenum">
              <a:rPr lang="en-US" altLang="en-US"/>
              <a:pPr/>
              <a:t>32</a:t>
            </a:fld>
            <a:endParaRPr lang="en-US" altLang="en-US"/>
          </a:p>
        </p:txBody>
      </p:sp>
      <p:sp>
        <p:nvSpPr>
          <p:cNvPr id="90115" name="Rectangle 2">
            <a:extLst>
              <a:ext uri="{FF2B5EF4-FFF2-40B4-BE49-F238E27FC236}">
                <a16:creationId xmlns:a16="http://schemas.microsoft.com/office/drawing/2014/main" id="{A0D03DD3-0CCA-A3BB-85A0-4D75049654F0}"/>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123FF6B0-3210-7D82-8603-A2278190F9D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7995DEE8-E17E-769C-7E04-12FB0208EF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F93040E-DA1D-48B5-9155-AA3B9404992D}" type="slidenum">
              <a:rPr lang="en-US" altLang="en-US"/>
              <a:pPr/>
              <a:t>33</a:t>
            </a:fld>
            <a:endParaRPr lang="en-US" altLang="en-US"/>
          </a:p>
        </p:txBody>
      </p:sp>
      <p:sp>
        <p:nvSpPr>
          <p:cNvPr id="92163" name="Rectangle 2">
            <a:extLst>
              <a:ext uri="{FF2B5EF4-FFF2-40B4-BE49-F238E27FC236}">
                <a16:creationId xmlns:a16="http://schemas.microsoft.com/office/drawing/2014/main" id="{F62D78AA-FBCD-DFF1-894A-C1034E1D376C}"/>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44F675DD-F89E-D35B-5654-A500388810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CE4117D8-12F8-C975-9FFE-374F41530C8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B58B346-FDCC-4428-BE9E-B18E97C109DB}" type="slidenum">
              <a:rPr lang="en-US" altLang="en-US"/>
              <a:pPr/>
              <a:t>34</a:t>
            </a:fld>
            <a:endParaRPr lang="en-US" altLang="en-US"/>
          </a:p>
        </p:txBody>
      </p:sp>
      <p:sp>
        <p:nvSpPr>
          <p:cNvPr id="98307" name="Rectangle 2">
            <a:extLst>
              <a:ext uri="{FF2B5EF4-FFF2-40B4-BE49-F238E27FC236}">
                <a16:creationId xmlns:a16="http://schemas.microsoft.com/office/drawing/2014/main" id="{9E2FB2EE-86C4-38D7-512D-0F0A17349621}"/>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053A7008-A329-E1A2-AD3A-F4BFAE0496E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6EAE9FFC-84E8-35E2-3A65-65DE889801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0064063-A97B-4893-89F3-2A87B0E43B5F}" type="slidenum">
              <a:rPr lang="en-US" altLang="en-US"/>
              <a:pPr/>
              <a:t>35</a:t>
            </a:fld>
            <a:endParaRPr lang="en-US" altLang="en-US"/>
          </a:p>
        </p:txBody>
      </p:sp>
      <p:sp>
        <p:nvSpPr>
          <p:cNvPr id="100355" name="Rectangle 2">
            <a:extLst>
              <a:ext uri="{FF2B5EF4-FFF2-40B4-BE49-F238E27FC236}">
                <a16:creationId xmlns:a16="http://schemas.microsoft.com/office/drawing/2014/main" id="{73C3C2FC-7D06-87A2-9591-D8EFEA120376}"/>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31DA5270-FA90-6978-E9B3-76B5E7C936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FDBFEA4E-4C22-C55C-35B2-91DF9B01146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2C14009-259C-4C64-AD72-A1FC1F7C684C}" type="slidenum">
              <a:rPr lang="en-US" altLang="en-US"/>
              <a:pPr/>
              <a:t>36</a:t>
            </a:fld>
            <a:endParaRPr lang="en-US" altLang="en-US"/>
          </a:p>
        </p:txBody>
      </p:sp>
      <p:sp>
        <p:nvSpPr>
          <p:cNvPr id="104451" name="Rectangle 2">
            <a:extLst>
              <a:ext uri="{FF2B5EF4-FFF2-40B4-BE49-F238E27FC236}">
                <a16:creationId xmlns:a16="http://schemas.microsoft.com/office/drawing/2014/main" id="{E38293ED-D97E-DB41-2199-04B1A2AF2FBE}"/>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22AA0F8C-01B5-52FF-B875-6AA01BB3328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7">
            <a:extLst>
              <a:ext uri="{FF2B5EF4-FFF2-40B4-BE49-F238E27FC236}">
                <a16:creationId xmlns:a16="http://schemas.microsoft.com/office/drawing/2014/main" id="{7F2EC4D3-35C2-E8B2-BAB0-C6AA133E03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8406E9-1102-48FA-B2B1-63C7CE868055}" type="slidenum">
              <a:rPr lang="en-US" altLang="en-US"/>
              <a:pPr/>
              <a:t>40</a:t>
            </a:fld>
            <a:endParaRPr lang="en-US" altLang="en-US"/>
          </a:p>
        </p:txBody>
      </p:sp>
      <p:sp>
        <p:nvSpPr>
          <p:cNvPr id="190467" name="Rectangle 2">
            <a:extLst>
              <a:ext uri="{FF2B5EF4-FFF2-40B4-BE49-F238E27FC236}">
                <a16:creationId xmlns:a16="http://schemas.microsoft.com/office/drawing/2014/main" id="{A2CC6A55-B5C0-F588-C64D-989CE9BFF052}"/>
              </a:ext>
            </a:extLst>
          </p:cNvPr>
          <p:cNvSpPr>
            <a:spLocks noGrp="1" noRot="1" noChangeAspect="1" noChangeArrowheads="1" noTextEdit="1"/>
          </p:cNvSpPr>
          <p:nvPr>
            <p:ph type="sldImg"/>
          </p:nvPr>
        </p:nvSpPr>
        <p:spPr>
          <a:ln/>
        </p:spPr>
      </p:sp>
      <p:sp>
        <p:nvSpPr>
          <p:cNvPr id="190468" name="Rectangle 3">
            <a:extLst>
              <a:ext uri="{FF2B5EF4-FFF2-40B4-BE49-F238E27FC236}">
                <a16:creationId xmlns:a16="http://schemas.microsoft.com/office/drawing/2014/main" id="{7E741A86-4628-1914-3A87-B4A4CBFC9C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2BD08D0B-D55E-9111-7A5B-0A45320111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F7BECF8-E1DE-4CBB-BB32-8B49C7C36C82}" type="slidenum">
              <a:rPr lang="en-US" altLang="en-US"/>
              <a:pPr/>
              <a:t>43</a:t>
            </a:fld>
            <a:endParaRPr lang="en-US" altLang="en-US"/>
          </a:p>
        </p:txBody>
      </p:sp>
      <p:sp>
        <p:nvSpPr>
          <p:cNvPr id="10243" name="Rectangle 2">
            <a:extLst>
              <a:ext uri="{FF2B5EF4-FFF2-40B4-BE49-F238E27FC236}">
                <a16:creationId xmlns:a16="http://schemas.microsoft.com/office/drawing/2014/main" id="{14E21B33-C06C-3669-46A2-A739BA57CF55}"/>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5E7D92F-FCF0-0372-D635-DC03F49F7A5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089540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7">
            <a:extLst>
              <a:ext uri="{FF2B5EF4-FFF2-40B4-BE49-F238E27FC236}">
                <a16:creationId xmlns:a16="http://schemas.microsoft.com/office/drawing/2014/main" id="{FC385B56-D5EB-4CB7-4366-6081A6F86EB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305E92D-5FDD-4411-A3D0-28C14261FC14}" type="slidenum">
              <a:rPr lang="en-US" altLang="en-US"/>
              <a:pPr/>
              <a:t>46</a:t>
            </a:fld>
            <a:endParaRPr lang="en-US" altLang="en-US"/>
          </a:p>
        </p:txBody>
      </p:sp>
      <p:sp>
        <p:nvSpPr>
          <p:cNvPr id="192515" name="Rectangle 2">
            <a:extLst>
              <a:ext uri="{FF2B5EF4-FFF2-40B4-BE49-F238E27FC236}">
                <a16:creationId xmlns:a16="http://schemas.microsoft.com/office/drawing/2014/main" id="{033781EE-2CB6-17B0-6FDF-480E14326CDA}"/>
              </a:ext>
            </a:extLst>
          </p:cNvPr>
          <p:cNvSpPr>
            <a:spLocks noGrp="1" noRot="1" noChangeAspect="1" noChangeArrowheads="1" noTextEdit="1"/>
          </p:cNvSpPr>
          <p:nvPr>
            <p:ph type="sldImg"/>
          </p:nvPr>
        </p:nvSpPr>
        <p:spPr>
          <a:ln/>
        </p:spPr>
      </p:sp>
      <p:sp>
        <p:nvSpPr>
          <p:cNvPr id="192516" name="Rectangle 3">
            <a:extLst>
              <a:ext uri="{FF2B5EF4-FFF2-40B4-BE49-F238E27FC236}">
                <a16:creationId xmlns:a16="http://schemas.microsoft.com/office/drawing/2014/main" id="{5A535BC7-1235-33E1-3A4D-11EE29803D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Rectangle 7">
            <a:extLst>
              <a:ext uri="{FF2B5EF4-FFF2-40B4-BE49-F238E27FC236}">
                <a16:creationId xmlns:a16="http://schemas.microsoft.com/office/drawing/2014/main" id="{CA625ABE-4351-5BCC-9BF3-5F2D47716EE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0E31575-C092-4C33-9F71-FF4B7691791F}" type="slidenum">
              <a:rPr lang="en-US" altLang="en-US"/>
              <a:pPr/>
              <a:t>47</a:t>
            </a:fld>
            <a:endParaRPr lang="en-US" altLang="en-US"/>
          </a:p>
        </p:txBody>
      </p:sp>
      <p:sp>
        <p:nvSpPr>
          <p:cNvPr id="210947" name="Rectangle 2">
            <a:extLst>
              <a:ext uri="{FF2B5EF4-FFF2-40B4-BE49-F238E27FC236}">
                <a16:creationId xmlns:a16="http://schemas.microsoft.com/office/drawing/2014/main" id="{E1C8E65E-F1DE-07A8-C539-386DC4A675BD}"/>
              </a:ext>
            </a:extLst>
          </p:cNvPr>
          <p:cNvSpPr>
            <a:spLocks noGrp="1" noRot="1" noChangeAspect="1" noChangeArrowheads="1" noTextEdit="1"/>
          </p:cNvSpPr>
          <p:nvPr>
            <p:ph type="sldImg"/>
          </p:nvPr>
        </p:nvSpPr>
        <p:spPr>
          <a:ln/>
        </p:spPr>
      </p:sp>
      <p:sp>
        <p:nvSpPr>
          <p:cNvPr id="210948" name="Rectangle 3">
            <a:extLst>
              <a:ext uri="{FF2B5EF4-FFF2-40B4-BE49-F238E27FC236}">
                <a16:creationId xmlns:a16="http://schemas.microsoft.com/office/drawing/2014/main" id="{7581842F-7F79-BC48-8871-5FB30A5F9D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7">
            <a:extLst>
              <a:ext uri="{FF2B5EF4-FFF2-40B4-BE49-F238E27FC236}">
                <a16:creationId xmlns:a16="http://schemas.microsoft.com/office/drawing/2014/main" id="{21CEE554-88F0-8BB0-231B-2BE3697902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D1EA68E-090B-4AB8-BB3B-BB08BE9D615C}" type="slidenum">
              <a:rPr lang="en-US" altLang="en-US"/>
              <a:pPr/>
              <a:t>48</a:t>
            </a:fld>
            <a:endParaRPr lang="en-US" altLang="en-US"/>
          </a:p>
        </p:txBody>
      </p:sp>
      <p:sp>
        <p:nvSpPr>
          <p:cNvPr id="219139" name="Rectangle 2">
            <a:extLst>
              <a:ext uri="{FF2B5EF4-FFF2-40B4-BE49-F238E27FC236}">
                <a16:creationId xmlns:a16="http://schemas.microsoft.com/office/drawing/2014/main" id="{3E596669-99E6-DA8A-E559-0EA813FDEE73}"/>
              </a:ext>
            </a:extLst>
          </p:cNvPr>
          <p:cNvSpPr>
            <a:spLocks noGrp="1" noRot="1" noChangeAspect="1" noChangeArrowheads="1" noTextEdit="1"/>
          </p:cNvSpPr>
          <p:nvPr>
            <p:ph type="sldImg"/>
          </p:nvPr>
        </p:nvSpPr>
        <p:spPr>
          <a:ln/>
        </p:spPr>
      </p:sp>
      <p:sp>
        <p:nvSpPr>
          <p:cNvPr id="219140" name="Rectangle 3">
            <a:extLst>
              <a:ext uri="{FF2B5EF4-FFF2-40B4-BE49-F238E27FC236}">
                <a16:creationId xmlns:a16="http://schemas.microsoft.com/office/drawing/2014/main" id="{D0C15271-E5F9-48B8-841C-12C6628D34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Rectangle 7">
            <a:extLst>
              <a:ext uri="{FF2B5EF4-FFF2-40B4-BE49-F238E27FC236}">
                <a16:creationId xmlns:a16="http://schemas.microsoft.com/office/drawing/2014/main" id="{44ADA266-7545-18C2-EE36-C06084484E0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2850958-8A03-4493-BE31-F590E3FA2316}" type="slidenum">
              <a:rPr lang="en-US" altLang="en-US"/>
              <a:pPr/>
              <a:t>51</a:t>
            </a:fld>
            <a:endParaRPr lang="en-US" altLang="en-US"/>
          </a:p>
        </p:txBody>
      </p:sp>
      <p:sp>
        <p:nvSpPr>
          <p:cNvPr id="221187" name="Rectangle 2">
            <a:extLst>
              <a:ext uri="{FF2B5EF4-FFF2-40B4-BE49-F238E27FC236}">
                <a16:creationId xmlns:a16="http://schemas.microsoft.com/office/drawing/2014/main" id="{954D1A4B-ABC0-D8DC-1F4A-9EA10A4C86EC}"/>
              </a:ext>
            </a:extLst>
          </p:cNvPr>
          <p:cNvSpPr>
            <a:spLocks noGrp="1" noRot="1" noChangeAspect="1" noChangeArrowheads="1" noTextEdit="1"/>
          </p:cNvSpPr>
          <p:nvPr>
            <p:ph type="sldImg"/>
          </p:nvPr>
        </p:nvSpPr>
        <p:spPr>
          <a:ln/>
        </p:spPr>
      </p:sp>
      <p:sp>
        <p:nvSpPr>
          <p:cNvPr id="221188" name="Rectangle 3">
            <a:extLst>
              <a:ext uri="{FF2B5EF4-FFF2-40B4-BE49-F238E27FC236}">
                <a16:creationId xmlns:a16="http://schemas.microsoft.com/office/drawing/2014/main" id="{5C938A35-06B5-C15E-F206-AA58AD297C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Rectangle 7">
            <a:extLst>
              <a:ext uri="{FF2B5EF4-FFF2-40B4-BE49-F238E27FC236}">
                <a16:creationId xmlns:a16="http://schemas.microsoft.com/office/drawing/2014/main" id="{4203915E-7693-F182-9407-BA834A77A1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7A11923-880D-40B4-91F4-398D91984407}" type="slidenum">
              <a:rPr lang="en-US" altLang="en-US"/>
              <a:pPr/>
              <a:t>52</a:t>
            </a:fld>
            <a:endParaRPr lang="en-US" altLang="en-US"/>
          </a:p>
        </p:txBody>
      </p:sp>
      <p:sp>
        <p:nvSpPr>
          <p:cNvPr id="223235" name="Rectangle 2">
            <a:extLst>
              <a:ext uri="{FF2B5EF4-FFF2-40B4-BE49-F238E27FC236}">
                <a16:creationId xmlns:a16="http://schemas.microsoft.com/office/drawing/2014/main" id="{046993D8-BC49-A7FE-E0C1-FF0C4F307A11}"/>
              </a:ext>
            </a:extLst>
          </p:cNvPr>
          <p:cNvSpPr>
            <a:spLocks noGrp="1" noRot="1" noChangeAspect="1" noChangeArrowheads="1" noTextEdit="1"/>
          </p:cNvSpPr>
          <p:nvPr>
            <p:ph type="sldImg"/>
          </p:nvPr>
        </p:nvSpPr>
        <p:spPr>
          <a:ln/>
        </p:spPr>
      </p:sp>
      <p:sp>
        <p:nvSpPr>
          <p:cNvPr id="223236" name="Rectangle 3">
            <a:extLst>
              <a:ext uri="{FF2B5EF4-FFF2-40B4-BE49-F238E27FC236}">
                <a16:creationId xmlns:a16="http://schemas.microsoft.com/office/drawing/2014/main" id="{0A0E20E6-38AE-8154-BB9D-FC56FBFD1BB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Rectangle 7">
            <a:extLst>
              <a:ext uri="{FF2B5EF4-FFF2-40B4-BE49-F238E27FC236}">
                <a16:creationId xmlns:a16="http://schemas.microsoft.com/office/drawing/2014/main" id="{AB8C993B-1BE8-A34E-DF15-A66A1423B8B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0D4774B-52EA-4558-8778-1585D00A7683}" type="slidenum">
              <a:rPr lang="en-US" altLang="en-US"/>
              <a:pPr/>
              <a:t>53</a:t>
            </a:fld>
            <a:endParaRPr lang="en-US" altLang="en-US"/>
          </a:p>
        </p:txBody>
      </p:sp>
      <p:sp>
        <p:nvSpPr>
          <p:cNvPr id="225283" name="Rectangle 2">
            <a:extLst>
              <a:ext uri="{FF2B5EF4-FFF2-40B4-BE49-F238E27FC236}">
                <a16:creationId xmlns:a16="http://schemas.microsoft.com/office/drawing/2014/main" id="{4C9ED87A-1391-AAE5-E9EE-DA3AD596B526}"/>
              </a:ext>
            </a:extLst>
          </p:cNvPr>
          <p:cNvSpPr>
            <a:spLocks noGrp="1" noRot="1" noChangeAspect="1" noChangeArrowheads="1" noTextEdit="1"/>
          </p:cNvSpPr>
          <p:nvPr>
            <p:ph type="sldImg"/>
          </p:nvPr>
        </p:nvSpPr>
        <p:spPr>
          <a:ln/>
        </p:spPr>
      </p:sp>
      <p:sp>
        <p:nvSpPr>
          <p:cNvPr id="225284" name="Rectangle 3">
            <a:extLst>
              <a:ext uri="{FF2B5EF4-FFF2-40B4-BE49-F238E27FC236}">
                <a16:creationId xmlns:a16="http://schemas.microsoft.com/office/drawing/2014/main" id="{C105162E-8FAA-9FFB-282D-7943C3972AB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7">
            <a:extLst>
              <a:ext uri="{FF2B5EF4-FFF2-40B4-BE49-F238E27FC236}">
                <a16:creationId xmlns:a16="http://schemas.microsoft.com/office/drawing/2014/main" id="{A97A70DC-185C-F328-83DE-5B4F0ABAE7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9B5C12C-067C-4476-8452-2A2FF5F78571}" type="slidenum">
              <a:rPr lang="en-US" altLang="en-US"/>
              <a:pPr/>
              <a:t>54</a:t>
            </a:fld>
            <a:endParaRPr lang="en-US" altLang="en-US"/>
          </a:p>
        </p:txBody>
      </p:sp>
      <p:sp>
        <p:nvSpPr>
          <p:cNvPr id="229379" name="Rectangle 2">
            <a:extLst>
              <a:ext uri="{FF2B5EF4-FFF2-40B4-BE49-F238E27FC236}">
                <a16:creationId xmlns:a16="http://schemas.microsoft.com/office/drawing/2014/main" id="{273034A8-509C-67FC-D815-4027B7E2A025}"/>
              </a:ext>
            </a:extLst>
          </p:cNvPr>
          <p:cNvSpPr>
            <a:spLocks noGrp="1" noRot="1" noChangeAspect="1" noChangeArrowheads="1" noTextEdit="1"/>
          </p:cNvSpPr>
          <p:nvPr>
            <p:ph type="sldImg"/>
          </p:nvPr>
        </p:nvSpPr>
        <p:spPr>
          <a:ln/>
        </p:spPr>
      </p:sp>
      <p:sp>
        <p:nvSpPr>
          <p:cNvPr id="229380" name="Rectangle 3">
            <a:extLst>
              <a:ext uri="{FF2B5EF4-FFF2-40B4-BE49-F238E27FC236}">
                <a16:creationId xmlns:a16="http://schemas.microsoft.com/office/drawing/2014/main" id="{03C6866B-D200-CF65-8403-E45311AA14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 B, D and E</a:t>
            </a:r>
          </a:p>
          <a:p>
            <a:pPr marL="0" indent="0">
              <a:buNone/>
            </a:pPr>
            <a:r>
              <a:rPr lang="en-GB" dirty="0"/>
              <a:t>Confidential property is not “property” - see Oxford v Moss (1978).</a:t>
            </a:r>
          </a:p>
          <a:p>
            <a:pPr marL="0" indent="0">
              <a:buNone/>
            </a:pPr>
            <a:endParaRPr lang="en-GB" dirty="0"/>
          </a:p>
          <a:p>
            <a:pPr marL="0" indent="0">
              <a:buNone/>
            </a:pPr>
            <a:r>
              <a:rPr lang="en-GB" dirty="0"/>
              <a:t>2. A</a:t>
            </a:r>
          </a:p>
        </p:txBody>
      </p:sp>
      <p:sp>
        <p:nvSpPr>
          <p:cNvPr id="4" name="Slide Number Placeholder 3"/>
          <p:cNvSpPr>
            <a:spLocks noGrp="1"/>
          </p:cNvSpPr>
          <p:nvPr>
            <p:ph type="sldNum" sz="quarter" idx="5"/>
          </p:nvPr>
        </p:nvSpPr>
        <p:spPr/>
        <p:txBody>
          <a:bodyPr/>
          <a:lstStyle/>
          <a:p>
            <a:fld id="{52559652-8C12-4FE2-AB1D-324B33413F2C}" type="slidenum">
              <a:rPr lang="en-GB" smtClean="0"/>
              <a:t>57</a:t>
            </a:fld>
            <a:endParaRPr lang="en-GB"/>
          </a:p>
        </p:txBody>
      </p:sp>
    </p:spTree>
    <p:extLst>
      <p:ext uri="{BB962C8B-B14F-4D97-AF65-F5344CB8AC3E}">
        <p14:creationId xmlns:p14="http://schemas.microsoft.com/office/powerpoint/2010/main" val="1134991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barcoding.co.uk/barcoding-automotive-industry/"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hebluediamondgallery.com/hand-held-card/e/exam-papers.html"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3593777"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pixabay.com/de/roulette-jetons-casino-gl%C3%BCcksspiel-298029/"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hyperlink" Target="https://creativecommons.org/licenses/by/3.0/"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www.flickr.com/photos/wwarby/4916559998" TargetMode="External"/><Relationship Id="rId5" Type="http://schemas.openxmlformats.org/officeDocument/2006/relationships/image" Target="../media/image13.jpg"/><Relationship Id="rId4" Type="http://schemas.openxmlformats.org/officeDocument/2006/relationships/hyperlink" Target="https://pxhere.com/en/photo/718172"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pixabay.com/en/film-reel-cinema-film-movie-reel-147850/"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hebluediamondgallery.com/hand-held-card/e/exam-papers.html"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hyperlink" Target="https://pxhere.com/en/photo/1332293"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foto.wuestenigel.com/building-with-scaffolding-due-to-renovation-works-in-cologne-germany/"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wallpaperflare.com/search?wallpaper=wood+paneling" TargetMode="Externa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2.wm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1096899"/>
          </a:xfrm>
        </p:spPr>
        <p:txBody>
          <a:bodyPr>
            <a:normAutofit/>
          </a:bodyPr>
          <a:lstStyle/>
          <a:p>
            <a:r>
              <a:rPr lang="en-GB" sz="4400" dirty="0">
                <a:solidFill>
                  <a:schemeClr val="bg2">
                    <a:lumMod val="50000"/>
                  </a:schemeClr>
                </a:solidFill>
              </a:rPr>
              <a:t>Week 2 Property Offences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a:extLst>
              <a:ext uri="{FF2B5EF4-FFF2-40B4-BE49-F238E27FC236}">
                <a16:creationId xmlns:a16="http://schemas.microsoft.com/office/drawing/2014/main" id="{84B9221C-EC06-F649-9B45-0185364DE9E4}"/>
              </a:ext>
            </a:extLst>
          </p:cNvPr>
          <p:cNvSpPr>
            <a:spLocks noGrp="1" noChangeArrowheads="1"/>
          </p:cNvSpPr>
          <p:nvPr>
            <p:ph type="ctrTitle"/>
          </p:nvPr>
        </p:nvSpPr>
        <p:spPr>
          <a:xfrm>
            <a:off x="775589" y="1031226"/>
            <a:ext cx="9271161" cy="907929"/>
          </a:xfrm>
        </p:spPr>
        <p:txBody>
          <a:bodyPr/>
          <a:lstStyle/>
          <a:p>
            <a:pPr algn="l" eaLnBrk="1" hangingPunct="1">
              <a:defRPr/>
            </a:pPr>
            <a:r>
              <a:rPr lang="en-GB" dirty="0"/>
              <a:t>Property offences – THEFT</a:t>
            </a:r>
            <a:br>
              <a:rPr lang="en-GB" dirty="0"/>
            </a:br>
            <a:r>
              <a:rPr lang="en-GB" dirty="0" err="1"/>
              <a:t>Theft</a:t>
            </a:r>
            <a:r>
              <a:rPr lang="en-GB" dirty="0"/>
              <a:t> Act 1968 s1</a:t>
            </a:r>
            <a:endParaRPr lang="en-US" dirty="0"/>
          </a:p>
        </p:txBody>
      </p:sp>
      <p:pic>
        <p:nvPicPr>
          <p:cNvPr id="3" name="Picture 2">
            <a:extLst>
              <a:ext uri="{FF2B5EF4-FFF2-40B4-BE49-F238E27FC236}">
                <a16:creationId xmlns:a16="http://schemas.microsoft.com/office/drawing/2014/main" id="{57BEBBE1-A7E8-C567-151E-31988A1B2718}"/>
              </a:ext>
            </a:extLst>
          </p:cNvPr>
          <p:cNvPicPr>
            <a:picLocks noChangeAspect="1"/>
          </p:cNvPicPr>
          <p:nvPr/>
        </p:nvPicPr>
        <p:blipFill>
          <a:blip r:embed="rId3"/>
          <a:stretch>
            <a:fillRect/>
          </a:stretch>
        </p:blipFill>
        <p:spPr>
          <a:xfrm>
            <a:off x="1051039" y="2235847"/>
            <a:ext cx="9449841" cy="374267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FD329846-9F9E-B749-A320-100729862651}"/>
              </a:ext>
            </a:extLst>
          </p:cNvPr>
          <p:cNvSpPr>
            <a:spLocks noGrp="1" noChangeArrowheads="1"/>
          </p:cNvSpPr>
          <p:nvPr>
            <p:ph type="ctrTitle"/>
          </p:nvPr>
        </p:nvSpPr>
        <p:spPr>
          <a:xfrm>
            <a:off x="1338901" y="276189"/>
            <a:ext cx="7766936" cy="1646302"/>
          </a:xfrm>
        </p:spPr>
        <p:txBody>
          <a:bodyPr/>
          <a:lstStyle/>
          <a:p>
            <a:pPr eaLnBrk="1" hangingPunct="1">
              <a:defRPr/>
            </a:pPr>
            <a:r>
              <a:rPr lang="en-GB" dirty="0"/>
              <a:t>The </a:t>
            </a:r>
            <a:r>
              <a:rPr lang="en-GB" i="1" dirty="0"/>
              <a:t>actus reus</a:t>
            </a:r>
            <a:r>
              <a:rPr lang="en-GB" dirty="0"/>
              <a:t> of theft</a:t>
            </a:r>
            <a:endParaRPr lang="en-US" dirty="0"/>
          </a:p>
        </p:txBody>
      </p:sp>
      <p:sp>
        <p:nvSpPr>
          <p:cNvPr id="4" name="TextBox 3">
            <a:extLst>
              <a:ext uri="{FF2B5EF4-FFF2-40B4-BE49-F238E27FC236}">
                <a16:creationId xmlns:a16="http://schemas.microsoft.com/office/drawing/2014/main" id="{873FBA29-7371-3D57-F7E6-F01A75003FC6}"/>
              </a:ext>
            </a:extLst>
          </p:cNvPr>
          <p:cNvSpPr txBox="1"/>
          <p:nvPr/>
        </p:nvSpPr>
        <p:spPr>
          <a:xfrm>
            <a:off x="2117834" y="2538248"/>
            <a:ext cx="6695090" cy="1754326"/>
          </a:xfrm>
          <a:prstGeom prst="rect">
            <a:avLst/>
          </a:prstGeom>
          <a:noFill/>
        </p:spPr>
        <p:txBody>
          <a:bodyPr wrap="square" rtlCol="0">
            <a:spAutoFit/>
          </a:bodyPr>
          <a:lstStyle/>
          <a:p>
            <a:r>
              <a:rPr lang="en-GB" sz="3600" dirty="0"/>
              <a:t>“Appropriates”</a:t>
            </a:r>
          </a:p>
          <a:p>
            <a:r>
              <a:rPr lang="en-GB" sz="3600" dirty="0"/>
              <a:t>“Property”</a:t>
            </a:r>
          </a:p>
          <a:p>
            <a:r>
              <a:rPr lang="en-GB" sz="3600" dirty="0"/>
              <a:t>“Belonging to another”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FD329846-9F9E-B749-A320-100729862651}"/>
              </a:ext>
            </a:extLst>
          </p:cNvPr>
          <p:cNvSpPr>
            <a:spLocks noGrp="1" noChangeArrowheads="1"/>
          </p:cNvSpPr>
          <p:nvPr>
            <p:ph type="ctrTitle"/>
          </p:nvPr>
        </p:nvSpPr>
        <p:spPr/>
        <p:txBody>
          <a:bodyPr/>
          <a:lstStyle/>
          <a:p>
            <a:pPr eaLnBrk="1" hangingPunct="1">
              <a:defRPr/>
            </a:pPr>
            <a:r>
              <a:rPr lang="en-GB" dirty="0"/>
              <a:t>“Appropriates”</a:t>
            </a:r>
            <a:endParaRPr lang="en-US" dirty="0"/>
          </a:p>
        </p:txBody>
      </p:sp>
    </p:spTree>
    <p:extLst>
      <p:ext uri="{BB962C8B-B14F-4D97-AF65-F5344CB8AC3E}">
        <p14:creationId xmlns:p14="http://schemas.microsoft.com/office/powerpoint/2010/main" val="1039268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738" name="Rectangle 2">
            <a:extLst>
              <a:ext uri="{FF2B5EF4-FFF2-40B4-BE49-F238E27FC236}">
                <a16:creationId xmlns:a16="http://schemas.microsoft.com/office/drawing/2014/main" id="{0948666B-DB52-DB40-B646-494635AC5856}"/>
              </a:ext>
            </a:extLst>
          </p:cNvPr>
          <p:cNvSpPr>
            <a:spLocks noGrp="1" noChangeArrowheads="1"/>
          </p:cNvSpPr>
          <p:nvPr>
            <p:ph type="title"/>
          </p:nvPr>
        </p:nvSpPr>
        <p:spPr>
          <a:xfrm>
            <a:off x="692970" y="208017"/>
            <a:ext cx="9260325" cy="1143001"/>
          </a:xfrm>
        </p:spPr>
        <p:txBody>
          <a:bodyPr>
            <a:noAutofit/>
          </a:bodyPr>
          <a:lstStyle/>
          <a:p>
            <a:pPr eaLnBrk="1" hangingPunct="1">
              <a:defRPr/>
            </a:pPr>
            <a:r>
              <a:rPr lang="en-GB" dirty="0"/>
              <a:t>The defendant appropriated the property</a:t>
            </a:r>
            <a:endParaRPr lang="en-US" dirty="0"/>
          </a:p>
        </p:txBody>
      </p:sp>
      <p:sp>
        <p:nvSpPr>
          <p:cNvPr id="372739" name="Rectangle 3">
            <a:extLst>
              <a:ext uri="{FF2B5EF4-FFF2-40B4-BE49-F238E27FC236}">
                <a16:creationId xmlns:a16="http://schemas.microsoft.com/office/drawing/2014/main" id="{E88E1867-2246-774C-A420-C83B9FB4FC2D}"/>
              </a:ext>
            </a:extLst>
          </p:cNvPr>
          <p:cNvSpPr>
            <a:spLocks noGrp="1" noChangeArrowheads="1"/>
          </p:cNvSpPr>
          <p:nvPr>
            <p:ph type="body" idx="1"/>
          </p:nvPr>
        </p:nvSpPr>
        <p:spPr>
          <a:xfrm>
            <a:off x="692970" y="1131614"/>
            <a:ext cx="8686800" cy="3577021"/>
          </a:xfrm>
        </p:spPr>
        <p:txBody>
          <a:bodyPr>
            <a:normAutofit lnSpcReduction="10000"/>
          </a:bodyPr>
          <a:lstStyle/>
          <a:p>
            <a:pPr marL="0" indent="0" eaLnBrk="1" hangingPunct="1">
              <a:lnSpc>
                <a:spcPct val="90000"/>
              </a:lnSpc>
              <a:buNone/>
              <a:defRPr/>
            </a:pPr>
            <a:r>
              <a:rPr lang="en-GB" sz="3200" dirty="0"/>
              <a:t>Appropriation is defined in s3(1):</a:t>
            </a:r>
            <a:br>
              <a:rPr lang="en-GB" sz="3200" dirty="0"/>
            </a:br>
            <a:endParaRPr lang="en-GB" sz="3200" dirty="0"/>
          </a:p>
          <a:p>
            <a:pPr algn="ctr" eaLnBrk="1" hangingPunct="1">
              <a:lnSpc>
                <a:spcPct val="90000"/>
              </a:lnSpc>
              <a:buFont typeface="Wingdings" panose="05000000000000000000" pitchFamily="2" charset="2"/>
              <a:buNone/>
              <a:defRPr/>
            </a:pPr>
            <a:r>
              <a:rPr lang="en-GB" sz="3200" dirty="0"/>
              <a:t>“</a:t>
            </a:r>
            <a:r>
              <a:rPr lang="en-US" sz="3200" dirty="0"/>
              <a:t>Any assumption by a person of the rights of an owner amounts to an appropriation, and this includes, where he has come by the property (innocently or not) without stealing it, any later assumption of a right to it by keeping or dealing with it as owner”</a:t>
            </a:r>
          </a:p>
        </p:txBody>
      </p:sp>
    </p:spTree>
    <p:extLst>
      <p:ext uri="{BB962C8B-B14F-4D97-AF65-F5344CB8AC3E}">
        <p14:creationId xmlns:p14="http://schemas.microsoft.com/office/powerpoint/2010/main" val="40719604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2739">
                                            <p:txEl>
                                              <p:pRg st="0" end="0"/>
                                            </p:txEl>
                                          </p:spTgt>
                                        </p:tgtEl>
                                        <p:attrNameLst>
                                          <p:attrName>style.visibility</p:attrName>
                                        </p:attrNameLst>
                                      </p:cBhvr>
                                      <p:to>
                                        <p:strVal val="visible"/>
                                      </p:to>
                                    </p:set>
                                    <p:animEffect transition="in" filter="fade">
                                      <p:cBhvr>
                                        <p:cTn id="7" dur="1000"/>
                                        <p:tgtEl>
                                          <p:spTgt spid="37273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2739">
                                            <p:txEl>
                                              <p:pRg st="1" end="1"/>
                                            </p:txEl>
                                          </p:spTgt>
                                        </p:tgtEl>
                                        <p:attrNameLst>
                                          <p:attrName>style.visibility</p:attrName>
                                        </p:attrNameLst>
                                      </p:cBhvr>
                                      <p:to>
                                        <p:strVal val="visible"/>
                                      </p:to>
                                    </p:set>
                                    <p:animEffect transition="in" filter="fade">
                                      <p:cBhvr>
                                        <p:cTn id="10" dur="1000"/>
                                        <p:tgtEl>
                                          <p:spTgt spid="37273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2739" grpId="0" build="p" bldLvl="4"/>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834" name="Rectangle 2">
            <a:extLst>
              <a:ext uri="{FF2B5EF4-FFF2-40B4-BE49-F238E27FC236}">
                <a16:creationId xmlns:a16="http://schemas.microsoft.com/office/drawing/2014/main" id="{65DE6A35-9AF2-DD46-855E-C2A71724E737}"/>
              </a:ext>
            </a:extLst>
          </p:cNvPr>
          <p:cNvSpPr>
            <a:spLocks noGrp="1" noChangeArrowheads="1"/>
          </p:cNvSpPr>
          <p:nvPr>
            <p:ph type="title"/>
          </p:nvPr>
        </p:nvSpPr>
        <p:spPr>
          <a:xfrm>
            <a:off x="1066088" y="325656"/>
            <a:ext cx="8686800" cy="1143001"/>
          </a:xfrm>
        </p:spPr>
        <p:txBody>
          <a:bodyPr/>
          <a:lstStyle/>
          <a:p>
            <a:pPr eaLnBrk="1" hangingPunct="1">
              <a:defRPr/>
            </a:pPr>
            <a:r>
              <a:rPr lang="en-GB" sz="2800" dirty="0"/>
              <a:t>The defendant appropriated the property</a:t>
            </a:r>
            <a:endParaRPr lang="en-US" sz="2800" dirty="0"/>
          </a:p>
        </p:txBody>
      </p:sp>
      <p:sp>
        <p:nvSpPr>
          <p:cNvPr id="376835" name="Rectangle 3">
            <a:extLst>
              <a:ext uri="{FF2B5EF4-FFF2-40B4-BE49-F238E27FC236}">
                <a16:creationId xmlns:a16="http://schemas.microsoft.com/office/drawing/2014/main" id="{90E06251-77AD-774D-886F-0E4BA9647170}"/>
              </a:ext>
            </a:extLst>
          </p:cNvPr>
          <p:cNvSpPr>
            <a:spLocks noGrp="1" noChangeArrowheads="1"/>
          </p:cNvSpPr>
          <p:nvPr>
            <p:ph type="body" idx="1"/>
          </p:nvPr>
        </p:nvSpPr>
        <p:spPr>
          <a:xfrm>
            <a:off x="794243" y="1420649"/>
            <a:ext cx="8686800" cy="5842000"/>
          </a:xfrm>
        </p:spPr>
        <p:txBody>
          <a:bodyPr/>
          <a:lstStyle/>
          <a:p>
            <a:pPr eaLnBrk="1" hangingPunct="1">
              <a:lnSpc>
                <a:spcPct val="90000"/>
              </a:lnSpc>
              <a:defRPr/>
            </a:pPr>
            <a:r>
              <a:rPr lang="en-GB" sz="2400" dirty="0"/>
              <a:t>Enough to show an assumption of </a:t>
            </a:r>
            <a:r>
              <a:rPr lang="en-GB" sz="2400" i="1" dirty="0"/>
              <a:t>any </a:t>
            </a:r>
            <a:r>
              <a:rPr lang="en-GB" sz="2400" dirty="0"/>
              <a:t>of the rights of an owner  -not necessary to show an assumption of </a:t>
            </a:r>
            <a:r>
              <a:rPr lang="en-GB" sz="2400" i="1" dirty="0">
                <a:solidFill>
                  <a:srgbClr val="FF0000"/>
                </a:solidFill>
              </a:rPr>
              <a:t>all</a:t>
            </a:r>
            <a:r>
              <a:rPr lang="en-GB" sz="2400" i="1" dirty="0"/>
              <a:t> </a:t>
            </a:r>
            <a:r>
              <a:rPr lang="en-GB" sz="2400" dirty="0"/>
              <a:t>of the rights of an owner? </a:t>
            </a:r>
            <a:r>
              <a:rPr lang="en-GB" sz="2400" dirty="0" err="1"/>
              <a:t>Eg</a:t>
            </a:r>
            <a:r>
              <a:rPr lang="en-GB" sz="2400" dirty="0"/>
              <a:t>:</a:t>
            </a:r>
          </a:p>
          <a:p>
            <a:pPr lvl="1">
              <a:lnSpc>
                <a:spcPct val="90000"/>
              </a:lnSpc>
              <a:defRPr/>
            </a:pPr>
            <a:r>
              <a:rPr lang="en-GB" sz="2200" dirty="0"/>
              <a:t>The right to use it</a:t>
            </a:r>
          </a:p>
          <a:p>
            <a:pPr lvl="1">
              <a:lnSpc>
                <a:spcPct val="90000"/>
              </a:lnSpc>
              <a:defRPr/>
            </a:pPr>
            <a:r>
              <a:rPr lang="en-GB" sz="2200" dirty="0"/>
              <a:t>The right to consume it</a:t>
            </a:r>
          </a:p>
          <a:p>
            <a:pPr lvl="1">
              <a:lnSpc>
                <a:spcPct val="90000"/>
              </a:lnSpc>
              <a:defRPr/>
            </a:pPr>
            <a:r>
              <a:rPr lang="en-GB" sz="2200" dirty="0"/>
              <a:t>The right to destroy it</a:t>
            </a:r>
          </a:p>
          <a:p>
            <a:pPr lvl="1">
              <a:lnSpc>
                <a:spcPct val="90000"/>
              </a:lnSpc>
              <a:defRPr/>
            </a:pPr>
            <a:r>
              <a:rPr lang="en-GB" sz="2200" dirty="0"/>
              <a:t>The right to give it away etc.</a:t>
            </a:r>
          </a:p>
          <a:p>
            <a:pPr marL="457200" lvl="1" indent="0" eaLnBrk="1" hangingPunct="1">
              <a:lnSpc>
                <a:spcPct val="90000"/>
              </a:lnSpc>
              <a:buNone/>
              <a:defRPr/>
            </a:pPr>
            <a:endParaRPr lang="en-GB" sz="2000" i="1" dirty="0"/>
          </a:p>
          <a:p>
            <a:pPr marL="457200" lvl="1" indent="0" eaLnBrk="1" hangingPunct="1">
              <a:lnSpc>
                <a:spcPct val="90000"/>
              </a:lnSpc>
              <a:buNone/>
              <a:defRPr/>
            </a:pPr>
            <a:r>
              <a:rPr lang="en-GB" sz="2000" i="1" dirty="0" err="1"/>
              <a:t>Darroux</a:t>
            </a:r>
            <a:r>
              <a:rPr lang="en-GB" sz="2000" i="1" dirty="0"/>
              <a:t> </a:t>
            </a:r>
            <a:r>
              <a:rPr lang="en-GB" sz="2000" dirty="0"/>
              <a:t>[2018] – submission for false claims for overtime etc to charity employer – but this was not ‘theft’ as </a:t>
            </a:r>
            <a:r>
              <a:rPr lang="en-GB" sz="2000" dirty="0" err="1"/>
              <a:t>Darroux</a:t>
            </a:r>
            <a:r>
              <a:rPr lang="en-GB" sz="2000" dirty="0"/>
              <a:t> had not done something that could amount to appropriation of property</a:t>
            </a:r>
          </a:p>
        </p:txBody>
      </p:sp>
    </p:spTree>
    <p:extLst>
      <p:ext uri="{BB962C8B-B14F-4D97-AF65-F5344CB8AC3E}">
        <p14:creationId xmlns:p14="http://schemas.microsoft.com/office/powerpoint/2010/main" val="380715970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6835">
                                            <p:txEl>
                                              <p:pRg st="0" end="0"/>
                                            </p:txEl>
                                          </p:spTgt>
                                        </p:tgtEl>
                                        <p:attrNameLst>
                                          <p:attrName>style.visibility</p:attrName>
                                        </p:attrNameLst>
                                      </p:cBhvr>
                                      <p:to>
                                        <p:strVal val="visible"/>
                                      </p:to>
                                    </p:set>
                                    <p:animEffect transition="in" filter="fade">
                                      <p:cBhvr>
                                        <p:cTn id="7" dur="1000"/>
                                        <p:tgtEl>
                                          <p:spTgt spid="3768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6835">
                                            <p:txEl>
                                              <p:pRg st="1" end="1"/>
                                            </p:txEl>
                                          </p:spTgt>
                                        </p:tgtEl>
                                        <p:attrNameLst>
                                          <p:attrName>style.visibility</p:attrName>
                                        </p:attrNameLst>
                                      </p:cBhvr>
                                      <p:to>
                                        <p:strVal val="visible"/>
                                      </p:to>
                                    </p:set>
                                    <p:animEffect transition="in" filter="fade">
                                      <p:cBhvr>
                                        <p:cTn id="12" dur="1000"/>
                                        <p:tgtEl>
                                          <p:spTgt spid="3768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6835">
                                            <p:txEl>
                                              <p:pRg st="2" end="2"/>
                                            </p:txEl>
                                          </p:spTgt>
                                        </p:tgtEl>
                                        <p:attrNameLst>
                                          <p:attrName>style.visibility</p:attrName>
                                        </p:attrNameLst>
                                      </p:cBhvr>
                                      <p:to>
                                        <p:strVal val="visible"/>
                                      </p:to>
                                    </p:set>
                                    <p:animEffect transition="in" filter="fade">
                                      <p:cBhvr>
                                        <p:cTn id="17" dur="1000"/>
                                        <p:tgtEl>
                                          <p:spTgt spid="37683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76835">
                                            <p:txEl>
                                              <p:pRg st="3" end="3"/>
                                            </p:txEl>
                                          </p:spTgt>
                                        </p:tgtEl>
                                        <p:attrNameLst>
                                          <p:attrName>style.visibility</p:attrName>
                                        </p:attrNameLst>
                                      </p:cBhvr>
                                      <p:to>
                                        <p:strVal val="visible"/>
                                      </p:to>
                                    </p:set>
                                    <p:animEffect transition="in" filter="fade">
                                      <p:cBhvr>
                                        <p:cTn id="22" dur="1000"/>
                                        <p:tgtEl>
                                          <p:spTgt spid="37683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76835">
                                            <p:txEl>
                                              <p:pRg st="4" end="4"/>
                                            </p:txEl>
                                          </p:spTgt>
                                        </p:tgtEl>
                                        <p:attrNameLst>
                                          <p:attrName>style.visibility</p:attrName>
                                        </p:attrNameLst>
                                      </p:cBhvr>
                                      <p:to>
                                        <p:strVal val="visible"/>
                                      </p:to>
                                    </p:set>
                                    <p:animEffect transition="in" filter="fade">
                                      <p:cBhvr>
                                        <p:cTn id="27" dur="1000"/>
                                        <p:tgtEl>
                                          <p:spTgt spid="37683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76835">
                                            <p:txEl>
                                              <p:pRg st="6" end="6"/>
                                            </p:txEl>
                                          </p:spTgt>
                                        </p:tgtEl>
                                        <p:attrNameLst>
                                          <p:attrName>style.visibility</p:attrName>
                                        </p:attrNameLst>
                                      </p:cBhvr>
                                      <p:to>
                                        <p:strVal val="visible"/>
                                      </p:to>
                                    </p:set>
                                    <p:animEffect transition="in" filter="fade">
                                      <p:cBhvr>
                                        <p:cTn id="32" dur="1000"/>
                                        <p:tgtEl>
                                          <p:spTgt spid="37683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6835" grpId="0" build="p" bldLvl="4"/>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82" name="Rectangle 2">
            <a:extLst>
              <a:ext uri="{FF2B5EF4-FFF2-40B4-BE49-F238E27FC236}">
                <a16:creationId xmlns:a16="http://schemas.microsoft.com/office/drawing/2014/main" id="{1647D4B0-58C6-E748-9489-B5616C539643}"/>
              </a:ext>
            </a:extLst>
          </p:cNvPr>
          <p:cNvSpPr>
            <a:spLocks noGrp="1" noChangeArrowheads="1"/>
          </p:cNvSpPr>
          <p:nvPr>
            <p:ph type="title"/>
          </p:nvPr>
        </p:nvSpPr>
        <p:spPr/>
        <p:txBody>
          <a:bodyPr/>
          <a:lstStyle/>
          <a:p>
            <a:pPr eaLnBrk="1" hangingPunct="1">
              <a:defRPr/>
            </a:pPr>
            <a:r>
              <a:rPr lang="en-GB" i="1" dirty="0"/>
              <a:t>Morris (1984)</a:t>
            </a:r>
            <a:endParaRPr lang="en-US" i="1" dirty="0"/>
          </a:p>
        </p:txBody>
      </p:sp>
      <p:sp>
        <p:nvSpPr>
          <p:cNvPr id="378883" name="Rectangle 3">
            <a:extLst>
              <a:ext uri="{FF2B5EF4-FFF2-40B4-BE49-F238E27FC236}">
                <a16:creationId xmlns:a16="http://schemas.microsoft.com/office/drawing/2014/main" id="{7FFAE214-951F-ED4D-8F11-500247AB9FA9}"/>
              </a:ext>
            </a:extLst>
          </p:cNvPr>
          <p:cNvSpPr>
            <a:spLocks noGrp="1" noChangeArrowheads="1"/>
          </p:cNvSpPr>
          <p:nvPr>
            <p:ph type="body" idx="1"/>
          </p:nvPr>
        </p:nvSpPr>
        <p:spPr>
          <a:xfrm>
            <a:off x="1030015" y="1463567"/>
            <a:ext cx="4648583" cy="4325691"/>
          </a:xfrm>
        </p:spPr>
        <p:txBody>
          <a:bodyPr>
            <a:noAutofit/>
          </a:bodyPr>
          <a:lstStyle/>
          <a:p>
            <a:pPr eaLnBrk="1" hangingPunct="1">
              <a:defRPr/>
            </a:pPr>
            <a:r>
              <a:rPr lang="en-GB" sz="2400" dirty="0"/>
              <a:t>D switched ticket prices</a:t>
            </a:r>
          </a:p>
          <a:p>
            <a:pPr eaLnBrk="1" hangingPunct="1">
              <a:defRPr/>
            </a:pPr>
            <a:r>
              <a:rPr lang="en-GB" sz="2400" dirty="0"/>
              <a:t>It is sufficient that the defendant assumed </a:t>
            </a:r>
            <a:r>
              <a:rPr lang="en-GB" sz="2400" u="sng" dirty="0"/>
              <a:t>any</a:t>
            </a:r>
            <a:r>
              <a:rPr lang="en-GB" sz="2400" dirty="0"/>
              <a:t> of the rights of an owner</a:t>
            </a:r>
          </a:p>
          <a:p>
            <a:pPr eaLnBrk="1" hangingPunct="1">
              <a:defRPr/>
            </a:pPr>
            <a:r>
              <a:rPr lang="en-GB" sz="2400" dirty="0"/>
              <a:t>So the defendants </a:t>
            </a:r>
            <a:r>
              <a:rPr lang="en-GB" sz="2400" b="1" dirty="0"/>
              <a:t>appropriated </a:t>
            </a:r>
            <a:r>
              <a:rPr lang="en-GB" sz="2400" dirty="0"/>
              <a:t>the goods when they switched the price labels</a:t>
            </a:r>
          </a:p>
          <a:p>
            <a:pPr eaLnBrk="1" hangingPunct="1">
              <a:defRPr/>
            </a:pPr>
            <a:r>
              <a:rPr lang="en-GB" sz="2400" dirty="0"/>
              <a:t>See also Gomez – loading goods into the van – see later slide</a:t>
            </a:r>
            <a:endParaRPr lang="en-US" sz="2400" dirty="0"/>
          </a:p>
        </p:txBody>
      </p:sp>
      <p:pic>
        <p:nvPicPr>
          <p:cNvPr id="3" name="Picture 2">
            <a:extLst>
              <a:ext uri="{FF2B5EF4-FFF2-40B4-BE49-F238E27FC236}">
                <a16:creationId xmlns:a16="http://schemas.microsoft.com/office/drawing/2014/main" id="{84909082-268B-233D-1A01-414218F5CDD5}"/>
              </a:ext>
            </a:extLst>
          </p:cNvPr>
          <p:cNvPicPr>
            <a:picLocks noChangeAspect="1"/>
          </p:cNvPicPr>
          <p:nvPr/>
        </p:nvPicPr>
        <p:blipFill>
          <a:blip r:embed="rId3"/>
          <a:stretch>
            <a:fillRect/>
          </a:stretch>
        </p:blipFill>
        <p:spPr>
          <a:xfrm>
            <a:off x="6946362" y="1788071"/>
            <a:ext cx="2144577" cy="2003486"/>
          </a:xfrm>
          <a:prstGeom prst="rect">
            <a:avLst/>
          </a:prstGeom>
        </p:spPr>
      </p:pic>
    </p:spTree>
    <p:extLst>
      <p:ext uri="{BB962C8B-B14F-4D97-AF65-F5344CB8AC3E}">
        <p14:creationId xmlns:p14="http://schemas.microsoft.com/office/powerpoint/2010/main" val="1674336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8883">
                                            <p:txEl>
                                              <p:pRg st="0" end="0"/>
                                            </p:txEl>
                                          </p:spTgt>
                                        </p:tgtEl>
                                        <p:attrNameLst>
                                          <p:attrName>style.visibility</p:attrName>
                                        </p:attrNameLst>
                                      </p:cBhvr>
                                      <p:to>
                                        <p:strVal val="visible"/>
                                      </p:to>
                                    </p:set>
                                    <p:animEffect transition="in" filter="fade">
                                      <p:cBhvr>
                                        <p:cTn id="7" dur="1000"/>
                                        <p:tgtEl>
                                          <p:spTgt spid="3788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8883">
                                            <p:txEl>
                                              <p:pRg st="1" end="1"/>
                                            </p:txEl>
                                          </p:spTgt>
                                        </p:tgtEl>
                                        <p:attrNameLst>
                                          <p:attrName>style.visibility</p:attrName>
                                        </p:attrNameLst>
                                      </p:cBhvr>
                                      <p:to>
                                        <p:strVal val="visible"/>
                                      </p:to>
                                    </p:set>
                                    <p:animEffect transition="in" filter="fade">
                                      <p:cBhvr>
                                        <p:cTn id="12" dur="1000"/>
                                        <p:tgtEl>
                                          <p:spTgt spid="3788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8883">
                                            <p:txEl>
                                              <p:pRg st="2" end="2"/>
                                            </p:txEl>
                                          </p:spTgt>
                                        </p:tgtEl>
                                        <p:attrNameLst>
                                          <p:attrName>style.visibility</p:attrName>
                                        </p:attrNameLst>
                                      </p:cBhvr>
                                      <p:to>
                                        <p:strVal val="visible"/>
                                      </p:to>
                                    </p:set>
                                    <p:animEffect transition="in" filter="fade">
                                      <p:cBhvr>
                                        <p:cTn id="17" dur="1000"/>
                                        <p:tgtEl>
                                          <p:spTgt spid="3788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78883">
                                            <p:txEl>
                                              <p:pRg st="3" end="3"/>
                                            </p:txEl>
                                          </p:spTgt>
                                        </p:tgtEl>
                                        <p:attrNameLst>
                                          <p:attrName>style.visibility</p:attrName>
                                        </p:attrNameLst>
                                      </p:cBhvr>
                                      <p:to>
                                        <p:strVal val="visible"/>
                                      </p:to>
                                    </p:set>
                                    <p:animEffect transition="in" filter="fade">
                                      <p:cBhvr>
                                        <p:cTn id="22" dur="1000"/>
                                        <p:tgtEl>
                                          <p:spTgt spid="3788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88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0930" name="Rectangle 2">
            <a:extLst>
              <a:ext uri="{FF2B5EF4-FFF2-40B4-BE49-F238E27FC236}">
                <a16:creationId xmlns:a16="http://schemas.microsoft.com/office/drawing/2014/main" id="{5655356F-3AA2-7742-BA6D-1509C9C866F5}"/>
              </a:ext>
            </a:extLst>
          </p:cNvPr>
          <p:cNvSpPr>
            <a:spLocks noGrp="1" noChangeArrowheads="1"/>
          </p:cNvSpPr>
          <p:nvPr>
            <p:ph type="title"/>
          </p:nvPr>
        </p:nvSpPr>
        <p:spPr>
          <a:xfrm>
            <a:off x="582861" y="230222"/>
            <a:ext cx="8686800" cy="660882"/>
          </a:xfrm>
        </p:spPr>
        <p:txBody>
          <a:bodyPr/>
          <a:lstStyle/>
          <a:p>
            <a:pPr eaLnBrk="1" hangingPunct="1">
              <a:defRPr/>
            </a:pPr>
            <a:r>
              <a:rPr lang="en-GB" sz="2800" dirty="0"/>
              <a:t>The defendant appropriated the property</a:t>
            </a:r>
            <a:endParaRPr lang="en-US" sz="2800" dirty="0"/>
          </a:p>
        </p:txBody>
      </p:sp>
      <p:sp>
        <p:nvSpPr>
          <p:cNvPr id="380931" name="Rectangle 3">
            <a:extLst>
              <a:ext uri="{FF2B5EF4-FFF2-40B4-BE49-F238E27FC236}">
                <a16:creationId xmlns:a16="http://schemas.microsoft.com/office/drawing/2014/main" id="{DE4CBCA2-31A6-6046-AC37-D63901ABA1C8}"/>
              </a:ext>
            </a:extLst>
          </p:cNvPr>
          <p:cNvSpPr>
            <a:spLocks noGrp="1" noChangeArrowheads="1"/>
          </p:cNvSpPr>
          <p:nvPr>
            <p:ph type="body" idx="1"/>
          </p:nvPr>
        </p:nvSpPr>
        <p:spPr>
          <a:xfrm>
            <a:off x="557024" y="1042988"/>
            <a:ext cx="8686800" cy="5013290"/>
          </a:xfrm>
        </p:spPr>
        <p:txBody>
          <a:bodyPr/>
          <a:lstStyle/>
          <a:p>
            <a:pPr eaLnBrk="1" hangingPunct="1">
              <a:lnSpc>
                <a:spcPct val="90000"/>
              </a:lnSpc>
              <a:defRPr/>
            </a:pPr>
            <a:r>
              <a:rPr lang="en-GB" sz="2400" dirty="0"/>
              <a:t>There can be an appropriation even if the owner consented to the assumption of the rights</a:t>
            </a:r>
            <a:br>
              <a:rPr lang="en-GB" sz="2400" dirty="0"/>
            </a:br>
            <a:endParaRPr lang="en-GB" sz="2400" dirty="0"/>
          </a:p>
          <a:p>
            <a:pPr marL="457200" lvl="1" indent="0" eaLnBrk="1" hangingPunct="1">
              <a:lnSpc>
                <a:spcPct val="90000"/>
              </a:lnSpc>
              <a:buNone/>
              <a:defRPr/>
            </a:pPr>
            <a:r>
              <a:rPr lang="en-GB" sz="3200" i="1" dirty="0"/>
              <a:t>Lawrence</a:t>
            </a:r>
          </a:p>
        </p:txBody>
      </p:sp>
      <p:sp>
        <p:nvSpPr>
          <p:cNvPr id="2" name="Rectangle 3">
            <a:extLst>
              <a:ext uri="{FF2B5EF4-FFF2-40B4-BE49-F238E27FC236}">
                <a16:creationId xmlns:a16="http://schemas.microsoft.com/office/drawing/2014/main" id="{E0173D0D-922A-39DA-9F91-9DC9544AC2EC}"/>
              </a:ext>
            </a:extLst>
          </p:cNvPr>
          <p:cNvSpPr txBox="1">
            <a:spLocks noChangeArrowheads="1"/>
          </p:cNvSpPr>
          <p:nvPr/>
        </p:nvSpPr>
        <p:spPr>
          <a:xfrm>
            <a:off x="740023" y="3255579"/>
            <a:ext cx="4186238" cy="315972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nSpc>
                <a:spcPct val="90000"/>
              </a:lnSpc>
              <a:defRPr/>
            </a:pPr>
            <a:r>
              <a:rPr lang="en-GB" sz="2400" dirty="0"/>
              <a:t>So Lawrence appropriated the money when he took it from the tourist’s wallet- even though it had been offered to him</a:t>
            </a:r>
            <a:endParaRPr lang="en-US" sz="2400" dirty="0"/>
          </a:p>
        </p:txBody>
      </p:sp>
      <p:pic>
        <p:nvPicPr>
          <p:cNvPr id="7" name="Picture 6">
            <a:extLst>
              <a:ext uri="{FF2B5EF4-FFF2-40B4-BE49-F238E27FC236}">
                <a16:creationId xmlns:a16="http://schemas.microsoft.com/office/drawing/2014/main" id="{1485BE08-8269-16B4-EC89-EAD478F52BF9}"/>
              </a:ext>
            </a:extLst>
          </p:cNvPr>
          <p:cNvPicPr>
            <a:picLocks noChangeAspect="1"/>
          </p:cNvPicPr>
          <p:nvPr/>
        </p:nvPicPr>
        <p:blipFill>
          <a:blip r:embed="rId3"/>
          <a:stretch>
            <a:fillRect/>
          </a:stretch>
        </p:blipFill>
        <p:spPr>
          <a:xfrm>
            <a:off x="6884199" y="2427871"/>
            <a:ext cx="2722333" cy="1655416"/>
          </a:xfrm>
          <a:prstGeom prst="rect">
            <a:avLst/>
          </a:prstGeom>
        </p:spPr>
      </p:pic>
    </p:spTree>
    <p:extLst>
      <p:ext uri="{BB962C8B-B14F-4D97-AF65-F5344CB8AC3E}">
        <p14:creationId xmlns:p14="http://schemas.microsoft.com/office/powerpoint/2010/main" val="25669514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0931">
                                            <p:txEl>
                                              <p:pRg st="0" end="0"/>
                                            </p:txEl>
                                          </p:spTgt>
                                        </p:tgtEl>
                                        <p:attrNameLst>
                                          <p:attrName>style.visibility</p:attrName>
                                        </p:attrNameLst>
                                      </p:cBhvr>
                                      <p:to>
                                        <p:strVal val="visible"/>
                                      </p:to>
                                    </p:set>
                                    <p:animEffect transition="in" filter="fade">
                                      <p:cBhvr>
                                        <p:cTn id="7" dur="1000"/>
                                        <p:tgtEl>
                                          <p:spTgt spid="3809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0931">
                                            <p:txEl>
                                              <p:pRg st="1" end="1"/>
                                            </p:txEl>
                                          </p:spTgt>
                                        </p:tgtEl>
                                        <p:attrNameLst>
                                          <p:attrName>style.visibility</p:attrName>
                                        </p:attrNameLst>
                                      </p:cBhvr>
                                      <p:to>
                                        <p:strVal val="visible"/>
                                      </p:to>
                                    </p:set>
                                    <p:animEffect transition="in" filter="fade">
                                      <p:cBhvr>
                                        <p:cTn id="12" dur="1000"/>
                                        <p:tgtEl>
                                          <p:spTgt spid="3809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Effect transition="in" filter="fade">
                                      <p:cBhvr>
                                        <p:cTn id="17"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0931" grpId="0" build="p" bldLvl="4"/>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2">
            <a:extLst>
              <a:ext uri="{FF2B5EF4-FFF2-40B4-BE49-F238E27FC236}">
                <a16:creationId xmlns:a16="http://schemas.microsoft.com/office/drawing/2014/main" id="{3F010D60-4B8D-5144-AB0F-06F2A24FEBF6}"/>
              </a:ext>
            </a:extLst>
          </p:cNvPr>
          <p:cNvSpPr>
            <a:spLocks noGrp="1" noChangeArrowheads="1"/>
          </p:cNvSpPr>
          <p:nvPr>
            <p:ph type="title"/>
          </p:nvPr>
        </p:nvSpPr>
        <p:spPr/>
        <p:txBody>
          <a:bodyPr/>
          <a:lstStyle/>
          <a:p>
            <a:pPr eaLnBrk="1" hangingPunct="1">
              <a:defRPr/>
            </a:pPr>
            <a:r>
              <a:rPr lang="en-GB" i="1" dirty="0"/>
              <a:t>Gomez (1993)</a:t>
            </a:r>
            <a:endParaRPr lang="en-US" i="1" dirty="0"/>
          </a:p>
        </p:txBody>
      </p:sp>
      <p:sp>
        <p:nvSpPr>
          <p:cNvPr id="391171" name="Rectangle 3">
            <a:extLst>
              <a:ext uri="{FF2B5EF4-FFF2-40B4-BE49-F238E27FC236}">
                <a16:creationId xmlns:a16="http://schemas.microsoft.com/office/drawing/2014/main" id="{883A6ECC-9FA1-C547-9551-6E5A3A88C096}"/>
              </a:ext>
            </a:extLst>
          </p:cNvPr>
          <p:cNvSpPr>
            <a:spLocks noGrp="1" noChangeArrowheads="1"/>
          </p:cNvSpPr>
          <p:nvPr>
            <p:ph type="body" idx="1"/>
          </p:nvPr>
        </p:nvSpPr>
        <p:spPr>
          <a:xfrm>
            <a:off x="777765" y="1531884"/>
            <a:ext cx="4546600" cy="4924425"/>
          </a:xfrm>
        </p:spPr>
        <p:txBody>
          <a:bodyPr>
            <a:normAutofit/>
          </a:bodyPr>
          <a:lstStyle/>
          <a:p>
            <a:pPr eaLnBrk="1" hangingPunct="1">
              <a:lnSpc>
                <a:spcPct val="90000"/>
              </a:lnSpc>
              <a:defRPr/>
            </a:pPr>
            <a:r>
              <a:rPr lang="en-GB" sz="2000" dirty="0"/>
              <a:t>The HL followed </a:t>
            </a:r>
            <a:r>
              <a:rPr lang="en-GB" sz="2000" i="1" dirty="0"/>
              <a:t>Lawrence</a:t>
            </a:r>
            <a:r>
              <a:rPr lang="en-GB" sz="2000" dirty="0"/>
              <a:t>, holding that an act may amount to an appropriation even if the owner consented to it</a:t>
            </a:r>
          </a:p>
          <a:p>
            <a:pPr eaLnBrk="1" hangingPunct="1">
              <a:lnSpc>
                <a:spcPct val="90000"/>
              </a:lnSpc>
              <a:defRPr/>
            </a:pPr>
            <a:r>
              <a:rPr lang="en-GB" sz="2000" dirty="0"/>
              <a:t>Assistant </a:t>
            </a:r>
            <a:r>
              <a:rPr lang="en-GB" sz="2000" dirty="0" err="1"/>
              <a:t>Mgr</a:t>
            </a:r>
            <a:r>
              <a:rPr lang="en-GB" sz="2000" dirty="0"/>
              <a:t> in cahoots with accomplice and persuaded Manager that cheques were ‘good’</a:t>
            </a:r>
          </a:p>
          <a:p>
            <a:pPr eaLnBrk="1" hangingPunct="1">
              <a:lnSpc>
                <a:spcPct val="90000"/>
              </a:lnSpc>
              <a:defRPr/>
            </a:pPr>
            <a:r>
              <a:rPr lang="en-GB" sz="2000" dirty="0"/>
              <a:t>On that basis Manager agreed to goods being loaded into the van</a:t>
            </a:r>
          </a:p>
          <a:p>
            <a:pPr eaLnBrk="1" hangingPunct="1">
              <a:lnSpc>
                <a:spcPct val="90000"/>
              </a:lnSpc>
              <a:defRPr/>
            </a:pPr>
            <a:r>
              <a:rPr lang="en-GB" sz="2000" dirty="0"/>
              <a:t>So loading the goods was an appropriation.</a:t>
            </a:r>
            <a:endParaRPr lang="en-US" sz="2000" dirty="0"/>
          </a:p>
        </p:txBody>
      </p:sp>
      <p:pic>
        <p:nvPicPr>
          <p:cNvPr id="391172" name="Picture 4">
            <a:extLst>
              <a:ext uri="{FF2B5EF4-FFF2-40B4-BE49-F238E27FC236}">
                <a16:creationId xmlns:a16="http://schemas.microsoft.com/office/drawing/2014/main" id="{03614CF6-47BB-8B6E-0F38-273D427FA4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8452" y="1490335"/>
            <a:ext cx="2495550" cy="312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73504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91172"/>
                                        </p:tgtEl>
                                        <p:attrNameLst>
                                          <p:attrName>style.visibility</p:attrName>
                                        </p:attrNameLst>
                                      </p:cBhvr>
                                      <p:to>
                                        <p:strVal val="visible"/>
                                      </p:to>
                                    </p:set>
                                    <p:animEffect transition="in" filter="fade">
                                      <p:cBhvr>
                                        <p:cTn id="7" dur="1000"/>
                                        <p:tgtEl>
                                          <p:spTgt spid="3911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1171">
                                            <p:txEl>
                                              <p:pRg st="0" end="0"/>
                                            </p:txEl>
                                          </p:spTgt>
                                        </p:tgtEl>
                                        <p:attrNameLst>
                                          <p:attrName>style.visibility</p:attrName>
                                        </p:attrNameLst>
                                      </p:cBhvr>
                                      <p:to>
                                        <p:strVal val="visible"/>
                                      </p:to>
                                    </p:set>
                                    <p:animEffect transition="in" filter="fade">
                                      <p:cBhvr>
                                        <p:cTn id="12" dur="1000"/>
                                        <p:tgtEl>
                                          <p:spTgt spid="3911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1171">
                                            <p:txEl>
                                              <p:pRg st="1" end="1"/>
                                            </p:txEl>
                                          </p:spTgt>
                                        </p:tgtEl>
                                        <p:attrNameLst>
                                          <p:attrName>style.visibility</p:attrName>
                                        </p:attrNameLst>
                                      </p:cBhvr>
                                      <p:to>
                                        <p:strVal val="visible"/>
                                      </p:to>
                                    </p:set>
                                    <p:animEffect transition="in" filter="fade">
                                      <p:cBhvr>
                                        <p:cTn id="17" dur="1000"/>
                                        <p:tgtEl>
                                          <p:spTgt spid="39117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91171">
                                            <p:txEl>
                                              <p:pRg st="2" end="2"/>
                                            </p:txEl>
                                          </p:spTgt>
                                        </p:tgtEl>
                                        <p:attrNameLst>
                                          <p:attrName>style.visibility</p:attrName>
                                        </p:attrNameLst>
                                      </p:cBhvr>
                                      <p:to>
                                        <p:strVal val="visible"/>
                                      </p:to>
                                    </p:set>
                                    <p:animEffect transition="in" filter="fade">
                                      <p:cBhvr>
                                        <p:cTn id="22" dur="1000"/>
                                        <p:tgtEl>
                                          <p:spTgt spid="39117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91171">
                                            <p:txEl>
                                              <p:pRg st="3" end="3"/>
                                            </p:txEl>
                                          </p:spTgt>
                                        </p:tgtEl>
                                        <p:attrNameLst>
                                          <p:attrName>style.visibility</p:attrName>
                                        </p:attrNameLst>
                                      </p:cBhvr>
                                      <p:to>
                                        <p:strVal val="visible"/>
                                      </p:to>
                                    </p:set>
                                    <p:animEffect transition="in" filter="fade">
                                      <p:cBhvr>
                                        <p:cTn id="27" dur="1000"/>
                                        <p:tgtEl>
                                          <p:spTgt spid="39117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117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6" name="Rectangle 4">
            <a:extLst>
              <a:ext uri="{FF2B5EF4-FFF2-40B4-BE49-F238E27FC236}">
                <a16:creationId xmlns:a16="http://schemas.microsoft.com/office/drawing/2014/main" id="{E9BA3A2D-6DA6-964D-A020-3A49B88A96F9}"/>
              </a:ext>
            </a:extLst>
          </p:cNvPr>
          <p:cNvSpPr>
            <a:spLocks noGrp="1" noChangeArrowheads="1"/>
          </p:cNvSpPr>
          <p:nvPr>
            <p:ph type="title"/>
          </p:nvPr>
        </p:nvSpPr>
        <p:spPr/>
        <p:txBody>
          <a:bodyPr/>
          <a:lstStyle/>
          <a:p>
            <a:pPr eaLnBrk="1" hangingPunct="1">
              <a:defRPr/>
            </a:pPr>
            <a:r>
              <a:rPr lang="en-GB" i="1" dirty="0"/>
              <a:t>Hinks (2000)</a:t>
            </a:r>
            <a:endParaRPr lang="en-US" i="1" dirty="0"/>
          </a:p>
        </p:txBody>
      </p:sp>
      <p:sp>
        <p:nvSpPr>
          <p:cNvPr id="397317" name="Rectangle 5">
            <a:extLst>
              <a:ext uri="{FF2B5EF4-FFF2-40B4-BE49-F238E27FC236}">
                <a16:creationId xmlns:a16="http://schemas.microsoft.com/office/drawing/2014/main" id="{911BC7F8-E4AF-C640-9940-C2B9C3F37742}"/>
              </a:ext>
            </a:extLst>
          </p:cNvPr>
          <p:cNvSpPr>
            <a:spLocks noGrp="1" noChangeArrowheads="1"/>
          </p:cNvSpPr>
          <p:nvPr>
            <p:ph type="body" idx="1"/>
          </p:nvPr>
        </p:nvSpPr>
        <p:spPr>
          <a:xfrm>
            <a:off x="802482" y="1584435"/>
            <a:ext cx="4259263" cy="4530725"/>
          </a:xfrm>
        </p:spPr>
        <p:txBody>
          <a:bodyPr/>
          <a:lstStyle/>
          <a:p>
            <a:pPr eaLnBrk="1" hangingPunct="1">
              <a:defRPr/>
            </a:pPr>
            <a:r>
              <a:rPr lang="en-GB" dirty="0"/>
              <a:t>Hinks obtained over £60,000 from a vulnerable man after befriending him.</a:t>
            </a:r>
          </a:p>
          <a:p>
            <a:pPr eaLnBrk="1" hangingPunct="1">
              <a:defRPr/>
            </a:pPr>
            <a:r>
              <a:rPr lang="en-GB" dirty="0"/>
              <a:t>Hinks argued that she could not be guilty of theft because she had acquired valid title to the property – gift was valid under the civil law</a:t>
            </a:r>
          </a:p>
          <a:p>
            <a:pPr eaLnBrk="1" hangingPunct="1">
              <a:defRPr/>
            </a:pPr>
            <a:r>
              <a:rPr lang="en-GB" dirty="0"/>
              <a:t>HL held that an appropriation can be established despite the fact that the property passes as a valid gift</a:t>
            </a:r>
            <a:endParaRPr lang="en-US" dirty="0"/>
          </a:p>
        </p:txBody>
      </p:sp>
      <p:pic>
        <p:nvPicPr>
          <p:cNvPr id="7" name="Picture 6">
            <a:extLst>
              <a:ext uri="{FF2B5EF4-FFF2-40B4-BE49-F238E27FC236}">
                <a16:creationId xmlns:a16="http://schemas.microsoft.com/office/drawing/2014/main" id="{33C43155-D86B-5D20-86D4-D533F7BDD032}"/>
              </a:ext>
            </a:extLst>
          </p:cNvPr>
          <p:cNvPicPr>
            <a:picLocks noChangeAspect="1"/>
          </p:cNvPicPr>
          <p:nvPr/>
        </p:nvPicPr>
        <p:blipFill>
          <a:blip r:embed="rId3"/>
          <a:stretch>
            <a:fillRect/>
          </a:stretch>
        </p:blipFill>
        <p:spPr>
          <a:xfrm>
            <a:off x="3153131" y="26849"/>
            <a:ext cx="4792661" cy="3402151"/>
          </a:xfrm>
          <a:prstGeom prst="rect">
            <a:avLst/>
          </a:prstGeom>
        </p:spPr>
      </p:pic>
    </p:spTree>
    <p:extLst>
      <p:ext uri="{BB962C8B-B14F-4D97-AF65-F5344CB8AC3E}">
        <p14:creationId xmlns:p14="http://schemas.microsoft.com/office/powerpoint/2010/main" val="202858171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7317">
                                            <p:txEl>
                                              <p:pRg st="0" end="0"/>
                                            </p:txEl>
                                          </p:spTgt>
                                        </p:tgtEl>
                                        <p:attrNameLst>
                                          <p:attrName>style.visibility</p:attrName>
                                        </p:attrNameLst>
                                      </p:cBhvr>
                                      <p:to>
                                        <p:strVal val="visible"/>
                                      </p:to>
                                    </p:set>
                                    <p:animEffect transition="in" filter="fade">
                                      <p:cBhvr>
                                        <p:cTn id="7" dur="1000"/>
                                        <p:tgtEl>
                                          <p:spTgt spid="39731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7317">
                                            <p:txEl>
                                              <p:pRg st="1" end="1"/>
                                            </p:txEl>
                                          </p:spTgt>
                                        </p:tgtEl>
                                        <p:attrNameLst>
                                          <p:attrName>style.visibility</p:attrName>
                                        </p:attrNameLst>
                                      </p:cBhvr>
                                      <p:to>
                                        <p:strVal val="visible"/>
                                      </p:to>
                                    </p:set>
                                    <p:animEffect transition="in" filter="fade">
                                      <p:cBhvr>
                                        <p:cTn id="12" dur="1000"/>
                                        <p:tgtEl>
                                          <p:spTgt spid="39731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7317">
                                            <p:txEl>
                                              <p:pRg st="2" end="2"/>
                                            </p:txEl>
                                          </p:spTgt>
                                        </p:tgtEl>
                                        <p:attrNameLst>
                                          <p:attrName>style.visibility</p:attrName>
                                        </p:attrNameLst>
                                      </p:cBhvr>
                                      <p:to>
                                        <p:strVal val="visible"/>
                                      </p:to>
                                    </p:set>
                                    <p:animEffect transition="in" filter="fade">
                                      <p:cBhvr>
                                        <p:cTn id="17" dur="1000"/>
                                        <p:tgtEl>
                                          <p:spTgt spid="39731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731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6" name="Rectangle 4">
            <a:extLst>
              <a:ext uri="{FF2B5EF4-FFF2-40B4-BE49-F238E27FC236}">
                <a16:creationId xmlns:a16="http://schemas.microsoft.com/office/drawing/2014/main" id="{E9BA3A2D-6DA6-964D-A020-3A49B88A96F9}"/>
              </a:ext>
            </a:extLst>
          </p:cNvPr>
          <p:cNvSpPr>
            <a:spLocks noGrp="1" noChangeArrowheads="1"/>
          </p:cNvSpPr>
          <p:nvPr>
            <p:ph type="title"/>
          </p:nvPr>
        </p:nvSpPr>
        <p:spPr/>
        <p:txBody>
          <a:bodyPr/>
          <a:lstStyle/>
          <a:p>
            <a:pPr eaLnBrk="1" hangingPunct="1">
              <a:defRPr/>
            </a:pPr>
            <a:r>
              <a:rPr lang="en-GB" i="1" dirty="0" err="1"/>
              <a:t>Atakpu</a:t>
            </a:r>
            <a:r>
              <a:rPr lang="en-GB" i="1" dirty="0"/>
              <a:t> (1994)</a:t>
            </a:r>
            <a:endParaRPr lang="en-US" i="1" dirty="0"/>
          </a:p>
        </p:txBody>
      </p:sp>
      <p:sp>
        <p:nvSpPr>
          <p:cNvPr id="397317" name="Rectangle 5">
            <a:extLst>
              <a:ext uri="{FF2B5EF4-FFF2-40B4-BE49-F238E27FC236}">
                <a16:creationId xmlns:a16="http://schemas.microsoft.com/office/drawing/2014/main" id="{911BC7F8-E4AF-C640-9940-C2B9C3F37742}"/>
              </a:ext>
            </a:extLst>
          </p:cNvPr>
          <p:cNvSpPr>
            <a:spLocks noGrp="1" noChangeArrowheads="1"/>
          </p:cNvSpPr>
          <p:nvPr>
            <p:ph type="body" idx="1"/>
          </p:nvPr>
        </p:nvSpPr>
        <p:spPr>
          <a:xfrm>
            <a:off x="802482" y="1584435"/>
            <a:ext cx="4259263" cy="4530725"/>
          </a:xfrm>
        </p:spPr>
        <p:txBody>
          <a:bodyPr/>
          <a:lstStyle/>
          <a:p>
            <a:pPr eaLnBrk="1" hangingPunct="1">
              <a:defRPr/>
            </a:pPr>
            <a:r>
              <a:rPr lang="en-GB" dirty="0"/>
              <a:t>Appropriation can be a ‘continuing act’.</a:t>
            </a:r>
          </a:p>
          <a:p>
            <a:pPr eaLnBrk="1" hangingPunct="1">
              <a:defRPr/>
            </a:pPr>
            <a:r>
              <a:rPr lang="en-GB" dirty="0"/>
              <a:t>Hire cars driven from Europe to UK to sell them on arrival in UK</a:t>
            </a:r>
          </a:p>
          <a:p>
            <a:pPr eaLnBrk="1" hangingPunct="1">
              <a:defRPr/>
            </a:pPr>
            <a:r>
              <a:rPr lang="en-GB" dirty="0"/>
              <a:t>Appropriation usually a finite act but could be continuing.</a:t>
            </a:r>
          </a:p>
          <a:p>
            <a:pPr eaLnBrk="1" hangingPunct="1">
              <a:defRPr/>
            </a:pPr>
            <a:r>
              <a:rPr lang="en-GB" dirty="0"/>
              <a:t>However, ‘theft’ will be complete the instant that the AR and MR coincide. So theft here was complete before the Ds arrived in the UK</a:t>
            </a:r>
            <a:endParaRPr lang="en-US" dirty="0"/>
          </a:p>
        </p:txBody>
      </p:sp>
      <p:pic>
        <p:nvPicPr>
          <p:cNvPr id="3" name="Picture 2" descr="A row of cars parked in a row&#10;&#10;Description automatically generated">
            <a:extLst>
              <a:ext uri="{FF2B5EF4-FFF2-40B4-BE49-F238E27FC236}">
                <a16:creationId xmlns:a16="http://schemas.microsoft.com/office/drawing/2014/main" id="{BBA6B8CD-8802-4EB0-54B3-42ADE1D4B76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25242" y="1388011"/>
            <a:ext cx="4259264" cy="3111259"/>
          </a:xfrm>
          <a:prstGeom prst="rect">
            <a:avLst/>
          </a:prstGeom>
        </p:spPr>
      </p:pic>
      <p:sp>
        <p:nvSpPr>
          <p:cNvPr id="4" name="TextBox 3">
            <a:extLst>
              <a:ext uri="{FF2B5EF4-FFF2-40B4-BE49-F238E27FC236}">
                <a16:creationId xmlns:a16="http://schemas.microsoft.com/office/drawing/2014/main" id="{BCDF15E8-242C-9E8A-A3E5-EE42209F10BF}"/>
              </a:ext>
            </a:extLst>
          </p:cNvPr>
          <p:cNvSpPr txBox="1"/>
          <p:nvPr/>
        </p:nvSpPr>
        <p:spPr>
          <a:xfrm>
            <a:off x="6336664" y="4643669"/>
            <a:ext cx="4247842" cy="230832"/>
          </a:xfrm>
          <a:prstGeom prst="rect">
            <a:avLst/>
          </a:prstGeom>
          <a:noFill/>
        </p:spPr>
        <p:txBody>
          <a:bodyPr wrap="square" rtlCol="0">
            <a:spAutoFit/>
          </a:bodyPr>
          <a:lstStyle/>
          <a:p>
            <a:r>
              <a:rPr lang="en-GB" sz="900">
                <a:hlinkClick r:id="rId4" tooltip="https://www.barcoding.co.uk/barcoding-automotive-industry/"/>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857995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7317">
                                            <p:txEl>
                                              <p:pRg st="0" end="0"/>
                                            </p:txEl>
                                          </p:spTgt>
                                        </p:tgtEl>
                                        <p:attrNameLst>
                                          <p:attrName>style.visibility</p:attrName>
                                        </p:attrNameLst>
                                      </p:cBhvr>
                                      <p:to>
                                        <p:strVal val="visible"/>
                                      </p:to>
                                    </p:set>
                                    <p:animEffect transition="in" filter="fade">
                                      <p:cBhvr>
                                        <p:cTn id="7" dur="1000"/>
                                        <p:tgtEl>
                                          <p:spTgt spid="39731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7317">
                                            <p:txEl>
                                              <p:pRg st="1" end="1"/>
                                            </p:txEl>
                                          </p:spTgt>
                                        </p:tgtEl>
                                        <p:attrNameLst>
                                          <p:attrName>style.visibility</p:attrName>
                                        </p:attrNameLst>
                                      </p:cBhvr>
                                      <p:to>
                                        <p:strVal val="visible"/>
                                      </p:to>
                                    </p:set>
                                    <p:animEffect transition="in" filter="fade">
                                      <p:cBhvr>
                                        <p:cTn id="12" dur="1000"/>
                                        <p:tgtEl>
                                          <p:spTgt spid="39731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7317">
                                            <p:txEl>
                                              <p:pRg st="2" end="2"/>
                                            </p:txEl>
                                          </p:spTgt>
                                        </p:tgtEl>
                                        <p:attrNameLst>
                                          <p:attrName>style.visibility</p:attrName>
                                        </p:attrNameLst>
                                      </p:cBhvr>
                                      <p:to>
                                        <p:strVal val="visible"/>
                                      </p:to>
                                    </p:set>
                                    <p:animEffect transition="in" filter="fade">
                                      <p:cBhvr>
                                        <p:cTn id="17" dur="1000"/>
                                        <p:tgtEl>
                                          <p:spTgt spid="39731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97317">
                                            <p:txEl>
                                              <p:pRg st="3" end="3"/>
                                            </p:txEl>
                                          </p:spTgt>
                                        </p:tgtEl>
                                        <p:attrNameLst>
                                          <p:attrName>style.visibility</p:attrName>
                                        </p:attrNameLst>
                                      </p:cBhvr>
                                      <p:to>
                                        <p:strVal val="visible"/>
                                      </p:to>
                                    </p:set>
                                    <p:animEffect transition="in" filter="fade">
                                      <p:cBhvr>
                                        <p:cTn id="22" dur="1000"/>
                                        <p:tgtEl>
                                          <p:spTgt spid="39731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731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68615D-3C14-6240-98C8-F21C54D9EAAD}"/>
              </a:ext>
            </a:extLst>
          </p:cNvPr>
          <p:cNvSpPr>
            <a:spLocks noGrp="1"/>
          </p:cNvSpPr>
          <p:nvPr>
            <p:ph type="title"/>
          </p:nvPr>
        </p:nvSpPr>
        <p:spPr>
          <a:xfrm>
            <a:off x="1043950" y="1179151"/>
            <a:ext cx="3300646" cy="4463889"/>
          </a:xfrm>
        </p:spPr>
        <p:txBody>
          <a:bodyPr anchor="ctr">
            <a:normAutofit/>
          </a:bodyPr>
          <a:lstStyle/>
          <a:p>
            <a:r>
              <a:rPr lang="en-GB" dirty="0"/>
              <a:t>Reflective question</a:t>
            </a:r>
            <a:br>
              <a:rPr lang="en-GB"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3940B0-8C7A-FFF2-7B0F-FB5FEAFFE999}"/>
              </a:ext>
            </a:extLst>
          </p:cNvPr>
          <p:cNvSpPr>
            <a:spLocks noGrp="1"/>
          </p:cNvSpPr>
          <p:nvPr>
            <p:ph idx="1"/>
          </p:nvPr>
        </p:nvSpPr>
        <p:spPr>
          <a:xfrm>
            <a:off x="4978918" y="1109145"/>
            <a:ext cx="6341016" cy="4603900"/>
          </a:xfrm>
        </p:spPr>
        <p:txBody>
          <a:bodyPr anchor="ctr">
            <a:normAutofit/>
          </a:bodyPr>
          <a:lstStyle/>
          <a:p>
            <a:r>
              <a:rPr lang="en-GB" dirty="0"/>
              <a:t>Discuss whether there was an appropriation in the following scenarios:</a:t>
            </a:r>
          </a:p>
          <a:p>
            <a:endParaRPr lang="en-GB" dirty="0"/>
          </a:p>
          <a:p>
            <a:r>
              <a:rPr lang="en-GB" dirty="0"/>
              <a:t>(1)   Maggie went into a sweet shop. Maggie picked up a ‘pick and mix’ bag and filled it with sweets. Maggie intended to slip out of the store unnoticed without paying. Maggie then lost confidence and left the sweets in the bag on the sweet tray.</a:t>
            </a:r>
          </a:p>
          <a:p>
            <a:endParaRPr lang="en-GB" dirty="0"/>
          </a:p>
          <a:p>
            <a:r>
              <a:rPr lang="en-GB" dirty="0"/>
              <a:t>(2)   Geraldine fell in her kitchen and broke her leg. Geraldine’s neighbour </a:t>
            </a:r>
            <a:r>
              <a:rPr lang="en-GB" dirty="0" err="1"/>
              <a:t>Gurur</a:t>
            </a:r>
            <a:r>
              <a:rPr lang="en-GB" dirty="0"/>
              <a:t> kindly cut her lawn for her the whole summer. Geraldine gave </a:t>
            </a:r>
            <a:r>
              <a:rPr lang="en-GB" dirty="0" err="1"/>
              <a:t>Gurur</a:t>
            </a:r>
            <a:r>
              <a:rPr lang="en-GB" dirty="0"/>
              <a:t> £50. Geraldine’s son alleged that </a:t>
            </a:r>
            <a:r>
              <a:rPr lang="en-GB" dirty="0" err="1"/>
              <a:t>Gurur</a:t>
            </a:r>
            <a:r>
              <a:rPr lang="en-GB" dirty="0"/>
              <a:t> stole the money.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23472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FD329846-9F9E-B749-A320-100729862651}"/>
              </a:ext>
            </a:extLst>
          </p:cNvPr>
          <p:cNvSpPr>
            <a:spLocks noGrp="1" noChangeArrowheads="1"/>
          </p:cNvSpPr>
          <p:nvPr>
            <p:ph type="ctrTitle"/>
          </p:nvPr>
        </p:nvSpPr>
        <p:spPr/>
        <p:txBody>
          <a:bodyPr/>
          <a:lstStyle/>
          <a:p>
            <a:pPr eaLnBrk="1" hangingPunct="1">
              <a:defRPr/>
            </a:pPr>
            <a:r>
              <a:rPr lang="en-GB" dirty="0"/>
              <a:t>“Property”</a:t>
            </a:r>
            <a:endParaRPr lang="en-US" dirty="0"/>
          </a:p>
        </p:txBody>
      </p:sp>
    </p:spTree>
    <p:extLst>
      <p:ext uri="{BB962C8B-B14F-4D97-AF65-F5344CB8AC3E}">
        <p14:creationId xmlns:p14="http://schemas.microsoft.com/office/powerpoint/2010/main" val="1711876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Rectangle 2">
            <a:extLst>
              <a:ext uri="{FF2B5EF4-FFF2-40B4-BE49-F238E27FC236}">
                <a16:creationId xmlns:a16="http://schemas.microsoft.com/office/drawing/2014/main" id="{6F5BE2C8-4A94-6742-A1EC-8CA87623D0E1}"/>
              </a:ext>
            </a:extLst>
          </p:cNvPr>
          <p:cNvSpPr>
            <a:spLocks noGrp="1" noChangeArrowheads="1"/>
          </p:cNvSpPr>
          <p:nvPr>
            <p:ph type="title"/>
          </p:nvPr>
        </p:nvSpPr>
        <p:spPr>
          <a:xfrm>
            <a:off x="327126" y="178407"/>
            <a:ext cx="8229600" cy="695224"/>
          </a:xfrm>
        </p:spPr>
        <p:txBody>
          <a:bodyPr>
            <a:normAutofit fontScale="90000"/>
          </a:bodyPr>
          <a:lstStyle/>
          <a:p>
            <a:pPr eaLnBrk="1" hangingPunct="1">
              <a:defRPr/>
            </a:pPr>
            <a:r>
              <a:rPr lang="en-GB" sz="4000" dirty="0"/>
              <a:t>The item in question was property</a:t>
            </a:r>
            <a:endParaRPr lang="en-US" sz="4000" dirty="0"/>
          </a:p>
        </p:txBody>
      </p:sp>
      <p:sp>
        <p:nvSpPr>
          <p:cNvPr id="348163" name="Rectangle 3">
            <a:extLst>
              <a:ext uri="{FF2B5EF4-FFF2-40B4-BE49-F238E27FC236}">
                <a16:creationId xmlns:a16="http://schemas.microsoft.com/office/drawing/2014/main" id="{56C5B22A-BF84-E34E-8C33-F8AD28E79FAA}"/>
              </a:ext>
            </a:extLst>
          </p:cNvPr>
          <p:cNvSpPr>
            <a:spLocks noGrp="1" noChangeArrowheads="1"/>
          </p:cNvSpPr>
          <p:nvPr>
            <p:ph type="body" idx="1"/>
          </p:nvPr>
        </p:nvSpPr>
        <p:spPr>
          <a:xfrm>
            <a:off x="473339" y="975656"/>
            <a:ext cx="9660776" cy="5256213"/>
          </a:xfrm>
        </p:spPr>
        <p:txBody>
          <a:bodyPr>
            <a:normAutofit/>
          </a:bodyPr>
          <a:lstStyle/>
          <a:p>
            <a:pPr eaLnBrk="1" hangingPunct="1">
              <a:defRPr/>
            </a:pPr>
            <a:r>
              <a:rPr lang="en-GB" sz="2800" dirty="0"/>
              <a:t>General definition in s4(1):</a:t>
            </a:r>
          </a:p>
          <a:p>
            <a:pPr algn="ctr" eaLnBrk="1" hangingPunct="1">
              <a:spcBef>
                <a:spcPct val="0"/>
              </a:spcBef>
              <a:buFont typeface="Wingdings" panose="05000000000000000000" pitchFamily="2" charset="2"/>
              <a:buNone/>
              <a:defRPr/>
            </a:pPr>
            <a:r>
              <a:rPr lang="en-GB" sz="2800" dirty="0"/>
              <a:t>	</a:t>
            </a:r>
            <a:r>
              <a:rPr lang="en-GB" sz="2000" dirty="0"/>
              <a:t>“Property includes money and all other property, real or personal, including things in action and other intangible property”</a:t>
            </a:r>
          </a:p>
          <a:p>
            <a:pPr eaLnBrk="1" hangingPunct="1">
              <a:defRPr/>
            </a:pPr>
            <a:r>
              <a:rPr lang="en-GB" sz="2800" dirty="0"/>
              <a:t>Money = coins and banknotes (not cheques)</a:t>
            </a:r>
          </a:p>
          <a:p>
            <a:pPr eaLnBrk="1" hangingPunct="1">
              <a:defRPr/>
            </a:pPr>
            <a:r>
              <a:rPr lang="en-GB" sz="2800" dirty="0"/>
              <a:t>Cheques are ‘things in action’ = legally enforceable rights (Marshall [1998] selling on partially expired rail tickets)</a:t>
            </a:r>
          </a:p>
          <a:p>
            <a:pPr eaLnBrk="1" hangingPunct="1">
              <a:defRPr/>
            </a:pPr>
            <a:r>
              <a:rPr lang="en-GB" sz="2800" dirty="0"/>
              <a:t>Things in action can be stolen – but not always easy to establish ‘appropriation’ and therefore a more appropriate charge in some cases is Fraud by false representation Fraud Act 2006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48163">
                                            <p:txEl>
                                              <p:pRg st="0" end="0"/>
                                            </p:txEl>
                                          </p:spTgt>
                                        </p:tgtEl>
                                        <p:attrNameLst>
                                          <p:attrName>style.visibility</p:attrName>
                                        </p:attrNameLst>
                                      </p:cBhvr>
                                      <p:to>
                                        <p:strVal val="visible"/>
                                      </p:to>
                                    </p:set>
                                    <p:animEffect transition="in" filter="fade">
                                      <p:cBhvr>
                                        <p:cTn id="7" dur="500"/>
                                        <p:tgtEl>
                                          <p:spTgt spid="3481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48163">
                                            <p:txEl>
                                              <p:pRg st="1" end="1"/>
                                            </p:txEl>
                                          </p:spTgt>
                                        </p:tgtEl>
                                        <p:attrNameLst>
                                          <p:attrName>style.visibility</p:attrName>
                                        </p:attrNameLst>
                                      </p:cBhvr>
                                      <p:to>
                                        <p:strVal val="visible"/>
                                      </p:to>
                                    </p:set>
                                    <p:animEffect transition="in" filter="fade">
                                      <p:cBhvr>
                                        <p:cTn id="12" dur="500"/>
                                        <p:tgtEl>
                                          <p:spTgt spid="3481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48163">
                                            <p:txEl>
                                              <p:pRg st="2" end="2"/>
                                            </p:txEl>
                                          </p:spTgt>
                                        </p:tgtEl>
                                        <p:attrNameLst>
                                          <p:attrName>style.visibility</p:attrName>
                                        </p:attrNameLst>
                                      </p:cBhvr>
                                      <p:to>
                                        <p:strVal val="visible"/>
                                      </p:to>
                                    </p:set>
                                    <p:animEffect transition="in" filter="fade">
                                      <p:cBhvr>
                                        <p:cTn id="17" dur="500"/>
                                        <p:tgtEl>
                                          <p:spTgt spid="34816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48163">
                                            <p:txEl>
                                              <p:pRg st="3" end="3"/>
                                            </p:txEl>
                                          </p:spTgt>
                                        </p:tgtEl>
                                        <p:attrNameLst>
                                          <p:attrName>style.visibility</p:attrName>
                                        </p:attrNameLst>
                                      </p:cBhvr>
                                      <p:to>
                                        <p:strVal val="visible"/>
                                      </p:to>
                                    </p:set>
                                    <p:animEffect transition="in" filter="fade">
                                      <p:cBhvr>
                                        <p:cTn id="22" dur="500"/>
                                        <p:tgtEl>
                                          <p:spTgt spid="34816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48163">
                                            <p:txEl>
                                              <p:pRg st="4" end="4"/>
                                            </p:txEl>
                                          </p:spTgt>
                                        </p:tgtEl>
                                        <p:attrNameLst>
                                          <p:attrName>style.visibility</p:attrName>
                                        </p:attrNameLst>
                                      </p:cBhvr>
                                      <p:to>
                                        <p:strVal val="visible"/>
                                      </p:to>
                                    </p:set>
                                    <p:animEffect transition="in" filter="fade">
                                      <p:cBhvr>
                                        <p:cTn id="27" dur="500"/>
                                        <p:tgtEl>
                                          <p:spTgt spid="3481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63" grpId="0" build="p" bldLvl="3"/>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F1F4E-F657-1C43-3655-2F04D416E679}"/>
              </a:ext>
            </a:extLst>
          </p:cNvPr>
          <p:cNvSpPr>
            <a:spLocks noGrp="1"/>
          </p:cNvSpPr>
          <p:nvPr>
            <p:ph type="title"/>
          </p:nvPr>
        </p:nvSpPr>
        <p:spPr/>
        <p:txBody>
          <a:bodyPr/>
          <a:lstStyle/>
          <a:p>
            <a:r>
              <a:rPr lang="en-GB" dirty="0"/>
              <a:t>Property</a:t>
            </a:r>
          </a:p>
        </p:txBody>
      </p:sp>
      <p:sp>
        <p:nvSpPr>
          <p:cNvPr id="4" name="Rectangle 3">
            <a:extLst>
              <a:ext uri="{FF2B5EF4-FFF2-40B4-BE49-F238E27FC236}">
                <a16:creationId xmlns:a16="http://schemas.microsoft.com/office/drawing/2014/main" id="{02CA074D-2DC0-0740-D468-4A2BE4B3CAC9}"/>
              </a:ext>
            </a:extLst>
          </p:cNvPr>
          <p:cNvSpPr>
            <a:spLocks noGrp="1" noChangeArrowheads="1"/>
          </p:cNvSpPr>
          <p:nvPr>
            <p:ph idx="1"/>
          </p:nvPr>
        </p:nvSpPr>
        <p:spPr>
          <a:xfrm>
            <a:off x="625445" y="1741246"/>
            <a:ext cx="8596312" cy="3881437"/>
          </a:xfrm>
        </p:spPr>
        <p:txBody>
          <a:bodyPr>
            <a:normAutofit fontScale="77500" lnSpcReduction="20000"/>
          </a:bodyPr>
          <a:lstStyle/>
          <a:p>
            <a:pPr eaLnBrk="1" hangingPunct="1">
              <a:defRPr/>
            </a:pPr>
            <a:r>
              <a:rPr lang="en-GB" sz="2800" dirty="0"/>
              <a:t>Real property = includes land and buildings but land can only be ‘stolen’ in 3 situation ( see s 4 (2) (a-c) TA)</a:t>
            </a:r>
          </a:p>
          <a:p>
            <a:pPr lvl="1">
              <a:defRPr/>
            </a:pPr>
            <a:r>
              <a:rPr lang="en-GB" sz="2600" dirty="0"/>
              <a:t>Trustee dealing in breach of trust</a:t>
            </a:r>
          </a:p>
          <a:p>
            <a:pPr lvl="1">
              <a:defRPr/>
            </a:pPr>
            <a:r>
              <a:rPr lang="en-GB" sz="2600" dirty="0"/>
              <a:t>Non tenant taking things from land</a:t>
            </a:r>
          </a:p>
          <a:p>
            <a:pPr lvl="1">
              <a:defRPr/>
            </a:pPr>
            <a:r>
              <a:rPr lang="en-GB" sz="2600" dirty="0"/>
              <a:t>Tenant taking things from land</a:t>
            </a:r>
            <a:br>
              <a:rPr lang="en-GB" sz="2600" dirty="0"/>
            </a:br>
            <a:endParaRPr lang="en-GB" sz="2600" dirty="0"/>
          </a:p>
          <a:p>
            <a:pPr eaLnBrk="1" hangingPunct="1">
              <a:defRPr/>
            </a:pPr>
            <a:r>
              <a:rPr lang="en-GB" sz="2800" dirty="0"/>
              <a:t>Some things which are not “property”</a:t>
            </a:r>
          </a:p>
          <a:p>
            <a:pPr lvl="1" eaLnBrk="1" hangingPunct="1">
              <a:defRPr/>
            </a:pPr>
            <a:r>
              <a:rPr lang="en-GB" sz="2400" dirty="0"/>
              <a:t>Electricity</a:t>
            </a:r>
          </a:p>
          <a:p>
            <a:pPr lvl="1" eaLnBrk="1" hangingPunct="1">
              <a:defRPr/>
            </a:pPr>
            <a:r>
              <a:rPr lang="en-GB" sz="2400" dirty="0"/>
              <a:t>Services</a:t>
            </a:r>
          </a:p>
          <a:p>
            <a:pPr lvl="1" eaLnBrk="1" hangingPunct="1">
              <a:defRPr/>
            </a:pPr>
            <a:r>
              <a:rPr lang="en-GB" sz="2400" dirty="0"/>
              <a:t>Confidential information (</a:t>
            </a:r>
            <a:r>
              <a:rPr lang="en-GB" sz="2400" i="1" dirty="0"/>
              <a:t>Oxford v Moss</a:t>
            </a:r>
            <a:r>
              <a:rPr lang="en-GB" sz="2400" dirty="0"/>
              <a:t>) – confidential information does not amount to property for purposes of the offence of theft</a:t>
            </a:r>
          </a:p>
        </p:txBody>
      </p:sp>
      <p:pic>
        <p:nvPicPr>
          <p:cNvPr id="6" name="Picture 5" descr="A hand holding a card&#10;&#10;Description automatically generated">
            <a:extLst>
              <a:ext uri="{FF2B5EF4-FFF2-40B4-BE49-F238E27FC236}">
                <a16:creationId xmlns:a16="http://schemas.microsoft.com/office/drawing/2014/main" id="{86E69049-CE45-91DC-9B92-A18CEB73C1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97299" y="5019606"/>
            <a:ext cx="2311820" cy="1541213"/>
          </a:xfrm>
          <a:prstGeom prst="rect">
            <a:avLst/>
          </a:prstGeom>
        </p:spPr>
      </p:pic>
      <p:sp>
        <p:nvSpPr>
          <p:cNvPr id="7" name="TextBox 6">
            <a:extLst>
              <a:ext uri="{FF2B5EF4-FFF2-40B4-BE49-F238E27FC236}">
                <a16:creationId xmlns:a16="http://schemas.microsoft.com/office/drawing/2014/main" id="{BC5F6DDD-E1C4-7EAE-0F26-74D6AF95B941}"/>
              </a:ext>
            </a:extLst>
          </p:cNvPr>
          <p:cNvSpPr txBox="1"/>
          <p:nvPr/>
        </p:nvSpPr>
        <p:spPr>
          <a:xfrm>
            <a:off x="10866750" y="6967197"/>
            <a:ext cx="1142369" cy="646331"/>
          </a:xfrm>
          <a:prstGeom prst="rect">
            <a:avLst/>
          </a:prstGeom>
          <a:noFill/>
        </p:spPr>
        <p:txBody>
          <a:bodyPr wrap="square" rtlCol="0">
            <a:spAutoFit/>
          </a:bodyPr>
          <a:lstStyle/>
          <a:p>
            <a:r>
              <a:rPr lang="en-GB" sz="900">
                <a:hlinkClick r:id="rId3" tooltip="https://thebluediamondgallery.com/hand-held-card/e/exam-paper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840859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FD329846-9F9E-B749-A320-100729862651}"/>
              </a:ext>
            </a:extLst>
          </p:cNvPr>
          <p:cNvSpPr>
            <a:spLocks noGrp="1" noChangeArrowheads="1"/>
          </p:cNvSpPr>
          <p:nvPr>
            <p:ph type="ctrTitle"/>
          </p:nvPr>
        </p:nvSpPr>
        <p:spPr/>
        <p:txBody>
          <a:bodyPr/>
          <a:lstStyle/>
          <a:p>
            <a:pPr eaLnBrk="1" hangingPunct="1">
              <a:defRPr/>
            </a:pPr>
            <a:r>
              <a:rPr lang="en-GB" dirty="0"/>
              <a:t>“Belonging to another”</a:t>
            </a:r>
            <a:endParaRPr lang="en-US" dirty="0"/>
          </a:p>
        </p:txBody>
      </p:sp>
    </p:spTree>
    <p:extLst>
      <p:ext uri="{BB962C8B-B14F-4D97-AF65-F5344CB8AC3E}">
        <p14:creationId xmlns:p14="http://schemas.microsoft.com/office/powerpoint/2010/main" val="27436783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a:extLst>
              <a:ext uri="{FF2B5EF4-FFF2-40B4-BE49-F238E27FC236}">
                <a16:creationId xmlns:a16="http://schemas.microsoft.com/office/drawing/2014/main" id="{6F3295EE-0C9B-B340-90C2-E9874D93D26B}"/>
              </a:ext>
            </a:extLst>
          </p:cNvPr>
          <p:cNvSpPr>
            <a:spLocks noGrp="1" noChangeArrowheads="1"/>
          </p:cNvSpPr>
          <p:nvPr>
            <p:ph type="title"/>
          </p:nvPr>
        </p:nvSpPr>
        <p:spPr>
          <a:xfrm>
            <a:off x="1981200" y="188913"/>
            <a:ext cx="8229600" cy="1143000"/>
          </a:xfrm>
        </p:spPr>
        <p:txBody>
          <a:bodyPr>
            <a:normAutofit fontScale="90000"/>
          </a:bodyPr>
          <a:lstStyle/>
          <a:p>
            <a:pPr eaLnBrk="1" hangingPunct="1">
              <a:defRPr/>
            </a:pPr>
            <a:r>
              <a:rPr lang="en-GB" dirty="0"/>
              <a:t>The property belonged to another person</a:t>
            </a:r>
            <a:endParaRPr lang="en-US" dirty="0"/>
          </a:p>
        </p:txBody>
      </p:sp>
      <p:sp>
        <p:nvSpPr>
          <p:cNvPr id="536579" name="Rectangle 3">
            <a:extLst>
              <a:ext uri="{FF2B5EF4-FFF2-40B4-BE49-F238E27FC236}">
                <a16:creationId xmlns:a16="http://schemas.microsoft.com/office/drawing/2014/main" id="{206596A4-73AC-5447-A557-9305E8A02822}"/>
              </a:ext>
            </a:extLst>
          </p:cNvPr>
          <p:cNvSpPr>
            <a:spLocks noGrp="1" noChangeArrowheads="1"/>
          </p:cNvSpPr>
          <p:nvPr>
            <p:ph type="body" idx="1"/>
          </p:nvPr>
        </p:nvSpPr>
        <p:spPr>
          <a:xfrm>
            <a:off x="700483" y="1324259"/>
            <a:ext cx="8569325" cy="5256212"/>
          </a:xfrm>
        </p:spPr>
        <p:txBody>
          <a:bodyPr>
            <a:normAutofit/>
          </a:bodyPr>
          <a:lstStyle/>
          <a:p>
            <a:pPr marL="0" indent="0" eaLnBrk="1" hangingPunct="1">
              <a:lnSpc>
                <a:spcPct val="80000"/>
              </a:lnSpc>
              <a:buNone/>
              <a:defRPr/>
            </a:pPr>
            <a:r>
              <a:rPr lang="en-GB" sz="3200" dirty="0"/>
              <a:t>According to s5(1):</a:t>
            </a:r>
            <a:br>
              <a:rPr lang="en-GB" sz="3200" dirty="0"/>
            </a:br>
            <a:endParaRPr lang="en-GB" sz="3200" dirty="0"/>
          </a:p>
          <a:p>
            <a:pPr eaLnBrk="1" hangingPunct="1">
              <a:lnSpc>
                <a:spcPct val="80000"/>
              </a:lnSpc>
              <a:buFont typeface="Wingdings" panose="05000000000000000000" pitchFamily="2" charset="2"/>
              <a:buNone/>
              <a:defRPr/>
            </a:pPr>
            <a:r>
              <a:rPr lang="en-GB" sz="3200" dirty="0"/>
              <a:t>	“Property shall be regarded as belonging to any person having possession or control of it, or having in it any proprietary right or interest (not being an equitable interest arising only from an agreement to transfer or grant an interest)” </a:t>
            </a:r>
            <a:endParaRPr lang="en-GB" sz="3200"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36579">
                                            <p:txEl>
                                              <p:pRg st="0" end="0"/>
                                            </p:txEl>
                                          </p:spTgt>
                                        </p:tgtEl>
                                        <p:attrNameLst>
                                          <p:attrName>style.visibility</p:attrName>
                                        </p:attrNameLst>
                                      </p:cBhvr>
                                      <p:to>
                                        <p:strVal val="visible"/>
                                      </p:to>
                                    </p:set>
                                    <p:animEffect transition="in" filter="fade">
                                      <p:cBhvr>
                                        <p:cTn id="7" dur="500"/>
                                        <p:tgtEl>
                                          <p:spTgt spid="53657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36579">
                                            <p:txEl>
                                              <p:pRg st="1" end="1"/>
                                            </p:txEl>
                                          </p:spTgt>
                                        </p:tgtEl>
                                        <p:attrNameLst>
                                          <p:attrName>style.visibility</p:attrName>
                                        </p:attrNameLst>
                                      </p:cBhvr>
                                      <p:to>
                                        <p:strVal val="visible"/>
                                      </p:to>
                                    </p:set>
                                    <p:animEffect transition="in" filter="fade">
                                      <p:cBhvr>
                                        <p:cTn id="10" dur="500"/>
                                        <p:tgtEl>
                                          <p:spTgt spid="5365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6579" grpId="0" build="p" bldLvl="3"/>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a:extLst>
              <a:ext uri="{FF2B5EF4-FFF2-40B4-BE49-F238E27FC236}">
                <a16:creationId xmlns:a16="http://schemas.microsoft.com/office/drawing/2014/main" id="{6F3295EE-0C9B-B340-90C2-E9874D93D26B}"/>
              </a:ext>
            </a:extLst>
          </p:cNvPr>
          <p:cNvSpPr>
            <a:spLocks noGrp="1" noChangeArrowheads="1"/>
          </p:cNvSpPr>
          <p:nvPr>
            <p:ph type="title"/>
          </p:nvPr>
        </p:nvSpPr>
        <p:spPr>
          <a:xfrm>
            <a:off x="1981200" y="188913"/>
            <a:ext cx="8229600" cy="1143000"/>
          </a:xfrm>
        </p:spPr>
        <p:txBody>
          <a:bodyPr>
            <a:normAutofit fontScale="90000"/>
          </a:bodyPr>
          <a:lstStyle/>
          <a:p>
            <a:pPr eaLnBrk="1" hangingPunct="1">
              <a:defRPr/>
            </a:pPr>
            <a:r>
              <a:rPr lang="en-GB" dirty="0"/>
              <a:t>The property belonged to another person</a:t>
            </a:r>
            <a:endParaRPr lang="en-US" dirty="0"/>
          </a:p>
        </p:txBody>
      </p:sp>
      <p:sp>
        <p:nvSpPr>
          <p:cNvPr id="536579" name="Rectangle 3">
            <a:extLst>
              <a:ext uri="{FF2B5EF4-FFF2-40B4-BE49-F238E27FC236}">
                <a16:creationId xmlns:a16="http://schemas.microsoft.com/office/drawing/2014/main" id="{206596A4-73AC-5447-A557-9305E8A02822}"/>
              </a:ext>
            </a:extLst>
          </p:cNvPr>
          <p:cNvSpPr>
            <a:spLocks noGrp="1" noChangeArrowheads="1"/>
          </p:cNvSpPr>
          <p:nvPr>
            <p:ph type="body" idx="1"/>
          </p:nvPr>
        </p:nvSpPr>
        <p:spPr>
          <a:xfrm>
            <a:off x="700483" y="1324259"/>
            <a:ext cx="8569325" cy="5256212"/>
          </a:xfrm>
        </p:spPr>
        <p:txBody>
          <a:bodyPr>
            <a:normAutofit/>
          </a:bodyPr>
          <a:lstStyle/>
          <a:p>
            <a:pPr marL="0" indent="0" eaLnBrk="1" hangingPunct="1">
              <a:lnSpc>
                <a:spcPct val="80000"/>
              </a:lnSpc>
              <a:buNone/>
              <a:defRPr/>
            </a:pPr>
            <a:r>
              <a:rPr lang="en-GB" sz="3200" dirty="0"/>
              <a:t>According to s5(1):</a:t>
            </a:r>
            <a:br>
              <a:rPr lang="en-GB" sz="3200" dirty="0"/>
            </a:br>
            <a:endParaRPr lang="en-GB" sz="3200" dirty="0"/>
          </a:p>
          <a:p>
            <a:pPr algn="ctr" eaLnBrk="1" hangingPunct="1">
              <a:lnSpc>
                <a:spcPct val="80000"/>
              </a:lnSpc>
              <a:buFont typeface="Wingdings" panose="05000000000000000000" pitchFamily="2" charset="2"/>
              <a:buNone/>
              <a:defRPr/>
            </a:pPr>
            <a:r>
              <a:rPr lang="en-GB" sz="3200" dirty="0"/>
              <a:t>	“Property shall be regarded as belonging to any person having </a:t>
            </a:r>
            <a:r>
              <a:rPr lang="en-GB" sz="3200" dirty="0">
                <a:solidFill>
                  <a:schemeClr val="accent3">
                    <a:lumMod val="75000"/>
                  </a:schemeClr>
                </a:solidFill>
              </a:rPr>
              <a:t>possession or control </a:t>
            </a:r>
            <a:r>
              <a:rPr lang="en-GB" sz="3200" dirty="0"/>
              <a:t>of it, or having in it </a:t>
            </a:r>
            <a:r>
              <a:rPr lang="en-GB" sz="3200" dirty="0">
                <a:solidFill>
                  <a:srgbClr val="FF0000"/>
                </a:solidFill>
              </a:rPr>
              <a:t>any proprietary right or interest </a:t>
            </a:r>
            <a:r>
              <a:rPr lang="en-GB" sz="3200" dirty="0"/>
              <a:t>(</a:t>
            </a:r>
            <a:r>
              <a:rPr lang="en-GB" sz="3200" dirty="0">
                <a:solidFill>
                  <a:schemeClr val="tx1"/>
                </a:solidFill>
              </a:rPr>
              <a:t>not being an equitable interest arising only from an agreement to transfer or grant an interest</a:t>
            </a:r>
            <a:r>
              <a:rPr lang="en-GB" sz="3200" dirty="0"/>
              <a:t>)” </a:t>
            </a:r>
          </a:p>
          <a:p>
            <a:pPr algn="ctr" eaLnBrk="1" hangingPunct="1">
              <a:lnSpc>
                <a:spcPct val="80000"/>
              </a:lnSpc>
              <a:buFont typeface="Wingdings" panose="05000000000000000000" pitchFamily="2" charset="2"/>
              <a:buNone/>
              <a:defRPr/>
            </a:pPr>
            <a:endParaRPr lang="en-GB" sz="3200" i="1" dirty="0"/>
          </a:p>
        </p:txBody>
      </p:sp>
    </p:spTree>
    <p:extLst>
      <p:ext uri="{BB962C8B-B14F-4D97-AF65-F5344CB8AC3E}">
        <p14:creationId xmlns:p14="http://schemas.microsoft.com/office/powerpoint/2010/main" val="5893340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36579">
                                            <p:txEl>
                                              <p:pRg st="0" end="0"/>
                                            </p:txEl>
                                          </p:spTgt>
                                        </p:tgtEl>
                                        <p:attrNameLst>
                                          <p:attrName>style.visibility</p:attrName>
                                        </p:attrNameLst>
                                      </p:cBhvr>
                                      <p:to>
                                        <p:strVal val="visible"/>
                                      </p:to>
                                    </p:set>
                                    <p:animEffect transition="in" filter="fade">
                                      <p:cBhvr>
                                        <p:cTn id="7" dur="500"/>
                                        <p:tgtEl>
                                          <p:spTgt spid="53657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36579">
                                            <p:txEl>
                                              <p:pRg st="1" end="1"/>
                                            </p:txEl>
                                          </p:spTgt>
                                        </p:tgtEl>
                                        <p:attrNameLst>
                                          <p:attrName>style.visibility</p:attrName>
                                        </p:attrNameLst>
                                      </p:cBhvr>
                                      <p:to>
                                        <p:strVal val="visible"/>
                                      </p:to>
                                    </p:set>
                                    <p:animEffect transition="in" filter="fade">
                                      <p:cBhvr>
                                        <p:cTn id="10" dur="500"/>
                                        <p:tgtEl>
                                          <p:spTgt spid="5365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6579" grpId="0" build="p" bldLvl="3"/>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a:extLst>
              <a:ext uri="{FF2B5EF4-FFF2-40B4-BE49-F238E27FC236}">
                <a16:creationId xmlns:a16="http://schemas.microsoft.com/office/drawing/2014/main" id="{6F3295EE-0C9B-B340-90C2-E9874D93D26B}"/>
              </a:ext>
            </a:extLst>
          </p:cNvPr>
          <p:cNvSpPr>
            <a:spLocks noGrp="1" noChangeArrowheads="1"/>
          </p:cNvSpPr>
          <p:nvPr>
            <p:ph type="title"/>
          </p:nvPr>
        </p:nvSpPr>
        <p:spPr>
          <a:xfrm>
            <a:off x="1981200" y="188913"/>
            <a:ext cx="8229600" cy="1143000"/>
          </a:xfrm>
        </p:spPr>
        <p:txBody>
          <a:bodyPr>
            <a:normAutofit fontScale="90000"/>
          </a:bodyPr>
          <a:lstStyle/>
          <a:p>
            <a:pPr eaLnBrk="1" hangingPunct="1">
              <a:defRPr/>
            </a:pPr>
            <a:r>
              <a:rPr lang="en-GB" dirty="0"/>
              <a:t>The property belonged to another person</a:t>
            </a:r>
            <a:endParaRPr lang="en-US" dirty="0"/>
          </a:p>
        </p:txBody>
      </p:sp>
      <p:sp>
        <p:nvSpPr>
          <p:cNvPr id="536579" name="Rectangle 3">
            <a:extLst>
              <a:ext uri="{FF2B5EF4-FFF2-40B4-BE49-F238E27FC236}">
                <a16:creationId xmlns:a16="http://schemas.microsoft.com/office/drawing/2014/main" id="{206596A4-73AC-5447-A557-9305E8A02822}"/>
              </a:ext>
            </a:extLst>
          </p:cNvPr>
          <p:cNvSpPr>
            <a:spLocks noGrp="1" noChangeArrowheads="1"/>
          </p:cNvSpPr>
          <p:nvPr>
            <p:ph type="body" idx="1"/>
          </p:nvPr>
        </p:nvSpPr>
        <p:spPr>
          <a:xfrm>
            <a:off x="700483" y="1324259"/>
            <a:ext cx="8569325" cy="5256212"/>
          </a:xfrm>
        </p:spPr>
        <p:txBody>
          <a:bodyPr>
            <a:normAutofit/>
          </a:bodyPr>
          <a:lstStyle/>
          <a:p>
            <a:pPr marL="0" indent="0" eaLnBrk="1" hangingPunct="1">
              <a:lnSpc>
                <a:spcPct val="80000"/>
              </a:lnSpc>
              <a:buNone/>
              <a:defRPr/>
            </a:pPr>
            <a:r>
              <a:rPr lang="en-GB" sz="3200" dirty="0"/>
              <a:t>According to s5(1):</a:t>
            </a:r>
            <a:br>
              <a:rPr lang="en-GB" sz="3200" dirty="0"/>
            </a:br>
            <a:endParaRPr lang="en-GB" sz="3200" dirty="0"/>
          </a:p>
          <a:p>
            <a:pPr algn="ctr" eaLnBrk="1" hangingPunct="1">
              <a:lnSpc>
                <a:spcPct val="80000"/>
              </a:lnSpc>
              <a:buFont typeface="Wingdings" panose="05000000000000000000" pitchFamily="2" charset="2"/>
              <a:buNone/>
              <a:defRPr/>
            </a:pPr>
            <a:r>
              <a:rPr lang="en-GB" sz="3200" dirty="0"/>
              <a:t>	“…..</a:t>
            </a:r>
            <a:r>
              <a:rPr lang="en-GB" sz="3200" dirty="0">
                <a:solidFill>
                  <a:schemeClr val="accent3">
                    <a:lumMod val="75000"/>
                  </a:schemeClr>
                </a:solidFill>
              </a:rPr>
              <a:t>possession or control </a:t>
            </a:r>
            <a:r>
              <a:rPr lang="en-GB" sz="3200" dirty="0"/>
              <a:t>….)” </a:t>
            </a:r>
          </a:p>
          <a:p>
            <a:pPr algn="ctr" eaLnBrk="1" hangingPunct="1">
              <a:lnSpc>
                <a:spcPct val="80000"/>
              </a:lnSpc>
              <a:buFont typeface="Wingdings" panose="05000000000000000000" pitchFamily="2" charset="2"/>
              <a:buNone/>
              <a:defRPr/>
            </a:pPr>
            <a:endParaRPr lang="en-GB" sz="3200" i="1" dirty="0"/>
          </a:p>
          <a:p>
            <a:pPr eaLnBrk="1" hangingPunct="1">
              <a:lnSpc>
                <a:spcPct val="80000"/>
              </a:lnSpc>
              <a:buFont typeface="Wingdings" panose="05000000000000000000" pitchFamily="2" charset="2"/>
              <a:buNone/>
              <a:defRPr/>
            </a:pPr>
            <a:r>
              <a:rPr lang="en-GB" sz="3200" dirty="0"/>
              <a:t>Possession – does not require physical possession </a:t>
            </a:r>
            <a:r>
              <a:rPr lang="en-GB" sz="3200" dirty="0" err="1"/>
              <a:t>e.g</a:t>
            </a:r>
            <a:r>
              <a:rPr lang="en-GB" sz="3200" dirty="0"/>
              <a:t> London Underground did not have possession of the tickets in Marshall but did ‘own’ them</a:t>
            </a:r>
          </a:p>
          <a:p>
            <a:pPr eaLnBrk="1" hangingPunct="1">
              <a:lnSpc>
                <a:spcPct val="80000"/>
              </a:lnSpc>
              <a:buFont typeface="Wingdings" panose="05000000000000000000" pitchFamily="2" charset="2"/>
              <a:buNone/>
              <a:defRPr/>
            </a:pPr>
            <a:r>
              <a:rPr lang="en-GB" sz="3200" dirty="0"/>
              <a:t> </a:t>
            </a:r>
          </a:p>
        </p:txBody>
      </p:sp>
    </p:spTree>
    <p:extLst>
      <p:ext uri="{BB962C8B-B14F-4D97-AF65-F5344CB8AC3E}">
        <p14:creationId xmlns:p14="http://schemas.microsoft.com/office/powerpoint/2010/main" val="40889917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36579">
                                            <p:txEl>
                                              <p:pRg st="0" end="0"/>
                                            </p:txEl>
                                          </p:spTgt>
                                        </p:tgtEl>
                                        <p:attrNameLst>
                                          <p:attrName>style.visibility</p:attrName>
                                        </p:attrNameLst>
                                      </p:cBhvr>
                                      <p:to>
                                        <p:strVal val="visible"/>
                                      </p:to>
                                    </p:set>
                                    <p:animEffect transition="in" filter="fade">
                                      <p:cBhvr>
                                        <p:cTn id="7" dur="500"/>
                                        <p:tgtEl>
                                          <p:spTgt spid="53657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36579">
                                            <p:txEl>
                                              <p:pRg st="1" end="1"/>
                                            </p:txEl>
                                          </p:spTgt>
                                        </p:tgtEl>
                                        <p:attrNameLst>
                                          <p:attrName>style.visibility</p:attrName>
                                        </p:attrNameLst>
                                      </p:cBhvr>
                                      <p:to>
                                        <p:strVal val="visible"/>
                                      </p:to>
                                    </p:set>
                                    <p:animEffect transition="in" filter="fade">
                                      <p:cBhvr>
                                        <p:cTn id="10" dur="500"/>
                                        <p:tgtEl>
                                          <p:spTgt spid="536579">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36579">
                                            <p:txEl>
                                              <p:pRg st="3" end="3"/>
                                            </p:txEl>
                                          </p:spTgt>
                                        </p:tgtEl>
                                        <p:attrNameLst>
                                          <p:attrName>style.visibility</p:attrName>
                                        </p:attrNameLst>
                                      </p:cBhvr>
                                      <p:to>
                                        <p:strVal val="visible"/>
                                      </p:to>
                                    </p:set>
                                    <p:animEffect transition="in" filter="fade">
                                      <p:cBhvr>
                                        <p:cTn id="15" dur="500"/>
                                        <p:tgtEl>
                                          <p:spTgt spid="536579">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36579">
                                            <p:txEl>
                                              <p:pRg st="4" end="4"/>
                                            </p:txEl>
                                          </p:spTgt>
                                        </p:tgtEl>
                                        <p:attrNameLst>
                                          <p:attrName>style.visibility</p:attrName>
                                        </p:attrNameLst>
                                      </p:cBhvr>
                                      <p:to>
                                        <p:strVal val="visible"/>
                                      </p:to>
                                    </p:set>
                                    <p:animEffect transition="in" filter="fade">
                                      <p:cBhvr>
                                        <p:cTn id="20" dur="500"/>
                                        <p:tgtEl>
                                          <p:spTgt spid="536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6579" grpId="0" build="p" bldLvl="3"/>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450" name="Rectangle 2">
            <a:extLst>
              <a:ext uri="{FF2B5EF4-FFF2-40B4-BE49-F238E27FC236}">
                <a16:creationId xmlns:a16="http://schemas.microsoft.com/office/drawing/2014/main" id="{1FC35A9E-B3C1-2F4B-9029-4B4FFFCCEFA4}"/>
              </a:ext>
            </a:extLst>
          </p:cNvPr>
          <p:cNvSpPr>
            <a:spLocks noGrp="1" noChangeArrowheads="1"/>
          </p:cNvSpPr>
          <p:nvPr>
            <p:ph type="title"/>
          </p:nvPr>
        </p:nvSpPr>
        <p:spPr/>
        <p:txBody>
          <a:bodyPr/>
          <a:lstStyle/>
          <a:p>
            <a:pPr eaLnBrk="1" hangingPunct="1">
              <a:defRPr/>
            </a:pPr>
            <a:r>
              <a:rPr lang="en-GB" i="1" dirty="0"/>
              <a:t>Woodman (1974)</a:t>
            </a:r>
            <a:endParaRPr lang="en-US" i="1" dirty="0"/>
          </a:p>
        </p:txBody>
      </p:sp>
      <p:sp>
        <p:nvSpPr>
          <p:cNvPr id="360451" name="Rectangle 3">
            <a:extLst>
              <a:ext uri="{FF2B5EF4-FFF2-40B4-BE49-F238E27FC236}">
                <a16:creationId xmlns:a16="http://schemas.microsoft.com/office/drawing/2014/main" id="{B2B77E50-6887-8A4D-8F0C-B12F5CD27FD6}"/>
              </a:ext>
            </a:extLst>
          </p:cNvPr>
          <p:cNvSpPr>
            <a:spLocks noGrp="1" noChangeArrowheads="1"/>
          </p:cNvSpPr>
          <p:nvPr>
            <p:ph type="body" idx="1"/>
          </p:nvPr>
        </p:nvSpPr>
        <p:spPr>
          <a:xfrm>
            <a:off x="998484" y="1495097"/>
            <a:ext cx="4259263" cy="4530725"/>
          </a:xfrm>
        </p:spPr>
        <p:txBody>
          <a:bodyPr/>
          <a:lstStyle/>
          <a:p>
            <a:pPr eaLnBrk="1" hangingPunct="1">
              <a:defRPr/>
            </a:pPr>
            <a:r>
              <a:rPr lang="en-GB" sz="2800" dirty="0"/>
              <a:t>Did the metal belong to English China Clays, given that they didn’t know it was there?</a:t>
            </a:r>
          </a:p>
          <a:p>
            <a:pPr eaLnBrk="1" hangingPunct="1">
              <a:defRPr/>
            </a:pPr>
            <a:r>
              <a:rPr lang="en-GB" sz="2800" dirty="0"/>
              <a:t>Yes – they had control of the site and excluded others from it, and so had control of any articles found on the site</a:t>
            </a:r>
            <a:endParaRPr lang="en-US" sz="2800" dirty="0"/>
          </a:p>
        </p:txBody>
      </p:sp>
      <p:pic>
        <p:nvPicPr>
          <p:cNvPr id="360452" name="Picture 4">
            <a:extLst>
              <a:ext uri="{FF2B5EF4-FFF2-40B4-BE49-F238E27FC236}">
                <a16:creationId xmlns:a16="http://schemas.microsoft.com/office/drawing/2014/main" id="{F5F5FF92-EACF-3256-15C0-5D602C3C49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5397"/>
          <a:stretch>
            <a:fillRect/>
          </a:stretch>
        </p:blipFill>
        <p:spPr bwMode="auto">
          <a:xfrm>
            <a:off x="6568966" y="1455779"/>
            <a:ext cx="3363092" cy="3149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60452"/>
                                        </p:tgtEl>
                                        <p:attrNameLst>
                                          <p:attrName>style.visibility</p:attrName>
                                        </p:attrNameLst>
                                      </p:cBhvr>
                                      <p:to>
                                        <p:strVal val="visible"/>
                                      </p:to>
                                    </p:set>
                                    <p:animEffect transition="in" filter="fade">
                                      <p:cBhvr>
                                        <p:cTn id="7" dur="1000"/>
                                        <p:tgtEl>
                                          <p:spTgt spid="3604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0451">
                                            <p:txEl>
                                              <p:pRg st="0" end="0"/>
                                            </p:txEl>
                                          </p:spTgt>
                                        </p:tgtEl>
                                        <p:attrNameLst>
                                          <p:attrName>style.visibility</p:attrName>
                                        </p:attrNameLst>
                                      </p:cBhvr>
                                      <p:to>
                                        <p:strVal val="visible"/>
                                      </p:to>
                                    </p:set>
                                    <p:animEffect transition="in" filter="fade">
                                      <p:cBhvr>
                                        <p:cTn id="12" dur="1000"/>
                                        <p:tgtEl>
                                          <p:spTgt spid="36045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0451">
                                            <p:txEl>
                                              <p:pRg st="1" end="1"/>
                                            </p:txEl>
                                          </p:spTgt>
                                        </p:tgtEl>
                                        <p:attrNameLst>
                                          <p:attrName>style.visibility</p:attrName>
                                        </p:attrNameLst>
                                      </p:cBhvr>
                                      <p:to>
                                        <p:strVal val="visible"/>
                                      </p:to>
                                    </p:set>
                                    <p:animEffect transition="in" filter="fade">
                                      <p:cBhvr>
                                        <p:cTn id="17" dur="1000"/>
                                        <p:tgtEl>
                                          <p:spTgt spid="3604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045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4546" name="Rectangle 2">
            <a:extLst>
              <a:ext uri="{FF2B5EF4-FFF2-40B4-BE49-F238E27FC236}">
                <a16:creationId xmlns:a16="http://schemas.microsoft.com/office/drawing/2014/main" id="{C66346D4-E3EE-B945-85F3-BF374BCA08CD}"/>
              </a:ext>
            </a:extLst>
          </p:cNvPr>
          <p:cNvSpPr>
            <a:spLocks noGrp="1" noChangeArrowheads="1"/>
          </p:cNvSpPr>
          <p:nvPr>
            <p:ph type="title"/>
          </p:nvPr>
        </p:nvSpPr>
        <p:spPr/>
        <p:txBody>
          <a:bodyPr/>
          <a:lstStyle/>
          <a:p>
            <a:pPr eaLnBrk="1" hangingPunct="1">
              <a:defRPr/>
            </a:pPr>
            <a:r>
              <a:rPr lang="en-GB" i="1" dirty="0"/>
              <a:t>Turner (No. 2) (1971)</a:t>
            </a:r>
            <a:endParaRPr lang="en-US" i="1" dirty="0"/>
          </a:p>
        </p:txBody>
      </p:sp>
      <p:sp>
        <p:nvSpPr>
          <p:cNvPr id="364547" name="Rectangle 3">
            <a:extLst>
              <a:ext uri="{FF2B5EF4-FFF2-40B4-BE49-F238E27FC236}">
                <a16:creationId xmlns:a16="http://schemas.microsoft.com/office/drawing/2014/main" id="{6069FA23-4816-8C4D-9B1F-4A11030A3EB4}"/>
              </a:ext>
            </a:extLst>
          </p:cNvPr>
          <p:cNvSpPr>
            <a:spLocks noGrp="1" noChangeArrowheads="1"/>
          </p:cNvSpPr>
          <p:nvPr>
            <p:ph type="body" idx="1"/>
          </p:nvPr>
        </p:nvSpPr>
        <p:spPr>
          <a:xfrm>
            <a:off x="993229" y="1610710"/>
            <a:ext cx="6153805" cy="5068888"/>
          </a:xfrm>
        </p:spPr>
        <p:txBody>
          <a:bodyPr>
            <a:normAutofit/>
          </a:bodyPr>
          <a:lstStyle/>
          <a:p>
            <a:pPr eaLnBrk="1" hangingPunct="1">
              <a:defRPr/>
            </a:pPr>
            <a:r>
              <a:rPr lang="en-GB" sz="2800" dirty="0"/>
              <a:t>D left car at garage for repairs then came back and took it without paying.</a:t>
            </a:r>
          </a:p>
          <a:p>
            <a:pPr eaLnBrk="1" hangingPunct="1">
              <a:defRPr/>
            </a:pPr>
            <a:r>
              <a:rPr lang="en-GB" sz="2800" dirty="0"/>
              <a:t>For the purposes of theft, did the car belong to the garage owner, Arthur Brown ?</a:t>
            </a:r>
            <a:br>
              <a:rPr lang="en-GB" sz="2800" dirty="0"/>
            </a:br>
            <a:endParaRPr lang="en-GB" sz="2800" dirty="0"/>
          </a:p>
          <a:p>
            <a:pPr eaLnBrk="1" hangingPunct="1">
              <a:defRPr/>
            </a:pPr>
            <a:r>
              <a:rPr lang="en-GB" sz="2800" dirty="0"/>
              <a:t>Yes - Brown had a lien over the car (a right to retain possession until he received payment), and so s5(1) applied</a:t>
            </a:r>
            <a:endParaRPr lang="en-US" sz="2800" dirty="0"/>
          </a:p>
        </p:txBody>
      </p:sp>
      <p:pic>
        <p:nvPicPr>
          <p:cNvPr id="364548" name="Picture 4" descr="tn01323_[1]">
            <a:extLst>
              <a:ext uri="{FF2B5EF4-FFF2-40B4-BE49-F238E27FC236}">
                <a16:creationId xmlns:a16="http://schemas.microsoft.com/office/drawing/2014/main" id="{92D05AB6-218B-1E74-C10D-129643966A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3755" y="1508235"/>
            <a:ext cx="2375008" cy="242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64548"/>
                                        </p:tgtEl>
                                        <p:attrNameLst>
                                          <p:attrName>style.visibility</p:attrName>
                                        </p:attrNameLst>
                                      </p:cBhvr>
                                      <p:to>
                                        <p:strVal val="visible"/>
                                      </p:to>
                                    </p:set>
                                    <p:animEffect transition="in" filter="fade">
                                      <p:cBhvr>
                                        <p:cTn id="7" dur="1000"/>
                                        <p:tgtEl>
                                          <p:spTgt spid="36454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4547">
                                            <p:txEl>
                                              <p:pRg st="0" end="0"/>
                                            </p:txEl>
                                          </p:spTgt>
                                        </p:tgtEl>
                                        <p:attrNameLst>
                                          <p:attrName>style.visibility</p:attrName>
                                        </p:attrNameLst>
                                      </p:cBhvr>
                                      <p:to>
                                        <p:strVal val="visible"/>
                                      </p:to>
                                    </p:set>
                                    <p:animEffect transition="in" filter="fade">
                                      <p:cBhvr>
                                        <p:cTn id="12" dur="1000"/>
                                        <p:tgtEl>
                                          <p:spTgt spid="36454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4547">
                                            <p:txEl>
                                              <p:pRg st="1" end="1"/>
                                            </p:txEl>
                                          </p:spTgt>
                                        </p:tgtEl>
                                        <p:attrNameLst>
                                          <p:attrName>style.visibility</p:attrName>
                                        </p:attrNameLst>
                                      </p:cBhvr>
                                      <p:to>
                                        <p:strVal val="visible"/>
                                      </p:to>
                                    </p:set>
                                    <p:animEffect transition="in" filter="fade">
                                      <p:cBhvr>
                                        <p:cTn id="17" dur="1000"/>
                                        <p:tgtEl>
                                          <p:spTgt spid="36454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64547">
                                            <p:txEl>
                                              <p:pRg st="2" end="2"/>
                                            </p:txEl>
                                          </p:spTgt>
                                        </p:tgtEl>
                                        <p:attrNameLst>
                                          <p:attrName>style.visibility</p:attrName>
                                        </p:attrNameLst>
                                      </p:cBhvr>
                                      <p:to>
                                        <p:strVal val="visible"/>
                                      </p:to>
                                    </p:set>
                                    <p:animEffect transition="in" filter="fade">
                                      <p:cBhvr>
                                        <p:cTn id="22" dur="1000"/>
                                        <p:tgtEl>
                                          <p:spTgt spid="3645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54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8386" name="Rectangle 2">
            <a:extLst>
              <a:ext uri="{FF2B5EF4-FFF2-40B4-BE49-F238E27FC236}">
                <a16:creationId xmlns:a16="http://schemas.microsoft.com/office/drawing/2014/main" id="{6B3612F3-5CB4-2D44-8FA0-47F071AC9F9A}"/>
              </a:ext>
            </a:extLst>
          </p:cNvPr>
          <p:cNvSpPr>
            <a:spLocks noGrp="1" noChangeArrowheads="1"/>
          </p:cNvSpPr>
          <p:nvPr>
            <p:ph type="title"/>
          </p:nvPr>
        </p:nvSpPr>
        <p:spPr>
          <a:xfrm>
            <a:off x="677333" y="609600"/>
            <a:ext cx="10085795" cy="782385"/>
          </a:xfrm>
        </p:spPr>
        <p:txBody>
          <a:bodyPr/>
          <a:lstStyle/>
          <a:p>
            <a:pPr eaLnBrk="1" hangingPunct="1">
              <a:defRPr/>
            </a:pPr>
            <a:r>
              <a:rPr lang="en-GB" i="1" dirty="0"/>
              <a:t>Ricketts v Basildon Magistrates Court (2010)</a:t>
            </a:r>
            <a:endParaRPr lang="en-US" i="1" dirty="0"/>
          </a:p>
        </p:txBody>
      </p:sp>
      <p:sp>
        <p:nvSpPr>
          <p:cNvPr id="528387" name="Rectangle 3">
            <a:extLst>
              <a:ext uri="{FF2B5EF4-FFF2-40B4-BE49-F238E27FC236}">
                <a16:creationId xmlns:a16="http://schemas.microsoft.com/office/drawing/2014/main" id="{61B2DB41-E3F3-4944-8D6F-93BA124EF737}"/>
              </a:ext>
            </a:extLst>
          </p:cNvPr>
          <p:cNvSpPr>
            <a:spLocks noGrp="1" noChangeArrowheads="1"/>
          </p:cNvSpPr>
          <p:nvPr>
            <p:ph type="body" idx="1"/>
          </p:nvPr>
        </p:nvSpPr>
        <p:spPr>
          <a:xfrm>
            <a:off x="828675" y="1628775"/>
            <a:ext cx="4546600" cy="4530725"/>
          </a:xfrm>
        </p:spPr>
        <p:txBody>
          <a:bodyPr/>
          <a:lstStyle/>
          <a:p>
            <a:pPr eaLnBrk="1" hangingPunct="1">
              <a:lnSpc>
                <a:spcPct val="80000"/>
              </a:lnSpc>
              <a:defRPr/>
            </a:pPr>
            <a:r>
              <a:rPr lang="en-GB" sz="2800" dirty="0"/>
              <a:t>When D took the donated items, did they belong to another?</a:t>
            </a:r>
          </a:p>
          <a:p>
            <a:pPr eaLnBrk="1" hangingPunct="1">
              <a:lnSpc>
                <a:spcPct val="80000"/>
              </a:lnSpc>
              <a:defRPr/>
            </a:pPr>
            <a:r>
              <a:rPr lang="en-GB" sz="2800" dirty="0"/>
              <a:t>They didn’t belong to the charity shop, since it had not yet taken possession/control of them …</a:t>
            </a:r>
          </a:p>
          <a:p>
            <a:pPr eaLnBrk="1" hangingPunct="1">
              <a:lnSpc>
                <a:spcPct val="80000"/>
              </a:lnSpc>
              <a:defRPr/>
            </a:pPr>
            <a:r>
              <a:rPr lang="en-GB" sz="2800" dirty="0"/>
              <a:t>… but they did still belong to the donor, since he had not abandoned them</a:t>
            </a:r>
            <a:endParaRPr lang="en-US" sz="2800" dirty="0"/>
          </a:p>
        </p:txBody>
      </p:sp>
      <p:pic>
        <p:nvPicPr>
          <p:cNvPr id="3" name="Picture 2" descr="A store front with a sign on the front&#10;&#10;Description automatically generated">
            <a:extLst>
              <a:ext uri="{FF2B5EF4-FFF2-40B4-BE49-F238E27FC236}">
                <a16:creationId xmlns:a16="http://schemas.microsoft.com/office/drawing/2014/main" id="{0E534CD4-9520-AD70-C1A4-343BBD92244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57060" y="1760220"/>
            <a:ext cx="3962400" cy="2971800"/>
          </a:xfrm>
          <a:prstGeom prst="rect">
            <a:avLst/>
          </a:prstGeom>
        </p:spPr>
      </p:pic>
      <p:sp>
        <p:nvSpPr>
          <p:cNvPr id="4" name="TextBox 3">
            <a:extLst>
              <a:ext uri="{FF2B5EF4-FFF2-40B4-BE49-F238E27FC236}">
                <a16:creationId xmlns:a16="http://schemas.microsoft.com/office/drawing/2014/main" id="{BE7B759B-64F4-F124-BB1E-0CF1D14E4431}"/>
              </a:ext>
            </a:extLst>
          </p:cNvPr>
          <p:cNvSpPr txBox="1"/>
          <p:nvPr/>
        </p:nvSpPr>
        <p:spPr>
          <a:xfrm>
            <a:off x="8115300" y="4915589"/>
            <a:ext cx="1950720" cy="369332"/>
          </a:xfrm>
          <a:prstGeom prst="rect">
            <a:avLst/>
          </a:prstGeom>
          <a:noFill/>
        </p:spPr>
        <p:txBody>
          <a:bodyPr wrap="square" rtlCol="0">
            <a:spAutoFit/>
          </a:bodyPr>
          <a:lstStyle/>
          <a:p>
            <a:r>
              <a:rPr lang="en-GB" sz="900" dirty="0">
                <a:hlinkClick r:id="rId4" tooltip="https://www.geograph.org.uk/photo/3593777"/>
              </a:rPr>
              <a:t>This Photo</a:t>
            </a:r>
            <a:r>
              <a:rPr lang="en-GB" sz="900" dirty="0"/>
              <a:t> by Unknown Author is licensed under </a:t>
            </a:r>
            <a:r>
              <a:rPr lang="en-GB" sz="900" dirty="0">
                <a:hlinkClick r:id="rId5" tooltip="https://creativecommons.org/licenses/by-sa/3.0/"/>
              </a:rPr>
              <a:t>CC BY-SA</a:t>
            </a:r>
            <a:endParaRPr lang="en-GB" sz="9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28387">
                                            <p:txEl>
                                              <p:pRg st="0" end="0"/>
                                            </p:txEl>
                                          </p:spTgt>
                                        </p:tgtEl>
                                        <p:attrNameLst>
                                          <p:attrName>style.visibility</p:attrName>
                                        </p:attrNameLst>
                                      </p:cBhvr>
                                      <p:to>
                                        <p:strVal val="visible"/>
                                      </p:to>
                                    </p:set>
                                    <p:animEffect transition="in" filter="fade">
                                      <p:cBhvr>
                                        <p:cTn id="7" dur="1000"/>
                                        <p:tgtEl>
                                          <p:spTgt spid="528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28387">
                                            <p:txEl>
                                              <p:pRg st="1" end="1"/>
                                            </p:txEl>
                                          </p:spTgt>
                                        </p:tgtEl>
                                        <p:attrNameLst>
                                          <p:attrName>style.visibility</p:attrName>
                                        </p:attrNameLst>
                                      </p:cBhvr>
                                      <p:to>
                                        <p:strVal val="visible"/>
                                      </p:to>
                                    </p:set>
                                    <p:animEffect transition="in" filter="fade">
                                      <p:cBhvr>
                                        <p:cTn id="12" dur="1000"/>
                                        <p:tgtEl>
                                          <p:spTgt spid="528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28387">
                                            <p:txEl>
                                              <p:pRg st="2" end="2"/>
                                            </p:txEl>
                                          </p:spTgt>
                                        </p:tgtEl>
                                        <p:attrNameLst>
                                          <p:attrName>style.visibility</p:attrName>
                                        </p:attrNameLst>
                                      </p:cBhvr>
                                      <p:to>
                                        <p:strVal val="visible"/>
                                      </p:to>
                                    </p:set>
                                    <p:animEffect transition="in" filter="fade">
                                      <p:cBhvr>
                                        <p:cTn id="17" dur="1000"/>
                                        <p:tgtEl>
                                          <p:spTgt spid="52838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838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a:extLst>
              <a:ext uri="{FF2B5EF4-FFF2-40B4-BE49-F238E27FC236}">
                <a16:creationId xmlns:a16="http://schemas.microsoft.com/office/drawing/2014/main" id="{71E886E6-0AD3-B247-BC42-33480C9A9C6F}"/>
              </a:ext>
            </a:extLst>
          </p:cNvPr>
          <p:cNvSpPr>
            <a:spLocks noGrp="1" noChangeArrowheads="1"/>
          </p:cNvSpPr>
          <p:nvPr>
            <p:ph type="title"/>
          </p:nvPr>
        </p:nvSpPr>
        <p:spPr>
          <a:xfrm>
            <a:off x="793531" y="260350"/>
            <a:ext cx="8229600" cy="1143000"/>
          </a:xfrm>
        </p:spPr>
        <p:txBody>
          <a:bodyPr>
            <a:normAutofit fontScale="90000"/>
          </a:bodyPr>
          <a:lstStyle/>
          <a:p>
            <a:pPr eaLnBrk="1" hangingPunct="1">
              <a:defRPr/>
            </a:pPr>
            <a:r>
              <a:rPr lang="en-GB" dirty="0"/>
              <a:t>The property belonged to another person</a:t>
            </a:r>
            <a:endParaRPr lang="en-US" dirty="0"/>
          </a:p>
        </p:txBody>
      </p:sp>
      <p:sp>
        <p:nvSpPr>
          <p:cNvPr id="536579" name="Rectangle 3">
            <a:extLst>
              <a:ext uri="{FF2B5EF4-FFF2-40B4-BE49-F238E27FC236}">
                <a16:creationId xmlns:a16="http://schemas.microsoft.com/office/drawing/2014/main" id="{CFE3FA71-18AD-044E-A521-CD2B3173C83E}"/>
              </a:ext>
            </a:extLst>
          </p:cNvPr>
          <p:cNvSpPr>
            <a:spLocks noGrp="1" noChangeArrowheads="1"/>
          </p:cNvSpPr>
          <p:nvPr>
            <p:ph type="body" idx="1"/>
          </p:nvPr>
        </p:nvSpPr>
        <p:spPr>
          <a:xfrm>
            <a:off x="865134" y="1204804"/>
            <a:ext cx="9277349" cy="5256212"/>
          </a:xfrm>
        </p:spPr>
        <p:txBody>
          <a:bodyPr/>
          <a:lstStyle/>
          <a:p>
            <a:pPr marL="0" indent="0">
              <a:lnSpc>
                <a:spcPct val="80000"/>
              </a:lnSpc>
              <a:buNone/>
              <a:defRPr/>
            </a:pPr>
            <a:endParaRPr lang="en-GB" sz="2400" dirty="0"/>
          </a:p>
          <a:p>
            <a:pPr algn="ctr">
              <a:lnSpc>
                <a:spcPct val="80000"/>
              </a:lnSpc>
              <a:buNone/>
              <a:defRPr/>
            </a:pPr>
            <a:r>
              <a:rPr lang="en-GB" sz="2400" dirty="0"/>
              <a:t>	“….or having in it </a:t>
            </a:r>
            <a:r>
              <a:rPr lang="en-GB" sz="2400" dirty="0">
                <a:solidFill>
                  <a:srgbClr val="FF0000"/>
                </a:solidFill>
              </a:rPr>
              <a:t>any proprietary right or interest </a:t>
            </a:r>
            <a:r>
              <a:rPr lang="en-GB" sz="2400" dirty="0"/>
              <a:t>(</a:t>
            </a:r>
            <a:r>
              <a:rPr lang="en-GB" sz="2400" dirty="0">
                <a:solidFill>
                  <a:schemeClr val="tx1"/>
                </a:solidFill>
              </a:rPr>
              <a:t>not being an equitable interest arising only from an agreement to transfer or grant an interest)</a:t>
            </a:r>
            <a:r>
              <a:rPr lang="en-GB" sz="2400" dirty="0"/>
              <a:t>” </a:t>
            </a:r>
            <a:br>
              <a:rPr lang="en-GB" sz="2400" dirty="0"/>
            </a:br>
            <a:endParaRPr lang="en-GB" sz="2400" dirty="0"/>
          </a:p>
          <a:p>
            <a:pPr eaLnBrk="1" hangingPunct="1">
              <a:lnSpc>
                <a:spcPct val="80000"/>
              </a:lnSpc>
              <a:defRPr/>
            </a:pPr>
            <a:r>
              <a:rPr lang="en-GB" sz="2400" dirty="0"/>
              <a:t>Legal ownership – according to civil law. </a:t>
            </a:r>
            <a:br>
              <a:rPr lang="en-GB" sz="2400" dirty="0"/>
            </a:br>
            <a:endParaRPr lang="en-GB" sz="2400" dirty="0"/>
          </a:p>
          <a:p>
            <a:pPr eaLnBrk="1" hangingPunct="1">
              <a:lnSpc>
                <a:spcPct val="80000"/>
              </a:lnSpc>
              <a:defRPr/>
            </a:pPr>
            <a:r>
              <a:rPr lang="en-GB" sz="2400" dirty="0"/>
              <a:t>Can’t own property which has been illegally obtained (</a:t>
            </a:r>
            <a:r>
              <a:rPr lang="en-GB" sz="2400" i="1" dirty="0"/>
              <a:t>Marshall</a:t>
            </a:r>
            <a:r>
              <a:rPr lang="en-GB" sz="2400" dirty="0"/>
              <a:t>: ticket holders did not have the right to sell the unused parts of the journey because the terms of their tickets made this clear) </a:t>
            </a:r>
            <a:br>
              <a:rPr lang="en-GB" sz="2400" dirty="0"/>
            </a:br>
            <a:endParaRPr lang="en-GB" sz="2400" dirty="0"/>
          </a:p>
          <a:p>
            <a:pPr eaLnBrk="1" hangingPunct="1">
              <a:lnSpc>
                <a:spcPct val="80000"/>
              </a:lnSpc>
              <a:defRPr/>
            </a:pPr>
            <a:r>
              <a:rPr lang="en-GB" sz="2400" dirty="0"/>
              <a:t>Equitable interests</a:t>
            </a:r>
            <a:r>
              <a:rPr lang="en-GB" sz="2400" i="1" dirty="0"/>
              <a:t>: </a:t>
            </a:r>
            <a:r>
              <a:rPr lang="en-GB" sz="2400" dirty="0"/>
              <a:t>Beneficiaries under a trust hold the equitable interest while the Trustee holds the legal interest.</a:t>
            </a:r>
            <a:endParaRPr 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B3D7-4182-0EDB-CBCB-6C32EC54D36C}"/>
              </a:ext>
            </a:extLst>
          </p:cNvPr>
          <p:cNvSpPr>
            <a:spLocks noGrp="1"/>
          </p:cNvSpPr>
          <p:nvPr>
            <p:ph type="title"/>
          </p:nvPr>
        </p:nvSpPr>
        <p:spPr/>
        <p:txBody>
          <a:bodyPr/>
          <a:lstStyle/>
          <a:p>
            <a:r>
              <a:rPr lang="en-GB" dirty="0"/>
              <a:t>Reflective question</a:t>
            </a:r>
            <a:br>
              <a:rPr lang="en-GB" dirty="0"/>
            </a:br>
            <a:endParaRPr lang="en-GB" dirty="0"/>
          </a:p>
        </p:txBody>
      </p:sp>
      <p:sp>
        <p:nvSpPr>
          <p:cNvPr id="3" name="Content Placeholder 2">
            <a:extLst>
              <a:ext uri="{FF2B5EF4-FFF2-40B4-BE49-F238E27FC236}">
                <a16:creationId xmlns:a16="http://schemas.microsoft.com/office/drawing/2014/main" id="{7BF4BDCE-1277-FB13-9367-4A37FCE993DC}"/>
              </a:ext>
            </a:extLst>
          </p:cNvPr>
          <p:cNvSpPr>
            <a:spLocks noGrp="1"/>
          </p:cNvSpPr>
          <p:nvPr>
            <p:ph idx="1"/>
          </p:nvPr>
        </p:nvSpPr>
        <p:spPr/>
        <p:txBody>
          <a:bodyPr>
            <a:normAutofit lnSpcReduction="10000"/>
          </a:bodyPr>
          <a:lstStyle/>
          <a:p>
            <a:r>
              <a:rPr lang="en-GB" dirty="0"/>
              <a:t>Discuss whether the defendant in the following scenarios was dishonest when they appropriated the property belonging to another:</a:t>
            </a:r>
          </a:p>
          <a:p>
            <a:endParaRPr lang="en-GB" dirty="0"/>
          </a:p>
          <a:p>
            <a:r>
              <a:rPr lang="en-GB" dirty="0"/>
              <a:t>(1)   Elliot was at a football match. During half time he went to get a drink. As Elliot was walking through the crowded exit, he noticed a £20 note on the floor. He picked it up, used it to buy his drink and kept the change.</a:t>
            </a:r>
          </a:p>
          <a:p>
            <a:endParaRPr lang="en-GB" dirty="0"/>
          </a:p>
          <a:p>
            <a:r>
              <a:rPr lang="en-GB" dirty="0"/>
              <a:t>(2)   Wilburn had a contract to supply shirts to Brian. Three months after delivering the shirts Wilburn had still not received payment. Wilburn had a cash flow problem which required immediate attention and knew he could not wait for judgment in a debt action. Wilburn went into Brian’s shop, and following an argument he grabbed the shirts and left.</a:t>
            </a:r>
          </a:p>
        </p:txBody>
      </p:sp>
    </p:spTree>
    <p:extLst>
      <p:ext uri="{BB962C8B-B14F-4D97-AF65-F5344CB8AC3E}">
        <p14:creationId xmlns:p14="http://schemas.microsoft.com/office/powerpoint/2010/main" val="42575992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7554" name="Rectangle 2">
            <a:extLst>
              <a:ext uri="{FF2B5EF4-FFF2-40B4-BE49-F238E27FC236}">
                <a16:creationId xmlns:a16="http://schemas.microsoft.com/office/drawing/2014/main" id="{C143F69A-6FC0-D64E-B948-B565517527A8}"/>
              </a:ext>
            </a:extLst>
          </p:cNvPr>
          <p:cNvSpPr>
            <a:spLocks noGrp="1" noChangeArrowheads="1"/>
          </p:cNvSpPr>
          <p:nvPr>
            <p:ph type="ctrTitle"/>
          </p:nvPr>
        </p:nvSpPr>
        <p:spPr/>
        <p:txBody>
          <a:bodyPr/>
          <a:lstStyle/>
          <a:p>
            <a:pPr algn="l" eaLnBrk="1" hangingPunct="1">
              <a:defRPr/>
            </a:pPr>
            <a:r>
              <a:rPr lang="en-GB" dirty="0"/>
              <a:t>The </a:t>
            </a:r>
            <a:r>
              <a:rPr lang="en-GB" i="1" dirty="0" err="1"/>
              <a:t>mens</a:t>
            </a:r>
            <a:r>
              <a:rPr lang="en-GB" i="1" dirty="0"/>
              <a:t> rea</a:t>
            </a:r>
            <a:r>
              <a:rPr lang="en-GB" dirty="0"/>
              <a:t> of theft</a:t>
            </a:r>
            <a:br>
              <a:rPr lang="en-GB" dirty="0"/>
            </a:br>
            <a:r>
              <a:rPr lang="en-GB" dirty="0"/>
              <a:t>- </a:t>
            </a:r>
            <a:r>
              <a:rPr lang="en-GB" sz="4000" dirty="0"/>
              <a:t>Dishonestly</a:t>
            </a:r>
            <a:br>
              <a:rPr lang="en-GB" sz="4000" dirty="0"/>
            </a:br>
            <a:r>
              <a:rPr lang="en-GB" sz="4000" dirty="0"/>
              <a:t>-	Intention to permanently 	deprive</a:t>
            </a:r>
            <a:endParaRPr lang="en-US" sz="4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FD329846-9F9E-B749-A320-100729862651}"/>
              </a:ext>
            </a:extLst>
          </p:cNvPr>
          <p:cNvSpPr>
            <a:spLocks noGrp="1" noChangeArrowheads="1"/>
          </p:cNvSpPr>
          <p:nvPr>
            <p:ph type="ctrTitle"/>
          </p:nvPr>
        </p:nvSpPr>
        <p:spPr/>
        <p:txBody>
          <a:bodyPr/>
          <a:lstStyle/>
          <a:p>
            <a:pPr algn="l" eaLnBrk="1" hangingPunct="1">
              <a:defRPr/>
            </a:pPr>
            <a:r>
              <a:rPr lang="en-GB" dirty="0"/>
              <a:t>“Dishonesty”</a:t>
            </a:r>
            <a:endParaRPr lang="en-US" dirty="0"/>
          </a:p>
        </p:txBody>
      </p:sp>
    </p:spTree>
    <p:extLst>
      <p:ext uri="{BB962C8B-B14F-4D97-AF65-F5344CB8AC3E}">
        <p14:creationId xmlns:p14="http://schemas.microsoft.com/office/powerpoint/2010/main" val="827861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698" name="Rectangle 2">
            <a:extLst>
              <a:ext uri="{FF2B5EF4-FFF2-40B4-BE49-F238E27FC236}">
                <a16:creationId xmlns:a16="http://schemas.microsoft.com/office/drawing/2014/main" id="{A4120D59-1528-A54E-AFE2-C5D9DC32EF5F}"/>
              </a:ext>
            </a:extLst>
          </p:cNvPr>
          <p:cNvSpPr>
            <a:spLocks noGrp="1" noChangeArrowheads="1"/>
          </p:cNvSpPr>
          <p:nvPr>
            <p:ph type="title"/>
          </p:nvPr>
        </p:nvSpPr>
        <p:spPr>
          <a:xfrm>
            <a:off x="1981200" y="277813"/>
            <a:ext cx="8229600" cy="774700"/>
          </a:xfrm>
        </p:spPr>
        <p:txBody>
          <a:bodyPr/>
          <a:lstStyle/>
          <a:p>
            <a:pPr eaLnBrk="1" hangingPunct="1">
              <a:defRPr/>
            </a:pPr>
            <a:r>
              <a:rPr lang="en-GB" sz="4000" dirty="0"/>
              <a:t>The defendant acted dishonestly</a:t>
            </a:r>
            <a:endParaRPr lang="en-US" sz="4000" dirty="0"/>
          </a:p>
        </p:txBody>
      </p:sp>
      <p:sp>
        <p:nvSpPr>
          <p:cNvPr id="413699" name="Rectangle 3">
            <a:extLst>
              <a:ext uri="{FF2B5EF4-FFF2-40B4-BE49-F238E27FC236}">
                <a16:creationId xmlns:a16="http://schemas.microsoft.com/office/drawing/2014/main" id="{353CF1B7-A9F0-E74F-8854-FDB43050801B}"/>
              </a:ext>
            </a:extLst>
          </p:cNvPr>
          <p:cNvSpPr>
            <a:spLocks noGrp="1" noChangeArrowheads="1"/>
          </p:cNvSpPr>
          <p:nvPr>
            <p:ph type="body" idx="1"/>
          </p:nvPr>
        </p:nvSpPr>
        <p:spPr>
          <a:xfrm>
            <a:off x="794814" y="1431086"/>
            <a:ext cx="9741171" cy="4463008"/>
          </a:xfrm>
        </p:spPr>
        <p:txBody>
          <a:bodyPr/>
          <a:lstStyle/>
          <a:p>
            <a:pPr eaLnBrk="1" hangingPunct="1">
              <a:lnSpc>
                <a:spcPct val="90000"/>
              </a:lnSpc>
              <a:defRPr/>
            </a:pPr>
            <a:r>
              <a:rPr lang="en-GB" sz="2400" dirty="0"/>
              <a:t>s2(1) says D is not dishonest if:</a:t>
            </a:r>
          </a:p>
          <a:p>
            <a:pPr lvl="1" eaLnBrk="1" hangingPunct="1">
              <a:lnSpc>
                <a:spcPct val="90000"/>
              </a:lnSpc>
              <a:defRPr/>
            </a:pPr>
            <a:r>
              <a:rPr lang="en-GB" sz="2400" dirty="0"/>
              <a:t>He believes he has a legal right to deprive the other person of the property (s2(1)(a))</a:t>
            </a:r>
          </a:p>
          <a:p>
            <a:pPr lvl="1" eaLnBrk="1" hangingPunct="1">
              <a:lnSpc>
                <a:spcPct val="90000"/>
              </a:lnSpc>
              <a:defRPr/>
            </a:pPr>
            <a:r>
              <a:rPr lang="en-GB" sz="2400" dirty="0"/>
              <a:t>He believes the owner would have consented to the appropriation had he known about it (s2(1)(b))</a:t>
            </a:r>
          </a:p>
          <a:p>
            <a:pPr lvl="1" eaLnBrk="1" hangingPunct="1">
              <a:lnSpc>
                <a:spcPct val="90000"/>
              </a:lnSpc>
              <a:defRPr/>
            </a:pPr>
            <a:r>
              <a:rPr lang="en-GB" sz="2400" dirty="0"/>
              <a:t>He believes the owner of the property could not be discovered by taking reasonable steps (s2(1)(c))</a:t>
            </a:r>
          </a:p>
          <a:p>
            <a:pPr eaLnBrk="1" hangingPunct="1">
              <a:lnSpc>
                <a:spcPct val="90000"/>
              </a:lnSpc>
              <a:defRPr/>
            </a:pPr>
            <a:r>
              <a:rPr lang="en-GB" sz="2400" dirty="0"/>
              <a:t>An appropriation can be dishonest even if D is willing to pay for the property (s2(2))</a:t>
            </a:r>
            <a:endParaRPr lang="en-US" sz="2400" dirty="0"/>
          </a:p>
          <a:p>
            <a:pPr eaLnBrk="1" hangingPunct="1">
              <a:lnSpc>
                <a:spcPct val="90000"/>
              </a:lnSpc>
              <a:defRPr/>
            </a:pPr>
            <a:r>
              <a:rPr lang="en-GB" sz="2400" dirty="0"/>
              <a:t>The common law test from 1982-2017 was subjective in nature:</a:t>
            </a:r>
            <a:r>
              <a:rPr lang="en-GB" sz="2400" i="1" dirty="0"/>
              <a:t> Ghosh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3699">
                                            <p:txEl>
                                              <p:pRg st="0" end="0"/>
                                            </p:txEl>
                                          </p:spTgt>
                                        </p:tgtEl>
                                        <p:attrNameLst>
                                          <p:attrName>style.visibility</p:attrName>
                                        </p:attrNameLst>
                                      </p:cBhvr>
                                      <p:to>
                                        <p:strVal val="visible"/>
                                      </p:to>
                                    </p:set>
                                    <p:animEffect transition="in" filter="fade">
                                      <p:cBhvr>
                                        <p:cTn id="7" dur="500"/>
                                        <p:tgtEl>
                                          <p:spTgt spid="413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3699">
                                            <p:txEl>
                                              <p:pRg st="1" end="1"/>
                                            </p:txEl>
                                          </p:spTgt>
                                        </p:tgtEl>
                                        <p:attrNameLst>
                                          <p:attrName>style.visibility</p:attrName>
                                        </p:attrNameLst>
                                      </p:cBhvr>
                                      <p:to>
                                        <p:strVal val="visible"/>
                                      </p:to>
                                    </p:set>
                                    <p:animEffect transition="in" filter="fade">
                                      <p:cBhvr>
                                        <p:cTn id="12" dur="500"/>
                                        <p:tgtEl>
                                          <p:spTgt spid="4136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3699">
                                            <p:txEl>
                                              <p:pRg st="2" end="2"/>
                                            </p:txEl>
                                          </p:spTgt>
                                        </p:tgtEl>
                                        <p:attrNameLst>
                                          <p:attrName>style.visibility</p:attrName>
                                        </p:attrNameLst>
                                      </p:cBhvr>
                                      <p:to>
                                        <p:strVal val="visible"/>
                                      </p:to>
                                    </p:set>
                                    <p:animEffect transition="in" filter="fade">
                                      <p:cBhvr>
                                        <p:cTn id="17" dur="500"/>
                                        <p:tgtEl>
                                          <p:spTgt spid="41369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13699">
                                            <p:txEl>
                                              <p:pRg st="3" end="3"/>
                                            </p:txEl>
                                          </p:spTgt>
                                        </p:tgtEl>
                                        <p:attrNameLst>
                                          <p:attrName>style.visibility</p:attrName>
                                        </p:attrNameLst>
                                      </p:cBhvr>
                                      <p:to>
                                        <p:strVal val="visible"/>
                                      </p:to>
                                    </p:set>
                                    <p:animEffect transition="in" filter="fade">
                                      <p:cBhvr>
                                        <p:cTn id="22" dur="500"/>
                                        <p:tgtEl>
                                          <p:spTgt spid="41369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13699">
                                            <p:txEl>
                                              <p:pRg st="4" end="4"/>
                                            </p:txEl>
                                          </p:spTgt>
                                        </p:tgtEl>
                                        <p:attrNameLst>
                                          <p:attrName>style.visibility</p:attrName>
                                        </p:attrNameLst>
                                      </p:cBhvr>
                                      <p:to>
                                        <p:strVal val="visible"/>
                                      </p:to>
                                    </p:set>
                                    <p:animEffect transition="in" filter="fade">
                                      <p:cBhvr>
                                        <p:cTn id="27" dur="500"/>
                                        <p:tgtEl>
                                          <p:spTgt spid="41369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13699">
                                            <p:txEl>
                                              <p:pRg st="5" end="5"/>
                                            </p:txEl>
                                          </p:spTgt>
                                        </p:tgtEl>
                                        <p:attrNameLst>
                                          <p:attrName>style.visibility</p:attrName>
                                        </p:attrNameLst>
                                      </p:cBhvr>
                                      <p:to>
                                        <p:strVal val="visible"/>
                                      </p:to>
                                    </p:set>
                                    <p:animEffect transition="in" filter="fade">
                                      <p:cBhvr>
                                        <p:cTn id="32" dur="500"/>
                                        <p:tgtEl>
                                          <p:spTgt spid="4136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3699" grpId="0" build="p" bldLvl="3"/>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650" name="Rectangle 2">
            <a:extLst>
              <a:ext uri="{FF2B5EF4-FFF2-40B4-BE49-F238E27FC236}">
                <a16:creationId xmlns:a16="http://schemas.microsoft.com/office/drawing/2014/main" id="{E320BD73-0822-5440-9CCE-A6688860A2E0}"/>
              </a:ext>
            </a:extLst>
          </p:cNvPr>
          <p:cNvSpPr>
            <a:spLocks noGrp="1" noChangeArrowheads="1"/>
          </p:cNvSpPr>
          <p:nvPr>
            <p:ph type="title"/>
          </p:nvPr>
        </p:nvSpPr>
        <p:spPr/>
        <p:txBody>
          <a:bodyPr/>
          <a:lstStyle/>
          <a:p>
            <a:pPr eaLnBrk="1" hangingPunct="1">
              <a:defRPr/>
            </a:pPr>
            <a:r>
              <a:rPr lang="en-GB" i="1" dirty="0"/>
              <a:t>Ghosh (1982)</a:t>
            </a:r>
            <a:endParaRPr lang="en-US" i="1" dirty="0"/>
          </a:p>
        </p:txBody>
      </p:sp>
      <p:sp>
        <p:nvSpPr>
          <p:cNvPr id="411651" name="Rectangle 3">
            <a:extLst>
              <a:ext uri="{FF2B5EF4-FFF2-40B4-BE49-F238E27FC236}">
                <a16:creationId xmlns:a16="http://schemas.microsoft.com/office/drawing/2014/main" id="{1234EB0C-ABF9-E643-9EC4-2BE67254F396}"/>
              </a:ext>
            </a:extLst>
          </p:cNvPr>
          <p:cNvSpPr>
            <a:spLocks noGrp="1" noChangeArrowheads="1"/>
          </p:cNvSpPr>
          <p:nvPr>
            <p:ph type="body" idx="1"/>
          </p:nvPr>
        </p:nvSpPr>
        <p:spPr>
          <a:xfrm>
            <a:off x="606688" y="1600201"/>
            <a:ext cx="8229600" cy="4293893"/>
          </a:xfrm>
        </p:spPr>
        <p:txBody>
          <a:bodyPr>
            <a:normAutofit/>
          </a:bodyPr>
          <a:lstStyle/>
          <a:p>
            <a:pPr algn="ctr" eaLnBrk="1" hangingPunct="1">
              <a:defRPr/>
            </a:pPr>
            <a:r>
              <a:rPr lang="en-GB" sz="2800" dirty="0"/>
              <a:t>Having regard to D’s actions </a:t>
            </a:r>
            <a:r>
              <a:rPr lang="en-GB" sz="2800" u="sng" dirty="0"/>
              <a:t>and</a:t>
            </a:r>
            <a:r>
              <a:rPr lang="en-GB" sz="2800" dirty="0"/>
              <a:t> his state of mind, was he dishonest according to the standards of reasonable and honest people?</a:t>
            </a:r>
          </a:p>
          <a:p>
            <a:pPr algn="ctr" eaLnBrk="1" hangingPunct="1">
              <a:spcBef>
                <a:spcPct val="75000"/>
              </a:spcBef>
              <a:defRPr/>
            </a:pPr>
            <a:r>
              <a:rPr lang="en-GB" sz="2800" dirty="0"/>
              <a:t>If so, </a:t>
            </a:r>
            <a:r>
              <a:rPr lang="en-GB" sz="2800" b="1" dirty="0"/>
              <a:t>had D realised </a:t>
            </a:r>
            <a:r>
              <a:rPr lang="en-GB" sz="2800" dirty="0"/>
              <a:t>that reasonable and honest people would regard what he did as dishonest?</a:t>
            </a:r>
          </a:p>
          <a:p>
            <a:pPr eaLnBrk="1" hangingPunct="1">
              <a:spcBef>
                <a:spcPct val="75000"/>
              </a:spcBef>
              <a:defRPr/>
            </a:pPr>
            <a:r>
              <a:rPr lang="en-GB" sz="2800" dirty="0"/>
              <a:t>What was the problem with this test?</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1651">
                                            <p:txEl>
                                              <p:pRg st="0" end="0"/>
                                            </p:txEl>
                                          </p:spTgt>
                                        </p:tgtEl>
                                        <p:attrNameLst>
                                          <p:attrName>style.visibility</p:attrName>
                                        </p:attrNameLst>
                                      </p:cBhvr>
                                      <p:to>
                                        <p:strVal val="visible"/>
                                      </p:to>
                                    </p:set>
                                    <p:animEffect transition="in" filter="fade">
                                      <p:cBhvr>
                                        <p:cTn id="7" dur="1000"/>
                                        <p:tgtEl>
                                          <p:spTgt spid="4116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1651">
                                            <p:txEl>
                                              <p:pRg st="1" end="1"/>
                                            </p:txEl>
                                          </p:spTgt>
                                        </p:tgtEl>
                                        <p:attrNameLst>
                                          <p:attrName>style.visibility</p:attrName>
                                        </p:attrNameLst>
                                      </p:cBhvr>
                                      <p:to>
                                        <p:strVal val="visible"/>
                                      </p:to>
                                    </p:set>
                                    <p:animEffect transition="in" filter="fade">
                                      <p:cBhvr>
                                        <p:cTn id="12" dur="1000"/>
                                        <p:tgtEl>
                                          <p:spTgt spid="4116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1651">
                                            <p:txEl>
                                              <p:pRg st="2" end="2"/>
                                            </p:txEl>
                                          </p:spTgt>
                                        </p:tgtEl>
                                        <p:attrNameLst>
                                          <p:attrName>style.visibility</p:attrName>
                                        </p:attrNameLst>
                                      </p:cBhvr>
                                      <p:to>
                                        <p:strVal val="visible"/>
                                      </p:to>
                                    </p:set>
                                    <p:animEffect transition="in" filter="fade">
                                      <p:cBhvr>
                                        <p:cTn id="17" dur="1000"/>
                                        <p:tgtEl>
                                          <p:spTgt spid="41165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651"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3698" name="Rectangle 2">
            <a:extLst>
              <a:ext uri="{FF2B5EF4-FFF2-40B4-BE49-F238E27FC236}">
                <a16:creationId xmlns:a16="http://schemas.microsoft.com/office/drawing/2014/main" id="{A4120D59-1528-A54E-AFE2-C5D9DC32EF5F}"/>
              </a:ext>
            </a:extLst>
          </p:cNvPr>
          <p:cNvSpPr>
            <a:spLocks noGrp="1" noChangeArrowheads="1"/>
          </p:cNvSpPr>
          <p:nvPr>
            <p:ph type="title"/>
          </p:nvPr>
        </p:nvSpPr>
        <p:spPr>
          <a:xfrm>
            <a:off x="263059" y="318582"/>
            <a:ext cx="8229600" cy="774700"/>
          </a:xfrm>
        </p:spPr>
        <p:txBody>
          <a:bodyPr/>
          <a:lstStyle/>
          <a:p>
            <a:pPr eaLnBrk="1" hangingPunct="1">
              <a:defRPr/>
            </a:pPr>
            <a:r>
              <a:rPr lang="en-GB" sz="4000" dirty="0"/>
              <a:t>The defendant acted dishonestly</a:t>
            </a:r>
            <a:endParaRPr lang="en-US" sz="4000" dirty="0"/>
          </a:p>
        </p:txBody>
      </p:sp>
      <p:sp>
        <p:nvSpPr>
          <p:cNvPr id="413699" name="Rectangle 3">
            <a:extLst>
              <a:ext uri="{FF2B5EF4-FFF2-40B4-BE49-F238E27FC236}">
                <a16:creationId xmlns:a16="http://schemas.microsoft.com/office/drawing/2014/main" id="{353CF1B7-A9F0-E74F-8854-FDB43050801B}"/>
              </a:ext>
            </a:extLst>
          </p:cNvPr>
          <p:cNvSpPr>
            <a:spLocks noGrp="1" noChangeArrowheads="1"/>
          </p:cNvSpPr>
          <p:nvPr>
            <p:ph type="body" idx="1"/>
          </p:nvPr>
        </p:nvSpPr>
        <p:spPr>
          <a:xfrm>
            <a:off x="323052" y="1093282"/>
            <a:ext cx="8785225" cy="5689600"/>
          </a:xfrm>
        </p:spPr>
        <p:txBody>
          <a:bodyPr/>
          <a:lstStyle/>
          <a:p>
            <a:pPr eaLnBrk="1" hangingPunct="1">
              <a:lnSpc>
                <a:spcPct val="90000"/>
              </a:lnSpc>
              <a:defRPr/>
            </a:pPr>
            <a:endParaRPr lang="en-GB" i="1" dirty="0"/>
          </a:p>
          <a:p>
            <a:pPr eaLnBrk="1" hangingPunct="1">
              <a:lnSpc>
                <a:spcPct val="90000"/>
              </a:lnSpc>
              <a:defRPr/>
            </a:pPr>
            <a:r>
              <a:rPr lang="en-GB" sz="2400" dirty="0"/>
              <a:t>The test now: </a:t>
            </a:r>
            <a:r>
              <a:rPr lang="en-GB" sz="2400" i="1" dirty="0"/>
              <a:t>Ivey v Genting Casinos ( 2017)</a:t>
            </a:r>
          </a:p>
          <a:p>
            <a:pPr eaLnBrk="1" hangingPunct="1">
              <a:lnSpc>
                <a:spcPct val="90000"/>
              </a:lnSpc>
              <a:defRPr/>
            </a:pPr>
            <a:r>
              <a:rPr lang="en-GB" sz="2400" dirty="0"/>
              <a:t>D was a cheating gambler</a:t>
            </a:r>
          </a:p>
          <a:p>
            <a:pPr eaLnBrk="1" hangingPunct="1">
              <a:lnSpc>
                <a:spcPct val="90000"/>
              </a:lnSpc>
              <a:defRPr/>
            </a:pPr>
            <a:r>
              <a:rPr lang="en-GB" sz="2400" dirty="0"/>
              <a:t>Case was a civil case but the Supreme Court made clear that the new test applied to criminal cases.</a:t>
            </a:r>
          </a:p>
          <a:p>
            <a:pPr>
              <a:lnSpc>
                <a:spcPct val="90000"/>
              </a:lnSpc>
              <a:defRPr/>
            </a:pPr>
            <a:r>
              <a:rPr lang="en-GB" sz="2400" i="1" dirty="0"/>
              <a:t>Ghosh </a:t>
            </a:r>
            <a:r>
              <a:rPr lang="en-GB" sz="2400" dirty="0"/>
              <a:t>was overruled</a:t>
            </a:r>
          </a:p>
          <a:p>
            <a:pPr>
              <a:lnSpc>
                <a:spcPct val="90000"/>
              </a:lnSpc>
              <a:defRPr/>
            </a:pPr>
            <a:r>
              <a:rPr lang="en-GB" sz="2400" dirty="0"/>
              <a:t>Now the test is: having regard to D’s actions and his state of mind, was his conduct dishonest according to the standards of ordinary, decent people?</a:t>
            </a:r>
          </a:p>
          <a:p>
            <a:pPr>
              <a:lnSpc>
                <a:spcPct val="90000"/>
              </a:lnSpc>
              <a:defRPr/>
            </a:pPr>
            <a:r>
              <a:rPr lang="en-GB" sz="2400" dirty="0"/>
              <a:t>= objective test and a matter for the jury to decide</a:t>
            </a:r>
            <a:endParaRPr lang="en-US" sz="2400" dirty="0"/>
          </a:p>
          <a:p>
            <a:pPr eaLnBrk="1" hangingPunct="1">
              <a:lnSpc>
                <a:spcPct val="90000"/>
              </a:lnSpc>
              <a:defRPr/>
            </a:pPr>
            <a:endParaRPr lang="en-GB" dirty="0"/>
          </a:p>
        </p:txBody>
      </p:sp>
      <p:pic>
        <p:nvPicPr>
          <p:cNvPr id="3" name="Picture 2" descr="A roulette wheel in a casino&#10;&#10;Description automatically generated">
            <a:extLst>
              <a:ext uri="{FF2B5EF4-FFF2-40B4-BE49-F238E27FC236}">
                <a16:creationId xmlns:a16="http://schemas.microsoft.com/office/drawing/2014/main" id="{584D5B05-B9FC-A0D7-E7A8-91689A5A4D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18833" y="4302924"/>
            <a:ext cx="2981992" cy="22364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3699">
                                            <p:txEl>
                                              <p:pRg st="1" end="1"/>
                                            </p:txEl>
                                          </p:spTgt>
                                        </p:tgtEl>
                                        <p:attrNameLst>
                                          <p:attrName>style.visibility</p:attrName>
                                        </p:attrNameLst>
                                      </p:cBhvr>
                                      <p:to>
                                        <p:strVal val="visible"/>
                                      </p:to>
                                    </p:set>
                                    <p:animEffect transition="in" filter="fade">
                                      <p:cBhvr>
                                        <p:cTn id="7" dur="500"/>
                                        <p:tgtEl>
                                          <p:spTgt spid="41369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3699">
                                            <p:txEl>
                                              <p:pRg st="2" end="2"/>
                                            </p:txEl>
                                          </p:spTgt>
                                        </p:tgtEl>
                                        <p:attrNameLst>
                                          <p:attrName>style.visibility</p:attrName>
                                        </p:attrNameLst>
                                      </p:cBhvr>
                                      <p:to>
                                        <p:strVal val="visible"/>
                                      </p:to>
                                    </p:set>
                                    <p:animEffect transition="in" filter="fade">
                                      <p:cBhvr>
                                        <p:cTn id="12" dur="500"/>
                                        <p:tgtEl>
                                          <p:spTgt spid="4136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3699">
                                            <p:txEl>
                                              <p:pRg st="3" end="3"/>
                                            </p:txEl>
                                          </p:spTgt>
                                        </p:tgtEl>
                                        <p:attrNameLst>
                                          <p:attrName>style.visibility</p:attrName>
                                        </p:attrNameLst>
                                      </p:cBhvr>
                                      <p:to>
                                        <p:strVal val="visible"/>
                                      </p:to>
                                    </p:set>
                                    <p:animEffect transition="in" filter="fade">
                                      <p:cBhvr>
                                        <p:cTn id="17" dur="500"/>
                                        <p:tgtEl>
                                          <p:spTgt spid="4136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13699">
                                            <p:txEl>
                                              <p:pRg st="4" end="4"/>
                                            </p:txEl>
                                          </p:spTgt>
                                        </p:tgtEl>
                                        <p:attrNameLst>
                                          <p:attrName>style.visibility</p:attrName>
                                        </p:attrNameLst>
                                      </p:cBhvr>
                                      <p:to>
                                        <p:strVal val="visible"/>
                                      </p:to>
                                    </p:set>
                                    <p:animEffect transition="in" filter="fade">
                                      <p:cBhvr>
                                        <p:cTn id="22" dur="500"/>
                                        <p:tgtEl>
                                          <p:spTgt spid="41369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13699">
                                            <p:txEl>
                                              <p:pRg st="5" end="5"/>
                                            </p:txEl>
                                          </p:spTgt>
                                        </p:tgtEl>
                                        <p:attrNameLst>
                                          <p:attrName>style.visibility</p:attrName>
                                        </p:attrNameLst>
                                      </p:cBhvr>
                                      <p:to>
                                        <p:strVal val="visible"/>
                                      </p:to>
                                    </p:set>
                                    <p:animEffect transition="in" filter="fade">
                                      <p:cBhvr>
                                        <p:cTn id="27" dur="500"/>
                                        <p:tgtEl>
                                          <p:spTgt spid="41369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13699">
                                            <p:txEl>
                                              <p:pRg st="6" end="6"/>
                                            </p:txEl>
                                          </p:spTgt>
                                        </p:tgtEl>
                                        <p:attrNameLst>
                                          <p:attrName>style.visibility</p:attrName>
                                        </p:attrNameLst>
                                      </p:cBhvr>
                                      <p:to>
                                        <p:strVal val="visible"/>
                                      </p:to>
                                    </p:set>
                                    <p:animEffect transition="in" filter="fade">
                                      <p:cBhvr>
                                        <p:cTn id="32" dur="500"/>
                                        <p:tgtEl>
                                          <p:spTgt spid="4136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3699" grpId="0" uiExpand="1" build="p" bldLvl="3"/>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FD329846-9F9E-B749-A320-100729862651}"/>
              </a:ext>
            </a:extLst>
          </p:cNvPr>
          <p:cNvSpPr>
            <a:spLocks noGrp="1" noChangeArrowheads="1"/>
          </p:cNvSpPr>
          <p:nvPr>
            <p:ph type="ctrTitle"/>
          </p:nvPr>
        </p:nvSpPr>
        <p:spPr>
          <a:xfrm>
            <a:off x="823894" y="1973610"/>
            <a:ext cx="8719499" cy="1646302"/>
          </a:xfrm>
        </p:spPr>
        <p:txBody>
          <a:bodyPr/>
          <a:lstStyle/>
          <a:p>
            <a:pPr algn="l" eaLnBrk="1" hangingPunct="1">
              <a:defRPr/>
            </a:pPr>
            <a:r>
              <a:rPr lang="en-GB" dirty="0"/>
              <a:t>“Intention to permanently deprive”</a:t>
            </a:r>
            <a:endParaRPr lang="en-US" dirty="0"/>
          </a:p>
        </p:txBody>
      </p:sp>
    </p:spTree>
    <p:extLst>
      <p:ext uri="{BB962C8B-B14F-4D97-AF65-F5344CB8AC3E}">
        <p14:creationId xmlns:p14="http://schemas.microsoft.com/office/powerpoint/2010/main" val="8087413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746" name="Rectangle 2">
            <a:extLst>
              <a:ext uri="{FF2B5EF4-FFF2-40B4-BE49-F238E27FC236}">
                <a16:creationId xmlns:a16="http://schemas.microsoft.com/office/drawing/2014/main" id="{0BC7EB71-398E-CC4F-B319-71AD9387DE28}"/>
              </a:ext>
            </a:extLst>
          </p:cNvPr>
          <p:cNvSpPr>
            <a:spLocks noGrp="1" noChangeArrowheads="1"/>
          </p:cNvSpPr>
          <p:nvPr>
            <p:ph type="title"/>
          </p:nvPr>
        </p:nvSpPr>
        <p:spPr>
          <a:xfrm>
            <a:off x="498939" y="194866"/>
            <a:ext cx="8686800" cy="1143000"/>
          </a:xfrm>
        </p:spPr>
        <p:txBody>
          <a:bodyPr>
            <a:normAutofit fontScale="90000"/>
          </a:bodyPr>
          <a:lstStyle/>
          <a:p>
            <a:pPr eaLnBrk="1" hangingPunct="1">
              <a:defRPr/>
            </a:pPr>
            <a:r>
              <a:rPr lang="en-GB" dirty="0"/>
              <a:t>D had an intention to permanently deprive the other person of the property</a:t>
            </a:r>
            <a:endParaRPr lang="en-US" dirty="0"/>
          </a:p>
        </p:txBody>
      </p:sp>
      <p:sp>
        <p:nvSpPr>
          <p:cNvPr id="415747" name="Rectangle 3">
            <a:extLst>
              <a:ext uri="{FF2B5EF4-FFF2-40B4-BE49-F238E27FC236}">
                <a16:creationId xmlns:a16="http://schemas.microsoft.com/office/drawing/2014/main" id="{27FEC71D-A5B9-1143-8654-B14D151E79B6}"/>
              </a:ext>
            </a:extLst>
          </p:cNvPr>
          <p:cNvSpPr>
            <a:spLocks noGrp="1" noChangeArrowheads="1"/>
          </p:cNvSpPr>
          <p:nvPr>
            <p:ph type="body" idx="1"/>
          </p:nvPr>
        </p:nvSpPr>
        <p:spPr>
          <a:xfrm>
            <a:off x="498939" y="1589280"/>
            <a:ext cx="8848129" cy="2866964"/>
          </a:xfrm>
        </p:spPr>
        <p:txBody>
          <a:bodyPr>
            <a:noAutofit/>
          </a:bodyPr>
          <a:lstStyle/>
          <a:p>
            <a:pPr eaLnBrk="1" hangingPunct="1">
              <a:lnSpc>
                <a:spcPct val="90000"/>
              </a:lnSpc>
              <a:defRPr/>
            </a:pPr>
            <a:r>
              <a:rPr lang="en-GB" sz="2800" dirty="0"/>
              <a:t>When applying this test, remember that:</a:t>
            </a:r>
          </a:p>
          <a:p>
            <a:pPr lvl="1" eaLnBrk="1" hangingPunct="1">
              <a:lnSpc>
                <a:spcPct val="90000"/>
              </a:lnSpc>
              <a:defRPr/>
            </a:pPr>
            <a:r>
              <a:rPr lang="en-GB" sz="2800" dirty="0"/>
              <a:t>It is a </a:t>
            </a:r>
            <a:r>
              <a:rPr lang="en-GB" sz="2800" i="1" dirty="0" err="1"/>
              <a:t>mens</a:t>
            </a:r>
            <a:r>
              <a:rPr lang="en-GB" sz="2800" i="1" dirty="0"/>
              <a:t> rea</a:t>
            </a:r>
            <a:r>
              <a:rPr lang="en-GB" sz="2800" dirty="0"/>
              <a:t>, not an </a:t>
            </a:r>
            <a:r>
              <a:rPr lang="en-GB" sz="2800" i="1" dirty="0" err="1"/>
              <a:t>actus</a:t>
            </a:r>
            <a:r>
              <a:rPr lang="en-GB" sz="2800" i="1" dirty="0"/>
              <a:t> </a:t>
            </a:r>
            <a:r>
              <a:rPr lang="en-GB" sz="2800" i="1" dirty="0" err="1"/>
              <a:t>reus</a:t>
            </a:r>
            <a:r>
              <a:rPr lang="en-GB" sz="2800" dirty="0"/>
              <a:t>, requirement</a:t>
            </a:r>
          </a:p>
          <a:p>
            <a:pPr lvl="1" eaLnBrk="1" hangingPunct="1">
              <a:lnSpc>
                <a:spcPct val="90000"/>
              </a:lnSpc>
              <a:defRPr/>
            </a:pPr>
            <a:r>
              <a:rPr lang="en-GB" sz="2800" dirty="0"/>
              <a:t>It doesn’t ask whether D intended personal gain</a:t>
            </a:r>
          </a:p>
          <a:p>
            <a:pPr lvl="1" eaLnBrk="1" hangingPunct="1">
              <a:lnSpc>
                <a:spcPct val="90000"/>
              </a:lnSpc>
              <a:defRPr/>
            </a:pPr>
            <a:r>
              <a:rPr lang="en-GB" sz="2800" dirty="0"/>
              <a:t>It applies independently of the dishonesty test</a:t>
            </a:r>
          </a:p>
          <a:p>
            <a:pPr lvl="1" eaLnBrk="1" hangingPunct="1">
              <a:lnSpc>
                <a:spcPct val="90000"/>
              </a:lnSpc>
              <a:defRPr/>
            </a:pPr>
            <a:r>
              <a:rPr lang="en-GB" sz="2800" dirty="0"/>
              <a:t>D does not have to succeed in ‘permanently depriving’ ( </a:t>
            </a:r>
            <a:r>
              <a:rPr lang="en-GB" sz="2800" dirty="0" err="1"/>
              <a:t>Vinall</a:t>
            </a:r>
            <a:r>
              <a:rPr lang="en-GB" sz="2800" dirty="0"/>
              <a:t> (2011))</a:t>
            </a:r>
            <a:br>
              <a:rPr lang="en-GB" sz="2800" dirty="0"/>
            </a:br>
            <a:endParaRPr lang="en-GB" sz="2800" dirty="0"/>
          </a:p>
          <a:p>
            <a:pPr lvl="1" eaLnBrk="1" hangingPunct="1">
              <a:lnSpc>
                <a:spcPct val="90000"/>
              </a:lnSpc>
              <a:defRPr/>
            </a:pPr>
            <a:r>
              <a:rPr lang="en-GB" sz="2800" dirty="0"/>
              <a:t>It is item specific (</a:t>
            </a:r>
            <a:r>
              <a:rPr lang="en-GB" sz="2800" i="1" dirty="0" err="1"/>
              <a:t>Velumyl</a:t>
            </a:r>
            <a:r>
              <a:rPr lang="en-GB" sz="2800" i="1" dirty="0"/>
              <a:t> (1989))</a:t>
            </a:r>
            <a:r>
              <a:rPr lang="en-GB" sz="2800" dirty="0"/>
              <a:t>)</a:t>
            </a:r>
          </a:p>
        </p:txBody>
      </p:sp>
      <p:pic>
        <p:nvPicPr>
          <p:cNvPr id="3" name="Picture 2" descr="A bicycle parked on the sidewalk&#10;&#10;Description automatically generated">
            <a:extLst>
              <a:ext uri="{FF2B5EF4-FFF2-40B4-BE49-F238E27FC236}">
                <a16:creationId xmlns:a16="http://schemas.microsoft.com/office/drawing/2014/main" id="{E7CE37DA-D339-AB5A-CAA9-22E70AF3CA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82354" y="3641248"/>
            <a:ext cx="1329428" cy="936870"/>
          </a:xfrm>
          <a:prstGeom prst="rect">
            <a:avLst/>
          </a:prstGeom>
        </p:spPr>
      </p:pic>
      <p:pic>
        <p:nvPicPr>
          <p:cNvPr id="5" name="Picture 4" descr="A pile of coins&#10;&#10;Description automatically generated">
            <a:extLst>
              <a:ext uri="{FF2B5EF4-FFF2-40B4-BE49-F238E27FC236}">
                <a16:creationId xmlns:a16="http://schemas.microsoft.com/office/drawing/2014/main" id="{47E0EF86-B22C-07B7-10F5-565E17FCCF6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23509" y="5466092"/>
            <a:ext cx="1280160" cy="960120"/>
          </a:xfrm>
          <a:prstGeom prst="rect">
            <a:avLst/>
          </a:prstGeom>
        </p:spPr>
      </p:pic>
      <p:sp>
        <p:nvSpPr>
          <p:cNvPr id="6" name="TextBox 5">
            <a:extLst>
              <a:ext uri="{FF2B5EF4-FFF2-40B4-BE49-F238E27FC236}">
                <a16:creationId xmlns:a16="http://schemas.microsoft.com/office/drawing/2014/main" id="{6C0803FC-054B-EF91-10A2-14E14422734A}"/>
              </a:ext>
            </a:extLst>
          </p:cNvPr>
          <p:cNvSpPr txBox="1"/>
          <p:nvPr/>
        </p:nvSpPr>
        <p:spPr>
          <a:xfrm>
            <a:off x="2928467" y="6426212"/>
            <a:ext cx="2870244" cy="369332"/>
          </a:xfrm>
          <a:prstGeom prst="rect">
            <a:avLst/>
          </a:prstGeom>
          <a:noFill/>
        </p:spPr>
        <p:txBody>
          <a:bodyPr wrap="square" rtlCol="0">
            <a:spAutoFit/>
          </a:bodyPr>
          <a:lstStyle/>
          <a:p>
            <a:r>
              <a:rPr lang="en-GB" sz="900" dirty="0">
                <a:hlinkClick r:id="rId6" tooltip="https://www.flickr.com/photos/wwarby/4916559998"/>
              </a:rPr>
              <a:t>This Photo</a:t>
            </a:r>
            <a:r>
              <a:rPr lang="en-GB" sz="900" dirty="0"/>
              <a:t> by Unknown Author is licensed under </a:t>
            </a:r>
            <a:r>
              <a:rPr lang="en-GB" sz="900" dirty="0">
                <a:hlinkClick r:id="rId7" tooltip="https://creativecommons.org/licenses/by/3.0/"/>
              </a:rPr>
              <a:t>CC BY</a:t>
            </a:r>
            <a:endParaRPr lang="en-GB" sz="9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5747">
                                            <p:txEl>
                                              <p:pRg st="0" end="0"/>
                                            </p:txEl>
                                          </p:spTgt>
                                        </p:tgtEl>
                                        <p:attrNameLst>
                                          <p:attrName>style.visibility</p:attrName>
                                        </p:attrNameLst>
                                      </p:cBhvr>
                                      <p:to>
                                        <p:strVal val="visible"/>
                                      </p:to>
                                    </p:set>
                                    <p:animEffect transition="in" filter="fade">
                                      <p:cBhvr>
                                        <p:cTn id="7" dur="1000"/>
                                        <p:tgtEl>
                                          <p:spTgt spid="4157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5747">
                                            <p:txEl>
                                              <p:pRg st="1" end="1"/>
                                            </p:txEl>
                                          </p:spTgt>
                                        </p:tgtEl>
                                        <p:attrNameLst>
                                          <p:attrName>style.visibility</p:attrName>
                                        </p:attrNameLst>
                                      </p:cBhvr>
                                      <p:to>
                                        <p:strVal val="visible"/>
                                      </p:to>
                                    </p:set>
                                    <p:animEffect transition="in" filter="fade">
                                      <p:cBhvr>
                                        <p:cTn id="12" dur="1000"/>
                                        <p:tgtEl>
                                          <p:spTgt spid="4157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5747">
                                            <p:txEl>
                                              <p:pRg st="2" end="2"/>
                                            </p:txEl>
                                          </p:spTgt>
                                        </p:tgtEl>
                                        <p:attrNameLst>
                                          <p:attrName>style.visibility</p:attrName>
                                        </p:attrNameLst>
                                      </p:cBhvr>
                                      <p:to>
                                        <p:strVal val="visible"/>
                                      </p:to>
                                    </p:set>
                                    <p:animEffect transition="in" filter="fade">
                                      <p:cBhvr>
                                        <p:cTn id="17" dur="1000"/>
                                        <p:tgtEl>
                                          <p:spTgt spid="4157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15747">
                                            <p:txEl>
                                              <p:pRg st="3" end="3"/>
                                            </p:txEl>
                                          </p:spTgt>
                                        </p:tgtEl>
                                        <p:attrNameLst>
                                          <p:attrName>style.visibility</p:attrName>
                                        </p:attrNameLst>
                                      </p:cBhvr>
                                      <p:to>
                                        <p:strVal val="visible"/>
                                      </p:to>
                                    </p:set>
                                    <p:animEffect transition="in" filter="fade">
                                      <p:cBhvr>
                                        <p:cTn id="22" dur="1000"/>
                                        <p:tgtEl>
                                          <p:spTgt spid="41574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15747">
                                            <p:txEl>
                                              <p:pRg st="4" end="4"/>
                                            </p:txEl>
                                          </p:spTgt>
                                        </p:tgtEl>
                                        <p:attrNameLst>
                                          <p:attrName>style.visibility</p:attrName>
                                        </p:attrNameLst>
                                      </p:cBhvr>
                                      <p:to>
                                        <p:strVal val="visible"/>
                                      </p:to>
                                    </p:set>
                                    <p:animEffect transition="in" filter="fade">
                                      <p:cBhvr>
                                        <p:cTn id="27" dur="1000"/>
                                        <p:tgtEl>
                                          <p:spTgt spid="41574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15747">
                                            <p:txEl>
                                              <p:pRg st="5" end="5"/>
                                            </p:txEl>
                                          </p:spTgt>
                                        </p:tgtEl>
                                        <p:attrNameLst>
                                          <p:attrName>style.visibility</p:attrName>
                                        </p:attrNameLst>
                                      </p:cBhvr>
                                      <p:to>
                                        <p:strVal val="visible"/>
                                      </p:to>
                                    </p:set>
                                    <p:animEffect transition="in" filter="fade">
                                      <p:cBhvr>
                                        <p:cTn id="32" dur="1000"/>
                                        <p:tgtEl>
                                          <p:spTgt spid="4157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5747" grpId="0" build="p" bldLvl="3"/>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746" name="Rectangle 2">
            <a:extLst>
              <a:ext uri="{FF2B5EF4-FFF2-40B4-BE49-F238E27FC236}">
                <a16:creationId xmlns:a16="http://schemas.microsoft.com/office/drawing/2014/main" id="{94AB45E2-BF31-134F-AE3C-ECDDB0CE8851}"/>
              </a:ext>
            </a:extLst>
          </p:cNvPr>
          <p:cNvSpPr>
            <a:spLocks noGrp="1" noChangeArrowheads="1"/>
          </p:cNvSpPr>
          <p:nvPr>
            <p:ph type="title"/>
          </p:nvPr>
        </p:nvSpPr>
        <p:spPr>
          <a:xfrm>
            <a:off x="1801813" y="277813"/>
            <a:ext cx="8686800" cy="1143000"/>
          </a:xfrm>
        </p:spPr>
        <p:txBody>
          <a:bodyPr>
            <a:normAutofit fontScale="90000"/>
          </a:bodyPr>
          <a:lstStyle/>
          <a:p>
            <a:pPr eaLnBrk="1" hangingPunct="1">
              <a:defRPr/>
            </a:pPr>
            <a:r>
              <a:rPr lang="en-GB" dirty="0"/>
              <a:t>D had an intention to permanently deprive the other person of the property</a:t>
            </a:r>
            <a:endParaRPr lang="en-US" dirty="0"/>
          </a:p>
        </p:txBody>
      </p:sp>
      <p:sp>
        <p:nvSpPr>
          <p:cNvPr id="415747" name="Rectangle 3">
            <a:extLst>
              <a:ext uri="{FF2B5EF4-FFF2-40B4-BE49-F238E27FC236}">
                <a16:creationId xmlns:a16="http://schemas.microsoft.com/office/drawing/2014/main" id="{0CBAF99B-A3FD-E041-A857-57AEB098BCCC}"/>
              </a:ext>
            </a:extLst>
          </p:cNvPr>
          <p:cNvSpPr>
            <a:spLocks noGrp="1" noChangeArrowheads="1"/>
          </p:cNvSpPr>
          <p:nvPr>
            <p:ph type="body" idx="1"/>
          </p:nvPr>
        </p:nvSpPr>
        <p:spPr>
          <a:xfrm>
            <a:off x="1981200" y="1600200"/>
            <a:ext cx="8229600" cy="5257800"/>
          </a:xfrm>
        </p:spPr>
        <p:txBody>
          <a:bodyPr/>
          <a:lstStyle/>
          <a:p>
            <a:pPr eaLnBrk="1" hangingPunct="1">
              <a:lnSpc>
                <a:spcPct val="90000"/>
              </a:lnSpc>
              <a:defRPr/>
            </a:pPr>
            <a:r>
              <a:rPr lang="en-GB" sz="2800" dirty="0"/>
              <a:t>According to s6(1) D is deemed to satisfy this </a:t>
            </a:r>
            <a:r>
              <a:rPr lang="en-GB" sz="2800" i="1" dirty="0" err="1"/>
              <a:t>mens</a:t>
            </a:r>
            <a:r>
              <a:rPr lang="en-GB" sz="2800" i="1" dirty="0"/>
              <a:t> rea </a:t>
            </a:r>
            <a:r>
              <a:rPr lang="en-GB" sz="2800" dirty="0"/>
              <a:t>requirement if he intended to treat the thing as his own to dispose of regardless of the other’s rights …</a:t>
            </a:r>
          </a:p>
          <a:p>
            <a:pPr lvl="1" eaLnBrk="1" hangingPunct="1">
              <a:lnSpc>
                <a:spcPct val="90000"/>
              </a:lnSpc>
              <a:defRPr/>
            </a:pPr>
            <a:r>
              <a:rPr lang="en-GB" sz="2400" dirty="0"/>
              <a:t>Raphael and Johnson </a:t>
            </a:r>
            <a:r>
              <a:rPr lang="en-GB" sz="2400" i="1" dirty="0"/>
              <a:t>(2008)</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5747">
                                            <p:txEl>
                                              <p:pRg st="1" end="1"/>
                                            </p:txEl>
                                          </p:spTgt>
                                        </p:tgtEl>
                                        <p:attrNameLst>
                                          <p:attrName>style.visibility</p:attrName>
                                        </p:attrNameLst>
                                      </p:cBhvr>
                                      <p:to>
                                        <p:strVal val="visible"/>
                                      </p:to>
                                    </p:set>
                                    <p:animEffect transition="in" filter="fade">
                                      <p:cBhvr>
                                        <p:cTn id="7" dur="1000"/>
                                        <p:tgtEl>
                                          <p:spTgt spid="4157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5747" grpId="0" build="p" bldLvl="3"/>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4290" name="Rectangle 2">
            <a:extLst>
              <a:ext uri="{FF2B5EF4-FFF2-40B4-BE49-F238E27FC236}">
                <a16:creationId xmlns:a16="http://schemas.microsoft.com/office/drawing/2014/main" id="{D3A78246-EE09-2C48-A77F-49B31B1981E2}"/>
              </a:ext>
            </a:extLst>
          </p:cNvPr>
          <p:cNvSpPr>
            <a:spLocks noGrp="1" noChangeArrowheads="1"/>
          </p:cNvSpPr>
          <p:nvPr>
            <p:ph type="title"/>
          </p:nvPr>
        </p:nvSpPr>
        <p:spPr/>
        <p:txBody>
          <a:bodyPr/>
          <a:lstStyle/>
          <a:p>
            <a:pPr eaLnBrk="1" hangingPunct="1">
              <a:defRPr/>
            </a:pPr>
            <a:r>
              <a:rPr lang="en-GB" i="1" dirty="0"/>
              <a:t>Raphael and Johnson  (2008)</a:t>
            </a:r>
            <a:endParaRPr lang="en-US" i="1" dirty="0"/>
          </a:p>
        </p:txBody>
      </p:sp>
      <p:sp>
        <p:nvSpPr>
          <p:cNvPr id="524291" name="Rectangle 3">
            <a:extLst>
              <a:ext uri="{FF2B5EF4-FFF2-40B4-BE49-F238E27FC236}">
                <a16:creationId xmlns:a16="http://schemas.microsoft.com/office/drawing/2014/main" id="{499EABD8-80E0-134B-B40C-F7896D1B9877}"/>
              </a:ext>
            </a:extLst>
          </p:cNvPr>
          <p:cNvSpPr>
            <a:spLocks noGrp="1" noChangeArrowheads="1"/>
          </p:cNvSpPr>
          <p:nvPr>
            <p:ph type="body" idx="1"/>
          </p:nvPr>
        </p:nvSpPr>
        <p:spPr>
          <a:xfrm>
            <a:off x="677333" y="1582728"/>
            <a:ext cx="5671049" cy="4474443"/>
          </a:xfrm>
        </p:spPr>
        <p:txBody>
          <a:bodyPr/>
          <a:lstStyle/>
          <a:p>
            <a:pPr eaLnBrk="1" hangingPunct="1">
              <a:defRPr/>
            </a:pPr>
            <a:r>
              <a:rPr lang="en-GB" dirty="0"/>
              <a:t>Ds assaulted V in order to take car and then offered to get it back to him in exchange for £500</a:t>
            </a:r>
          </a:p>
          <a:p>
            <a:pPr eaLnBrk="1" hangingPunct="1">
              <a:defRPr/>
            </a:pPr>
            <a:r>
              <a:rPr lang="en-GB" dirty="0"/>
              <a:t>So,  Ds intended to return the car to V and argued no intent to permanently deprive..</a:t>
            </a:r>
          </a:p>
          <a:p>
            <a:pPr eaLnBrk="1" hangingPunct="1">
              <a:defRPr/>
            </a:pPr>
            <a:r>
              <a:rPr lang="en-GB" dirty="0"/>
              <a:t>The CA held that the Ds intended to treat the car as their own to dispose of regardless of V’s rights</a:t>
            </a:r>
          </a:p>
          <a:p>
            <a:pPr eaLnBrk="1" hangingPunct="1">
              <a:defRPr/>
            </a:pPr>
            <a:r>
              <a:rPr lang="en-GB" dirty="0"/>
              <a:t>So can’t evade ‘intent to permanently deprive’ on grounds of ‘ransom’ ( Raphael) or ‘buy-back’ ( </a:t>
            </a:r>
            <a:r>
              <a:rPr lang="en-GB" dirty="0" err="1"/>
              <a:t>Phetheon</a:t>
            </a:r>
            <a:r>
              <a:rPr lang="en-GB" dirty="0"/>
              <a:t> (1840)</a:t>
            </a:r>
            <a:endParaRPr lang="en-US" dirty="0"/>
          </a:p>
        </p:txBody>
      </p:sp>
      <p:pic>
        <p:nvPicPr>
          <p:cNvPr id="524292" name="Picture 4" descr="MCj04260560000[1]">
            <a:extLst>
              <a:ext uri="{FF2B5EF4-FFF2-40B4-BE49-F238E27FC236}">
                <a16:creationId xmlns:a16="http://schemas.microsoft.com/office/drawing/2014/main" id="{C1A865ED-8A0D-9098-D1FE-404DC611EB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4389" y="2088356"/>
            <a:ext cx="3384550" cy="268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24292"/>
                                        </p:tgtEl>
                                        <p:attrNameLst>
                                          <p:attrName>style.visibility</p:attrName>
                                        </p:attrNameLst>
                                      </p:cBhvr>
                                      <p:to>
                                        <p:strVal val="visible"/>
                                      </p:to>
                                    </p:set>
                                    <p:animEffect transition="in" filter="fade">
                                      <p:cBhvr>
                                        <p:cTn id="7" dur="1000"/>
                                        <p:tgtEl>
                                          <p:spTgt spid="52429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24291">
                                            <p:txEl>
                                              <p:pRg st="0" end="0"/>
                                            </p:txEl>
                                          </p:spTgt>
                                        </p:tgtEl>
                                        <p:attrNameLst>
                                          <p:attrName>style.visibility</p:attrName>
                                        </p:attrNameLst>
                                      </p:cBhvr>
                                      <p:to>
                                        <p:strVal val="visible"/>
                                      </p:to>
                                    </p:set>
                                    <p:animEffect transition="in" filter="fade">
                                      <p:cBhvr>
                                        <p:cTn id="12" dur="1000"/>
                                        <p:tgtEl>
                                          <p:spTgt spid="5242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24291">
                                            <p:txEl>
                                              <p:pRg st="1" end="1"/>
                                            </p:txEl>
                                          </p:spTgt>
                                        </p:tgtEl>
                                        <p:attrNameLst>
                                          <p:attrName>style.visibility</p:attrName>
                                        </p:attrNameLst>
                                      </p:cBhvr>
                                      <p:to>
                                        <p:strVal val="visible"/>
                                      </p:to>
                                    </p:set>
                                    <p:animEffect transition="in" filter="fade">
                                      <p:cBhvr>
                                        <p:cTn id="17" dur="1000"/>
                                        <p:tgtEl>
                                          <p:spTgt spid="5242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24291">
                                            <p:txEl>
                                              <p:pRg st="2" end="2"/>
                                            </p:txEl>
                                          </p:spTgt>
                                        </p:tgtEl>
                                        <p:attrNameLst>
                                          <p:attrName>style.visibility</p:attrName>
                                        </p:attrNameLst>
                                      </p:cBhvr>
                                      <p:to>
                                        <p:strVal val="visible"/>
                                      </p:to>
                                    </p:set>
                                    <p:animEffect transition="in" filter="fade">
                                      <p:cBhvr>
                                        <p:cTn id="22" dur="1000"/>
                                        <p:tgtEl>
                                          <p:spTgt spid="52429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24291">
                                            <p:txEl>
                                              <p:pRg st="3" end="3"/>
                                            </p:txEl>
                                          </p:spTgt>
                                        </p:tgtEl>
                                        <p:attrNameLst>
                                          <p:attrName>style.visibility</p:attrName>
                                        </p:attrNameLst>
                                      </p:cBhvr>
                                      <p:to>
                                        <p:strVal val="visible"/>
                                      </p:to>
                                    </p:set>
                                    <p:animEffect transition="in" filter="fade">
                                      <p:cBhvr>
                                        <p:cTn id="27" dur="1000"/>
                                        <p:tgtEl>
                                          <p:spTgt spid="524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4291"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5746" name="Rectangle 2">
            <a:extLst>
              <a:ext uri="{FF2B5EF4-FFF2-40B4-BE49-F238E27FC236}">
                <a16:creationId xmlns:a16="http://schemas.microsoft.com/office/drawing/2014/main" id="{009092D6-0C54-8C42-864E-713B2C1F8B60}"/>
              </a:ext>
            </a:extLst>
          </p:cNvPr>
          <p:cNvSpPr>
            <a:spLocks noGrp="1" noChangeArrowheads="1"/>
          </p:cNvSpPr>
          <p:nvPr>
            <p:ph type="title"/>
          </p:nvPr>
        </p:nvSpPr>
        <p:spPr>
          <a:xfrm>
            <a:off x="360615" y="225395"/>
            <a:ext cx="8686800" cy="1143000"/>
          </a:xfrm>
        </p:spPr>
        <p:txBody>
          <a:bodyPr>
            <a:normAutofit fontScale="90000"/>
          </a:bodyPr>
          <a:lstStyle/>
          <a:p>
            <a:pPr eaLnBrk="1" hangingPunct="1">
              <a:defRPr/>
            </a:pPr>
            <a:r>
              <a:rPr lang="en-GB" dirty="0"/>
              <a:t>D had an intention to permanently deprive the other person of the property</a:t>
            </a:r>
            <a:endParaRPr lang="en-US" dirty="0"/>
          </a:p>
        </p:txBody>
      </p:sp>
      <p:sp>
        <p:nvSpPr>
          <p:cNvPr id="415747" name="Rectangle 3">
            <a:extLst>
              <a:ext uri="{FF2B5EF4-FFF2-40B4-BE49-F238E27FC236}">
                <a16:creationId xmlns:a16="http://schemas.microsoft.com/office/drawing/2014/main" id="{2A7143D9-BDBE-6A43-AF3F-C51BCBEA2902}"/>
              </a:ext>
            </a:extLst>
          </p:cNvPr>
          <p:cNvSpPr>
            <a:spLocks noGrp="1" noChangeArrowheads="1"/>
          </p:cNvSpPr>
          <p:nvPr>
            <p:ph type="body" idx="1"/>
          </p:nvPr>
        </p:nvSpPr>
        <p:spPr>
          <a:xfrm>
            <a:off x="589215" y="1600200"/>
            <a:ext cx="8229600" cy="5257800"/>
          </a:xfrm>
        </p:spPr>
        <p:txBody>
          <a:bodyPr/>
          <a:lstStyle/>
          <a:p>
            <a:pPr eaLnBrk="1" hangingPunct="1">
              <a:lnSpc>
                <a:spcPct val="90000"/>
              </a:lnSpc>
              <a:defRPr/>
            </a:pPr>
            <a:r>
              <a:rPr lang="en-GB" sz="2800" dirty="0"/>
              <a:t>According to s6(1) D is deemed to satisfy this </a:t>
            </a:r>
            <a:r>
              <a:rPr lang="en-GB" sz="2800" i="1" dirty="0" err="1"/>
              <a:t>mens</a:t>
            </a:r>
            <a:r>
              <a:rPr lang="en-GB" sz="2800" i="1" dirty="0"/>
              <a:t> rea </a:t>
            </a:r>
            <a:r>
              <a:rPr lang="en-GB" sz="2800" dirty="0"/>
              <a:t>requirement if he intended to treat the thing as his own to dispose of regardless of the other’s rights …</a:t>
            </a:r>
          </a:p>
          <a:p>
            <a:pPr eaLnBrk="1" hangingPunct="1">
              <a:lnSpc>
                <a:spcPct val="90000"/>
              </a:lnSpc>
              <a:defRPr/>
            </a:pPr>
            <a:r>
              <a:rPr lang="en-GB" sz="2800" dirty="0"/>
              <a:t>… </a:t>
            </a:r>
            <a:r>
              <a:rPr lang="en-GB" sz="2800" b="1" dirty="0"/>
              <a:t>or if he intended to borrow the item, but the borrowing was equivalent to an outright taking or disposal</a:t>
            </a:r>
          </a:p>
          <a:p>
            <a:pPr lvl="1" eaLnBrk="1" hangingPunct="1">
              <a:lnSpc>
                <a:spcPct val="90000"/>
              </a:lnSpc>
              <a:defRPr/>
            </a:pPr>
            <a:r>
              <a:rPr lang="en-GB" sz="2400" i="1" dirty="0"/>
              <a:t>Lloyd</a:t>
            </a: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5747">
                                            <p:txEl>
                                              <p:pRg st="1" end="1"/>
                                            </p:txEl>
                                          </p:spTgt>
                                        </p:tgtEl>
                                        <p:attrNameLst>
                                          <p:attrName>style.visibility</p:attrName>
                                        </p:attrNameLst>
                                      </p:cBhvr>
                                      <p:to>
                                        <p:strVal val="visible"/>
                                      </p:to>
                                    </p:set>
                                    <p:animEffect transition="in" filter="fade">
                                      <p:cBhvr>
                                        <p:cTn id="7" dur="1000"/>
                                        <p:tgtEl>
                                          <p:spTgt spid="41574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5747">
                                            <p:txEl>
                                              <p:pRg st="2" end="2"/>
                                            </p:txEl>
                                          </p:spTgt>
                                        </p:tgtEl>
                                        <p:attrNameLst>
                                          <p:attrName>style.visibility</p:attrName>
                                        </p:attrNameLst>
                                      </p:cBhvr>
                                      <p:to>
                                        <p:strVal val="visible"/>
                                      </p:to>
                                    </p:set>
                                    <p:animEffect transition="in" filter="fade">
                                      <p:cBhvr>
                                        <p:cTn id="12" dur="1000"/>
                                        <p:tgtEl>
                                          <p:spTgt spid="4157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5747" grpId="0" build="p" bldLvl="3"/>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1890" name="Rectangle 2">
            <a:extLst>
              <a:ext uri="{FF2B5EF4-FFF2-40B4-BE49-F238E27FC236}">
                <a16:creationId xmlns:a16="http://schemas.microsoft.com/office/drawing/2014/main" id="{05999EF4-9666-5746-8991-EE6AAB47680A}"/>
              </a:ext>
            </a:extLst>
          </p:cNvPr>
          <p:cNvSpPr>
            <a:spLocks noGrp="1" noChangeArrowheads="1"/>
          </p:cNvSpPr>
          <p:nvPr>
            <p:ph type="title"/>
          </p:nvPr>
        </p:nvSpPr>
        <p:spPr/>
        <p:txBody>
          <a:bodyPr/>
          <a:lstStyle/>
          <a:p>
            <a:pPr eaLnBrk="1" hangingPunct="1">
              <a:defRPr/>
            </a:pPr>
            <a:r>
              <a:rPr lang="en-GB" i="1" dirty="0"/>
              <a:t>Lloyd (1985)</a:t>
            </a:r>
            <a:endParaRPr lang="en-US" i="1" dirty="0"/>
          </a:p>
        </p:txBody>
      </p:sp>
      <p:sp>
        <p:nvSpPr>
          <p:cNvPr id="421891" name="Rectangle 3">
            <a:extLst>
              <a:ext uri="{FF2B5EF4-FFF2-40B4-BE49-F238E27FC236}">
                <a16:creationId xmlns:a16="http://schemas.microsoft.com/office/drawing/2014/main" id="{17F98DC0-DC08-0544-BBE6-12A579801D6C}"/>
              </a:ext>
            </a:extLst>
          </p:cNvPr>
          <p:cNvSpPr>
            <a:spLocks noGrp="1" noChangeArrowheads="1"/>
          </p:cNvSpPr>
          <p:nvPr>
            <p:ph type="body" idx="1"/>
          </p:nvPr>
        </p:nvSpPr>
        <p:spPr>
          <a:xfrm>
            <a:off x="548445" y="1489541"/>
            <a:ext cx="6286695" cy="4758859"/>
          </a:xfrm>
        </p:spPr>
        <p:txBody>
          <a:bodyPr>
            <a:normAutofit lnSpcReduction="10000"/>
          </a:bodyPr>
          <a:lstStyle/>
          <a:p>
            <a:pPr eaLnBrk="1" hangingPunct="1">
              <a:defRPr/>
            </a:pPr>
            <a:r>
              <a:rPr lang="en-GB" sz="2800" dirty="0"/>
              <a:t>An intended borrowing is only equivalent to an outright taking or disposal if the item would be stripped of </a:t>
            </a:r>
            <a:r>
              <a:rPr lang="en-GB" sz="2800" u="sng" dirty="0"/>
              <a:t>all</a:t>
            </a:r>
            <a:r>
              <a:rPr lang="en-GB" sz="2800" dirty="0"/>
              <a:t> its goodness or virtue when returned</a:t>
            </a:r>
          </a:p>
          <a:p>
            <a:pPr eaLnBrk="1" hangingPunct="1">
              <a:defRPr/>
            </a:pPr>
            <a:r>
              <a:rPr lang="en-GB" sz="2800" dirty="0"/>
              <a:t>The cinema films Lloyd borrowed, copied and returned had not been exhausted of their goodness/virtue – they could still be shown</a:t>
            </a:r>
          </a:p>
          <a:p>
            <a:pPr eaLnBrk="1" hangingPunct="1">
              <a:defRPr/>
            </a:pPr>
            <a:r>
              <a:rPr lang="en-GB" sz="2800" dirty="0"/>
              <a:t>So not an outright disposal and therefore not theft</a:t>
            </a:r>
          </a:p>
          <a:p>
            <a:pPr eaLnBrk="1" hangingPunct="1">
              <a:defRPr/>
            </a:pPr>
            <a:endParaRPr lang="en-GB" sz="2800" dirty="0"/>
          </a:p>
          <a:p>
            <a:pPr eaLnBrk="1" hangingPunct="1">
              <a:defRPr/>
            </a:pPr>
            <a:endParaRPr lang="en-US" sz="2800" dirty="0"/>
          </a:p>
        </p:txBody>
      </p:sp>
      <p:pic>
        <p:nvPicPr>
          <p:cNvPr id="3" name="Picture 2" descr="A close up of a film reel&#10;&#10;Description automatically generated">
            <a:extLst>
              <a:ext uri="{FF2B5EF4-FFF2-40B4-BE49-F238E27FC236}">
                <a16:creationId xmlns:a16="http://schemas.microsoft.com/office/drawing/2014/main" id="{7525682E-AE1C-827D-183D-62AB80A6EC5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1420" y="1930400"/>
            <a:ext cx="2385060" cy="23850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1891">
                                            <p:txEl>
                                              <p:pRg st="0" end="0"/>
                                            </p:txEl>
                                          </p:spTgt>
                                        </p:tgtEl>
                                        <p:attrNameLst>
                                          <p:attrName>style.visibility</p:attrName>
                                        </p:attrNameLst>
                                      </p:cBhvr>
                                      <p:to>
                                        <p:strVal val="visible"/>
                                      </p:to>
                                    </p:set>
                                    <p:animEffect transition="in" filter="fade">
                                      <p:cBhvr>
                                        <p:cTn id="7" dur="1000"/>
                                        <p:tgtEl>
                                          <p:spTgt spid="4218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21891">
                                            <p:txEl>
                                              <p:pRg st="1" end="1"/>
                                            </p:txEl>
                                          </p:spTgt>
                                        </p:tgtEl>
                                        <p:attrNameLst>
                                          <p:attrName>style.visibility</p:attrName>
                                        </p:attrNameLst>
                                      </p:cBhvr>
                                      <p:to>
                                        <p:strVal val="visible"/>
                                      </p:to>
                                    </p:set>
                                    <p:animEffect transition="in" filter="fade">
                                      <p:cBhvr>
                                        <p:cTn id="12" dur="1000"/>
                                        <p:tgtEl>
                                          <p:spTgt spid="4218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21891">
                                            <p:txEl>
                                              <p:pRg st="2" end="2"/>
                                            </p:txEl>
                                          </p:spTgt>
                                        </p:tgtEl>
                                        <p:attrNameLst>
                                          <p:attrName>style.visibility</p:attrName>
                                        </p:attrNameLst>
                                      </p:cBhvr>
                                      <p:to>
                                        <p:strVal val="visible"/>
                                      </p:to>
                                    </p:set>
                                    <p:animEffect transition="in" filter="fade">
                                      <p:cBhvr>
                                        <p:cTn id="17" dur="1000"/>
                                        <p:tgtEl>
                                          <p:spTgt spid="4218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189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5986" name="Rectangle 2">
            <a:extLst>
              <a:ext uri="{FF2B5EF4-FFF2-40B4-BE49-F238E27FC236}">
                <a16:creationId xmlns:a16="http://schemas.microsoft.com/office/drawing/2014/main" id="{1B688285-4C69-8742-9E54-9566342F737A}"/>
              </a:ext>
            </a:extLst>
          </p:cNvPr>
          <p:cNvSpPr>
            <a:spLocks noGrp="1" noChangeArrowheads="1"/>
          </p:cNvSpPr>
          <p:nvPr>
            <p:ph type="title"/>
          </p:nvPr>
        </p:nvSpPr>
        <p:spPr/>
        <p:txBody>
          <a:bodyPr/>
          <a:lstStyle/>
          <a:p>
            <a:pPr eaLnBrk="1" hangingPunct="1">
              <a:defRPr/>
            </a:pPr>
            <a:r>
              <a:rPr lang="en-GB" i="1" dirty="0"/>
              <a:t>Oxford v Moss (1978)</a:t>
            </a:r>
            <a:endParaRPr lang="en-US" i="1" dirty="0"/>
          </a:p>
        </p:txBody>
      </p:sp>
      <p:sp>
        <p:nvSpPr>
          <p:cNvPr id="425987" name="Rectangle 3">
            <a:extLst>
              <a:ext uri="{FF2B5EF4-FFF2-40B4-BE49-F238E27FC236}">
                <a16:creationId xmlns:a16="http://schemas.microsoft.com/office/drawing/2014/main" id="{2ED9EDAC-146D-DE44-BA39-C5A1869A2196}"/>
              </a:ext>
            </a:extLst>
          </p:cNvPr>
          <p:cNvSpPr>
            <a:spLocks noGrp="1" noChangeArrowheads="1"/>
          </p:cNvSpPr>
          <p:nvPr>
            <p:ph type="body" idx="1"/>
          </p:nvPr>
        </p:nvSpPr>
        <p:spPr>
          <a:xfrm>
            <a:off x="644968" y="1485901"/>
            <a:ext cx="5115752" cy="4530725"/>
          </a:xfrm>
        </p:spPr>
        <p:txBody>
          <a:bodyPr>
            <a:normAutofit/>
          </a:bodyPr>
          <a:lstStyle/>
          <a:p>
            <a:pPr eaLnBrk="1" hangingPunct="1">
              <a:lnSpc>
                <a:spcPct val="90000"/>
              </a:lnSpc>
              <a:defRPr/>
            </a:pPr>
            <a:r>
              <a:rPr lang="en-GB" sz="2800" dirty="0"/>
              <a:t>Could D have been charged with theft of the paper the exam was printed on?</a:t>
            </a:r>
            <a:br>
              <a:rPr lang="en-GB" sz="2800" dirty="0"/>
            </a:br>
            <a:endParaRPr lang="en-GB" sz="2800" dirty="0"/>
          </a:p>
          <a:p>
            <a:pPr eaLnBrk="1" hangingPunct="1">
              <a:lnSpc>
                <a:spcPct val="90000"/>
              </a:lnSpc>
              <a:defRPr/>
            </a:pPr>
            <a:r>
              <a:rPr lang="en-GB" sz="2800" dirty="0"/>
              <a:t>Applying the </a:t>
            </a:r>
            <a:r>
              <a:rPr lang="en-GB" sz="2800" i="1" dirty="0"/>
              <a:t>Lloyd </a:t>
            </a:r>
            <a:r>
              <a:rPr lang="en-GB" sz="2800" dirty="0"/>
              <a:t>test, was his borrowing of the exam paper equivalent to an outright taking?</a:t>
            </a:r>
            <a:endParaRPr lang="en-US" sz="2800" dirty="0"/>
          </a:p>
        </p:txBody>
      </p:sp>
      <p:pic>
        <p:nvPicPr>
          <p:cNvPr id="2" name="Picture 1" descr="A hand holding a card&#10;&#10;Description automatically generated">
            <a:extLst>
              <a:ext uri="{FF2B5EF4-FFF2-40B4-BE49-F238E27FC236}">
                <a16:creationId xmlns:a16="http://schemas.microsoft.com/office/drawing/2014/main" id="{E2A94E00-92C5-4D69-CA9C-BCA2B2676C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8497" y="1785303"/>
            <a:ext cx="2948941" cy="1965960"/>
          </a:xfrm>
          <a:prstGeom prst="rect">
            <a:avLst/>
          </a:prstGeom>
        </p:spPr>
      </p:pic>
      <p:sp>
        <p:nvSpPr>
          <p:cNvPr id="3" name="TextBox 2">
            <a:extLst>
              <a:ext uri="{FF2B5EF4-FFF2-40B4-BE49-F238E27FC236}">
                <a16:creationId xmlns:a16="http://schemas.microsoft.com/office/drawing/2014/main" id="{4EAB67CE-C325-F9E7-AD24-38C29FD7D9B1}"/>
              </a:ext>
            </a:extLst>
          </p:cNvPr>
          <p:cNvSpPr txBox="1"/>
          <p:nvPr/>
        </p:nvSpPr>
        <p:spPr>
          <a:xfrm>
            <a:off x="7811312" y="3964917"/>
            <a:ext cx="1675588" cy="507831"/>
          </a:xfrm>
          <a:prstGeom prst="rect">
            <a:avLst/>
          </a:prstGeom>
          <a:noFill/>
        </p:spPr>
        <p:txBody>
          <a:bodyPr wrap="square" rtlCol="0">
            <a:spAutoFit/>
          </a:bodyPr>
          <a:lstStyle/>
          <a:p>
            <a:r>
              <a:rPr lang="en-GB" sz="900">
                <a:hlinkClick r:id="rId4" tooltip="https://thebluediamondgallery.com/hand-held-card/e/exam-papers.html"/>
              </a:rPr>
              <a:t>This Photo</a:t>
            </a:r>
            <a:r>
              <a:rPr lang="en-GB" sz="900"/>
              <a:t> by Unknown Author is licensed under </a:t>
            </a:r>
            <a:r>
              <a:rPr lang="en-GB" sz="900">
                <a:hlinkClick r:id="rId5" tooltip="https://creativecommons.org/licenses/by-sa/3.0/"/>
              </a:rPr>
              <a:t>CC BY-SA</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5987">
                                            <p:txEl>
                                              <p:pRg st="0" end="0"/>
                                            </p:txEl>
                                          </p:spTgt>
                                        </p:tgtEl>
                                        <p:attrNameLst>
                                          <p:attrName>style.visibility</p:attrName>
                                        </p:attrNameLst>
                                      </p:cBhvr>
                                      <p:to>
                                        <p:strVal val="visible"/>
                                      </p:to>
                                    </p:set>
                                    <p:animEffect transition="in" filter="fade">
                                      <p:cBhvr>
                                        <p:cTn id="7" dur="1000"/>
                                        <p:tgtEl>
                                          <p:spTgt spid="425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25987">
                                            <p:txEl>
                                              <p:pRg st="1" end="1"/>
                                            </p:txEl>
                                          </p:spTgt>
                                        </p:tgtEl>
                                        <p:attrNameLst>
                                          <p:attrName>style.visibility</p:attrName>
                                        </p:attrNameLst>
                                      </p:cBhvr>
                                      <p:to>
                                        <p:strVal val="visible"/>
                                      </p:to>
                                    </p:set>
                                    <p:animEffect transition="in" filter="fade">
                                      <p:cBhvr>
                                        <p:cTn id="12" dur="1000"/>
                                        <p:tgtEl>
                                          <p:spTgt spid="42598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598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E0044-2B5D-B0FB-DB0E-944DD689A0E3}"/>
              </a:ext>
            </a:extLst>
          </p:cNvPr>
          <p:cNvSpPr>
            <a:spLocks noGrp="1"/>
          </p:cNvSpPr>
          <p:nvPr>
            <p:ph type="title"/>
          </p:nvPr>
        </p:nvSpPr>
        <p:spPr/>
        <p:txBody>
          <a:bodyPr/>
          <a:lstStyle/>
          <a:p>
            <a:r>
              <a:rPr lang="en-GB" dirty="0"/>
              <a:t>R v Lakeman [2026]</a:t>
            </a:r>
          </a:p>
        </p:txBody>
      </p:sp>
      <p:sp>
        <p:nvSpPr>
          <p:cNvPr id="3" name="Content Placeholder 2">
            <a:extLst>
              <a:ext uri="{FF2B5EF4-FFF2-40B4-BE49-F238E27FC236}">
                <a16:creationId xmlns:a16="http://schemas.microsoft.com/office/drawing/2014/main" id="{3995D771-F3E3-E7BC-E95A-DC6AF4816B7A}"/>
              </a:ext>
            </a:extLst>
          </p:cNvPr>
          <p:cNvSpPr>
            <a:spLocks noGrp="1"/>
          </p:cNvSpPr>
          <p:nvPr>
            <p:ph idx="1"/>
          </p:nvPr>
        </p:nvSpPr>
        <p:spPr/>
        <p:txBody>
          <a:bodyPr/>
          <a:lstStyle/>
          <a:p>
            <a:r>
              <a:rPr lang="en-GB" dirty="0"/>
              <a:t>‘Other intangible property’ – the Court of Appeal noted that this phrase used words of the widest ambit so that digital assets with an ascertainable monetary value which can be traded are capable of being stolen. As a result, gold pieces in a game “RuneScape” had a value, were capable of being traded, and could therefore be stolen.</a:t>
            </a:r>
          </a:p>
        </p:txBody>
      </p:sp>
    </p:spTree>
    <p:extLst>
      <p:ext uri="{BB962C8B-B14F-4D97-AF65-F5344CB8AC3E}">
        <p14:creationId xmlns:p14="http://schemas.microsoft.com/office/powerpoint/2010/main" val="42898441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466D8-2273-700E-090F-B04C19F21769}"/>
              </a:ext>
            </a:extLst>
          </p:cNvPr>
          <p:cNvSpPr>
            <a:spLocks noGrp="1"/>
          </p:cNvSpPr>
          <p:nvPr>
            <p:ph type="title"/>
          </p:nvPr>
        </p:nvSpPr>
        <p:spPr/>
        <p:txBody>
          <a:bodyPr/>
          <a:lstStyle/>
          <a:p>
            <a:r>
              <a:rPr lang="en-GB" dirty="0"/>
              <a:t>Reflective question</a:t>
            </a:r>
            <a:br>
              <a:rPr lang="en-GB" dirty="0"/>
            </a:br>
            <a:endParaRPr lang="en-GB" dirty="0"/>
          </a:p>
        </p:txBody>
      </p:sp>
      <p:sp>
        <p:nvSpPr>
          <p:cNvPr id="3" name="Content Placeholder 2">
            <a:extLst>
              <a:ext uri="{FF2B5EF4-FFF2-40B4-BE49-F238E27FC236}">
                <a16:creationId xmlns:a16="http://schemas.microsoft.com/office/drawing/2014/main" id="{C00A1681-D04E-85EF-4620-67BD670518F1}"/>
              </a:ext>
            </a:extLst>
          </p:cNvPr>
          <p:cNvSpPr>
            <a:spLocks noGrp="1"/>
          </p:cNvSpPr>
          <p:nvPr>
            <p:ph idx="1"/>
          </p:nvPr>
        </p:nvSpPr>
        <p:spPr/>
        <p:txBody>
          <a:bodyPr/>
          <a:lstStyle/>
          <a:p>
            <a:r>
              <a:rPr lang="en-GB" dirty="0"/>
              <a:t>Discuss whether the defendant in the following scenario intended to permanently deprive the victim of their property. Amjad was living in a university student hall of residence. The bigger room next door, unlike his room, had a shower. Amjad removed the shower and installed it over his own bath.</a:t>
            </a:r>
          </a:p>
        </p:txBody>
      </p:sp>
    </p:spTree>
    <p:extLst>
      <p:ext uri="{BB962C8B-B14F-4D97-AF65-F5344CB8AC3E}">
        <p14:creationId xmlns:p14="http://schemas.microsoft.com/office/powerpoint/2010/main" val="7904315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8D74C5F-9AA1-73DC-F9E0-FE39ED7BBBEE}"/>
              </a:ext>
            </a:extLst>
          </p:cNvPr>
          <p:cNvPicPr>
            <a:picLocks noChangeAspect="1"/>
          </p:cNvPicPr>
          <p:nvPr/>
        </p:nvPicPr>
        <p:blipFill>
          <a:blip r:embed="rId2"/>
          <a:stretch>
            <a:fillRect/>
          </a:stretch>
        </p:blipFill>
        <p:spPr>
          <a:xfrm>
            <a:off x="4317406" y="0"/>
            <a:ext cx="3557187" cy="6858000"/>
          </a:xfrm>
          <a:prstGeom prst="rect">
            <a:avLst/>
          </a:prstGeom>
        </p:spPr>
      </p:pic>
    </p:spTree>
    <p:extLst>
      <p:ext uri="{BB962C8B-B14F-4D97-AF65-F5344CB8AC3E}">
        <p14:creationId xmlns:p14="http://schemas.microsoft.com/office/powerpoint/2010/main" val="11488646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80" name="Rectangle 4">
            <a:extLst>
              <a:ext uri="{FF2B5EF4-FFF2-40B4-BE49-F238E27FC236}">
                <a16:creationId xmlns:a16="http://schemas.microsoft.com/office/drawing/2014/main" id="{86535C12-24EC-5C49-BB53-BC28BD331BC0}"/>
              </a:ext>
            </a:extLst>
          </p:cNvPr>
          <p:cNvSpPr>
            <a:spLocks noGrp="1" noChangeArrowheads="1"/>
          </p:cNvSpPr>
          <p:nvPr>
            <p:ph type="ctrTitle"/>
          </p:nvPr>
        </p:nvSpPr>
        <p:spPr/>
        <p:txBody>
          <a:bodyPr/>
          <a:lstStyle/>
          <a:p>
            <a:pPr>
              <a:defRPr/>
            </a:pPr>
            <a:r>
              <a:rPr lang="en-GB" altLang="en-US" dirty="0"/>
              <a:t>Criminal damage</a:t>
            </a:r>
            <a:endParaRPr lang="en-US" alt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471CB-9019-3537-A6C5-01805480C575}"/>
              </a:ext>
            </a:extLst>
          </p:cNvPr>
          <p:cNvSpPr>
            <a:spLocks noGrp="1"/>
          </p:cNvSpPr>
          <p:nvPr>
            <p:ph type="title"/>
          </p:nvPr>
        </p:nvSpPr>
        <p:spPr/>
        <p:txBody>
          <a:bodyPr/>
          <a:lstStyle/>
          <a:p>
            <a:r>
              <a:rPr lang="en-GB" dirty="0"/>
              <a:t>Criminal Damage Act 1971</a:t>
            </a:r>
          </a:p>
        </p:txBody>
      </p:sp>
      <p:sp>
        <p:nvSpPr>
          <p:cNvPr id="3" name="Content Placeholder 2">
            <a:extLst>
              <a:ext uri="{FF2B5EF4-FFF2-40B4-BE49-F238E27FC236}">
                <a16:creationId xmlns:a16="http://schemas.microsoft.com/office/drawing/2014/main" id="{F255EF4B-13C3-69ED-0080-5939924A483D}"/>
              </a:ext>
            </a:extLst>
          </p:cNvPr>
          <p:cNvSpPr>
            <a:spLocks noGrp="1"/>
          </p:cNvSpPr>
          <p:nvPr>
            <p:ph idx="1"/>
          </p:nvPr>
        </p:nvSpPr>
        <p:spPr>
          <a:xfrm>
            <a:off x="601619" y="1426740"/>
            <a:ext cx="8596668" cy="3880773"/>
          </a:xfrm>
        </p:spPr>
        <p:txBody>
          <a:bodyPr>
            <a:normAutofit fontScale="92500" lnSpcReduction="20000"/>
          </a:bodyPr>
          <a:lstStyle/>
          <a:p>
            <a:pPr marL="0" indent="0" algn="l">
              <a:buNone/>
            </a:pPr>
            <a:r>
              <a:rPr lang="en-GB" b="1" i="0" dirty="0">
                <a:solidFill>
                  <a:srgbClr val="000000"/>
                </a:solidFill>
                <a:effectLst/>
                <a:latin typeface="arial" panose="020B0604020202020204" pitchFamily="34" charset="0"/>
              </a:rPr>
              <a:t>1.	Destroying or damaging property.</a:t>
            </a:r>
            <a:endParaRPr lang="en-GB" b="0" i="0" dirty="0">
              <a:solidFill>
                <a:srgbClr val="000000"/>
              </a:solidFill>
              <a:effectLst/>
              <a:latin typeface="Roboto" panose="02000000000000000000" pitchFamily="2" charset="0"/>
            </a:endParaRPr>
          </a:p>
          <a:p>
            <a:pPr marL="0" indent="0" algn="l">
              <a:buNone/>
            </a:pPr>
            <a:r>
              <a:rPr lang="en-GB" b="0" i="0" dirty="0">
                <a:solidFill>
                  <a:srgbClr val="1E1E1E"/>
                </a:solidFill>
                <a:effectLst/>
                <a:highlight>
                  <a:srgbClr val="FFFFFF"/>
                </a:highlight>
                <a:latin typeface="arial" panose="020B0604020202020204" pitchFamily="34" charset="0"/>
              </a:rPr>
              <a:t>(1) A person who without lawful excuse destroys or damages any property belonging to another intending to destroy or damage any such property or being reckless as to whether any such property would be destroyed or damaged shall be guilty of an offence.</a:t>
            </a:r>
          </a:p>
          <a:p>
            <a:pPr marL="0" indent="0" algn="l">
              <a:buNone/>
            </a:pPr>
            <a:r>
              <a:rPr lang="en-GB" b="0" i="0" dirty="0">
                <a:solidFill>
                  <a:srgbClr val="1E1E1E"/>
                </a:solidFill>
                <a:effectLst/>
                <a:highlight>
                  <a:srgbClr val="FFFFFF"/>
                </a:highlight>
                <a:latin typeface="arial" panose="020B0604020202020204" pitchFamily="34" charset="0"/>
              </a:rPr>
              <a:t>(2) A person who without lawful excuse destroys or damages any property, whether belonging to himself or another—</a:t>
            </a:r>
          </a:p>
          <a:p>
            <a:pPr marL="0" indent="0" algn="l">
              <a:buNone/>
            </a:pPr>
            <a:r>
              <a:rPr lang="en-GB" b="0" i="0" dirty="0">
                <a:solidFill>
                  <a:srgbClr val="1E1E1E"/>
                </a:solidFill>
                <a:effectLst/>
                <a:highlight>
                  <a:srgbClr val="FFFFFF"/>
                </a:highlight>
                <a:latin typeface="arial" panose="020B0604020202020204" pitchFamily="34" charset="0"/>
              </a:rPr>
              <a:t>	(a)intending to destroy or damage any property or being reckless as to whether 	any property would be destroyed or damaged; and</a:t>
            </a:r>
          </a:p>
          <a:p>
            <a:pPr marL="0" indent="0" algn="l">
              <a:buNone/>
            </a:pPr>
            <a:r>
              <a:rPr lang="en-GB" b="0" i="0" dirty="0">
                <a:solidFill>
                  <a:srgbClr val="1E1E1E"/>
                </a:solidFill>
                <a:effectLst/>
                <a:highlight>
                  <a:srgbClr val="FFFFFF"/>
                </a:highlight>
                <a:latin typeface="arial" panose="020B0604020202020204" pitchFamily="34" charset="0"/>
              </a:rPr>
              <a:t>	(b)intending by the destruction or damage to endanger the life of another or being 	reckless as to whether the life of another would be thereby endangered;</a:t>
            </a:r>
          </a:p>
          <a:p>
            <a:pPr marL="0" indent="0" algn="just">
              <a:buNone/>
            </a:pPr>
            <a:r>
              <a:rPr lang="en-GB" b="0" i="0" dirty="0">
                <a:solidFill>
                  <a:srgbClr val="1E1E1E"/>
                </a:solidFill>
                <a:effectLst/>
                <a:highlight>
                  <a:srgbClr val="FFFFFF"/>
                </a:highlight>
                <a:latin typeface="arial" panose="020B0604020202020204" pitchFamily="34" charset="0"/>
              </a:rPr>
              <a:t>	shall be guilty of an offence.</a:t>
            </a:r>
          </a:p>
          <a:p>
            <a:pPr marL="0" indent="0" algn="l">
              <a:buNone/>
            </a:pPr>
            <a:r>
              <a:rPr lang="en-GB" b="0" i="0" dirty="0">
                <a:solidFill>
                  <a:srgbClr val="1E1E1E"/>
                </a:solidFill>
                <a:effectLst/>
                <a:highlight>
                  <a:srgbClr val="FFFFFF"/>
                </a:highlight>
                <a:latin typeface="arial" panose="020B0604020202020204" pitchFamily="34" charset="0"/>
              </a:rPr>
              <a:t>	(3)An offence committed under this section by destroying or damaging property by 	fire shall be charged as arson.</a:t>
            </a:r>
          </a:p>
          <a:p>
            <a:endParaRPr lang="en-GB" dirty="0"/>
          </a:p>
        </p:txBody>
      </p:sp>
      <p:sp>
        <p:nvSpPr>
          <p:cNvPr id="4" name="TextBox 3">
            <a:extLst>
              <a:ext uri="{FF2B5EF4-FFF2-40B4-BE49-F238E27FC236}">
                <a16:creationId xmlns:a16="http://schemas.microsoft.com/office/drawing/2014/main" id="{1931A0DC-1C87-429B-7797-D97D126BAD6D}"/>
              </a:ext>
            </a:extLst>
          </p:cNvPr>
          <p:cNvSpPr txBox="1"/>
          <p:nvPr/>
        </p:nvSpPr>
        <p:spPr>
          <a:xfrm>
            <a:off x="601619" y="5643654"/>
            <a:ext cx="8093917" cy="923330"/>
          </a:xfrm>
          <a:prstGeom prst="rect">
            <a:avLst/>
          </a:prstGeom>
          <a:noFill/>
        </p:spPr>
        <p:txBody>
          <a:bodyPr wrap="square" rtlCol="0">
            <a:spAutoFit/>
          </a:bodyPr>
          <a:lstStyle/>
          <a:p>
            <a:r>
              <a:rPr lang="en-GB" dirty="0"/>
              <a:t>Indictable offence - max sentence: 10 years imprisonment</a:t>
            </a:r>
          </a:p>
          <a:p>
            <a:r>
              <a:rPr lang="en-GB" dirty="0"/>
              <a:t>Criminal damage &lt; £5000 triable summarily only but  offence remains indictable for ‘attempts’</a:t>
            </a:r>
          </a:p>
        </p:txBody>
      </p:sp>
    </p:spTree>
    <p:extLst>
      <p:ext uri="{BB962C8B-B14F-4D97-AF65-F5344CB8AC3E}">
        <p14:creationId xmlns:p14="http://schemas.microsoft.com/office/powerpoint/2010/main" val="38585941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04739-0458-8C70-9E3D-D6811FABF336}"/>
              </a:ext>
            </a:extLst>
          </p:cNvPr>
          <p:cNvSpPr>
            <a:spLocks noGrp="1"/>
          </p:cNvSpPr>
          <p:nvPr>
            <p:ph type="title"/>
          </p:nvPr>
        </p:nvSpPr>
        <p:spPr>
          <a:xfrm>
            <a:off x="496784" y="265972"/>
            <a:ext cx="10406126" cy="1320800"/>
          </a:xfrm>
        </p:spPr>
        <p:txBody>
          <a:bodyPr>
            <a:noAutofit/>
          </a:bodyPr>
          <a:lstStyle/>
          <a:p>
            <a:r>
              <a:rPr lang="en-GB" sz="2800" b="0" i="0" dirty="0">
                <a:solidFill>
                  <a:schemeClr val="bg2">
                    <a:lumMod val="50000"/>
                  </a:schemeClr>
                </a:solidFill>
                <a:effectLst/>
                <a:highlight>
                  <a:srgbClr val="FFFFFF"/>
                </a:highlight>
                <a:latin typeface="arial" panose="020B0604020202020204" pitchFamily="34" charset="0"/>
              </a:rPr>
              <a:t>(1) A person who without lawful excuse destroys or damages any property belonging to another intending to destroy or damage any such property or being reckless as to whether any such property would be destroyed or damaged shall be guilty of an offence.</a:t>
            </a:r>
            <a:br>
              <a:rPr lang="en-GB" sz="2800" b="0" i="0" dirty="0">
                <a:solidFill>
                  <a:schemeClr val="bg2">
                    <a:lumMod val="50000"/>
                  </a:schemeClr>
                </a:solidFill>
                <a:effectLst/>
                <a:highlight>
                  <a:srgbClr val="FFFFFF"/>
                </a:highlight>
                <a:latin typeface="arial" panose="020B0604020202020204" pitchFamily="34" charset="0"/>
              </a:rPr>
            </a:br>
            <a:endParaRPr lang="en-GB" sz="2800" dirty="0">
              <a:solidFill>
                <a:schemeClr val="bg2">
                  <a:lumMod val="50000"/>
                </a:schemeClr>
              </a:solidFill>
            </a:endParaRPr>
          </a:p>
        </p:txBody>
      </p:sp>
      <p:sp>
        <p:nvSpPr>
          <p:cNvPr id="3" name="Content Placeholder 2">
            <a:extLst>
              <a:ext uri="{FF2B5EF4-FFF2-40B4-BE49-F238E27FC236}">
                <a16:creationId xmlns:a16="http://schemas.microsoft.com/office/drawing/2014/main" id="{66D7B3D7-344D-B109-BA0E-962693B0A547}"/>
              </a:ext>
            </a:extLst>
          </p:cNvPr>
          <p:cNvSpPr>
            <a:spLocks noGrp="1"/>
          </p:cNvSpPr>
          <p:nvPr>
            <p:ph idx="1"/>
          </p:nvPr>
        </p:nvSpPr>
        <p:spPr>
          <a:xfrm>
            <a:off x="607442" y="2830374"/>
            <a:ext cx="9322825" cy="2848226"/>
          </a:xfrm>
        </p:spPr>
        <p:txBody>
          <a:bodyPr>
            <a:noAutofit/>
          </a:bodyPr>
          <a:lstStyle/>
          <a:p>
            <a:r>
              <a:rPr lang="en-GB" sz="2400" dirty="0"/>
              <a:t>Requires:</a:t>
            </a:r>
          </a:p>
          <a:p>
            <a:pPr lvl="1"/>
            <a:r>
              <a:rPr lang="en-GB" sz="2400" dirty="0"/>
              <a:t>Property</a:t>
            </a:r>
          </a:p>
          <a:p>
            <a:pPr lvl="1"/>
            <a:r>
              <a:rPr lang="en-GB" sz="2400" dirty="0"/>
              <a:t>Belonging to another</a:t>
            </a:r>
          </a:p>
          <a:p>
            <a:pPr lvl="1"/>
            <a:r>
              <a:rPr lang="en-GB" sz="2400" dirty="0"/>
              <a:t>D’s conduct destroys or damages that property</a:t>
            </a:r>
          </a:p>
          <a:p>
            <a:pPr lvl="1"/>
            <a:r>
              <a:rPr lang="en-GB" sz="2400" dirty="0"/>
              <a:t>D has no lawful excuse</a:t>
            </a:r>
          </a:p>
          <a:p>
            <a:pPr lvl="1"/>
            <a:r>
              <a:rPr lang="en-GB" sz="2400" dirty="0"/>
              <a:t>D intends to destroy or damage or is reckless as to destruction or damage</a:t>
            </a:r>
          </a:p>
        </p:txBody>
      </p:sp>
    </p:spTree>
    <p:extLst>
      <p:ext uri="{BB962C8B-B14F-4D97-AF65-F5344CB8AC3E}">
        <p14:creationId xmlns:p14="http://schemas.microsoft.com/office/powerpoint/2010/main" val="5766185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a:extLst>
              <a:ext uri="{FF2B5EF4-FFF2-40B4-BE49-F238E27FC236}">
                <a16:creationId xmlns:a16="http://schemas.microsoft.com/office/drawing/2014/main" id="{FD329846-9F9E-B749-A320-100729862651}"/>
              </a:ext>
            </a:extLst>
          </p:cNvPr>
          <p:cNvSpPr>
            <a:spLocks noGrp="1" noChangeArrowheads="1"/>
          </p:cNvSpPr>
          <p:nvPr>
            <p:ph type="ctrTitle"/>
          </p:nvPr>
        </p:nvSpPr>
        <p:spPr>
          <a:xfrm>
            <a:off x="51752" y="579048"/>
            <a:ext cx="7042128" cy="1646302"/>
          </a:xfrm>
        </p:spPr>
        <p:txBody>
          <a:bodyPr/>
          <a:lstStyle/>
          <a:p>
            <a:pPr eaLnBrk="1" hangingPunct="1">
              <a:defRPr/>
            </a:pPr>
            <a:r>
              <a:rPr lang="en-GB" dirty="0"/>
              <a:t>The </a:t>
            </a:r>
            <a:r>
              <a:rPr lang="en-GB" i="1" dirty="0"/>
              <a:t>actus reus</a:t>
            </a:r>
            <a:r>
              <a:rPr lang="en-GB" dirty="0"/>
              <a:t> of criminal damage</a:t>
            </a:r>
            <a:endParaRPr lang="en-US" dirty="0"/>
          </a:p>
        </p:txBody>
      </p:sp>
      <p:sp>
        <p:nvSpPr>
          <p:cNvPr id="4" name="TextBox 3">
            <a:extLst>
              <a:ext uri="{FF2B5EF4-FFF2-40B4-BE49-F238E27FC236}">
                <a16:creationId xmlns:a16="http://schemas.microsoft.com/office/drawing/2014/main" id="{873FBA29-7371-3D57-F7E6-F01A75003FC6}"/>
              </a:ext>
            </a:extLst>
          </p:cNvPr>
          <p:cNvSpPr txBox="1"/>
          <p:nvPr/>
        </p:nvSpPr>
        <p:spPr>
          <a:xfrm>
            <a:off x="2112010" y="2555720"/>
            <a:ext cx="6695090" cy="2308324"/>
          </a:xfrm>
          <a:prstGeom prst="rect">
            <a:avLst/>
          </a:prstGeom>
          <a:noFill/>
        </p:spPr>
        <p:txBody>
          <a:bodyPr wrap="square" rtlCol="0">
            <a:spAutoFit/>
          </a:bodyPr>
          <a:lstStyle/>
          <a:p>
            <a:r>
              <a:rPr lang="en-GB" sz="3600" dirty="0"/>
              <a:t>“Destroys or damages”</a:t>
            </a:r>
          </a:p>
          <a:p>
            <a:r>
              <a:rPr lang="en-GB" sz="3600" dirty="0"/>
              <a:t>“Property”</a:t>
            </a:r>
          </a:p>
          <a:p>
            <a:r>
              <a:rPr lang="en-GB" sz="3600" dirty="0"/>
              <a:t>“Belonging to another”</a:t>
            </a:r>
          </a:p>
          <a:p>
            <a:endParaRPr lang="en-GB" sz="3600" dirty="0"/>
          </a:p>
        </p:txBody>
      </p:sp>
    </p:spTree>
    <p:extLst>
      <p:ext uri="{BB962C8B-B14F-4D97-AF65-F5344CB8AC3E}">
        <p14:creationId xmlns:p14="http://schemas.microsoft.com/office/powerpoint/2010/main" val="27728035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79834-B65A-8ED6-76AD-1EF5DADECC3D}"/>
              </a:ext>
            </a:extLst>
          </p:cNvPr>
          <p:cNvSpPr>
            <a:spLocks noGrp="1"/>
          </p:cNvSpPr>
          <p:nvPr>
            <p:ph type="title"/>
          </p:nvPr>
        </p:nvSpPr>
        <p:spPr>
          <a:xfrm>
            <a:off x="677334" y="609600"/>
            <a:ext cx="8596668" cy="799857"/>
          </a:xfrm>
        </p:spPr>
        <p:txBody>
          <a:bodyPr/>
          <a:lstStyle/>
          <a:p>
            <a:r>
              <a:rPr lang="en-GB" dirty="0"/>
              <a:t>Meaning of ‘property’</a:t>
            </a:r>
          </a:p>
        </p:txBody>
      </p:sp>
      <p:sp>
        <p:nvSpPr>
          <p:cNvPr id="4" name="Content Placeholder 2">
            <a:extLst>
              <a:ext uri="{FF2B5EF4-FFF2-40B4-BE49-F238E27FC236}">
                <a16:creationId xmlns:a16="http://schemas.microsoft.com/office/drawing/2014/main" id="{955A6CEC-1E4A-3027-F8AB-6F575E2FBEF5}"/>
              </a:ext>
            </a:extLst>
          </p:cNvPr>
          <p:cNvSpPr>
            <a:spLocks noGrp="1"/>
          </p:cNvSpPr>
          <p:nvPr>
            <p:ph idx="1"/>
          </p:nvPr>
        </p:nvSpPr>
        <p:spPr>
          <a:xfrm>
            <a:off x="677334" y="1488281"/>
            <a:ext cx="8596312" cy="3881437"/>
          </a:xfrm>
        </p:spPr>
        <p:txBody>
          <a:bodyPr>
            <a:noAutofit/>
          </a:bodyPr>
          <a:lstStyle/>
          <a:p>
            <a:pPr lvl="1"/>
            <a:r>
              <a:rPr lang="en-GB" sz="2400" dirty="0"/>
              <a:t>Property (similar but not identical to theft – </a:t>
            </a:r>
            <a:r>
              <a:rPr lang="en-GB" sz="2400" dirty="0" err="1"/>
              <a:t>eg</a:t>
            </a:r>
            <a:r>
              <a:rPr lang="en-GB" sz="2400" dirty="0"/>
              <a:t> land can’t be stolen but can be criminally damaged, tamed wild creatures can’t be stolen but can be criminally damaged</a:t>
            </a:r>
          </a:p>
          <a:p>
            <a:pPr lvl="1"/>
            <a:r>
              <a:rPr lang="en-GB" sz="2400" dirty="0"/>
              <a:t>Property for Criminal Damage does not include</a:t>
            </a:r>
          </a:p>
          <a:p>
            <a:pPr lvl="2"/>
            <a:r>
              <a:rPr lang="en-GB" sz="2200" dirty="0"/>
              <a:t>Mushrooms/fungi growing wild</a:t>
            </a:r>
          </a:p>
          <a:p>
            <a:pPr lvl="2"/>
            <a:r>
              <a:rPr lang="en-GB" sz="2200" dirty="0"/>
              <a:t>Flowers, fruit and other plants growing wild</a:t>
            </a:r>
          </a:p>
          <a:p>
            <a:pPr lvl="2"/>
            <a:r>
              <a:rPr lang="en-GB" sz="2200" dirty="0"/>
              <a:t>Intangible property such as easements ( </a:t>
            </a:r>
            <a:r>
              <a:rPr lang="en-GB" sz="2200" dirty="0" err="1"/>
              <a:t>e.g</a:t>
            </a:r>
            <a:r>
              <a:rPr lang="en-GB" sz="2200" dirty="0"/>
              <a:t> rights of way), patents, copyright – but these can be stolen</a:t>
            </a:r>
          </a:p>
        </p:txBody>
      </p:sp>
    </p:spTree>
    <p:extLst>
      <p:ext uri="{BB962C8B-B14F-4D97-AF65-F5344CB8AC3E}">
        <p14:creationId xmlns:p14="http://schemas.microsoft.com/office/powerpoint/2010/main" val="14537587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79834-B65A-8ED6-76AD-1EF5DADECC3D}"/>
              </a:ext>
            </a:extLst>
          </p:cNvPr>
          <p:cNvSpPr>
            <a:spLocks noGrp="1"/>
          </p:cNvSpPr>
          <p:nvPr>
            <p:ph type="title"/>
          </p:nvPr>
        </p:nvSpPr>
        <p:spPr>
          <a:xfrm>
            <a:off x="677334" y="609600"/>
            <a:ext cx="8596668" cy="799857"/>
          </a:xfrm>
        </p:spPr>
        <p:txBody>
          <a:bodyPr/>
          <a:lstStyle/>
          <a:p>
            <a:r>
              <a:rPr lang="en-GB" dirty="0"/>
              <a:t>Belonging to another</a:t>
            </a:r>
          </a:p>
        </p:txBody>
      </p:sp>
      <p:sp>
        <p:nvSpPr>
          <p:cNvPr id="4" name="Content Placeholder 2">
            <a:extLst>
              <a:ext uri="{FF2B5EF4-FFF2-40B4-BE49-F238E27FC236}">
                <a16:creationId xmlns:a16="http://schemas.microsoft.com/office/drawing/2014/main" id="{955A6CEC-1E4A-3027-F8AB-6F575E2FBEF5}"/>
              </a:ext>
            </a:extLst>
          </p:cNvPr>
          <p:cNvSpPr>
            <a:spLocks noGrp="1"/>
          </p:cNvSpPr>
          <p:nvPr>
            <p:ph idx="1"/>
          </p:nvPr>
        </p:nvSpPr>
        <p:spPr>
          <a:xfrm>
            <a:off x="677334" y="1488281"/>
            <a:ext cx="8596312" cy="4289329"/>
          </a:xfrm>
        </p:spPr>
        <p:txBody>
          <a:bodyPr>
            <a:noAutofit/>
          </a:bodyPr>
          <a:lstStyle/>
          <a:p>
            <a:pPr lvl="1"/>
            <a:r>
              <a:rPr lang="en-GB" sz="2400" dirty="0"/>
              <a:t>Property belongs to another if that person:</a:t>
            </a:r>
          </a:p>
          <a:p>
            <a:pPr lvl="2"/>
            <a:r>
              <a:rPr lang="en-GB" sz="2200" dirty="0"/>
              <a:t>Has custody or control of it</a:t>
            </a:r>
          </a:p>
          <a:p>
            <a:pPr lvl="2"/>
            <a:r>
              <a:rPr lang="en-GB" sz="2200" dirty="0"/>
              <a:t>Has in it any proprietary right or interest ( but not an equitable right)</a:t>
            </a:r>
          </a:p>
          <a:p>
            <a:pPr lvl="2"/>
            <a:r>
              <a:rPr lang="en-GB" sz="2200" dirty="0"/>
              <a:t>Has a legal charge on it</a:t>
            </a:r>
            <a:br>
              <a:rPr lang="en-GB" sz="2200" dirty="0"/>
            </a:br>
            <a:endParaRPr lang="en-GB" sz="2200" dirty="0"/>
          </a:p>
          <a:p>
            <a:pPr lvl="1"/>
            <a:r>
              <a:rPr lang="en-GB" sz="2400" dirty="0"/>
              <a:t>D cannot criminally damage their own property</a:t>
            </a:r>
            <a:endParaRPr lang="en-GB" sz="2200" dirty="0"/>
          </a:p>
        </p:txBody>
      </p:sp>
    </p:spTree>
    <p:extLst>
      <p:ext uri="{BB962C8B-B14F-4D97-AF65-F5344CB8AC3E}">
        <p14:creationId xmlns:p14="http://schemas.microsoft.com/office/powerpoint/2010/main" val="24198545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2">
            <a:extLst>
              <a:ext uri="{FF2B5EF4-FFF2-40B4-BE49-F238E27FC236}">
                <a16:creationId xmlns:a16="http://schemas.microsoft.com/office/drawing/2014/main" id="{F2772583-1C4B-4747-A149-CC9F500DD0E4}"/>
              </a:ext>
            </a:extLst>
          </p:cNvPr>
          <p:cNvSpPr>
            <a:spLocks noGrp="1" noChangeArrowheads="1"/>
          </p:cNvSpPr>
          <p:nvPr>
            <p:ph type="title"/>
          </p:nvPr>
        </p:nvSpPr>
        <p:spPr>
          <a:xfrm>
            <a:off x="636972" y="365186"/>
            <a:ext cx="8686800" cy="1143000"/>
          </a:xfrm>
        </p:spPr>
        <p:txBody>
          <a:bodyPr/>
          <a:lstStyle/>
          <a:p>
            <a:pPr>
              <a:defRPr/>
            </a:pPr>
            <a:r>
              <a:rPr lang="en-GB" altLang="en-US" dirty="0"/>
              <a:t>Destroys or damages</a:t>
            </a:r>
            <a:endParaRPr lang="en-US" altLang="en-US" dirty="0"/>
          </a:p>
        </p:txBody>
      </p:sp>
      <p:sp>
        <p:nvSpPr>
          <p:cNvPr id="312323" name="Rectangle 3">
            <a:extLst>
              <a:ext uri="{FF2B5EF4-FFF2-40B4-BE49-F238E27FC236}">
                <a16:creationId xmlns:a16="http://schemas.microsoft.com/office/drawing/2014/main" id="{30222E66-3FD4-5246-82E7-37806D04D0A0}"/>
              </a:ext>
            </a:extLst>
          </p:cNvPr>
          <p:cNvSpPr>
            <a:spLocks noGrp="1" noChangeArrowheads="1"/>
          </p:cNvSpPr>
          <p:nvPr>
            <p:ph type="body" idx="1"/>
          </p:nvPr>
        </p:nvSpPr>
        <p:spPr>
          <a:xfrm>
            <a:off x="865572" y="1423926"/>
            <a:ext cx="8229600" cy="5068888"/>
          </a:xfrm>
        </p:spPr>
        <p:txBody>
          <a:bodyPr/>
          <a:lstStyle/>
          <a:p>
            <a:pPr>
              <a:lnSpc>
                <a:spcPct val="90000"/>
              </a:lnSpc>
              <a:defRPr/>
            </a:pPr>
            <a:r>
              <a:rPr lang="en-GB" altLang="en-US" sz="2800" dirty="0"/>
              <a:t>Can be done by omission ( Miller (1983))</a:t>
            </a:r>
          </a:p>
          <a:p>
            <a:pPr>
              <a:lnSpc>
                <a:spcPct val="90000"/>
              </a:lnSpc>
              <a:defRPr/>
            </a:pPr>
            <a:r>
              <a:rPr lang="en-GB" altLang="en-US" sz="2800" dirty="0"/>
              <a:t>Destroy = complete destruction</a:t>
            </a:r>
          </a:p>
          <a:p>
            <a:pPr>
              <a:lnSpc>
                <a:spcPct val="90000"/>
              </a:lnSpc>
              <a:defRPr/>
            </a:pPr>
            <a:r>
              <a:rPr lang="en-GB" altLang="en-US" sz="2800" dirty="0"/>
              <a:t>Damage = either rendered unfit for purpose or value reduced</a:t>
            </a:r>
          </a:p>
          <a:p>
            <a:pPr lvl="1">
              <a:lnSpc>
                <a:spcPct val="90000"/>
              </a:lnSpc>
              <a:defRPr/>
            </a:pPr>
            <a:r>
              <a:rPr lang="en-GB" altLang="en-US" sz="2400" dirty="0"/>
              <a:t>Can be temporary ( Roe v </a:t>
            </a:r>
            <a:r>
              <a:rPr lang="en-GB" altLang="en-US" sz="2400" dirty="0" err="1"/>
              <a:t>Kingerlee</a:t>
            </a:r>
            <a:r>
              <a:rPr lang="en-GB" altLang="en-US" sz="2400" dirty="0"/>
              <a:t> (1986) – mud smeared on wall of police cell – cost to clean)</a:t>
            </a:r>
          </a:p>
          <a:p>
            <a:pPr lvl="1">
              <a:lnSpc>
                <a:spcPct val="90000"/>
              </a:lnSpc>
              <a:defRPr/>
            </a:pPr>
            <a:r>
              <a:rPr lang="en-GB" altLang="en-US" sz="2400" dirty="0"/>
              <a:t>Hardman v Chief Const. Avon and Somerset ( 1986) pavement drawings incurred cost of council to clean</a:t>
            </a:r>
          </a:p>
          <a:p>
            <a:pPr lvl="1">
              <a:lnSpc>
                <a:spcPct val="90000"/>
              </a:lnSpc>
              <a:defRPr/>
            </a:pPr>
            <a:r>
              <a:rPr lang="en-GB" altLang="en-US" sz="2400" dirty="0"/>
              <a:t>Rendered unfit for purpose – can include tampering with something so it will not work</a:t>
            </a:r>
          </a:p>
        </p:txBody>
      </p:sp>
      <p:pic>
        <p:nvPicPr>
          <p:cNvPr id="3" name="Picture 2" descr="A rainbow drawn on the sidewalk&#10;&#10;Description automatically generated">
            <a:extLst>
              <a:ext uri="{FF2B5EF4-FFF2-40B4-BE49-F238E27FC236}">
                <a16:creationId xmlns:a16="http://schemas.microsoft.com/office/drawing/2014/main" id="{DFA3D592-8B9B-05F3-A65A-3FFF54CE2CD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9526972" y="4808220"/>
            <a:ext cx="2113280" cy="1584960"/>
          </a:xfrm>
          <a:prstGeom prst="rect">
            <a:avLst/>
          </a:prstGeom>
        </p:spPr>
      </p:pic>
      <p:pic>
        <p:nvPicPr>
          <p:cNvPr id="4" name="Picture 9" descr="22169983">
            <a:hlinkClick r:id="" action="ppaction://noaction"/>
            <a:extLst>
              <a:ext uri="{FF2B5EF4-FFF2-40B4-BE49-F238E27FC236}">
                <a16:creationId xmlns:a16="http://schemas.microsoft.com/office/drawing/2014/main" id="{B94AF518-F4F4-2DD1-9930-ABC00E912E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05060" y="3182295"/>
            <a:ext cx="1321368" cy="1351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12323">
                                            <p:txEl>
                                              <p:pRg st="0" end="0"/>
                                            </p:txEl>
                                          </p:spTgt>
                                        </p:tgtEl>
                                        <p:attrNameLst>
                                          <p:attrName>style.visibility</p:attrName>
                                        </p:attrNameLst>
                                      </p:cBhvr>
                                      <p:to>
                                        <p:strVal val="visible"/>
                                      </p:to>
                                    </p:set>
                                    <p:animEffect transition="in" filter="fade">
                                      <p:cBhvr>
                                        <p:cTn id="7" dur="1000"/>
                                        <p:tgtEl>
                                          <p:spTgt spid="3123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12323">
                                            <p:txEl>
                                              <p:pRg st="1" end="1"/>
                                            </p:txEl>
                                          </p:spTgt>
                                        </p:tgtEl>
                                        <p:attrNameLst>
                                          <p:attrName>style.visibility</p:attrName>
                                        </p:attrNameLst>
                                      </p:cBhvr>
                                      <p:to>
                                        <p:strVal val="visible"/>
                                      </p:to>
                                    </p:set>
                                    <p:animEffect transition="in" filter="fade">
                                      <p:cBhvr>
                                        <p:cTn id="12" dur="1000"/>
                                        <p:tgtEl>
                                          <p:spTgt spid="3123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12323">
                                            <p:txEl>
                                              <p:pRg st="2" end="2"/>
                                            </p:txEl>
                                          </p:spTgt>
                                        </p:tgtEl>
                                        <p:attrNameLst>
                                          <p:attrName>style.visibility</p:attrName>
                                        </p:attrNameLst>
                                      </p:cBhvr>
                                      <p:to>
                                        <p:strVal val="visible"/>
                                      </p:to>
                                    </p:set>
                                    <p:animEffect transition="in" filter="fade">
                                      <p:cBhvr>
                                        <p:cTn id="17" dur="1000"/>
                                        <p:tgtEl>
                                          <p:spTgt spid="3123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12323">
                                            <p:txEl>
                                              <p:pRg st="3" end="3"/>
                                            </p:txEl>
                                          </p:spTgt>
                                        </p:tgtEl>
                                        <p:attrNameLst>
                                          <p:attrName>style.visibility</p:attrName>
                                        </p:attrNameLst>
                                      </p:cBhvr>
                                      <p:to>
                                        <p:strVal val="visible"/>
                                      </p:to>
                                    </p:set>
                                    <p:animEffect transition="in" filter="fade">
                                      <p:cBhvr>
                                        <p:cTn id="22" dur="1000"/>
                                        <p:tgtEl>
                                          <p:spTgt spid="3123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12323">
                                            <p:txEl>
                                              <p:pRg st="4" end="4"/>
                                            </p:txEl>
                                          </p:spTgt>
                                        </p:tgtEl>
                                        <p:attrNameLst>
                                          <p:attrName>style.visibility</p:attrName>
                                        </p:attrNameLst>
                                      </p:cBhvr>
                                      <p:to>
                                        <p:strVal val="visible"/>
                                      </p:to>
                                    </p:set>
                                    <p:animEffect transition="in" filter="fade">
                                      <p:cBhvr>
                                        <p:cTn id="27" dur="1000"/>
                                        <p:tgtEl>
                                          <p:spTgt spid="31232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12323">
                                            <p:txEl>
                                              <p:pRg st="5" end="5"/>
                                            </p:txEl>
                                          </p:spTgt>
                                        </p:tgtEl>
                                        <p:attrNameLst>
                                          <p:attrName>style.visibility</p:attrName>
                                        </p:attrNameLst>
                                      </p:cBhvr>
                                      <p:to>
                                        <p:strVal val="visible"/>
                                      </p:to>
                                    </p:set>
                                    <p:animEffect transition="in" filter="fade">
                                      <p:cBhvr>
                                        <p:cTn id="32" dur="1000"/>
                                        <p:tgtEl>
                                          <p:spTgt spid="3123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a:extLst>
              <a:ext uri="{FF2B5EF4-FFF2-40B4-BE49-F238E27FC236}">
                <a16:creationId xmlns:a16="http://schemas.microsoft.com/office/drawing/2014/main" id="{0A10C543-90FC-D24B-A70F-03700F05D634}"/>
              </a:ext>
            </a:extLst>
          </p:cNvPr>
          <p:cNvSpPr>
            <a:spLocks noGrp="1" noChangeArrowheads="1"/>
          </p:cNvSpPr>
          <p:nvPr>
            <p:ph type="title"/>
          </p:nvPr>
        </p:nvSpPr>
        <p:spPr>
          <a:xfrm>
            <a:off x="677334" y="609600"/>
            <a:ext cx="8596668" cy="944880"/>
          </a:xfrm>
        </p:spPr>
        <p:txBody>
          <a:bodyPr/>
          <a:lstStyle/>
          <a:p>
            <a:pPr>
              <a:defRPr/>
            </a:pPr>
            <a:r>
              <a:rPr lang="en-GB" altLang="en-US" i="1" dirty="0" err="1"/>
              <a:t>Morphitis</a:t>
            </a:r>
            <a:r>
              <a:rPr lang="en-GB" altLang="en-US" i="1" dirty="0"/>
              <a:t> v Salmon (1989)</a:t>
            </a:r>
            <a:endParaRPr lang="en-US" altLang="en-US" i="1" dirty="0"/>
          </a:p>
        </p:txBody>
      </p:sp>
      <p:sp>
        <p:nvSpPr>
          <p:cNvPr id="297987" name="Rectangle 3">
            <a:extLst>
              <a:ext uri="{FF2B5EF4-FFF2-40B4-BE49-F238E27FC236}">
                <a16:creationId xmlns:a16="http://schemas.microsoft.com/office/drawing/2014/main" id="{BD3BE923-C59A-A942-9584-06ED887542A0}"/>
              </a:ext>
            </a:extLst>
          </p:cNvPr>
          <p:cNvSpPr>
            <a:spLocks noGrp="1" noChangeArrowheads="1"/>
          </p:cNvSpPr>
          <p:nvPr>
            <p:ph type="body" idx="1"/>
          </p:nvPr>
        </p:nvSpPr>
        <p:spPr>
          <a:xfrm>
            <a:off x="677334" y="1775461"/>
            <a:ext cx="5967306" cy="4530725"/>
          </a:xfrm>
        </p:spPr>
        <p:txBody>
          <a:bodyPr>
            <a:normAutofit/>
          </a:bodyPr>
          <a:lstStyle/>
          <a:p>
            <a:pPr>
              <a:defRPr/>
            </a:pPr>
            <a:r>
              <a:rPr lang="en-GB" altLang="en-US" sz="3200" dirty="0"/>
              <a:t>The scaffolding bar had not been damaged</a:t>
            </a:r>
          </a:p>
          <a:p>
            <a:pPr>
              <a:defRPr/>
            </a:pPr>
            <a:r>
              <a:rPr lang="en-GB" altLang="en-US" sz="3200" dirty="0"/>
              <a:t>Its usefulness had not been impaired, and scaffolding is routinely scratched during normal use</a:t>
            </a:r>
            <a:endParaRPr lang="en-US" altLang="en-US" sz="3200" dirty="0"/>
          </a:p>
        </p:txBody>
      </p:sp>
      <p:pic>
        <p:nvPicPr>
          <p:cNvPr id="3" name="Picture 2" descr="A scaffolding on a building&#10;&#10;Description automatically generated">
            <a:extLst>
              <a:ext uri="{FF2B5EF4-FFF2-40B4-BE49-F238E27FC236}">
                <a16:creationId xmlns:a16="http://schemas.microsoft.com/office/drawing/2014/main" id="{643571E0-0C58-D513-45B0-F9FC3CF67DB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7600" y="2472226"/>
            <a:ext cx="3182649" cy="2122802"/>
          </a:xfrm>
          <a:prstGeom prst="rect">
            <a:avLst/>
          </a:prstGeom>
        </p:spPr>
      </p:pic>
      <p:sp>
        <p:nvSpPr>
          <p:cNvPr id="4" name="TextBox 3">
            <a:extLst>
              <a:ext uri="{FF2B5EF4-FFF2-40B4-BE49-F238E27FC236}">
                <a16:creationId xmlns:a16="http://schemas.microsoft.com/office/drawing/2014/main" id="{0CF9F939-237E-03DD-9CB5-8E2B8A8037BC}"/>
              </a:ext>
            </a:extLst>
          </p:cNvPr>
          <p:cNvSpPr txBox="1"/>
          <p:nvPr/>
        </p:nvSpPr>
        <p:spPr>
          <a:xfrm>
            <a:off x="7772400" y="7004894"/>
            <a:ext cx="3464590" cy="230832"/>
          </a:xfrm>
          <a:prstGeom prst="rect">
            <a:avLst/>
          </a:prstGeom>
          <a:noFill/>
        </p:spPr>
        <p:txBody>
          <a:bodyPr wrap="square" rtlCol="0">
            <a:spAutoFit/>
          </a:bodyPr>
          <a:lstStyle/>
          <a:p>
            <a:r>
              <a:rPr lang="en-GB" sz="900">
                <a:hlinkClick r:id="rId4" tooltip="https://foto.wuestenigel.com/building-with-scaffolding-due-to-renovation-works-in-cologne-germany/"/>
              </a:rPr>
              <a:t>This Photo</a:t>
            </a:r>
            <a:r>
              <a:rPr lang="en-GB" sz="900"/>
              <a:t> by Unknown Author is licensed under </a:t>
            </a:r>
            <a:r>
              <a:rPr lang="en-GB" sz="900">
                <a:hlinkClick r:id="rId5" tooltip="https://creativecommons.org/licenses/by/3.0/"/>
              </a:rPr>
              <a:t>CC BY</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97987">
                                            <p:txEl>
                                              <p:pRg st="0" end="0"/>
                                            </p:txEl>
                                          </p:spTgt>
                                        </p:tgtEl>
                                        <p:attrNameLst>
                                          <p:attrName>style.visibility</p:attrName>
                                        </p:attrNameLst>
                                      </p:cBhvr>
                                      <p:to>
                                        <p:strVal val="visible"/>
                                      </p:to>
                                    </p:set>
                                    <p:animEffect transition="in" filter="fade">
                                      <p:cBhvr>
                                        <p:cTn id="7" dur="1000"/>
                                        <p:tgtEl>
                                          <p:spTgt spid="2979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97987">
                                            <p:txEl>
                                              <p:pRg st="1" end="1"/>
                                            </p:txEl>
                                          </p:spTgt>
                                        </p:tgtEl>
                                        <p:attrNameLst>
                                          <p:attrName>style.visibility</p:attrName>
                                        </p:attrNameLst>
                                      </p:cBhvr>
                                      <p:to>
                                        <p:strVal val="visible"/>
                                      </p:to>
                                    </p:set>
                                    <p:animEffect transition="in" filter="fade">
                                      <p:cBhvr>
                                        <p:cTn id="12" dur="1000"/>
                                        <p:tgtEl>
                                          <p:spTgt spid="29798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987"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a:extLst>
              <a:ext uri="{FF2B5EF4-FFF2-40B4-BE49-F238E27FC236}">
                <a16:creationId xmlns:a16="http://schemas.microsoft.com/office/drawing/2014/main" id="{A32F4F30-694B-E84E-832E-499675C44048}"/>
              </a:ext>
            </a:extLst>
          </p:cNvPr>
          <p:cNvSpPr>
            <a:spLocks noGrp="1" noChangeArrowheads="1"/>
          </p:cNvSpPr>
          <p:nvPr>
            <p:ph type="title"/>
          </p:nvPr>
        </p:nvSpPr>
        <p:spPr>
          <a:xfrm>
            <a:off x="453073" y="300673"/>
            <a:ext cx="8686800" cy="1143000"/>
          </a:xfrm>
        </p:spPr>
        <p:txBody>
          <a:bodyPr>
            <a:normAutofit/>
          </a:bodyPr>
          <a:lstStyle/>
          <a:p>
            <a:pPr>
              <a:defRPr/>
            </a:pPr>
            <a:r>
              <a:rPr lang="en-GB" altLang="en-US" sz="4400" dirty="0"/>
              <a:t>The </a:t>
            </a:r>
            <a:r>
              <a:rPr lang="en-GB" altLang="en-US" sz="4400" i="1" dirty="0" err="1"/>
              <a:t>mens</a:t>
            </a:r>
            <a:r>
              <a:rPr lang="en-GB" altLang="en-US" sz="4400" i="1" dirty="0"/>
              <a:t> rea</a:t>
            </a:r>
            <a:r>
              <a:rPr lang="en-GB" altLang="en-US" sz="4400" dirty="0"/>
              <a:t> of criminal damage</a:t>
            </a:r>
            <a:endParaRPr lang="en-US" altLang="en-US" sz="4400" dirty="0"/>
          </a:p>
        </p:txBody>
      </p:sp>
      <p:sp>
        <p:nvSpPr>
          <p:cNvPr id="322563" name="Rectangle 3">
            <a:extLst>
              <a:ext uri="{FF2B5EF4-FFF2-40B4-BE49-F238E27FC236}">
                <a16:creationId xmlns:a16="http://schemas.microsoft.com/office/drawing/2014/main" id="{C731FB46-B523-274F-8DE6-0D8B3EFC54CD}"/>
              </a:ext>
            </a:extLst>
          </p:cNvPr>
          <p:cNvSpPr>
            <a:spLocks noGrp="1" noChangeArrowheads="1"/>
          </p:cNvSpPr>
          <p:nvPr>
            <p:ph type="body" idx="1"/>
          </p:nvPr>
        </p:nvSpPr>
        <p:spPr>
          <a:xfrm>
            <a:off x="662094" y="1383349"/>
            <a:ext cx="8596668" cy="3880773"/>
          </a:xfrm>
        </p:spPr>
        <p:txBody>
          <a:bodyPr/>
          <a:lstStyle/>
          <a:p>
            <a:pPr>
              <a:defRPr/>
            </a:pPr>
            <a:r>
              <a:rPr lang="en-GB" altLang="en-US" sz="2800" dirty="0"/>
              <a:t>D intentionally or recklessly destroyed or damaged the property</a:t>
            </a:r>
          </a:p>
          <a:p>
            <a:pPr marL="457200" lvl="1" indent="0">
              <a:buNone/>
              <a:defRPr/>
            </a:pPr>
            <a:endParaRPr lang="en-GB" altLang="en-US" sz="2800" i="1" dirty="0"/>
          </a:p>
          <a:p>
            <a:pPr marL="457200" lvl="1" indent="0">
              <a:buNone/>
              <a:defRPr/>
            </a:pPr>
            <a:r>
              <a:rPr lang="en-GB" altLang="en-US" sz="2800" dirty="0"/>
              <a:t>AND</a:t>
            </a:r>
          </a:p>
          <a:p>
            <a:pPr marL="457200" lvl="1" indent="0">
              <a:buNone/>
              <a:defRPr/>
            </a:pPr>
            <a:endParaRPr lang="en-GB" altLang="en-US" sz="2800" i="1" dirty="0"/>
          </a:p>
          <a:p>
            <a:pPr>
              <a:defRPr/>
            </a:pPr>
            <a:r>
              <a:rPr lang="en-GB" altLang="en-US" sz="2800" dirty="0"/>
              <a:t>D knew that the property belonged to another person or was reckless as to whether it did</a:t>
            </a:r>
          </a:p>
          <a:p>
            <a:pPr marL="457200" lvl="1" indent="0">
              <a:buNone/>
              <a:defRPr/>
            </a:pPr>
            <a:endParaRPr lang="en-GB" altLang="en-US" sz="2800"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22563">
                                            <p:txEl>
                                              <p:pRg st="0" end="0"/>
                                            </p:txEl>
                                          </p:spTgt>
                                        </p:tgtEl>
                                        <p:attrNameLst>
                                          <p:attrName>style.visibility</p:attrName>
                                        </p:attrNameLst>
                                      </p:cBhvr>
                                      <p:to>
                                        <p:strVal val="visible"/>
                                      </p:to>
                                    </p:set>
                                    <p:animEffect transition="in" filter="fade">
                                      <p:cBhvr>
                                        <p:cTn id="7" dur="1000"/>
                                        <p:tgtEl>
                                          <p:spTgt spid="3225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22563">
                                            <p:txEl>
                                              <p:pRg st="2" end="2"/>
                                            </p:txEl>
                                          </p:spTgt>
                                        </p:tgtEl>
                                        <p:attrNameLst>
                                          <p:attrName>style.visibility</p:attrName>
                                        </p:attrNameLst>
                                      </p:cBhvr>
                                      <p:to>
                                        <p:strVal val="visible"/>
                                      </p:to>
                                    </p:set>
                                    <p:animEffect transition="in" filter="fade">
                                      <p:cBhvr>
                                        <p:cTn id="12" dur="1000"/>
                                        <p:tgtEl>
                                          <p:spTgt spid="32256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22563">
                                            <p:txEl>
                                              <p:pRg st="4" end="4"/>
                                            </p:txEl>
                                          </p:spTgt>
                                        </p:tgtEl>
                                        <p:attrNameLst>
                                          <p:attrName>style.visibility</p:attrName>
                                        </p:attrNameLst>
                                      </p:cBhvr>
                                      <p:to>
                                        <p:strVal val="visible"/>
                                      </p:to>
                                    </p:set>
                                    <p:animEffect transition="in" filter="fade">
                                      <p:cBhvr>
                                        <p:cTn id="17" dur="1000"/>
                                        <p:tgtEl>
                                          <p:spTgt spid="32256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58565-DA10-054C-49C4-DE652AD4AEBE}"/>
              </a:ext>
            </a:extLst>
          </p:cNvPr>
          <p:cNvSpPr>
            <a:spLocks noGrp="1"/>
          </p:cNvSpPr>
          <p:nvPr>
            <p:ph type="title"/>
          </p:nvPr>
        </p:nvSpPr>
        <p:spPr/>
        <p:txBody>
          <a:bodyPr/>
          <a:lstStyle/>
          <a:p>
            <a:r>
              <a:rPr lang="en-GB" dirty="0"/>
              <a:t>Intent and </a:t>
            </a:r>
            <a:r>
              <a:rPr lang="en-GB" dirty="0" err="1"/>
              <a:t>Recklessnes</a:t>
            </a:r>
            <a:endParaRPr lang="en-GB" dirty="0"/>
          </a:p>
        </p:txBody>
      </p:sp>
      <p:sp>
        <p:nvSpPr>
          <p:cNvPr id="3" name="Content Placeholder 2">
            <a:extLst>
              <a:ext uri="{FF2B5EF4-FFF2-40B4-BE49-F238E27FC236}">
                <a16:creationId xmlns:a16="http://schemas.microsoft.com/office/drawing/2014/main" id="{9610719B-869E-18EC-1B70-25152DE5EC8C}"/>
              </a:ext>
            </a:extLst>
          </p:cNvPr>
          <p:cNvSpPr>
            <a:spLocks noGrp="1"/>
          </p:cNvSpPr>
          <p:nvPr>
            <p:ph idx="1"/>
          </p:nvPr>
        </p:nvSpPr>
        <p:spPr>
          <a:xfrm>
            <a:off x="560849" y="1415091"/>
            <a:ext cx="9066559" cy="4181969"/>
          </a:xfrm>
        </p:spPr>
        <p:txBody>
          <a:bodyPr>
            <a:noAutofit/>
          </a:bodyPr>
          <a:lstStyle/>
          <a:p>
            <a:r>
              <a:rPr lang="en-GB" sz="2800" b="1" dirty="0"/>
              <a:t>Intent:</a:t>
            </a:r>
            <a:r>
              <a:rPr lang="en-GB" sz="2800" dirty="0"/>
              <a:t> can be direct or oblique ( indirect)  - test for indirect is that it was virtually certain that the property would be destroyed or damaged </a:t>
            </a:r>
            <a:r>
              <a:rPr lang="en-GB" sz="2800" b="1" dirty="0"/>
              <a:t>AND</a:t>
            </a:r>
            <a:r>
              <a:rPr lang="en-GB" sz="2800" dirty="0"/>
              <a:t> that the D realised this.</a:t>
            </a:r>
            <a:br>
              <a:rPr lang="en-GB" sz="2800" dirty="0"/>
            </a:br>
            <a:endParaRPr lang="en-GB" sz="2800" dirty="0"/>
          </a:p>
          <a:p>
            <a:r>
              <a:rPr lang="en-GB" sz="2800" b="1" dirty="0"/>
              <a:t>Recklessness</a:t>
            </a:r>
            <a:r>
              <a:rPr lang="en-GB" sz="2800" dirty="0"/>
              <a:t>:  Cunningham recklessness </a:t>
            </a:r>
            <a:r>
              <a:rPr lang="en-GB" sz="2800" dirty="0" err="1"/>
              <a:t>i.e</a:t>
            </a:r>
            <a:r>
              <a:rPr lang="en-GB" sz="2800" dirty="0"/>
              <a:t> D realised that conduct might damage or destroy property but still unreasonably decided to take that risk.</a:t>
            </a:r>
          </a:p>
        </p:txBody>
      </p:sp>
    </p:spTree>
    <p:extLst>
      <p:ext uri="{BB962C8B-B14F-4D97-AF65-F5344CB8AC3E}">
        <p14:creationId xmlns:p14="http://schemas.microsoft.com/office/powerpoint/2010/main" val="24435415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6EFBF-B1AB-04CB-CA82-815DC440BBFD}"/>
              </a:ext>
            </a:extLst>
          </p:cNvPr>
          <p:cNvSpPr>
            <a:spLocks noGrp="1"/>
          </p:cNvSpPr>
          <p:nvPr>
            <p:ph type="title"/>
          </p:nvPr>
        </p:nvSpPr>
        <p:spPr/>
        <p:txBody>
          <a:bodyPr>
            <a:normAutofit fontScale="90000"/>
          </a:bodyPr>
          <a:lstStyle/>
          <a:p>
            <a:r>
              <a:rPr lang="en-GB" dirty="0"/>
              <a:t>Motivation of defendant – protester cases</a:t>
            </a:r>
            <a:br>
              <a:rPr lang="en-GB" dirty="0"/>
            </a:br>
            <a:endParaRPr lang="en-GB" dirty="0"/>
          </a:p>
        </p:txBody>
      </p:sp>
      <p:sp>
        <p:nvSpPr>
          <p:cNvPr id="3" name="Content Placeholder 2">
            <a:extLst>
              <a:ext uri="{FF2B5EF4-FFF2-40B4-BE49-F238E27FC236}">
                <a16:creationId xmlns:a16="http://schemas.microsoft.com/office/drawing/2014/main" id="{974963A1-F2CB-EAB9-180A-8B37E63D5495}"/>
              </a:ext>
            </a:extLst>
          </p:cNvPr>
          <p:cNvSpPr>
            <a:spLocks noGrp="1"/>
          </p:cNvSpPr>
          <p:nvPr>
            <p:ph idx="1"/>
          </p:nvPr>
        </p:nvSpPr>
        <p:spPr/>
        <p:txBody>
          <a:bodyPr>
            <a:normAutofit fontScale="70000" lnSpcReduction="20000"/>
          </a:bodyPr>
          <a:lstStyle/>
          <a:p>
            <a:r>
              <a:rPr lang="en-GB" dirty="0"/>
              <a:t>Although the general rule is that the motivation of the defendant is irrelevant when considering intention, the courts have recognised that conscientious motivation may reduce culpability in some protestor cases.</a:t>
            </a:r>
          </a:p>
          <a:p>
            <a:endParaRPr lang="en-GB" dirty="0"/>
          </a:p>
          <a:p>
            <a:r>
              <a:rPr lang="en-GB" dirty="0"/>
              <a:t>In R v Hallam (Julian) and others [2025], the Court of Appeal emphasised that the Just Stop Oil protestors’ conscientious motivation was an important factor to be taken into account in sentencing. These protestors had been convicted of public nuisance for activities on the M25 motorway and criminal damage to a painting at the National Gallery. For further information on the background to this case see https://www.bbc.co.uk/news/articles/c89ljnwgpqwo.</a:t>
            </a:r>
          </a:p>
          <a:p>
            <a:endParaRPr lang="en-GB" dirty="0"/>
          </a:p>
          <a:p>
            <a:r>
              <a:rPr lang="en-GB" dirty="0"/>
              <a:t>The Court of Appeal provided further guidance in R v Smith and others [2025]. These Animal Rebellion protestors had attacked the Queen Victoria Memorial in Central London (see https://www.independent.co.uk/climate-change/news/animal-rebellion-buckingham-palace-victoria-memoria-b1909284.html). </a:t>
            </a:r>
          </a:p>
          <a:p>
            <a:r>
              <a:rPr lang="en-GB" dirty="0"/>
              <a:t>The Court of Appeal emphasised there was no special sentencing regime for protest cases; it did recognise that conscientious motivation can reduce culpability but there was no requirement for the judge to quantify this. Any acts of criminal damage will weaken arguments claiming the protections for freedom of expression and assembly under Arts 10 and 11 European Convention on Human Rights (ECHR).</a:t>
            </a:r>
          </a:p>
        </p:txBody>
      </p:sp>
    </p:spTree>
    <p:extLst>
      <p:ext uri="{BB962C8B-B14F-4D97-AF65-F5344CB8AC3E}">
        <p14:creationId xmlns:p14="http://schemas.microsoft.com/office/powerpoint/2010/main" val="41572581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2">
            <a:extLst>
              <a:ext uri="{FF2B5EF4-FFF2-40B4-BE49-F238E27FC236}">
                <a16:creationId xmlns:a16="http://schemas.microsoft.com/office/drawing/2014/main" id="{A0902A54-D01E-DE42-BACF-10AFAE954672}"/>
              </a:ext>
            </a:extLst>
          </p:cNvPr>
          <p:cNvSpPr>
            <a:spLocks noGrp="1" noChangeArrowheads="1"/>
          </p:cNvSpPr>
          <p:nvPr>
            <p:ph type="title"/>
          </p:nvPr>
        </p:nvSpPr>
        <p:spPr/>
        <p:txBody>
          <a:bodyPr/>
          <a:lstStyle/>
          <a:p>
            <a:pPr>
              <a:defRPr/>
            </a:pPr>
            <a:r>
              <a:rPr lang="en-GB" altLang="en-US" i="1" dirty="0"/>
              <a:t>Smith</a:t>
            </a:r>
            <a:endParaRPr lang="en-US" altLang="en-US" i="1" dirty="0"/>
          </a:p>
        </p:txBody>
      </p:sp>
      <p:sp>
        <p:nvSpPr>
          <p:cNvPr id="324611" name="Rectangle 3">
            <a:extLst>
              <a:ext uri="{FF2B5EF4-FFF2-40B4-BE49-F238E27FC236}">
                <a16:creationId xmlns:a16="http://schemas.microsoft.com/office/drawing/2014/main" id="{2005E278-FC30-AA46-A1FA-BD738D3B6B43}"/>
              </a:ext>
            </a:extLst>
          </p:cNvPr>
          <p:cNvSpPr>
            <a:spLocks noGrp="1" noChangeArrowheads="1"/>
          </p:cNvSpPr>
          <p:nvPr>
            <p:ph type="body" idx="1"/>
          </p:nvPr>
        </p:nvSpPr>
        <p:spPr>
          <a:xfrm>
            <a:off x="716929" y="1590079"/>
            <a:ext cx="5433430" cy="4530725"/>
          </a:xfrm>
        </p:spPr>
        <p:txBody>
          <a:bodyPr>
            <a:normAutofit fontScale="92500"/>
          </a:bodyPr>
          <a:lstStyle/>
          <a:p>
            <a:pPr>
              <a:defRPr/>
            </a:pPr>
            <a:r>
              <a:rPr lang="en-GB" altLang="en-US" sz="2800" dirty="0"/>
              <a:t>D ( tenant) installed panels and floorboards in flat and took them with him when moved out</a:t>
            </a:r>
          </a:p>
          <a:p>
            <a:pPr>
              <a:defRPr/>
            </a:pPr>
            <a:r>
              <a:rPr lang="en-GB" altLang="en-US" sz="2800" dirty="0"/>
              <a:t>When D took the panelling down, he genuinely believed it still belonged to him</a:t>
            </a:r>
          </a:p>
          <a:p>
            <a:pPr>
              <a:defRPr/>
            </a:pPr>
            <a:r>
              <a:rPr lang="en-GB" altLang="en-US" sz="2800" dirty="0"/>
              <a:t>So D had not intended to (or been reckless as to whether he would) destroy/damage property </a:t>
            </a:r>
            <a:r>
              <a:rPr lang="en-GB" altLang="en-US" sz="2800" u="sng" dirty="0"/>
              <a:t>belonging to another</a:t>
            </a:r>
            <a:endParaRPr lang="en-US" altLang="en-US" sz="2800" dirty="0"/>
          </a:p>
        </p:txBody>
      </p:sp>
      <p:pic>
        <p:nvPicPr>
          <p:cNvPr id="3" name="Picture 2" descr="A wood floor with a light on the floor&#10;&#10;Description automatically generated">
            <a:extLst>
              <a:ext uri="{FF2B5EF4-FFF2-40B4-BE49-F238E27FC236}">
                <a16:creationId xmlns:a16="http://schemas.microsoft.com/office/drawing/2014/main" id="{89EE477A-61B1-7B08-663C-EEA9A4FB491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72400" y="2286000"/>
            <a:ext cx="3467099" cy="216693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24611">
                                            <p:txEl>
                                              <p:pRg st="0" end="0"/>
                                            </p:txEl>
                                          </p:spTgt>
                                        </p:tgtEl>
                                        <p:attrNameLst>
                                          <p:attrName>style.visibility</p:attrName>
                                        </p:attrNameLst>
                                      </p:cBhvr>
                                      <p:to>
                                        <p:strVal val="visible"/>
                                      </p:to>
                                    </p:set>
                                    <p:animEffect transition="in" filter="fade">
                                      <p:cBhvr>
                                        <p:cTn id="7" dur="1000"/>
                                        <p:tgtEl>
                                          <p:spTgt spid="3246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24611">
                                            <p:txEl>
                                              <p:pRg st="1" end="1"/>
                                            </p:txEl>
                                          </p:spTgt>
                                        </p:tgtEl>
                                        <p:attrNameLst>
                                          <p:attrName>style.visibility</p:attrName>
                                        </p:attrNameLst>
                                      </p:cBhvr>
                                      <p:to>
                                        <p:strVal val="visible"/>
                                      </p:to>
                                    </p:set>
                                    <p:animEffect transition="in" filter="fade">
                                      <p:cBhvr>
                                        <p:cTn id="12" dur="1000"/>
                                        <p:tgtEl>
                                          <p:spTgt spid="3246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24611">
                                            <p:txEl>
                                              <p:pRg st="2" end="2"/>
                                            </p:txEl>
                                          </p:spTgt>
                                        </p:tgtEl>
                                        <p:attrNameLst>
                                          <p:attrName>style.visibility</p:attrName>
                                        </p:attrNameLst>
                                      </p:cBhvr>
                                      <p:to>
                                        <p:strVal val="visible"/>
                                      </p:to>
                                    </p:set>
                                    <p:animEffect transition="in" filter="fade">
                                      <p:cBhvr>
                                        <p:cTn id="17" dur="1000"/>
                                        <p:tgtEl>
                                          <p:spTgt spid="3246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4611"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2562" name="Rectangle 2">
            <a:extLst>
              <a:ext uri="{FF2B5EF4-FFF2-40B4-BE49-F238E27FC236}">
                <a16:creationId xmlns:a16="http://schemas.microsoft.com/office/drawing/2014/main" id="{097FAA97-995D-2746-B323-DE884F974271}"/>
              </a:ext>
            </a:extLst>
          </p:cNvPr>
          <p:cNvSpPr>
            <a:spLocks noGrp="1" noChangeArrowheads="1"/>
          </p:cNvSpPr>
          <p:nvPr>
            <p:ph type="title"/>
          </p:nvPr>
        </p:nvSpPr>
        <p:spPr>
          <a:xfrm>
            <a:off x="223454" y="245138"/>
            <a:ext cx="10178574" cy="1143000"/>
          </a:xfrm>
        </p:spPr>
        <p:txBody>
          <a:bodyPr>
            <a:noAutofit/>
          </a:bodyPr>
          <a:lstStyle/>
          <a:p>
            <a:pPr>
              <a:defRPr/>
            </a:pPr>
            <a:r>
              <a:rPr lang="en-GB" altLang="en-US" sz="4400" dirty="0"/>
              <a:t>The defendant lacked a lawful excuse</a:t>
            </a:r>
            <a:endParaRPr lang="en-US" altLang="en-US" sz="4400" dirty="0"/>
          </a:p>
        </p:txBody>
      </p:sp>
      <p:sp>
        <p:nvSpPr>
          <p:cNvPr id="322563" name="Rectangle 3">
            <a:extLst>
              <a:ext uri="{FF2B5EF4-FFF2-40B4-BE49-F238E27FC236}">
                <a16:creationId xmlns:a16="http://schemas.microsoft.com/office/drawing/2014/main" id="{308C63A2-8AD3-E746-BF08-7ACBD54BA9A0}"/>
              </a:ext>
            </a:extLst>
          </p:cNvPr>
          <p:cNvSpPr>
            <a:spLocks noGrp="1" noChangeArrowheads="1"/>
          </p:cNvSpPr>
          <p:nvPr>
            <p:ph type="body" idx="1"/>
          </p:nvPr>
        </p:nvSpPr>
        <p:spPr>
          <a:xfrm>
            <a:off x="555025" y="1388138"/>
            <a:ext cx="8596668" cy="3880773"/>
          </a:xfrm>
        </p:spPr>
        <p:txBody>
          <a:bodyPr/>
          <a:lstStyle/>
          <a:p>
            <a:pPr>
              <a:defRPr/>
            </a:pPr>
            <a:r>
              <a:rPr lang="en-GB" altLang="en-US" dirty="0"/>
              <a:t>Genuine belief in consent (s5(2)(a) CDA 1971)</a:t>
            </a:r>
          </a:p>
          <a:p>
            <a:pPr lvl="1">
              <a:defRPr/>
            </a:pPr>
            <a:r>
              <a:rPr lang="en-GB" altLang="en-US" dirty="0"/>
              <a:t>See </a:t>
            </a:r>
            <a:r>
              <a:rPr lang="en-GB" altLang="en-US" dirty="0" err="1"/>
              <a:t>Jaggard</a:t>
            </a:r>
            <a:r>
              <a:rPr lang="en-GB" altLang="en-US" dirty="0"/>
              <a:t> v Dickinson (1980)</a:t>
            </a:r>
          </a:p>
          <a:p>
            <a:pPr>
              <a:defRPr/>
            </a:pPr>
            <a:r>
              <a:rPr lang="en-GB" altLang="en-US" dirty="0"/>
              <a:t>D believes that property belonging to themselves or another in need of protection(s5(2)(b) CDA 1971)</a:t>
            </a:r>
          </a:p>
          <a:p>
            <a:pPr lvl="1">
              <a:defRPr/>
            </a:pPr>
            <a:r>
              <a:rPr lang="en-GB" altLang="en-US" dirty="0"/>
              <a:t>See Hill and Hall (1988) damage to naval base in the UK and claim that was to prevent possibility of damage to surrounding property from a Soviet attack</a:t>
            </a:r>
          </a:p>
          <a:p>
            <a:pPr lvl="1">
              <a:defRPr/>
            </a:pPr>
            <a:r>
              <a:rPr lang="en-GB" altLang="en-US" dirty="0"/>
              <a:t>Damage must be done ‘in order to protect property’ and not for some other reason</a:t>
            </a:r>
          </a:p>
          <a:p>
            <a:pPr lvl="1">
              <a:defRPr/>
            </a:pPr>
            <a:r>
              <a:rPr lang="en-GB" altLang="en-US" dirty="0"/>
              <a:t>D must believe that means used are reasonable(1980) – D, drunk, broke window to get in to house she thought was her friend’s house – acquitted – honest belief</a:t>
            </a:r>
          </a:p>
          <a:p>
            <a:pPr lvl="1">
              <a:defRPr/>
            </a:pPr>
            <a:r>
              <a:rPr lang="en-GB" altLang="en-US" dirty="0"/>
              <a:t>Must be an ‘honest’ belief Must be an ‘honest’ belief</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22563">
                                            <p:txEl>
                                              <p:pRg st="0" end="0"/>
                                            </p:txEl>
                                          </p:spTgt>
                                        </p:tgtEl>
                                        <p:attrNameLst>
                                          <p:attrName>style.visibility</p:attrName>
                                        </p:attrNameLst>
                                      </p:cBhvr>
                                      <p:to>
                                        <p:strVal val="visible"/>
                                      </p:to>
                                    </p:set>
                                    <p:animEffect transition="in" filter="fade">
                                      <p:cBhvr>
                                        <p:cTn id="7" dur="1000"/>
                                        <p:tgtEl>
                                          <p:spTgt spid="3225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22563">
                                            <p:txEl>
                                              <p:pRg st="1" end="1"/>
                                            </p:txEl>
                                          </p:spTgt>
                                        </p:tgtEl>
                                        <p:attrNameLst>
                                          <p:attrName>style.visibility</p:attrName>
                                        </p:attrNameLst>
                                      </p:cBhvr>
                                      <p:to>
                                        <p:strVal val="visible"/>
                                      </p:to>
                                    </p:set>
                                    <p:animEffect transition="in" filter="fade">
                                      <p:cBhvr>
                                        <p:cTn id="12" dur="1000"/>
                                        <p:tgtEl>
                                          <p:spTgt spid="3225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22563">
                                            <p:txEl>
                                              <p:pRg st="6" end="6"/>
                                            </p:txEl>
                                          </p:spTgt>
                                        </p:tgtEl>
                                        <p:attrNameLst>
                                          <p:attrName>style.visibility</p:attrName>
                                        </p:attrNameLst>
                                      </p:cBhvr>
                                      <p:to>
                                        <p:strVal val="visible"/>
                                      </p:to>
                                    </p:set>
                                    <p:animEffect transition="in" filter="fade">
                                      <p:cBhvr>
                                        <p:cTn id="17" dur="1000"/>
                                        <p:tgtEl>
                                          <p:spTgt spid="32256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22563">
                                            <p:txEl>
                                              <p:pRg st="2" end="2"/>
                                            </p:txEl>
                                          </p:spTgt>
                                        </p:tgtEl>
                                        <p:attrNameLst>
                                          <p:attrName>style.visibility</p:attrName>
                                        </p:attrNameLst>
                                      </p:cBhvr>
                                      <p:to>
                                        <p:strVal val="visible"/>
                                      </p:to>
                                    </p:set>
                                    <p:animEffect transition="in" filter="fade">
                                      <p:cBhvr>
                                        <p:cTn id="22" dur="1000"/>
                                        <p:tgtEl>
                                          <p:spTgt spid="32256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22563">
                                            <p:txEl>
                                              <p:pRg st="3" end="3"/>
                                            </p:txEl>
                                          </p:spTgt>
                                        </p:tgtEl>
                                        <p:attrNameLst>
                                          <p:attrName>style.visibility</p:attrName>
                                        </p:attrNameLst>
                                      </p:cBhvr>
                                      <p:to>
                                        <p:strVal val="visible"/>
                                      </p:to>
                                    </p:set>
                                    <p:animEffect transition="in" filter="fade">
                                      <p:cBhvr>
                                        <p:cTn id="27" dur="1000"/>
                                        <p:tgtEl>
                                          <p:spTgt spid="32256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22563">
                                            <p:txEl>
                                              <p:pRg st="4" end="4"/>
                                            </p:txEl>
                                          </p:spTgt>
                                        </p:tgtEl>
                                        <p:attrNameLst>
                                          <p:attrName>style.visibility</p:attrName>
                                        </p:attrNameLst>
                                      </p:cBhvr>
                                      <p:to>
                                        <p:strVal val="visible"/>
                                      </p:to>
                                    </p:set>
                                    <p:animEffect transition="in" filter="fade">
                                      <p:cBhvr>
                                        <p:cTn id="32" dur="1000"/>
                                        <p:tgtEl>
                                          <p:spTgt spid="32256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22563">
                                            <p:txEl>
                                              <p:pRg st="5" end="5"/>
                                            </p:txEl>
                                          </p:spTgt>
                                        </p:tgtEl>
                                        <p:attrNameLst>
                                          <p:attrName>style.visibility</p:attrName>
                                        </p:attrNameLst>
                                      </p:cBhvr>
                                      <p:to>
                                        <p:strVal val="visible"/>
                                      </p:to>
                                    </p:set>
                                    <p:animEffect transition="in" filter="fade">
                                      <p:cBhvr>
                                        <p:cTn id="37" dur="1000"/>
                                        <p:tgtEl>
                                          <p:spTgt spid="3225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a:extLst>
              <a:ext uri="{FF2B5EF4-FFF2-40B4-BE49-F238E27FC236}">
                <a16:creationId xmlns:a16="http://schemas.microsoft.com/office/drawing/2014/main" id="{69C26E6E-B390-8346-8911-C86F19EB8D4E}"/>
              </a:ext>
            </a:extLst>
          </p:cNvPr>
          <p:cNvSpPr>
            <a:spLocks noGrp="1" noChangeArrowheads="1"/>
          </p:cNvSpPr>
          <p:nvPr>
            <p:ph type="title"/>
          </p:nvPr>
        </p:nvSpPr>
        <p:spPr/>
        <p:txBody>
          <a:bodyPr/>
          <a:lstStyle/>
          <a:p>
            <a:pPr>
              <a:defRPr/>
            </a:pPr>
            <a:r>
              <a:rPr lang="en-GB" altLang="en-US" i="1" dirty="0" err="1"/>
              <a:t>Jaggard</a:t>
            </a:r>
            <a:r>
              <a:rPr lang="en-GB" altLang="en-US" i="1" dirty="0"/>
              <a:t> v Dickinson (1980)</a:t>
            </a:r>
            <a:endParaRPr lang="en-US" altLang="en-US" i="1" dirty="0"/>
          </a:p>
        </p:txBody>
      </p:sp>
      <p:sp>
        <p:nvSpPr>
          <p:cNvPr id="316419" name="Rectangle 3">
            <a:extLst>
              <a:ext uri="{FF2B5EF4-FFF2-40B4-BE49-F238E27FC236}">
                <a16:creationId xmlns:a16="http://schemas.microsoft.com/office/drawing/2014/main" id="{8466FE86-BA9C-444A-AD24-FCFD05A37CEB}"/>
              </a:ext>
            </a:extLst>
          </p:cNvPr>
          <p:cNvSpPr>
            <a:spLocks noGrp="1" noChangeArrowheads="1"/>
          </p:cNvSpPr>
          <p:nvPr>
            <p:ph type="body" idx="1"/>
          </p:nvPr>
        </p:nvSpPr>
        <p:spPr>
          <a:xfrm>
            <a:off x="769765" y="1687563"/>
            <a:ext cx="4762500" cy="5068888"/>
          </a:xfrm>
        </p:spPr>
        <p:txBody>
          <a:bodyPr/>
          <a:lstStyle/>
          <a:p>
            <a:pPr>
              <a:defRPr/>
            </a:pPr>
            <a:r>
              <a:rPr lang="en-GB" altLang="en-US" dirty="0"/>
              <a:t>D, drunk, broke window to get in to house she thought was her friend’s house</a:t>
            </a:r>
          </a:p>
          <a:p>
            <a:pPr>
              <a:defRPr/>
            </a:pPr>
            <a:r>
              <a:rPr lang="en-GB" altLang="en-US" dirty="0"/>
              <a:t>Could D rely on the lawful excuse in s5(2)(a)?</a:t>
            </a:r>
          </a:p>
          <a:p>
            <a:pPr>
              <a:defRPr/>
            </a:pPr>
            <a:r>
              <a:rPr lang="en-GB" altLang="en-US" dirty="0"/>
              <a:t>Yes – the Court said that for s5(2) we must look at what D genuinely believed, even if that belief was induced by voluntary intoxication</a:t>
            </a:r>
            <a:endParaRPr lang="en-US" altLang="en-US" dirty="0"/>
          </a:p>
        </p:txBody>
      </p:sp>
      <p:pic>
        <p:nvPicPr>
          <p:cNvPr id="316424" name="Picture 8" descr="hh01560_[1]">
            <a:extLst>
              <a:ext uri="{FF2B5EF4-FFF2-40B4-BE49-F238E27FC236}">
                <a16:creationId xmlns:a16="http://schemas.microsoft.com/office/drawing/2014/main" id="{E7042679-B465-9732-EFBD-164C210800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2625" y="2419350"/>
            <a:ext cx="3024188" cy="254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16424"/>
                                        </p:tgtEl>
                                        <p:attrNameLst>
                                          <p:attrName>style.visibility</p:attrName>
                                        </p:attrNameLst>
                                      </p:cBhvr>
                                      <p:to>
                                        <p:strVal val="visible"/>
                                      </p:to>
                                    </p:set>
                                    <p:animEffect transition="in" filter="fade">
                                      <p:cBhvr>
                                        <p:cTn id="7" dur="1000"/>
                                        <p:tgtEl>
                                          <p:spTgt spid="3164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6419">
                                            <p:txEl>
                                              <p:pRg st="0" end="0"/>
                                            </p:txEl>
                                          </p:spTgt>
                                        </p:tgtEl>
                                        <p:attrNameLst>
                                          <p:attrName>style.visibility</p:attrName>
                                        </p:attrNameLst>
                                      </p:cBhvr>
                                      <p:to>
                                        <p:strVal val="visible"/>
                                      </p:to>
                                    </p:set>
                                    <p:animEffect transition="in" filter="fade">
                                      <p:cBhvr>
                                        <p:cTn id="12" dur="1000"/>
                                        <p:tgtEl>
                                          <p:spTgt spid="3164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16419">
                                            <p:txEl>
                                              <p:pRg st="1" end="1"/>
                                            </p:txEl>
                                          </p:spTgt>
                                        </p:tgtEl>
                                        <p:attrNameLst>
                                          <p:attrName>style.visibility</p:attrName>
                                        </p:attrNameLst>
                                      </p:cBhvr>
                                      <p:to>
                                        <p:strVal val="visible"/>
                                      </p:to>
                                    </p:set>
                                    <p:animEffect transition="in" filter="fade">
                                      <p:cBhvr>
                                        <p:cTn id="17" dur="1000"/>
                                        <p:tgtEl>
                                          <p:spTgt spid="31641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16419">
                                            <p:txEl>
                                              <p:pRg st="2" end="2"/>
                                            </p:txEl>
                                          </p:spTgt>
                                        </p:tgtEl>
                                        <p:attrNameLst>
                                          <p:attrName>style.visibility</p:attrName>
                                        </p:attrNameLst>
                                      </p:cBhvr>
                                      <p:to>
                                        <p:strVal val="visible"/>
                                      </p:to>
                                    </p:set>
                                    <p:animEffect transition="in" filter="fade">
                                      <p:cBhvr>
                                        <p:cTn id="22" dur="1000"/>
                                        <p:tgtEl>
                                          <p:spTgt spid="3164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6419"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514" name="Rectangle 2">
            <a:extLst>
              <a:ext uri="{FF2B5EF4-FFF2-40B4-BE49-F238E27FC236}">
                <a16:creationId xmlns:a16="http://schemas.microsoft.com/office/drawing/2014/main" id="{39F0698F-0FE0-D046-8EA4-14C49A01ADDA}"/>
              </a:ext>
            </a:extLst>
          </p:cNvPr>
          <p:cNvSpPr>
            <a:spLocks noGrp="1" noChangeArrowheads="1"/>
          </p:cNvSpPr>
          <p:nvPr>
            <p:ph type="title"/>
          </p:nvPr>
        </p:nvSpPr>
        <p:spPr>
          <a:xfrm>
            <a:off x="353460" y="155312"/>
            <a:ext cx="8596668" cy="759088"/>
          </a:xfrm>
        </p:spPr>
        <p:txBody>
          <a:bodyPr/>
          <a:lstStyle/>
          <a:p>
            <a:pPr>
              <a:defRPr/>
            </a:pPr>
            <a:r>
              <a:rPr lang="en-GB" altLang="en-US" i="1" dirty="0"/>
              <a:t>Hill and Hall (1988)</a:t>
            </a:r>
            <a:endParaRPr lang="en-US" altLang="en-US" i="1" dirty="0"/>
          </a:p>
        </p:txBody>
      </p:sp>
      <p:sp>
        <p:nvSpPr>
          <p:cNvPr id="320515" name="Rectangle 3">
            <a:extLst>
              <a:ext uri="{FF2B5EF4-FFF2-40B4-BE49-F238E27FC236}">
                <a16:creationId xmlns:a16="http://schemas.microsoft.com/office/drawing/2014/main" id="{5EE2B791-B97C-3647-A1E5-EAA84CCE30CB}"/>
              </a:ext>
            </a:extLst>
          </p:cNvPr>
          <p:cNvSpPr>
            <a:spLocks noGrp="1" noChangeArrowheads="1"/>
          </p:cNvSpPr>
          <p:nvPr>
            <p:ph type="body" idx="1"/>
          </p:nvPr>
        </p:nvSpPr>
        <p:spPr>
          <a:xfrm>
            <a:off x="426138" y="1326463"/>
            <a:ext cx="7628736" cy="4997450"/>
          </a:xfrm>
        </p:spPr>
        <p:txBody>
          <a:bodyPr>
            <a:normAutofit/>
          </a:bodyPr>
          <a:lstStyle/>
          <a:p>
            <a:pPr>
              <a:lnSpc>
                <a:spcPct val="90000"/>
              </a:lnSpc>
              <a:defRPr/>
            </a:pPr>
            <a:r>
              <a:rPr lang="en-GB" altLang="en-US" sz="2400" dirty="0"/>
              <a:t>D damaged property at naval base in the UK and claimed that was to prevent possibility of damage to surrounding property from a Soviet attack.</a:t>
            </a:r>
          </a:p>
          <a:p>
            <a:pPr>
              <a:lnSpc>
                <a:spcPct val="90000"/>
              </a:lnSpc>
              <a:defRPr/>
            </a:pPr>
            <a:r>
              <a:rPr lang="en-GB" altLang="en-US" sz="2400" dirty="0"/>
              <a:t>There are three steps to applying s5(2)(b):</a:t>
            </a:r>
          </a:p>
          <a:p>
            <a:pPr lvl="1">
              <a:lnSpc>
                <a:spcPct val="90000"/>
              </a:lnSpc>
              <a:defRPr/>
            </a:pPr>
            <a:r>
              <a:rPr lang="en-GB" altLang="en-US" sz="2000" dirty="0"/>
              <a:t>(1) Did D damage the property in order to protect another item of property?</a:t>
            </a:r>
          </a:p>
          <a:p>
            <a:pPr lvl="1">
              <a:lnSpc>
                <a:spcPct val="90000"/>
              </a:lnSpc>
              <a:defRPr/>
            </a:pPr>
            <a:r>
              <a:rPr lang="en-GB" altLang="en-US" sz="2000" dirty="0"/>
              <a:t>(2) Did D genuinely believe that her property needed immediate protection?</a:t>
            </a:r>
          </a:p>
          <a:p>
            <a:pPr lvl="1">
              <a:lnSpc>
                <a:spcPct val="90000"/>
              </a:lnSpc>
              <a:defRPr/>
            </a:pPr>
            <a:r>
              <a:rPr lang="en-GB" altLang="en-US" sz="2000" dirty="0"/>
              <a:t>(3) Did D genuinely believe the means adopted were reasonable?</a:t>
            </a:r>
          </a:p>
          <a:p>
            <a:pPr>
              <a:lnSpc>
                <a:spcPct val="90000"/>
              </a:lnSpc>
              <a:defRPr/>
            </a:pPr>
            <a:r>
              <a:rPr lang="en-GB" altLang="en-US" sz="2400" dirty="0"/>
              <a:t>Number (1) has subjective and objective aspects</a:t>
            </a:r>
          </a:p>
          <a:p>
            <a:pPr>
              <a:lnSpc>
                <a:spcPct val="90000"/>
              </a:lnSpc>
              <a:defRPr/>
            </a:pPr>
            <a:r>
              <a:rPr lang="en-GB" altLang="en-US" sz="2400" dirty="0"/>
              <a:t>The Ds’ actions were too remote to be objectively capable of providing protection</a:t>
            </a:r>
          </a:p>
          <a:p>
            <a:pPr>
              <a:lnSpc>
                <a:spcPct val="90000"/>
              </a:lnSpc>
              <a:defRPr/>
            </a:pPr>
            <a:endParaRPr lang="en-US" altLang="en-US" sz="2400" dirty="0"/>
          </a:p>
        </p:txBody>
      </p:sp>
      <p:pic>
        <p:nvPicPr>
          <p:cNvPr id="320518" name="Picture 6" descr="in01055_[1]">
            <a:extLst>
              <a:ext uri="{FF2B5EF4-FFF2-40B4-BE49-F238E27FC236}">
                <a16:creationId xmlns:a16="http://schemas.microsoft.com/office/drawing/2014/main" id="{41DB9BA7-29F1-39F5-A9B6-5AF3D8B9F1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320" t="10666" r="10320" b="10666"/>
          <a:stretch>
            <a:fillRect/>
          </a:stretch>
        </p:blipFill>
        <p:spPr bwMode="auto">
          <a:xfrm>
            <a:off x="8950128" y="1595832"/>
            <a:ext cx="2087376" cy="200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20518"/>
                                        </p:tgtEl>
                                        <p:attrNameLst>
                                          <p:attrName>style.visibility</p:attrName>
                                        </p:attrNameLst>
                                      </p:cBhvr>
                                      <p:to>
                                        <p:strVal val="visible"/>
                                      </p:to>
                                    </p:set>
                                    <p:animEffect transition="in" filter="fade">
                                      <p:cBhvr>
                                        <p:cTn id="7" dur="1000"/>
                                        <p:tgtEl>
                                          <p:spTgt spid="3205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20515">
                                            <p:txEl>
                                              <p:pRg st="0" end="0"/>
                                            </p:txEl>
                                          </p:spTgt>
                                        </p:tgtEl>
                                        <p:attrNameLst>
                                          <p:attrName>style.visibility</p:attrName>
                                        </p:attrNameLst>
                                      </p:cBhvr>
                                      <p:to>
                                        <p:strVal val="visible"/>
                                      </p:to>
                                    </p:set>
                                    <p:animEffect transition="in" filter="fade">
                                      <p:cBhvr>
                                        <p:cTn id="12" dur="1000"/>
                                        <p:tgtEl>
                                          <p:spTgt spid="32051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20515">
                                            <p:txEl>
                                              <p:pRg st="1" end="1"/>
                                            </p:txEl>
                                          </p:spTgt>
                                        </p:tgtEl>
                                        <p:attrNameLst>
                                          <p:attrName>style.visibility</p:attrName>
                                        </p:attrNameLst>
                                      </p:cBhvr>
                                      <p:to>
                                        <p:strVal val="visible"/>
                                      </p:to>
                                    </p:set>
                                    <p:animEffect transition="in" filter="fade">
                                      <p:cBhvr>
                                        <p:cTn id="17" dur="1000"/>
                                        <p:tgtEl>
                                          <p:spTgt spid="320515">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20515">
                                            <p:txEl>
                                              <p:pRg st="2" end="2"/>
                                            </p:txEl>
                                          </p:spTgt>
                                        </p:tgtEl>
                                        <p:attrNameLst>
                                          <p:attrName>style.visibility</p:attrName>
                                        </p:attrNameLst>
                                      </p:cBhvr>
                                      <p:to>
                                        <p:strVal val="visible"/>
                                      </p:to>
                                    </p:set>
                                    <p:animEffect transition="in" filter="fade">
                                      <p:cBhvr>
                                        <p:cTn id="20" dur="1000"/>
                                        <p:tgtEl>
                                          <p:spTgt spid="320515">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20515">
                                            <p:txEl>
                                              <p:pRg st="3" end="3"/>
                                            </p:txEl>
                                          </p:spTgt>
                                        </p:tgtEl>
                                        <p:attrNameLst>
                                          <p:attrName>style.visibility</p:attrName>
                                        </p:attrNameLst>
                                      </p:cBhvr>
                                      <p:to>
                                        <p:strVal val="visible"/>
                                      </p:to>
                                    </p:set>
                                    <p:animEffect transition="in" filter="fade">
                                      <p:cBhvr>
                                        <p:cTn id="23" dur="1000"/>
                                        <p:tgtEl>
                                          <p:spTgt spid="320515">
                                            <p:txEl>
                                              <p:pRg st="3" end="3"/>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20515">
                                            <p:txEl>
                                              <p:pRg st="4" end="4"/>
                                            </p:txEl>
                                          </p:spTgt>
                                        </p:tgtEl>
                                        <p:attrNameLst>
                                          <p:attrName>style.visibility</p:attrName>
                                        </p:attrNameLst>
                                      </p:cBhvr>
                                      <p:to>
                                        <p:strVal val="visible"/>
                                      </p:to>
                                    </p:set>
                                    <p:animEffect transition="in" filter="fade">
                                      <p:cBhvr>
                                        <p:cTn id="26" dur="1000"/>
                                        <p:tgtEl>
                                          <p:spTgt spid="320515">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20515">
                                            <p:txEl>
                                              <p:pRg st="5" end="5"/>
                                            </p:txEl>
                                          </p:spTgt>
                                        </p:tgtEl>
                                        <p:attrNameLst>
                                          <p:attrName>style.visibility</p:attrName>
                                        </p:attrNameLst>
                                      </p:cBhvr>
                                      <p:to>
                                        <p:strVal val="visible"/>
                                      </p:to>
                                    </p:set>
                                    <p:animEffect transition="in" filter="fade">
                                      <p:cBhvr>
                                        <p:cTn id="31" dur="1000"/>
                                        <p:tgtEl>
                                          <p:spTgt spid="320515">
                                            <p:txEl>
                                              <p:pRg st="5" end="5"/>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20515">
                                            <p:txEl>
                                              <p:pRg st="6" end="6"/>
                                            </p:txEl>
                                          </p:spTgt>
                                        </p:tgtEl>
                                        <p:attrNameLst>
                                          <p:attrName>style.visibility</p:attrName>
                                        </p:attrNameLst>
                                      </p:cBhvr>
                                      <p:to>
                                        <p:strVal val="visible"/>
                                      </p:to>
                                    </p:set>
                                    <p:animEffect transition="in" filter="fade">
                                      <p:cBhvr>
                                        <p:cTn id="36" dur="1000"/>
                                        <p:tgtEl>
                                          <p:spTgt spid="3205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5"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5A5B5E-83F7-1F3A-C332-0C48F2FE2F0C}"/>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Criminal Damage to Memorials</a:t>
            </a:r>
          </a:p>
        </p:txBody>
      </p:sp>
      <p:pic>
        <p:nvPicPr>
          <p:cNvPr id="7" name="Graphic 6" descr="Judge">
            <a:extLst>
              <a:ext uri="{FF2B5EF4-FFF2-40B4-BE49-F238E27FC236}">
                <a16:creationId xmlns:a16="http://schemas.microsoft.com/office/drawing/2014/main" id="{3EB610F2-4866-5C89-6626-75932AE0520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21CA8DDD-EE1D-CE9A-B0C3-38203B3E9911}"/>
              </a:ext>
            </a:extLst>
          </p:cNvPr>
          <p:cNvSpPr>
            <a:spLocks noGrp="1"/>
          </p:cNvSpPr>
          <p:nvPr>
            <p:ph idx="1"/>
          </p:nvPr>
        </p:nvSpPr>
        <p:spPr>
          <a:xfrm>
            <a:off x="7181725" y="2837329"/>
            <a:ext cx="4512988" cy="3317938"/>
          </a:xfrm>
        </p:spPr>
        <p:txBody>
          <a:bodyPr anchor="t">
            <a:normAutofit/>
          </a:bodyPr>
          <a:lstStyle/>
          <a:p>
            <a:r>
              <a:rPr lang="en-GB">
                <a:solidFill>
                  <a:srgbClr val="FFFFFF"/>
                </a:solidFill>
              </a:rPr>
              <a:t>A-G’s Reference on a Point of Law (No. 1 of 2022) [2023]</a:t>
            </a:r>
          </a:p>
          <a:p>
            <a:r>
              <a:rPr lang="en-GB">
                <a:solidFill>
                  <a:srgbClr val="FFFFFF"/>
                </a:solidFill>
              </a:rPr>
              <a:t>What can you tell me about this?</a:t>
            </a:r>
          </a:p>
          <a:p>
            <a:endParaRPr lang="en-GB">
              <a:solidFill>
                <a:srgbClr val="FFFFFF"/>
              </a:solidFill>
            </a:endParaRPr>
          </a:p>
        </p:txBody>
      </p:sp>
    </p:spTree>
    <p:extLst>
      <p:ext uri="{BB962C8B-B14F-4D97-AF65-F5344CB8AC3E}">
        <p14:creationId xmlns:p14="http://schemas.microsoft.com/office/powerpoint/2010/main" val="152414803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7ED2A1-8F38-0586-0F7F-463B41A25891}"/>
              </a:ext>
            </a:extLst>
          </p:cNvPr>
          <p:cNvPicPr>
            <a:picLocks noChangeAspect="1"/>
          </p:cNvPicPr>
          <p:nvPr/>
        </p:nvPicPr>
        <p:blipFill>
          <a:blip r:embed="rId2"/>
          <a:stretch>
            <a:fillRect/>
          </a:stretch>
        </p:blipFill>
        <p:spPr>
          <a:xfrm>
            <a:off x="4194134" y="0"/>
            <a:ext cx="3803732" cy="6858000"/>
          </a:xfrm>
          <a:prstGeom prst="rect">
            <a:avLst/>
          </a:prstGeom>
        </p:spPr>
      </p:pic>
    </p:spTree>
    <p:extLst>
      <p:ext uri="{BB962C8B-B14F-4D97-AF65-F5344CB8AC3E}">
        <p14:creationId xmlns:p14="http://schemas.microsoft.com/office/powerpoint/2010/main" val="29016827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F69D1-AF8B-8848-027A-F0F21E2D04F1}"/>
              </a:ext>
            </a:extLst>
          </p:cNvPr>
          <p:cNvSpPr>
            <a:spLocks noGrp="1"/>
          </p:cNvSpPr>
          <p:nvPr>
            <p:ph type="title"/>
          </p:nvPr>
        </p:nvSpPr>
        <p:spPr/>
        <p:txBody>
          <a:bodyPr/>
          <a:lstStyle/>
          <a:p>
            <a:r>
              <a:rPr lang="en-GB" dirty="0"/>
              <a:t>Knowledge Checks</a:t>
            </a:r>
          </a:p>
        </p:txBody>
      </p:sp>
      <p:pic>
        <p:nvPicPr>
          <p:cNvPr id="5" name="Picture 4">
            <a:extLst>
              <a:ext uri="{FF2B5EF4-FFF2-40B4-BE49-F238E27FC236}">
                <a16:creationId xmlns:a16="http://schemas.microsoft.com/office/drawing/2014/main" id="{CA2773A0-8F65-CBD0-EA75-C7ECD84E2611}"/>
              </a:ext>
            </a:extLst>
          </p:cNvPr>
          <p:cNvPicPr>
            <a:picLocks noChangeAspect="1"/>
          </p:cNvPicPr>
          <p:nvPr/>
        </p:nvPicPr>
        <p:blipFill>
          <a:blip r:embed="rId3"/>
          <a:stretch>
            <a:fillRect/>
          </a:stretch>
        </p:blipFill>
        <p:spPr>
          <a:xfrm>
            <a:off x="677334" y="1410420"/>
            <a:ext cx="5630061" cy="1724266"/>
          </a:xfrm>
          <a:prstGeom prst="rect">
            <a:avLst/>
          </a:prstGeom>
        </p:spPr>
      </p:pic>
      <p:pic>
        <p:nvPicPr>
          <p:cNvPr id="7" name="Picture 6">
            <a:extLst>
              <a:ext uri="{FF2B5EF4-FFF2-40B4-BE49-F238E27FC236}">
                <a16:creationId xmlns:a16="http://schemas.microsoft.com/office/drawing/2014/main" id="{B86FA64F-AA1B-84DC-F803-FF21BF851913}"/>
              </a:ext>
            </a:extLst>
          </p:cNvPr>
          <p:cNvPicPr>
            <a:picLocks noChangeAspect="1"/>
          </p:cNvPicPr>
          <p:nvPr/>
        </p:nvPicPr>
        <p:blipFill>
          <a:blip r:embed="rId4"/>
          <a:stretch>
            <a:fillRect/>
          </a:stretch>
        </p:blipFill>
        <p:spPr>
          <a:xfrm>
            <a:off x="755992" y="4303626"/>
            <a:ext cx="5334744" cy="1247949"/>
          </a:xfrm>
          <a:prstGeom prst="rect">
            <a:avLst/>
          </a:prstGeom>
        </p:spPr>
      </p:pic>
    </p:spTree>
    <p:extLst>
      <p:ext uri="{BB962C8B-B14F-4D97-AF65-F5344CB8AC3E}">
        <p14:creationId xmlns:p14="http://schemas.microsoft.com/office/powerpoint/2010/main" val="20074008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622B2-68FC-03EC-AB20-39C515199CB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74E9E38-727E-7E69-7744-73367CD60B7E}"/>
              </a:ext>
            </a:extLst>
          </p:cNvPr>
          <p:cNvSpPr>
            <a:spLocks noGrp="1"/>
          </p:cNvSpPr>
          <p:nvPr>
            <p:ph idx="1"/>
          </p:nvPr>
        </p:nvSpPr>
        <p:spPr/>
        <p:txBody>
          <a:bodyPr>
            <a:normAutofit fontScale="47500" lnSpcReduction="20000"/>
          </a:bodyPr>
          <a:lstStyle/>
          <a:p>
            <a:r>
              <a:rPr lang="en-GB" dirty="0"/>
              <a:t>(1)   In order to establish liability for theft, the defendant must have:</a:t>
            </a:r>
          </a:p>
          <a:p>
            <a:r>
              <a:rPr lang="en-GB" dirty="0"/>
              <a:t>(a)   Appropriated;</a:t>
            </a:r>
          </a:p>
          <a:p>
            <a:r>
              <a:rPr lang="en-GB" dirty="0"/>
              <a:t>(b)   Property;</a:t>
            </a:r>
          </a:p>
          <a:p>
            <a:r>
              <a:rPr lang="en-GB" dirty="0"/>
              <a:t>(c)   Belonging to another;</a:t>
            </a:r>
          </a:p>
          <a:p>
            <a:r>
              <a:rPr lang="en-GB" dirty="0"/>
              <a:t>(d)   Dishonestly; and</a:t>
            </a:r>
          </a:p>
          <a:p>
            <a:r>
              <a:rPr lang="en-GB" dirty="0"/>
              <a:t>(e)   With the intention to permanently deprive the other of their property.</a:t>
            </a:r>
            <a:br>
              <a:rPr lang="en-GB" dirty="0"/>
            </a:br>
            <a:endParaRPr lang="en-GB" dirty="0"/>
          </a:p>
          <a:p>
            <a:r>
              <a:rPr lang="en-GB" dirty="0"/>
              <a:t>(2)   In order to establish liability for criminal damage, the defendant must have:</a:t>
            </a:r>
          </a:p>
          <a:p>
            <a:r>
              <a:rPr lang="en-GB" dirty="0"/>
              <a:t>(a)   Intentionally or recklessly;</a:t>
            </a:r>
          </a:p>
          <a:p>
            <a:r>
              <a:rPr lang="en-GB" dirty="0"/>
              <a:t>(b)   Destroyed or caused damage;</a:t>
            </a:r>
          </a:p>
          <a:p>
            <a:r>
              <a:rPr lang="en-GB" dirty="0"/>
              <a:t>(c)   To property;</a:t>
            </a:r>
          </a:p>
          <a:p>
            <a:r>
              <a:rPr lang="en-GB" dirty="0"/>
              <a:t>(d)   Belonging to another;</a:t>
            </a:r>
          </a:p>
          <a:p>
            <a:r>
              <a:rPr lang="en-GB" dirty="0"/>
              <a:t>(e)   Without a lawful excuse; and</a:t>
            </a:r>
          </a:p>
          <a:p>
            <a:r>
              <a:rPr lang="en-GB" dirty="0"/>
              <a:t>(f)   The defendant knew or was reckless to the fact that the damage or destruction is to property belonging to another.</a:t>
            </a:r>
          </a:p>
          <a:p>
            <a:endParaRPr lang="en-GB" dirty="0"/>
          </a:p>
          <a:p>
            <a:r>
              <a:rPr lang="en-GB" dirty="0"/>
              <a:t>(3)   In addition to the general and complete defences that we will discuss in Chapter 6, there are a number of specific defences that only apply to the offences of theft and criminal damage. If the defendant is able to rely on any of these defences, then they will not be liable for what happened.</a:t>
            </a:r>
          </a:p>
        </p:txBody>
      </p:sp>
    </p:spTree>
    <p:extLst>
      <p:ext uri="{BB962C8B-B14F-4D97-AF65-F5344CB8AC3E}">
        <p14:creationId xmlns:p14="http://schemas.microsoft.com/office/powerpoint/2010/main" val="10682260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Freeform: Shape 34">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E5404-314A-773F-097D-443AEEC5BF8B}"/>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5600">
                <a:solidFill>
                  <a:srgbClr val="FFFFFF"/>
                </a:solidFill>
              </a:rPr>
              <a:t>Next week we are looking at Chapter 4 ‘Homicide Offences’</a:t>
            </a:r>
          </a:p>
        </p:txBody>
      </p:sp>
      <p:sp>
        <p:nvSpPr>
          <p:cNvPr id="37" name="Isosceles Triangle 36">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968665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3743</Words>
  <Application>Microsoft Office PowerPoint</Application>
  <PresentationFormat>Widescreen</PresentationFormat>
  <Paragraphs>309</Paragraphs>
  <Slides>59</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Aptos</vt:lpstr>
      <vt:lpstr>Arial</vt:lpstr>
      <vt:lpstr>Arial</vt:lpstr>
      <vt:lpstr>Roboto</vt:lpstr>
      <vt:lpstr>Trebuchet MS</vt:lpstr>
      <vt:lpstr>Wingdings</vt:lpstr>
      <vt:lpstr>Wingdings 3</vt:lpstr>
      <vt:lpstr>Facet</vt:lpstr>
      <vt:lpstr>Introduction to Criminal Law and Litigation </vt:lpstr>
      <vt:lpstr>Property offences – THEFT Theft Act 1968 s1</vt:lpstr>
      <vt:lpstr>The actus reus of theft</vt:lpstr>
      <vt:lpstr>“Appropriates”</vt:lpstr>
      <vt:lpstr>The defendant appropriated the property</vt:lpstr>
      <vt:lpstr>The defendant appropriated the property</vt:lpstr>
      <vt:lpstr>Morris (1984)</vt:lpstr>
      <vt:lpstr>The defendant appropriated the property</vt:lpstr>
      <vt:lpstr>Gomez (1993)</vt:lpstr>
      <vt:lpstr>Hinks (2000)</vt:lpstr>
      <vt:lpstr>Atakpu (1994)</vt:lpstr>
      <vt:lpstr>Reflective question </vt:lpstr>
      <vt:lpstr>“Property”</vt:lpstr>
      <vt:lpstr>The item in question was property</vt:lpstr>
      <vt:lpstr>Property</vt:lpstr>
      <vt:lpstr>“Belonging to another”</vt:lpstr>
      <vt:lpstr>The property belonged to another person</vt:lpstr>
      <vt:lpstr>The property belonged to another person</vt:lpstr>
      <vt:lpstr>The property belonged to another person</vt:lpstr>
      <vt:lpstr>Woodman (1974)</vt:lpstr>
      <vt:lpstr>Turner (No. 2) (1971)</vt:lpstr>
      <vt:lpstr>Ricketts v Basildon Magistrates Court (2010)</vt:lpstr>
      <vt:lpstr>The property belonged to another person</vt:lpstr>
      <vt:lpstr>Reflective question </vt:lpstr>
      <vt:lpstr>The mens rea of theft - Dishonestly - Intention to permanently  deprive</vt:lpstr>
      <vt:lpstr>“Dishonesty”</vt:lpstr>
      <vt:lpstr>The defendant acted dishonestly</vt:lpstr>
      <vt:lpstr>Ghosh (1982)</vt:lpstr>
      <vt:lpstr>The defendant acted dishonestly</vt:lpstr>
      <vt:lpstr>“Intention to permanently deprive”</vt:lpstr>
      <vt:lpstr>D had an intention to permanently deprive the other person of the property</vt:lpstr>
      <vt:lpstr>D had an intention to permanently deprive the other person of the property</vt:lpstr>
      <vt:lpstr>Raphael and Johnson  (2008)</vt:lpstr>
      <vt:lpstr>D had an intention to permanently deprive the other person of the property</vt:lpstr>
      <vt:lpstr>Lloyd (1985)</vt:lpstr>
      <vt:lpstr>Oxford v Moss (1978)</vt:lpstr>
      <vt:lpstr>R v Lakeman [2026]</vt:lpstr>
      <vt:lpstr>Reflective question </vt:lpstr>
      <vt:lpstr>PowerPoint Presentation</vt:lpstr>
      <vt:lpstr>Criminal damage</vt:lpstr>
      <vt:lpstr>Criminal Damage Act 1971</vt:lpstr>
      <vt:lpstr>(1) A person who without lawful excuse destroys or damages any property belonging to another intending to destroy or damage any such property or being reckless as to whether any such property would be destroyed or damaged shall be guilty of an offence. </vt:lpstr>
      <vt:lpstr>The actus reus of criminal damage</vt:lpstr>
      <vt:lpstr>Meaning of ‘property’</vt:lpstr>
      <vt:lpstr>Belonging to another</vt:lpstr>
      <vt:lpstr>Destroys or damages</vt:lpstr>
      <vt:lpstr>Morphitis v Salmon (1989)</vt:lpstr>
      <vt:lpstr>The mens rea of criminal damage</vt:lpstr>
      <vt:lpstr>Intent and Recklessnes</vt:lpstr>
      <vt:lpstr>Motivation of defendant – protester cases </vt:lpstr>
      <vt:lpstr>Smith</vt:lpstr>
      <vt:lpstr>The defendant lacked a lawful excuse</vt:lpstr>
      <vt:lpstr>Jaggard v Dickinson (1980)</vt:lpstr>
      <vt:lpstr>Hill and Hall (1988)</vt:lpstr>
      <vt:lpstr>Criminal Damage to Memorials</vt:lpstr>
      <vt:lpstr>PowerPoint Presentation</vt:lpstr>
      <vt:lpstr>Knowledge Checks</vt:lpstr>
      <vt:lpstr>Summary</vt:lpstr>
      <vt:lpstr>Next week we are looking at Chapter 4 ‘Homicide Offences’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7</cp:revision>
  <dcterms:created xsi:type="dcterms:W3CDTF">2024-02-03T18:13:02Z</dcterms:created>
  <dcterms:modified xsi:type="dcterms:W3CDTF">2026-09-28T14:44:59Z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