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44"/>
  </p:notesMasterIdLst>
  <p:sldIdLst>
    <p:sldId id="256" r:id="rId5"/>
    <p:sldId id="319" r:id="rId6"/>
    <p:sldId id="320" r:id="rId7"/>
    <p:sldId id="321" r:id="rId8"/>
    <p:sldId id="316" r:id="rId9"/>
    <p:sldId id="261" r:id="rId10"/>
    <p:sldId id="262" r:id="rId11"/>
    <p:sldId id="263" r:id="rId12"/>
    <p:sldId id="264" r:id="rId13"/>
    <p:sldId id="265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79" r:id="rId23"/>
    <p:sldId id="299" r:id="rId24"/>
    <p:sldId id="300" r:id="rId25"/>
    <p:sldId id="282" r:id="rId26"/>
    <p:sldId id="301" r:id="rId27"/>
    <p:sldId id="302" r:id="rId28"/>
    <p:sldId id="305" r:id="rId29"/>
    <p:sldId id="306" r:id="rId30"/>
    <p:sldId id="288" r:id="rId31"/>
    <p:sldId id="307" r:id="rId32"/>
    <p:sldId id="303" r:id="rId33"/>
    <p:sldId id="290" r:id="rId34"/>
    <p:sldId id="309" r:id="rId35"/>
    <p:sldId id="310" r:id="rId36"/>
    <p:sldId id="311" r:id="rId37"/>
    <p:sldId id="312" r:id="rId38"/>
    <p:sldId id="317" r:id="rId39"/>
    <p:sldId id="318" r:id="rId40"/>
    <p:sldId id="313" r:id="rId41"/>
    <p:sldId id="315" r:id="rId42"/>
    <p:sldId id="314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58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D2CFB7-FB8A-4DBC-9AAA-A3F80073BB4D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1F5AD-43A9-4EAC-87BB-35677AD87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19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646A2F36-9CDF-4B9E-9949-681378B8B770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2876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180E1126-EED5-486C-BF2B-53FC628F0849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0461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92F4F29F-F978-4091-8D3A-420C82111F76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67695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34BC4EFC-5767-4E6D-8DD2-F67CADDEBF5F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6096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EDB7C50F-FD67-42BC-A15D-3EA082C455B7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4317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1B155AFE-6D57-4C00-8915-917D9C409725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75861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ED78374C-27C9-461C-B7E8-C7571606F73B}" type="slidenum">
              <a:rPr lang="en-GB" altLang="en-US"/>
              <a:pPr eaLnBrk="1" hangingPunct="1"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03345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-128"/>
              </a:defRPr>
            </a:lvl9pPr>
          </a:lstStyle>
          <a:p>
            <a:pPr eaLnBrk="1" hangingPunct="1"/>
            <a:fld id="{D38181E8-F1F3-4E90-9EBD-213506F24EB9}" type="slidenum">
              <a:rPr lang="en-GB" altLang="en-US"/>
              <a:pPr eaLnBrk="1" hangingPunct="1"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897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CCA842A-B71A-4EBF-A7AB-338D5061B7AF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5E2E341-9BBD-4F85-A59F-2FBEC99A489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ECES5020C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/>
                <a:cs typeface="Arial"/>
              </a:rPr>
              <a:t>Ymchwil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Addysgol</a:t>
            </a:r>
            <a:br>
              <a:rPr lang="en-US" dirty="0"/>
            </a:br>
            <a:r>
              <a:rPr lang="en-GB" dirty="0">
                <a:latin typeface="Arial"/>
                <a:cs typeface="Arial"/>
              </a:rPr>
              <a:t>Education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 6 / Session 6 </a:t>
            </a:r>
          </a:p>
        </p:txBody>
      </p:sp>
    </p:spTree>
    <p:extLst>
      <p:ext uri="{BB962C8B-B14F-4D97-AF65-F5344CB8AC3E}">
        <p14:creationId xmlns:p14="http://schemas.microsoft.com/office/powerpoint/2010/main" val="923399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866" y="462374"/>
            <a:ext cx="8229600" cy="1252728"/>
          </a:xfrm>
        </p:spPr>
        <p:txBody>
          <a:bodyPr/>
          <a:lstStyle/>
          <a:p>
            <a:r>
              <a:rPr lang="en-GB" dirty="0" err="1">
                <a:latin typeface="Arial"/>
                <a:cs typeface="Arial"/>
              </a:rPr>
              <a:t>Nodau'r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Modiwl</a:t>
            </a:r>
            <a:r>
              <a:rPr lang="en-GB" dirty="0">
                <a:latin typeface="Arial"/>
                <a:cs typeface="Arial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329" y="298885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Archwilio ystod o ddulliau ymchwil addysgol.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>
                <a:latin typeface="Arial"/>
                <a:cs typeface="Arial"/>
              </a:rPr>
              <a:t>Datblygu dealltwriaeth o ddylunio a gweithredu ymchwil.</a:t>
            </a:r>
            <a:endParaRPr lang="cy-GB"/>
          </a:p>
          <a:p>
            <a:pPr lvl="0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5029897" y="3101189"/>
            <a:ext cx="3891794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/>
              <a:t>To examine a range of educational research methods. </a:t>
            </a:r>
            <a:endParaRPr lang="en-US" sz="2400">
              <a:cs typeface="Arial"/>
            </a:endParaRPr>
          </a:p>
          <a:p>
            <a:pPr algn="just"/>
            <a:r>
              <a:rPr lang="en-US" sz="2400"/>
              <a:t>To develop an understanding of research design and implementation.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879039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86" y="3121042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Dangos ymwybyddiaeth feirniadol o amrywiol </a:t>
            </a:r>
            <a:r>
              <a:rPr lang="cy-GB" err="1">
                <a:latin typeface="Arial"/>
                <a:cs typeface="Arial"/>
              </a:rPr>
              <a:t>fethodolegau</a:t>
            </a:r>
            <a:r>
              <a:rPr lang="cy-GB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5102521" y="2957713"/>
            <a:ext cx="316963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pPr lvl="1"/>
            <a:r>
              <a:rPr lang="en-GB" sz="3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endParaRPr lang="en-GB" sz="3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a </a:t>
            </a:r>
            <a:r>
              <a:rPr lang="en-GB" sz="3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sz="3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endParaRPr lang="en-GB" sz="3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a </a:t>
            </a:r>
            <a:r>
              <a:rPr lang="en-GB" sz="3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lvl="1"/>
            <a:r>
              <a:rPr lang="en-GB" sz="32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Questionnaires</a:t>
            </a:r>
          </a:p>
          <a:p>
            <a:pPr lvl="1"/>
            <a:r>
              <a:rPr lang="en-GB" sz="3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and How?</a:t>
            </a:r>
          </a:p>
          <a:p>
            <a:pPr lvl="1"/>
            <a:r>
              <a:rPr lang="en-GB" sz="3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Observation</a:t>
            </a:r>
          </a:p>
          <a:p>
            <a:pPr lvl="1"/>
            <a:r>
              <a:rPr lang="en-GB" sz="3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and How?</a:t>
            </a:r>
          </a:p>
        </p:txBody>
      </p:sp>
    </p:spTree>
    <p:extLst>
      <p:ext uri="{BB962C8B-B14F-4D97-AF65-F5344CB8AC3E}">
        <p14:creationId xmlns:p14="http://schemas.microsoft.com/office/powerpoint/2010/main" val="3570881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 wn i beth wna’ i. . </a:t>
            </a: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 eaLnBrk="1" hangingPunct="1">
              <a:buFont typeface="Wingdings 3" charset="2"/>
              <a:buNone/>
            </a:pPr>
            <a:endParaRPr lang="cy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Wingdings 3" charset="2"/>
              <a:buNone/>
            </a:pPr>
            <a:r>
              <a:rPr lang="cy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Anfon HOLIADUR!</a:t>
            </a:r>
          </a:p>
          <a:p>
            <a:pPr eaLnBrk="1" hangingPunct="1"/>
            <a:endParaRPr lang="en-US" alt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buFont typeface="Wingdings 3" charset="2"/>
              <a:buNone/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know what  I’ll do. . . </a:t>
            </a:r>
          </a:p>
          <a:p>
            <a:pPr algn="ctr" eaLnBrk="1" hangingPunct="1">
              <a:buFont typeface="Wingdings 3" charset="2"/>
              <a:buNone/>
            </a:pPr>
            <a:r>
              <a:rPr lang="en-GB" altLang="en-US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I’ll send out </a:t>
            </a:r>
          </a:p>
          <a:p>
            <a:pPr algn="ctr" eaLnBrk="1" hangingPunct="1">
              <a:buFont typeface="Wingdings 3" charset="2"/>
              <a:buNone/>
            </a:pPr>
            <a:r>
              <a:rPr lang="en-GB" altLang="en-US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QUESTIONNAIRE!</a:t>
            </a:r>
          </a:p>
          <a:p>
            <a:pPr eaLnBrk="1" hangingPunct="1"/>
            <a:endParaRPr lang="en-GB" altLang="en-US" i="1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i="1" dirty="0">
                <a:ea typeface="+mj-ea"/>
              </a:rPr>
              <a:t>Mae angen </a:t>
            </a:r>
            <a:r>
              <a:rPr lang="en-GB" sz="3600" i="1" dirty="0" err="1">
                <a:ea typeface="+mj-ea"/>
              </a:rPr>
              <a:t>i</a:t>
            </a:r>
            <a:r>
              <a:rPr lang="en-GB" sz="3600" i="1" dirty="0">
                <a:ea typeface="+mj-ea"/>
              </a:rPr>
              <a:t> fi </a:t>
            </a:r>
            <a:r>
              <a:rPr lang="en-GB" sz="3600" i="1" dirty="0" err="1">
                <a:ea typeface="+mj-ea"/>
              </a:rPr>
              <a:t>gyflawni</a:t>
            </a:r>
            <a:r>
              <a:rPr lang="en-GB" sz="3600" i="1" dirty="0">
                <a:ea typeface="+mj-ea"/>
              </a:rPr>
              <a:t> </a:t>
            </a:r>
            <a:r>
              <a:rPr lang="en-GB" sz="3600" i="1" dirty="0"/>
              <a:t>darn o </a:t>
            </a:r>
            <a:r>
              <a:rPr lang="en-GB" sz="3600" i="1" dirty="0" err="1"/>
              <a:t>ymchwill</a:t>
            </a:r>
            <a:r>
              <a:rPr lang="en-GB" sz="3600" i="1" dirty="0"/>
              <a:t>….    </a:t>
            </a:r>
            <a:r>
              <a:rPr lang="en-GB" sz="3600" i="1" dirty="0">
                <a:ea typeface="+mj-ea"/>
              </a:rPr>
              <a:t>I have to Undertake a Piece of Research  . .</a:t>
            </a:r>
            <a:r>
              <a:rPr lang="en-GB" i="1" dirty="0">
                <a:ea typeface="+mj-ea"/>
              </a:rPr>
              <a:t> </a:t>
            </a:r>
          </a:p>
        </p:txBody>
      </p:sp>
      <p:pic>
        <p:nvPicPr>
          <p:cNvPr id="1026" name="Picture 2" descr="C:\Users\l.roberts\AppData\Local\Microsoft\Windows\Temporary Internet Files\Content.IE5\HEPN0LIZ\MC900383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46" y="4191000"/>
            <a:ext cx="4553712" cy="252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01945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 oes yr un dull wedi’i gamddefnyddio gymaint â’r holiadur</a:t>
            </a:r>
          </a:p>
          <a:p>
            <a:pPr eaLnBrk="1" hangingPunct="1"/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wedi dod yn ateb cyflym ar gyfer dulliau ymchwil cymdeithasol</a:t>
            </a:r>
          </a:p>
          <a:p>
            <a:pPr eaLnBrk="1" hangingPunct="1"/>
            <a:endParaRPr lang="en-US" altLang="en-US" i="1" dirty="0"/>
          </a:p>
        </p:txBody>
      </p:sp>
      <p:sp>
        <p:nvSpPr>
          <p:cNvPr id="11267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single method has been so abused as the questionnaire</a:t>
            </a:r>
          </a:p>
          <a:p>
            <a:pPr eaLnBrk="1" hangingPunct="1"/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has become the quick fix for social research methods</a:t>
            </a:r>
          </a:p>
          <a:p>
            <a:pPr eaLnBrk="1" hangingPunct="1"/>
            <a:endParaRPr lang="en-GB" altLang="en-US" i="1" dirty="0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>
                <a:ea typeface="+mj-ea"/>
              </a:rPr>
              <a:t>Gillham (2000)</a:t>
            </a:r>
          </a:p>
        </p:txBody>
      </p:sp>
      <p:pic>
        <p:nvPicPr>
          <p:cNvPr id="1030" name="Picture 6" descr="C:\Users\l.roberts\AppData\Local\Microsoft\Windows\Temporary Internet Files\Content.IE5\VT7L4AUG\MP9004022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685800"/>
            <a:ext cx="2085688" cy="1710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16530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3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easy option . . .</a:t>
            </a:r>
          </a:p>
          <a:p>
            <a:pPr marL="0" indent="0" eaLnBrk="1" hangingPunct="1">
              <a:buNone/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world is full of well-meaning people who believe that anyone who can write plain English and has a modicum of common sense can produce a good questionnaire”</a:t>
            </a:r>
          </a:p>
          <a:p>
            <a:pPr eaLnBrk="1" hangingPunct="1"/>
            <a:endParaRPr lang="en-GB" altLang="en-US" i="1" dirty="0">
              <a:solidFill>
                <a:schemeClr val="tx1"/>
              </a:solidFill>
            </a:endParaRP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>
                <a:ea typeface="+mj-ea"/>
              </a:rPr>
              <a:t>Oppenheim (1996)</a:t>
            </a:r>
          </a:p>
        </p:txBody>
      </p:sp>
      <p:pic>
        <p:nvPicPr>
          <p:cNvPr id="2051" name="Picture 3" descr="C:\Users\l.roberts\AppData\Local\Microsoft\Windows\Temporary Internet Files\Content.IE5\VT7L4AUG\MC900383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711200"/>
            <a:ext cx="1828801" cy="158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82304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20414" y="2590800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 nad yw’r data sydd eu hangen arnom ar gael yn barod</a:t>
            </a:r>
          </a:p>
          <a:p>
            <a:pPr eaLnBrk="1" hangingPunct="1"/>
            <a:endParaRPr lang="cy-GB" alt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 ellir profi’r cwestiynau ymchwil mewn arbrawf</a:t>
            </a:r>
          </a:p>
          <a:p>
            <a:pPr eaLnBrk="1" hangingPunct="1"/>
            <a:endParaRPr lang="en-US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39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90800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the data we require does not already exist</a:t>
            </a:r>
          </a:p>
          <a:p>
            <a:pPr eaLnBrk="1" hangingPunct="1"/>
            <a:endParaRPr lang="en-GB" altLang="en-US" sz="28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questions are not susceptible to experimental trial</a:t>
            </a:r>
          </a:p>
          <a:p>
            <a:pPr eaLnBrk="1" hangingPunct="1"/>
            <a:endParaRPr lang="en-GB" altLang="en-US" i="1" dirty="0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20414" y="381000"/>
            <a:ext cx="9601200" cy="1252728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3200" i="1" dirty="0" err="1"/>
              <a:t>Pryd</a:t>
            </a:r>
            <a:r>
              <a:rPr lang="en-GB" sz="3200" i="1" dirty="0"/>
              <a:t> </a:t>
            </a:r>
            <a:r>
              <a:rPr lang="en-GB" sz="3200" i="1" dirty="0" err="1"/>
              <a:t>byddem</a:t>
            </a:r>
            <a:r>
              <a:rPr lang="en-GB" sz="3200" i="1" dirty="0"/>
              <a:t> yn </a:t>
            </a:r>
            <a:r>
              <a:rPr lang="en-GB" sz="3200" i="1" dirty="0" err="1"/>
              <a:t>defnyddio</a:t>
            </a:r>
            <a:r>
              <a:rPr lang="en-GB" sz="3200" i="1" dirty="0"/>
              <a:t> </a:t>
            </a:r>
            <a:r>
              <a:rPr lang="en-GB" sz="3200" i="1" dirty="0" err="1"/>
              <a:t>Arolwg</a:t>
            </a:r>
            <a:r>
              <a:rPr lang="en-GB" sz="3200" i="1" dirty="0"/>
              <a:t>/</a:t>
            </a:r>
            <a:r>
              <a:rPr lang="en-GB" sz="3200" i="1" dirty="0" err="1"/>
              <a:t>Holiadur</a:t>
            </a:r>
            <a:r>
              <a:rPr lang="en-GB" sz="3200" i="1" dirty="0"/>
              <a:t>?</a:t>
            </a:r>
            <a:br>
              <a:rPr lang="en-GB" sz="3200" i="1" dirty="0"/>
            </a:br>
            <a:r>
              <a:rPr lang="en-GB" sz="3200" i="1" dirty="0"/>
              <a:t>When would we use a Survey/Questionnaire?</a:t>
            </a:r>
          </a:p>
        </p:txBody>
      </p:sp>
    </p:spTree>
    <p:extLst>
      <p:ext uri="{BB962C8B-B14F-4D97-AF65-F5344CB8AC3E}">
        <p14:creationId xmlns:p14="http://schemas.microsoft.com/office/powerpoint/2010/main" val="1865247536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590800"/>
            <a:ext cx="4038600" cy="34163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holiaduron yn dda am </a:t>
            </a:r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ffeithiau cymharol syml</a:t>
            </a:r>
          </a:p>
          <a:p>
            <a:pPr eaLnBrk="1" hangingPunct="1"/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cystal am gasglu safbwyntiau, agweddau neu esboniadau</a:t>
            </a:r>
          </a:p>
          <a:p>
            <a:pPr eaLnBrk="1" hangingPunct="1"/>
            <a:endParaRPr lang="en-US" alt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Questionnaires are good at gathering relatively simple facts</a:t>
            </a:r>
          </a:p>
          <a:p>
            <a:pPr eaLnBrk="1" hangingPunct="1"/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so good at gathering opinions, attitudes or explanations</a:t>
            </a:r>
          </a:p>
          <a:p>
            <a:pPr eaLnBrk="1" hangingPunct="1"/>
            <a:endParaRPr lang="en-GB" altLang="en-US" i="1" dirty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600200" y="304800"/>
            <a:ext cx="8229600" cy="125272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>
                <a:ea typeface="+mj-ea"/>
              </a:rPr>
              <a:t>Cofiwch</a:t>
            </a:r>
            <a:r>
              <a:rPr lang="en-GB" i="1" dirty="0">
                <a:ea typeface="+mj-ea"/>
              </a:rPr>
              <a:t>! Remember!</a:t>
            </a:r>
          </a:p>
        </p:txBody>
      </p:sp>
      <p:pic>
        <p:nvPicPr>
          <p:cNvPr id="4098" name="Picture 2" descr="C:\Users\l.roberts\AppData\Local\Microsoft\Windows\Temporary Internet Files\Content.IE5\6IDJCSBB\MC900340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572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479742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Mathau</a:t>
            </a:r>
            <a:r>
              <a:rPr lang="en-GB" i="1" dirty="0"/>
              <a:t> o </a:t>
            </a:r>
            <a:r>
              <a:rPr lang="en-GB" i="1" dirty="0" err="1"/>
              <a:t>Holiaduron</a:t>
            </a:r>
            <a:br>
              <a:rPr lang="en-GB" i="1" dirty="0"/>
            </a:br>
            <a:r>
              <a:rPr lang="en-GB" i="1" dirty="0"/>
              <a:t>Questionnaire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/>
          <a:lstStyle/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Wyneb yn wyneb</a:t>
            </a: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 weinyddu</a:t>
            </a: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 drwy’r post</a:t>
            </a:r>
          </a:p>
          <a:p>
            <a:pPr>
              <a:lnSpc>
                <a:spcPct val="135000"/>
              </a:lnSpc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 drwy dechnoleg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209800"/>
            <a:ext cx="3822192" cy="3916680"/>
          </a:xfrm>
        </p:spPr>
        <p:txBody>
          <a:bodyPr/>
          <a:lstStyle/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administered</a:t>
            </a:r>
          </a:p>
          <a:p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Postal questionnaire</a:t>
            </a:r>
          </a:p>
          <a:p>
            <a:r>
              <a:rPr lang="fr-FR" altLang="en-US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fr-FR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questionnaire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2" descr="C:\Users\l.roberts\AppData\Local\Microsoft\Windows\Temporary Internet Files\Content.IE5\HEPN0LIZ\MC9004393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5029200"/>
            <a:ext cx="64008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004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Ystyriaethau</a:t>
            </a:r>
            <a:r>
              <a:rPr lang="en-GB" dirty="0"/>
              <a:t>/Considerations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Cyfradd yr ymateb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Cyflymder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 y data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 y sampl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rate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Speed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Amount of data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size</a:t>
            </a:r>
          </a:p>
          <a:p>
            <a:endParaRPr lang="en-GB" dirty="0"/>
          </a:p>
        </p:txBody>
      </p:sp>
      <p:pic>
        <p:nvPicPr>
          <p:cNvPr id="6146" name="Picture 2" descr="C:\Users\l.roberts\AppData\Local\Microsoft\Windows\Temporary Internet Files\Content.IE5\N7NKQ001\MC9001570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724400"/>
            <a:ext cx="1825142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200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Wyneb</a:t>
            </a:r>
            <a:r>
              <a:rPr lang="en-GB" i="1" dirty="0"/>
              <a:t> yn </a:t>
            </a:r>
            <a:r>
              <a:rPr lang="en-GB" i="1" dirty="0" err="1"/>
              <a:t>Wyneb</a:t>
            </a:r>
            <a:r>
              <a:rPr lang="en-GB" i="1" dirty="0"/>
              <a:t>/Face to 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cyfleus/hwylus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US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accessibility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N7NKQ001\MC900351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4520339"/>
            <a:ext cx="1807675" cy="157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14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Hunan </a:t>
            </a:r>
            <a:r>
              <a:rPr lang="en-GB" i="1" dirty="0" err="1"/>
              <a:t>Weinyddu</a:t>
            </a:r>
            <a:r>
              <a:rPr lang="en-GB" i="1" dirty="0"/>
              <a:t>/Self Administered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cyfrinachedd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dienw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 isel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cymhelliad isel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anodd eu casglu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anonymous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literacy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motivation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 to collect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N7NKQ001\MP9004022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5029200"/>
            <a:ext cx="29718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421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i="1" dirty="0" err="1"/>
              <a:t>Holiadur</a:t>
            </a:r>
            <a:r>
              <a:rPr lang="en-GB" sz="3200" i="1" dirty="0"/>
              <a:t> </a:t>
            </a:r>
            <a:r>
              <a:rPr lang="en-GB" sz="3200" i="1" dirty="0" err="1"/>
              <a:t>drwy’r</a:t>
            </a:r>
            <a:r>
              <a:rPr lang="en-GB" sz="3200" i="1" dirty="0"/>
              <a:t> Post/E-</a:t>
            </a:r>
            <a:r>
              <a:rPr lang="en-GB" sz="3200" i="1" dirty="0" err="1"/>
              <a:t>bost</a:t>
            </a:r>
            <a:r>
              <a:rPr lang="en-GB" sz="3200" i="1" dirty="0"/>
              <a:t>/Dolen digidol</a:t>
            </a:r>
            <a:br>
              <a:rPr lang="en-GB" sz="3200" i="1" dirty="0"/>
            </a:br>
            <a:r>
              <a:rPr lang="en-GB" sz="3200" i="1" dirty="0"/>
              <a:t>Postal/E-mail/Digital link Questionnaire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19078" y="1762259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fawr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/>
            <a:r>
              <a:rPr lang="en-US" altLang="en-US" noProof="1">
                <a:solidFill>
                  <a:schemeClr val="tx1"/>
                </a:solidFill>
                <a:latin typeface="Arial"/>
                <a:cs typeface="Arial"/>
              </a:rPr>
              <a:t>grŵp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targed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endParaRPr lang="en-US" altLang="en-US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/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cyfradd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ymateb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isel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o 20-40%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unig</a:t>
            </a:r>
            <a:endParaRPr lang="en-US" alt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575945" lvl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gormod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gwmnïau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05000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marL="575945"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sample</a:t>
            </a:r>
          </a:p>
          <a:p>
            <a:pPr marL="575945"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 target group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marL="575945" lvl="1"/>
            <a:r>
              <a:rPr lang="en-GB" altLang="en-US" i="1" dirty="0">
                <a:solidFill>
                  <a:schemeClr val="tx1"/>
                </a:solidFill>
                <a:latin typeface="Arial"/>
                <a:cs typeface="Arial"/>
              </a:rPr>
              <a:t>low response rate of 20-40% only</a:t>
            </a:r>
          </a:p>
          <a:p>
            <a:pPr marL="575945"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overload from other companies or organisations</a:t>
            </a:r>
          </a:p>
          <a:p>
            <a:endParaRPr lang="en-GB" dirty="0"/>
          </a:p>
        </p:txBody>
      </p:sp>
      <p:pic>
        <p:nvPicPr>
          <p:cNvPr id="10242" name="Picture 2" descr="C:\Users\l.roberts\AppData\Local\Microsoft\Windows\Temporary Internet Files\Content.IE5\6IDJCSBB\MC9000236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5334000"/>
            <a:ext cx="18288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913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Dyluniad</a:t>
            </a:r>
            <a:r>
              <a:rPr lang="en-GB" i="1" dirty="0"/>
              <a:t> yn </a:t>
            </a:r>
            <a:r>
              <a:rPr lang="en-GB" i="1" dirty="0" err="1"/>
              <a:t>Allweddol</a:t>
            </a:r>
            <a:br>
              <a:rPr lang="en-GB" i="1" dirty="0"/>
            </a:br>
            <a:r>
              <a:rPr lang="en-GB" i="1" dirty="0"/>
              <a:t>Instrumental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29848" y="2151077"/>
            <a:ext cx="3822192" cy="4373880"/>
          </a:xfrm>
        </p:spPr>
        <p:txBody>
          <a:bodyPr>
            <a:normAutofit lnSpcReduction="10000"/>
          </a:bodyPr>
          <a:lstStyle/>
          <a:p>
            <a:r>
              <a:rPr lang="cy-GB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 y cwestiynau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 arweiniol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 system werthoedd chi - tuedd</a:t>
            </a:r>
          </a:p>
          <a:p>
            <a:r>
              <a:rPr lang="cy-GB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Peilot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treialwch eich holiadur gydag adran fechan o’ch poblogaeth arfaethedig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 hyn yn amlygu unrhyw broblemau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91959" y="2466363"/>
            <a:ext cx="3822192" cy="44500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order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questions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own value system - bias</a:t>
            </a:r>
          </a:p>
          <a:p>
            <a:pPr>
              <a:lnSpc>
                <a:spcPct val="90000"/>
              </a:lnSpc>
            </a:pPr>
            <a:r>
              <a:rPr lang="en-GB" altLang="en-US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Pilot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trial your questionnaire with a small section of your proposed population 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will identify any problems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885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Beth </a:t>
            </a:r>
            <a:r>
              <a:rPr lang="en-GB" i="1" dirty="0" err="1"/>
              <a:t>Sy’n</a:t>
            </a:r>
            <a:r>
              <a:rPr lang="en-GB" i="1" dirty="0"/>
              <a:t> </a:t>
            </a:r>
            <a:r>
              <a:rPr lang="en-GB" i="1" dirty="0" err="1"/>
              <a:t>Mynd</a:t>
            </a:r>
            <a:r>
              <a:rPr lang="en-GB" i="1" dirty="0"/>
              <a:t> </a:t>
            </a:r>
            <a:r>
              <a:rPr lang="en-GB" i="1" dirty="0" err="1"/>
              <a:t>Ble</a:t>
            </a:r>
            <a:r>
              <a:rPr lang="en-GB" i="1" dirty="0"/>
              <a:t>?</a:t>
            </a:r>
            <a:br>
              <a:rPr lang="en-GB" i="1" dirty="0"/>
            </a:br>
            <a:r>
              <a:rPr lang="en-GB" i="1" dirty="0"/>
              <a:t>What Goes Where?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08875" y="2387367"/>
            <a:ext cx="3822192" cy="4221480"/>
          </a:xfrm>
        </p:spPr>
        <p:txBody>
          <a:bodyPr>
            <a:normAutofit/>
          </a:bodyPr>
          <a:lstStyle/>
          <a:p>
            <a:r>
              <a:rPr lang="cy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Eglurwch pam rydych yn gwneud arolwg ohonynt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pwrpas y data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fydd yn digwydd i’r data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 yn gwrtais a rhowch sylw i faterion moesegol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cydsyniad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931776" y="2624356"/>
            <a:ext cx="3822192" cy="41452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why they are being surveyed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 of data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will happen to data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polite and cover ethical issues </a:t>
            </a:r>
          </a:p>
          <a:p>
            <a:pPr lvl="1"/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808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Cefndirol</a:t>
            </a:r>
            <a:br>
              <a:rPr lang="en-GB" i="1" dirty="0"/>
            </a:br>
            <a:r>
              <a:rPr lang="en-GB" i="1" dirty="0"/>
              <a:t>Background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ymwneud â nodweddion personol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</a:p>
          <a:p>
            <a:pPr lvl="1"/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côd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post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 e-bost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Concerning personal characteristics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postcode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 address</a:t>
            </a:r>
          </a:p>
          <a:p>
            <a:endParaRPr lang="en-GB" dirty="0"/>
          </a:p>
        </p:txBody>
      </p:sp>
      <p:pic>
        <p:nvPicPr>
          <p:cNvPr id="12294" name="Picture 6" descr="C:\Users\l.roberts\AppData\Local\Microsoft\Windows\Temporary Internet Files\Content.IE5\N7NKQ001\MP900448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5201619"/>
            <a:ext cx="2133601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5554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47378" y="1463012"/>
            <a:ext cx="4038600" cy="4635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cy-GB" altLang="en-US" i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mwy nag 8 tudalen</a:t>
            </a:r>
          </a:p>
          <a:p>
            <a:pPr marL="575945"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mwy na 100 eitem </a:t>
            </a:r>
          </a:p>
          <a:p>
            <a:pPr marL="575945" lvl="1" eaLnBrk="1" hangingPunct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 eaLnBrk="1" hangingPunct="1"/>
            <a:r>
              <a:rPr lang="en-US" altLang="en-US" noProof="1">
                <a:solidFill>
                  <a:schemeClr val="tx1"/>
                </a:solidFill>
                <a:latin typeface="Arial"/>
                <a:cs typeface="Arial"/>
              </a:rPr>
              <a:t>Darllenadwyedd</a:t>
            </a:r>
          </a:p>
          <a:p>
            <a:pPr marL="575945" lvl="1" eaLnBrk="1" hangingPunct="1"/>
            <a:r>
              <a:rPr lang="en-US" altLang="en-US" noProof="1">
                <a:solidFill>
                  <a:schemeClr val="tx1"/>
                </a:solidFill>
                <a:latin typeface="Arial"/>
                <a:cs typeface="Arial"/>
              </a:rPr>
              <a:t>Cyfieithiad</a:t>
            </a:r>
          </a:p>
          <a:p>
            <a:pPr marL="575945" lvl="1" eaLnBrk="1" hangingPunct="1"/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golau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5945" lvl="1" eaLnBrk="1" hangingPunct="1"/>
            <a:r>
              <a:rPr lang="en-US" altLang="en-US" err="1">
                <a:solidFill>
                  <a:schemeClr val="tx1"/>
                </a:solidFill>
                <a:latin typeface="Arial"/>
                <a:cs typeface="Arial"/>
              </a:rPr>
              <a:t>Amlen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err="1">
                <a:solidFill>
                  <a:schemeClr val="tx1"/>
                </a:solidFill>
                <a:latin typeface="Arial"/>
                <a:cs typeface="Arial"/>
              </a:rPr>
              <a:t>parod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â stamp</a:t>
            </a:r>
          </a:p>
          <a:p>
            <a:pPr marL="575945" lvl="1"/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Blwch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e-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bost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arbennig</a:t>
            </a:r>
            <a:endParaRPr lang="en-US" altLang="en-US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Content Placeholder 4"/>
          <p:cNvSpPr>
            <a:spLocks noGrp="1"/>
          </p:cNvSpPr>
          <p:nvPr>
            <p:ph sz="half" idx="4294967295"/>
          </p:nvPr>
        </p:nvSpPr>
        <p:spPr>
          <a:xfrm>
            <a:off x="4440818" y="2404401"/>
            <a:ext cx="4038600" cy="4254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/>
                <a:cs typeface="Arial"/>
              </a:rPr>
              <a:t>No more than 8 pages </a:t>
            </a:r>
            <a:endParaRPr lang="en-GB" altLang="en-US" i="1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altLang="en-US" i="1" dirty="0">
                <a:solidFill>
                  <a:schemeClr val="tx1"/>
                </a:solidFill>
                <a:latin typeface="Arial"/>
                <a:cs typeface="Arial"/>
              </a:rPr>
              <a:t>No more than 100 items 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Grammar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Readability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/>
                <a:cs typeface="Arial"/>
              </a:rPr>
              <a:t>Translation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Light colour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SAE</a:t>
            </a:r>
          </a:p>
          <a:p>
            <a:r>
              <a:rPr lang="en-GB" altLang="en-US" dirty="0">
                <a:solidFill>
                  <a:schemeClr val="tx1"/>
                </a:solidFill>
                <a:latin typeface="Arial"/>
                <a:cs typeface="Arial"/>
              </a:rPr>
              <a:t>Email address box</a:t>
            </a: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/>
              <a:t>Dyluniad</a:t>
            </a:r>
            <a:r>
              <a:rPr lang="en-GB" i="1" dirty="0"/>
              <a:t> ac </a:t>
            </a:r>
            <a:r>
              <a:rPr lang="en-GB" i="1" dirty="0" err="1"/>
              <a:t>Ymddangosiad</a:t>
            </a:r>
            <a:br>
              <a:rPr lang="en-GB" i="1" dirty="0"/>
            </a:br>
            <a:r>
              <a:rPr lang="en-GB" i="1" dirty="0">
                <a:ea typeface="+mj-ea"/>
              </a:rPr>
              <a:t>Design and Appearance</a:t>
            </a:r>
          </a:p>
        </p:txBody>
      </p:sp>
      <p:pic>
        <p:nvPicPr>
          <p:cNvPr id="15362" name="Picture 2" descr="C:\Users\l.roberts\AppData\Local\Microsoft\Windows\Temporary Internet Files\Content.IE5\HEPN0LIZ\MC90044145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761" y="4887589"/>
            <a:ext cx="2742857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822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Agored</a:t>
            </a:r>
            <a:br>
              <a:rPr lang="en-GB" i="1" dirty="0"/>
            </a:br>
            <a:r>
              <a:rPr lang="en-GB" i="1" dirty="0"/>
              <a:t>Open Ended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99756" y="2297884"/>
            <a:ext cx="3822192" cy="4373880"/>
          </a:xfrm>
        </p:spPr>
        <p:txBody>
          <a:bodyPr>
            <a:normAutofit fontScale="85000"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 cyfoethocach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cyfyngiadau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 realistig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defnyddiol ar gyfer profi damcaniaeth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 amser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ymdrech ar ran y cyfranogwyr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codio’r atebion yn broses araf ac annibynadwy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948106" y="2222383"/>
            <a:ext cx="3822192" cy="4514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richer information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constraints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realistic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for testing hypothesis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consuming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effort on behalf of participants</a:t>
            </a:r>
          </a:p>
          <a:p>
            <a:pPr lvl="1">
              <a:lnSpc>
                <a:spcPct val="9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coding answers slow and unreliable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4378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Cae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ë</a:t>
            </a:r>
            <a:r>
              <a:rPr lang="en-GB" i="1" dirty="0" err="1"/>
              <a:t>dig</a:t>
            </a:r>
            <a:br>
              <a:rPr lang="en-GB" i="1" dirty="0"/>
            </a:br>
            <a:r>
              <a:rPr lang="en-GB" i="1" dirty="0"/>
              <a:t>Closed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87903" y="2985782"/>
            <a:ext cx="3822192" cy="39166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 ychydig o amser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ysgrifennu estynedig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prosesu i SPSS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 grwpiau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defnyddiol ar gyfer damcaniaethau penodol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106546" y="3020736"/>
            <a:ext cx="3822192" cy="39166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little time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extended writing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into SPSS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comparisons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for specific hypothesis</a:t>
            </a:r>
          </a:p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710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955721"/>
            <a:ext cx="40386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Anfanteision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ymateb digymell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tuedd yn y categori atebion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 bras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cythruddo’r ymatebwyr</a:t>
            </a:r>
          </a:p>
          <a:p>
            <a:pPr eaLnBrk="1" hangingPunct="1"/>
            <a:endParaRPr lang="cy-GB" altLang="en-US" dirty="0"/>
          </a:p>
          <a:p>
            <a:pPr eaLnBrk="1" hangingPunct="1"/>
            <a:endParaRPr lang="en-US" altLang="en-US" i="1" dirty="0"/>
          </a:p>
        </p:txBody>
      </p:sp>
      <p:sp>
        <p:nvSpPr>
          <p:cNvPr id="37891" name="Content Placeholder 3"/>
          <p:cNvSpPr>
            <a:spLocks noGrp="1"/>
          </p:cNvSpPr>
          <p:nvPr>
            <p:ph sz="half" idx="4294967295"/>
          </p:nvPr>
        </p:nvSpPr>
        <p:spPr>
          <a:xfrm>
            <a:off x="4732090" y="2999064"/>
            <a:ext cx="4038600" cy="3721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pPr lvl="1"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loss of spontaneous response</a:t>
            </a:r>
          </a:p>
          <a:p>
            <a:pPr lvl="1"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bias in answer category</a:t>
            </a:r>
          </a:p>
          <a:p>
            <a:pPr lvl="1"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crude response</a:t>
            </a:r>
          </a:p>
          <a:p>
            <a:pPr lvl="1" eaLnBrk="1" hangingPunct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irritate the respondents</a:t>
            </a:r>
          </a:p>
          <a:p>
            <a:pPr eaLnBrk="1" hangingPunct="1"/>
            <a:endParaRPr lang="en-GB" altLang="en-US" i="1" dirty="0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>
                <a:ea typeface="+mj-ea"/>
              </a:rPr>
              <a:t>Cwestiynau</a:t>
            </a:r>
            <a:r>
              <a:rPr lang="en-GB" i="1" dirty="0">
                <a:ea typeface="+mj-ea"/>
              </a:rPr>
              <a:t> </a:t>
            </a:r>
            <a:r>
              <a:rPr lang="en-GB" i="1" dirty="0" err="1">
                <a:ea typeface="+mj-ea"/>
              </a:rPr>
              <a:t>Cae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ë</a:t>
            </a:r>
            <a:r>
              <a:rPr lang="en-GB" i="1" dirty="0" err="1">
                <a:ea typeface="+mj-ea"/>
              </a:rPr>
              <a:t>dig</a:t>
            </a:r>
            <a:br>
              <a:rPr lang="en-GB" i="1" dirty="0">
                <a:ea typeface="+mj-ea"/>
              </a:rPr>
            </a:br>
            <a:r>
              <a:rPr lang="en-GB" i="1" dirty="0">
                <a:ea typeface="+mj-ea"/>
              </a:rPr>
              <a:t>Closed Questions</a:t>
            </a:r>
          </a:p>
        </p:txBody>
      </p:sp>
    </p:spTree>
    <p:extLst>
      <p:ext uri="{BB962C8B-B14F-4D97-AF65-F5344CB8AC3E}">
        <p14:creationId xmlns:p14="http://schemas.microsoft.com/office/powerpoint/2010/main" val="10619672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Graddfeydd</a:t>
            </a:r>
            <a:r>
              <a:rPr lang="en-GB" i="1" dirty="0"/>
              <a:t>/Scales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2438400"/>
            <a:ext cx="3822192" cy="4297680"/>
          </a:xfrm>
        </p:spPr>
        <p:txBody>
          <a:bodyPr>
            <a:normAutofit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Cyfresi o gwestiynau sy’n dilyn fformat tebyg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Graddfeydd cymdeithasol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Cyniferydd Deallusol (IQ)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Graddfa </a:t>
            </a:r>
            <a:r>
              <a:rPr lang="cy-GB" altLang="en-US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Likert</a:t>
            </a:r>
          </a:p>
          <a:p>
            <a:pPr lvl="1"/>
            <a:r>
              <a:rPr lang="cy-GB" altLang="en-US" noProof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Cytuno’n gryf, cytuno, ansicr, anghytuno, anghytuno’n gryf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724400" y="2438400"/>
            <a:ext cx="3822192" cy="4724400"/>
          </a:xfrm>
        </p:spPr>
        <p:txBody>
          <a:bodyPr>
            <a:normAutofit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Batteries of similar format questions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scales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IQ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Likert scale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strongly agree, agree, undecided, disagree, strongly disagree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7326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Anhawsterau</a:t>
            </a:r>
            <a:r>
              <a:rPr lang="en-GB" i="1" dirty="0"/>
              <a:t>/Difficulties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133600"/>
            <a:ext cx="3822192" cy="4191000"/>
          </a:xfrm>
        </p:spPr>
        <p:txBody>
          <a:bodyPr>
            <a:normAutofit lnSpcReduction="10000"/>
          </a:bodyPr>
          <a:lstStyle/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 ond pan nad yw mesuriad sengl (procsi) yn bosibl</a:t>
            </a:r>
          </a:p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Tueddiad i gytuno neu fynd am y safbwyntiau ‘gwannaf’</a:t>
            </a:r>
          </a:p>
          <a:p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Meintoliad ffug (graddfa drefnol yn arwain at rifau go iawn)</a:t>
            </a:r>
          </a:p>
          <a:p>
            <a:pPr lvl="1"/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cytuno, ddim yn gwybod, anghytuno</a:t>
            </a:r>
          </a:p>
          <a:p>
            <a:pPr lvl="1"/>
            <a:r>
              <a:rPr lang="cy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peidiwch â defnyddio cytuno/anghytuno yn unig oni  bai eich bod eisiau gwthio ateb!</a:t>
            </a:r>
          </a:p>
          <a:p>
            <a:pPr>
              <a:lnSpc>
                <a:spcPct val="80000"/>
              </a:lnSpc>
            </a:pPr>
            <a:endParaRPr lang="en-US" altLang="en-US" sz="2000" i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362200"/>
            <a:ext cx="3822192" cy="42672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when a single (proxy) measurement not possible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Tendency towards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agreement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‘weaker’ opinions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 quantification 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ordinal scale leading to real numbers</a:t>
            </a: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agree, don’t know, disagree</a:t>
            </a:r>
          </a:p>
          <a:p>
            <a:pPr lvl="1">
              <a:lnSpc>
                <a:spcPct val="8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use just agree/disagree unless you wish to force a answer!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3575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Termau</a:t>
            </a:r>
            <a:r>
              <a:rPr lang="en-GB" i="1" dirty="0"/>
              <a:t> neu </a:t>
            </a:r>
            <a:r>
              <a:rPr lang="en-GB" i="1" dirty="0" err="1"/>
              <a:t>Ymadroddion</a:t>
            </a:r>
            <a:r>
              <a:rPr lang="en-GB" i="1" dirty="0"/>
              <a:t> </a:t>
            </a:r>
            <a:r>
              <a:rPr lang="en-GB" i="1" dirty="0" err="1"/>
              <a:t>Anelwig</a:t>
            </a:r>
            <a:br>
              <a:rPr lang="en-GB" i="1" dirty="0"/>
            </a:br>
            <a:r>
              <a:rPr lang="en-GB" i="1" dirty="0"/>
              <a:t>Ambiguous Terms or Phrases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57400"/>
            <a:ext cx="3822192" cy="3447288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oes gennych chi </a:t>
            </a:r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Oes/nac oes</a:t>
            </a:r>
          </a:p>
          <a:p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 - unigolyn, y cartref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neu’r teulu?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Gennych – yn berchen ar </a:t>
            </a:r>
            <a:r>
              <a:rPr lang="cy-GB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</a:t>
            </a: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fod un ar gael i’w ddefnyddio?</a:t>
            </a:r>
          </a:p>
          <a:p>
            <a:endParaRPr lang="en-US" altLang="en-US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133600"/>
            <a:ext cx="3822192" cy="39928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 have a car? Yes/no</a:t>
            </a:r>
          </a:p>
          <a:p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- individual, household or family?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- ownership or availability?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386" name="Picture 2" descr="C:\Users\l.roberts\AppData\Local\Microsoft\Windows\Temporary Internet Files\Content.IE5\N7NKQ001\MC900157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5105399"/>
            <a:ext cx="2664257" cy="150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5816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Cwestiynau</a:t>
            </a:r>
            <a:r>
              <a:rPr lang="en-GB" i="1" dirty="0"/>
              <a:t> </a:t>
            </a:r>
            <a:r>
              <a:rPr lang="en-GB" i="1" dirty="0" err="1"/>
              <a:t>Anodd</a:t>
            </a:r>
            <a:r>
              <a:rPr lang="en-GB" i="1" dirty="0"/>
              <a:t> </a:t>
            </a:r>
            <a:r>
              <a:rPr lang="en-GB" i="1" dirty="0" err="1"/>
              <a:t>Eraill</a:t>
            </a:r>
            <a:br>
              <a:rPr lang="en-GB" i="1" dirty="0"/>
            </a:br>
            <a:r>
              <a:rPr lang="en-GB" i="1" dirty="0"/>
              <a:t>Other Difficult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 Dwbl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 chi’n berchennog ar feic neu feic modur?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Negydd dwbl</a:t>
            </a:r>
          </a:p>
          <a:p>
            <a:pPr lvl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 ddylid caniatáu amlosgi’r meirw</a:t>
            </a:r>
          </a:p>
          <a:p>
            <a:pPr lvl="2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cytuno neu anghytuno?</a:t>
            </a:r>
          </a:p>
          <a:p>
            <a:endParaRPr lang="en-US" altLang="en-US" sz="2000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Double Barrelled Questions 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you own a bicycle or a motorcycle?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Double negatives</a:t>
            </a:r>
          </a:p>
          <a:p>
            <a:pPr lvl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Cremation of the dead should not be allowed</a:t>
            </a:r>
          </a:p>
          <a:p>
            <a:pPr lvl="2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 or disagree?</a:t>
            </a:r>
          </a:p>
          <a:p>
            <a:endParaRPr lang="en-GB" dirty="0"/>
          </a:p>
        </p:txBody>
      </p:sp>
      <p:pic>
        <p:nvPicPr>
          <p:cNvPr id="17411" name="Picture 3" descr="C:\Users\l.roberts\AppData\Local\Microsoft\Windows\Temporary Internet Files\Content.IE5\VT7L4AUG\MC900321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5210103"/>
            <a:ext cx="1981200" cy="136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C:\Users\l.roberts\AppData\Local\Microsoft\Windows\Temporary Internet Files\Content.IE5\HEPN0LIZ\MC9003205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005" y="5257800"/>
            <a:ext cx="1836115" cy="1269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4459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831983"/>
            <a:ext cx="4038600" cy="37973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 drysu â therminoleg!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termau technegol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byrfoddau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acronymau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jargon</a:t>
            </a:r>
          </a:p>
          <a:p>
            <a:pPr lvl="1" eaLnBrk="1" hangingPunct="1"/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slang neu ymadroddion llafar</a:t>
            </a:r>
            <a:endParaRPr lang="cy-GB" alt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en-US" dirty="0"/>
          </a:p>
          <a:p>
            <a:pPr eaLnBrk="1" hangingPunct="1"/>
            <a:endParaRPr lang="en-US" altLang="en-US" i="1" dirty="0"/>
          </a:p>
        </p:txBody>
      </p:sp>
      <p:sp>
        <p:nvSpPr>
          <p:cNvPr id="47107" name="Content Placeholder 3"/>
          <p:cNvSpPr>
            <a:spLocks noGrp="1"/>
          </p:cNvSpPr>
          <p:nvPr>
            <p:ph sz="half" idx="4294967295"/>
          </p:nvPr>
        </p:nvSpPr>
        <p:spPr>
          <a:xfrm>
            <a:off x="4774035" y="2867637"/>
            <a:ext cx="4038600" cy="3873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Baffling them with terminology!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terms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abbreviations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acronyms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jargon</a:t>
            </a:r>
          </a:p>
          <a:p>
            <a:pPr lvl="1" eaLnBrk="1" hangingPunct="1"/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slang or colloquialisms</a:t>
            </a:r>
            <a:endParaRPr lang="en-GB" altLang="en-US" sz="32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i="1" dirty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>
                <a:ea typeface="+mj-ea"/>
              </a:rPr>
              <a:t>Mwy</a:t>
            </a:r>
            <a:r>
              <a:rPr lang="en-GB" i="1" dirty="0">
                <a:ea typeface="+mj-ea"/>
              </a:rPr>
              <a:t> o </a:t>
            </a:r>
            <a:r>
              <a:rPr lang="en-GB" i="1" dirty="0" err="1">
                <a:ea typeface="+mj-ea"/>
              </a:rPr>
              <a:t>gwestiynau</a:t>
            </a:r>
            <a:r>
              <a:rPr lang="en-GB" i="1" dirty="0">
                <a:ea typeface="+mj-ea"/>
              </a:rPr>
              <a:t> </a:t>
            </a:r>
            <a:r>
              <a:rPr lang="en-GB" i="1" dirty="0" err="1">
                <a:ea typeface="+mj-ea"/>
              </a:rPr>
              <a:t>anodd</a:t>
            </a:r>
            <a:br>
              <a:rPr lang="en-GB" i="1" dirty="0">
                <a:ea typeface="+mj-ea"/>
              </a:rPr>
            </a:br>
            <a:r>
              <a:rPr lang="en-GB" i="1" dirty="0">
                <a:ea typeface="+mj-ea"/>
              </a:rPr>
              <a:t>More Difficult Questions</a:t>
            </a:r>
          </a:p>
        </p:txBody>
      </p:sp>
    </p:spTree>
    <p:extLst>
      <p:ext uri="{BB962C8B-B14F-4D97-AF65-F5344CB8AC3E}">
        <p14:creationId xmlns:p14="http://schemas.microsoft.com/office/powerpoint/2010/main" val="30112743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Casgliadau</a:t>
            </a:r>
            <a:r>
              <a:rPr lang="en-GB" i="1" dirty="0"/>
              <a:t>/Conclusions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362200"/>
            <a:ext cx="3822192" cy="3764280"/>
          </a:xfrm>
        </p:spPr>
        <p:txBody>
          <a:bodyPr>
            <a:normAutofit lnSpcReduction="10000"/>
          </a:bodyPr>
          <a:lstStyle/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yw’r arolwg yn briodol?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mae eich sampl yn ei awgrymu o ran yr arolwg?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fath o arolwg?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 yr ymatebydd</a:t>
            </a:r>
          </a:p>
          <a:p>
            <a:pPr lvl="1"/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rydych </a:t>
            </a:r>
            <a:r>
              <a:rPr lang="cy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gofyn y cwestiynau?</a:t>
            </a:r>
          </a:p>
          <a:p>
            <a:pPr lvl="1">
              <a:lnSpc>
                <a:spcPct val="80000"/>
              </a:lnSpc>
            </a:pPr>
            <a:endParaRPr lang="en-US" altLang="en-US" i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survey appropriate?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implication does your sample have of the survey?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kind of survey?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Respondents point of view</a:t>
            </a:r>
          </a:p>
          <a:p>
            <a:pPr>
              <a:lnSpc>
                <a:spcPct val="80000"/>
              </a:lnSpc>
            </a:pPr>
            <a:endParaRPr lang="en-GB" altLang="en-US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are you asking the questions?</a:t>
            </a:r>
          </a:p>
          <a:p>
            <a:pPr>
              <a:lnSpc>
                <a:spcPct val="80000"/>
              </a:lnSpc>
            </a:pPr>
            <a:endParaRPr lang="en-GB" alt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957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 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holiaduron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amgaeëdig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enclosed questionnaires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good?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not good?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40894542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Arsylwi</a:t>
            </a:r>
            <a:r>
              <a:rPr lang="en-GB" dirty="0"/>
              <a:t> / Observation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1"/>
            <a:r>
              <a:rPr lang="en-GB" dirty="0" err="1">
                <a:solidFill>
                  <a:schemeClr val="tx1"/>
                </a:solidFill>
              </a:rPr>
              <a:t>Rhyngweithiad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rhwng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arsylwr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tx1"/>
                </a:solidFill>
              </a:rPr>
              <a:t>Observer- participant interaction</a:t>
            </a:r>
          </a:p>
          <a:p>
            <a:pPr marL="301943" lvl="1" indent="0">
              <a:buNone/>
            </a:pPr>
            <a:r>
              <a:rPr lang="en-GB" sz="1600" i="1" dirty="0" err="1">
                <a:solidFill>
                  <a:schemeClr val="tx1"/>
                </a:solidFill>
              </a:rPr>
              <a:t>Plowright</a:t>
            </a:r>
            <a:r>
              <a:rPr lang="en-GB" sz="1600" i="1" dirty="0">
                <a:solidFill>
                  <a:schemeClr val="tx1"/>
                </a:solidFill>
              </a:rPr>
              <a:t> ,2011</a:t>
            </a:r>
          </a:p>
        </p:txBody>
      </p:sp>
      <p:pic>
        <p:nvPicPr>
          <p:cNvPr id="5" name="Picture 4" descr="Classroom observation - Mind Map">
            <a:extLst>
              <a:ext uri="{FF2B5EF4-FFF2-40B4-BE49-F238E27FC236}">
                <a16:creationId xmlns:a16="http://schemas.microsoft.com/office/drawing/2014/main" id="{C491BD30-98DD-252A-781D-497F23B64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4780" y="4198864"/>
            <a:ext cx="2614569" cy="196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7596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</a:t>
            </a:r>
            <a:r>
              <a:rPr lang="en-GB" dirty="0" err="1">
                <a:latin typeface="Cambria" panose="02040503050406030204" pitchFamily="18" charset="0"/>
              </a:rPr>
              <a:t>ôl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yr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Arsylwr</a:t>
            </a:r>
            <a:r>
              <a:rPr lang="en-GB" dirty="0">
                <a:latin typeface="Cambria" panose="02040503050406030204" pitchFamily="18" charset="0"/>
              </a:rPr>
              <a:t> 1</a:t>
            </a:r>
            <a:br>
              <a:rPr lang="en-GB" dirty="0">
                <a:latin typeface="Cambria" panose="02040503050406030204" pitchFamily="18" charset="0"/>
              </a:rPr>
            </a:br>
            <a:r>
              <a:rPr lang="en-GB" dirty="0"/>
              <a:t>Role of observer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Arsylwr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llawn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e.e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eistedd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ddesg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nodi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ymateb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ymddygiad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Nid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yw’r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ymwybodol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cânt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arsylwi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Anhebygol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dosbarth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Full-observer 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e.g. sat at a table noting reactions and behaviour. Participants unaware that they are being observed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Not likely in a classroom</a:t>
            </a:r>
          </a:p>
        </p:txBody>
      </p:sp>
      <p:pic>
        <p:nvPicPr>
          <p:cNvPr id="5" name="Picture 3" descr="C:\Users\l.roberts\AppData\Local\Microsoft\Windows\Temporary Internet Files\Content.IE5\6IDJCSBB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893" y="518160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6984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</a:t>
            </a:r>
            <a:r>
              <a:rPr lang="en-GB" dirty="0" err="1">
                <a:latin typeface="Cambria" panose="02040503050406030204" pitchFamily="18" charset="0"/>
              </a:rPr>
              <a:t>ôl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yr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Arsylwr</a:t>
            </a:r>
            <a:r>
              <a:rPr lang="en-GB" dirty="0">
                <a:latin typeface="Cambria" panose="02040503050406030204" pitchFamily="18" charset="0"/>
              </a:rPr>
              <a:t> 2</a:t>
            </a:r>
            <a:br>
              <a:rPr lang="en-GB" dirty="0">
                <a:latin typeface="Cambria" panose="02040503050406030204" pitchFamily="18" charset="0"/>
              </a:rPr>
            </a:br>
            <a:r>
              <a:rPr lang="en-GB" dirty="0"/>
              <a:t>Role of observer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2277" y="2300279"/>
            <a:ext cx="3822192" cy="344728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Arsylwr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cyfranogwr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e.e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ymweliad</a:t>
            </a:r>
            <a:r>
              <a:rPr lang="en-GB" dirty="0">
                <a:solidFill>
                  <a:schemeClr val="tx1"/>
                </a:solidFill>
              </a:rPr>
              <a:t> ag </a:t>
            </a:r>
            <a:r>
              <a:rPr lang="en-GB" dirty="0" err="1">
                <a:solidFill>
                  <a:schemeClr val="tx1"/>
                </a:solidFill>
              </a:rPr>
              <a:t>ysgol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eistedd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dosbarth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nodi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harsylwadau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ymchwilydd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wedi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gyflwyno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ymwybodol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rôl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001684" y="2623657"/>
            <a:ext cx="3822192" cy="3733800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Observer-as-participant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e.g. The researcher visits a school and sits in the classroom, noting their observations of events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The researcher has been introduced and participants are aware of role</a:t>
            </a:r>
          </a:p>
          <a:p>
            <a:endParaRPr lang="en-GB" dirty="0"/>
          </a:p>
        </p:txBody>
      </p:sp>
      <p:pic>
        <p:nvPicPr>
          <p:cNvPr id="3075" name="Picture 3" descr="C:\Users\l.roberts\AppData\Local\Microsoft\Windows\Temporary Internet Files\Content.IE5\6IDJCSBB\MC90005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5418998"/>
            <a:ext cx="1789481" cy="142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5181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</a:t>
            </a:r>
            <a:r>
              <a:rPr lang="en-GB" dirty="0" err="1">
                <a:latin typeface="Cambria" panose="02040503050406030204" pitchFamily="18" charset="0"/>
              </a:rPr>
              <a:t>ôl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yr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Arsylwr</a:t>
            </a:r>
            <a:r>
              <a:rPr lang="en-GB" dirty="0">
                <a:latin typeface="Cambria" panose="02040503050406030204" pitchFamily="18" charset="0"/>
              </a:rPr>
              <a:t> 3</a:t>
            </a:r>
            <a:br>
              <a:rPr lang="en-GB" dirty="0">
                <a:latin typeface="Cambria" panose="02040503050406030204" pitchFamily="18" charset="0"/>
              </a:rPr>
            </a:br>
            <a:r>
              <a:rPr lang="en-GB" dirty="0"/>
              <a:t>Role of observer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Cyfranogwr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arsylwr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Aelod</a:t>
            </a:r>
            <a:r>
              <a:rPr lang="en-GB" dirty="0">
                <a:solidFill>
                  <a:schemeClr val="tx1"/>
                </a:solidFill>
              </a:rPr>
              <a:t> o staff yn </a:t>
            </a:r>
            <a:r>
              <a:rPr lang="en-GB" dirty="0" err="1">
                <a:solidFill>
                  <a:schemeClr val="tx1"/>
                </a:solidFill>
              </a:rPr>
              <a:t>arsylwi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rhyngweithio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ystod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cyfarfod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</a:t>
            </a:r>
            <a:r>
              <a:rPr lang="en-GB" dirty="0" err="1">
                <a:solidFill>
                  <a:schemeClr val="tx1"/>
                </a:solidFill>
                <a:latin typeface="Cambria" panose="02040503050406030204" pitchFamily="18" charset="0"/>
              </a:rPr>
              <a:t>î</a:t>
            </a:r>
            <a:r>
              <a:rPr lang="en-GB" dirty="0" err="1">
                <a:solidFill>
                  <a:schemeClr val="tx1"/>
                </a:solidFill>
              </a:rPr>
              <a:t>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ydynt</a:t>
            </a:r>
            <a:r>
              <a:rPr lang="en-GB" dirty="0">
                <a:solidFill>
                  <a:schemeClr val="tx1"/>
                </a:solidFill>
              </a:rPr>
              <a:t> yn </a:t>
            </a:r>
            <a:r>
              <a:rPr lang="en-GB" dirty="0" err="1">
                <a:solidFill>
                  <a:schemeClr val="tx1"/>
                </a:solidFill>
              </a:rPr>
              <a:t>aelod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ohono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Y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ymwybodol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cydsynio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Participant as observer</a:t>
            </a:r>
          </a:p>
          <a:p>
            <a:pPr marL="575945" lvl="1"/>
            <a:r>
              <a:rPr lang="en-GB" i="1" dirty="0">
                <a:solidFill>
                  <a:schemeClr val="tx1"/>
                </a:solidFill>
              </a:rPr>
              <a:t>A member of staff is observing interactions during a team meeting which they do not usually attend</a:t>
            </a:r>
            <a:endParaRPr lang="en-GB" i="1" dirty="0">
              <a:solidFill>
                <a:schemeClr val="tx1"/>
              </a:solidFill>
              <a:cs typeface="Arial"/>
            </a:endParaRPr>
          </a:p>
          <a:p>
            <a:pPr marL="575945" lvl="1"/>
            <a:r>
              <a:rPr lang="en-GB" i="1" dirty="0">
                <a:solidFill>
                  <a:schemeClr val="tx1"/>
                </a:solidFill>
              </a:rPr>
              <a:t>Participants aware and have given permission</a:t>
            </a:r>
            <a:endParaRPr lang="en-GB" i="1" dirty="0">
              <a:solidFill>
                <a:schemeClr val="tx1"/>
              </a:solidFill>
              <a:cs typeface="Arial"/>
            </a:endParaRPr>
          </a:p>
          <a:p>
            <a:pPr marL="575945" lvl="1"/>
            <a:endParaRPr lang="en-GB" dirty="0">
              <a:cs typeface="Arial"/>
            </a:endParaRPr>
          </a:p>
          <a:p>
            <a:endParaRPr lang="en-GB" dirty="0"/>
          </a:p>
        </p:txBody>
      </p:sp>
      <p:pic>
        <p:nvPicPr>
          <p:cNvPr id="4099" name="Picture 3" descr="C:\Users\l.roberts\AppData\Local\Microsoft\Windows\Temporary Internet Files\Content.IE5\VT7L4AUG\MC900174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5029200"/>
            <a:ext cx="1819656" cy="156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8069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Arsylwr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>Role of observer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17994" y="2135697"/>
            <a:ext cx="3822192" cy="4221480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Cyfranogwr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llawn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e.e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ymchwilydd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aelod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dîm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dymuno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casglu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gwybodaeth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ystod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digwyddiad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Dydy’r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eraill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ddim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ymwybodol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ymchwil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080932" y="2587305"/>
            <a:ext cx="3822192" cy="3688080"/>
          </a:xfrm>
        </p:spPr>
        <p:txBody>
          <a:bodyPr/>
          <a:lstStyle/>
          <a:p>
            <a:r>
              <a:rPr lang="en-GB" i="1" dirty="0">
                <a:solidFill>
                  <a:schemeClr val="tx1"/>
                </a:solidFill>
              </a:rPr>
              <a:t>Full-participant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e.g. the researcher is a member of a team and wishes to gather information during an event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Research unknown to other participants</a:t>
            </a:r>
          </a:p>
          <a:p>
            <a:endParaRPr lang="en-GB" i="1" dirty="0"/>
          </a:p>
        </p:txBody>
      </p:sp>
      <p:pic>
        <p:nvPicPr>
          <p:cNvPr id="5122" name="Picture 2" descr="C:\Users\l.roberts\AppData\Local\Microsoft\Windows\Temporary Internet Files\Content.IE5\HEPN0LIZ\MC9002309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297" y="5113708"/>
            <a:ext cx="2450471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1275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Arsylwad</a:t>
            </a:r>
            <a:r>
              <a:rPr lang="en-GB" sz="3200" dirty="0"/>
              <a:t> </a:t>
            </a:r>
            <a:r>
              <a:rPr lang="en-GB" sz="3200" dirty="0" err="1"/>
              <a:t>Strwythuredig</a:t>
            </a:r>
            <a:r>
              <a:rPr lang="en-GB" sz="3200" dirty="0"/>
              <a:t>/</a:t>
            </a:r>
            <a:r>
              <a:rPr lang="en-GB" sz="3200" dirty="0" err="1"/>
              <a:t>Anstrwythuredig</a:t>
            </a:r>
            <a:br>
              <a:rPr lang="en-GB" sz="3200" dirty="0"/>
            </a:br>
            <a:r>
              <a:rPr lang="en-GB" sz="3200" dirty="0"/>
              <a:t>Structured / Unstructured Observation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4" y="2514600"/>
            <a:ext cx="4047745" cy="3611880"/>
          </a:xfrm>
        </p:spPr>
        <p:txBody>
          <a:bodyPr>
            <a:normAutofit fontScale="925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Strwythuredig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Recordio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trefnus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weithgareddau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ymddygiad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penodol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marL="301943" lvl="1" indent="0">
              <a:buNone/>
            </a:pPr>
            <a:r>
              <a:rPr lang="en-GB" dirty="0">
                <a:solidFill>
                  <a:schemeClr val="tx1"/>
                </a:solidFill>
              </a:rPr>
              <a:t>   (gall fod yn </a:t>
            </a:r>
            <a:r>
              <a:rPr lang="en-GB" dirty="0" err="1">
                <a:solidFill>
                  <a:schemeClr val="tx1"/>
                </a:solidFill>
              </a:rPr>
              <a:t>feintiol</a:t>
            </a:r>
            <a:r>
              <a:rPr lang="en-GB" dirty="0">
                <a:solidFill>
                  <a:schemeClr val="tx1"/>
                </a:solidFill>
              </a:rPr>
              <a:t>)</a:t>
            </a:r>
          </a:p>
          <a:p>
            <a:r>
              <a:rPr lang="en-GB" dirty="0" err="1">
                <a:solidFill>
                  <a:schemeClr val="tx1"/>
                </a:solidFill>
              </a:rPr>
              <a:t>Anstrwythuredig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Gwylio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recordio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elfennau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olygfa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gymdeithasol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medrwch</a:t>
            </a:r>
            <a:r>
              <a:rPr lang="en-GB" dirty="0">
                <a:solidFill>
                  <a:schemeClr val="tx1"/>
                </a:solidFill>
              </a:rPr>
              <a:t> fod yn </a:t>
            </a:r>
            <a:r>
              <a:rPr lang="en-GB" dirty="0" err="1">
                <a:solidFill>
                  <a:schemeClr val="tx1"/>
                </a:solidFill>
              </a:rPr>
              <a:t>rhan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ohono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beidio</a:t>
            </a:r>
            <a:r>
              <a:rPr lang="en-GB" dirty="0">
                <a:solidFill>
                  <a:schemeClr val="tx1"/>
                </a:solidFill>
              </a:rPr>
              <a:t> (</a:t>
            </a:r>
            <a:r>
              <a:rPr lang="en-GB" dirty="0" err="1">
                <a:solidFill>
                  <a:schemeClr val="tx1"/>
                </a:solidFill>
              </a:rPr>
              <a:t>ansoddol</a:t>
            </a:r>
            <a:r>
              <a:rPr lang="en-GB" dirty="0">
                <a:solidFill>
                  <a:schemeClr val="tx1"/>
                </a:solidFill>
              </a:rPr>
              <a:t>)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4114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Structured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Systematic recording of certain predetermined activities or behaviour (can be quantitative)</a:t>
            </a:r>
          </a:p>
          <a:p>
            <a:r>
              <a:rPr lang="en-GB" dirty="0">
                <a:solidFill>
                  <a:schemeClr val="tx1"/>
                </a:solidFill>
              </a:rPr>
              <a:t>Unstructured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Watching and recording of elements of a social scene which you may or may not be participating in ( qualitative) </a:t>
            </a:r>
          </a:p>
          <a:p>
            <a:pPr marL="301943" lvl="1" indent="0">
              <a:buNone/>
            </a:pPr>
            <a:r>
              <a:rPr lang="en-GB" dirty="0">
                <a:solidFill>
                  <a:schemeClr val="tx1"/>
                </a:solidFill>
              </a:rPr>
              <a:t>( Lin, 2016)</a:t>
            </a:r>
          </a:p>
        </p:txBody>
      </p:sp>
    </p:spTree>
    <p:extLst>
      <p:ext uri="{BB962C8B-B14F-4D97-AF65-F5344CB8AC3E}">
        <p14:creationId xmlns:p14="http://schemas.microsoft.com/office/powerpoint/2010/main" val="23451522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Elfen o </a:t>
            </a:r>
            <a:r>
              <a:rPr lang="en-GB" dirty="0" err="1"/>
              <a:t>strwythur</a:t>
            </a:r>
            <a:br>
              <a:rPr lang="en-GB" dirty="0"/>
            </a:br>
            <a:r>
              <a:rPr lang="en-GB" dirty="0"/>
              <a:t>Degree of structure (Lin, 2016)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Datblygwch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eich</a:t>
            </a:r>
            <a:r>
              <a:rPr lang="en-GB" dirty="0">
                <a:solidFill>
                  <a:schemeClr val="tx1"/>
                </a:solidFill>
              </a:rPr>
              <a:t> dull o </a:t>
            </a:r>
            <a:r>
              <a:rPr lang="en-GB" dirty="0" err="1">
                <a:solidFill>
                  <a:schemeClr val="tx1"/>
                </a:solidFill>
              </a:rPr>
              <a:t>gasglu</a:t>
            </a:r>
            <a:r>
              <a:rPr lang="en-GB" dirty="0">
                <a:solidFill>
                  <a:schemeClr val="tx1"/>
                </a:solidFill>
              </a:rPr>
              <a:t> data </a:t>
            </a:r>
            <a:r>
              <a:rPr lang="en-GB" dirty="0" err="1">
                <a:solidFill>
                  <a:schemeClr val="tx1"/>
                </a:solidFill>
              </a:rPr>
              <a:t>cyn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dechrau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Defnydd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dabl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rhestr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wirio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Gwneud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nodiadau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Lleoliad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dyddiad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amser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Disgrifiad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lleoliad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Crynodeb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arsylwadau</a:t>
            </a:r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 err="1">
                <a:solidFill>
                  <a:schemeClr val="tx1"/>
                </a:solidFill>
              </a:rPr>
              <a:t>Nodiadau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mwy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manwl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gyda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themau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enghreifftiau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sylwadau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Develop your data collection tool prior to data collection</a:t>
            </a:r>
          </a:p>
          <a:p>
            <a:r>
              <a:rPr lang="en-GB" dirty="0">
                <a:solidFill>
                  <a:schemeClr val="tx1"/>
                </a:solidFill>
              </a:rPr>
              <a:t>Use of table, checklist</a:t>
            </a:r>
          </a:p>
          <a:p>
            <a:r>
              <a:rPr lang="en-GB" dirty="0">
                <a:solidFill>
                  <a:schemeClr val="tx1"/>
                </a:solidFill>
              </a:rPr>
              <a:t>Note taking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Venue, date, time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Description of the setting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Summaries of observations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Expanded notes with sub-themes, examples and insights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7576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 / Task 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Grwpiau</a:t>
            </a:r>
            <a:r>
              <a:rPr lang="en-GB" dirty="0">
                <a:solidFill>
                  <a:schemeClr val="tx1"/>
                </a:solidFill>
              </a:rPr>
              <a:t> o 3</a:t>
            </a:r>
          </a:p>
          <a:p>
            <a:r>
              <a:rPr lang="en-GB" dirty="0" err="1">
                <a:solidFill>
                  <a:schemeClr val="tx1"/>
                </a:solidFill>
              </a:rPr>
              <a:t>Trafodwch</a:t>
            </a:r>
            <a:r>
              <a:rPr lang="en-GB" dirty="0">
                <a:solidFill>
                  <a:schemeClr val="tx1"/>
                </a:solidFill>
              </a:rPr>
              <a:t> y 4 dull ac </a:t>
            </a:r>
            <a:r>
              <a:rPr lang="en-GB" dirty="0" err="1">
                <a:solidFill>
                  <a:schemeClr val="tx1"/>
                </a:solidFill>
              </a:rPr>
              <a:t>ystyriwch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gryfderau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gwendidau’r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dulliau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arsylwi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Moeseg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Adborth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1"/>
                </a:solidFill>
              </a:rPr>
              <a:t>Groups of 3</a:t>
            </a:r>
          </a:p>
          <a:p>
            <a:r>
              <a:rPr lang="en-GB" i="1" dirty="0">
                <a:solidFill>
                  <a:schemeClr val="tx1"/>
                </a:solidFill>
              </a:rPr>
              <a:t>Discuss the 4 approaches to observation and note strengths and weaknesses of each</a:t>
            </a:r>
          </a:p>
          <a:p>
            <a:r>
              <a:rPr lang="en-GB" i="1" dirty="0">
                <a:solidFill>
                  <a:schemeClr val="tx1"/>
                </a:solidFill>
              </a:rPr>
              <a:t>Ethics?</a:t>
            </a:r>
          </a:p>
          <a:p>
            <a:r>
              <a:rPr lang="en-GB" i="1" dirty="0">
                <a:solidFill>
                  <a:schemeClr val="tx1"/>
                </a:solidFill>
              </a:rPr>
              <a:t>Feedback</a:t>
            </a:r>
          </a:p>
        </p:txBody>
      </p:sp>
      <p:pic>
        <p:nvPicPr>
          <p:cNvPr id="6148" name="Picture 4" descr="C:\Users\l.roberts\AppData\Local\Microsoft\Windows\Temporary Internet Files\Content.IE5\VT7L4AUG\MP900426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5638800"/>
            <a:ext cx="32004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3344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Arsylwadau</a:t>
            </a:r>
            <a:r>
              <a:rPr lang="en-GB" dirty="0"/>
              <a:t>/Observations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dirty="0" err="1">
                <a:solidFill>
                  <a:schemeClr val="tx1"/>
                </a:solidFill>
              </a:rPr>
              <a:t>fyddwch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ysgrifennu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popeth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Nodiadau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C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</a:t>
            </a:r>
            <a:r>
              <a:rPr lang="en-GB" dirty="0" err="1">
                <a:solidFill>
                  <a:schemeClr val="tx1"/>
                </a:solidFill>
              </a:rPr>
              <a:t>dau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Ffilmio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</a:rPr>
              <a:t>Moeseg</a:t>
            </a:r>
            <a:r>
              <a:rPr lang="en-GB" dirty="0">
                <a:solidFill>
                  <a:schemeClr val="tx1"/>
                </a:solidFill>
              </a:rPr>
              <a:t>?</a:t>
            </a:r>
          </a:p>
          <a:p>
            <a:r>
              <a:rPr lang="en-GB" dirty="0">
                <a:solidFill>
                  <a:schemeClr val="tx1"/>
                </a:solidFill>
              </a:rPr>
              <a:t>Ni </a:t>
            </a:r>
            <a:r>
              <a:rPr lang="en-GB" dirty="0" err="1">
                <a:solidFill>
                  <a:schemeClr val="tx1"/>
                </a:solidFill>
              </a:rPr>
              <a:t>fedrwch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popeth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232381" y="2532776"/>
            <a:ext cx="3822192" cy="4069080"/>
          </a:xfrm>
        </p:spPr>
        <p:txBody>
          <a:bodyPr/>
          <a:lstStyle/>
          <a:p>
            <a:r>
              <a:rPr lang="en-GB" i="1" dirty="0">
                <a:solidFill>
                  <a:schemeClr val="tx1"/>
                </a:solidFill>
              </a:rPr>
              <a:t>Will you write everything verbatim?</a:t>
            </a:r>
          </a:p>
          <a:p>
            <a:r>
              <a:rPr lang="en-GB" i="1" dirty="0">
                <a:solidFill>
                  <a:schemeClr val="tx1"/>
                </a:solidFill>
              </a:rPr>
              <a:t>Notes?</a:t>
            </a:r>
          </a:p>
          <a:p>
            <a:r>
              <a:rPr lang="en-GB" i="1" dirty="0">
                <a:solidFill>
                  <a:schemeClr val="tx1"/>
                </a:solidFill>
              </a:rPr>
              <a:t>Codes?</a:t>
            </a:r>
          </a:p>
          <a:p>
            <a:r>
              <a:rPr lang="en-GB" i="1" dirty="0">
                <a:solidFill>
                  <a:schemeClr val="tx1"/>
                </a:solidFill>
              </a:rPr>
              <a:t>Film?</a:t>
            </a:r>
          </a:p>
          <a:p>
            <a:r>
              <a:rPr lang="en-GB" i="1" dirty="0">
                <a:solidFill>
                  <a:schemeClr val="tx1"/>
                </a:solidFill>
              </a:rPr>
              <a:t>Ethics?</a:t>
            </a:r>
          </a:p>
          <a:p>
            <a:r>
              <a:rPr lang="en-GB" i="1" dirty="0">
                <a:solidFill>
                  <a:schemeClr val="tx1"/>
                </a:solidFill>
              </a:rPr>
              <a:t>You cannot capture everything</a:t>
            </a:r>
          </a:p>
        </p:txBody>
      </p:sp>
      <p:pic>
        <p:nvPicPr>
          <p:cNvPr id="7170" name="Picture 2" descr="C:\Users\l.roberts\AppData\Local\Microsoft\Windows\Temporary Internet Files\Content.IE5\N7NKQ001\MP9004424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410200"/>
            <a:ext cx="3429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9362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Lin, Y-H, K. ( 2016) Collecting Qualitative Data in Palaiologou, I., Needham, D. &amp; Male, T. ( 2016) </a:t>
            </a:r>
            <a:r>
              <a:rPr lang="en-GB" sz="2000" i="1" dirty="0">
                <a:solidFill>
                  <a:schemeClr val="tx1"/>
                </a:solidFill>
              </a:rPr>
              <a:t>Doing Research in Education: Theory and Practice. </a:t>
            </a:r>
            <a:r>
              <a:rPr lang="en-GB" sz="2000" dirty="0">
                <a:solidFill>
                  <a:schemeClr val="tx1"/>
                </a:solidFill>
              </a:rPr>
              <a:t>London: Sage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 err="1">
                <a:solidFill>
                  <a:schemeClr val="tx1"/>
                </a:solidFill>
              </a:rPr>
              <a:t>Plowright,D</a:t>
            </a:r>
            <a:r>
              <a:rPr lang="en-GB" sz="2000" dirty="0">
                <a:solidFill>
                  <a:schemeClr val="tx1"/>
                </a:solidFill>
              </a:rPr>
              <a:t>. ( 2011) </a:t>
            </a:r>
            <a:r>
              <a:rPr lang="en-GB" sz="2000" i="1" dirty="0">
                <a:solidFill>
                  <a:schemeClr val="tx1"/>
                </a:solidFill>
              </a:rPr>
              <a:t>Using Mixed Methods</a:t>
            </a:r>
            <a:r>
              <a:rPr lang="en-GB" sz="2000" dirty="0">
                <a:solidFill>
                  <a:schemeClr val="tx1"/>
                </a:solidFill>
              </a:rPr>
              <a:t>. Frameworks for an Integrated Methodology. London: Sage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94706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56D92AF-9BCD-4A9D-8B70-5FCF5352883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2D58EE-B1E8-4A1D-80B0-E0AFA2671E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C999EF-8EDA-43B7-BE0E-5A5D1AF07F6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569</TotalTime>
  <Words>1873</Words>
  <Application>Microsoft Office PowerPoint</Application>
  <PresentationFormat>On-screen Show (4:3)</PresentationFormat>
  <Paragraphs>392</Paragraphs>
  <Slides>39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Calibri</vt:lpstr>
      <vt:lpstr>Cambria</vt:lpstr>
      <vt:lpstr>Symbol</vt:lpstr>
      <vt:lpstr>Wingdings 3</vt:lpstr>
      <vt:lpstr>Waveform</vt:lpstr>
      <vt:lpstr>ECES5020C  Ymchwil Addysgol Education Research</vt:lpstr>
      <vt:lpstr>Nodau'r Modiwl / Module Aims</vt:lpstr>
      <vt:lpstr>Deilliannau Dysgu/ Learning Outcomes</vt:lpstr>
      <vt:lpstr>Deilliannau Dysgu/ Learning Outcomes </vt:lpstr>
      <vt:lpstr>Gorolwg / Overview</vt:lpstr>
      <vt:lpstr>Mae angen i fi gyflawni darn o ymchwill….    I have to Undertake a Piece of Research  . . </vt:lpstr>
      <vt:lpstr>Gillham (2000)</vt:lpstr>
      <vt:lpstr>Oppenheim (1996)</vt:lpstr>
      <vt:lpstr>Pryd byddem yn defnyddio Arolwg/Holiadur? When would we use a Survey/Questionnaire?</vt:lpstr>
      <vt:lpstr>Cofiwch! Remember!</vt:lpstr>
      <vt:lpstr>Mathau o Holiaduron Questionnaire Types</vt:lpstr>
      <vt:lpstr>Ystyriaethau/Considerations</vt:lpstr>
      <vt:lpstr>Wyneb yn Wyneb/Face to Face</vt:lpstr>
      <vt:lpstr>Hunan Weinyddu/Self Administered</vt:lpstr>
      <vt:lpstr>Holiadur drwy’r Post/E-bost/Dolen digidol Postal/E-mail/Digital link Questionnaire</vt:lpstr>
      <vt:lpstr>Dyluniad yn Allweddol Instrumental Design</vt:lpstr>
      <vt:lpstr>Beth Sy’n Mynd Ble? What Goes Where?</vt:lpstr>
      <vt:lpstr>Cwestiynau Cefndirol Background Questions</vt:lpstr>
      <vt:lpstr>Dyluniad ac Ymddangosiad Design and Appearance</vt:lpstr>
      <vt:lpstr>Cwestiynau Agored Open Ended Questions</vt:lpstr>
      <vt:lpstr>Cwestiynau Caeëdig Closed Questions</vt:lpstr>
      <vt:lpstr>Cwestiynau Caeëdig Closed Questions</vt:lpstr>
      <vt:lpstr>Graddfeydd/Scales</vt:lpstr>
      <vt:lpstr>Anhawsterau/Difficulties</vt:lpstr>
      <vt:lpstr>Termau neu Ymadroddion Anelwig Ambiguous Terms or Phrases</vt:lpstr>
      <vt:lpstr>Cwestiynau Anodd Eraill Other Difficult Questions</vt:lpstr>
      <vt:lpstr>Mwy o gwestiynau anodd More Difficult Questions</vt:lpstr>
      <vt:lpstr>Casgliadau/Conclusions</vt:lpstr>
      <vt:lpstr>Tasg  / Task</vt:lpstr>
      <vt:lpstr>Arsylwi / Observation</vt:lpstr>
      <vt:lpstr>Rôl yr Arsylwr 1 Role of observer 1</vt:lpstr>
      <vt:lpstr>Rôl yr Arsylwr 2 Role of observer 2</vt:lpstr>
      <vt:lpstr>Rôl yr Arsylwr 3 Role of observer 3</vt:lpstr>
      <vt:lpstr>Rôl yr Arsylwr 4 Role of observer 4</vt:lpstr>
      <vt:lpstr>Arsylwad Strwythuredig/Anstrwythuredig Structured / Unstructured Observation</vt:lpstr>
      <vt:lpstr>Elfen o strwythur Degree of structure (Lin, 2016)</vt:lpstr>
      <vt:lpstr>Tasg  / Task </vt:lpstr>
      <vt:lpstr>Arsylwadau/Observations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110</cp:revision>
  <dcterms:created xsi:type="dcterms:W3CDTF">2014-08-11T13:59:45Z</dcterms:created>
  <dcterms:modified xsi:type="dcterms:W3CDTF">2026-01-30T17:13:33Z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