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0" r:id="rId6"/>
    <p:sldId id="259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6" d="100"/>
          <a:sy n="86" d="100"/>
        </p:scale>
        <p:origin x="51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543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5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6252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8775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127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879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944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70930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7145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1119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4916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B7FCE-7135-4542-8BF7-B20882F4FDA3}" type="datetimeFigureOut">
              <a:rPr lang="en-GB" smtClean="0"/>
              <a:t>14/03/2018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F4E759-9229-4D54-9207-31BC17BD28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738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deselectrical.com/bim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en.wikipedia.org/wiki/Building_information_modeling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autodesk.com/redshift/building-information-modeling-top-10-benefits-of-bim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onstructionmonitor.com/blog/2015/12/03/pros-cons-of-using-a-bim-model-for-your-next-project/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hapticarchitects.com/work/istanbul-new-airport-air-traffic-control-tower-istanbul-turkey/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citymetric.com/transport/when-does-london-crossrail-open-elizabeth-line" TargetMode="External"/><Relationship Id="rId4" Type="http://schemas.openxmlformats.org/officeDocument/2006/relationships/hyperlink" Target="http://www.crossrail.co.uk/route/maps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itymetric.com/transport/when-does-london-crossrail-open-elizabeth-line" TargetMode="External"/><Relationship Id="rId3" Type="http://schemas.openxmlformats.org/officeDocument/2006/relationships/hyperlink" Target="https://en.wikipedia.org/wiki/Building_information_modeling" TargetMode="External"/><Relationship Id="rId7" Type="http://schemas.openxmlformats.org/officeDocument/2006/relationships/hyperlink" Target="http://www.crossrail.co.uk/route/maps/" TargetMode="External"/><Relationship Id="rId2" Type="http://schemas.openxmlformats.org/officeDocument/2006/relationships/hyperlink" Target="http://www.deselectrical.com/bi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hapticarchitects.com/work/istanbul-new-airport-air-traffic-control-tower-istanbul-turkey/" TargetMode="External"/><Relationship Id="rId5" Type="http://schemas.openxmlformats.org/officeDocument/2006/relationships/hyperlink" Target="https://www.constructionmonitor.com/blog/2015/12/03/pros-cons-of-using-a-bim-model-for-your-next-project/" TargetMode="External"/><Relationship Id="rId4" Type="http://schemas.openxmlformats.org/officeDocument/2006/relationships/hyperlink" Target="https://www.autodesk.com/redshift/building-information-modeling-top-10-benefits-of-bi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3999" y="-423805"/>
            <a:ext cx="9144000" cy="2387600"/>
          </a:xfrm>
        </p:spPr>
        <p:txBody>
          <a:bodyPr/>
          <a:lstStyle/>
          <a:p>
            <a:r>
              <a:rPr lang="en-GB" dirty="0"/>
              <a:t>What is BIM?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3490" y="2466538"/>
            <a:ext cx="3405017" cy="195014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233660" y="4416684"/>
            <a:ext cx="172467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3"/>
              </a:rPr>
              <a:t>http://www.deselectrical.com/bim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91353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Information Modelling (BIM) is a digital representation of physical and functional characteristics of a facility. BIM is a shared knowledge resource for information about a facility forming a reliable basis for decisions during its life-cycle from the conception of design to the demolition.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641273" y="3893572"/>
            <a:ext cx="290945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>
                <a:hlinkClick r:id="rId2"/>
              </a:rPr>
              <a:t>https://en.wikipedia.org/wiki/Building_information_modeling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19975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48148" y="271145"/>
            <a:ext cx="4556761" cy="62663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Why should you use BIM?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22960" y="1213658"/>
            <a:ext cx="1030778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Allows for easy 3D visualisation of a project.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Allows modification of designs with no waste.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Improved collaboration.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Next step coordination.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Save time and money.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3D simulation (3D walk through).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Access anywhere.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831B7765-6F0A-40EE-B223-4EB555576309}"/>
              </a:ext>
            </a:extLst>
          </p:cNvPr>
          <p:cNvSpPr/>
          <p:nvPr/>
        </p:nvSpPr>
        <p:spPr>
          <a:xfrm>
            <a:off x="822960" y="5068971"/>
            <a:ext cx="6096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>
                <a:hlinkClick r:id="rId2"/>
              </a:rPr>
              <a:t>https://www.autodesk.com/redshift/building-information-modeling-top-10-benefits-of-bim/</a:t>
            </a:r>
            <a:endParaRPr lang="en-GB" sz="800" dirty="0"/>
          </a:p>
        </p:txBody>
      </p:sp>
    </p:spTree>
    <p:extLst>
      <p:ext uri="{BB962C8B-B14F-4D97-AF65-F5344CB8AC3E}">
        <p14:creationId xmlns:p14="http://schemas.microsoft.com/office/powerpoint/2010/main" val="22376832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Disadvantages of BIM.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BA7C5C4-1E3C-4B13-8E6D-FAA53F800263}"/>
              </a:ext>
            </a:extLst>
          </p:cNvPr>
          <p:cNvSpPr txBox="1"/>
          <p:nvPr/>
        </p:nvSpPr>
        <p:spPr>
          <a:xfrm>
            <a:off x="967666" y="1864311"/>
            <a:ext cx="8966447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Cost of software.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Incompatibility with hardware.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Set up difficulty.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8FE9DC1-13F1-4FF4-88E9-0188DF654939}"/>
              </a:ext>
            </a:extLst>
          </p:cNvPr>
          <p:cNvSpPr/>
          <p:nvPr/>
        </p:nvSpPr>
        <p:spPr>
          <a:xfrm>
            <a:off x="838200" y="3495526"/>
            <a:ext cx="6096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>
                <a:hlinkClick r:id="rId2"/>
              </a:rPr>
              <a:t>https://www.constructionmonitor.com/blog/2015/12/03/pros-cons-of-using-a-bim-model-for-your-next-project/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935466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23433" y="0"/>
            <a:ext cx="5163105" cy="1325563"/>
          </a:xfrm>
        </p:spPr>
        <p:txBody>
          <a:bodyPr/>
          <a:lstStyle/>
          <a:p>
            <a:r>
              <a:rPr lang="en-GB" dirty="0"/>
              <a:t>BIM life cycle.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1BB86D-CD92-4D3E-8BBC-C2D910250B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878" t="15316" r="12839" b="6498"/>
          <a:stretch/>
        </p:blipFill>
        <p:spPr>
          <a:xfrm>
            <a:off x="1994516" y="1091953"/>
            <a:ext cx="8202967" cy="5362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2414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Steps of BIM in a project.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947651" y="1853738"/>
            <a:ext cx="9833956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one: preparation and brief.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two: concept design.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three: developed design.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four: technical design.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five: construction.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six: handover and close out.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200" dirty="0"/>
              <a:t>Step seven: in use.</a:t>
            </a:r>
          </a:p>
        </p:txBody>
      </p:sp>
    </p:spTree>
    <p:extLst>
      <p:ext uri="{BB962C8B-B14F-4D97-AF65-F5344CB8AC3E}">
        <p14:creationId xmlns:p14="http://schemas.microsoft.com/office/powerpoint/2010/main" val="250417290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Examples of BIM projects.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853143-9420-4D28-8C78-B2162B624395}"/>
              </a:ext>
            </a:extLst>
          </p:cNvPr>
          <p:cNvSpPr txBox="1"/>
          <p:nvPr/>
        </p:nvSpPr>
        <p:spPr>
          <a:xfrm>
            <a:off x="932155" y="1793289"/>
            <a:ext cx="743061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Istanbul new airport.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DB09962-03D1-47C3-B5FF-7AA12E3857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155" y="2265222"/>
            <a:ext cx="4652627" cy="3289407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B70837F3-498C-40F0-9BD9-E55C1C31E077}"/>
              </a:ext>
            </a:extLst>
          </p:cNvPr>
          <p:cNvSpPr/>
          <p:nvPr/>
        </p:nvSpPr>
        <p:spPr>
          <a:xfrm>
            <a:off x="838200" y="5657230"/>
            <a:ext cx="6096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>
                <a:hlinkClick r:id="rId3"/>
              </a:rPr>
              <a:t>http://hapticarchitects.com/work/istanbul-new-airport-air-traffic-control-tower-istanbul-turkey/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91188865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221" y="1208504"/>
            <a:ext cx="10515600" cy="1325563"/>
          </a:xfrm>
        </p:spPr>
        <p:txBody>
          <a:bodyPr>
            <a:normAutofit/>
          </a:bodyPr>
          <a:lstStyle/>
          <a:p>
            <a:r>
              <a:rPr lang="en-GB" sz="1800" dirty="0"/>
              <a:t>Crossrail.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9BF312B-2AC8-4915-97A5-241FBFEAFB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221" y="2534067"/>
            <a:ext cx="4097740" cy="2712313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E2BA03E7-812B-46CB-85C3-DE69A6AE0A5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1608" y="2927006"/>
            <a:ext cx="5835588" cy="184638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20F9B3D1-6448-4271-8C94-BC14C336D14A}"/>
              </a:ext>
            </a:extLst>
          </p:cNvPr>
          <p:cNvSpPr/>
          <p:nvPr/>
        </p:nvSpPr>
        <p:spPr>
          <a:xfrm>
            <a:off x="5761608" y="5372743"/>
            <a:ext cx="1909497" cy="21544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800" dirty="0">
                <a:hlinkClick r:id="rId4"/>
              </a:rPr>
              <a:t>http://www.crossrail.co.uk/route/maps/</a:t>
            </a:r>
            <a:r>
              <a:rPr lang="en-GB" sz="8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FB3281B-E0F7-4E4D-9EFB-4B792A9BD7B1}"/>
              </a:ext>
            </a:extLst>
          </p:cNvPr>
          <p:cNvSpPr/>
          <p:nvPr/>
        </p:nvSpPr>
        <p:spPr>
          <a:xfrm>
            <a:off x="909221" y="5372743"/>
            <a:ext cx="6096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800" dirty="0">
                <a:hlinkClick r:id="rId5"/>
              </a:rPr>
              <a:t>https://www.citymetric.com/transport/when-does-london-crossrail-open-elizabeth-line</a:t>
            </a:r>
            <a:r>
              <a:rPr lang="en-GB" sz="8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09374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8016" y="2766218"/>
            <a:ext cx="5535967" cy="1325563"/>
          </a:xfrm>
        </p:spPr>
        <p:txBody>
          <a:bodyPr>
            <a:noAutofit/>
          </a:bodyPr>
          <a:lstStyle/>
          <a:p>
            <a:r>
              <a:rPr lang="en-GB" sz="6600" dirty="0"/>
              <a:t>Future of BIM?</a:t>
            </a:r>
          </a:p>
        </p:txBody>
      </p:sp>
    </p:spTree>
    <p:extLst>
      <p:ext uri="{BB962C8B-B14F-4D97-AF65-F5344CB8AC3E}">
        <p14:creationId xmlns:p14="http://schemas.microsoft.com/office/powerpoint/2010/main" val="24787918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40327" y="332509"/>
            <a:ext cx="7922029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/>
              <a:t>Image, © DES Electrical Contractors UK Ltd(2015) BIM</a:t>
            </a:r>
          </a:p>
          <a:p>
            <a:r>
              <a:rPr lang="en-GB" sz="800" dirty="0"/>
              <a:t>       Available at url: </a:t>
            </a:r>
            <a:r>
              <a:rPr lang="en-GB" sz="800" dirty="0">
                <a:hlinkClick r:id="rId2"/>
              </a:rPr>
              <a:t>http://www.deselectrical.com/bim</a:t>
            </a:r>
            <a:r>
              <a:rPr lang="en-GB" sz="800" dirty="0"/>
              <a:t> </a:t>
            </a:r>
          </a:p>
          <a:p>
            <a:r>
              <a:rPr lang="en-GB" sz="800" dirty="0"/>
              <a:t>       Accessed on: 13/03/2018 </a:t>
            </a:r>
          </a:p>
          <a:p>
            <a:r>
              <a:rPr lang="en-GB" dirty="0"/>
              <a:t> 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89956" y="922713"/>
            <a:ext cx="3333404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800" dirty="0"/>
              <a:t>Image, Wikipedia(2018) building information modelling</a:t>
            </a:r>
          </a:p>
          <a:p>
            <a:r>
              <a:rPr lang="en-GB" sz="800" dirty="0"/>
              <a:t>Available at url: </a:t>
            </a:r>
            <a:r>
              <a:rPr lang="en-GB" sz="800" dirty="0">
                <a:hlinkClick r:id="rId3"/>
              </a:rPr>
              <a:t>https://en.wikipedia.org/wiki/Building_information_modeling</a:t>
            </a:r>
            <a:r>
              <a:rPr lang="en-GB" sz="800" dirty="0"/>
              <a:t> </a:t>
            </a:r>
          </a:p>
          <a:p>
            <a:r>
              <a:rPr lang="en-GB" sz="800" dirty="0"/>
              <a:t>Accessed on: 13/03/18</a:t>
            </a:r>
          </a:p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9956" y="1596044"/>
            <a:ext cx="2801389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800" dirty="0"/>
              <a:t>Text, redshift(2014) Building Information </a:t>
            </a:r>
            <a:r>
              <a:rPr lang="en-GB" sz="800" dirty="0" err="1"/>
              <a:t>Modeling</a:t>
            </a:r>
            <a:r>
              <a:rPr lang="en-GB" sz="800" dirty="0"/>
              <a:t> for the Win: Top 10 Benefits of BIM</a:t>
            </a:r>
          </a:p>
          <a:p>
            <a:r>
              <a:rPr lang="en-GB" sz="800" dirty="0" err="1"/>
              <a:t>Avaliable</a:t>
            </a:r>
            <a:r>
              <a:rPr lang="en-GB" sz="800" dirty="0"/>
              <a:t> at url:  </a:t>
            </a:r>
            <a:r>
              <a:rPr lang="en-GB" sz="800" dirty="0">
                <a:hlinkClick r:id="rId4"/>
              </a:rPr>
              <a:t>https://www.autodesk.com/redshift/building-information-modeling-top-10-benefits-of-bim/</a:t>
            </a:r>
            <a:r>
              <a:rPr lang="en-GB" sz="800" dirty="0"/>
              <a:t> accessed on: 13/03/18 </a:t>
            </a:r>
          </a:p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CED4D73-6301-4C06-8AAB-C287B7DC22D7}"/>
              </a:ext>
            </a:extLst>
          </p:cNvPr>
          <p:cNvSpPr txBox="1"/>
          <p:nvPr/>
        </p:nvSpPr>
        <p:spPr>
          <a:xfrm>
            <a:off x="479030" y="2445436"/>
            <a:ext cx="3755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800" dirty="0"/>
              <a:t>Construction monitor(2015) Pros &amp; Cons of Using a BIM Model for your Next Project available at url: </a:t>
            </a:r>
            <a:r>
              <a:rPr lang="en-GB" sz="800" dirty="0">
                <a:hlinkClick r:id="rId5"/>
              </a:rPr>
              <a:t>https://www.constructionmonitor.com/blog/2015/12/03/pros-cons-of-using-a-bim-model-for-your-next-project/</a:t>
            </a:r>
            <a:r>
              <a:rPr lang="en-GB" sz="800" dirty="0"/>
              <a:t> accessed 13/03/18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C2457F-F1A8-4712-832D-D693F965EBD0}"/>
              </a:ext>
            </a:extLst>
          </p:cNvPr>
          <p:cNvSpPr txBox="1"/>
          <p:nvPr/>
        </p:nvSpPr>
        <p:spPr>
          <a:xfrm>
            <a:off x="621437" y="3293616"/>
            <a:ext cx="375525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Haptic(2017) Istanbul New Airport Air Traffic Control Tower available at url: </a:t>
            </a:r>
            <a:r>
              <a:rPr lang="en-GB" sz="800" dirty="0">
                <a:hlinkClick r:id="rId6"/>
              </a:rPr>
              <a:t>http://hapticarchitects.com/work/istanbul-new-airport-air-traffic-control-tower-istanbul-turkey/</a:t>
            </a:r>
            <a:r>
              <a:rPr lang="en-GB" sz="800" dirty="0"/>
              <a:t> </a:t>
            </a:r>
          </a:p>
          <a:p>
            <a:r>
              <a:rPr lang="en-GB" sz="800" dirty="0"/>
              <a:t>Accessed on: 13/03/2018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A17E210-02E1-4963-A132-CF4206B3575E}"/>
              </a:ext>
            </a:extLst>
          </p:cNvPr>
          <p:cNvSpPr txBox="1"/>
          <p:nvPr/>
        </p:nvSpPr>
        <p:spPr>
          <a:xfrm>
            <a:off x="540327" y="4181383"/>
            <a:ext cx="534556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/>
              <a:t>Crossrail(2018) Crossrail route maps available at url: </a:t>
            </a:r>
            <a:r>
              <a:rPr lang="en-GB" sz="800" dirty="0">
                <a:hlinkClick r:id="rId7"/>
              </a:rPr>
              <a:t>http://www.crossrail.co.uk/route/maps/</a:t>
            </a:r>
            <a:r>
              <a:rPr lang="en-GB" sz="800" dirty="0"/>
              <a:t> accessed on 13/03/18.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4F5D861-C844-47EB-B6C3-AF5FFD9A1FCE}"/>
              </a:ext>
            </a:extLst>
          </p:cNvPr>
          <p:cNvSpPr txBox="1"/>
          <p:nvPr/>
        </p:nvSpPr>
        <p:spPr>
          <a:xfrm>
            <a:off x="540327" y="4705165"/>
            <a:ext cx="613568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00" dirty="0" err="1"/>
              <a:t>Citymetric</a:t>
            </a:r>
            <a:r>
              <a:rPr lang="en-GB" sz="800" dirty="0"/>
              <a:t>(2018) when does London's cross rail open available at url: </a:t>
            </a:r>
            <a:r>
              <a:rPr lang="en-GB" sz="800" dirty="0">
                <a:hlinkClick r:id="rId8"/>
              </a:rPr>
              <a:t>https://www.citymetric.com/transport/when-does-london-crossrail-open-elizabeth-line</a:t>
            </a:r>
            <a:r>
              <a:rPr lang="en-GB" sz="800" dirty="0"/>
              <a:t> accessed on: 13/03/2018</a:t>
            </a:r>
          </a:p>
        </p:txBody>
      </p:sp>
    </p:spTree>
    <p:extLst>
      <p:ext uri="{BB962C8B-B14F-4D97-AF65-F5344CB8AC3E}">
        <p14:creationId xmlns:p14="http://schemas.microsoft.com/office/powerpoint/2010/main" val="1108601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1095</TotalTime>
  <Words>494</Words>
  <Application>Microsoft Office PowerPoint</Application>
  <PresentationFormat>Widescreen</PresentationFormat>
  <Paragraphs>48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What is BIM?</vt:lpstr>
      <vt:lpstr>PowerPoint Presentation</vt:lpstr>
      <vt:lpstr>PowerPoint Presentation</vt:lpstr>
      <vt:lpstr>Disadvantages of BIM.</vt:lpstr>
      <vt:lpstr>BIM life cycle.</vt:lpstr>
      <vt:lpstr>Steps of BIM in a project.</vt:lpstr>
      <vt:lpstr>Examples of BIM projects.</vt:lpstr>
      <vt:lpstr>Crossrail.</vt:lpstr>
      <vt:lpstr>Future of BIM?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What is BIM?</dc:title>
  <dc:creator>Joseph Reohorn (P151776)</dc:creator>
  <cp:lastModifiedBy>User</cp:lastModifiedBy>
  <cp:revision>16</cp:revision>
  <dcterms:created xsi:type="dcterms:W3CDTF">2018-03-13T16:00:20Z</dcterms:created>
  <dcterms:modified xsi:type="dcterms:W3CDTF">2018-03-15T11:37:21Z</dcterms:modified>
</cp:coreProperties>
</file>