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80" r:id="rId3"/>
    <p:sldId id="276" r:id="rId4"/>
    <p:sldId id="275" r:id="rId5"/>
    <p:sldId id="278" r:id="rId6"/>
    <p:sldId id="279" r:id="rId7"/>
    <p:sldId id="281" r:id="rId8"/>
    <p:sldId id="260" r:id="rId9"/>
    <p:sldId id="282" r:id="rId10"/>
    <p:sldId id="283" r:id="rId11"/>
    <p:sldId id="261" r:id="rId12"/>
    <p:sldId id="284" r:id="rId13"/>
    <p:sldId id="289" r:id="rId14"/>
    <p:sldId id="290" r:id="rId15"/>
    <p:sldId id="291" r:id="rId16"/>
    <p:sldId id="285" r:id="rId17"/>
    <p:sldId id="286" r:id="rId18"/>
    <p:sldId id="264" r:id="rId19"/>
    <p:sldId id="28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11/15/2017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D9vjXnrzXAhVHF8AKHQi8BAYQjRwIBw&amp;url=http://delafleur.com/blog/?tag=2nd-floor&amp;paged=5&amp;psig=AOvVaw3erXWKUGeVqP3aWip-t-V3&amp;ust=151068577164844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1nbuonbzXAhWhCMAKHUsKBF8QjRwIBw&amp;url=http://www.smcconstructionltd.co.uk/1st-floor-joist-installation-newton-abbot-torquay-exeter-plymouth-south-devon/&amp;psig=AOvVaw3erXWKUGeVqP3aWip-t-V3&amp;ust=151068577164844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p0Zzym7zXAhWNOsAKHYt5BfYQjRwIBw&amp;url=http://www.diynetwork.com/how-to/rooms-and-spaces/floors/all-about-joist-and-concrete-floor-structures&amp;psig=AOvVaw2btu6X18UkSYfRVNm9diI8&amp;ust=151068446191123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x5jWnbzXAhWDCMAKHdCUAE0QjRwIBw&amp;url=http://www.townhousecenter.org/blog/2013/10/01/brooklyn-3-townhouse-construction-update-basement-shell-done-1st-floor-joists-hung&amp;psig=AOvVaw3erXWKUGeVqP3aWip-t-V3&amp;ust=1510685771648443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XzN3in7zXAhUpL8AKHQmLCkEQjRwIBw&amp;url=http://nuweb2.northumbria.ac.uk/bedemo/Domestic_Floors/page_16.htm&amp;psig=AOvVaw0OX0s-ROvVxRl7zvh4kXkq&amp;ust=1510686437021868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wzvLmobzXAhWNOsAKHYt5BfYQjRwIBw&amp;url=https://fet.uwe.ac.uk/conweb/house_ages/elements/section4.htm&amp;psig=AOvVaw2qh85JaZXRuorp09KjsIDk&amp;ust=151068700375552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sp7m9pbzXAhUBIsAKHdz8CN4QjRwIBw&amp;url=https://fet.uwe.ac.uk/conweb/house_ages/elements/section4.htm&amp;psig=AOvVaw1lUkl7giONFGIO9bmMUJcG&amp;ust=1510687881087152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Sq-y3pKzXAhWmLsAKHZ5GDA8QjRwIBw&amp;url=http://www.stovefittersmanual.co.uk/articles/hearth-regulations/&amp;psig=AOvVaw3jSZJm2AngRw4XDE_Z3Uxq&amp;ust=1510137853878229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https://www.google.co.uk/url?sa=i&amp;rct=j&amp;q=&amp;esrc=s&amp;source=images&amp;cd=&amp;cad=rja&amp;uact=8&amp;ved=0ahUKEwjw7du-przXAhXiJ8AKHaxnBf0QjRwIBw&amp;url=http://www.wickes.co.uk/Wickes-Galvanised-Joist-Hanger-50x150mm/p/240100&amp;psig=AOvVaw1OaUCug-DtVfjuujS1K7yV&amp;ust=1510688262690101" TargetMode="External"/><Relationship Id="rId7" Type="http://schemas.openxmlformats.org/officeDocument/2006/relationships/image" Target="../media/image14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j3ir3rp7zXAhWiJsAKHd5yBfMQjRwIBw&amp;url=http://nhbccampaigns.co.uk/landingpages/techzone/previous_versions/2011/Part6/section4/sitework.htm&amp;psig=AOvVaw2FWeMDV_t9JN8oDWtZZPNe&amp;ust=1510688569795139" TargetMode="External"/><Relationship Id="rId5" Type="http://schemas.openxmlformats.org/officeDocument/2006/relationships/image" Target="../media/image13.jpeg"/><Relationship Id="rId10" Type="http://schemas.openxmlformats.org/officeDocument/2006/relationships/image" Target="../media/image16.jpeg"/><Relationship Id="rId4" Type="http://schemas.openxmlformats.org/officeDocument/2006/relationships/image" Target="../media/image12.jpeg"/><Relationship Id="rId9" Type="http://schemas.openxmlformats.org/officeDocument/2006/relationships/hyperlink" Target="https://www.google.co.uk/url?sa=i&amp;rct=j&amp;q=&amp;esrc=s&amp;source=images&amp;cd=&amp;cad=rja&amp;uact=8&amp;ved=0ahUKEwj9nqX0sLzXAhXjJMAKHddtAm0QjRwIBw&amp;url=http://chestofbooks.com/home-improvement/woodworking/Handicraft-Workshop/Mortise-And-Tenon-Joint.html&amp;psig=AOvVaw0us_Zbt4fDP-jB5riaKHkv&amp;ust=151069094772986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v9pGN4r3XAhVpC8AKHdhVDhoQjRwIBw&amp;url=https://www.checkmate.uk.com/TechMan/rightcontent.asp?PartNum=5&amp;SubSection=7&amp;SubSubSection=3&amp;psig=AOvVaw2uCc9LTML6pErcPB7vyuL2&amp;ust=151073834752607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pjaOL473XAhXIL8AKHZZHCDMQjRwIBw&amp;url=http://www.diydoctor.org.uk/projects/Notching_joist.htm&amp;psig=AOvVaw2uCc9LTML6pErcPB7vyuL2&amp;ust=1510738347526074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0ahUKEwiG6Ozv473XAhUrDsAKHQyLDlQQjRwIBw&amp;url=https://www.specifiedby.com/building-regulations/approved-document-a-structure&amp;psig=AOvVaw2UwaV__rNhW0VStVQeKfvb&amp;ust=1510739032104728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Om8masrzXAhXkI8AKHZzJDXsQjRwIBw&amp;url=http://velox-systems.co.uk/floors&amp;psig=AOvVaw35bHZ6KHQnAYJ9m3D3YJ52&amp;ust=151069121388388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hyperlink" Target="https://www.google.co.uk/url?sa=i&amp;rct=j&amp;q=&amp;esrc=s&amp;source=images&amp;cd=&amp;cad=rja&amp;uact=8&amp;ved=0ahUKEwivyqjMs7zXAhVLOMAKHbHzA9wQjRwIBw&amp;url=http://adamas.hr/graditeljstvo/graditeljstvo-1-en.html&amp;psig=AOvVaw35bHZ6KHQnAYJ9m3D3YJ52&amp;ust=1510691213883880" TargetMode="Externa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64fP9tbzXAhVnJcAKHa7AD-wQjRwIBw&amp;url=http://www.ambren.co.uk/May2006.html&amp;psig=AOvVaw3vxZy9WJQzLk_E4fJIO4kO&amp;ust=1510692399605411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lqo2At7zXAhVpBcAKHQ74BlYQjRwIBw&amp;url=http://www.archiexpo.com/prod/cr-longley-co-ltd/product-82998-1503412.html&amp;psig=AOvVaw13CyeiWVEnNmQe7y9qmJRY&amp;ust=1510692649269614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hyperlink" Target="https://www.steelconstruction.info/File:C8fig2.jpg" TargetMode="External"/><Relationship Id="rId7" Type="http://schemas.openxmlformats.org/officeDocument/2006/relationships/hyperlink" Target="https://www.steelconstruction.info/File:C8fig6.pn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hyperlink" Target="https://www.steelconstruction.info/images/2/24/C8fig5.png" TargetMode="External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  <a:p>
            <a:pPr algn="ctr"/>
            <a:r>
              <a:rPr lang="en-GB" sz="32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14281" y="3000372"/>
            <a:ext cx="26432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Joists built into walls  or onto internal stepped masonry</a:t>
            </a:r>
            <a:endParaRPr lang="en-GB" sz="2800" dirty="0"/>
          </a:p>
        </p:txBody>
      </p:sp>
      <p:pic>
        <p:nvPicPr>
          <p:cNvPr id="5632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2786058"/>
            <a:ext cx="5214954" cy="3476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34" y="2143116"/>
            <a:ext cx="2571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Built-in to inner skin of cavity wall</a:t>
            </a:r>
            <a:endParaRPr lang="en-GB" sz="2800" dirty="0"/>
          </a:p>
        </p:txBody>
      </p:sp>
      <p:pic>
        <p:nvPicPr>
          <p:cNvPr id="48130" name="Picture 2" descr="Image result for upper timber floor constructi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43286" y="2428868"/>
            <a:ext cx="5762551" cy="36004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34" y="2143116"/>
            <a:ext cx="2571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Over 3.6m span requires central strutting to prevent twisting:</a:t>
            </a:r>
          </a:p>
          <a:p>
            <a:r>
              <a:rPr lang="en-GB" sz="2800" dirty="0" smtClean="0"/>
              <a:t>Solid or herringbone.</a:t>
            </a:r>
            <a:endParaRPr lang="en-GB" sz="2800" dirty="0"/>
          </a:p>
        </p:txBody>
      </p:sp>
      <p:pic>
        <p:nvPicPr>
          <p:cNvPr id="4608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9084"/>
          <a:stretch>
            <a:fillRect/>
          </a:stretch>
        </p:blipFill>
        <p:spPr bwMode="auto">
          <a:xfrm>
            <a:off x="3071802" y="2143116"/>
            <a:ext cx="4991100" cy="3814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34" y="2143116"/>
            <a:ext cx="25717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Joists supported on galvanized steel wall hangers – nailed every hole!</a:t>
            </a:r>
          </a:p>
          <a:p>
            <a:r>
              <a:rPr lang="en-GB" sz="2800" dirty="0" smtClean="0"/>
              <a:t>Requires additional solid supporting noggins to remove twist</a:t>
            </a:r>
            <a:endParaRPr lang="en-GB" sz="2800" dirty="0"/>
          </a:p>
        </p:txBody>
      </p:sp>
      <p:pic>
        <p:nvPicPr>
          <p:cNvPr id="28674" name="Picture 2" descr="https://image.slidesharecdn.com/typesofgroundfloors-120308045357-phpapp01/95/types-of-ground-floors-9-728.jpg?cb=1331185833"/>
          <p:cNvPicPr>
            <a:picLocks noChangeAspect="1" noChangeArrowheads="1"/>
          </p:cNvPicPr>
          <p:nvPr/>
        </p:nvPicPr>
        <p:blipFill>
          <a:blip r:embed="rId3"/>
          <a:srcRect l="10416" t="56196" r="57647" b="10836"/>
          <a:stretch>
            <a:fillRect/>
          </a:stretch>
        </p:blipFill>
        <p:spPr bwMode="auto">
          <a:xfrm>
            <a:off x="3428992" y="2214554"/>
            <a:ext cx="4705978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34" y="2143116"/>
            <a:ext cx="2571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Joists supported by timber wall plate on galvanized steel strap (jiffy) hangers – nailed every hole!</a:t>
            </a:r>
          </a:p>
        </p:txBody>
      </p:sp>
      <p:pic>
        <p:nvPicPr>
          <p:cNvPr id="52226" name="Picture 2" descr="Image result for upper timber floor constructi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2786058"/>
            <a:ext cx="4419600" cy="3314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142984"/>
            <a:ext cx="650085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  <a:p>
            <a:pPr algn="ctr"/>
            <a:r>
              <a:rPr lang="en-GB" sz="36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 smtClean="0"/>
          </a:p>
          <a:p>
            <a:endParaRPr lang="en-GB" sz="28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14282" y="2357430"/>
            <a:ext cx="25717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Engineered timber with plywood web </a:t>
            </a:r>
            <a:r>
              <a:rPr lang="en-GB" sz="3200" dirty="0" smtClean="0">
                <a:latin typeface="Times New Roman"/>
                <a:cs typeface="Times New Roman"/>
              </a:rPr>
              <a:t>I</a:t>
            </a:r>
            <a:r>
              <a:rPr lang="en-GB" sz="3200" dirty="0" smtClean="0"/>
              <a:t> beams</a:t>
            </a:r>
          </a:p>
          <a:p>
            <a:r>
              <a:rPr lang="en-GB" sz="3200" dirty="0" smtClean="0"/>
              <a:t>Less timber</a:t>
            </a:r>
          </a:p>
          <a:p>
            <a:r>
              <a:rPr lang="en-GB" sz="3200" dirty="0" smtClean="0"/>
              <a:t>Wider spacing</a:t>
            </a:r>
          </a:p>
          <a:p>
            <a:r>
              <a:rPr lang="en-GB" sz="3200" dirty="0" smtClean="0"/>
              <a:t>Service space</a:t>
            </a:r>
            <a:endParaRPr lang="en-GB" sz="3200" dirty="0"/>
          </a:p>
        </p:txBody>
      </p:sp>
      <p:pic>
        <p:nvPicPr>
          <p:cNvPr id="62470" name="Picture 6" descr="Image result for upper timber floor construction"/>
          <p:cNvPicPr>
            <a:picLocks noChangeAspect="1" noChangeArrowheads="1"/>
          </p:cNvPicPr>
          <p:nvPr/>
        </p:nvPicPr>
        <p:blipFill>
          <a:blip r:embed="rId3"/>
          <a:srcRect r="7813" b="6632"/>
          <a:stretch>
            <a:fillRect/>
          </a:stretch>
        </p:blipFill>
        <p:spPr bwMode="auto">
          <a:xfrm>
            <a:off x="3786182" y="2786058"/>
            <a:ext cx="4214842" cy="32849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142984"/>
            <a:ext cx="650085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  <a:p>
            <a:pPr algn="ctr"/>
            <a:r>
              <a:rPr lang="en-GB" sz="36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 smtClean="0"/>
          </a:p>
          <a:p>
            <a:endParaRPr lang="en-GB" sz="28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14282" y="2357430"/>
            <a:ext cx="25717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Engineered timber with galvanized steel straps:</a:t>
            </a:r>
          </a:p>
          <a:p>
            <a:r>
              <a:rPr lang="en-GB" sz="3200" dirty="0" smtClean="0"/>
              <a:t>Less timber</a:t>
            </a:r>
          </a:p>
          <a:p>
            <a:r>
              <a:rPr lang="en-GB" sz="3200" dirty="0" smtClean="0"/>
              <a:t>Wider spacing</a:t>
            </a:r>
          </a:p>
          <a:p>
            <a:r>
              <a:rPr lang="en-GB" sz="3200" dirty="0" smtClean="0"/>
              <a:t>Service space</a:t>
            </a:r>
            <a:endParaRPr lang="en-GB" sz="3200" dirty="0"/>
          </a:p>
        </p:txBody>
      </p:sp>
      <p:pic>
        <p:nvPicPr>
          <p:cNvPr id="24578" name="Picture 2" descr="Image result for upper timber floor constructi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487" y="2500306"/>
            <a:ext cx="4786347" cy="3589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142984"/>
            <a:ext cx="650085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  <a:p>
            <a:pPr algn="ctr"/>
            <a:r>
              <a:rPr lang="en-GB" sz="36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64514" name="Picture 2" descr="Image result for upper timber floor constructi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601" t="19444"/>
          <a:stretch>
            <a:fillRect/>
          </a:stretch>
        </p:blipFill>
        <p:spPr bwMode="auto">
          <a:xfrm>
            <a:off x="285720" y="3000372"/>
            <a:ext cx="8598623" cy="2357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142984"/>
            <a:ext cx="650085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  <a:p>
            <a:pPr algn="ctr"/>
            <a:r>
              <a:rPr lang="en-GB" sz="36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66562" name="Picture 2" descr="Image result for trimmed openings in timber floors detail draw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-1520" b="31297"/>
          <a:stretch>
            <a:fillRect/>
          </a:stretch>
        </p:blipFill>
        <p:spPr bwMode="auto">
          <a:xfrm>
            <a:off x="3571868" y="2786058"/>
            <a:ext cx="5072098" cy="3726439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357158" y="2500306"/>
            <a:ext cx="278608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Around openings timber joists have a “trimmer” with a double joist. A “trimming double joist between them and the shortened joists are “trimmed”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71604" y="1000108"/>
            <a:ext cx="657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Upper Floors</a:t>
            </a:r>
          </a:p>
          <a:p>
            <a:pPr algn="ctr"/>
            <a:r>
              <a:rPr lang="en-GB" sz="36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5362" name="Picture 2" descr="Image result for Timber floors around fireplaces regul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0169"/>
          <a:stretch>
            <a:fillRect/>
          </a:stretch>
        </p:blipFill>
        <p:spPr bwMode="auto">
          <a:xfrm>
            <a:off x="1857356" y="2428868"/>
            <a:ext cx="6000792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71604" y="1000108"/>
            <a:ext cx="657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Upper Floors</a:t>
            </a:r>
          </a:p>
          <a:p>
            <a:pPr algn="ctr"/>
            <a:r>
              <a:rPr lang="en-GB" sz="3600" dirty="0" smtClean="0"/>
              <a:t>Suspended timber floor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68610" name="Picture 2" descr="Image result for joist hange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2071678"/>
            <a:ext cx="2143140" cy="2143140"/>
          </a:xfrm>
          <a:prstGeom prst="rect">
            <a:avLst/>
          </a:prstGeom>
          <a:noFill/>
        </p:spPr>
      </p:pic>
      <p:sp>
        <p:nvSpPr>
          <p:cNvPr id="68612" name="AutoShape 4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4" name="AutoShape 6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6" name="AutoShape 8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8618" name="Picture 10" descr="Image result for joist hangers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488" y="2285992"/>
            <a:ext cx="2419350" cy="1895476"/>
          </a:xfrm>
          <a:prstGeom prst="rect">
            <a:avLst/>
          </a:prstGeom>
          <a:noFill/>
        </p:spPr>
      </p:pic>
      <p:sp>
        <p:nvSpPr>
          <p:cNvPr id="68620" name="AutoShape 12" descr="Image result for floor joist trimming  joint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8622" name="Picture 14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8" y="2357430"/>
            <a:ext cx="3071834" cy="3143272"/>
          </a:xfrm>
          <a:prstGeom prst="rect">
            <a:avLst/>
          </a:prstGeom>
          <a:noFill/>
        </p:spPr>
      </p:pic>
      <p:pic>
        <p:nvPicPr>
          <p:cNvPr id="68624" name="Picture 16" descr="Fig. 152.—Tusk Tenon.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4572008"/>
            <a:ext cx="2533650" cy="1962150"/>
          </a:xfrm>
          <a:prstGeom prst="rect">
            <a:avLst/>
          </a:prstGeom>
          <a:noFill/>
        </p:spPr>
      </p:pic>
      <p:pic>
        <p:nvPicPr>
          <p:cNvPr id="68626" name="Picture 18" descr="Related image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 l="5981" t="9346" r="1306" b="2718"/>
          <a:stretch>
            <a:fillRect/>
          </a:stretch>
        </p:blipFill>
        <p:spPr bwMode="auto">
          <a:xfrm>
            <a:off x="3071802" y="4714884"/>
            <a:ext cx="2214577" cy="1643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14282" y="100010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Upper Floors Suspended timber floor size table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68612" name="AutoShape 4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4" name="AutoShape 6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6" name="AutoShape 8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20" name="AutoShape 12" descr="Image result for floor joist trimming  joint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292" name="Picture 4" descr="Image result for floor joist span tables uk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1643050"/>
            <a:ext cx="7929618" cy="49544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14282" y="1000108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Upper Floors Suspended timber floor notches and holes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68612" name="AutoShape 4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4" name="AutoShape 6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6" name="AutoShape 8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20" name="AutoShape 12" descr="Image result for floor joist trimming  joint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2226" name="Picture 2" descr="Image result for floor joist span tables uk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285992"/>
            <a:ext cx="8572560" cy="36004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14282" y="1000108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Upper Floors Suspended timber floor Restraint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68612" name="AutoShape 4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4" name="AutoShape 6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16" name="AutoShape 8" descr="Image result for joist hange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620" name="AutoShape 12" descr="Image result for floor joist trimming  joint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2228" name="Picture 4" descr="Image result for floor joist restraint strap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3987" t="5755" r="5435" b="53494"/>
          <a:stretch>
            <a:fillRect/>
          </a:stretch>
        </p:blipFill>
        <p:spPr bwMode="auto">
          <a:xfrm>
            <a:off x="89810" y="2500306"/>
            <a:ext cx="9054190" cy="392909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857224" y="6429396"/>
            <a:ext cx="4335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Building Regulations: Approved Document 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Upper Floors</a:t>
            </a:r>
          </a:p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Concrete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29256" y="2428868"/>
            <a:ext cx="34626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Monolithic concrete floor, 150mm cast in-situ</a:t>
            </a:r>
          </a:p>
          <a:p>
            <a:r>
              <a:rPr lang="en-GB" sz="2400" dirty="0" smtClean="0"/>
              <a:t>Cast with 12mm reinforcing bars/mesh.</a:t>
            </a:r>
          </a:p>
          <a:p>
            <a:r>
              <a:rPr lang="en-GB" sz="2400" dirty="0" smtClean="0"/>
              <a:t>Temporary formwork (</a:t>
            </a:r>
            <a:r>
              <a:rPr lang="en-GB" sz="2400" dirty="0" err="1" smtClean="0"/>
              <a:t>centering</a:t>
            </a:r>
            <a:r>
              <a:rPr lang="en-GB" sz="2400" dirty="0" smtClean="0"/>
              <a:t>) support of shuttering plywood supported on a timber or steel frame</a:t>
            </a:r>
          </a:p>
          <a:p>
            <a:endParaRPr lang="en-GB" dirty="0"/>
          </a:p>
        </p:txBody>
      </p:sp>
      <p:pic>
        <p:nvPicPr>
          <p:cNvPr id="7270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500174"/>
            <a:ext cx="3571900" cy="3000396"/>
          </a:xfrm>
          <a:prstGeom prst="rect">
            <a:avLst/>
          </a:prstGeom>
          <a:noFill/>
        </p:spPr>
      </p:pic>
      <p:pic>
        <p:nvPicPr>
          <p:cNvPr id="72708" name="Picture 4" descr="Image result for monolithic concrete floor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14414" y="4357694"/>
            <a:ext cx="3810000" cy="2228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Upper Floors</a:t>
            </a:r>
          </a:p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Concrete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29322" y="3000372"/>
            <a:ext cx="271464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Beam and block. Details as per ground floor construction</a:t>
            </a:r>
          </a:p>
          <a:p>
            <a:endParaRPr lang="en-GB" dirty="0"/>
          </a:p>
        </p:txBody>
      </p:sp>
      <p:pic>
        <p:nvPicPr>
          <p:cNvPr id="7475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2928934"/>
            <a:ext cx="4572000" cy="3429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433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2500306"/>
            <a:ext cx="5495925" cy="374332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00034" y="1928802"/>
            <a:ext cx="207170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Pre-cast hollow concrete planks. Large spans.</a:t>
            </a:r>
          </a:p>
          <a:p>
            <a:r>
              <a:rPr lang="en-GB" sz="2800" dirty="0" smtClean="0"/>
              <a:t>May have a structural topping cast in-situ. 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Upper Floors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034" y="2285992"/>
            <a:ext cx="20717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Composite:</a:t>
            </a:r>
          </a:p>
          <a:p>
            <a:r>
              <a:rPr lang="en-GB" sz="2800" dirty="0" smtClean="0"/>
              <a:t>Steel floor pans with cast in-situ reinforced concrete</a:t>
            </a:r>
            <a:endParaRPr lang="en-GB" sz="2800" dirty="0"/>
          </a:p>
        </p:txBody>
      </p:sp>
      <p:pic>
        <p:nvPicPr>
          <p:cNvPr id="78850" name="Picture 2" descr="C8fig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1214422"/>
            <a:ext cx="2857500" cy="2143125"/>
          </a:xfrm>
          <a:prstGeom prst="rect">
            <a:avLst/>
          </a:prstGeom>
          <a:noFill/>
        </p:spPr>
      </p:pic>
      <p:pic>
        <p:nvPicPr>
          <p:cNvPr id="78852" name="Picture 4" descr="File:C8fig5.pn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0496" y="4429132"/>
            <a:ext cx="4643470" cy="2177725"/>
          </a:xfrm>
          <a:prstGeom prst="rect">
            <a:avLst/>
          </a:prstGeom>
          <a:noFill/>
        </p:spPr>
      </p:pic>
      <p:pic>
        <p:nvPicPr>
          <p:cNvPr id="78854" name="Picture 6" descr="https://www.steelconstruction.info/images/thumb/8/85/C8fig6.png/249px-C8fig6.pn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86050" y="2428868"/>
            <a:ext cx="2816441" cy="1571636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143636" y="3571876"/>
            <a:ext cx="1915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Trapezoid  decking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28794" y="6072206"/>
            <a:ext cx="1962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Re-entrant decking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352</Words>
  <Application>Microsoft Office PowerPoint</Application>
  <PresentationFormat>On-screen Show (4:3)</PresentationFormat>
  <Paragraphs>94</Paragraphs>
  <Slides>19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16</cp:revision>
  <dcterms:created xsi:type="dcterms:W3CDTF">2017-10-09T19:23:18Z</dcterms:created>
  <dcterms:modified xsi:type="dcterms:W3CDTF">2017-11-15T19:00:14Z</dcterms:modified>
</cp:coreProperties>
</file>