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170B"/>
    <a:srgbClr val="020C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47"/>
    <p:restoredTop sz="94610"/>
  </p:normalViewPr>
  <p:slideViewPr>
    <p:cSldViewPr snapToGrid="0" snapToObjects="1">
      <p:cViewPr>
        <p:scale>
          <a:sx n="95" d="100"/>
          <a:sy n="95" d="100"/>
        </p:scale>
        <p:origin x="200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4702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173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2735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6594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31005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21818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37122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70603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13078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188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10015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08428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6034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8/9/26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88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502920"/>
            <a:ext cx="146304" cy="146304"/>
          </a:xfrm>
          <a:prstGeom prst="rect">
            <a:avLst/>
          </a:prstGeom>
          <a:solidFill>
            <a:schemeClr val="accent2">
              <a:lumMod val="50000"/>
            </a:schemeClr>
          </a:solidFill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822960" y="4114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548640" y="18745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kern="0" spc="220" dirty="0">
                <a:solidFill>
                  <a:srgbClr val="020C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</a:t>
            </a:r>
            <a:endParaRPr lang="en-US" dirty="0">
              <a:solidFill>
                <a:srgbClr val="020C42"/>
              </a:solidFill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2194560"/>
            <a:ext cx="777240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7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</a:t>
            </a:r>
            <a:endParaRPr lang="en-US" sz="7800" dirty="0"/>
          </a:p>
          <a:p>
            <a:pPr marL="0" indent="0">
              <a:lnSpc>
                <a:spcPct val="95000"/>
              </a:lnSpc>
              <a:buNone/>
            </a:pPr>
            <a:r>
              <a:rPr lang="en-US" sz="7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Studio</a:t>
            </a:r>
            <a:endParaRPr lang="en-US" sz="7800" dirty="0"/>
          </a:p>
        </p:txBody>
      </p:sp>
      <p:sp>
        <p:nvSpPr>
          <p:cNvPr id="6" name="Shape 4"/>
          <p:cNvSpPr/>
          <p:nvPr/>
        </p:nvSpPr>
        <p:spPr>
          <a:xfrm>
            <a:off x="566928" y="470916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48640" y="4892040"/>
            <a:ext cx="64008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AE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contemporary studio for sustainable fashion — reducing textile waste through repair, alteration and creative upcycling</a:t>
            </a:r>
            <a:r>
              <a:rPr lang="en-US" sz="1300" dirty="0">
                <a:solidFill>
                  <a:srgbClr val="AE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5989320"/>
            <a:ext cx="11091672" cy="0"/>
          </a:xfrm>
          <a:prstGeom prst="line">
            <a:avLst/>
          </a:prstGeom>
          <a:noFill/>
          <a:ln w="12700">
            <a:solidFill>
              <a:srgbClr val="3A4A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85800" y="6172200"/>
            <a:ext cx="249859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685800" y="6419088"/>
            <a:ext cx="2544318" cy="411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Enterprise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the 21st Century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321558" y="6172200"/>
            <a:ext cx="0" cy="594360"/>
          </a:xfrm>
          <a:prstGeom prst="line">
            <a:avLst/>
          </a:prstGeom>
          <a:noFill/>
          <a:ln w="12700">
            <a:solidFill>
              <a:srgbClr val="3A4A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458718" y="6172200"/>
            <a:ext cx="249859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3458718" y="6419088"/>
            <a:ext cx="2544318" cy="411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Inna Romanovych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6094476" y="6172200"/>
            <a:ext cx="0" cy="594360"/>
          </a:xfrm>
          <a:prstGeom prst="line">
            <a:avLst/>
          </a:prstGeom>
          <a:noFill/>
          <a:ln w="12700">
            <a:solidFill>
              <a:srgbClr val="3A4A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231636" y="6172200"/>
            <a:ext cx="249859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6231636" y="6419088"/>
            <a:ext cx="2544318" cy="411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Thomas Adeyemi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8867394" y="6172200"/>
            <a:ext cx="0" cy="594360"/>
          </a:xfrm>
          <a:prstGeom prst="line">
            <a:avLst/>
          </a:prstGeom>
          <a:noFill/>
          <a:ln w="12700">
            <a:solidFill>
              <a:srgbClr val="3A4A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9004554" y="6172200"/>
            <a:ext cx="249859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SUBMISSION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9004554" y="6419088"/>
            <a:ext cx="2544318" cy="411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 November 2026</a:t>
            </a:r>
            <a:endParaRPr lang="en-US" sz="10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CONTENTS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Table of Contents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481328"/>
            <a:ext cx="502920" cy="0"/>
          </a:xfrm>
          <a:prstGeom prst="line">
            <a:avLst/>
          </a:prstGeom>
          <a:noFill/>
          <a:ln w="127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 dirty="0">
              <a:highlight>
                <a:srgbClr val="000080"/>
              </a:highlight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874520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1234440" y="1874520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48640" y="2368296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48640" y="2441448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234440" y="2441448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the Business Idea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548640" y="2935224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48640" y="3008376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234440" y="3008376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 &amp; Management Structure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548640" y="3502152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48640" y="3575304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234440" y="3575304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Structure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548640" y="4069080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48640" y="4142232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1234440" y="4142232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Analysis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548640" y="4636008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263640" y="1874520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6949440" y="1874520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SWOT Analysis</a:t>
            </a:r>
            <a:endParaRPr lang="en-US" sz="1450" dirty="0"/>
          </a:p>
        </p:txBody>
      </p:sp>
      <p:sp>
        <p:nvSpPr>
          <p:cNvPr id="22" name="Shape 20"/>
          <p:cNvSpPr/>
          <p:nvPr/>
        </p:nvSpPr>
        <p:spPr>
          <a:xfrm>
            <a:off x="6263640" y="2368296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263640" y="2441448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6949440" y="2441448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Strategy</a:t>
            </a:r>
            <a:endParaRPr lang="en-US" sz="1450" dirty="0"/>
          </a:p>
        </p:txBody>
      </p:sp>
      <p:sp>
        <p:nvSpPr>
          <p:cNvPr id="25" name="Shape 23"/>
          <p:cNvSpPr/>
          <p:nvPr/>
        </p:nvSpPr>
        <p:spPr>
          <a:xfrm>
            <a:off x="6263640" y="2935224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6263640" y="3008376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6949440" y="3008376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Requirements &amp; Allocation</a:t>
            </a:r>
            <a:endParaRPr lang="en-US" sz="1450" dirty="0"/>
          </a:p>
        </p:txBody>
      </p:sp>
      <p:sp>
        <p:nvSpPr>
          <p:cNvPr id="28" name="Shape 26"/>
          <p:cNvSpPr/>
          <p:nvPr/>
        </p:nvSpPr>
        <p:spPr>
          <a:xfrm>
            <a:off x="6263640" y="3502152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6263640" y="3575304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800" dirty="0"/>
          </a:p>
        </p:txBody>
      </p:sp>
      <p:sp>
        <p:nvSpPr>
          <p:cNvPr id="30" name="Text 28"/>
          <p:cNvSpPr/>
          <p:nvPr/>
        </p:nvSpPr>
        <p:spPr>
          <a:xfrm>
            <a:off x="6949440" y="3575304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Forecast</a:t>
            </a:r>
            <a:endParaRPr lang="en-US" sz="1450" dirty="0"/>
          </a:p>
        </p:txBody>
      </p:sp>
      <p:sp>
        <p:nvSpPr>
          <p:cNvPr id="31" name="Shape 29"/>
          <p:cNvSpPr/>
          <p:nvPr/>
        </p:nvSpPr>
        <p:spPr>
          <a:xfrm>
            <a:off x="6263640" y="4069080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Text 30"/>
          <p:cNvSpPr/>
          <p:nvPr/>
        </p:nvSpPr>
        <p:spPr>
          <a:xfrm>
            <a:off x="6263640" y="4142232"/>
            <a:ext cx="64008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6949440" y="4142232"/>
            <a:ext cx="4663440" cy="5120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</a:t>
            </a:r>
            <a:endParaRPr lang="en-US" sz="1450" dirty="0"/>
          </a:p>
        </p:txBody>
      </p:sp>
      <p:sp>
        <p:nvSpPr>
          <p:cNvPr id="34" name="Shape 32"/>
          <p:cNvSpPr/>
          <p:nvPr/>
        </p:nvSpPr>
        <p:spPr>
          <a:xfrm>
            <a:off x="6263640" y="4636008"/>
            <a:ext cx="539496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37" name="Shape 35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216152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417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 Inna Romanovych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7315200" y="1417320"/>
            <a:ext cx="0" cy="466344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48640" y="1874520"/>
            <a:ext cx="649224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sets out the business plan for a contemporary textile studio focused on sustainable fashion.</a:t>
            </a:r>
            <a:endParaRPr lang="en-US" sz="1400" dirty="0"/>
          </a:p>
          <a:p>
            <a:pPr marL="0" indent="0">
              <a:lnSpc>
                <a:spcPct val="118000"/>
              </a:lnSpc>
              <a:spcAft>
                <a:spcPts val="300"/>
              </a:spcAft>
              <a:buNone/>
            </a:pPr>
            <a:r>
              <a:rPr lang="en-US" sz="16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Purpose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present the business concept, target market and marketing approach, funding requirements and first-year financial forecast for the studio.</a:t>
            </a:r>
            <a:endParaRPr lang="en-US" sz="1400" dirty="0"/>
          </a:p>
          <a:p>
            <a:pPr marL="0" indent="0">
              <a:lnSpc>
                <a:spcPct val="118000"/>
              </a:lnSpc>
              <a:spcAft>
                <a:spcPts val="300"/>
              </a:spcAft>
              <a:buNone/>
            </a:pPr>
            <a:r>
              <a:rPr lang="en-US" sz="16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What the studio offers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Tailoring, alteration, garment repair, customisation and creative upcycling, delivered with skilled craftsmanship and sustainable practice.</a:t>
            </a:r>
            <a:endParaRPr lang="en-US" sz="1400" dirty="0"/>
          </a:p>
          <a:p>
            <a:pPr marL="0" indent="0">
              <a:lnSpc>
                <a:spcPct val="118000"/>
              </a:lnSpc>
              <a:spcAft>
                <a:spcPts val="300"/>
              </a:spcAft>
              <a:buNone/>
            </a:pPr>
            <a:r>
              <a:rPr lang="en-US" sz="16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Aim of this plan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demonstrate that the studio is a viable, environmentally responsible business that reduces textile waste while meeting growing demand for ethical, personalised fashion services.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635240" y="1874520"/>
            <a:ext cx="4023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kern="0" spc="15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</a:t>
            </a: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7635240" y="2286000"/>
            <a:ext cx="402336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4317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Fashion is a major source of textile waste</a:t>
            </a:r>
            <a:endParaRPr lang="en-US" sz="1600" dirty="0">
              <a:solidFill>
                <a:srgbClr val="43170B"/>
              </a:solidFill>
            </a:endParaRPr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4317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Consumers increasingly want repair &amp; personalisation, not disposal</a:t>
            </a:r>
            <a:endParaRPr lang="en-US" sz="1600" dirty="0">
              <a:solidFill>
                <a:srgbClr val="43170B"/>
              </a:solidFill>
            </a:endParaRPr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4317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circular, local service model meets that shift</a:t>
            </a:r>
            <a:endParaRPr lang="en-US" sz="1600" dirty="0">
              <a:solidFill>
                <a:srgbClr val="43170B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2" name="Shape 10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the Business Idea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60020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150" dirty="0">
                <a:solidFill>
                  <a:srgbClr val="0020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BUSINESS</a:t>
            </a:r>
            <a:endParaRPr lang="en-US" sz="1600" dirty="0">
              <a:solidFill>
                <a:srgbClr val="00206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011680"/>
            <a:ext cx="566928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sustainable textile studio specialising in tailoring, garment alterations, repairs, customisation and upcycling.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Transforms worn, damaged or outdated garments into stylish, functional, personalised pieces.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Combines traditional tailoring skill with innovative design to support a circular fashion economy.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Committed to quality craftsmanship, excellent customer service and minimising fabric waste.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6537960" y="1600200"/>
            <a:ext cx="0" cy="448056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858000" y="1600200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kern="0" spc="150" dirty="0">
                <a:solidFill>
                  <a:srgbClr val="0020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NEED IT FULFILS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6858000" y="2011680"/>
            <a:ext cx="475488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the life of clothing instead of it being discarded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textile waste and encourages conscious buying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Delivers affordable, high-quality repairs &amp; custom fittings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Offers unique, personalised style through upcycling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3" name="Shape 11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 &amp; Management Structure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60020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0020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STRUCTURE</a:t>
            </a:r>
            <a:endParaRPr lang="en-US" sz="1150" dirty="0">
              <a:solidFill>
                <a:srgbClr val="00206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011680"/>
            <a:ext cx="566928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500"/>
              </a:spcAft>
              <a:buSzPct val="100000"/>
              <a:buChar char="▪"/>
            </a:pPr>
            <a:r>
              <a:rPr lang="en-US" sz="16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Sole Trader (Sole Proprietorship)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Chosen for its affordable cost and simplicity to set up as a start-up.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 will be reviewed as the studio expands and takes on staff</a:t>
            </a: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537960" y="1600200"/>
            <a:ext cx="0" cy="448056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858000" y="1600200"/>
            <a:ext cx="47548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kern="0" spc="150" dirty="0">
                <a:solidFill>
                  <a:srgbClr val="0020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STRUCTURE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6858000" y="2011680"/>
            <a:ext cx="475488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 manages day-to-day operations: customer service, finances, marketing, suppliers, inventory and quality assurance.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demand grows, the studio will recruit tailors, sewing assistants and customer service staff.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the </a:t>
            </a:r>
            <a:r>
              <a:rPr lang="en-GB" sz="1600" dirty="0" err="1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</a:t>
            </a: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receive training in tailoring equipment customer service, health &amp; safety and sustainable practice</a:t>
            </a: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3" name="Shape 11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Structure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216152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402836" y="1691640"/>
            <a:ext cx="3383280" cy="914400"/>
          </a:xfrm>
          <a:prstGeom prst="rect">
            <a:avLst/>
          </a:prstGeom>
          <a:solidFill>
            <a:schemeClr val="accent2">
              <a:lumMod val="50000"/>
            </a:schemeClr>
          </a:solidFill>
          <a:ln w="15875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4512564" y="1691640"/>
            <a:ext cx="3163824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0000"/>
              </a:lnSpc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 / Studio Manager</a:t>
            </a:r>
            <a:endParaRPr lang="en-US" sz="130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050" dirty="0">
                <a:solidFill>
                  <a:srgbClr val="AE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Operations, finance, marketing, QA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094476" y="2606040"/>
            <a:ext cx="0" cy="457200"/>
          </a:xfrm>
          <a:prstGeom prst="line">
            <a:avLst/>
          </a:prstGeom>
          <a:noFill/>
          <a:ln w="12700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2286000" y="3063240"/>
            <a:ext cx="7635240" cy="0"/>
          </a:xfrm>
          <a:prstGeom prst="line">
            <a:avLst/>
          </a:prstGeom>
          <a:noFill/>
          <a:ln w="12700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2880360" y="3063240"/>
            <a:ext cx="0" cy="365760"/>
          </a:xfrm>
          <a:prstGeom prst="line">
            <a:avLst/>
          </a:prstGeom>
          <a:noFill/>
          <a:ln w="12700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1645920" y="3429000"/>
            <a:ext cx="2468880" cy="1143000"/>
          </a:xfrm>
          <a:prstGeom prst="rect">
            <a:avLst/>
          </a:prstGeom>
          <a:solidFill>
            <a:srgbClr val="FFFFFF"/>
          </a:solidFill>
          <a:ln w="15875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1755648" y="3429000"/>
            <a:ext cx="2249424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0000"/>
              </a:lnSpc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Tailor /</a:t>
            </a:r>
            <a:endParaRPr lang="en-US" sz="1300" dirty="0"/>
          </a:p>
          <a:p>
            <a:pPr marL="0" indent="0" algn="ctr">
              <a:lnSpc>
                <a:spcPct val="110000"/>
              </a:lnSpc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Specialist</a:t>
            </a:r>
            <a:endParaRPr lang="en-US" sz="130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Alterations, tailoring, quality control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6062472" y="3063240"/>
            <a:ext cx="0" cy="365760"/>
          </a:xfrm>
          <a:prstGeom prst="line">
            <a:avLst/>
          </a:prstGeom>
          <a:noFill/>
          <a:ln w="12700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4828032" y="3429000"/>
            <a:ext cx="2468880" cy="1143000"/>
          </a:xfrm>
          <a:prstGeom prst="rect">
            <a:avLst/>
          </a:prstGeom>
          <a:solidFill>
            <a:srgbClr val="FFFFFF"/>
          </a:solidFill>
          <a:ln w="15875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937760" y="3429000"/>
            <a:ext cx="2249424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0000"/>
              </a:lnSpc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Sewing Assistant(s)</a:t>
            </a:r>
            <a:endParaRPr lang="en-US" sz="130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Repairs, customisation, upcycling projects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9244584" y="3063240"/>
            <a:ext cx="0" cy="365760"/>
          </a:xfrm>
          <a:prstGeom prst="line">
            <a:avLst/>
          </a:prstGeom>
          <a:noFill/>
          <a:ln w="12700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8010144" y="3429000"/>
            <a:ext cx="2468880" cy="1143000"/>
          </a:xfrm>
          <a:prstGeom prst="rect">
            <a:avLst/>
          </a:prstGeom>
          <a:solidFill>
            <a:srgbClr val="FFFFFF"/>
          </a:solidFill>
          <a:ln w="15875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8119872" y="3429000"/>
            <a:ext cx="2249424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10000"/>
              </a:lnSpc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Service /</a:t>
            </a:r>
            <a:endParaRPr lang="en-US" sz="1300" dirty="0"/>
          </a:p>
          <a:p>
            <a:pPr marL="0" indent="0" algn="ctr">
              <a:lnSpc>
                <a:spcPct val="110000"/>
              </a:lnSpc>
              <a:spcAft>
                <a:spcPts val="400"/>
              </a:spcAft>
              <a:buNone/>
            </a:pPr>
            <a:r>
              <a:rPr lang="en-US" sz="13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Front of House</a:t>
            </a:r>
            <a:endParaRPr lang="en-US" sz="130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Bookings, consultations, sales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548640" y="5212080"/>
            <a:ext cx="109728" cy="109728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777240" y="50292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 scales with demand: additional tailors and assistants are added as customer volume grows (Year 1–3 objective).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PESTEL ANALYSIS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Political, Economic &amp; Social Factors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548640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768096" y="1709928"/>
            <a:ext cx="3246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2167128"/>
            <a:ext cx="3520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48640" y="2350008"/>
            <a:ext cx="35204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 grants &amp; recycling policy can lower costs and boost demand for repair/upcycling.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Changes to tax, minimum wage or business regulation may raise operating costs.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4325112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544568" y="1709928"/>
            <a:ext cx="3246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4325112" y="2167128"/>
            <a:ext cx="3520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325112" y="2350008"/>
            <a:ext cx="35204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cost of living pushes consumers toward repairing/altering clothes rather than buying new.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fabric, rent and utility prices put pressure on margins — requires careful cost control.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8101584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8321040" y="1709928"/>
            <a:ext cx="3246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8101584" y="2167128"/>
            <a:ext cx="3520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8101584" y="2350008"/>
            <a:ext cx="35204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environmental awareness and demand for </a:t>
            </a:r>
            <a:r>
              <a:rPr lang="en-US" sz="1600" dirty="0" err="1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</a:t>
            </a: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ethical fashion </a:t>
            </a:r>
            <a:r>
              <a:rPr lang="en-US" sz="1600" dirty="0" err="1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favours</a:t>
            </a: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the studio's model.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Must keep pace with changing fashion trends and customer tastes to stay competitive.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PESTEL ANALYSIS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Technological, Environmental &amp; Legal Factors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548640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768096" y="1709928"/>
            <a:ext cx="3246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TECHNOLOGICAL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2167128"/>
            <a:ext cx="3520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48640" y="2350008"/>
            <a:ext cx="35204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booking, digital payments, CRM and social media widen reach and improve efficiency.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Adopting new tools requires upfront investment in equipment, software and staff training.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4325112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544568" y="1709928"/>
            <a:ext cx="3246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4325112" y="2167128"/>
            <a:ext cx="3520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325112" y="2350008"/>
            <a:ext cx="35204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public concern about fashion's environmental impact drives demand for repair &amp; upcycling.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studio must minimise fabric waste, recycle offcuts and use eco-friendly materials.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8101584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8321040" y="1709928"/>
            <a:ext cx="3246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8101584" y="2167128"/>
            <a:ext cx="3520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8101584" y="2350008"/>
            <a:ext cx="352044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Must comply with business registration, consumer protection, health &amp; safety, and data protection law.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Waste-disposal and recycling regulations apply directly to studio operations.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SWOT Analysis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548640" y="1216152"/>
            <a:ext cx="502920" cy="0"/>
          </a:xfrm>
          <a:prstGeom prst="line">
            <a:avLst/>
          </a:prstGeom>
          <a:noFill/>
          <a:ln w="38100">
            <a:solidFill>
              <a:schemeClr val="accent2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48640" y="4206240"/>
            <a:ext cx="1097280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6035040" y="1783080"/>
            <a:ext cx="0" cy="484632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548640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768096" y="1709928"/>
            <a:ext cx="5074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48640" y="2194560"/>
            <a:ext cx="5166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Wide service range: tailoring, alteration, repair, customisation, upcycling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sustainability focus meets growing demand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Personalised, high-quality craftsmanship builds loyalty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Helps customers save money by extending garment life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172200" y="178308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391656" y="1709928"/>
            <a:ext cx="5074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172200" y="2194560"/>
            <a:ext cx="5166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dependence on skilled tailoring labour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financial resources during start-up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production capacity than large manufacturers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may fluctuate with seasonal demand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48640" y="434340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768096" y="4270248"/>
            <a:ext cx="5074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48640" y="4754880"/>
            <a:ext cx="5166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public interest in sustainable &amp; circular fashion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Expansion via e-commerce, social media &amp; online marketing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Partnerships with local brands, schools and charities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Workshops and sustainable fashion events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172200" y="4343400"/>
            <a:ext cx="128016" cy="128016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391656" y="4270248"/>
            <a:ext cx="5074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6172200" y="4754880"/>
            <a:ext cx="5166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Competition from established tailors &amp; retailers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rent, utilities and material costs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 downturns may cut discretionary spending</a:t>
            </a:r>
            <a:endParaRPr lang="en-US" sz="12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2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Fast-changing fashion trends require continual adaptation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21" name="Shape 19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MARKETING STRATEGY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Market &amp; Unique Selling Point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rgbClr val="0020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60020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CUSTOMER SEGMENTS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011680"/>
            <a:ext cx="66751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Environmentally conscious consumers who support sustainable fashion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Students &amp; young professionals seeking affordable alterations and repairs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professionals needing tailoring for business attire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 needing everyday clothing repairs and alterations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Fashion-conscious customers wanting personalised, upcycled garments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businesses, schools and organisations needing uniform alteration/repair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7635240" y="1600200"/>
            <a:ext cx="0" cy="448056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7909560" y="1600200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UNIQUE SELLING POINT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7909560" y="1965960"/>
            <a:ext cx="3749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Sustainability, craftsmanship and creativity combined — repair, customise and upcycle, rather than replace.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7909560" y="3337560"/>
            <a:ext cx="365760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7909560" y="3520440"/>
            <a:ext cx="374904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customer service</a:t>
            </a:r>
            <a:endParaRPr lang="en-US" sz="14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Innovative, waste-reducing design solutions</a:t>
            </a:r>
            <a:endParaRPr lang="en-US" sz="14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4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Genuine environmental commitment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5" name="Shape 13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MARKETING STRATEGY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Mix &amp; Communication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chemeClr val="accent2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645920"/>
            <a:ext cx="1188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3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286000"/>
            <a:ext cx="3337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MARKETING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2651760"/>
            <a:ext cx="324612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48640" y="2834640"/>
            <a:ext cx="333756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Instagram, Facebook &amp; TikTok: before/after transformations, styling tips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Website with service info, pricing and online booking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SEO &amp; Google Business Profile for local search visibility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4197096" y="1783080"/>
            <a:ext cx="0" cy="429768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325112" y="1645920"/>
            <a:ext cx="1188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3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4325112" y="2286000"/>
            <a:ext cx="3337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MARKETING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4325112" y="2651760"/>
            <a:ext cx="324612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325112" y="2834640"/>
            <a:ext cx="333756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Flyers, posters and community events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fashion fairs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Partnerships with charities, schools, fashion retailers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7973568" y="1783080"/>
            <a:ext cx="0" cy="429768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8101584" y="1645920"/>
            <a:ext cx="1188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3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 15"/>
          <p:cNvSpPr/>
          <p:nvPr/>
        </p:nvSpPr>
        <p:spPr>
          <a:xfrm>
            <a:off x="8101584" y="2286000"/>
            <a:ext cx="3337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RELATIONSHIP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8101584" y="2651760"/>
            <a:ext cx="324612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8101584" y="2834640"/>
            <a:ext cx="333756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Loyalty rewards &amp; seasonal promotions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 discounts</a:t>
            </a:r>
            <a:endParaRPr lang="en-US" sz="1600" dirty="0"/>
          </a:p>
          <a:p>
            <a:pPr marL="203200" indent="-203200">
              <a:lnSpc>
                <a:spcPct val="118000"/>
              </a:lnSpc>
              <a:spcAft>
                <a:spcPts val="900"/>
              </a:spcAft>
              <a:buSzPct val="100000"/>
              <a:buChar char="▪"/>
            </a:pPr>
            <a:r>
              <a:rPr lang="en-US" sz="160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Email newsletters and social media updates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22" name="Shape 20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Requirements &amp; Allocation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548640" y="1691640"/>
            <a:ext cx="3749040" cy="4389120"/>
          </a:xfrm>
          <a:prstGeom prst="rect">
            <a:avLst/>
          </a:prstGeom>
          <a:solidFill>
            <a:schemeClr val="accent2"/>
          </a:solidFill>
          <a:ln w="12700">
            <a:solidFill>
              <a:srgbClr val="14231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822960" y="201168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kern="0" spc="10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FUNDING SOUGHT</a:t>
            </a:r>
            <a:endParaRPr lang="en-US" sz="1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777240" y="2331720"/>
            <a:ext cx="32918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£26,200</a:t>
            </a:r>
            <a:endParaRPr lang="en-US" sz="3800" dirty="0"/>
          </a:p>
        </p:txBody>
      </p:sp>
      <p:sp>
        <p:nvSpPr>
          <p:cNvPr id="9" name="Shape 7"/>
          <p:cNvSpPr/>
          <p:nvPr/>
        </p:nvSpPr>
        <p:spPr>
          <a:xfrm>
            <a:off x="822960" y="3429000"/>
            <a:ext cx="2194560" cy="0"/>
          </a:xfrm>
          <a:prstGeom prst="line">
            <a:avLst/>
          </a:prstGeom>
          <a:noFill/>
          <a:ln w="12700">
            <a:solidFill>
              <a:srgbClr val="3A4A3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822960" y="3566160"/>
            <a:ext cx="3200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AE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Startup costs + operating shortfall to break-even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663440" y="178308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STARTUP COSTS</a:t>
            </a:r>
            <a:endParaRPr lang="en-US" sz="1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63440" y="210312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£25,000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7589520" y="1783080"/>
            <a:ext cx="40233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Furniture, equipment, toiletries &amp; renovation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4663440" y="3063240"/>
            <a:ext cx="6949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4663440" y="320040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COSTS</a:t>
            </a:r>
            <a:endParaRPr lang="en-US" sz="1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 14"/>
          <p:cNvSpPr/>
          <p:nvPr/>
        </p:nvSpPr>
        <p:spPr>
          <a:xfrm>
            <a:off x="4663440" y="352044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£6,150 / month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7589520" y="3200400"/>
            <a:ext cx="40233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Rent, business rates, gas, salaries, accountant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4663440" y="4480560"/>
            <a:ext cx="6949440" cy="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4663440" y="461772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COSTS</a:t>
            </a:r>
            <a:endParaRPr lang="en-US" sz="1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Text 18"/>
          <p:cNvSpPr/>
          <p:nvPr/>
        </p:nvSpPr>
        <p:spPr>
          <a:xfrm>
            <a:off x="4663440" y="4937760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£440–£1,470 / month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7589520" y="4617720"/>
            <a:ext cx="40233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Electricity, raw materials, hourly-paid staff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24" name="Shape 22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Startup Costs &amp; Fixed Costs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645920"/>
            <a:ext cx="5120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STARTUP COST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965960"/>
          <a:ext cx="5120640" cy="2743200"/>
        </p:xfrm>
        <a:graphic>
          <a:graphicData uri="http://schemas.openxmlformats.org/drawingml/2006/table">
            <a:tbl>
              <a:tblPr/>
              <a:tblGrid>
                <a:gridCol w="3108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Item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Amount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Furniture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£4,000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Equipment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£13,000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Toiletries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£3,000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Renovation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£5,000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£25,000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6309360" y="1645920"/>
            <a:ext cx="5303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 (PER MONTH)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27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309360" y="1965960"/>
          <a:ext cx="5303520" cy="2880360"/>
        </p:xfrm>
        <a:graphic>
          <a:graphicData uri="http://schemas.openxmlformats.org/drawingml/2006/table">
            <a:tbl>
              <a:tblPr/>
              <a:tblGrid>
                <a:gridCol w="3291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Item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Per month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Rent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£1,800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Business rates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Gas bill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£150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Two employees' salary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£3,500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Accountant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cost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£6,150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Text 6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2" name="Shape 8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 Costs (Jan–Jun)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874520"/>
          <a:ext cx="11091672" cy="2743200"/>
        </p:xfrm>
        <a:graphic>
          <a:graphicData uri="http://schemas.openxmlformats.org/drawingml/2006/table">
            <a:tbl>
              <a:tblPr/>
              <a:tblGrid>
                <a:gridCol w="3017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44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41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4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416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44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5331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Jan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Feb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Apr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Jun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Electricity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£170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£180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£160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Raw materials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£900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Hourly-paid employee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variable cost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£1470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£1380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£960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£760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£650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0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£440</a:t>
                      </a:r>
                      <a:endParaRPr lang="en-US" sz="12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Shape 4"/>
          <p:cNvSpPr/>
          <p:nvPr/>
        </p:nvSpPr>
        <p:spPr>
          <a:xfrm>
            <a:off x="548640" y="5074920"/>
            <a:ext cx="109728" cy="109728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777240" y="4937760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Materials and hourly labour costs are highest in the early months and taper as processes and stock planning become more efficient.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1" name="Shape 8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268712" y="36576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4600" b="1" dirty="0">
                <a:solidFill>
                  <a:srgbClr val="D8DDD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4600" dirty="0"/>
          </a:p>
        </p:txBody>
      </p:sp>
      <p:sp>
        <p:nvSpPr>
          <p:cNvPr id="3" name="Text 1"/>
          <p:cNvSpPr/>
          <p:nvPr/>
        </p:nvSpPr>
        <p:spPr>
          <a:xfrm>
            <a:off x="548640" y="50292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22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FINANCIAL FORECAST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95528"/>
            <a:ext cx="87782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Cash Flow Forecast &amp; Break-Even</a:t>
            </a:r>
            <a:endParaRPr lang="en-US" sz="2700" dirty="0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02920" cy="0"/>
          </a:xfrm>
          <a:prstGeom prst="line">
            <a:avLst/>
          </a:prstGeom>
          <a:noFill/>
          <a:ln w="381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1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45920"/>
          <a:ext cx="11064240" cy="2633472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13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13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13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813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8132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6304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3891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Jan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Feb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Jun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423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Fixed cost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£6150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£6150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£6150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£6150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£6150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£6150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Variable cost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£1470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£1380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£960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£760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£440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cost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£7620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£7530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£7110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£6910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£6800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£6590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Revenue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£7460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£7300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£6300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£7450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£7500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£7800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Profit / (loss)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8C3B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-£160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8C3B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-£230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8C3B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-£810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£540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£700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50" b="1" dirty="0">
                          <a:solidFill>
                            <a:srgbClr val="1423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£1210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8DDD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FF3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Shape 4"/>
          <p:cNvSpPr/>
          <p:nvPr/>
        </p:nvSpPr>
        <p:spPr>
          <a:xfrm>
            <a:off x="6080760" y="4892040"/>
            <a:ext cx="0" cy="1463040"/>
          </a:xfrm>
          <a:prstGeom prst="line">
            <a:avLst/>
          </a:prstGeom>
          <a:noFill/>
          <a:ln w="12700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548640" y="4892040"/>
            <a:ext cx="5394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548640" y="5230368"/>
            <a:ext cx="5394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studio turns profitable from April, once revenue overtakes total monthly cost.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6400800" y="489204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chemeClr val="accent6">
                    <a:lumMod val="50000"/>
                  </a:scheme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CAPITAL NEEDED</a:t>
            </a:r>
            <a:endParaRPr lang="en-US" sz="11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6400800" y="5230368"/>
            <a:ext cx="5394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423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£26,200  =  Startup cost (£25,000) + operating shortfall to break-even (≈£1,200)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11365992" y="640080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548640" y="6400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50" kern="0" spc="100" dirty="0">
                <a:solidFill>
                  <a:srgbClr val="6B72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TEXTILE STUDIO — BUSINESS PLAN</a:t>
            </a:r>
            <a:endParaRPr lang="en-US" sz="850" dirty="0"/>
          </a:p>
        </p:txBody>
      </p:sp>
      <p:sp>
        <p:nvSpPr>
          <p:cNvPr id="14" name="Shape 11"/>
          <p:cNvSpPr/>
          <p:nvPr/>
        </p:nvSpPr>
        <p:spPr>
          <a:xfrm>
            <a:off x="548640" y="6327648"/>
            <a:ext cx="10817352" cy="0"/>
          </a:xfrm>
          <a:prstGeom prst="line">
            <a:avLst/>
          </a:prstGeom>
          <a:noFill/>
          <a:ln w="9525">
            <a:solidFill>
              <a:srgbClr val="D8DDD3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021324" y="2286000"/>
            <a:ext cx="146304" cy="146304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chemeClr val="accent6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0" y="2743200"/>
            <a:ext cx="12188952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Questions?</a:t>
            </a:r>
            <a:endParaRPr lang="en-US" sz="4600" dirty="0"/>
          </a:p>
        </p:txBody>
      </p:sp>
      <p:sp>
        <p:nvSpPr>
          <p:cNvPr id="4" name="Shape 2"/>
          <p:cNvSpPr/>
          <p:nvPr/>
        </p:nvSpPr>
        <p:spPr>
          <a:xfrm>
            <a:off x="5637276" y="3794760"/>
            <a:ext cx="914400" cy="0"/>
          </a:xfrm>
          <a:prstGeom prst="line">
            <a:avLst/>
          </a:prstGeom>
          <a:noFill/>
          <a:ln w="12700">
            <a:solidFill>
              <a:schemeClr val="accent2">
                <a:lumMod val="50000"/>
              </a:scheme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0" y="3977640"/>
            <a:ext cx="121889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B8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Inna Romanovych  ·  Textile Studio Business Plan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6677</TotalTime>
  <Words>1435</Words>
  <Application>Microsoft Macintosh PowerPoint</Application>
  <PresentationFormat>Widescreen</PresentationFormat>
  <Paragraphs>344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Gill Sans MT</vt:lpstr>
      <vt:lpstr>Parcel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Inna Romanovych (2516135)</cp:lastModifiedBy>
  <cp:revision>2</cp:revision>
  <dcterms:created xsi:type="dcterms:W3CDTF">2026-08-09T17:21:35Z</dcterms:created>
  <dcterms:modified xsi:type="dcterms:W3CDTF">2026-08-14T09:16:26Z</dcterms:modified>
</cp:coreProperties>
</file>