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0" r:id="rId3"/>
    <p:sldId id="257" r:id="rId4"/>
    <p:sldId id="258" r:id="rId5"/>
    <p:sldId id="259" r:id="rId6"/>
    <p:sldId id="261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3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252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E4645-1B7C-4D3D-A15E-8AF45659C468}" type="datetimeFigureOut">
              <a:rPr lang="en-GB" smtClean="0"/>
              <a:t>06/03/2025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3FAE13-54D8-4166-A32D-319C1269C3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300352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E4645-1B7C-4D3D-A15E-8AF45659C468}" type="datetimeFigureOut">
              <a:rPr lang="en-GB" smtClean="0"/>
              <a:t>06/03/2025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3FAE13-54D8-4166-A32D-319C1269C3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67227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E4645-1B7C-4D3D-A15E-8AF45659C468}" type="datetimeFigureOut">
              <a:rPr lang="en-GB" smtClean="0"/>
              <a:t>06/03/2025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3FAE13-54D8-4166-A32D-319C1269C3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180211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E4645-1B7C-4D3D-A15E-8AF45659C468}" type="datetimeFigureOut">
              <a:rPr lang="en-GB" smtClean="0"/>
              <a:t>06/03/2025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3FAE13-54D8-4166-A32D-319C1269C3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66558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E4645-1B7C-4D3D-A15E-8AF45659C468}" type="datetimeFigureOut">
              <a:rPr lang="en-GB" smtClean="0"/>
              <a:t>06/03/2025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3FAE13-54D8-4166-A32D-319C1269C39D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56838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E4645-1B7C-4D3D-A15E-8AF45659C468}" type="datetimeFigureOut">
              <a:rPr lang="en-GB" smtClean="0"/>
              <a:t>06/03/2025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3FAE13-54D8-4166-A32D-319C1269C3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5271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E4645-1B7C-4D3D-A15E-8AF45659C468}" type="datetimeFigureOut">
              <a:rPr lang="en-GB" smtClean="0"/>
              <a:t>06/03/2025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3FAE13-54D8-4166-A32D-319C1269C3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61154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E4645-1B7C-4D3D-A15E-8AF45659C468}" type="datetimeFigureOut">
              <a:rPr lang="en-GB" smtClean="0"/>
              <a:t>06/03/2025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3FAE13-54D8-4166-A32D-319C1269C3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58615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E3BE4645-1B7C-4D3D-A15E-8AF45659C468}" type="datetimeFigureOut">
              <a:rPr lang="en-GB" smtClean="0"/>
              <a:t>06/03/2025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3FAE13-54D8-4166-A32D-319C1269C3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74515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E4645-1B7C-4D3D-A15E-8AF45659C468}" type="datetimeFigureOut">
              <a:rPr lang="en-GB" smtClean="0"/>
              <a:t>06/03/2025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3FAE13-54D8-4166-A32D-319C1269C3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23516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E4645-1B7C-4D3D-A15E-8AF45659C468}" type="datetimeFigureOut">
              <a:rPr lang="en-GB" smtClean="0"/>
              <a:t>06/03/2025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3FAE13-54D8-4166-A32D-319C1269C3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229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E3BE4645-1B7C-4D3D-A15E-8AF45659C468}" type="datetimeFigureOut">
              <a:rPr lang="en-GB" smtClean="0"/>
              <a:t>06/03/2025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2E3FAE13-54D8-4166-A32D-319C1269C3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91017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hyperlink" Target="https://www.ellenmacarthurfoundation.org/assets/downloads/publications/A-New-Textiles-Economy_Full-Report.pdf" TargetMode="External"/><Relationship Id="rId7" Type="http://schemas.openxmlformats.org/officeDocument/2006/relationships/hyperlink" Target="https://textileexchange.org/" TargetMode="External"/><Relationship Id="rId2" Type="http://schemas.openxmlformats.org/officeDocument/2006/relationships/hyperlink" Target="https://www.bcorporation.net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tatista.com/" TargetMode="External"/><Relationship Id="rId5" Type="http://schemas.openxmlformats.org/officeDocument/2006/relationships/hyperlink" Target="https://www.mckinsey.com/industries/retail/our-insights/state-of-fashion" TargetMode="External"/><Relationship Id="rId4" Type="http://schemas.openxmlformats.org/officeDocument/2006/relationships/hyperlink" Target="https://ec.europa.eu/info/strategy/priorities-2019-2024/european-green-deal_en" TargetMode="External"/><Relationship Id="rId9" Type="http://schemas.openxmlformats.org/officeDocument/2006/relationships/image" Target="../media/image1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E9B923-28A5-BDBB-73BC-FE4422E82B4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40090" y="2404872"/>
            <a:ext cx="3044952" cy="1627632"/>
          </a:xfrm>
        </p:spPr>
        <p:txBody>
          <a:bodyPr>
            <a:normAutofit/>
          </a:bodyPr>
          <a:lstStyle/>
          <a:p>
            <a:r>
              <a:rPr lang="en-GB" sz="2800" dirty="0">
                <a:latin typeface="Arial Black" panose="020B0A04020102020204" pitchFamily="34" charset="0"/>
              </a:rPr>
              <a:t>Green Thread Fashion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310D492-F8B4-B516-B8B5-27ABA2E3C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705243" y="6311789"/>
            <a:ext cx="4357589" cy="1239894"/>
          </a:xfrm>
        </p:spPr>
        <p:txBody>
          <a:bodyPr>
            <a:normAutofit/>
          </a:bodyPr>
          <a:lstStyle/>
          <a:p>
            <a:r>
              <a:rPr lang="en-US" sz="1800" dirty="0">
                <a:latin typeface="Arial Black" panose="020B0A04020102020204" pitchFamily="34" charset="0"/>
              </a:rPr>
              <a:t>Presenter: Tunde Beata Malutan </a:t>
            </a:r>
            <a:endParaRPr lang="en-GB" sz="1800" dirty="0">
              <a:latin typeface="Arial Black" panose="020B0A0402010202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3873F2E-DD4D-4DBA-889C-88133D6B33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707086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16785AB-4345-6CD3-F133-A3CCBE3C509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608" r="19493"/>
          <a:stretch/>
        </p:blipFill>
        <p:spPr>
          <a:xfrm>
            <a:off x="20" y="10"/>
            <a:ext cx="3194655" cy="685799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8A14037-853A-1B96-96B1-89501EF10DB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9651" r="14797" b="2"/>
          <a:stretch/>
        </p:blipFill>
        <p:spPr>
          <a:xfrm>
            <a:off x="3355541" y="10"/>
            <a:ext cx="1430381" cy="281431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4D792DB-2131-38E1-4D5D-D592E9CDCE2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26372" b="3"/>
          <a:stretch/>
        </p:blipFill>
        <p:spPr>
          <a:xfrm>
            <a:off x="4946790" y="1"/>
            <a:ext cx="2587650" cy="281432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626E0563-5563-D652-03AC-9FFA86039B3D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3639" r="14835"/>
          <a:stretch/>
        </p:blipFill>
        <p:spPr>
          <a:xfrm>
            <a:off x="3356713" y="2963016"/>
            <a:ext cx="4186492" cy="38949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5355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B09B1EA-657B-B43C-1E01-6605DD8C712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4431" b="9549"/>
          <a:stretch/>
        </p:blipFill>
        <p:spPr>
          <a:xfrm>
            <a:off x="20" y="4571996"/>
            <a:ext cx="5315041" cy="2286002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98D49316-27CF-4C3D-BE8C-042F06B891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15061" y="-2"/>
            <a:ext cx="6876939" cy="68580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6D0F7B-2C71-BDC2-C1EF-C82C9A0269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6306" y="886428"/>
            <a:ext cx="5291327" cy="118872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>
            <a:noAutofit/>
          </a:bodyPr>
          <a:lstStyle/>
          <a:p>
            <a:r>
              <a:rPr lang="en-GB" sz="3600" dirty="0">
                <a:latin typeface="Arial Black" panose="020B0A04020102020204" pitchFamily="34" charset="0"/>
              </a:rPr>
              <a:t>Overview &amp; Vision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244BD33-18B1-FDF7-8EDB-80F893BAB9E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7900" r="-2" b="17466"/>
          <a:stretch/>
        </p:blipFill>
        <p:spPr>
          <a:xfrm>
            <a:off x="20" y="-2"/>
            <a:ext cx="5315041" cy="22860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64139BC-FAAE-0478-E87D-D713B844D36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25661" r="-2" b="9705"/>
          <a:stretch/>
        </p:blipFill>
        <p:spPr>
          <a:xfrm>
            <a:off x="20" y="2285999"/>
            <a:ext cx="5315041" cy="228599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570B22-4673-9BFF-BC13-03247CA486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9732" y="2858703"/>
            <a:ext cx="5285791" cy="3042547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Mission-Driven &amp; Transparent: Ethical, eco-friendly apparel with full supply chain transparency (Porter &amp; Kramer, 2011).</a:t>
            </a:r>
          </a:p>
          <a:p>
            <a:pPr marL="0" indent="0">
              <a:buNone/>
            </a:pPr>
            <a:r>
              <a:rPr lang="en-US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Circular Fashion Model: Emphasis on recycled/upcycled materials and garment take-back programs (Ellen MacArthur Foundation, 2017).</a:t>
            </a:r>
          </a:p>
          <a:p>
            <a:pPr marL="0" indent="0">
              <a:buNone/>
            </a:pPr>
            <a:r>
              <a:rPr lang="en-US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Growth &amp; Impact: Short-term market entry with long-term scaling toward carbon neutrality and B Corp certification.</a:t>
            </a:r>
            <a:endParaRPr lang="en-GB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474801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68D0148-6CF1-8D3E-FFB5-D3CA3E3B8F4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9558" r="1" b="23631"/>
          <a:stretch/>
        </p:blipFill>
        <p:spPr>
          <a:xfrm>
            <a:off x="20" y="4571996"/>
            <a:ext cx="5315041" cy="2286002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98D49316-27CF-4C3D-BE8C-042F06B891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15061" y="-2"/>
            <a:ext cx="6876939" cy="68580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6614FE-1827-6331-ED24-8227863080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9732" y="1290025"/>
            <a:ext cx="5291327" cy="118872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>
            <a:noAutofit/>
          </a:bodyPr>
          <a:lstStyle/>
          <a:p>
            <a:r>
              <a:rPr lang="en-GB" sz="3600" dirty="0">
                <a:latin typeface="Arial Black" panose="020B0A04020102020204" pitchFamily="34" charset="0"/>
              </a:rPr>
              <a:t>Sustainability Strategy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C0C46ED-4A80-953A-D630-1CF81077F46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2725" b="4008"/>
          <a:stretch/>
        </p:blipFill>
        <p:spPr>
          <a:xfrm>
            <a:off x="20" y="-2"/>
            <a:ext cx="5315041" cy="22860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CA5DA16-DA5A-CA30-6982-E7728765048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26197" r="-2" b="16381"/>
          <a:stretch/>
        </p:blipFill>
        <p:spPr>
          <a:xfrm>
            <a:off x="20" y="2285999"/>
            <a:ext cx="5315041" cy="228599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F97AD1-2046-31CD-F1CB-BEF1B858DE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9732" y="2858703"/>
            <a:ext cx="5285791" cy="3042547"/>
          </a:xfrm>
        </p:spPr>
        <p:txBody>
          <a:bodyPr>
            <a:normAutofit lnSpcReduction="10000"/>
          </a:bodyPr>
          <a:lstStyle/>
          <a:p>
            <a:r>
              <a:rPr lang="en-US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Ethical Sourcing &amp; Production: Only certified organic, recycled, or upcycled materials and eco-friendly production practices (GOTS, 2021).</a:t>
            </a:r>
          </a:p>
          <a:p>
            <a:r>
              <a:rPr lang="en-US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Innovative Waste Reduction: Design for durability, easy repair, and a circular economy to minimize textile waste.</a:t>
            </a:r>
          </a:p>
          <a:p>
            <a:r>
              <a:rPr lang="en-US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Technological Integration: Leveraging supply chain transparency tools and digital platforms to enhance sustainability and customer engagement.</a:t>
            </a:r>
            <a:endParaRPr lang="en-GB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597273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EA49DD0-FB11-9BFD-32D3-21410E56213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822" r="12450" b="-2"/>
          <a:stretch/>
        </p:blipFill>
        <p:spPr>
          <a:xfrm>
            <a:off x="20" y="4571996"/>
            <a:ext cx="5315041" cy="2286002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98D49316-27CF-4C3D-BE8C-042F06B891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15061" y="-2"/>
            <a:ext cx="6876939" cy="68580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E8C702-1DB8-8FEE-19E8-6F9CA185B7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48715" y="1048405"/>
            <a:ext cx="6627824" cy="118872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>
            <a:noAutofit/>
          </a:bodyPr>
          <a:lstStyle/>
          <a:p>
            <a:r>
              <a:rPr lang="en-GB" sz="3600" dirty="0">
                <a:latin typeface="Arial Black" panose="020B0A04020102020204" pitchFamily="34" charset="0"/>
              </a:rPr>
              <a:t>Market &amp; Financial Strategy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061B803-9A21-C545-D403-B4D7CC061CF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474" r="-2" b="34892"/>
          <a:stretch/>
        </p:blipFill>
        <p:spPr>
          <a:xfrm>
            <a:off x="20" y="-2"/>
            <a:ext cx="5315041" cy="22860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53F544CE-E8D7-23C8-50AF-77E593952C8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20982" r="-2" b="12113"/>
          <a:stretch/>
        </p:blipFill>
        <p:spPr>
          <a:xfrm>
            <a:off x="20" y="2285999"/>
            <a:ext cx="5315041" cy="228599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01CEEC-BCBF-76FF-4283-C5BCF1037A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9732" y="2858703"/>
            <a:ext cx="5285791" cy="3042547"/>
          </a:xfrm>
        </p:spPr>
        <p:txBody>
          <a:bodyPr>
            <a:normAutofit lnSpcReduction="10000"/>
          </a:bodyPr>
          <a:lstStyle/>
          <a:p>
            <a:r>
              <a:rPr lang="en-US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Targeted Eco-Conscious Consumers: Focus on Millennials and Gen Z who value sustainability and are willing to invest in quality (Statista, 2020).</a:t>
            </a:r>
          </a:p>
          <a:p>
            <a:r>
              <a:rPr lang="en-US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Digital-First Marketing: Robust e-commerce and social media engagement to build a loyal customer base.</a:t>
            </a:r>
          </a:p>
          <a:p>
            <a:r>
              <a:rPr lang="en-US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Scalable Financial Model: Conservative start-up capital with planned break-even by Year 3, reinvesting profits to fuel growth.</a:t>
            </a:r>
            <a:endParaRPr lang="en-GB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535628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CEED2B81-FD78-C7E0-3774-5B437E9A545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3786" r="1" b="9411"/>
          <a:stretch/>
        </p:blipFill>
        <p:spPr>
          <a:xfrm>
            <a:off x="20" y="4571996"/>
            <a:ext cx="5315041" cy="2286002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98D49316-27CF-4C3D-BE8C-042F06B891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15061" y="-2"/>
            <a:ext cx="6876939" cy="68580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7C97A9-65D8-B62D-305D-D7630A75BD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9732" y="1290025"/>
            <a:ext cx="5291327" cy="118872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>
            <a:noAutofit/>
          </a:bodyPr>
          <a:lstStyle/>
          <a:p>
            <a:r>
              <a:rPr lang="en-GB" sz="3600" dirty="0">
                <a:latin typeface="Arial Black" panose="020B0A04020102020204" pitchFamily="34" charset="0"/>
              </a:rPr>
              <a:t>Why Will It Succeed?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3077B95-F3A2-D7AB-3A8F-1140768084C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5193" r="-2" b="30173"/>
          <a:stretch/>
        </p:blipFill>
        <p:spPr>
          <a:xfrm>
            <a:off x="20" y="-2"/>
            <a:ext cx="5315041" cy="2286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234157F-3B0E-DF1E-1428-B4E4A951ADD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2150" r="-2" b="44839"/>
          <a:stretch/>
        </p:blipFill>
        <p:spPr>
          <a:xfrm>
            <a:off x="20" y="2285999"/>
            <a:ext cx="5315041" cy="228599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50A13C-94E0-F203-B707-B88CD491D2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9732" y="2858703"/>
            <a:ext cx="5285791" cy="3042547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Alignment with Market Trends: Rapidly growing demand for sustainable fashion and increasing consumer awareness.</a:t>
            </a:r>
          </a:p>
          <a:p>
            <a:r>
              <a:rPr lang="en-US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Unique Value Proposition: Combining ethical practices with high-quality, fashionable design that appeals to eco-conscious consumers.</a:t>
            </a:r>
          </a:p>
          <a:p>
            <a:r>
              <a:rPr lang="en-US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Agile &amp; Resilient: Proactive risk management and strategic partnerships ensure adaptability in a dynamic market.</a:t>
            </a:r>
            <a:endParaRPr lang="en-GB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330429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64658C-1293-9A21-2EB8-99B59F44D6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38975" y="174100"/>
            <a:ext cx="4185217" cy="1188720"/>
          </a:xfrm>
        </p:spPr>
        <p:txBody>
          <a:bodyPr>
            <a:noAutofit/>
          </a:bodyPr>
          <a:lstStyle/>
          <a:p>
            <a:r>
              <a:rPr lang="en-US" sz="3600" dirty="0">
                <a:latin typeface="Arial Black" panose="020B0A04020102020204" pitchFamily="34" charset="0"/>
              </a:rPr>
              <a:t>References </a:t>
            </a:r>
            <a:endParaRPr lang="en-GB" sz="3600" dirty="0"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C53FC3-BFD0-B8F1-535E-801B152BE7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2248" y="2226091"/>
            <a:ext cx="11754770" cy="4546775"/>
          </a:xfrm>
        </p:spPr>
        <p:txBody>
          <a:bodyPr>
            <a:normAutofit fontScale="62500" lnSpcReduction="20000"/>
          </a:bodyPr>
          <a:lstStyle/>
          <a:p>
            <a:r>
              <a:rPr lang="en-GB" sz="1900" dirty="0" err="1">
                <a:latin typeface="Arial" panose="020B0604020202020204" pitchFamily="34" charset="0"/>
                <a:cs typeface="Arial" panose="020B0604020202020204" pitchFamily="34" charset="0"/>
              </a:rPr>
              <a:t>Anbarasan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, P. (2018). Stakeholder engagement in sustainable enterprise: Evolving a conceptual framework, and a case study of ITC. </a:t>
            </a:r>
            <a:r>
              <a:rPr lang="en-GB" sz="1900" i="1" dirty="0">
                <a:latin typeface="Arial" panose="020B0604020202020204" pitchFamily="34" charset="0"/>
                <a:cs typeface="Arial" panose="020B0604020202020204" pitchFamily="34" charset="0"/>
              </a:rPr>
              <a:t>Business Strategy &amp; the Environment, 27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(3), 282–300.</a:t>
            </a: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B Lab. (2022). </a:t>
            </a:r>
            <a:r>
              <a:rPr lang="en-GB" sz="1900" i="1" dirty="0">
                <a:latin typeface="Arial" panose="020B0604020202020204" pitchFamily="34" charset="0"/>
                <a:cs typeface="Arial" panose="020B0604020202020204" pitchFamily="34" charset="0"/>
              </a:rPr>
              <a:t>B Corp Certification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. Retrieved from 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https://www.bcorporation.net/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900" dirty="0" err="1">
                <a:latin typeface="Arial" panose="020B0604020202020204" pitchFamily="34" charset="0"/>
                <a:cs typeface="Arial" panose="020B0604020202020204" pitchFamily="34" charset="0"/>
              </a:rPr>
              <a:t>Chofreh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, A. G. (2018). Sustainable enterprise resource planning systems implementation: A framework development. </a:t>
            </a:r>
            <a:r>
              <a:rPr lang="en-GB" sz="1900" i="1" dirty="0">
                <a:latin typeface="Arial" panose="020B0604020202020204" pitchFamily="34" charset="0"/>
                <a:cs typeface="Arial" panose="020B0604020202020204" pitchFamily="34" charset="0"/>
              </a:rPr>
              <a:t>Journal of Cleaner Production, 198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, 1345–1355.</a:t>
            </a:r>
          </a:p>
          <a:p>
            <a:r>
              <a:rPr lang="en-GB" sz="1900" dirty="0" err="1">
                <a:latin typeface="Arial" panose="020B0604020202020204" pitchFamily="34" charset="0"/>
                <a:cs typeface="Arial" panose="020B0604020202020204" pitchFamily="34" charset="0"/>
              </a:rPr>
              <a:t>Edgeman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, R., &amp; </a:t>
            </a:r>
            <a:r>
              <a:rPr lang="en-GB" sz="1900" dirty="0" err="1">
                <a:latin typeface="Arial" panose="020B0604020202020204" pitchFamily="34" charset="0"/>
                <a:cs typeface="Arial" panose="020B0604020202020204" pitchFamily="34" charset="0"/>
              </a:rPr>
              <a:t>Eskildsen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, J. (2014). Modelling and assessing sustainable enterprise excellence. </a:t>
            </a:r>
            <a:r>
              <a:rPr lang="en-GB" sz="1900" i="1" dirty="0">
                <a:latin typeface="Arial" panose="020B0604020202020204" pitchFamily="34" charset="0"/>
                <a:cs typeface="Arial" panose="020B0604020202020204" pitchFamily="34" charset="0"/>
              </a:rPr>
              <a:t>Business Strategy and the Environment, 23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(3), 173–187.</a:t>
            </a: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Ellen MacArthur Foundation. (2017). </a:t>
            </a:r>
            <a:r>
              <a:rPr lang="en-GB" sz="1900" i="1" dirty="0">
                <a:latin typeface="Arial" panose="020B0604020202020204" pitchFamily="34" charset="0"/>
                <a:cs typeface="Arial" panose="020B0604020202020204" pitchFamily="34" charset="0"/>
              </a:rPr>
              <a:t>A new textiles economy: Redesigning fashion’s future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. Retrieved from 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https://www.ellenmacarthurfoundation.org/assets/downloads/publications/A-New-Textiles-Economy_Full-Report.pdf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European Commission. (2020</a:t>
            </a:r>
            <a:r>
              <a:rPr lang="en-GB" sz="1900" i="1" dirty="0">
                <a:latin typeface="Arial" panose="020B0604020202020204" pitchFamily="34" charset="0"/>
                <a:cs typeface="Arial" panose="020B0604020202020204" pitchFamily="34" charset="0"/>
              </a:rPr>
              <a:t>). European Green Deal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. Retrieved from 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https://ec.europa.eu/info/strategy/priorities-2019-2024/european-green-deal_en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900" dirty="0" err="1">
                <a:latin typeface="Arial" panose="020B0604020202020204" pitchFamily="34" charset="0"/>
                <a:cs typeface="Arial" panose="020B0604020202020204" pitchFamily="34" charset="0"/>
              </a:rPr>
              <a:t>Febrizal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900" dirty="0" err="1">
                <a:latin typeface="Arial" panose="020B0604020202020204" pitchFamily="34" charset="0"/>
                <a:cs typeface="Arial" panose="020B0604020202020204" pitchFamily="34" charset="0"/>
              </a:rPr>
              <a:t>Rahmana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, &amp; </a:t>
            </a:r>
            <a:r>
              <a:rPr lang="en-GB" sz="1900" dirty="0" err="1">
                <a:latin typeface="Arial" panose="020B0604020202020204" pitchFamily="34" charset="0"/>
                <a:cs typeface="Arial" panose="020B0604020202020204" pitchFamily="34" charset="0"/>
              </a:rPr>
              <a:t>Bawono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, A. (2020). Sustainable development toward sustainable enterprise. </a:t>
            </a:r>
            <a:r>
              <a:rPr lang="en-GB" sz="1900" i="1" dirty="0">
                <a:latin typeface="Arial" panose="020B0604020202020204" pitchFamily="34" charset="0"/>
                <a:cs typeface="Arial" panose="020B0604020202020204" pitchFamily="34" charset="0"/>
              </a:rPr>
              <a:t>Management Science Letters, 11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(2), 657–668.</a:t>
            </a: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Fletcher, K. (2008). </a:t>
            </a:r>
            <a:r>
              <a:rPr lang="en-GB" sz="1900" i="1" dirty="0">
                <a:latin typeface="Arial" panose="020B0604020202020204" pitchFamily="34" charset="0"/>
                <a:cs typeface="Arial" panose="020B0604020202020204" pitchFamily="34" charset="0"/>
              </a:rPr>
              <a:t>Sustainable fashion and textiles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: Design journeys. Earthscan.</a:t>
            </a: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Joy, A., Sherry, J. F., Venkatesh, A., Wang, J., &amp; Chan, R. (2012). Fast fashion, sustainability, and the ethical appeal of luxury brands. </a:t>
            </a:r>
            <a:r>
              <a:rPr lang="en-GB" sz="1900" i="1" dirty="0">
                <a:latin typeface="Arial" panose="020B0604020202020204" pitchFamily="34" charset="0"/>
                <a:cs typeface="Arial" panose="020B0604020202020204" pitchFamily="34" charset="0"/>
              </a:rPr>
              <a:t>Fashion Theory, 16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(3), 273–295.</a:t>
            </a: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McKinsey &amp; Company. (2021). </a:t>
            </a:r>
            <a:r>
              <a:rPr lang="en-GB" sz="1900" i="1" dirty="0">
                <a:latin typeface="Arial" panose="020B0604020202020204" pitchFamily="34" charset="0"/>
                <a:cs typeface="Arial" panose="020B0604020202020204" pitchFamily="34" charset="0"/>
              </a:rPr>
              <a:t>The state of fashion 2021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. Retrieved from 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https://www.mckinsey.com/industries/retail/our-insights/state-of-fashion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900" dirty="0" err="1">
                <a:latin typeface="Arial" panose="020B0604020202020204" pitchFamily="34" charset="0"/>
                <a:cs typeface="Arial" panose="020B0604020202020204" pitchFamily="34" charset="0"/>
              </a:rPr>
              <a:t>Niinimäki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, K. (2020). Sustainable fashion in a circular economy. </a:t>
            </a:r>
            <a:r>
              <a:rPr lang="en-GB" sz="1900" i="1" dirty="0">
                <a:latin typeface="Arial" panose="020B0604020202020204" pitchFamily="34" charset="0"/>
                <a:cs typeface="Arial" panose="020B0604020202020204" pitchFamily="34" charset="0"/>
              </a:rPr>
              <a:t>Journal of Cleaner Production, 279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, 123–131.</a:t>
            </a: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Porter, M. E., &amp; Kramer, M. R. (2011). Creating shared value. </a:t>
            </a:r>
            <a:r>
              <a:rPr lang="en-GB" sz="1900" i="1" dirty="0">
                <a:latin typeface="Arial" panose="020B0604020202020204" pitchFamily="34" charset="0"/>
                <a:cs typeface="Arial" panose="020B0604020202020204" pitchFamily="34" charset="0"/>
              </a:rPr>
              <a:t>Harvard Business Review, 89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(1/2), 62–77.</a:t>
            </a: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Statista. (2020). </a:t>
            </a:r>
            <a:r>
              <a:rPr lang="en-GB" sz="1900" i="1" dirty="0">
                <a:latin typeface="Arial" panose="020B0604020202020204" pitchFamily="34" charset="0"/>
                <a:cs typeface="Arial" panose="020B0604020202020204" pitchFamily="34" charset="0"/>
              </a:rPr>
              <a:t>Sustainable fashion market trends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. Retrieved from 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https://www.statista.com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Textile Exchange. (2021). </a:t>
            </a:r>
            <a:r>
              <a:rPr lang="en-GB" sz="1900" i="1" dirty="0">
                <a:latin typeface="Arial" panose="020B0604020202020204" pitchFamily="34" charset="0"/>
                <a:cs typeface="Arial" panose="020B0604020202020204" pitchFamily="34" charset="0"/>
              </a:rPr>
              <a:t>Preferred fibre and materials market report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. Retrieved from 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https://textileexchange.org/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Thompson, F. M. M. (2010). :</a:t>
            </a:r>
            <a:r>
              <a:rPr lang="en-GB" sz="1900" i="1" dirty="0">
                <a:latin typeface="Arial" panose="020B0604020202020204" pitchFamily="34" charset="0"/>
                <a:cs typeface="Arial" panose="020B0604020202020204" pitchFamily="34" charset="0"/>
              </a:rPr>
              <a:t>Social 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enterprise Developing sustainable enterprises. New York, NY: Palgrave Macmillan.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8601BE4-497E-607C-05CD-CEE371EAE03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053026" y="128380"/>
            <a:ext cx="3834174" cy="1421291"/>
          </a:xfrm>
          <a:prstGeom prst="rect">
            <a:avLst/>
          </a:prstGeom>
          <a:effectLst>
            <a:softEdge rad="635000"/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8CAAFAC-33B1-A06D-3AFD-36E6170FCC83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26449" y="174100"/>
            <a:ext cx="3834716" cy="1420491"/>
          </a:xfrm>
          <a:prstGeom prst="rect">
            <a:avLst/>
          </a:prstGeom>
          <a:effectLst>
            <a:softEdge rad="635000"/>
          </a:effec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CBFFBC2-AAEE-8510-57E6-79E9AB519859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172302" y="5352375"/>
            <a:ext cx="3834716" cy="1420491"/>
          </a:xfrm>
          <a:prstGeom prst="rect">
            <a:avLst/>
          </a:prstGeom>
          <a:effectLst>
            <a:softEdge rad="635000"/>
          </a:effectLst>
        </p:spPr>
      </p:pic>
    </p:spTree>
    <p:extLst>
      <p:ext uri="{BB962C8B-B14F-4D97-AF65-F5344CB8AC3E}">
        <p14:creationId xmlns:p14="http://schemas.microsoft.com/office/powerpoint/2010/main" val="3547873181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Parcel</Template>
  <TotalTime>31</TotalTime>
  <Words>669</Words>
  <Application>Microsoft Office PowerPoint</Application>
  <PresentationFormat>Widescreen</PresentationFormat>
  <Paragraphs>34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Arial Black</vt:lpstr>
      <vt:lpstr>Gill Sans MT</vt:lpstr>
      <vt:lpstr>Parcel</vt:lpstr>
      <vt:lpstr>Green Thread Fashion</vt:lpstr>
      <vt:lpstr>Overview &amp; Vision</vt:lpstr>
      <vt:lpstr>Sustainability Strategy</vt:lpstr>
      <vt:lpstr>Market &amp; Financial Strategy</vt:lpstr>
      <vt:lpstr>Why Will It Succeed?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Mirabela Voican (1907947)</dc:creator>
  <cp:lastModifiedBy>Mirabela Voican (1907947)</cp:lastModifiedBy>
  <cp:revision>1</cp:revision>
  <dcterms:created xsi:type="dcterms:W3CDTF">2025-03-06T23:57:00Z</dcterms:created>
  <dcterms:modified xsi:type="dcterms:W3CDTF">2025-03-07T00:28:11Z</dcterms:modified>
</cp:coreProperties>
</file>