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notesMasterIdLst>
    <p:notesMasterId r:id="rId27"/>
  </p:notesMasterIdLst>
  <p:sldIdLst>
    <p:sldId id="256" r:id="rId2"/>
    <p:sldId id="285" r:id="rId3"/>
    <p:sldId id="275" r:id="rId4"/>
    <p:sldId id="277" r:id="rId5"/>
    <p:sldId id="279" r:id="rId6"/>
    <p:sldId id="280" r:id="rId7"/>
    <p:sldId id="281" r:id="rId8"/>
    <p:sldId id="282" r:id="rId9"/>
    <p:sldId id="283" r:id="rId10"/>
    <p:sldId id="297" r:id="rId11"/>
    <p:sldId id="298" r:id="rId12"/>
    <p:sldId id="284" r:id="rId13"/>
    <p:sldId id="299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30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DCAAE-FFFB-4DD7-8EAE-33032C58E1D7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7FB24-B473-4DCA-9CCB-C2729257C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99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FB24-B473-4DCA-9CCB-C2729257CB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399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FB24-B473-4DCA-9CCB-C2729257CB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81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F2A9768-6A4A-46F9-8364-275EE58010A4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AE7C-4851-43CC-A6F0-9A820479C7CC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C62B0-49DB-4A76-BD63-D56215DB7963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B70B17-433D-4BB2-9392-647F727E1E9C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13CA-A139-4819-8A98-C8A6E953BE53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732E-A252-467E-80FF-9758A06EED86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FB823-4A39-4D18-999D-95DE203F2A3E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A6F76-BF84-4793-9629-EE24C7AEB3A0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1BC1-8035-4106-91A9-3498863EC201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00C3E-D3A3-49B7-ACF4-B5C6DD926CB4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2B087-F86F-4682-B3B6-3630B5A4D998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B53C56C1-63DD-4FD6-979B-1188C3D47636}" type="datetime1">
              <a:rPr lang="en-US" smtClean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494852"/>
            <a:ext cx="9884335" cy="4044875"/>
          </a:xfrm>
          <a:solidFill>
            <a:schemeClr val="accent1">
              <a:lumMod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Comic Sans MS" panose="030F0702030302020204" pitchFamily="66" charset="0"/>
              </a:rPr>
              <a:t/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>Skills for the field /</a:t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>Introduction to fieldwork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4765638"/>
            <a:ext cx="8767860" cy="1452282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endParaRPr lang="en-GB" dirty="0" smtClean="0">
              <a:latin typeface="Comic Sans MS" panose="030F0702030302020204" pitchFamily="66" charset="0"/>
            </a:endParaRPr>
          </a:p>
          <a:p>
            <a:r>
              <a:rPr lang="en-GB" dirty="0" smtClean="0">
                <a:latin typeface="Comic Sans MS" panose="030F0702030302020204" pitchFamily="66" charset="0"/>
              </a:rPr>
              <a:t>Eloise Govier e.govier@uwtsd.ac.uk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33172" y="6217920"/>
            <a:ext cx="1706217" cy="365125"/>
          </a:xfrm>
        </p:spPr>
        <p:txBody>
          <a:bodyPr/>
          <a:lstStyle/>
          <a:p>
            <a:fld id="{4FAB73BC-B049-4115-A692-8D63A059BFB8}" type="slidenum">
              <a:rPr lang="en-US" sz="2800" smtClean="0">
                <a:latin typeface="Comic Sans MS" panose="030F0702030302020204" pitchFamily="66" charset="0"/>
              </a:rPr>
              <a:t>1</a:t>
            </a:fld>
            <a:endParaRPr lang="en-US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648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omic Sans MS" panose="030F0702030302020204" pitchFamily="66" charset="0"/>
              </a:rPr>
              <a:t>Applying Theoretical Principles to life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65783" y="2208114"/>
            <a:ext cx="5627096" cy="373717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800" smtClean="0"/>
              <a:t>2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64850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0351" y="701040"/>
            <a:ext cx="9875520" cy="1127760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994610"/>
            <a:ext cx="9872871" cy="5101389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5800" dirty="0" smtClean="0">
                <a:solidFill>
                  <a:schemeClr val="bg1"/>
                </a:solidFill>
                <a:latin typeface="Comic Sans MS" panose="030F0702030302020204" pitchFamily="66" charset="0"/>
                <a:ea typeface="Hoefler Text" charset="0"/>
                <a:cs typeface="Hoefler Text" charset="0"/>
                <a:sym typeface="Hoefler Text" charset="0"/>
              </a:rPr>
              <a:t>What does ‘Becoming’ mean and why do people use the term?</a:t>
            </a:r>
            <a:endParaRPr lang="en-US" altLang="en-US" sz="5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58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5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Gender theory. What does ‘performativity’ mean?</a:t>
            </a:r>
            <a:endParaRPr lang="en-GB" sz="58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800" smtClean="0"/>
              <a:t>3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14624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666" y="2750372"/>
            <a:ext cx="9875520" cy="1356360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WHY DO ACADEMICS THEORISE LIFE?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4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72062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40632"/>
            <a:ext cx="9875520" cy="172532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altLang="en-US" sz="9600" dirty="0" smtClean="0">
                <a:solidFill>
                  <a:schemeClr val="bg1"/>
                </a:solidFill>
                <a:latin typeface="Comic Sans MS" panose="030F0702030302020204" pitchFamily="66" charset="0"/>
                <a:ea typeface="Hoefler Text" charset="0"/>
                <a:cs typeface="Hoefler Text" charset="0"/>
                <a:sym typeface="Hoefler Text" charset="0"/>
              </a:rPr>
              <a:t>BECOMING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 fontScale="25000" lnSpcReduction="20000"/>
          </a:bodyPr>
          <a:lstStyle/>
          <a:p>
            <a:pPr marL="45720" indent="0">
              <a:lnSpc>
                <a:spcPct val="120000"/>
              </a:lnSpc>
              <a:buNone/>
            </a:pPr>
            <a:r>
              <a:rPr lang="en-US" altLang="en-US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“Becoming </a:t>
            </a:r>
            <a:r>
              <a:rPr lang="en-US" altLang="en-US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is to extract particles between which one establishes the relations of movement and rest, speed and slowness that are ‘closest’ to what one is becoming, and through which one becomes” (</a:t>
            </a:r>
            <a:r>
              <a:rPr lang="en-US" altLang="en-US" sz="144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Deleuze</a:t>
            </a:r>
            <a:r>
              <a:rPr lang="en-US" altLang="en-US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 and </a:t>
            </a:r>
            <a:r>
              <a:rPr lang="en-US" altLang="en-US" sz="144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Guattari</a:t>
            </a:r>
            <a:r>
              <a:rPr lang="en-US" altLang="en-US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 2005: 272</a:t>
            </a:r>
            <a:r>
              <a:rPr lang="en-US" altLang="en-US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).”</a:t>
            </a:r>
            <a:endParaRPr lang="en-US" altLang="en-US" sz="144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US" altLang="en-US" sz="16000" dirty="0">
                <a:solidFill>
                  <a:schemeClr val="bg1"/>
                </a:solidFill>
                <a:latin typeface="Comic Sans MS" panose="030F0702030302020204" pitchFamily="66" charset="0"/>
                <a:ea typeface="ヒラギノ明朝 ProN W3" charset="0"/>
                <a:cs typeface="ヒラギノ明朝 ProN W3" charset="0"/>
                <a:sym typeface="Hoefler Text" charset="0"/>
              </a:rPr>
              <a:t/>
            </a:r>
            <a:br>
              <a:rPr lang="en-US" altLang="en-US" sz="16000" dirty="0">
                <a:solidFill>
                  <a:schemeClr val="bg1"/>
                </a:solidFill>
                <a:latin typeface="Comic Sans MS" panose="030F0702030302020204" pitchFamily="66" charset="0"/>
                <a:ea typeface="ヒラギノ明朝 ProN W3" charset="0"/>
                <a:cs typeface="ヒラギノ明朝 ProN W3" charset="0"/>
                <a:sym typeface="Hoefler Text" charset="0"/>
              </a:rPr>
            </a:br>
            <a:endParaRPr lang="en-GB" sz="160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 algn="r">
              <a:buNone/>
            </a:pPr>
            <a:fld id="{A297F4E5-B006-4968-B51F-39809F11320D}" type="slidenum">
              <a:rPr lang="en-GB" smtClean="0">
                <a:solidFill>
                  <a:schemeClr val="bg1"/>
                </a:solidFill>
                <a:latin typeface="Comic Sans MS" panose="030F0702030302020204" pitchFamily="66" charset="0"/>
              </a:rPr>
              <a:pPr marL="45720" indent="0" algn="r">
                <a:buNone/>
              </a:pPr>
              <a:t>5</a:t>
            </a:fld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5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44810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Becoming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9000"/>
            <a:r>
              <a:rPr lang="en-US" altLang="en-US" sz="7200" dirty="0" smtClean="0">
                <a:latin typeface="Comic Sans MS" panose="030F0702030302020204" pitchFamily="66" charset="0"/>
              </a:rPr>
              <a:t> RELATIONS OF MOVEMENT AND REST</a:t>
            </a:r>
          </a:p>
          <a:p>
            <a:pPr marL="889000"/>
            <a:endParaRPr lang="en-US" altLang="en-US" sz="7200" dirty="0" smtClean="0">
              <a:latin typeface="Comic Sans MS" panose="030F0702030302020204" pitchFamily="66" charset="0"/>
            </a:endParaRPr>
          </a:p>
          <a:p>
            <a:pPr marL="889000"/>
            <a:endParaRPr lang="en-US" altLang="en-US" sz="72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6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87102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Becoming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65959"/>
            <a:ext cx="9872871" cy="4622993"/>
          </a:xfrm>
        </p:spPr>
        <p:txBody>
          <a:bodyPr>
            <a:normAutofit lnSpcReduction="10000"/>
          </a:bodyPr>
          <a:lstStyle/>
          <a:p>
            <a:r>
              <a:rPr lang="en-GB" sz="6600" dirty="0" smtClean="0">
                <a:latin typeface="Comic Sans MS" panose="030F0702030302020204" pitchFamily="66" charset="0"/>
              </a:rPr>
              <a:t> Speed and Slowness of these relations</a:t>
            </a:r>
          </a:p>
          <a:p>
            <a:r>
              <a:rPr lang="en-GB" sz="6600" dirty="0" smtClean="0">
                <a:latin typeface="Comic Sans MS" panose="030F0702030302020204" pitchFamily="66" charset="0"/>
              </a:rPr>
              <a:t> We could think about the dynamic properties of ‘life’</a:t>
            </a:r>
            <a:endParaRPr lang="en-GB" sz="660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7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4692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Becoming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4400" dirty="0" smtClean="0">
                <a:latin typeface="Comic Sans MS" panose="030F0702030302020204" pitchFamily="66" charset="0"/>
              </a:rPr>
              <a:t> Are you static?</a:t>
            </a:r>
          </a:p>
          <a:p>
            <a:r>
              <a:rPr lang="en-US" altLang="en-US" sz="4400" dirty="0" smtClean="0">
                <a:latin typeface="Comic Sans MS" panose="030F0702030302020204" pitchFamily="66" charset="0"/>
              </a:rPr>
              <a:t> Physically, are you still?</a:t>
            </a:r>
          </a:p>
          <a:p>
            <a:r>
              <a:rPr lang="en-US" altLang="en-US" sz="4400" dirty="0" smtClean="0">
                <a:latin typeface="Comic Sans MS" panose="030F0702030302020204" pitchFamily="66" charset="0"/>
              </a:rPr>
              <a:t> What about the physicality of your body?</a:t>
            </a:r>
          </a:p>
          <a:p>
            <a:endParaRPr lang="en-US" altLang="en-US" sz="4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8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61399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Becoming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9000"/>
            <a:r>
              <a:rPr lang="en-US" altLang="en-US" sz="4400" dirty="0" smtClean="0">
                <a:latin typeface="Comic Sans MS" panose="030F0702030302020204" pitchFamily="66" charset="0"/>
              </a:rPr>
              <a:t> Moving away from fixed and ‘discrete’ boundaries of existence and between people</a:t>
            </a:r>
          </a:p>
          <a:p>
            <a:pPr marL="889000"/>
            <a:r>
              <a:rPr lang="en-US" altLang="en-US" sz="4400" dirty="0" smtClean="0">
                <a:latin typeface="Comic Sans MS" panose="030F0702030302020204" pitchFamily="66" charset="0"/>
              </a:rPr>
              <a:t> ‘Discrete’ here is used to mean individually separate or distinct</a:t>
            </a:r>
            <a:endParaRPr lang="en-US" altLang="en-US" sz="4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9</a:t>
            </a:fld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47962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Network or meshwork?</a:t>
            </a:r>
            <a:endParaRPr lang="en-GB" sz="66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40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 lines of a network are connectors: each is given as the relation between two points</a:t>
            </a:r>
            <a:endParaRPr lang="en-US" altLang="en-US" sz="4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40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 network is purely spatial construct</a:t>
            </a:r>
            <a:endParaRPr lang="en-US" altLang="en-US" sz="4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40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 lines of meshwork are of movement and growth</a:t>
            </a:r>
            <a:endParaRPr lang="en-US" altLang="en-US" sz="4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227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err="1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Meshworks</a:t>
            </a:r>
            <a:endParaRPr lang="en-GB" sz="8000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From one towards the other</a:t>
            </a:r>
            <a:endParaRPr lang="en-US" altLang="en-US" sz="3200" b="1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They are temporal ‘lines of becoming’ (</a:t>
            </a:r>
            <a:r>
              <a:rPr lang="en-US" altLang="en-US" sz="3200" b="1" dirty="0" err="1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Deleuze</a:t>
            </a: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 and </a:t>
            </a:r>
            <a:r>
              <a:rPr lang="en-US" altLang="en-US" sz="3200" b="1" dirty="0" err="1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Guattari</a:t>
            </a: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 2004:224-225)</a:t>
            </a:r>
            <a:endParaRPr lang="en-US" altLang="en-US" sz="3200" b="1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pPr marL="889000" indent="-243836" defTabSz="975345" fontAlgn="auto">
              <a:spcBef>
                <a:spcPts val="1067"/>
              </a:spcBef>
              <a:spcAft>
                <a:spcPts val="0"/>
              </a:spcAft>
              <a:defRPr/>
            </a:pP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“Every animate being, as it threads its way through and among the ways of every other, must</a:t>
            </a:r>
            <a:r>
              <a:rPr lang="en-US" altLang="en-US" sz="3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US" altLang="en-US" sz="3200" b="1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perforce improvise a passage” (2013:132)</a:t>
            </a:r>
            <a:endParaRPr lang="en-US" altLang="en-US" sz="3200" b="1" dirty="0">
              <a:solidFill>
                <a:schemeClr val="accent5">
                  <a:lumMod val="75000"/>
                </a:schemeClr>
              </a:solidFill>
              <a:latin typeface="Comic Sans MS" panose="030F0702030302020204" pitchFamily="66" charset="0"/>
              <a:ea typeface="ヒラギノ角ゴ ProN W6" charset="0"/>
              <a:cs typeface="ヒラギノ角ゴ ProN W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91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latin typeface="Comic Sans MS" panose="030F0702030302020204" pitchFamily="66" charset="0"/>
              </a:rPr>
              <a:t>How do social agents constitute reality?</a:t>
            </a:r>
          </a:p>
          <a:p>
            <a:r>
              <a:rPr lang="en-GB" sz="5400" dirty="0">
                <a:latin typeface="Comic Sans MS" panose="030F0702030302020204" pitchFamily="66" charset="0"/>
              </a:rPr>
              <a:t>Language, gesture, symbolic signs?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z="2400" smtClean="0"/>
              <a:t>12</a:t>
            </a:fld>
            <a:endParaRPr lang="en-US" sz="24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Gender</a:t>
            </a:r>
            <a:endParaRPr lang="en-GB" sz="9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250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13</a:t>
            </a:fld>
            <a:endParaRPr lang="en-US" dirty="0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390427" y="886041"/>
            <a:ext cx="8388274" cy="524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C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onstitute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1. 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be (a part) of a whole.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"lone parents constitute a great proportion of the poor“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2. 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combine to form (a whole).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"there were enough members present to constitute a quorum“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dirty="0" smtClean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3. </a:t>
            </a: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be or be equivalent to (something).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latin typeface="Comic Sans MS" panose="030F0702030302020204" pitchFamily="66" charset="0"/>
              </a:rPr>
              <a:t>“Their failure to act constituted a breach of duty"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847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>
                <a:latin typeface="Comic Sans MS" panose="030F0702030302020204" pitchFamily="66" charset="0"/>
              </a:rPr>
              <a:t>Gender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latin typeface="Comic Sans MS" panose="030F0702030302020204" pitchFamily="66" charset="0"/>
              </a:rPr>
              <a:t>Are you the sole source of your constituting acts</a:t>
            </a:r>
            <a:r>
              <a:rPr lang="en-GB" sz="5400" dirty="0" smtClean="0">
                <a:latin typeface="Comic Sans MS" panose="030F0702030302020204" pitchFamily="66" charset="0"/>
              </a:rPr>
              <a:t>?</a:t>
            </a:r>
          </a:p>
          <a:p>
            <a:r>
              <a:rPr lang="en-GB" sz="5400" dirty="0" smtClean="0">
                <a:latin typeface="Comic Sans MS" panose="030F0702030302020204" pitchFamily="66" charset="0"/>
              </a:rPr>
              <a:t>What is a ‘constituting act’</a:t>
            </a:r>
            <a:endParaRPr lang="en-GB" sz="5400" dirty="0">
              <a:latin typeface="Comic Sans MS" panose="030F0702030302020204" pitchFamily="66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38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Gender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>
                <a:latin typeface="Comic Sans MS" panose="030F0702030302020204" pitchFamily="66" charset="0"/>
              </a:rPr>
              <a:t>How do our bodily actions (</a:t>
            </a:r>
            <a:r>
              <a:rPr lang="en-GB" sz="4800" dirty="0" smtClean="0">
                <a:latin typeface="Comic Sans MS" panose="030F0702030302020204" pitchFamily="66" charset="0"/>
              </a:rPr>
              <a:t>gestures</a:t>
            </a:r>
            <a:r>
              <a:rPr lang="en-GB" sz="4800" dirty="0">
                <a:latin typeface="Comic Sans MS" panose="030F0702030302020204" pitchFamily="66" charset="0"/>
              </a:rPr>
              <a:t>, movements, and enactments’ “constitute the illusion of an abiding gendered self?” (Butler 1988: 519)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679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Comic Sans MS" panose="030F0702030302020204" pitchFamily="66" charset="0"/>
              </a:rPr>
              <a:t>Performativity</a:t>
            </a:r>
            <a:endParaRPr lang="en-GB" sz="7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Comic Sans MS" panose="030F0702030302020204" pitchFamily="66" charset="0"/>
              </a:rPr>
              <a:t>Butler breaks the relationship between gender identity and the ‘internal’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Demonstrates that gender is performed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Gender is an illusion – an ‘appearance of substance’</a:t>
            </a:r>
          </a:p>
          <a:p>
            <a:r>
              <a:rPr lang="en-GB" sz="3200" dirty="0" smtClean="0">
                <a:latin typeface="Comic Sans MS" panose="030F0702030302020204" pitchFamily="66" charset="0"/>
              </a:rPr>
              <a:t>Therefore, gender is </a:t>
            </a:r>
            <a:r>
              <a:rPr lang="en-GB" sz="3200" dirty="0">
                <a:latin typeface="Comic Sans MS" panose="030F0702030302020204" pitchFamily="66" charset="0"/>
              </a:rPr>
              <a:t>constructed.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659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Bodily Actions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“Gender is instituted through the stylization of the body”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How do our bodily actions (gestures, movements, and enactments’ “constitute the illusion of an abiding gendered self?” (Butler 1988: 519)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“If gender is instituted through acts which are internally discontinuous, then the appearance of substance is precisely that, a </a:t>
            </a:r>
            <a:r>
              <a:rPr lang="en-GB" sz="2400" b="1" dirty="0">
                <a:latin typeface="Comic Sans MS" panose="030F0702030302020204" pitchFamily="66" charset="0"/>
              </a:rPr>
              <a:t>constructed identity, </a:t>
            </a:r>
            <a:r>
              <a:rPr lang="en-GB" sz="2400" dirty="0">
                <a:latin typeface="Comic Sans MS" panose="030F0702030302020204" pitchFamily="66" charset="0"/>
              </a:rPr>
              <a:t>a </a:t>
            </a:r>
            <a:r>
              <a:rPr lang="en-GB" sz="2400" b="1" dirty="0">
                <a:latin typeface="Comic Sans MS" panose="030F0702030302020204" pitchFamily="66" charset="0"/>
              </a:rPr>
              <a:t>performative accomplishment </a:t>
            </a:r>
            <a:r>
              <a:rPr lang="en-GB" sz="2400" dirty="0">
                <a:latin typeface="Comic Sans MS" panose="030F0702030302020204" pitchFamily="66" charset="0"/>
              </a:rPr>
              <a:t>which the mundane social audience, including the actors themselves, come to believe and to perform in the mode of belief” (Butler 1988: 520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45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omic Sans MS" panose="030F0702030302020204" pitchFamily="66" charset="0"/>
              </a:rPr>
              <a:t>Gender identity</a:t>
            </a:r>
            <a:endParaRPr lang="en-GB" sz="6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6600" dirty="0">
                <a:latin typeface="Comic Sans MS" panose="030F0702030302020204" pitchFamily="66" charset="0"/>
              </a:rPr>
              <a:t>Butler breaks the relationship between gender identity and the ‘internal’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519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The Social Audience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>
                <a:latin typeface="Comic Sans MS" panose="030F0702030302020204" pitchFamily="66" charset="0"/>
              </a:rPr>
              <a:t>This constructed identity is something both the social audience and the agent ‘come to believe’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753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Performativity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latin typeface="Comic Sans MS" panose="030F0702030302020204" pitchFamily="66" charset="0"/>
              </a:rPr>
              <a:t>Butler asks what are the reified and naturalized conceptions of gender?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It is only through understanding how these are constituted that new modes of belief, new constitutive methods, can occur. 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Repetition is important in performativity – how gender stability is instituted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7927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Comic Sans MS" panose="030F0702030302020204" pitchFamily="66" charset="0"/>
              </a:rPr>
              <a:t>Performativity</a:t>
            </a:r>
            <a:endParaRPr lang="en-GB" sz="7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Comic Sans MS" panose="030F0702030302020204" pitchFamily="66" charset="0"/>
              </a:rPr>
              <a:t>Butler specifically uses the word ‘belief’ to indicate the construction of identity as a ‘compelling illusion’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Key point: the ‘gendered’ self is not before the act and it is not stable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Therefore: “gender identity is a performative accomplishment compelled by social sanction and taboo” (1988: 520).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559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latin typeface="Comic Sans MS" panose="030F0702030302020204" pitchFamily="66" charset="0"/>
              </a:rPr>
              <a:t>Performativity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>
                <a:latin typeface="Comic Sans MS" panose="030F0702030302020204" pitchFamily="66" charset="0"/>
              </a:rPr>
              <a:t>Butler suggests “the body becomes its gender through a series of acts which are renewed, revised, and consolidated through time” (1988: 523</a:t>
            </a:r>
            <a:r>
              <a:rPr lang="en-GB" sz="4400" dirty="0" smtClean="0">
                <a:latin typeface="Comic Sans MS" panose="030F0702030302020204" pitchFamily="66" charset="0"/>
              </a:rPr>
              <a:t>). </a:t>
            </a:r>
            <a:endParaRPr lang="en-GB" sz="4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205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Comic Sans MS" panose="030F0702030302020204" pitchFamily="66" charset="0"/>
              </a:rPr>
              <a:t>Gender Acts</a:t>
            </a:r>
            <a:endParaRPr lang="en-GB" sz="72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>
                <a:latin typeface="Comic Sans MS" panose="030F0702030302020204" pitchFamily="66" charset="0"/>
              </a:rPr>
              <a:t> You do not act alone</a:t>
            </a:r>
          </a:p>
          <a:p>
            <a:r>
              <a:rPr lang="en-GB" sz="4400" dirty="0">
                <a:latin typeface="Comic Sans MS" panose="030F0702030302020204" pitchFamily="66" charset="0"/>
              </a:rPr>
              <a:t>“Acts" are performed</a:t>
            </a:r>
          </a:p>
          <a:p>
            <a:r>
              <a:rPr lang="en-GB" sz="4400" dirty="0">
                <a:latin typeface="Comic Sans MS" panose="030F0702030302020204" pitchFamily="66" charset="0"/>
              </a:rPr>
              <a:t> Acts are a shared experience and a form of 'collective action.'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6766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>
                <a:latin typeface="Comic Sans MS" panose="030F0702030302020204" pitchFamily="66" charset="0"/>
              </a:rPr>
              <a:t>Gender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latin typeface="Comic Sans MS" panose="030F0702030302020204" pitchFamily="66" charset="0"/>
              </a:rPr>
              <a:t>Gender is not passively scripted on the body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Gender is not determined by nature, language, the symbolic, or the overwhelming history of patriarchy. </a:t>
            </a:r>
          </a:p>
          <a:p>
            <a:r>
              <a:rPr lang="en-GB" sz="3600" dirty="0">
                <a:latin typeface="Comic Sans MS" panose="030F0702030302020204" pitchFamily="66" charset="0"/>
              </a:rPr>
              <a:t>Gender is what is put on, invariably, under constraint, daily and incessantly, with anxiety and pleasure.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3346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Recommended Reading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Comic Sans MS" panose="030F0702030302020204" pitchFamily="66" charset="0"/>
              </a:rPr>
              <a:t>Butler, J. </a:t>
            </a:r>
            <a:r>
              <a:rPr lang="en-GB" sz="3200" dirty="0" smtClean="0">
                <a:latin typeface="Comic Sans MS" panose="030F0702030302020204" pitchFamily="66" charset="0"/>
              </a:rPr>
              <a:t>1988. Performative </a:t>
            </a:r>
            <a:r>
              <a:rPr lang="en-GB" sz="3200" dirty="0">
                <a:latin typeface="Comic Sans MS" panose="030F0702030302020204" pitchFamily="66" charset="0"/>
              </a:rPr>
              <a:t>Acts and Gender Constitution: An Essay in Phenomenology and Feminist Theory. </a:t>
            </a:r>
            <a:r>
              <a:rPr lang="nn-NO" sz="3200" dirty="0">
                <a:latin typeface="Comic Sans MS" panose="030F0702030302020204" pitchFamily="66" charset="0"/>
              </a:rPr>
              <a:t>Theatre Journal, Vol. 40, No. 4 (Dec., 1988), pp. 519-531.</a:t>
            </a:r>
            <a:endParaRPr lang="en-GB" sz="3200" dirty="0" smtClean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Butler, J. 1990. Gender trouble: feminism and the subversion of identity. New York: Routledge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Butler, J. 2004. Undoing gender. New York/London: Routledge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9104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170</TotalTime>
  <Words>853</Words>
  <Application>Microsoft Office PowerPoint</Application>
  <PresentationFormat>Widescreen</PresentationFormat>
  <Paragraphs>115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Comic Sans MS</vt:lpstr>
      <vt:lpstr>Corbel</vt:lpstr>
      <vt:lpstr>Hoefler Text</vt:lpstr>
      <vt:lpstr>ヒラギノ明朝 ProN W3</vt:lpstr>
      <vt:lpstr>ヒラギノ角ゴ ProN W6</vt:lpstr>
      <vt:lpstr>Basis</vt:lpstr>
      <vt:lpstr> Skills for the field / Introduction to fieldwork</vt:lpstr>
      <vt:lpstr>Applying Theoretical Principles to life</vt:lpstr>
      <vt:lpstr>PowerPoint Presentation</vt:lpstr>
      <vt:lpstr>WHY DO ACADEMICS THEORISE LIFE?</vt:lpstr>
      <vt:lpstr>BECOMING</vt:lpstr>
      <vt:lpstr>Becoming</vt:lpstr>
      <vt:lpstr>Becoming</vt:lpstr>
      <vt:lpstr>Becoming</vt:lpstr>
      <vt:lpstr>Becoming</vt:lpstr>
      <vt:lpstr>Network or meshwork?</vt:lpstr>
      <vt:lpstr>Meshworks</vt:lpstr>
      <vt:lpstr>Gender</vt:lpstr>
      <vt:lpstr>PowerPoint Presentation</vt:lpstr>
      <vt:lpstr>Gender</vt:lpstr>
      <vt:lpstr>Gender</vt:lpstr>
      <vt:lpstr>Performativity</vt:lpstr>
      <vt:lpstr>Bodily Actions</vt:lpstr>
      <vt:lpstr>Gender identity</vt:lpstr>
      <vt:lpstr>The Social Audience</vt:lpstr>
      <vt:lpstr>Performativity </vt:lpstr>
      <vt:lpstr>Performativity</vt:lpstr>
      <vt:lpstr>Performativity</vt:lpstr>
      <vt:lpstr>Gender Acts</vt:lpstr>
      <vt:lpstr>Gender</vt:lpstr>
      <vt:lpstr>Recommended Reading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the field Introduction to fieldwork</dc:title>
  <dc:creator>Eloise Govier</dc:creator>
  <cp:lastModifiedBy>Eloise Govier</cp:lastModifiedBy>
  <cp:revision>11</cp:revision>
  <dcterms:created xsi:type="dcterms:W3CDTF">2018-02-01T10:26:06Z</dcterms:created>
  <dcterms:modified xsi:type="dcterms:W3CDTF">2018-03-22T10:30:03Z</dcterms:modified>
</cp:coreProperties>
</file>