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1.xml" ContentType="application/vnd.openxmlformats-officedocument.presentationml.tags+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2" r:id="rId2"/>
    <p:sldMasterId id="2147483676" r:id="rId3"/>
  </p:sldMasterIdLst>
  <p:notesMasterIdLst>
    <p:notesMasterId r:id="rId87"/>
  </p:notesMasterIdLst>
  <p:sldIdLst>
    <p:sldId id="310" r:id="rId4"/>
    <p:sldId id="360" r:id="rId5"/>
    <p:sldId id="311" r:id="rId6"/>
    <p:sldId id="316" r:id="rId7"/>
    <p:sldId id="312" r:id="rId8"/>
    <p:sldId id="321" r:id="rId9"/>
    <p:sldId id="319" r:id="rId10"/>
    <p:sldId id="320" r:id="rId11"/>
    <p:sldId id="325" r:id="rId12"/>
    <p:sldId id="364" r:id="rId13"/>
    <p:sldId id="363" r:id="rId14"/>
    <p:sldId id="318" r:id="rId15"/>
    <p:sldId id="317" r:id="rId16"/>
    <p:sldId id="315" r:id="rId17"/>
    <p:sldId id="257" r:id="rId18"/>
    <p:sldId id="258" r:id="rId19"/>
    <p:sldId id="259" r:id="rId20"/>
    <p:sldId id="260" r:id="rId21"/>
    <p:sldId id="261" r:id="rId22"/>
    <p:sldId id="262" r:id="rId23"/>
    <p:sldId id="267" r:id="rId24"/>
    <p:sldId id="272" r:id="rId25"/>
    <p:sldId id="274" r:id="rId26"/>
    <p:sldId id="270" r:id="rId27"/>
    <p:sldId id="306" r:id="rId28"/>
    <p:sldId id="275" r:id="rId29"/>
    <p:sldId id="276" r:id="rId30"/>
    <p:sldId id="277" r:id="rId31"/>
    <p:sldId id="278" r:id="rId32"/>
    <p:sldId id="279" r:id="rId33"/>
    <p:sldId id="281" r:id="rId34"/>
    <p:sldId id="282" r:id="rId35"/>
    <p:sldId id="283" r:id="rId36"/>
    <p:sldId id="284" r:id="rId37"/>
    <p:sldId id="285" r:id="rId38"/>
    <p:sldId id="286" r:id="rId39"/>
    <p:sldId id="287" r:id="rId40"/>
    <p:sldId id="288" r:id="rId41"/>
    <p:sldId id="289" r:id="rId42"/>
    <p:sldId id="290" r:id="rId43"/>
    <p:sldId id="291" r:id="rId44"/>
    <p:sldId id="292" r:id="rId45"/>
    <p:sldId id="293" r:id="rId46"/>
    <p:sldId id="294" r:id="rId47"/>
    <p:sldId id="295" r:id="rId48"/>
    <p:sldId id="296" r:id="rId49"/>
    <p:sldId id="297" r:id="rId50"/>
    <p:sldId id="359" r:id="rId51"/>
    <p:sldId id="298" r:id="rId52"/>
    <p:sldId id="299" r:id="rId53"/>
    <p:sldId id="300" r:id="rId54"/>
    <p:sldId id="301" r:id="rId55"/>
    <p:sldId id="345" r:id="rId56"/>
    <p:sldId id="348" r:id="rId57"/>
    <p:sldId id="349" r:id="rId58"/>
    <p:sldId id="350" r:id="rId59"/>
    <p:sldId id="351" r:id="rId60"/>
    <p:sldId id="352" r:id="rId61"/>
    <p:sldId id="353" r:id="rId62"/>
    <p:sldId id="354" r:id="rId63"/>
    <p:sldId id="355" r:id="rId64"/>
    <p:sldId id="356" r:id="rId65"/>
    <p:sldId id="357" r:id="rId66"/>
    <p:sldId id="358" r:id="rId67"/>
    <p:sldId id="302" r:id="rId68"/>
    <p:sldId id="303" r:id="rId69"/>
    <p:sldId id="304" r:id="rId70"/>
    <p:sldId id="365" r:id="rId71"/>
    <p:sldId id="377" r:id="rId72"/>
    <p:sldId id="362" r:id="rId73"/>
    <p:sldId id="361" r:id="rId74"/>
    <p:sldId id="378" r:id="rId75"/>
    <p:sldId id="366" r:id="rId76"/>
    <p:sldId id="367" r:id="rId77"/>
    <p:sldId id="368" r:id="rId78"/>
    <p:sldId id="369" r:id="rId79"/>
    <p:sldId id="370" r:id="rId80"/>
    <p:sldId id="372" r:id="rId81"/>
    <p:sldId id="373" r:id="rId82"/>
    <p:sldId id="374" r:id="rId83"/>
    <p:sldId id="375" r:id="rId84"/>
    <p:sldId id="376" r:id="rId85"/>
    <p:sldId id="322" r:id="rId8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BBD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5" d="100"/>
          <a:sy n="105" d="100"/>
        </p:scale>
        <p:origin x="1722" y="72"/>
      </p:cViewPr>
      <p:guideLst>
        <p:guide orient="horz" pos="2160"/>
        <p:guide pos="2880"/>
      </p:guideLst>
    </p:cSldViewPr>
  </p:slideViewPr>
  <p:notesTextViewPr>
    <p:cViewPr>
      <p:scale>
        <a:sx n="3" d="2"/>
        <a:sy n="3" d="2"/>
      </p:scale>
      <p:origin x="0" y="0"/>
    </p:cViewPr>
  </p:notesTextViewPr>
  <p:sorterViewPr>
    <p:cViewPr varScale="1">
      <p:scale>
        <a:sx n="100" d="100"/>
        <a:sy n="100" d="100"/>
      </p:scale>
      <p:origin x="0" y="-1461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slide" Target="slides/slide60.xml"/><Relationship Id="rId68" Type="http://schemas.openxmlformats.org/officeDocument/2006/relationships/slide" Target="slides/slide65.xml"/><Relationship Id="rId76" Type="http://schemas.openxmlformats.org/officeDocument/2006/relationships/slide" Target="slides/slide73.xml"/><Relationship Id="rId84" Type="http://schemas.openxmlformats.org/officeDocument/2006/relationships/slide" Target="slides/slide81.xml"/><Relationship Id="rId89" Type="http://schemas.openxmlformats.org/officeDocument/2006/relationships/viewProps" Target="viewProps.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slide" Target="slides/slide71.xml"/><Relationship Id="rId79" Type="http://schemas.openxmlformats.org/officeDocument/2006/relationships/slide" Target="slides/slide76.xml"/><Relationship Id="rId87" Type="http://schemas.openxmlformats.org/officeDocument/2006/relationships/notesMaster" Target="notesMasters/notesMaster1.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slide" Target="slides/slide79.xml"/><Relationship Id="rId90" Type="http://schemas.openxmlformats.org/officeDocument/2006/relationships/theme" Target="theme/theme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4" Type="http://schemas.openxmlformats.org/officeDocument/2006/relationships/slide" Target="slides/slide1.xml"/><Relationship Id="rId9" Type="http://schemas.openxmlformats.org/officeDocument/2006/relationships/slide" Target="slides/slide6.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smtClean="0"/>
              <a:t>%</a:t>
            </a:r>
            <a:r>
              <a:rPr lang="en-GB" baseline="0" dirty="0" smtClean="0"/>
              <a:t> of respondents opting in, out, or taking no action </a:t>
            </a:r>
            <a:endParaRPr lang="en-GB" dirty="0"/>
          </a:p>
        </c:rich>
      </c:tx>
      <c:layout>
        <c:manualLayout>
          <c:xMode val="edge"/>
          <c:yMode val="edge"/>
          <c:x val="0.13840321527274752"/>
          <c:y val="2.8686691633876497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3"/>
                <c:pt idx="0">
                  <c:v>OPTED IN </c:v>
                </c:pt>
                <c:pt idx="1">
                  <c:v>NO ACTION </c:v>
                </c:pt>
                <c:pt idx="2">
                  <c:v>OPTED OUT </c:v>
                </c:pt>
              </c:strCache>
            </c:strRef>
          </c:cat>
          <c:val>
            <c:numRef>
              <c:f>Sheet1!$B$2:$B$5</c:f>
              <c:numCache>
                <c:formatCode>General</c:formatCode>
                <c:ptCount val="4"/>
                <c:pt idx="0">
                  <c:v>43.7</c:v>
                </c:pt>
                <c:pt idx="1">
                  <c:v>47.4</c:v>
                </c:pt>
                <c:pt idx="2">
                  <c:v>8.9</c:v>
                </c:pt>
              </c:numCache>
            </c:numRef>
          </c:val>
          <c:extLst>
            <c:ext xmlns:c16="http://schemas.microsoft.com/office/drawing/2014/chart" uri="{C3380CC4-5D6E-409C-BE32-E72D297353CC}">
              <c16:uniqueId val="{00000000-E231-43A8-930C-F883BD5AD28F}"/>
            </c:ext>
          </c:extLst>
        </c:ser>
        <c:ser>
          <c:idx val="1"/>
          <c:order val="1"/>
          <c:tx>
            <c:strRef>
              <c:f>Sheet1!$C$1</c:f>
              <c:strCache>
                <c:ptCount val="1"/>
                <c:pt idx="0">
                  <c:v>Column1</c:v>
                </c:pt>
              </c:strCache>
            </c:strRef>
          </c:tx>
          <c:spPr>
            <a:solidFill>
              <a:schemeClr val="accent2"/>
            </a:solidFill>
            <a:ln>
              <a:noFill/>
            </a:ln>
            <a:effectLst/>
          </c:spPr>
          <c:invertIfNegative val="0"/>
          <c:cat>
            <c:strRef>
              <c:f>Sheet1!$A$2:$A$5</c:f>
              <c:strCache>
                <c:ptCount val="3"/>
                <c:pt idx="0">
                  <c:v>OPTED IN </c:v>
                </c:pt>
                <c:pt idx="1">
                  <c:v>NO ACTION </c:v>
                </c:pt>
                <c:pt idx="2">
                  <c:v>OPTED OUT </c:v>
                </c:pt>
              </c:strCache>
            </c:strRef>
          </c:cat>
          <c:val>
            <c:numRef>
              <c:f>Sheet1!$C$2:$C$5</c:f>
              <c:numCache>
                <c:formatCode>General</c:formatCode>
                <c:ptCount val="4"/>
              </c:numCache>
            </c:numRef>
          </c:val>
          <c:extLst>
            <c:ext xmlns:c16="http://schemas.microsoft.com/office/drawing/2014/chart" uri="{C3380CC4-5D6E-409C-BE32-E72D297353CC}">
              <c16:uniqueId val="{00000001-E231-43A8-930C-F883BD5AD28F}"/>
            </c:ext>
          </c:extLst>
        </c:ser>
        <c:ser>
          <c:idx val="2"/>
          <c:order val="2"/>
          <c:tx>
            <c:strRef>
              <c:f>Sheet1!$D$1</c:f>
              <c:strCache>
                <c:ptCount val="1"/>
                <c:pt idx="0">
                  <c:v>Column2</c:v>
                </c:pt>
              </c:strCache>
            </c:strRef>
          </c:tx>
          <c:spPr>
            <a:solidFill>
              <a:schemeClr val="accent3"/>
            </a:solidFill>
            <a:ln>
              <a:noFill/>
            </a:ln>
            <a:effectLst/>
          </c:spPr>
          <c:invertIfNegative val="0"/>
          <c:cat>
            <c:strRef>
              <c:f>Sheet1!$A$2:$A$5</c:f>
              <c:strCache>
                <c:ptCount val="3"/>
                <c:pt idx="0">
                  <c:v>OPTED IN </c:v>
                </c:pt>
                <c:pt idx="1">
                  <c:v>NO ACTION </c:v>
                </c:pt>
                <c:pt idx="2">
                  <c:v>OPTED OUT </c:v>
                </c:pt>
              </c:strCache>
            </c:strRef>
          </c:cat>
          <c:val>
            <c:numRef>
              <c:f>Sheet1!$D$2:$D$5</c:f>
              <c:numCache>
                <c:formatCode>General</c:formatCode>
                <c:ptCount val="4"/>
              </c:numCache>
            </c:numRef>
          </c:val>
          <c:extLst>
            <c:ext xmlns:c16="http://schemas.microsoft.com/office/drawing/2014/chart" uri="{C3380CC4-5D6E-409C-BE32-E72D297353CC}">
              <c16:uniqueId val="{00000002-E231-43A8-930C-F883BD5AD28F}"/>
            </c:ext>
          </c:extLst>
        </c:ser>
        <c:dLbls>
          <c:showLegendKey val="0"/>
          <c:showVal val="0"/>
          <c:showCatName val="0"/>
          <c:showSerName val="0"/>
          <c:showPercent val="0"/>
          <c:showBubbleSize val="0"/>
        </c:dLbls>
        <c:gapWidth val="219"/>
        <c:overlap val="-27"/>
        <c:axId val="223215784"/>
        <c:axId val="343670096"/>
      </c:barChart>
      <c:catAx>
        <c:axId val="2232157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43670096"/>
        <c:crosses val="autoZero"/>
        <c:auto val="1"/>
        <c:lblAlgn val="ctr"/>
        <c:lblOffset val="100"/>
        <c:noMultiLvlLbl val="0"/>
      </c:catAx>
      <c:valAx>
        <c:axId val="3436700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2321578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BEDAA4-578C-4795-9A79-DFE5191F1253}" type="datetimeFigureOut">
              <a:rPr lang="en-GB" smtClean="0"/>
              <a:t>20/11/2019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50BE9E7-B7E4-4140-BA18-AB4B78A1EB0C}" type="slidenum">
              <a:rPr lang="en-GB" smtClean="0"/>
              <a:t>‹#›</a:t>
            </a:fld>
            <a:endParaRPr lang="en-GB"/>
          </a:p>
        </p:txBody>
      </p:sp>
    </p:spTree>
    <p:extLst>
      <p:ext uri="{BB962C8B-B14F-4D97-AF65-F5344CB8AC3E}">
        <p14:creationId xmlns:p14="http://schemas.microsoft.com/office/powerpoint/2010/main" val="209727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slide" Target="../slides/slide75.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4AF844-02C5-40EA-8856-E8E7C1193097}" type="slidenum">
              <a:rPr lang="en-GB"/>
              <a:pPr/>
              <a:t>18</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dirty="0"/>
              <a:t>23 par </a:t>
            </a:r>
            <a:r>
              <a:rPr lang="en-GB" dirty="0" err="1"/>
              <a:t>mewn</a:t>
            </a:r>
            <a:r>
              <a:rPr lang="en-GB" dirty="0"/>
              <a:t> </a:t>
            </a:r>
            <a:r>
              <a:rPr lang="en-GB" dirty="0" err="1"/>
              <a:t>cyafnrwydd</a:t>
            </a:r>
            <a:endParaRPr lang="en-GB" dirty="0"/>
          </a:p>
          <a:p>
            <a:r>
              <a:rPr lang="en-GB" dirty="0"/>
              <a:t>22 par o </a:t>
            </a:r>
            <a:r>
              <a:rPr lang="en-GB" dirty="0" err="1"/>
              <a:t>chromosomau</a:t>
            </a:r>
            <a:endParaRPr lang="en-GB" dirty="0"/>
          </a:p>
          <a:p>
            <a:r>
              <a:rPr lang="en-GB" dirty="0"/>
              <a:t>1 par </a:t>
            </a:r>
            <a:r>
              <a:rPr lang="en-GB" dirty="0" err="1"/>
              <a:t>chromosom</a:t>
            </a:r>
            <a:r>
              <a:rPr lang="en-GB" dirty="0"/>
              <a:t> </a:t>
            </a:r>
            <a:r>
              <a:rPr lang="en-GB" dirty="0" err="1"/>
              <a:t>rhyw</a:t>
            </a:r>
            <a:endParaRPr lang="en-GB" dirty="0"/>
          </a:p>
          <a:p>
            <a:endParaRPr lang="en-GB" dirty="0"/>
          </a:p>
          <a:p>
            <a:r>
              <a:rPr lang="en-GB" dirty="0"/>
              <a:t>1-22 o </a:t>
            </a:r>
            <a:r>
              <a:rPr lang="en-GB" dirty="0" err="1"/>
              <a:t>rhan</a:t>
            </a:r>
            <a:r>
              <a:rPr lang="en-GB" dirty="0"/>
              <a:t> </a:t>
            </a:r>
            <a:r>
              <a:rPr lang="en-GB" dirty="0" err="1"/>
              <a:t>maent</a:t>
            </a:r>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DB68DBC-C016-404E-901F-E938A54CAC03}" type="slidenum">
              <a:rPr lang="en-GB" altLang="en-US" sz="1200" smtClean="0">
                <a:latin typeface="Times New Roman" pitchFamily="18" charset="0"/>
              </a:rPr>
              <a:pPr eaLnBrk="1" hangingPunct="1"/>
              <a:t>26</a:t>
            </a:fld>
            <a:endParaRPr lang="en-GB" altLang="en-US" sz="1200" smtClean="0">
              <a:latin typeface="Times New Roman" pitchFamily="18" charset="0"/>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charset="0"/>
              </a:rPr>
              <a:t>The objective of my talk this afternoon is to demonstrate the importance of understanding human motivation and behaviour when trying to maximise the public health benefits of genetics.  </a:t>
            </a:r>
          </a:p>
          <a:p>
            <a:pPr eaLnBrk="1" hangingPunct="1"/>
            <a:endParaRPr lang="en-US" altLang="en-US" smtClean="0">
              <a:latin typeface="Arial" charset="0"/>
            </a:endParaRPr>
          </a:p>
          <a:p>
            <a:pPr eaLnBrk="1" hangingPunct="1"/>
            <a:endParaRPr lang="en-US" altLang="en-US" smtClean="0">
              <a:latin typeface="Arial" charset="0"/>
            </a:endParaRPr>
          </a:p>
          <a:p>
            <a:pPr eaLnBrk="1" hangingPunct="1"/>
            <a:endParaRPr lang="en-US" altLang="en-US" smtClean="0">
              <a:latin typeface="Arial" charset="0"/>
            </a:endParaRPr>
          </a:p>
          <a:p>
            <a:pPr eaLnBrk="1" hangingPunct="1"/>
            <a:endParaRPr lang="en-US" altLang="en-US" smtClean="0">
              <a:latin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charset="0"/>
              </a:rPr>
              <a:t>In meeting this objective, I will be drawing primarily on my work and the work of others in the field of psychosocial genetics focusing on patient populations within a traditional NHS setting. </a:t>
            </a:r>
          </a:p>
          <a:p>
            <a:endParaRPr lang="en-US" altLang="en-US" smtClean="0">
              <a:latin typeface="Arial" charset="0"/>
            </a:endParaRPr>
          </a:p>
          <a:p>
            <a:r>
              <a:rPr lang="en-US" altLang="en-US" smtClean="0">
                <a:latin typeface="Arial" charset="0"/>
              </a:rPr>
              <a:t> As demonstrated in this powerful  quote here on screen from a participant in one of my earlier psychological studies, this research has focused on developing an understanding of patients’ motivation to undergo genetic testing, their understanding of risk and the psychological impact of living with genetic risk information.  </a:t>
            </a:r>
          </a:p>
          <a:p>
            <a:endParaRPr lang="en-US" altLang="en-US" smtClean="0">
              <a:latin typeface="Arial" charset="0"/>
            </a:endParaRPr>
          </a:p>
          <a:p>
            <a:pPr eaLnBrk="1" hangingPunct="1"/>
            <a:endParaRPr lang="en-US" altLang="en-US" smtClean="0">
              <a:latin typeface="Arial"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3EE7B54-6B2C-4848-9F7C-7BA8B90F42B2}" type="slidenum">
              <a:rPr lang="en-GB" altLang="en-US" sz="1200" smtClean="0">
                <a:latin typeface="Times New Roman" pitchFamily="18" charset="0"/>
              </a:rPr>
              <a:pPr eaLnBrk="1" hangingPunct="1"/>
              <a:t>27</a:t>
            </a:fld>
            <a:endParaRPr lang="en-GB" altLang="en-US" sz="1200" smtClean="0">
              <a:latin typeface="Times New Roman"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charset="0"/>
              </a:rPr>
              <a:t>Within NHS-based genetic settings as in Wales, an individual patient or proband receives genetic assessment and, if appropriate, genetic counselling and genetic testing through a structured process, whereby they are in contact with specialist genetics professionals and where the provision of genetic counselling services and ongoing psychological and informational support can be made available to the individual.  </a:t>
            </a:r>
          </a:p>
          <a:p>
            <a:endParaRPr lang="en-US" altLang="en-US" smtClean="0">
              <a:latin typeface="Arial" charset="0"/>
            </a:endParaRPr>
          </a:p>
          <a:p>
            <a:r>
              <a:rPr lang="en-US" altLang="en-US" smtClean="0">
                <a:latin typeface="Arial" charset="0"/>
              </a:rPr>
              <a:t>The individual tends to be referred to this service as a consequence of concerns raised by GPs or other health professionals, or as a consequence of their own concerns, based upon their beliefs, family experiences, and exposure to media and other potential non-expert sources of genetic information.</a:t>
            </a:r>
          </a:p>
          <a:p>
            <a:endParaRPr lang="en-US" altLang="en-US" smtClean="0">
              <a:latin typeface="Arial" charset="0"/>
            </a:endParaRPr>
          </a:p>
          <a:p>
            <a:r>
              <a:rPr lang="en-US" altLang="en-US" smtClean="0">
                <a:latin typeface="Arial" charset="0"/>
              </a:rPr>
              <a:t>These services recognise not only that the individual patient functions within a wider family system but also that understanding of risk and motivation to engage in genetic testing and other related health behaviours is influenced by these important others, personal experiences, and the media.</a:t>
            </a:r>
          </a:p>
          <a:p>
            <a:endParaRPr lang="en-GB" altLang="en-US" smtClean="0">
              <a:latin typeface="Arial" charset="0"/>
            </a:endParaRPr>
          </a:p>
          <a:p>
            <a:endParaRPr lang="en-GB" altLang="en-US" smtClean="0">
              <a:latin typeface="Arial"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1F9A8CCE-DA12-4F3B-956D-EBB5BEE349AF}" type="slidenum">
              <a:rPr lang="en-GB" altLang="en-US" sz="1200" smtClean="0">
                <a:latin typeface="Times New Roman" pitchFamily="18" charset="0"/>
              </a:rPr>
              <a:pPr eaLnBrk="1" hangingPunct="1"/>
              <a:t>28</a:t>
            </a:fld>
            <a:endParaRPr lang="en-GB" altLang="en-US" sz="1200" smtClean="0">
              <a:latin typeface="Times New Roman"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What we know from work in this context is that psychological processes have a huge influence on peoples’ motivation to engage in specific health behaviours, be it the decision to seek genetic testing, attend increased screening, or to adopt healthy lifestyle choices.    </a:t>
            </a:r>
          </a:p>
          <a:p>
            <a:endParaRPr lang="en-GB" altLang="en-US" smtClean="0">
              <a:latin typeface="Arial" charset="0"/>
            </a:endParaRPr>
          </a:p>
          <a:p>
            <a:r>
              <a:rPr lang="en-GB" altLang="en-US" smtClean="0">
                <a:latin typeface="Arial" charset="0"/>
              </a:rPr>
              <a:t>We also know that there are huge individual differences amongst people in their attitudes towards genetic risk, their understanding of risk, and their emotional and coping responses in the face of genetic risk information, and exploration of these issues often forms a key element of genetic counselling and information provision.</a:t>
            </a:r>
          </a:p>
          <a:p>
            <a:endParaRPr lang="en-GB" altLang="en-US" smtClean="0">
              <a:latin typeface="Arial" charset="0"/>
            </a:endParaRPr>
          </a:p>
          <a:p>
            <a:r>
              <a:rPr lang="en-GB" altLang="en-US" smtClean="0">
                <a:latin typeface="Arial" charset="0"/>
              </a:rPr>
              <a:t>We will see shortly how some models within Health Psychology have provided a framework for understanding the complex interplay between all of these factors, and we will consider whether such models can also apply to understanding the wider public health impact of genomics and with wider implications of future availability of genetic testing....</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4E79F172-8DB3-4934-A8CE-33CA1D3D38FA}" type="slidenum">
              <a:rPr lang="en-GB" altLang="en-US" sz="1200" smtClean="0">
                <a:latin typeface="Times New Roman" pitchFamily="18" charset="0"/>
              </a:rPr>
              <a:pPr eaLnBrk="1" hangingPunct="1"/>
              <a:t>29</a:t>
            </a:fld>
            <a:endParaRPr lang="en-GB" altLang="en-US" sz="1200" smtClean="0">
              <a:latin typeface="Times New Roman"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charset="0"/>
            </a:endParaRPr>
          </a:p>
          <a:p>
            <a:r>
              <a:rPr lang="en-GB" altLang="en-US" smtClean="0">
                <a:latin typeface="Arial" charset="0"/>
              </a:rPr>
              <a:t>As you will all be aware by now,  the development of services such as direct-to-consumer genetic testing, available to the general population, without any requirement for individuals to demonstrate adequate knowledge or comprehension of the potential implications of receiving genetic risk information raises a new set of real-life problems, , not all of which have been explored or understood through the current evidence base.</a:t>
            </a:r>
          </a:p>
          <a:p>
            <a:endParaRPr lang="en-GB" altLang="en-US" smtClean="0">
              <a:latin typeface="Arial" charset="0"/>
            </a:endParaRPr>
          </a:p>
          <a:p>
            <a:r>
              <a:rPr lang="en-GB" altLang="en-US" smtClean="0">
                <a:latin typeface="Arial" charset="0"/>
              </a:rPr>
              <a:t>whereby interaction with specialist teams and genetic counselling processes may no longer form part of the delivery of genetic risk information, and whereby the individual can make choices to undergo genetic testing without due consideration/consultation with the family circle. Or impact on self</a:t>
            </a:r>
          </a:p>
          <a:p>
            <a:endParaRPr lang="en-GB" altLang="en-US" smtClean="0">
              <a:latin typeface="Arial" charset="0"/>
            </a:endParaRPr>
          </a:p>
          <a:p>
            <a:r>
              <a:rPr lang="en-GB" altLang="en-US" smtClean="0">
                <a:latin typeface="Arial" charset="0"/>
              </a:rPr>
              <a:t>	</a:t>
            </a:r>
          </a:p>
          <a:p>
            <a:endParaRPr lang="en-GB" altLang="en-US" smtClean="0">
              <a:latin typeface="Arial" charset="0"/>
            </a:endParaRPr>
          </a:p>
          <a:p>
            <a:endParaRPr lang="en-GB" altLang="en-US" smtClean="0">
              <a:latin typeface="Arial" charset="0"/>
            </a:endParaRPr>
          </a:p>
          <a:p>
            <a:endParaRPr lang="en-GB" altLang="en-US" smtClean="0">
              <a:latin typeface="Arial"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064669B-144D-4A11-83E6-EEAFEF3B9D1C}" type="slidenum">
              <a:rPr lang="en-GB" altLang="en-US" sz="1200" smtClean="0">
                <a:latin typeface="Times New Roman" pitchFamily="18" charset="0"/>
              </a:rPr>
              <a:pPr eaLnBrk="1" hangingPunct="1"/>
              <a:t>30</a:t>
            </a:fld>
            <a:endParaRPr lang="en-GB" altLang="en-US" sz="1200" smtClean="0">
              <a:latin typeface="Times New Roman"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5BE8A9A1-8A88-4336-A21E-02877F4B88FE}" type="slidenum">
              <a:rPr lang="en-GB" altLang="en-US" sz="1200" smtClean="0">
                <a:latin typeface="Times New Roman" pitchFamily="18" charset="0"/>
              </a:rPr>
              <a:pPr eaLnBrk="1" hangingPunct="1"/>
              <a:t>31</a:t>
            </a:fld>
            <a:endParaRPr lang="en-GB" altLang="en-US" sz="1200" smtClean="0">
              <a:latin typeface="Times New Roman"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xfrm>
            <a:off x="885679" y="4041903"/>
            <a:ext cx="5028986" cy="411501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a:p>
            <a:endParaRPr lang="en-US" altLang="en-US" smtClean="0">
              <a:latin typeface="Arial" charset="0"/>
            </a:endParaRPr>
          </a:p>
          <a:p>
            <a:endParaRPr lang="en-US" altLang="en-US" smtClean="0">
              <a:latin typeface="Arial" charset="0"/>
            </a:endParaRPr>
          </a:p>
          <a:p>
            <a:endParaRPr lang="en-US" altLang="en-US" smtClean="0">
              <a:latin typeface="Arial" charset="0"/>
            </a:endParaRPr>
          </a:p>
          <a:p>
            <a:r>
              <a:rPr lang="en-US" altLang="en-US" smtClean="0">
                <a:latin typeface="Arial" charset="0"/>
              </a:rPr>
              <a:t>So, if we know that attitudes are important, what do we as health professionals need to understand about how these attitudes are formed, and the role that attitudes and other psychological factors may play in motivating behaviour in the face of genetic risk.  </a:t>
            </a:r>
          </a:p>
          <a:p>
            <a:endParaRPr lang="en-US" altLang="en-US" smtClean="0">
              <a:latin typeface="Arial" charset="0"/>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5952993-2F0B-4969-9C02-786840023D68}" type="slidenum">
              <a:rPr lang="en-GB" altLang="en-US" sz="1200" smtClean="0">
                <a:latin typeface="Times New Roman" pitchFamily="18" charset="0"/>
              </a:rPr>
              <a:pPr eaLnBrk="1" hangingPunct="1"/>
              <a:t>32</a:t>
            </a:fld>
            <a:endParaRPr lang="en-GB" altLang="en-US" sz="1200" smtClean="0">
              <a:latin typeface="Times New Roman"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p>
            <a:r>
              <a:rPr lang="en-US" altLang="en-US" sz="1100" smtClean="0">
                <a:latin typeface="Arial" charset="0"/>
              </a:rPr>
              <a:t>The TPB is a model that has been well used in the field of psychosocial genetics to understand why some people make certain health behaviour choices, such as seeking genetic testing or attending routine screening, whilst other do not.   This models tells us that a positive attitude towards attending increased screening for example if at genetic risk is informed by beliefs about the likely outcome of the screening process (that I will find out whether I have developed the disease/how severe it is) and whether that outcome is positive (that is good because I will make decisions about surgery if necessary) or bad (that is bad because I will not be able to live with that knowledge). </a:t>
            </a:r>
          </a:p>
          <a:p>
            <a:endParaRPr lang="en-US" altLang="en-US" sz="1100" smtClean="0">
              <a:latin typeface="Arial" charset="0"/>
            </a:endParaRPr>
          </a:p>
          <a:p>
            <a:r>
              <a:rPr lang="en-US" altLang="en-US" sz="1100" smtClean="0">
                <a:latin typeface="Arial" charset="0"/>
              </a:rPr>
              <a:t>However, this model also tells us that attitudes alone are not sufficient for motivating behaviour, we are also influenced by an awareness of what important others in our lives believe, and how much we are influenced by these people.  Now of course, we all know what an important influence certain friends and family members can have upon us, but in the context of genetic risk and public health we must also be aware that some people are influenced by, for example, their local GPs or other medical professional they may be in contact with.</a:t>
            </a:r>
          </a:p>
          <a:p>
            <a:endParaRPr lang="en-US" altLang="en-US" sz="1100" smtClean="0">
              <a:latin typeface="Arial" charset="0"/>
            </a:endParaRPr>
          </a:p>
          <a:p>
            <a:r>
              <a:rPr lang="en-US" altLang="en-US" sz="1100" smtClean="0">
                <a:latin typeface="Arial" charset="0"/>
              </a:rPr>
              <a:t>And finally, the construct of perceived behavioural control – linked to the concept of self-efficacy - is particularly interesting when considering the choices people make in the face of genetic information.  If, for example, an individual believes that being at genetic risk of diabetes for example means that they nothing they do will have on effect on their health, they will be less likely to intend to follow healthy lifestyle choices.  Similarly, a perceived lack of control over being able to successfully adhere to those required lifestyle choices and medical actions will also result in a lack of intention to engage in those behaviours.  </a:t>
            </a:r>
          </a:p>
          <a:p>
            <a:endParaRPr lang="en-US" altLang="en-US" sz="1100" smtClean="0">
              <a:latin typeface="Arial" charset="0"/>
            </a:endParaRPr>
          </a:p>
          <a:p>
            <a:r>
              <a:rPr lang="en-US" altLang="en-US" sz="1100" smtClean="0">
                <a:latin typeface="Arial" charset="0"/>
              </a:rPr>
              <a:t> </a:t>
            </a: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F840AE7C-94C0-4A93-BD3B-8B4B53004E3B}" type="slidenum">
              <a:rPr lang="en-GB" altLang="en-US" sz="1200" smtClean="0">
                <a:latin typeface="Times New Roman" pitchFamily="18" charset="0"/>
              </a:rPr>
              <a:pPr eaLnBrk="1" hangingPunct="1"/>
              <a:t>33</a:t>
            </a:fld>
            <a:endParaRPr lang="en-GB" altLang="en-US" sz="1200" smtClean="0">
              <a:latin typeface="Times New Roman"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987F87D-CF49-48FB-BF9C-4B4CAC194B37}" type="slidenum">
              <a:rPr lang="en-GB" altLang="en-US" sz="1200" smtClean="0">
                <a:latin typeface="Times New Roman" pitchFamily="18" charset="0"/>
              </a:rPr>
              <a:pPr eaLnBrk="1" hangingPunct="1"/>
              <a:t>34</a:t>
            </a:fld>
            <a:endParaRPr lang="en-GB" altLang="en-US" sz="1200" smtClean="0">
              <a:latin typeface="Times New Roman"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lvl="1"/>
            <a:r>
              <a:rPr lang="en-GB" altLang="en-US" sz="2400" smtClean="0">
                <a:latin typeface="Arial" charset="0"/>
              </a:rPr>
              <a:t>Students report different attitudes towards variations of genetic terms </a:t>
            </a:r>
            <a:endParaRPr lang="en-GB" altLang="en-US" sz="2400" smtClean="0">
              <a:latin typeface="Arial" charset="0"/>
              <a:cs typeface="Arial" charset="0"/>
            </a:endParaRPr>
          </a:p>
          <a:p>
            <a:endParaRPr lang="en-US" altLang="en-US" smtClean="0">
              <a:latin typeface="Arial"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2185ECF-EA54-4053-9CA6-5F21590D80C2}" type="slidenum">
              <a:rPr lang="en-GB" altLang="en-US" sz="1200" smtClean="0">
                <a:latin typeface="Times New Roman" pitchFamily="18" charset="0"/>
              </a:rPr>
              <a:pPr eaLnBrk="1" hangingPunct="1"/>
              <a:t>35</a:t>
            </a:fld>
            <a:endParaRPr lang="en-GB" altLang="en-US" sz="1200" smtClean="0">
              <a:latin typeface="Times New Roman"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9829605-769E-41A4-BE69-33058770B7CD}" type="slidenum">
              <a:rPr lang="en-GB" altLang="en-US" sz="1200" smtClean="0">
                <a:latin typeface="Times New Roman" pitchFamily="18" charset="0"/>
              </a:rPr>
              <a:pPr eaLnBrk="1" hangingPunct="1"/>
              <a:t>36</a:t>
            </a:fld>
            <a:endParaRPr lang="en-GB" altLang="en-US" sz="1200" smtClean="0">
              <a:latin typeface="Times New Roman"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6416EBF-1586-49CF-AFCC-DF3B2B23F5F6}" type="slidenum">
              <a:rPr lang="en-GB" altLang="en-US" sz="1200" smtClean="0">
                <a:latin typeface="Times New Roman" pitchFamily="18" charset="0"/>
              </a:rPr>
              <a:pPr eaLnBrk="1" hangingPunct="1"/>
              <a:t>37</a:t>
            </a:fld>
            <a:endParaRPr lang="en-GB" altLang="en-US" sz="1200" smtClean="0">
              <a:latin typeface="Times New Roman"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9292B62-BA20-4019-B1A0-39A32E360C71}" type="slidenum">
              <a:rPr lang="en-GB" altLang="en-US" sz="1200" smtClean="0">
                <a:latin typeface="Times New Roman" pitchFamily="18" charset="0"/>
              </a:rPr>
              <a:pPr eaLnBrk="1" hangingPunct="1"/>
              <a:t>38</a:t>
            </a:fld>
            <a:endParaRPr lang="en-GB" altLang="en-US" sz="1200" smtClean="0">
              <a:latin typeface="Times New Roman"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3B81742-B1B0-4A83-92E9-E329715086BA}" type="slidenum">
              <a:rPr lang="en-GB" altLang="en-US" sz="1200" smtClean="0">
                <a:latin typeface="Times New Roman" pitchFamily="18" charset="0"/>
              </a:rPr>
              <a:pPr eaLnBrk="1" hangingPunct="1"/>
              <a:t>39</a:t>
            </a:fld>
            <a:endParaRPr lang="en-GB" altLang="en-US" sz="1200" smtClean="0">
              <a:latin typeface="Times New Roman"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667FB33-617F-43F8-BDBD-65C275FB0DA3}" type="slidenum">
              <a:rPr lang="en-GB" altLang="en-US" sz="1200" smtClean="0">
                <a:latin typeface="Times New Roman" pitchFamily="18" charset="0"/>
              </a:rPr>
              <a:pPr eaLnBrk="1" hangingPunct="1"/>
              <a:t>40</a:t>
            </a:fld>
            <a:endParaRPr lang="en-GB" altLang="en-US" sz="1200" smtClean="0">
              <a:latin typeface="Times New Roman"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In addition to concern regarding individuals in the general population making decisions about health and lifestyle choices without adequate understanding of their genetic risk there are also important wider ramifications for society: that of badly informed decision-making based upon mis-informed attitudes, and the stigma and potential discrimination experienced by people potentially “labelled” as having some kind of genetic “disorder”.</a:t>
            </a:r>
          </a:p>
          <a:p>
            <a:endParaRPr lang="en-GB" altLang="en-US" smtClean="0">
              <a:latin typeface="Arial" charset="0"/>
            </a:endParaRPr>
          </a:p>
          <a:p>
            <a:endParaRPr lang="en-US" altLang="en-US" smtClean="0">
              <a:latin typeface="Arial" charset="0"/>
            </a:endParaRP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8FCEAC2B-270B-4F52-8F0A-3B571587642C}" type="slidenum">
              <a:rPr lang="en-GB" altLang="en-US" sz="1200" smtClean="0">
                <a:latin typeface="Times New Roman" pitchFamily="18" charset="0"/>
              </a:rPr>
              <a:pPr eaLnBrk="1" hangingPunct="1"/>
              <a:t>41</a:t>
            </a:fld>
            <a:endParaRPr lang="en-GB" altLang="en-US" sz="1200" smtClean="0">
              <a:latin typeface="Times New Roman"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00050" lvl="1" indent="-342900"/>
            <a:r>
              <a:rPr lang="en-GB" altLang="en-US" sz="1800" smtClean="0">
                <a:latin typeface="Arial" charset="0"/>
              </a:rPr>
              <a:t>Strong intentions to undergo genetic testing</a:t>
            </a:r>
          </a:p>
          <a:p>
            <a:pPr marL="400050" lvl="1" indent="-342900"/>
            <a:endParaRPr lang="en-GB" altLang="en-US" sz="1800" smtClean="0">
              <a:latin typeface="Arial" charset="0"/>
            </a:endParaRPr>
          </a:p>
          <a:p>
            <a:pPr marL="400050" lvl="1" indent="-342900"/>
            <a:r>
              <a:rPr lang="en-GB" altLang="en-US" sz="1800" smtClean="0">
                <a:latin typeface="Arial" charset="0"/>
              </a:rPr>
              <a:t>strong subjective norm </a:t>
            </a:r>
          </a:p>
          <a:p>
            <a:pPr marL="400050" lvl="1" indent="-342900"/>
            <a:endParaRPr lang="en-GB" altLang="en-US" sz="1800" smtClean="0">
              <a:latin typeface="Arial" charset="0"/>
            </a:endParaRPr>
          </a:p>
          <a:p>
            <a:pPr marL="400050" lvl="1" indent="-342900"/>
            <a:r>
              <a:rPr lang="en-GB" altLang="en-US" sz="1800" smtClean="0">
                <a:latin typeface="Arial" charset="0"/>
              </a:rPr>
              <a:t>anticipated regret</a:t>
            </a:r>
          </a:p>
          <a:p>
            <a:endParaRPr lang="en-US" altLang="en-US" smtClean="0">
              <a:latin typeface="Arial" charset="0"/>
            </a:endParaRPr>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C8AA0584-2B9B-40F4-B131-7C72AE8AFF66}" type="slidenum">
              <a:rPr lang="en-GB" altLang="en-US" sz="1200" smtClean="0">
                <a:latin typeface="Times New Roman" pitchFamily="18" charset="0"/>
              </a:rPr>
              <a:pPr eaLnBrk="1" hangingPunct="1"/>
              <a:t>42</a:t>
            </a:fld>
            <a:endParaRPr lang="en-GB" altLang="en-US" sz="1200" smtClean="0">
              <a:latin typeface="Times New Roman"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charset="0"/>
              </a:rPr>
              <a:t>Clearly, attitudinal models of human motivation to behave in certain ways suggests that health professionals and public health professionals need to be aware of….</a:t>
            </a:r>
          </a:p>
          <a:p>
            <a:endParaRPr lang="en-US" altLang="en-US" smtClean="0">
              <a:latin typeface="Arial" charset="0"/>
            </a:endParaRPr>
          </a:p>
          <a:p>
            <a:r>
              <a:rPr lang="en-US" altLang="en-US" smtClean="0">
                <a:latin typeface="Arial" charset="0"/>
              </a:rPr>
              <a:t>There is also potential to implement interventions based on models such as the TPB aimed at changing people’s attitudes, particularly where such attitudes are based upon erronious or unhelpful belie</a:t>
            </a: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9B0E89D-94E7-4534-BA8B-D5EE9CC6B2EA}" type="slidenum">
              <a:rPr lang="en-GB" altLang="en-US" sz="1200" smtClean="0">
                <a:latin typeface="Times New Roman" pitchFamily="18" charset="0"/>
              </a:rPr>
              <a:pPr eaLnBrk="1" hangingPunct="1"/>
              <a:t>43</a:t>
            </a:fld>
            <a:endParaRPr lang="en-GB" altLang="en-US" sz="1200" smtClean="0">
              <a:latin typeface="Times New Roman"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C4FE6AAD-62CE-4695-8722-683A5E9562B7}" type="slidenum">
              <a:rPr lang="en-GB" altLang="en-US" sz="1200" smtClean="0">
                <a:latin typeface="Times New Roman" pitchFamily="18" charset="0"/>
              </a:rPr>
              <a:pPr eaLnBrk="1" hangingPunct="1"/>
              <a:t>44</a:t>
            </a:fld>
            <a:endParaRPr lang="en-GB" altLang="en-US" sz="1200" smtClean="0">
              <a:latin typeface="Times New Roman"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2800" smtClean="0">
                <a:latin typeface="Arial" charset="0"/>
              </a:rPr>
              <a:t>Objective risk status alone does not predict distress or subsequent health behaviours </a:t>
            </a:r>
          </a:p>
          <a:p>
            <a:endParaRPr lang="en-GB" altLang="en-US" sz="2800" smtClean="0">
              <a:latin typeface="Arial" charset="0"/>
            </a:endParaRPr>
          </a:p>
          <a:p>
            <a:r>
              <a:rPr lang="en-GB" altLang="en-US" sz="2800" smtClean="0">
                <a:latin typeface="Arial" charset="0"/>
              </a:rPr>
              <a:t>Subjective beliefs about risk more important</a:t>
            </a:r>
          </a:p>
          <a:p>
            <a:endParaRPr lang="en-GB" altLang="en-US" sz="2800" smtClean="0">
              <a:latin typeface="Arial" charset="0"/>
            </a:endParaRPr>
          </a:p>
          <a:p>
            <a:pPr lvl="1"/>
            <a:r>
              <a:rPr lang="en-GB" altLang="en-US" sz="2400" smtClean="0">
                <a:latin typeface="Arial" charset="0"/>
              </a:rPr>
              <a:t>Why?</a:t>
            </a:r>
          </a:p>
          <a:p>
            <a:endParaRPr lang="en-US" altLang="en-US" smtClean="0">
              <a:latin typeface="Arial" charset="0"/>
            </a:endParaRP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7CA3BC66-01BD-4815-AFFF-A7114D11A23E}" type="slidenum">
              <a:rPr lang="en-GB" altLang="en-US" sz="1200" smtClean="0">
                <a:latin typeface="Times New Roman" pitchFamily="18" charset="0"/>
              </a:rPr>
              <a:pPr eaLnBrk="1" hangingPunct="1"/>
              <a:t>45</a:t>
            </a:fld>
            <a:endParaRPr lang="en-GB" altLang="en-US" sz="1200" smtClean="0">
              <a:latin typeface="Times New Roman"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2800" smtClean="0">
                <a:latin typeface="Arial" charset="0"/>
              </a:rPr>
              <a:t>Objective risk status alone does not predict distress or subsequent health behaviours </a:t>
            </a:r>
          </a:p>
          <a:p>
            <a:endParaRPr lang="en-GB" altLang="en-US" sz="2800" smtClean="0">
              <a:latin typeface="Arial" charset="0"/>
            </a:endParaRPr>
          </a:p>
          <a:p>
            <a:r>
              <a:rPr lang="en-GB" altLang="en-US" sz="2800" smtClean="0">
                <a:latin typeface="Arial" charset="0"/>
              </a:rPr>
              <a:t>Subjective beliefs about risk more important</a:t>
            </a:r>
          </a:p>
          <a:p>
            <a:endParaRPr lang="en-GB" altLang="en-US" sz="2800" smtClean="0">
              <a:latin typeface="Arial" charset="0"/>
            </a:endParaRPr>
          </a:p>
          <a:p>
            <a:pPr lvl="1"/>
            <a:r>
              <a:rPr lang="en-GB" altLang="en-US" sz="2400" smtClean="0">
                <a:latin typeface="Arial" charset="0"/>
              </a:rPr>
              <a:t>Why?</a:t>
            </a:r>
          </a:p>
          <a:p>
            <a:endParaRPr lang="en-US" altLang="en-US" smtClean="0">
              <a:latin typeface="Arial" charset="0"/>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38ACEAE-9442-4871-81BC-71A653130E5B}" type="slidenum">
              <a:rPr lang="en-GB" altLang="en-US" sz="1200" smtClean="0">
                <a:latin typeface="Times New Roman" pitchFamily="18" charset="0"/>
              </a:rPr>
              <a:pPr eaLnBrk="1" hangingPunct="1"/>
              <a:t>46</a:t>
            </a:fld>
            <a:endParaRPr lang="en-GB" altLang="en-US" sz="1200" smtClean="0">
              <a:latin typeface="Times New Roman"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When faced with a health threat, a cognitive and emotional representation of that threat is formed by receiving and interpreting information from a variety of sources.  This representation is based around five specific dimensions: disease </a:t>
            </a:r>
            <a:r>
              <a:rPr lang="en-GB" altLang="en-US" i="1" smtClean="0">
                <a:latin typeface="Arial" charset="0"/>
              </a:rPr>
              <a:t>identity </a:t>
            </a:r>
            <a:r>
              <a:rPr lang="en-GB" altLang="en-US" smtClean="0">
                <a:latin typeface="Arial" charset="0"/>
              </a:rPr>
              <a:t>(label, signs and symptoms), </a:t>
            </a:r>
            <a:r>
              <a:rPr lang="en-GB" altLang="en-US" i="1" smtClean="0">
                <a:latin typeface="Arial" charset="0"/>
              </a:rPr>
              <a:t>consequences </a:t>
            </a:r>
            <a:r>
              <a:rPr lang="en-GB" altLang="en-US" smtClean="0">
                <a:latin typeface="Arial" charset="0"/>
              </a:rPr>
              <a:t>(physical, social, economic or emotional), </a:t>
            </a:r>
            <a:r>
              <a:rPr lang="en-GB" altLang="en-US" i="1" smtClean="0">
                <a:latin typeface="Arial" charset="0"/>
              </a:rPr>
              <a:t>causes </a:t>
            </a:r>
            <a:r>
              <a:rPr lang="en-GB" altLang="en-US" smtClean="0">
                <a:latin typeface="Arial" charset="0"/>
              </a:rPr>
              <a:t>(e.g. internal, genetic, environmental), </a:t>
            </a:r>
            <a:r>
              <a:rPr lang="en-GB" altLang="en-US" i="1" smtClean="0">
                <a:latin typeface="Arial" charset="0"/>
              </a:rPr>
              <a:t>timeline</a:t>
            </a:r>
            <a:r>
              <a:rPr lang="en-GB" altLang="en-US" smtClean="0">
                <a:latin typeface="Arial" charset="0"/>
              </a:rPr>
              <a:t> (acute, chronic or cyclic) and </a:t>
            </a:r>
            <a:r>
              <a:rPr lang="en-GB" altLang="en-US" i="1" smtClean="0">
                <a:latin typeface="Arial" charset="0"/>
              </a:rPr>
              <a:t>curability/controllability</a:t>
            </a:r>
            <a:r>
              <a:rPr lang="en-GB" altLang="en-US" smtClean="0">
                <a:latin typeface="Arial" charset="0"/>
              </a:rPr>
              <a:t> (degree of control over developing the illness, and whether the illness can be cured).  This illness representation leads to two parallel behaviour processes: a response to the threat itself (cognitive representation), and a response to the emotional representation of the threat.   For example, when an individual receives information about genetic risk, he or she will form an action plan to cope not only with that risk and its implications, but also with their emotional reaction to their risk.  The effectiveness of each of these strategies will be continuously evaluated and modified accordingly. </a:t>
            </a:r>
          </a:p>
          <a:p>
            <a:endParaRPr lang="en-GB" altLang="en-US" smtClean="0">
              <a:latin typeface="Arial" charset="0"/>
            </a:endParaRP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4097192F-29E2-4E16-8C3B-2A89C4F6CF91}" type="slidenum">
              <a:rPr lang="en-GB" altLang="en-US" sz="1200" smtClean="0">
                <a:latin typeface="Times New Roman" pitchFamily="18" charset="0"/>
              </a:rPr>
              <a:pPr eaLnBrk="1" hangingPunct="1"/>
              <a:t>47</a:t>
            </a:fld>
            <a:endParaRPr lang="en-GB" altLang="en-US" sz="1200" smtClean="0">
              <a:latin typeface="Times New Roman" pitchFamily="18"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When faced with a health threat, a cognitive and emotional representation of that threat is formed by receiving and interpreting information from a variety of sources.  This representation is based around five specific dimensions: disease </a:t>
            </a:r>
            <a:r>
              <a:rPr lang="en-GB" altLang="en-US" i="1" smtClean="0">
                <a:latin typeface="Arial" charset="0"/>
              </a:rPr>
              <a:t>identity </a:t>
            </a:r>
            <a:r>
              <a:rPr lang="en-GB" altLang="en-US" smtClean="0">
                <a:latin typeface="Arial" charset="0"/>
              </a:rPr>
              <a:t>(label, signs and symptoms), </a:t>
            </a:r>
            <a:r>
              <a:rPr lang="en-GB" altLang="en-US" i="1" smtClean="0">
                <a:latin typeface="Arial" charset="0"/>
              </a:rPr>
              <a:t>consequences </a:t>
            </a:r>
            <a:r>
              <a:rPr lang="en-GB" altLang="en-US" smtClean="0">
                <a:latin typeface="Arial" charset="0"/>
              </a:rPr>
              <a:t>(physical, social, economic or emotional), </a:t>
            </a:r>
            <a:r>
              <a:rPr lang="en-GB" altLang="en-US" i="1" smtClean="0">
                <a:latin typeface="Arial" charset="0"/>
              </a:rPr>
              <a:t>causes </a:t>
            </a:r>
            <a:r>
              <a:rPr lang="en-GB" altLang="en-US" smtClean="0">
                <a:latin typeface="Arial" charset="0"/>
              </a:rPr>
              <a:t>(e.g. internal, genetic, environmental), </a:t>
            </a:r>
            <a:r>
              <a:rPr lang="en-GB" altLang="en-US" i="1" smtClean="0">
                <a:latin typeface="Arial" charset="0"/>
              </a:rPr>
              <a:t>timeline</a:t>
            </a:r>
            <a:r>
              <a:rPr lang="en-GB" altLang="en-US" smtClean="0">
                <a:latin typeface="Arial" charset="0"/>
              </a:rPr>
              <a:t> (acute, chronic or cyclic) and </a:t>
            </a:r>
            <a:r>
              <a:rPr lang="en-GB" altLang="en-US" i="1" smtClean="0">
                <a:latin typeface="Arial" charset="0"/>
              </a:rPr>
              <a:t>curability/controllability</a:t>
            </a:r>
            <a:r>
              <a:rPr lang="en-GB" altLang="en-US" smtClean="0">
                <a:latin typeface="Arial" charset="0"/>
              </a:rPr>
              <a:t> (degree of control over developing the illness, and whether the illness can be cured).  This illness representation leads to two parallel behaviour processes: a response to the threat itself (cognitive representation), and a response to the emotional representation of the threat.   For example, when an individual receives information about genetic risk, he or she will form an action plan to cope not only with that risk and its implications, but also with their emotional reaction to their risk.  The effectiveness of each of these strategies will be continuously evaluated and modified accordingly. </a:t>
            </a:r>
          </a:p>
          <a:p>
            <a:endParaRPr lang="en-GB" altLang="en-US" smtClean="0">
              <a:latin typeface="Arial"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FE474761-ECC0-4D9D-82E2-7CF845B4DD09}" type="slidenum">
              <a:rPr lang="en-GB" altLang="en-US" sz="1200" smtClean="0">
                <a:latin typeface="Times New Roman" pitchFamily="18" charset="0"/>
              </a:rPr>
              <a:pPr eaLnBrk="1" hangingPunct="1"/>
              <a:t>49</a:t>
            </a:fld>
            <a:endParaRPr lang="en-GB" altLang="en-US" sz="1200" smtClean="0">
              <a:latin typeface="Times New Roman"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cs typeface="Arial" charset="0"/>
              </a:rPr>
              <a:t>Cancer V Huntingdon's </a:t>
            </a:r>
          </a:p>
          <a:p>
            <a:endParaRPr lang="en-GB" altLang="en-US" smtClean="0">
              <a:latin typeface="Arial" charset="0"/>
              <a:cs typeface="Arial" charset="0"/>
            </a:endParaRPr>
          </a:p>
          <a:p>
            <a:r>
              <a:rPr lang="en-GB" altLang="en-US" b="1" smtClean="0">
                <a:latin typeface="Arial" charset="0"/>
                <a:cs typeface="Arial" charset="0"/>
              </a:rPr>
              <a:t>Phelps, Bennett, Brain, Hood &amp; Murray (2012)</a:t>
            </a:r>
            <a:endParaRPr lang="en-GB" altLang="en-US" smtClean="0">
              <a:latin typeface="Arial" charset="0"/>
              <a:cs typeface="Arial" charset="0"/>
            </a:endParaRPr>
          </a:p>
          <a:p>
            <a:pPr>
              <a:buFontTx/>
              <a:buChar char="•"/>
            </a:pPr>
            <a:r>
              <a:rPr lang="en-GB" altLang="en-US" smtClean="0">
                <a:latin typeface="Arial" charset="0"/>
                <a:cs typeface="Arial" charset="0"/>
              </a:rPr>
              <a:t>illness representations predict negative psychological responses to genetic risk assessment</a:t>
            </a:r>
          </a:p>
          <a:p>
            <a:pPr>
              <a:buFontTx/>
              <a:buChar char="•"/>
            </a:pPr>
            <a:r>
              <a:rPr lang="en-GB" altLang="en-US" smtClean="0">
                <a:latin typeface="Arial" charset="0"/>
                <a:cs typeface="Arial" charset="0"/>
              </a:rPr>
              <a:t>stronger beliefs about screening/surgical options being able to control chances of developing cancer was a significant predictor of positive affect. </a:t>
            </a:r>
          </a:p>
          <a:p>
            <a:pPr>
              <a:buFontTx/>
              <a:buChar char="•"/>
            </a:pPr>
            <a:r>
              <a:rPr lang="en-GB" altLang="en-US" smtClean="0">
                <a:latin typeface="Arial" charset="0"/>
                <a:cs typeface="Arial" charset="0"/>
              </a:rPr>
              <a:t>strongest predictors of all emotional responses at follow-up remain baseline levels of emotion and distress.  </a:t>
            </a:r>
          </a:p>
          <a:p>
            <a:endParaRPr lang="en-GB" altLang="en-US" smtClean="0">
              <a:latin typeface="Arial" charset="0"/>
            </a:endParaRP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05A6991E-018D-4242-84A3-5DE3DB6344E4}" type="slidenum">
              <a:rPr lang="en-GB" altLang="en-US" sz="1200" smtClean="0">
                <a:latin typeface="Times New Roman" pitchFamily="18" charset="0"/>
              </a:rPr>
              <a:pPr eaLnBrk="1" hangingPunct="1"/>
              <a:t>50</a:t>
            </a:fld>
            <a:endParaRPr lang="en-GB" altLang="en-US" sz="1200" smtClean="0">
              <a:latin typeface="Times New Roman" pitchFamily="1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3406146-7C78-4C6D-AFFE-7C38CA50F52A}" type="slidenum">
              <a:rPr lang="en-GB" altLang="en-US" sz="1200" smtClean="0">
                <a:latin typeface="Times New Roman" pitchFamily="18" charset="0"/>
              </a:rPr>
              <a:pPr eaLnBrk="1" hangingPunct="1"/>
              <a:t>51</a:t>
            </a:fld>
            <a:endParaRPr lang="en-GB" altLang="en-US" sz="1200" smtClean="0">
              <a:latin typeface="Times New Roman" pitchFamily="18" charset="0"/>
            </a:endParaRPr>
          </a:p>
        </p:txBody>
      </p:sp>
      <p:sp>
        <p:nvSpPr>
          <p:cNvPr id="68612" name="Notes Placeholder 4"/>
          <p:cNvSpPr>
            <a:spLocks noGrp="1"/>
          </p:cNvSpPr>
          <p:nvPr>
            <p:ph type="body"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01DE5655-CFD2-45D0-A929-2F8E89575665}" type="slidenum">
              <a:rPr lang="en-GB" altLang="en-US" sz="1200" smtClean="0">
                <a:latin typeface="Times New Roman" pitchFamily="18" charset="0"/>
              </a:rPr>
              <a:pPr eaLnBrk="1" hangingPunct="1"/>
              <a:t>52</a:t>
            </a:fld>
            <a:endParaRPr lang="en-GB" altLang="en-US" sz="1200" smtClean="0">
              <a:latin typeface="Times New Roman" pitchFamily="18" charset="0"/>
            </a:endParaRPr>
          </a:p>
        </p:txBody>
      </p:sp>
      <p:sp>
        <p:nvSpPr>
          <p:cNvPr id="69636" name="Notes Placeholder 4"/>
          <p:cNvSpPr>
            <a:spLocks noGrp="1"/>
          </p:cNvSpPr>
          <p:nvPr>
            <p:ph type="body"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mtClean="0">
                <a:latin typeface="Arial" charset="0"/>
                <a:cs typeface="Arial" charset="0"/>
              </a:rPr>
              <a:t>Personal experience with a genetic disease is a major determinant of its representation and subsequent decisions (Shiloh, 1996) </a:t>
            </a:r>
          </a:p>
          <a:p>
            <a:endParaRPr lang="en-GB" altLang="en-US" smtClean="0">
              <a:latin typeface="Arial" charset="0"/>
            </a:endParaRPr>
          </a:p>
          <a:p>
            <a:r>
              <a:rPr lang="en-GB" altLang="en-US" smtClean="0">
                <a:latin typeface="Arial" charset="0"/>
                <a:cs typeface="Arial" charset="0"/>
              </a:rPr>
              <a:t>Cancer V Huntingdon's </a:t>
            </a:r>
          </a:p>
          <a:p>
            <a:endParaRPr lang="en-GB" altLang="en-US" smtClean="0">
              <a:latin typeface="Arial" charset="0"/>
              <a:cs typeface="Arial" charset="0"/>
            </a:endParaRPr>
          </a:p>
          <a:p>
            <a:r>
              <a:rPr lang="en-GB" altLang="en-US" b="1" smtClean="0">
                <a:latin typeface="Arial" charset="0"/>
                <a:cs typeface="Arial" charset="0"/>
              </a:rPr>
              <a:t>Phelps, Bennett, Brain, Hood &amp; Murray (2012)</a:t>
            </a:r>
            <a:endParaRPr lang="en-GB" altLang="en-US" smtClean="0">
              <a:latin typeface="Arial" charset="0"/>
              <a:cs typeface="Arial" charset="0"/>
            </a:endParaRPr>
          </a:p>
          <a:p>
            <a:pPr>
              <a:buFontTx/>
              <a:buChar char="•"/>
            </a:pPr>
            <a:r>
              <a:rPr lang="en-GB" altLang="en-US" smtClean="0">
                <a:latin typeface="Arial" charset="0"/>
                <a:cs typeface="Arial" charset="0"/>
              </a:rPr>
              <a:t>illness representations predict negative psychological responses to genetic risk assessment</a:t>
            </a:r>
          </a:p>
          <a:p>
            <a:pPr>
              <a:buFontTx/>
              <a:buChar char="•"/>
            </a:pPr>
            <a:r>
              <a:rPr lang="en-GB" altLang="en-US" smtClean="0">
                <a:latin typeface="Arial" charset="0"/>
                <a:cs typeface="Arial" charset="0"/>
              </a:rPr>
              <a:t>stronger beliefs about screening/surgical options being able to control chances of developing cancer was a significant predictor of positive affect. </a:t>
            </a:r>
          </a:p>
          <a:p>
            <a:pPr>
              <a:buFontTx/>
              <a:buChar char="•"/>
            </a:pPr>
            <a:r>
              <a:rPr lang="en-GB" altLang="en-US" smtClean="0">
                <a:latin typeface="Arial" charset="0"/>
                <a:cs typeface="Arial" charset="0"/>
              </a:rPr>
              <a:t>strongest predictors of all emotional responses at follow-up remain baseline levels of emotion and distress.  </a:t>
            </a:r>
          </a:p>
          <a:p>
            <a:endParaRPr lang="en-GB" altLang="en-US" smtClean="0">
              <a:latin typeface="Arial"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Illness Representations emerge as soon as a symptom is felt or a diagnosis received</a:t>
            </a:r>
          </a:p>
          <a:p>
            <a:r>
              <a:rPr lang="en-GB" dirty="0" smtClean="0"/>
              <a:t>Five consistent themes amongst individuals with a range of common conditions:</a:t>
            </a:r>
          </a:p>
          <a:p>
            <a:pPr lvl="1"/>
            <a:r>
              <a:rPr lang="en-GB" dirty="0" smtClean="0"/>
              <a:t>Identity (label, sign &amp; symptoms)</a:t>
            </a:r>
          </a:p>
          <a:p>
            <a:pPr lvl="1"/>
            <a:r>
              <a:rPr lang="en-GB" dirty="0" smtClean="0"/>
              <a:t>Consequences (e.g. emotional, physical)</a:t>
            </a:r>
          </a:p>
          <a:p>
            <a:pPr lvl="1"/>
            <a:r>
              <a:rPr lang="en-GB" dirty="0" smtClean="0"/>
              <a:t>Cause (genetic, psychological, environmental)</a:t>
            </a:r>
          </a:p>
          <a:p>
            <a:pPr lvl="1"/>
            <a:r>
              <a:rPr lang="en-GB" dirty="0" smtClean="0"/>
              <a:t>Timeline (acute, chronic, cyclical) </a:t>
            </a:r>
          </a:p>
          <a:p>
            <a:pPr lvl="1"/>
            <a:r>
              <a:rPr lang="en-GB" dirty="0" smtClean="0"/>
              <a:t>Curability or controllability</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53</a:t>
            </a:fld>
            <a:endParaRPr lang="en-GB"/>
          </a:p>
        </p:txBody>
      </p:sp>
    </p:spTree>
    <p:extLst>
      <p:ext uri="{BB962C8B-B14F-4D97-AF65-F5344CB8AC3E}">
        <p14:creationId xmlns:p14="http://schemas.microsoft.com/office/powerpoint/2010/main" val="1932014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55</a:t>
            </a:fld>
            <a:endParaRPr lang="en-GB"/>
          </a:p>
        </p:txBody>
      </p:sp>
    </p:spTree>
    <p:extLst>
      <p:ext uri="{BB962C8B-B14F-4D97-AF65-F5344CB8AC3E}">
        <p14:creationId xmlns:p14="http://schemas.microsoft.com/office/powerpoint/2010/main" val="6292092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85058BF7-F793-40B7-BF22-08E7CA573E1E}" type="slidenum">
              <a:rPr lang="en-GB" smtClean="0"/>
              <a:pPr/>
              <a:t>57</a:t>
            </a:fld>
            <a:endParaRPr lang="en-GB"/>
          </a:p>
        </p:txBody>
      </p:sp>
      <p:sp>
        <p:nvSpPr>
          <p:cNvPr id="5" name="Notes Placeholder 4"/>
          <p:cNvSpPr>
            <a:spLocks noGrp="1"/>
          </p:cNvSpPr>
          <p:nvPr>
            <p:ph type="body" sz="quarter" idx="11"/>
          </p:nvPr>
        </p:nvSpPr>
        <p:spPr/>
        <p:txBody>
          <a:bodyPr>
            <a:normAutofit/>
          </a:bodyPr>
          <a:lstStyle/>
          <a:p>
            <a:r>
              <a:rPr lang="en-GB" dirty="0" smtClean="0"/>
              <a:t>At baseline and Time 2, the IPQ-R was anchored to </a:t>
            </a:r>
            <a:r>
              <a:rPr lang="en-GB" i="1" dirty="0" smtClean="0"/>
              <a:t>how you think you would feel if found to be at increased risk of cancer.</a:t>
            </a:r>
            <a:r>
              <a:rPr lang="en-GB" dirty="0" smtClean="0"/>
              <a:t>  At Time 3 (following the provision of risk information), it was anchored to </a:t>
            </a:r>
            <a:r>
              <a:rPr lang="en-GB" i="1" dirty="0" smtClean="0"/>
              <a:t>how you feel about the outcome of your risk assessment</a:t>
            </a:r>
            <a:r>
              <a:rPr lang="en-GB" dirty="0" smtClean="0"/>
              <a:t>; this wording being chosen in order to be applicable to participants receiving an average, moderate or high risk assessment result.   Agreement with each item was indicated through a five-point scale anchored from 1 (Strongly Disagree) to 5 (Strongly Agree).</a:t>
            </a:r>
          </a:p>
          <a:p>
            <a:r>
              <a:rPr lang="en-GB" dirty="0" smtClean="0"/>
              <a:t>In line with Moss-Morris et al. (2002) and Lancastle, Brain &amp; Phelps (2011), beliefs about curability and control over developing cancer were assessed through a personal control subscale (six items) measuring beliefs about self-efficacy and a treatment control subscale (four items) measuring strength of belief in the efficacy of screening and surgery in controlling their chances of developing cancer.  Beliefs about the consequence of being at genetic risk of cancer was measures through a six-item sub-scale and the extent to which participants felt they had a strong understanding of their genetic risk of cancer was assessed using a three-item sub-scale.  An identity sub-scale was not used in order to avoid the potential for increasing distress in healthy individuals.  The timeline scale was also removed as it was not applicable for the context of living with genetic risk i.e., genetic risk does not change, fluctuate or improve over time.  Finally, because of previously raised concerns (Rees et al., 2001) about the inclusion of the emotional representations subscale confounding the key outcome variables of psychological distress and positive and negative affect the decision was made to also remove this subscale.</a:t>
            </a:r>
            <a:r>
              <a:rPr lang="en-GB" b="1" dirty="0" smtClean="0"/>
              <a:t>  </a:t>
            </a:r>
            <a:endParaRPr lang="en-GB" dirty="0" smtClean="0"/>
          </a:p>
          <a:p>
            <a:endParaRPr lang="en-GB" dirty="0"/>
          </a:p>
        </p:txBody>
      </p:sp>
    </p:spTree>
    <p:extLst>
      <p:ext uri="{BB962C8B-B14F-4D97-AF65-F5344CB8AC3E}">
        <p14:creationId xmlns:p14="http://schemas.microsoft.com/office/powerpoint/2010/main" val="29781547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2400" dirty="0" smtClean="0">
                <a:latin typeface="Arial" pitchFamily="34" charset="0"/>
                <a:cs typeface="Arial" pitchFamily="34" charset="0"/>
              </a:rPr>
              <a:t>In step one, Illness representations explained 23% of the variance in cancer-specific distress at Time 2</a:t>
            </a:r>
          </a:p>
          <a:p>
            <a:pPr lvl="1"/>
            <a:r>
              <a:rPr lang="en-GB" sz="2000" dirty="0" smtClean="0">
                <a:latin typeface="Arial" pitchFamily="34" charset="0"/>
                <a:cs typeface="Arial" pitchFamily="34" charset="0"/>
              </a:rPr>
              <a:t>strong beliefs about the consequences of being at risk of cancer uniquely contributing to psychological distress.  </a:t>
            </a:r>
          </a:p>
          <a:p>
            <a:pPr lvl="1"/>
            <a:endParaRPr lang="en-GB" sz="2000" dirty="0" smtClean="0">
              <a:latin typeface="Arial" pitchFamily="34" charset="0"/>
              <a:cs typeface="Arial" pitchFamily="34" charset="0"/>
            </a:endParaRPr>
          </a:p>
          <a:p>
            <a:r>
              <a:rPr lang="en-GB" sz="2400" dirty="0" smtClean="0">
                <a:latin typeface="Arial" pitchFamily="34" charset="0"/>
                <a:cs typeface="Arial" pitchFamily="34" charset="0"/>
              </a:rPr>
              <a:t>In step two, no causal items uniquely contributed/no sig change overall</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In Step three, consequences and baseline distress made significant contribution.</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Model overall explained 53% of the variance in cancer specific distress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60</a:t>
            </a:fld>
            <a:endParaRPr lang="en-GB"/>
          </a:p>
        </p:txBody>
      </p:sp>
    </p:spTree>
    <p:extLst>
      <p:ext uri="{BB962C8B-B14F-4D97-AF65-F5344CB8AC3E}">
        <p14:creationId xmlns:p14="http://schemas.microsoft.com/office/powerpoint/2010/main" val="13787503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2400" dirty="0" smtClean="0">
                <a:latin typeface="Arial" pitchFamily="34" charset="0"/>
                <a:cs typeface="Arial" pitchFamily="34" charset="0"/>
              </a:rPr>
              <a:t>Step One: illness representations explained 26% of the variance in negative affect at Time 2 </a:t>
            </a:r>
          </a:p>
          <a:p>
            <a:pPr lvl="1"/>
            <a:r>
              <a:rPr lang="en-GB" sz="2000" dirty="0" smtClean="0">
                <a:latin typeface="Arial" pitchFamily="34" charset="0"/>
                <a:cs typeface="Arial" pitchFamily="34" charset="0"/>
              </a:rPr>
              <a:t>beliefs about greater consequences of being at risk (p=&lt;0.01) being the only variable making a unique contribution in step one. NB: Illness coherence (p=.08)  </a:t>
            </a:r>
          </a:p>
          <a:p>
            <a:pPr lvl="1"/>
            <a:endParaRPr lang="en-GB" sz="2000" dirty="0" smtClean="0">
              <a:latin typeface="Arial" pitchFamily="34" charset="0"/>
              <a:cs typeface="Arial" pitchFamily="34" charset="0"/>
            </a:endParaRPr>
          </a:p>
          <a:p>
            <a:r>
              <a:rPr lang="en-GB" sz="2400" dirty="0" smtClean="0">
                <a:latin typeface="Arial" pitchFamily="34" charset="0"/>
                <a:cs typeface="Arial" pitchFamily="34" charset="0"/>
              </a:rPr>
              <a:t>Step Two: no causal items uniquely contributed/no sig change overall.  Consequences uniquely contributed. NB: hereditary (p=0.08)</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In Step three, consequences and baseline distress made significant contribution.</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Model overall explained 46% of variance in NA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61</a:t>
            </a:fld>
            <a:endParaRPr lang="en-GB"/>
          </a:p>
        </p:txBody>
      </p:sp>
    </p:spTree>
    <p:extLst>
      <p:ext uri="{BB962C8B-B14F-4D97-AF65-F5344CB8AC3E}">
        <p14:creationId xmlns:p14="http://schemas.microsoft.com/office/powerpoint/2010/main" val="21151301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Arial" pitchFamily="34" charset="0"/>
                <a:cs typeface="Arial" pitchFamily="34" charset="0"/>
              </a:rPr>
              <a:t>Step One: IPQ-r variables explained 12% of the variance in positive affect at Time 2</a:t>
            </a:r>
          </a:p>
          <a:p>
            <a:endParaRPr lang="en-GB" sz="1200" dirty="0" smtClean="0">
              <a:latin typeface="Arial" pitchFamily="34" charset="0"/>
              <a:cs typeface="Arial" pitchFamily="34" charset="0"/>
            </a:endParaRPr>
          </a:p>
          <a:p>
            <a:r>
              <a:rPr lang="en-GB" sz="1200" dirty="0" smtClean="0">
                <a:latin typeface="Arial" pitchFamily="34" charset="0"/>
                <a:cs typeface="Arial" pitchFamily="34" charset="0"/>
              </a:rPr>
              <a:t>stronger beliefs in screening/surgery being able to control their chances of getting cancer(p=&lt;0.01) uniquely contributing to PA in step one, two and three</a:t>
            </a:r>
          </a:p>
          <a:p>
            <a:endParaRPr lang="en-GB" sz="1200" dirty="0" smtClean="0">
              <a:latin typeface="Arial" pitchFamily="34" charset="0"/>
              <a:cs typeface="Arial" pitchFamily="34" charset="0"/>
            </a:endParaRPr>
          </a:p>
          <a:p>
            <a:r>
              <a:rPr lang="en-GB" sz="1200" dirty="0" smtClean="0">
                <a:latin typeface="Arial" pitchFamily="34" charset="0"/>
                <a:cs typeface="Arial" pitchFamily="34" charset="0"/>
              </a:rPr>
              <a:t>Model as a whole explained 16.3% of variance in PA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62</a:t>
            </a:fld>
            <a:endParaRPr lang="en-GB"/>
          </a:p>
        </p:txBody>
      </p:sp>
    </p:spTree>
    <p:extLst>
      <p:ext uri="{BB962C8B-B14F-4D97-AF65-F5344CB8AC3E}">
        <p14:creationId xmlns:p14="http://schemas.microsoft.com/office/powerpoint/2010/main" val="38024579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64</a:t>
            </a:fld>
            <a:endParaRPr lang="en-GB"/>
          </a:p>
        </p:txBody>
      </p:sp>
    </p:spTree>
    <p:extLst>
      <p:ext uri="{BB962C8B-B14F-4D97-AF65-F5344CB8AC3E}">
        <p14:creationId xmlns:p14="http://schemas.microsoft.com/office/powerpoint/2010/main" val="38728963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0A2F9710-AB29-4DB4-9899-0A31FB099D41}" type="slidenum">
              <a:rPr lang="en-GB" altLang="en-US" sz="1200" smtClean="0">
                <a:latin typeface="Times New Roman" pitchFamily="18" charset="0"/>
              </a:rPr>
              <a:pPr eaLnBrk="1" hangingPunct="1"/>
              <a:t>65</a:t>
            </a:fld>
            <a:endParaRPr lang="en-GB" altLang="en-US" sz="1200" smtClean="0">
              <a:latin typeface="Times New Roman" pitchFamily="18"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9B93EF0-DD2F-4BD2-8055-D7E086222F3A}" type="slidenum">
              <a:rPr lang="en-GB" altLang="en-US" sz="1200" smtClean="0">
                <a:latin typeface="Times New Roman" pitchFamily="18" charset="0"/>
              </a:rPr>
              <a:pPr eaLnBrk="1" hangingPunct="1"/>
              <a:t>66</a:t>
            </a:fld>
            <a:endParaRPr lang="en-GB" altLang="en-US" sz="1200" smtClean="0">
              <a:latin typeface="Times New Roman" pitchFamily="18"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D5F06496-3461-4A24-A19D-616083F785DF}" type="slidenum">
              <a:rPr lang="en-GB" altLang="en-US" sz="1200" smtClean="0">
                <a:latin typeface="Times New Roman" pitchFamily="18" charset="0"/>
              </a:rPr>
              <a:pPr eaLnBrk="1" hangingPunct="1"/>
              <a:t>67</a:t>
            </a:fld>
            <a:endParaRPr lang="en-GB" altLang="en-US" sz="1200" smtClean="0">
              <a:latin typeface="Times New Roman" pitchFamily="18"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0D88975-DC04-4C9F-9115-B28E2ECA9E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77935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90686EE-2B64-448D-B6CE-9944E9CB98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78619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90686EE-2B64-448D-B6CE-9944E9CB98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16997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Results:  59 respondents (43.7%) had opted in, 64 (47.4%) had taken no action and consent was presumed, and 12 (8.9%) had opted out.   Multiple regression analyses suggested that lower subjective norms, less post-decision regret and greater perceived behavioural control significantly influenced the strength of intention to opt in (</a:t>
            </a:r>
            <a:r>
              <a:rPr lang="en-GB" i="1" dirty="0"/>
              <a:t>F</a:t>
            </a:r>
            <a:r>
              <a:rPr lang="en-GB" dirty="0"/>
              <a:t>(6,52)=16.71, p=.001), whilst more positive attitudes, less post-decision regret and stronger moral norms significantly influenced the intentions of  “presumed consenters” (</a:t>
            </a:r>
            <a:r>
              <a:rPr lang="en-GB" i="1" dirty="0"/>
              <a:t>F</a:t>
            </a:r>
            <a:r>
              <a:rPr lang="en-GB" dirty="0"/>
              <a:t>(6,57)=15.70, p=.001).  Those who opted in were significantly more confident in their decision (M=9.08) than presumed consenters (M=6.75, p=0.001).  The only predictor of strength of confidence in the decision was moral norms for those in the presumed consent group (</a:t>
            </a:r>
            <a:r>
              <a:rPr lang="en-GB" i="1" dirty="0"/>
              <a:t>F</a:t>
            </a:r>
            <a:r>
              <a:rPr lang="en-GB" dirty="0"/>
              <a:t>(6,57)=8.38, p=.001).</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90686EE-2B64-448D-B6CE-9944E9CB98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6202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FEB1C5-4451-4659-A974-55F0F0A4C1A9}"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FEB1C5-4451-4659-A974-55F0F0A4C1A9}" type="datetimeFigureOut">
              <a:rPr lang="en-GB" smtClean="0"/>
              <a:t>20/11/2019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FEB1C5-4451-4659-A974-55F0F0A4C1A9}" type="datetimeFigureOut">
              <a:rPr lang="en-GB" smtClean="0"/>
              <a:t>20/11/2019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FEB1C5-4451-4659-A974-55F0F0A4C1A9}" type="datetimeFigureOut">
              <a:rPr lang="en-GB" smtClean="0"/>
              <a:t>20/11/2019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FEB1C5-4451-4659-A974-55F0F0A4C1A9}" type="datetimeFigureOut">
              <a:rPr lang="en-GB" smtClean="0"/>
              <a:t>20/11/2019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t>20/11/2019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t>20/11/2019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46AEF3DE-1822-4E5A-954F-1A4AC11B127D}"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2DA4D48E-8C1E-4F7E-81BF-517244789CD4}"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6354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2469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17902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94886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70319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5092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23851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79627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19855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98747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3394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solidFill>
                <a:prstClr val="black">
                  <a:tint val="75000"/>
                </a:prstClr>
              </a:solidFill>
            </a:endParaRPr>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solidFill>
                <a:prstClr val="black">
                  <a:tint val="75000"/>
                </a:prstClr>
              </a:solidFill>
            </a:endParaRPr>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46AEF3DE-1822-4E5A-954F-1A4AC11B127D}"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88585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solidFill>
                <a:prstClr val="black">
                  <a:tint val="75000"/>
                </a:prstClr>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solidFill>
                <a:prstClr val="black">
                  <a:tint val="75000"/>
                </a:prstClr>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2DA4D48E-8C1E-4F7E-81BF-517244789CD4}"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84127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1" y="1"/>
            <a:ext cx="1728788"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407319" y="1122363"/>
            <a:ext cx="6593681" cy="2387600"/>
          </a:xfrm>
        </p:spPr>
        <p:txBody>
          <a:bodyPr anchor="b">
            <a:normAutofit/>
          </a:bodyPr>
          <a:lstStyle>
            <a:lvl1pPr algn="l">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1407319" y="3602038"/>
            <a:ext cx="6593681" cy="1655762"/>
          </a:xfrm>
        </p:spPr>
        <p:txBody>
          <a:bodyPr>
            <a:normAutofit/>
          </a:bodyPr>
          <a:lstStyle>
            <a:lvl1pPr marL="0" indent="0" algn="l">
              <a:buNone/>
              <a:defRPr sz="1500" cap="all"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308133" y="5410202"/>
            <a:ext cx="2057400" cy="365125"/>
          </a:xfrm>
        </p:spPr>
        <p:txBody>
          <a:bodyPr/>
          <a:lstStyle/>
          <a:p>
            <a:fld id="{48A87A34-81AB-432B-8DAE-1953F412C126}" type="datetimeFigureOut">
              <a:rPr lang="en-US" dirty="0"/>
              <a:t>11/20/2019</a:t>
            </a:fld>
            <a:endParaRPr lang="en-US" dirty="0"/>
          </a:p>
        </p:txBody>
      </p:sp>
      <p:sp>
        <p:nvSpPr>
          <p:cNvPr id="5" name="Footer Placeholder 4"/>
          <p:cNvSpPr>
            <a:spLocks noGrp="1"/>
          </p:cNvSpPr>
          <p:nvPr>
            <p:ph type="ftr" sz="quarter" idx="11"/>
          </p:nvPr>
        </p:nvSpPr>
        <p:spPr>
          <a:xfrm>
            <a:off x="1407318" y="5410202"/>
            <a:ext cx="3843665" cy="365125"/>
          </a:xfrm>
        </p:spPr>
        <p:txBody>
          <a:bodyPr/>
          <a:lstStyle/>
          <a:p>
            <a:endParaRPr lang="en-US" dirty="0"/>
          </a:p>
        </p:txBody>
      </p:sp>
      <p:sp>
        <p:nvSpPr>
          <p:cNvPr id="6" name="Slide Number Placeholder 5"/>
          <p:cNvSpPr>
            <a:spLocks noGrp="1"/>
          </p:cNvSpPr>
          <p:nvPr>
            <p:ph type="sldNum" sz="quarter" idx="12"/>
          </p:nvPr>
        </p:nvSpPr>
        <p:spPr>
          <a:xfrm>
            <a:off x="7422684" y="5410200"/>
            <a:ext cx="578317"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868509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024089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2700"/>
            </a:lvl1pPr>
          </a:lstStyle>
          <a:p>
            <a:r>
              <a:rPr lang="en-US" smtClean="0"/>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350" cap="all" baseline="0">
                <a:solidFill>
                  <a:schemeClr val="tx1">
                    <a:tint val="75000"/>
                  </a:schemeClr>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113937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376599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7515" y="2249486"/>
            <a:ext cx="3487337" cy="823912"/>
          </a:xfrm>
        </p:spPr>
        <p:txBody>
          <a:bodyPr anchor="b"/>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00606" y="2249485"/>
            <a:ext cx="3484952" cy="823912"/>
          </a:xfrm>
        </p:spPr>
        <p:txBody>
          <a:bodyPr anchor="b"/>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167866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005679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993123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0185997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0" y="609600"/>
            <a:ext cx="4450881" cy="1639886"/>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5541" y="609602"/>
            <a:ext cx="2750018"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56058" y="2249486"/>
            <a:ext cx="4450883" cy="354171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944469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4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681430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27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7956671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27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677634" y="732394"/>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
        <p:nvSpPr>
          <p:cNvPr id="61" name="TextBox 60"/>
          <p:cNvSpPr txBox="1"/>
          <p:nvPr/>
        </p:nvSpPr>
        <p:spPr>
          <a:xfrm>
            <a:off x="7903028" y="2764972"/>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16810623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27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917962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8" name="Text Placeholder 3"/>
          <p:cNvSpPr>
            <a:spLocks noGrp="1"/>
          </p:cNvSpPr>
          <p:nvPr>
            <p:ph type="body" sz="half" idx="15"/>
          </p:nvPr>
        </p:nvSpPr>
        <p:spPr>
          <a:xfrm>
            <a:off x="845939" y="3360263"/>
            <a:ext cx="2406551" cy="2430936"/>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10" name="Text Placeholder 3"/>
          <p:cNvSpPr>
            <a:spLocks noGrp="1"/>
          </p:cNvSpPr>
          <p:nvPr>
            <p:ph type="body" sz="half" idx="16"/>
          </p:nvPr>
        </p:nvSpPr>
        <p:spPr>
          <a:xfrm>
            <a:off x="3378160" y="3363435"/>
            <a:ext cx="2396873" cy="2430936"/>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6248628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483695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937397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86995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18" Type="http://schemas.openxmlformats.org/officeDocument/2006/relationships/theme" Target="../theme/theme3.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17" Type="http://schemas.openxmlformats.org/officeDocument/2006/relationships/slideLayout" Target="../slideLayouts/slideLayout43.xml"/><Relationship Id="rId2" Type="http://schemas.openxmlformats.org/officeDocument/2006/relationships/slideLayout" Target="../slideLayouts/slideLayout28.xml"/><Relationship Id="rId16" Type="http://schemas.openxmlformats.org/officeDocument/2006/relationships/slideLayout" Target="../slideLayouts/slideLayout42.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slideLayout" Target="../slideLayouts/slideLayout41.xml"/><Relationship Id="rId10" Type="http://schemas.openxmlformats.org/officeDocument/2006/relationships/slideLayout" Target="../slideLayouts/slideLayout36.xml"/><Relationship Id="rId19" Type="http://schemas.openxmlformats.org/officeDocument/2006/relationships/image" Target="../media/image2.png"/><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FEB1C5-4451-4659-A974-55F0F0A4C1A9}" type="datetimeFigureOut">
              <a:rPr lang="en-GB" smtClean="0"/>
              <a:t>20/11/2019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CA9307-28F0-45A2-ADBB-6762BF08AA2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FEB1C5-4451-4659-A974-55F0F0A4C1A9}" type="datetimeFigureOut">
              <a:rPr lang="en-GB" smtClean="0">
                <a:solidFill>
                  <a:prstClr val="black">
                    <a:tint val="75000"/>
                  </a:prstClr>
                </a:solidFill>
              </a:rPr>
              <a:pPr/>
              <a:t>20/11/2019</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52618107"/>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0716" y="1"/>
            <a:ext cx="9040416"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788">
                <a:solidFill>
                  <a:schemeClr val="tx1">
                    <a:tint val="75000"/>
                  </a:schemeClr>
                </a:solidFill>
              </a:defRPr>
            </a:lvl1pPr>
          </a:lstStyle>
          <a:p>
            <a:fld id="{48A87A34-81AB-432B-8DAE-1953F412C126}" type="datetimeFigureOut">
              <a:rPr lang="en-US" dirty="0"/>
              <a:pPr/>
              <a:t>11/20/2019</a:t>
            </a:fld>
            <a:endParaRPr lang="en-US" dirty="0"/>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788"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788">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792527133"/>
      </p:ext>
    </p:extLst>
  </p:cSld>
  <p:clrMap bg1="dk1" tx1="lt1" bg2="dk2" tx2="lt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 id="2147483692" r:id="rId16"/>
    <p:sldLayoutId id="2147483693" r:id="rId17"/>
  </p:sldLayoutIdLst>
  <p:txStyles>
    <p:titleStyle>
      <a:lvl1pPr algn="l" defTabSz="685800" rtl="0" eaLnBrk="1" latinLnBrk="0" hangingPunct="1">
        <a:lnSpc>
          <a:spcPct val="90000"/>
        </a:lnSpc>
        <a:spcBef>
          <a:spcPct val="0"/>
        </a:spcBef>
        <a:buNone/>
        <a:defRPr sz="2700" kern="1200" cap="all" baseline="0">
          <a:solidFill>
            <a:schemeClr val="tx1"/>
          </a:solidFill>
          <a:latin typeface="+mj-lt"/>
          <a:ea typeface="+mj-ea"/>
          <a:cs typeface="+mj-cs"/>
        </a:defRPr>
      </a:lvl1pPr>
    </p:titleStyle>
    <p:bodyStyle>
      <a:lvl1pPr marL="171450" indent="-171450" algn="l" defTabSz="685800" rtl="0" eaLnBrk="1" latinLnBrk="0" hangingPunct="1">
        <a:lnSpc>
          <a:spcPct val="120000"/>
        </a:lnSpc>
        <a:spcBef>
          <a:spcPts val="750"/>
        </a:spcBef>
        <a:buSzPct val="125000"/>
        <a:buFont typeface="Arial" panose="020B0604020202020204" pitchFamily="34" charset="0"/>
        <a:buChar char="•"/>
        <a:defRPr sz="1800" kern="1200">
          <a:solidFill>
            <a:schemeClr val="tx1"/>
          </a:solidFill>
          <a:latin typeface="+mn-lt"/>
          <a:ea typeface="+mn-ea"/>
          <a:cs typeface="+mn-cs"/>
        </a:defRPr>
      </a:lvl1pPr>
      <a:lvl2pPr marL="514350" indent="-171450" algn="l" defTabSz="685800" rtl="0" eaLnBrk="1" latinLnBrk="0" hangingPunct="1">
        <a:lnSpc>
          <a:spcPct val="120000"/>
        </a:lnSpc>
        <a:spcBef>
          <a:spcPts val="375"/>
        </a:spcBef>
        <a:buSzPct val="125000"/>
        <a:buFont typeface="Arial" panose="020B0604020202020204" pitchFamily="34" charset="0"/>
        <a:buChar char="•"/>
        <a:defRPr sz="1500" kern="1200">
          <a:solidFill>
            <a:schemeClr val="tx1"/>
          </a:solidFill>
          <a:latin typeface="+mn-lt"/>
          <a:ea typeface="+mn-ea"/>
          <a:cs typeface="+mn-cs"/>
        </a:defRPr>
      </a:lvl2pPr>
      <a:lvl3pPr marL="857250" indent="-171450" algn="l" defTabSz="685800" rtl="0" eaLnBrk="1" latinLnBrk="0" hangingPunct="1">
        <a:lnSpc>
          <a:spcPct val="120000"/>
        </a:lnSpc>
        <a:spcBef>
          <a:spcPts val="375"/>
        </a:spcBef>
        <a:buSzPct val="125000"/>
        <a:buFont typeface="Arial" panose="020B0604020202020204" pitchFamily="34" charset="0"/>
        <a:buChar char="•"/>
        <a:defRPr sz="1350" kern="1200">
          <a:solidFill>
            <a:schemeClr val="tx1"/>
          </a:solidFill>
          <a:latin typeface="+mn-lt"/>
          <a:ea typeface="+mn-ea"/>
          <a:cs typeface="+mn-cs"/>
        </a:defRPr>
      </a:lvl3pPr>
      <a:lvl4pPr marL="1200150" indent="-171450" algn="l" defTabSz="685800" rtl="0" eaLnBrk="1" latinLnBrk="0" hangingPunct="1">
        <a:lnSpc>
          <a:spcPct val="120000"/>
        </a:lnSpc>
        <a:spcBef>
          <a:spcPts val="375"/>
        </a:spcBef>
        <a:buSzPct val="125000"/>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120000"/>
        </a:lnSpc>
        <a:spcBef>
          <a:spcPts val="375"/>
        </a:spcBef>
        <a:buSzPct val="125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6pPr>
      <a:lvl7pPr marL="22288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7pPr>
      <a:lvl8pPr marL="25717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8pPr>
      <a:lvl9pPr marL="29146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moodle.uwtsd.ac.uk/pluginfile.php/215128/mod_resource/content/1/Wellcome%20Trust%20Report.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time-to-change.org.uk/news/survey-shows-greatest-improvement-public-attitudes-mental-health-decad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wmf"/><Relationship Id="rId7" Type="http://schemas.openxmlformats.org/officeDocument/2006/relationships/image" Target="../media/image15.jpeg"/><Relationship Id="rId2" Type="http://schemas.openxmlformats.org/officeDocument/2006/relationships/image" Target="../media/image10.jpeg"/><Relationship Id="rId1" Type="http://schemas.openxmlformats.org/officeDocument/2006/relationships/slideLayout" Target="../slideLayouts/slideLayout1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www.buzzle.com/img/articleImages/497-43.jp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www.cancergeneticsstorybank.co.uk/noteasythingtotellanybody.htm" TargetMode="External"/><Relationship Id="rId2" Type="http://schemas.openxmlformats.org/officeDocument/2006/relationships/hyperlink" Target="http://www.cancergeneticsstorybank.co.uk/withthegenewevegot.ht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3.wmf"/><Relationship Id="rId7" Type="http://schemas.openxmlformats.org/officeDocument/2006/relationships/image" Target="../media/image27.wmf"/><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wmf"/></Relationships>
</file>

<file path=ppt/slides/_rels/slide29.xml.rels><?xml version="1.0" encoding="UTF-8" standalone="yes"?>
<Relationships xmlns="http://schemas.openxmlformats.org/package/2006/relationships"><Relationship Id="rId3" Type="http://schemas.openxmlformats.org/officeDocument/2006/relationships/image" Target="../media/image23.wmf"/><Relationship Id="rId7" Type="http://schemas.openxmlformats.org/officeDocument/2006/relationships/image" Target="../media/image27.wmf"/><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wmf"/></Relationships>
</file>

<file path=ppt/slides/_rels/slide30.xml.rels><?xml version="1.0" encoding="UTF-8" standalone="yes"?>
<Relationships xmlns="http://schemas.openxmlformats.org/package/2006/relationships"><Relationship Id="rId8" Type="http://schemas.openxmlformats.org/officeDocument/2006/relationships/image" Target="../media/image28.wmf"/><Relationship Id="rId3" Type="http://schemas.openxmlformats.org/officeDocument/2006/relationships/image" Target="../media/image23.wmf"/><Relationship Id="rId7" Type="http://schemas.openxmlformats.org/officeDocument/2006/relationships/image" Target="../media/image27.wm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wmf"/></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www.wales.nhs.uk/news/47486" TargetMode="External"/><Relationship Id="rId2" Type="http://schemas.openxmlformats.org/officeDocument/2006/relationships/hyperlink" Target="https://www.bbc.co.uk/news/uk-wales-42213813" TargetMode="External"/><Relationship Id="rId1" Type="http://schemas.openxmlformats.org/officeDocument/2006/relationships/slideLayout" Target="../slideLayouts/slideLayout2.xml"/><Relationship Id="rId5" Type="http://schemas.openxmlformats.org/officeDocument/2006/relationships/hyperlink" Target="https://www.walesonline.co.uk/news/health/journey-organ-donation-desperate-patients-15117997" TargetMode="External"/><Relationship Id="rId4" Type="http://schemas.openxmlformats.org/officeDocument/2006/relationships/hyperlink" Target="https://www.organdonation.nhs.uk/supporting-my-decision/welsh-legislation-what-it-means-for-me/" TargetMode="Externa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hyperlink" Target="https://www.organdonation.nhs.uk/uk-laws/organ-donation-law-in-wales/"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jpeg"/><Relationship Id="rId7"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28.xml"/><Relationship Id="rId6" Type="http://schemas.openxmlformats.org/officeDocument/2006/relationships/image" Target="../media/image34.jpeg"/><Relationship Id="rId5" Type="http://schemas.openxmlformats.org/officeDocument/2006/relationships/image" Target="../media/image33.png"/><Relationship Id="rId4" Type="http://schemas.openxmlformats.org/officeDocument/2006/relationships/image" Target="../media/image32.jpe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8.xml"/><Relationship Id="rId4" Type="http://schemas.openxmlformats.org/officeDocument/2006/relationships/image" Target="../media/image39.png"/></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8.xml"/></Relationships>
</file>

<file path=ppt/slides/_rels/slide7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0.xml"/><Relationship Id="rId1" Type="http://schemas.openxmlformats.org/officeDocument/2006/relationships/slideLayout" Target="../slideLayouts/slideLayout28.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8.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3.xml.rels><?xml version="1.0" encoding="UTF-8" standalone="yes"?>
<Relationships xmlns="http://schemas.openxmlformats.org/package/2006/relationships"><Relationship Id="rId2" Type="http://schemas.openxmlformats.org/officeDocument/2006/relationships/hyperlink" Target="https://gov.wales/public-attitudes-organ-don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91704"/>
            <a:ext cx="6858000" cy="2387600"/>
          </a:xfrm>
        </p:spPr>
        <p:txBody>
          <a:bodyPr/>
          <a:lstStyle/>
          <a:p>
            <a:r>
              <a:rPr lang="en-GB" dirty="0" smtClean="0"/>
              <a:t>Public Understanding </a:t>
            </a:r>
            <a:br>
              <a:rPr lang="en-GB" dirty="0" smtClean="0"/>
            </a:br>
            <a:r>
              <a:rPr lang="en-GB" dirty="0" smtClean="0"/>
              <a:t>of Health &amp; Social Issues </a:t>
            </a:r>
            <a:r>
              <a:rPr lang="en-GB" dirty="0" smtClean="0"/>
              <a:t/>
            </a:r>
            <a:br>
              <a:rPr lang="en-GB" dirty="0" smtClean="0"/>
            </a:br>
            <a:r>
              <a:rPr lang="en-GB" dirty="0" smtClean="0"/>
              <a:t>2019-2020</a:t>
            </a:r>
            <a:endParaRPr lang="en-GB" dirty="0"/>
          </a:p>
        </p:txBody>
      </p:sp>
      <p:pic>
        <p:nvPicPr>
          <p:cNvPr id="5" name="Picture 4"/>
          <p:cNvPicPr>
            <a:picLocks noChangeAspect="1"/>
          </p:cNvPicPr>
          <p:nvPr/>
        </p:nvPicPr>
        <p:blipFill>
          <a:blip r:embed="rId2"/>
          <a:stretch>
            <a:fillRect/>
          </a:stretch>
        </p:blipFill>
        <p:spPr>
          <a:xfrm>
            <a:off x="5610838" y="3660001"/>
            <a:ext cx="2118314" cy="257202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3216" y="3803805"/>
            <a:ext cx="2746676" cy="2428220"/>
          </a:xfrm>
          <a:prstGeom prst="rect">
            <a:avLst/>
          </a:prstGeom>
        </p:spPr>
      </p:pic>
    </p:spTree>
    <p:extLst>
      <p:ext uri="{BB962C8B-B14F-4D97-AF65-F5344CB8AC3E}">
        <p14:creationId xmlns:p14="http://schemas.microsoft.com/office/powerpoint/2010/main" val="41666956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Overview </a:t>
            </a:r>
            <a:endParaRPr lang="en-GB" dirty="0"/>
          </a:p>
        </p:txBody>
      </p:sp>
      <p:sp>
        <p:nvSpPr>
          <p:cNvPr id="3" name="Content Placeholder 2"/>
          <p:cNvSpPr>
            <a:spLocks noGrp="1"/>
          </p:cNvSpPr>
          <p:nvPr>
            <p:ph idx="1"/>
          </p:nvPr>
        </p:nvSpPr>
        <p:spPr/>
        <p:txBody>
          <a:bodyPr/>
          <a:lstStyle/>
          <a:p>
            <a:r>
              <a:rPr lang="en-GB" sz="2800" dirty="0" smtClean="0"/>
              <a:t>2-3pm: What is Public Understanding?</a:t>
            </a:r>
          </a:p>
          <a:p>
            <a:r>
              <a:rPr lang="en-GB" sz="2800" dirty="0" smtClean="0"/>
              <a:t>3-4pm:  Examples: </a:t>
            </a:r>
          </a:p>
          <a:p>
            <a:pPr lvl="1"/>
            <a:r>
              <a:rPr lang="en-GB" sz="2400" dirty="0" smtClean="0"/>
              <a:t>Antibiotic Resistance</a:t>
            </a:r>
          </a:p>
          <a:p>
            <a:pPr lvl="1"/>
            <a:r>
              <a:rPr lang="en-GB" sz="2400" dirty="0" smtClean="0"/>
              <a:t>Mental Health </a:t>
            </a:r>
          </a:p>
          <a:p>
            <a:r>
              <a:rPr lang="en-GB" sz="2800" dirty="0" smtClean="0"/>
              <a:t>4.30- 5.30pm:  Public Health Genomics: what do people really understand?</a:t>
            </a:r>
          </a:p>
          <a:p>
            <a:r>
              <a:rPr lang="en-GB" sz="2800" dirty="0" smtClean="0"/>
              <a:t>5.30 – 7.30:  Public Understanding and Organ Donation </a:t>
            </a:r>
          </a:p>
          <a:p>
            <a:endParaRPr lang="en-GB" dirty="0"/>
          </a:p>
          <a:p>
            <a:endParaRPr lang="en-GB" dirty="0"/>
          </a:p>
        </p:txBody>
      </p:sp>
    </p:spTree>
    <p:extLst>
      <p:ext uri="{BB962C8B-B14F-4D97-AF65-F5344CB8AC3E}">
        <p14:creationId xmlns:p14="http://schemas.microsoft.com/office/powerpoint/2010/main" val="18884028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Session Outline </a:t>
            </a:r>
            <a:endParaRPr lang="en-GB" dirty="0"/>
          </a:p>
        </p:txBody>
      </p:sp>
      <p:sp>
        <p:nvSpPr>
          <p:cNvPr id="3" name="Content Placeholder 2"/>
          <p:cNvSpPr>
            <a:spLocks noGrp="1"/>
          </p:cNvSpPr>
          <p:nvPr>
            <p:ph idx="1"/>
          </p:nvPr>
        </p:nvSpPr>
        <p:spPr/>
        <p:txBody>
          <a:bodyPr>
            <a:normAutofit fontScale="92500"/>
          </a:bodyPr>
          <a:lstStyle/>
          <a:p>
            <a:r>
              <a:rPr lang="en-GB" dirty="0" smtClean="0"/>
              <a:t>What is “public understanding”?</a:t>
            </a:r>
          </a:p>
          <a:p>
            <a:endParaRPr lang="en-GB" dirty="0"/>
          </a:p>
          <a:p>
            <a:r>
              <a:rPr lang="en-GB" dirty="0"/>
              <a:t> </a:t>
            </a:r>
            <a:r>
              <a:rPr lang="en-GB" dirty="0" smtClean="0"/>
              <a:t>How do we convey scientific knowledge to the lay population?</a:t>
            </a:r>
          </a:p>
          <a:p>
            <a:pPr lvl="1"/>
            <a:r>
              <a:rPr lang="en-GB" dirty="0" smtClean="0"/>
              <a:t>Particularly socially disadvantaged groups (at greatest risk of health and social inequality?</a:t>
            </a:r>
          </a:p>
          <a:p>
            <a:pPr lvl="1"/>
            <a:endParaRPr lang="en-GB" dirty="0"/>
          </a:p>
          <a:p>
            <a:r>
              <a:rPr lang="en-GB" dirty="0" smtClean="0"/>
              <a:t>What psychological models help us understand how to target communication effectively?</a:t>
            </a:r>
            <a:endParaRPr lang="en-GB" dirty="0"/>
          </a:p>
        </p:txBody>
      </p:sp>
    </p:spTree>
    <p:extLst>
      <p:ext uri="{BB962C8B-B14F-4D97-AF65-F5344CB8AC3E}">
        <p14:creationId xmlns:p14="http://schemas.microsoft.com/office/powerpoint/2010/main" val="40117282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276872"/>
            <a:ext cx="8229600" cy="1143000"/>
          </a:xfrm>
        </p:spPr>
        <p:txBody>
          <a:bodyPr/>
          <a:lstStyle/>
          <a:p>
            <a:r>
              <a:rPr lang="en-GB" dirty="0" smtClean="0"/>
              <a:t>Bottled water or tap water?</a:t>
            </a:r>
            <a:endParaRPr lang="en-GB" dirty="0"/>
          </a:p>
        </p:txBody>
      </p:sp>
    </p:spTree>
    <p:extLst>
      <p:ext uri="{BB962C8B-B14F-4D97-AF65-F5344CB8AC3E}">
        <p14:creationId xmlns:p14="http://schemas.microsoft.com/office/powerpoint/2010/main" val="3590599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1246" y="1672283"/>
            <a:ext cx="6573793" cy="3756453"/>
          </a:xfrm>
          <a:prstGeom prst="rect">
            <a:avLst/>
          </a:prstGeom>
        </p:spPr>
      </p:pic>
    </p:spTree>
    <p:extLst>
      <p:ext uri="{BB962C8B-B14F-4D97-AF65-F5344CB8AC3E}">
        <p14:creationId xmlns:p14="http://schemas.microsoft.com/office/powerpoint/2010/main" val="18485051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988840"/>
            <a:ext cx="8229600" cy="1143000"/>
          </a:xfrm>
        </p:spPr>
        <p:txBody>
          <a:bodyPr>
            <a:normAutofit fontScale="90000"/>
          </a:bodyPr>
          <a:lstStyle/>
          <a:p>
            <a:r>
              <a:rPr lang="en-GB" dirty="0" smtClean="0"/>
              <a:t>Changing Public Understanding: Attitudes and Attitude Change</a:t>
            </a:r>
            <a:endParaRPr lang="en-GB" dirty="0"/>
          </a:p>
        </p:txBody>
      </p:sp>
    </p:spTree>
    <p:extLst>
      <p:ext uri="{BB962C8B-B14F-4D97-AF65-F5344CB8AC3E}">
        <p14:creationId xmlns:p14="http://schemas.microsoft.com/office/powerpoint/2010/main" val="1666728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188640"/>
            <a:ext cx="6586116" cy="58783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403648" y="5877273"/>
            <a:ext cx="5904656"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smtClean="0"/>
              <a:t>Flynn, T (2015 ). How Narratives Can Reduce Resistance and Change Attitudes:</a:t>
            </a:r>
          </a:p>
          <a:p>
            <a:pPr algn="ctr"/>
            <a:r>
              <a:rPr lang="en-GB" sz="900" dirty="0" smtClean="0"/>
              <a:t>Insights From </a:t>
            </a:r>
            <a:r>
              <a:rPr lang="en-GB" sz="900" dirty="0" err="1" smtClean="0"/>
              <a:t>Behavioral</a:t>
            </a:r>
            <a:r>
              <a:rPr lang="en-GB" sz="900" dirty="0" smtClean="0"/>
              <a:t> Science Can Enhance Public Relations Research and Practice</a:t>
            </a:r>
            <a:r>
              <a:rPr lang="en-GB" sz="900" dirty="0"/>
              <a:t>. Research Journal of the Institute for </a:t>
            </a:r>
            <a:r>
              <a:rPr lang="en-GB" sz="900" dirty="0" smtClean="0"/>
              <a:t> Public Relations,  2</a:t>
            </a:r>
            <a:r>
              <a:rPr lang="en-GB" sz="900" dirty="0"/>
              <a:t> </a:t>
            </a:r>
            <a:r>
              <a:rPr lang="en-GB" sz="900" dirty="0" smtClean="0"/>
              <a:t>(2), </a:t>
            </a:r>
            <a:endParaRPr lang="en-GB" sz="900" dirty="0"/>
          </a:p>
        </p:txBody>
      </p:sp>
    </p:spTree>
    <p:extLst>
      <p:ext uri="{BB962C8B-B14F-4D97-AF65-F5344CB8AC3E}">
        <p14:creationId xmlns:p14="http://schemas.microsoft.com/office/powerpoint/2010/main" val="3054638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260648"/>
            <a:ext cx="4349674" cy="5995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6157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564904"/>
            <a:ext cx="8229600" cy="1143000"/>
          </a:xfrm>
        </p:spPr>
        <p:txBody>
          <a:bodyPr>
            <a:normAutofit fontScale="90000"/>
          </a:bodyPr>
          <a:lstStyle/>
          <a:p>
            <a:r>
              <a:rPr lang="en-GB" dirty="0" smtClean="0"/>
              <a:t>How could we explore public understanding of a specific issue?</a:t>
            </a:r>
            <a:endParaRPr lang="en-GB" dirty="0"/>
          </a:p>
        </p:txBody>
      </p:sp>
    </p:spTree>
    <p:extLst>
      <p:ext uri="{BB962C8B-B14F-4D97-AF65-F5344CB8AC3E}">
        <p14:creationId xmlns:p14="http://schemas.microsoft.com/office/powerpoint/2010/main" val="3569527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Group work </a:t>
            </a:r>
            <a:endParaRPr lang="en-GB" dirty="0"/>
          </a:p>
        </p:txBody>
      </p:sp>
      <p:sp>
        <p:nvSpPr>
          <p:cNvPr id="3" name="Content Placeholder 2"/>
          <p:cNvSpPr>
            <a:spLocks noGrp="1"/>
          </p:cNvSpPr>
          <p:nvPr>
            <p:ph idx="1"/>
          </p:nvPr>
        </p:nvSpPr>
        <p:spPr/>
        <p:txBody>
          <a:bodyPr/>
          <a:lstStyle/>
          <a:p>
            <a:r>
              <a:rPr lang="en-GB" dirty="0" smtClean="0"/>
              <a:t> In pairs, produce a 250 word lay summary of each of the following reports, and present them to the class</a:t>
            </a:r>
            <a:endParaRPr lang="en-GB" dirty="0"/>
          </a:p>
        </p:txBody>
      </p:sp>
    </p:spTree>
    <p:extLst>
      <p:ext uri="{BB962C8B-B14F-4D97-AF65-F5344CB8AC3E}">
        <p14:creationId xmlns:p14="http://schemas.microsoft.com/office/powerpoint/2010/main" val="1372640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Antibiotic Resistance</a:t>
            </a:r>
            <a:endParaRPr lang="en-GB" dirty="0"/>
          </a:p>
        </p:txBody>
      </p:sp>
      <p:sp>
        <p:nvSpPr>
          <p:cNvPr id="3" name="Content Placeholder 2"/>
          <p:cNvSpPr>
            <a:spLocks noGrp="1"/>
          </p:cNvSpPr>
          <p:nvPr>
            <p:ph idx="1"/>
          </p:nvPr>
        </p:nvSpPr>
        <p:spPr/>
        <p:txBody>
          <a:bodyPr/>
          <a:lstStyle/>
          <a:p>
            <a:r>
              <a:rPr lang="en-GB" dirty="0" smtClean="0"/>
              <a:t>Critical discussion of paper: </a:t>
            </a:r>
          </a:p>
          <a:p>
            <a:endParaRPr lang="en-GB" dirty="0" smtClean="0"/>
          </a:p>
          <a:p>
            <a:r>
              <a:rPr lang="en-GB" dirty="0" smtClean="0">
                <a:hlinkClick r:id="rId2"/>
              </a:rPr>
              <a:t>https</a:t>
            </a:r>
            <a:r>
              <a:rPr lang="en-GB" dirty="0">
                <a:hlinkClick r:id="rId2"/>
              </a:rPr>
              <a:t>://</a:t>
            </a:r>
            <a:r>
              <a:rPr lang="en-GB" dirty="0" smtClean="0">
                <a:hlinkClick r:id="rId2"/>
              </a:rPr>
              <a:t>moodle.uwtsd.ac.uk/pluginfile.php/215128/mod_resource/content/1/Wellcome%20Trust%20Report.pdf</a:t>
            </a:r>
            <a:endParaRPr lang="en-GB" dirty="0" smtClean="0"/>
          </a:p>
          <a:p>
            <a:endParaRPr lang="en-GB" dirty="0"/>
          </a:p>
          <a:p>
            <a:endParaRPr lang="en-GB" dirty="0"/>
          </a:p>
        </p:txBody>
      </p:sp>
    </p:spTree>
    <p:extLst>
      <p:ext uri="{BB962C8B-B14F-4D97-AF65-F5344CB8AC3E}">
        <p14:creationId xmlns:p14="http://schemas.microsoft.com/office/powerpoint/2010/main" val="4061530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908720"/>
            <a:ext cx="4305300" cy="6086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1"/>
          <p:cNvSpPr txBox="1">
            <a:spLocks/>
          </p:cNvSpPr>
          <p:nvPr/>
        </p:nvSpPr>
        <p:spPr>
          <a:xfrm>
            <a:off x="457200" y="274638"/>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smtClean="0"/>
              <a:t>e.g. Public understanding of mental health </a:t>
            </a:r>
            <a:endParaRPr lang="en-GB" sz="3600" dirty="0"/>
          </a:p>
        </p:txBody>
      </p:sp>
    </p:spTree>
    <p:extLst>
      <p:ext uri="{BB962C8B-B14F-4D97-AF65-F5344CB8AC3E}">
        <p14:creationId xmlns:p14="http://schemas.microsoft.com/office/powerpoint/2010/main" val="2405883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e.g. Public understanding of mental health </a:t>
            </a:r>
            <a:endParaRPr lang="en-GB" dirty="0"/>
          </a:p>
        </p:txBody>
      </p:sp>
      <p:sp>
        <p:nvSpPr>
          <p:cNvPr id="3" name="Content Placeholder 2"/>
          <p:cNvSpPr>
            <a:spLocks noGrp="1"/>
          </p:cNvSpPr>
          <p:nvPr>
            <p:ph idx="1"/>
          </p:nvPr>
        </p:nvSpPr>
        <p:spPr>
          <a:xfrm>
            <a:off x="457200" y="2132856"/>
            <a:ext cx="8229600" cy="4525963"/>
          </a:xfrm>
        </p:spPr>
        <p:txBody>
          <a:bodyPr/>
          <a:lstStyle/>
          <a:p>
            <a:r>
              <a:rPr lang="en-GB" dirty="0">
                <a:hlinkClick r:id="rId2"/>
              </a:rPr>
              <a:t>https://</a:t>
            </a:r>
            <a:r>
              <a:rPr lang="en-GB" dirty="0" smtClean="0">
                <a:hlinkClick r:id="rId2"/>
              </a:rPr>
              <a:t>www.time-to-change.org.uk/news/survey-shows-greatest-improvement-public-attitudes-mental-health-decade</a:t>
            </a:r>
            <a:endParaRPr lang="en-GB" dirty="0" smtClean="0"/>
          </a:p>
          <a:p>
            <a:endParaRPr lang="en-GB" dirty="0" smtClean="0"/>
          </a:p>
          <a:p>
            <a:r>
              <a:rPr lang="en-GB" dirty="0" smtClean="0"/>
              <a:t>Critical discussion of report </a:t>
            </a:r>
            <a:endParaRPr lang="en-GB" dirty="0" smtClean="0"/>
          </a:p>
          <a:p>
            <a:endParaRPr lang="en-GB" dirty="0"/>
          </a:p>
          <a:p>
            <a:endParaRPr lang="en-GB" dirty="0"/>
          </a:p>
        </p:txBody>
      </p:sp>
    </p:spTree>
    <p:extLst>
      <p:ext uri="{BB962C8B-B14F-4D97-AF65-F5344CB8AC3E}">
        <p14:creationId xmlns:p14="http://schemas.microsoft.com/office/powerpoint/2010/main" val="3034461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Exploring public understanding of genetics </a:t>
            </a:r>
            <a:endParaRPr lang="en-GB" dirty="0"/>
          </a:p>
        </p:txBody>
      </p:sp>
    </p:spTree>
    <p:extLst>
      <p:ext uri="{BB962C8B-B14F-4D97-AF65-F5344CB8AC3E}">
        <p14:creationId xmlns:p14="http://schemas.microsoft.com/office/powerpoint/2010/main" val="2331900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endParaRPr lang="en-US"/>
          </a:p>
        </p:txBody>
      </p:sp>
      <p:sp>
        <p:nvSpPr>
          <p:cNvPr id="2051" name="Rectangle 3"/>
          <p:cNvSpPr>
            <a:spLocks noGrp="1" noChangeArrowheads="1"/>
          </p:cNvSpPr>
          <p:nvPr>
            <p:ph type="subTitle" idx="1"/>
          </p:nvPr>
        </p:nvSpPr>
        <p:spPr/>
        <p:txBody>
          <a:bodyPr/>
          <a:lstStyle/>
          <a:p>
            <a:endParaRPr lang="en-US"/>
          </a:p>
        </p:txBody>
      </p:sp>
      <p:pic>
        <p:nvPicPr>
          <p:cNvPr id="2052" name="Picture 4" descr="j0439590[1]"/>
          <p:cNvPicPr>
            <a:picLocks noChangeAspect="1" noChangeArrowheads="1"/>
          </p:cNvPicPr>
          <p:nvPr/>
        </p:nvPicPr>
        <p:blipFill>
          <a:blip r:embed="rId2" cstate="print"/>
          <a:srcRect/>
          <a:stretch>
            <a:fillRect/>
          </a:stretch>
        </p:blipFill>
        <p:spPr bwMode="auto">
          <a:xfrm>
            <a:off x="-1908175" y="-531813"/>
            <a:ext cx="12890500" cy="9807576"/>
          </a:xfrm>
          <a:prstGeom prst="rect">
            <a:avLst/>
          </a:prstGeom>
          <a:noFill/>
        </p:spPr>
      </p:pic>
      <p:sp>
        <p:nvSpPr>
          <p:cNvPr id="2054" name="Text Box 6"/>
          <p:cNvSpPr txBox="1">
            <a:spLocks noChangeArrowheads="1"/>
          </p:cNvSpPr>
          <p:nvPr/>
        </p:nvSpPr>
        <p:spPr bwMode="auto">
          <a:xfrm>
            <a:off x="1258888" y="2565400"/>
            <a:ext cx="6626225" cy="3600986"/>
          </a:xfrm>
          <a:prstGeom prst="rect">
            <a:avLst/>
          </a:prstGeom>
          <a:noFill/>
          <a:ln w="9525">
            <a:noFill/>
            <a:miter lim="800000"/>
            <a:headEnd/>
            <a:tailEnd/>
          </a:ln>
          <a:effectLst/>
        </p:spPr>
        <p:txBody>
          <a:bodyPr>
            <a:spAutoFit/>
          </a:bodyPr>
          <a:lstStyle/>
          <a:p>
            <a:pPr algn="ctr"/>
            <a:r>
              <a:rPr lang="en-GB" sz="5400" dirty="0">
                <a:solidFill>
                  <a:schemeClr val="bg1"/>
                </a:solidFill>
              </a:rPr>
              <a:t>Medical Genetics</a:t>
            </a:r>
          </a:p>
          <a:p>
            <a:pPr algn="ctr"/>
            <a:endParaRPr lang="en-GB" sz="5400" dirty="0">
              <a:solidFill>
                <a:schemeClr val="bg1"/>
              </a:solidFill>
            </a:endParaRPr>
          </a:p>
          <a:p>
            <a:pPr algn="ctr"/>
            <a:r>
              <a:rPr lang="en-GB" sz="4000" dirty="0">
                <a:solidFill>
                  <a:schemeClr val="bg1"/>
                </a:solidFill>
              </a:rPr>
              <a:t>Liwsi Kim Protheroe-Davies</a:t>
            </a:r>
          </a:p>
          <a:p>
            <a:pPr algn="ctr"/>
            <a:r>
              <a:rPr lang="en-GB" sz="4000" smtClean="0">
                <a:solidFill>
                  <a:schemeClr val="bg1"/>
                </a:solidFill>
              </a:rPr>
              <a:t>Principal Genetic </a:t>
            </a:r>
            <a:r>
              <a:rPr lang="en-GB" sz="4000" dirty="0">
                <a:solidFill>
                  <a:schemeClr val="bg1"/>
                </a:solidFill>
              </a:rPr>
              <a:t>Counsellor</a:t>
            </a:r>
          </a:p>
          <a:p>
            <a:pPr algn="ctr"/>
            <a:endParaRPr lang="en-GB" sz="4000" dirty="0">
              <a:solidFill>
                <a:schemeClr val="bg1"/>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6" name="Picture 16" descr="cell"/>
          <p:cNvPicPr>
            <a:picLocks noChangeAspect="1" noChangeArrowheads="1"/>
          </p:cNvPicPr>
          <p:nvPr/>
        </p:nvPicPr>
        <p:blipFill>
          <a:blip r:embed="rId2" cstate="print"/>
          <a:srcRect/>
          <a:stretch>
            <a:fillRect/>
          </a:stretch>
        </p:blipFill>
        <p:spPr bwMode="auto">
          <a:xfrm>
            <a:off x="2484438" y="549275"/>
            <a:ext cx="865187" cy="788988"/>
          </a:xfrm>
          <a:prstGeom prst="rect">
            <a:avLst/>
          </a:prstGeom>
          <a:noFill/>
        </p:spPr>
      </p:pic>
      <p:sp>
        <p:nvSpPr>
          <p:cNvPr id="5122" name="Rectangle 2"/>
          <p:cNvSpPr>
            <a:spLocks noChangeArrowheads="1"/>
          </p:cNvSpPr>
          <p:nvPr/>
        </p:nvSpPr>
        <p:spPr bwMode="auto">
          <a:xfrm>
            <a:off x="468313" y="260350"/>
            <a:ext cx="8229600" cy="5851525"/>
          </a:xfrm>
          <a:prstGeom prst="rect">
            <a:avLst/>
          </a:prstGeom>
          <a:noFill/>
          <a:ln w="9525">
            <a:noFill/>
            <a:miter lim="800000"/>
            <a:headEnd/>
            <a:tailEnd/>
          </a:ln>
          <a:effectLst/>
        </p:spPr>
        <p:txBody>
          <a:bodyPr/>
          <a:lstStyle/>
          <a:p>
            <a:pPr marL="342900" indent="-342900">
              <a:spcBef>
                <a:spcPct val="20000"/>
              </a:spcBef>
              <a:buFontTx/>
              <a:buChar char="•"/>
            </a:pPr>
            <a:endParaRPr lang="en-US" sz="3200"/>
          </a:p>
        </p:txBody>
      </p:sp>
      <p:sp>
        <p:nvSpPr>
          <p:cNvPr id="5123" name="Rectangle 3"/>
          <p:cNvSpPr>
            <a:spLocks noChangeArrowheads="1"/>
          </p:cNvSpPr>
          <p:nvPr/>
        </p:nvSpPr>
        <p:spPr bwMode="auto">
          <a:xfrm>
            <a:off x="468313" y="260350"/>
            <a:ext cx="8229600" cy="5851525"/>
          </a:xfrm>
          <a:prstGeom prst="rect">
            <a:avLst/>
          </a:prstGeom>
          <a:noFill/>
          <a:ln w="9525">
            <a:noFill/>
            <a:miter lim="800000"/>
            <a:headEnd/>
            <a:tailEnd/>
          </a:ln>
          <a:effectLst/>
        </p:spPr>
        <p:txBody>
          <a:bodyPr/>
          <a:lstStyle/>
          <a:p>
            <a:pPr marL="342900" indent="-342900">
              <a:spcBef>
                <a:spcPct val="20000"/>
              </a:spcBef>
              <a:buFontTx/>
              <a:buChar char="•"/>
            </a:pPr>
            <a:endParaRPr lang="en-US" sz="3200"/>
          </a:p>
        </p:txBody>
      </p:sp>
      <p:pic>
        <p:nvPicPr>
          <p:cNvPr id="5124" name="Picture 4" descr="MC900197457[1]"/>
          <p:cNvPicPr>
            <a:picLocks noChangeAspect="1" noChangeArrowheads="1"/>
          </p:cNvPicPr>
          <p:nvPr/>
        </p:nvPicPr>
        <p:blipFill>
          <a:blip r:embed="rId3" cstate="print"/>
          <a:srcRect/>
          <a:stretch>
            <a:fillRect/>
          </a:stretch>
        </p:blipFill>
        <p:spPr bwMode="auto">
          <a:xfrm rot="1100096">
            <a:off x="5148263" y="3213100"/>
            <a:ext cx="3600450" cy="3406775"/>
          </a:xfrm>
          <a:prstGeom prst="rect">
            <a:avLst/>
          </a:prstGeom>
          <a:noFill/>
        </p:spPr>
      </p:pic>
      <p:pic>
        <p:nvPicPr>
          <p:cNvPr id="5125" name="Picture 5" descr="MC900434807[1]"/>
          <p:cNvPicPr>
            <a:picLocks noChangeAspect="1" noChangeArrowheads="1"/>
          </p:cNvPicPr>
          <p:nvPr/>
        </p:nvPicPr>
        <p:blipFill>
          <a:blip r:embed="rId4" cstate="print"/>
          <a:srcRect/>
          <a:stretch>
            <a:fillRect/>
          </a:stretch>
        </p:blipFill>
        <p:spPr bwMode="auto">
          <a:xfrm>
            <a:off x="0" y="115888"/>
            <a:ext cx="1828800" cy="1828800"/>
          </a:xfrm>
          <a:prstGeom prst="rect">
            <a:avLst/>
          </a:prstGeom>
          <a:noFill/>
        </p:spPr>
      </p:pic>
      <p:pic>
        <p:nvPicPr>
          <p:cNvPr id="5126" name="Picture 6"/>
          <p:cNvPicPr>
            <a:picLocks noChangeAspect="1" noChangeArrowheads="1"/>
          </p:cNvPicPr>
          <p:nvPr/>
        </p:nvPicPr>
        <p:blipFill>
          <a:blip r:embed="rId5" cstate="print"/>
          <a:srcRect/>
          <a:stretch>
            <a:fillRect/>
          </a:stretch>
        </p:blipFill>
        <p:spPr bwMode="auto">
          <a:xfrm>
            <a:off x="2411413" y="1484313"/>
            <a:ext cx="2814637" cy="2251075"/>
          </a:xfrm>
          <a:prstGeom prst="rect">
            <a:avLst/>
          </a:prstGeom>
          <a:noFill/>
          <a:ln w="9525">
            <a:noFill/>
            <a:miter lim="800000"/>
            <a:headEnd/>
            <a:tailEnd/>
          </a:ln>
          <a:effectLst/>
        </p:spPr>
      </p:pic>
      <p:sp>
        <p:nvSpPr>
          <p:cNvPr id="5127" name="Text Box 7"/>
          <p:cNvSpPr txBox="1">
            <a:spLocks noChangeArrowheads="1"/>
          </p:cNvSpPr>
          <p:nvPr/>
        </p:nvSpPr>
        <p:spPr bwMode="auto">
          <a:xfrm>
            <a:off x="2176463" y="136525"/>
            <a:ext cx="1651000" cy="366713"/>
          </a:xfrm>
          <a:prstGeom prst="rect">
            <a:avLst/>
          </a:prstGeom>
          <a:noFill/>
          <a:ln w="9525">
            <a:noFill/>
            <a:miter lim="800000"/>
            <a:headEnd/>
            <a:tailEnd/>
          </a:ln>
          <a:effectLst/>
        </p:spPr>
        <p:txBody>
          <a:bodyPr wrap="none">
            <a:spAutoFit/>
          </a:bodyPr>
          <a:lstStyle/>
          <a:p>
            <a:r>
              <a:rPr lang="en-GB"/>
              <a:t>Building = Cell</a:t>
            </a:r>
          </a:p>
        </p:txBody>
      </p:sp>
      <p:sp>
        <p:nvSpPr>
          <p:cNvPr id="5128" name="Text Box 8"/>
          <p:cNvSpPr txBox="1">
            <a:spLocks noChangeArrowheads="1"/>
          </p:cNvSpPr>
          <p:nvPr/>
        </p:nvSpPr>
        <p:spPr bwMode="auto">
          <a:xfrm>
            <a:off x="0" y="3716338"/>
            <a:ext cx="1828800" cy="366712"/>
          </a:xfrm>
          <a:prstGeom prst="rect">
            <a:avLst/>
          </a:prstGeom>
          <a:noFill/>
          <a:ln w="9525">
            <a:noFill/>
            <a:miter lim="800000"/>
            <a:headEnd/>
            <a:tailEnd/>
          </a:ln>
          <a:effectLst/>
        </p:spPr>
        <p:txBody>
          <a:bodyPr wrap="none">
            <a:spAutoFit/>
          </a:bodyPr>
          <a:lstStyle/>
          <a:p>
            <a:r>
              <a:rPr lang="en-GB"/>
              <a:t>Office = nucleus</a:t>
            </a:r>
          </a:p>
        </p:txBody>
      </p:sp>
      <p:sp>
        <p:nvSpPr>
          <p:cNvPr id="5129" name="Text Box 9"/>
          <p:cNvSpPr txBox="1">
            <a:spLocks noChangeArrowheads="1"/>
          </p:cNvSpPr>
          <p:nvPr/>
        </p:nvSpPr>
        <p:spPr bwMode="auto">
          <a:xfrm>
            <a:off x="5867400" y="2708275"/>
            <a:ext cx="3111500" cy="366713"/>
          </a:xfrm>
          <a:prstGeom prst="rect">
            <a:avLst/>
          </a:prstGeom>
          <a:noFill/>
          <a:ln w="9525">
            <a:noFill/>
            <a:miter lim="800000"/>
            <a:headEnd/>
            <a:tailEnd/>
          </a:ln>
          <a:effectLst/>
        </p:spPr>
        <p:txBody>
          <a:bodyPr wrap="none">
            <a:spAutoFit/>
          </a:bodyPr>
          <a:lstStyle/>
          <a:p>
            <a:r>
              <a:rPr lang="en-GB"/>
              <a:t>Filing cabinet = chromosome</a:t>
            </a:r>
          </a:p>
        </p:txBody>
      </p:sp>
      <p:sp>
        <p:nvSpPr>
          <p:cNvPr id="5130" name="Text Box 10"/>
          <p:cNvSpPr txBox="1">
            <a:spLocks noChangeArrowheads="1"/>
          </p:cNvSpPr>
          <p:nvPr/>
        </p:nvSpPr>
        <p:spPr bwMode="auto">
          <a:xfrm>
            <a:off x="3687763" y="5608638"/>
            <a:ext cx="2622550" cy="641350"/>
          </a:xfrm>
          <a:prstGeom prst="rect">
            <a:avLst/>
          </a:prstGeom>
          <a:noFill/>
          <a:ln w="9525">
            <a:noFill/>
            <a:miter lim="800000"/>
            <a:headEnd/>
            <a:tailEnd/>
          </a:ln>
          <a:effectLst/>
        </p:spPr>
        <p:txBody>
          <a:bodyPr wrap="none">
            <a:spAutoFit/>
          </a:bodyPr>
          <a:lstStyle/>
          <a:p>
            <a:r>
              <a:rPr lang="en-GB"/>
              <a:t>File = DNA (important </a:t>
            </a:r>
          </a:p>
          <a:p>
            <a:r>
              <a:rPr lang="en-GB"/>
              <a:t>	     information)</a:t>
            </a:r>
          </a:p>
        </p:txBody>
      </p:sp>
      <p:sp>
        <p:nvSpPr>
          <p:cNvPr id="5131" name="Line 11"/>
          <p:cNvSpPr>
            <a:spLocks noChangeShapeType="1"/>
          </p:cNvSpPr>
          <p:nvPr/>
        </p:nvSpPr>
        <p:spPr bwMode="auto">
          <a:xfrm flipV="1">
            <a:off x="5651500" y="4221163"/>
            <a:ext cx="1008063" cy="1439862"/>
          </a:xfrm>
          <a:prstGeom prst="line">
            <a:avLst/>
          </a:prstGeom>
          <a:noFill/>
          <a:ln w="38100">
            <a:solidFill>
              <a:srgbClr val="FF0000"/>
            </a:solidFill>
            <a:round/>
            <a:headEnd/>
            <a:tailEnd type="triangle" w="med" len="med"/>
          </a:ln>
          <a:effectLst/>
        </p:spPr>
        <p:txBody>
          <a:bodyPr/>
          <a:lstStyle/>
          <a:p>
            <a:endParaRPr lang="en-GB"/>
          </a:p>
        </p:txBody>
      </p:sp>
      <p:sp>
        <p:nvSpPr>
          <p:cNvPr id="5132" name="Line 12"/>
          <p:cNvSpPr>
            <a:spLocks noChangeShapeType="1"/>
          </p:cNvSpPr>
          <p:nvPr/>
        </p:nvSpPr>
        <p:spPr bwMode="auto">
          <a:xfrm flipH="1">
            <a:off x="8243888" y="3068638"/>
            <a:ext cx="73025" cy="576262"/>
          </a:xfrm>
          <a:prstGeom prst="line">
            <a:avLst/>
          </a:prstGeom>
          <a:noFill/>
          <a:ln w="38100">
            <a:solidFill>
              <a:srgbClr val="FF0000"/>
            </a:solidFill>
            <a:round/>
            <a:headEnd/>
            <a:tailEnd type="triangle" w="med" len="med"/>
          </a:ln>
          <a:effectLst/>
        </p:spPr>
        <p:txBody>
          <a:bodyPr/>
          <a:lstStyle/>
          <a:p>
            <a:endParaRPr lang="en-GB"/>
          </a:p>
        </p:txBody>
      </p:sp>
      <p:sp>
        <p:nvSpPr>
          <p:cNvPr id="5133" name="Line 13"/>
          <p:cNvSpPr>
            <a:spLocks noChangeShapeType="1"/>
          </p:cNvSpPr>
          <p:nvPr/>
        </p:nvSpPr>
        <p:spPr bwMode="auto">
          <a:xfrm flipV="1">
            <a:off x="2051050" y="3357563"/>
            <a:ext cx="649288" cy="287337"/>
          </a:xfrm>
          <a:prstGeom prst="line">
            <a:avLst/>
          </a:prstGeom>
          <a:noFill/>
          <a:ln w="38100">
            <a:solidFill>
              <a:srgbClr val="FF0000"/>
            </a:solidFill>
            <a:round/>
            <a:headEnd/>
            <a:tailEnd type="triangle" w="med" len="med"/>
          </a:ln>
          <a:effectLst/>
        </p:spPr>
        <p:txBody>
          <a:bodyPr/>
          <a:lstStyle/>
          <a:p>
            <a:endParaRPr lang="en-GB"/>
          </a:p>
        </p:txBody>
      </p:sp>
      <p:sp>
        <p:nvSpPr>
          <p:cNvPr id="5134" name="Line 14"/>
          <p:cNvSpPr>
            <a:spLocks noChangeShapeType="1"/>
          </p:cNvSpPr>
          <p:nvPr/>
        </p:nvSpPr>
        <p:spPr bwMode="auto">
          <a:xfrm flipH="1">
            <a:off x="1979613" y="476250"/>
            <a:ext cx="504825" cy="288925"/>
          </a:xfrm>
          <a:prstGeom prst="line">
            <a:avLst/>
          </a:prstGeom>
          <a:noFill/>
          <a:ln w="38100">
            <a:solidFill>
              <a:srgbClr val="FF0000"/>
            </a:solidFill>
            <a:round/>
            <a:headEnd/>
            <a:tailEnd type="triangle" w="med" len="med"/>
          </a:ln>
          <a:effectLst/>
        </p:spPr>
        <p:txBody>
          <a:bodyPr/>
          <a:lstStyle/>
          <a:p>
            <a:endParaRPr lang="en-GB"/>
          </a:p>
        </p:txBody>
      </p:sp>
      <p:pic>
        <p:nvPicPr>
          <p:cNvPr id="5138" name="Picture 18" descr="chromosome"/>
          <p:cNvPicPr>
            <a:picLocks noChangeAspect="1" noChangeArrowheads="1"/>
          </p:cNvPicPr>
          <p:nvPr/>
        </p:nvPicPr>
        <p:blipFill>
          <a:blip r:embed="rId6" cstate="print"/>
          <a:srcRect/>
          <a:stretch>
            <a:fillRect/>
          </a:stretch>
        </p:blipFill>
        <p:spPr bwMode="auto">
          <a:xfrm>
            <a:off x="7740650" y="1773238"/>
            <a:ext cx="1079500" cy="979487"/>
          </a:xfrm>
          <a:prstGeom prst="rect">
            <a:avLst/>
          </a:prstGeom>
          <a:noFill/>
        </p:spPr>
      </p:pic>
      <p:pic>
        <p:nvPicPr>
          <p:cNvPr id="5140" name="Picture 20" descr="dna"/>
          <p:cNvPicPr>
            <a:picLocks noChangeAspect="1" noChangeArrowheads="1"/>
          </p:cNvPicPr>
          <p:nvPr/>
        </p:nvPicPr>
        <p:blipFill>
          <a:blip r:embed="rId7" cstate="print"/>
          <a:srcRect/>
          <a:stretch>
            <a:fillRect/>
          </a:stretch>
        </p:blipFill>
        <p:spPr bwMode="auto">
          <a:xfrm>
            <a:off x="2627313" y="5229225"/>
            <a:ext cx="1090612" cy="1412875"/>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is DNA?</a:t>
            </a:r>
          </a:p>
        </p:txBody>
      </p:sp>
      <p:sp>
        <p:nvSpPr>
          <p:cNvPr id="3084" name="Rectangle 12"/>
          <p:cNvSpPr>
            <a:spLocks noGrp="1" noChangeArrowheads="1"/>
          </p:cNvSpPr>
          <p:nvPr>
            <p:ph type="body" sz="half" idx="2"/>
          </p:nvPr>
        </p:nvSpPr>
        <p:spPr/>
        <p:txBody>
          <a:bodyPr/>
          <a:lstStyle/>
          <a:p>
            <a:pPr>
              <a:lnSpc>
                <a:spcPct val="90000"/>
              </a:lnSpc>
            </a:pPr>
            <a:r>
              <a:rPr lang="en-GB" sz="2800"/>
              <a:t>Bases – T,A,G,C</a:t>
            </a:r>
          </a:p>
          <a:p>
            <a:pPr>
              <a:lnSpc>
                <a:spcPct val="90000"/>
              </a:lnSpc>
              <a:buFontTx/>
              <a:buNone/>
            </a:pPr>
            <a:r>
              <a:rPr lang="en-GB" sz="2800"/>
              <a:t>	attached together bu a sugar backbone.</a:t>
            </a:r>
          </a:p>
          <a:p>
            <a:pPr>
              <a:lnSpc>
                <a:spcPct val="90000"/>
              </a:lnSpc>
            </a:pPr>
            <a:endParaRPr lang="en-GB" sz="2800"/>
          </a:p>
          <a:p>
            <a:pPr>
              <a:lnSpc>
                <a:spcPct val="90000"/>
              </a:lnSpc>
            </a:pPr>
            <a:r>
              <a:rPr lang="en-GB" sz="2800"/>
              <a:t>Every 3 bases make an amino acid.</a:t>
            </a:r>
          </a:p>
          <a:p>
            <a:pPr>
              <a:lnSpc>
                <a:spcPct val="90000"/>
              </a:lnSpc>
            </a:pPr>
            <a:endParaRPr lang="en-GB" sz="2800"/>
          </a:p>
          <a:p>
            <a:pPr>
              <a:lnSpc>
                <a:spcPct val="90000"/>
              </a:lnSpc>
            </a:pPr>
            <a:r>
              <a:rPr lang="en-GB" sz="2800"/>
              <a:t>Amnio acids are the building blocks of proteins.</a:t>
            </a:r>
          </a:p>
        </p:txBody>
      </p:sp>
      <p:sp>
        <p:nvSpPr>
          <p:cNvPr id="3078" name="Text Box 6"/>
          <p:cNvSpPr txBox="1">
            <a:spLocks noChangeArrowheads="1"/>
          </p:cNvSpPr>
          <p:nvPr/>
        </p:nvSpPr>
        <p:spPr bwMode="auto">
          <a:xfrm>
            <a:off x="5487988" y="1647825"/>
            <a:ext cx="184150" cy="366713"/>
          </a:xfrm>
          <a:prstGeom prst="rect">
            <a:avLst/>
          </a:prstGeom>
          <a:noFill/>
          <a:ln w="9525">
            <a:noFill/>
            <a:miter lim="800000"/>
            <a:headEnd/>
            <a:tailEnd/>
          </a:ln>
          <a:effectLst/>
        </p:spPr>
        <p:txBody>
          <a:bodyPr wrap="none">
            <a:spAutoFit/>
          </a:bodyPr>
          <a:lstStyle/>
          <a:p>
            <a:endParaRPr lang="en-US"/>
          </a:p>
        </p:txBody>
      </p:sp>
      <p:pic>
        <p:nvPicPr>
          <p:cNvPr id="3085" name="Picture 13" descr="dna-still"/>
          <p:cNvPicPr>
            <a:picLocks noGrp="1" noChangeAspect="1" noChangeArrowheads="1"/>
          </p:cNvPicPr>
          <p:nvPr>
            <p:ph sz="half" idx="1"/>
          </p:nvPr>
        </p:nvPicPr>
        <p:blipFill>
          <a:blip r:embed="rId2" cstate="print"/>
          <a:srcRect/>
          <a:stretch>
            <a:fillRect/>
          </a:stretch>
        </p:blipFill>
        <p:spPr>
          <a:xfrm>
            <a:off x="900113" y="1628775"/>
            <a:ext cx="2592387" cy="4284663"/>
          </a:xfrm>
          <a:noFill/>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3568" y="0"/>
            <a:ext cx="7772400" cy="1143000"/>
          </a:xfrm>
        </p:spPr>
        <p:txBody>
          <a:bodyPr/>
          <a:lstStyle/>
          <a:p>
            <a:r>
              <a:rPr lang="en-GB" dirty="0" smtClean="0"/>
              <a:t>How do we see our genes?</a:t>
            </a:r>
            <a:endParaRPr lang="en-GB" dirty="0"/>
          </a:p>
        </p:txBody>
      </p:sp>
      <p:pic>
        <p:nvPicPr>
          <p:cNvPr id="7172" name="Picture 4" descr="karyotype"/>
          <p:cNvPicPr>
            <a:picLocks noGrp="1" noChangeAspect="1" noChangeArrowheads="1"/>
          </p:cNvPicPr>
          <p:nvPr>
            <p:ph type="body" idx="1"/>
          </p:nvPr>
        </p:nvPicPr>
        <p:blipFill>
          <a:blip r:embed="rId3" cstate="print"/>
          <a:srcRect/>
          <a:stretch>
            <a:fillRect/>
          </a:stretch>
        </p:blipFill>
        <p:spPr>
          <a:xfrm>
            <a:off x="2123728" y="1988840"/>
            <a:ext cx="4824412" cy="4438650"/>
          </a:xfrm>
          <a:noFill/>
          <a:ln/>
        </p:spPr>
      </p:pic>
      <p:sp>
        <p:nvSpPr>
          <p:cNvPr id="5" name="Oval Callout 4"/>
          <p:cNvSpPr/>
          <p:nvPr/>
        </p:nvSpPr>
        <p:spPr bwMode="auto">
          <a:xfrm>
            <a:off x="6804248" y="836712"/>
            <a:ext cx="2339752" cy="1188712"/>
          </a:xfrm>
          <a:prstGeom prst="wedgeEllipseCallout">
            <a:avLst>
              <a:gd name="adj1" fmla="val -87226"/>
              <a:gd name="adj2" fmla="val 73577"/>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800" b="1" dirty="0" smtClean="0">
                <a:solidFill>
                  <a:schemeClr val="bg1"/>
                </a:solidFill>
              </a:rPr>
              <a:t>46</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bg1"/>
                </a:solidFill>
                <a:effectLst/>
                <a:latin typeface="Times New Roman" charset="0"/>
              </a:rPr>
              <a:t>Chromosomes</a:t>
            </a:r>
          </a:p>
        </p:txBody>
      </p:sp>
      <p:sp>
        <p:nvSpPr>
          <p:cNvPr id="6" name="Oval Callout 5"/>
          <p:cNvSpPr/>
          <p:nvPr/>
        </p:nvSpPr>
        <p:spPr bwMode="auto">
          <a:xfrm>
            <a:off x="0" y="3356992"/>
            <a:ext cx="1958008" cy="1620760"/>
          </a:xfrm>
          <a:prstGeom prst="wedgeEllipseCallout">
            <a:avLst>
              <a:gd name="adj1" fmla="val 63542"/>
              <a:gd name="adj2" fmla="val 64832"/>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bg1"/>
                </a:solidFill>
                <a:effectLst/>
                <a:latin typeface="Times New Roman" charset="0"/>
              </a:rPr>
              <a:t>23</a:t>
            </a:r>
          </a:p>
          <a:p>
            <a:pPr marL="0" marR="0" indent="0" algn="ctr" defTabSz="914400" rtl="0" eaLnBrk="0" fontAlgn="base" latinLnBrk="0" hangingPunct="0">
              <a:lnSpc>
                <a:spcPct val="100000"/>
              </a:lnSpc>
              <a:spcBef>
                <a:spcPct val="0"/>
              </a:spcBef>
              <a:spcAft>
                <a:spcPct val="0"/>
              </a:spcAft>
              <a:buClrTx/>
              <a:buSzTx/>
              <a:buFontTx/>
              <a:buNone/>
              <a:tabLst/>
            </a:pPr>
            <a:r>
              <a:rPr lang="en-GB" sz="2800" dirty="0" smtClean="0">
                <a:solidFill>
                  <a:schemeClr val="bg1"/>
                </a:solidFill>
              </a:rPr>
              <a:t>Pairs </a:t>
            </a:r>
            <a:endParaRPr kumimoji="0" lang="en-GB" sz="2800" b="0" i="0" u="none" strike="noStrike" cap="none" normalizeH="0" baseline="0" dirty="0" smtClean="0">
              <a:ln>
                <a:noFill/>
              </a:ln>
              <a:solidFill>
                <a:schemeClr val="bg1"/>
              </a:solidFill>
              <a:effectLst/>
              <a:latin typeface="Times New Roman" charset="0"/>
            </a:endParaRPr>
          </a:p>
        </p:txBody>
      </p:sp>
      <p:sp>
        <p:nvSpPr>
          <p:cNvPr id="7" name="Oval Callout 6"/>
          <p:cNvSpPr/>
          <p:nvPr/>
        </p:nvSpPr>
        <p:spPr bwMode="auto">
          <a:xfrm rot="880863">
            <a:off x="6783925" y="4589802"/>
            <a:ext cx="2508832" cy="1299321"/>
          </a:xfrm>
          <a:prstGeom prst="wedgeEllipseCallout">
            <a:avLst>
              <a:gd name="adj1" fmla="val -43983"/>
              <a:gd name="adj2" fmla="val 72968"/>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2000" dirty="0" smtClean="0">
                <a:solidFill>
                  <a:schemeClr val="bg1"/>
                </a:solidFill>
              </a:rPr>
              <a:t>Sex</a:t>
            </a:r>
          </a:p>
          <a:p>
            <a:pPr marL="0" marR="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bg1"/>
                </a:solidFill>
                <a:effectLst/>
                <a:latin typeface="Times New Roman" charset="0"/>
              </a:rPr>
              <a:t>Chromosomes</a:t>
            </a:r>
          </a:p>
        </p:txBody>
      </p:sp>
      <p:sp>
        <p:nvSpPr>
          <p:cNvPr id="9" name="Oval 8"/>
          <p:cNvSpPr/>
          <p:nvPr/>
        </p:nvSpPr>
        <p:spPr bwMode="auto">
          <a:xfrm>
            <a:off x="5724128" y="5229200"/>
            <a:ext cx="1224136" cy="1080120"/>
          </a:xfrm>
          <a:prstGeom prst="ellipse">
            <a:avLst/>
          </a:prstGeom>
          <a:solidFill>
            <a:schemeClr val="accent1">
              <a:alpha val="0"/>
            </a:schemeClr>
          </a:solidFill>
          <a:ln w="571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charset="0"/>
            </a:endParaRPr>
          </a:p>
        </p:txBody>
      </p:sp>
      <p:sp>
        <p:nvSpPr>
          <p:cNvPr id="10" name="Oval Callout 9"/>
          <p:cNvSpPr/>
          <p:nvPr/>
        </p:nvSpPr>
        <p:spPr bwMode="auto">
          <a:xfrm>
            <a:off x="323528" y="1268760"/>
            <a:ext cx="1656184" cy="1296144"/>
          </a:xfrm>
          <a:prstGeom prst="wedgeEllipseCallout">
            <a:avLst>
              <a:gd name="adj1" fmla="val 51632"/>
              <a:gd name="adj2" fmla="val 82342"/>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bg1"/>
                </a:solidFill>
                <a:effectLst/>
                <a:latin typeface="Times New Roman" charset="0"/>
              </a:rPr>
              <a:t>Range in Size</a:t>
            </a:r>
          </a:p>
          <a:p>
            <a:pPr marL="0" marR="0" indent="0" algn="ctr" defTabSz="914400" rtl="0" eaLnBrk="0" fontAlgn="base" latinLnBrk="0" hangingPunct="0">
              <a:lnSpc>
                <a:spcPct val="100000"/>
              </a:lnSpc>
              <a:spcBef>
                <a:spcPct val="0"/>
              </a:spcBef>
              <a:spcAft>
                <a:spcPct val="0"/>
              </a:spcAft>
              <a:buClrTx/>
              <a:buSzTx/>
              <a:buFontTx/>
              <a:buNone/>
              <a:tabLst/>
            </a:pPr>
            <a:r>
              <a:rPr lang="en-GB" sz="2000" dirty="0" smtClean="0">
                <a:solidFill>
                  <a:schemeClr val="bg1"/>
                </a:solidFill>
              </a:rPr>
              <a:t>1 -22</a:t>
            </a:r>
            <a:endParaRPr kumimoji="0" lang="en-GB" sz="2000" b="0" i="0" u="none" strike="noStrike" cap="none" normalizeH="0" baseline="0" dirty="0" smtClean="0">
              <a:ln>
                <a:noFill/>
              </a:ln>
              <a:solidFill>
                <a:schemeClr val="bg1"/>
              </a:solidFill>
              <a:effectLst/>
              <a:latin typeface="Times New Roman"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2"/>
                                        </p:tgtEl>
                                        <p:attrNameLst>
                                          <p:attrName>style.visibility</p:attrName>
                                        </p:attrNameLst>
                                      </p:cBhvr>
                                      <p:to>
                                        <p:strVal val="visible"/>
                                      </p:to>
                                    </p:set>
                                    <p:animEffect transition="in" filter="fade">
                                      <p:cBhvr>
                                        <p:cTn id="7" dur="2000"/>
                                        <p:tgtEl>
                                          <p:spTgt spid="717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1+#ppt_w/2"/>
                                          </p:val>
                                        </p:tav>
                                        <p:tav tm="100000">
                                          <p:val>
                                            <p:strVal val="#ppt_x"/>
                                          </p:val>
                                        </p:tav>
                                      </p:tavLst>
                                    </p:anim>
                                    <p:anim calcmode="lin" valueType="num">
                                      <p:cBhvr additive="base">
                                        <p:cTn id="13"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12" fill="hold" grpId="0" nodeType="clickEffect">
                                  <p:stCondLst>
                                    <p:cond delay="0"/>
                                  </p:stCondLst>
                                  <p:childTnLst>
                                    <p:set>
                                      <p:cBhvr>
                                        <p:cTn id="17" dur="1" fill="hold">
                                          <p:stCondLst>
                                            <p:cond delay="0"/>
                                          </p:stCondLst>
                                        </p:cTn>
                                        <p:tgtEl>
                                          <p:spTgt spid="6">
                                            <p:bg/>
                                          </p:spTgt>
                                        </p:tgtEl>
                                        <p:attrNameLst>
                                          <p:attrName>style.visibility</p:attrName>
                                        </p:attrNameLst>
                                      </p:cBhvr>
                                      <p:to>
                                        <p:strVal val="visible"/>
                                      </p:to>
                                    </p:set>
                                    <p:anim calcmode="lin" valueType="num">
                                      <p:cBhvr additive="base">
                                        <p:cTn id="18" dur="500" fill="hold"/>
                                        <p:tgtEl>
                                          <p:spTgt spid="6">
                                            <p:bg/>
                                          </p:spTgt>
                                        </p:tgtEl>
                                        <p:attrNameLst>
                                          <p:attrName>ppt_x</p:attrName>
                                        </p:attrNameLst>
                                      </p:cBhvr>
                                      <p:tavLst>
                                        <p:tav tm="0">
                                          <p:val>
                                            <p:strVal val="0-#ppt_w/2"/>
                                          </p:val>
                                        </p:tav>
                                        <p:tav tm="100000">
                                          <p:val>
                                            <p:strVal val="#ppt_x"/>
                                          </p:val>
                                        </p:tav>
                                      </p:tavLst>
                                    </p:anim>
                                    <p:anim calcmode="lin" valueType="num">
                                      <p:cBhvr additive="base">
                                        <p:cTn id="19" dur="500" fill="hold"/>
                                        <p:tgtEl>
                                          <p:spTgt spid="6">
                                            <p:bg/>
                                          </p:spTgt>
                                        </p:tgtEl>
                                        <p:attrNameLst>
                                          <p:attrName>ppt_y</p:attrName>
                                        </p:attrNameLst>
                                      </p:cBhvr>
                                      <p:tavLst>
                                        <p:tav tm="0">
                                          <p:val>
                                            <p:strVal val="1+#ppt_h/2"/>
                                          </p:val>
                                        </p:tav>
                                        <p:tav tm="100000">
                                          <p:val>
                                            <p:strVal val="#ppt_y"/>
                                          </p:val>
                                        </p:tav>
                                      </p:tavLst>
                                    </p:anim>
                                  </p:childTnLst>
                                </p:cTn>
                              </p:par>
                              <p:par>
                                <p:cTn id="20" presetID="2" presetClass="entr" presetSubtype="12" fill="hold" grpId="0" nodeType="with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 calcmode="lin" valueType="num">
                                      <p:cBhvr additive="base">
                                        <p:cTn id="22"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6">
                                            <p:txEl>
                                              <p:pRg st="0" end="0"/>
                                            </p:txEl>
                                          </p:spTgt>
                                        </p:tgtEl>
                                        <p:attrNameLst>
                                          <p:attrName>ppt_y</p:attrName>
                                        </p:attrNameLst>
                                      </p:cBhvr>
                                      <p:tavLst>
                                        <p:tav tm="0">
                                          <p:val>
                                            <p:strVal val="1+#ppt_h/2"/>
                                          </p:val>
                                        </p:tav>
                                        <p:tav tm="100000">
                                          <p:val>
                                            <p:strVal val="#ppt_y"/>
                                          </p:val>
                                        </p:tav>
                                      </p:tavLst>
                                    </p:anim>
                                  </p:childTnLst>
                                </p:cTn>
                              </p:par>
                              <p:par>
                                <p:cTn id="24" presetID="2" presetClass="entr" presetSubtype="12" fill="hold" grpId="0" nodeType="withEffect">
                                  <p:stCondLst>
                                    <p:cond delay="0"/>
                                  </p:stCondLst>
                                  <p:childTnLst>
                                    <p:set>
                                      <p:cBhvr>
                                        <p:cTn id="25" dur="1" fill="hold">
                                          <p:stCondLst>
                                            <p:cond delay="0"/>
                                          </p:stCondLst>
                                        </p:cTn>
                                        <p:tgtEl>
                                          <p:spTgt spid="6">
                                            <p:txEl>
                                              <p:pRg st="1" end="1"/>
                                            </p:txEl>
                                          </p:spTgt>
                                        </p:tgtEl>
                                        <p:attrNameLst>
                                          <p:attrName>style.visibility</p:attrName>
                                        </p:attrNameLst>
                                      </p:cBhvr>
                                      <p:to>
                                        <p:strVal val="visible"/>
                                      </p:to>
                                    </p:set>
                                    <p:anim calcmode="lin" valueType="num">
                                      <p:cBhvr additive="base">
                                        <p:cTn id="26" dur="50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0">
                                            <p:bg/>
                                          </p:spTgt>
                                        </p:tgtEl>
                                        <p:attrNameLst>
                                          <p:attrName>style.visibility</p:attrName>
                                        </p:attrNameLst>
                                      </p:cBhvr>
                                      <p:to>
                                        <p:strVal val="visible"/>
                                      </p:to>
                                    </p:set>
                                    <p:anim calcmode="lin" valueType="num">
                                      <p:cBhvr additive="base">
                                        <p:cTn id="32"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33" dur="500" fill="hold"/>
                                        <p:tgtEl>
                                          <p:spTgt spid="10">
                                            <p:bg/>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10">
                                            <p:txEl>
                                              <p:pRg st="0" end="0"/>
                                            </p:txEl>
                                          </p:spTgt>
                                        </p:tgtEl>
                                        <p:attrNameLst>
                                          <p:attrName>style.visibility</p:attrName>
                                        </p:attrNameLst>
                                      </p:cBhvr>
                                      <p:to>
                                        <p:strVal val="visible"/>
                                      </p:to>
                                    </p:set>
                                    <p:anim calcmode="lin" valueType="num">
                                      <p:cBhvr additive="base">
                                        <p:cTn id="36"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0">
                                            <p:txEl>
                                              <p:pRg st="1" end="1"/>
                                            </p:txEl>
                                          </p:spTgt>
                                        </p:tgtEl>
                                        <p:attrNameLst>
                                          <p:attrName>style.visibility</p:attrName>
                                        </p:attrNameLst>
                                      </p:cBhvr>
                                      <p:to>
                                        <p:strVal val="visible"/>
                                      </p:to>
                                    </p:set>
                                    <p:anim calcmode="lin" valueType="num">
                                      <p:cBhvr additive="base">
                                        <p:cTn id="40"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9"/>
                                        </p:tgtEl>
                                        <p:attrNameLst>
                                          <p:attrName>style.visibility</p:attrName>
                                        </p:attrNameLst>
                                      </p:cBhvr>
                                      <p:to>
                                        <p:strVal val="visible"/>
                                      </p:to>
                                    </p:set>
                                    <p:animEffect transition="in" filter="circle(in)">
                                      <p:cBhvr>
                                        <p:cTn id="46" dur="2000"/>
                                        <p:tgtEl>
                                          <p:spTgt spid="9"/>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7">
                                            <p:bg/>
                                          </p:spTgt>
                                        </p:tgtEl>
                                        <p:attrNameLst>
                                          <p:attrName>style.visibility</p:attrName>
                                        </p:attrNameLst>
                                      </p:cBhvr>
                                      <p:to>
                                        <p:strVal val="visible"/>
                                      </p:to>
                                    </p:set>
                                    <p:anim calcmode="lin" valueType="num">
                                      <p:cBhvr additive="base">
                                        <p:cTn id="51" dur="500" fill="hold"/>
                                        <p:tgtEl>
                                          <p:spTgt spid="7">
                                            <p:bg/>
                                          </p:spTgt>
                                        </p:tgtEl>
                                        <p:attrNameLst>
                                          <p:attrName>ppt_x</p:attrName>
                                        </p:attrNameLst>
                                      </p:cBhvr>
                                      <p:tavLst>
                                        <p:tav tm="0">
                                          <p:val>
                                            <p:strVal val="#ppt_x"/>
                                          </p:val>
                                        </p:tav>
                                        <p:tav tm="100000">
                                          <p:val>
                                            <p:strVal val="#ppt_x"/>
                                          </p:val>
                                        </p:tav>
                                      </p:tavLst>
                                    </p:anim>
                                    <p:anim calcmode="lin" valueType="num">
                                      <p:cBhvr additive="base">
                                        <p:cTn id="52" dur="500" fill="hold"/>
                                        <p:tgtEl>
                                          <p:spTgt spid="7">
                                            <p:bg/>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 calcmode="lin" valueType="num">
                                      <p:cBhvr additive="base">
                                        <p:cTn id="5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0" end="0"/>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7">
                                            <p:txEl>
                                              <p:pRg st="1" end="1"/>
                                            </p:txEl>
                                          </p:spTgt>
                                        </p:tgtEl>
                                        <p:attrNameLst>
                                          <p:attrName>style.visibility</p:attrName>
                                        </p:attrNameLst>
                                      </p:cBhvr>
                                      <p:to>
                                        <p:strVal val="visible"/>
                                      </p:to>
                                    </p:set>
                                    <p:anim calcmode="lin" valueType="num">
                                      <p:cBhvr additive="base">
                                        <p:cTn id="59"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allAtOnce" animBg="1"/>
      <p:bldP spid="7" grpId="0" build="allAtOnce" animBg="1"/>
      <p:bldP spid="9" grpId="0" animBg="1"/>
      <p:bldP spid="10" grpId="0" build="allAtOnce"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Inheritance</a:t>
            </a:r>
            <a:endParaRPr lang="en-GB" dirty="0"/>
          </a:p>
        </p:txBody>
      </p:sp>
      <p:sp>
        <p:nvSpPr>
          <p:cNvPr id="3" name="Text Placeholder 2"/>
          <p:cNvSpPr>
            <a:spLocks noGrp="1"/>
          </p:cNvSpPr>
          <p:nvPr>
            <p:ph type="body" idx="1"/>
          </p:nvPr>
        </p:nvSpPr>
        <p:spPr/>
        <p:txBody>
          <a:bodyPr/>
          <a:lstStyle/>
          <a:p>
            <a:r>
              <a:rPr lang="en-GB" dirty="0" smtClean="0"/>
              <a:t>Chromosomes in Pairs</a:t>
            </a:r>
            <a:endParaRPr lang="en-GB" dirty="0"/>
          </a:p>
        </p:txBody>
      </p:sp>
      <p:sp>
        <p:nvSpPr>
          <p:cNvPr id="4" name="Content Placeholder 3"/>
          <p:cNvSpPr>
            <a:spLocks noGrp="1"/>
          </p:cNvSpPr>
          <p:nvPr>
            <p:ph sz="half" idx="2"/>
          </p:nvPr>
        </p:nvSpPr>
        <p:spPr>
          <a:xfrm>
            <a:off x="457200" y="2174875"/>
            <a:ext cx="4040188" cy="1182117"/>
          </a:xfrm>
        </p:spPr>
        <p:txBody>
          <a:bodyPr/>
          <a:lstStyle/>
          <a:p>
            <a:pPr>
              <a:buNone/>
            </a:pPr>
            <a:r>
              <a:rPr lang="en-GB" dirty="0" smtClean="0"/>
              <a:t>Only one of each pair passed</a:t>
            </a:r>
          </a:p>
          <a:p>
            <a:pPr>
              <a:buNone/>
            </a:pPr>
            <a:r>
              <a:rPr lang="en-GB" dirty="0" smtClean="0"/>
              <a:t>on to children in egg/sperm.</a:t>
            </a:r>
            <a:endParaRPr lang="en-GB" dirty="0"/>
          </a:p>
        </p:txBody>
      </p:sp>
      <p:pic>
        <p:nvPicPr>
          <p:cNvPr id="26628" name="Picture 4" descr="http://www.bbc.co.uk/schools/gcsebitesize/science/images/9_sex_cells.gif"/>
          <p:cNvPicPr>
            <a:picLocks noChangeAspect="1" noChangeArrowheads="1"/>
          </p:cNvPicPr>
          <p:nvPr/>
        </p:nvPicPr>
        <p:blipFill>
          <a:blip r:embed="rId2" cstate="print"/>
          <a:srcRect/>
          <a:stretch>
            <a:fillRect/>
          </a:stretch>
        </p:blipFill>
        <p:spPr bwMode="auto">
          <a:xfrm>
            <a:off x="1115616" y="3356992"/>
            <a:ext cx="7131364" cy="2925689"/>
          </a:xfrm>
          <a:prstGeom prst="rect">
            <a:avLst/>
          </a:prstGeom>
          <a:noFill/>
        </p:spPr>
      </p:pic>
      <p:sp>
        <p:nvSpPr>
          <p:cNvPr id="9" name="Rectangle 8"/>
          <p:cNvSpPr/>
          <p:nvPr/>
        </p:nvSpPr>
        <p:spPr>
          <a:xfrm>
            <a:off x="6732240" y="6396335"/>
            <a:ext cx="2105898" cy="461665"/>
          </a:xfrm>
          <a:prstGeom prst="rect">
            <a:avLst/>
          </a:prstGeom>
        </p:spPr>
        <p:txBody>
          <a:bodyPr wrap="none">
            <a:spAutoFit/>
          </a:bodyPr>
          <a:lstStyle/>
          <a:p>
            <a:r>
              <a:rPr lang="en-GB" dirty="0" smtClean="0"/>
              <a:t>www.bbc.co.uk</a:t>
            </a:r>
            <a:endParaRPr lang="en-GB" dirty="0"/>
          </a:p>
        </p:txBody>
      </p:sp>
      <p:sp>
        <p:nvSpPr>
          <p:cNvPr id="10" name="Content Placeholder 3"/>
          <p:cNvSpPr>
            <a:spLocks noGrp="1"/>
          </p:cNvSpPr>
          <p:nvPr>
            <p:ph sz="half" idx="2"/>
          </p:nvPr>
        </p:nvSpPr>
        <p:spPr>
          <a:xfrm>
            <a:off x="4572000" y="2204864"/>
            <a:ext cx="4040188" cy="1182117"/>
          </a:xfrm>
        </p:spPr>
        <p:txBody>
          <a:bodyPr/>
          <a:lstStyle/>
          <a:p>
            <a:pPr>
              <a:buNone/>
            </a:pPr>
            <a:r>
              <a:rPr lang="en-GB" dirty="0" smtClean="0"/>
              <a:t>	Should have 2 copies of each gene – called alleles.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Clinical Genetics</a:t>
            </a:r>
          </a:p>
        </p:txBody>
      </p:sp>
      <p:sp>
        <p:nvSpPr>
          <p:cNvPr id="9219" name="Rectangle 3"/>
          <p:cNvSpPr>
            <a:spLocks noGrp="1" noChangeArrowheads="1"/>
          </p:cNvSpPr>
          <p:nvPr>
            <p:ph type="body" idx="1"/>
          </p:nvPr>
        </p:nvSpPr>
        <p:spPr>
          <a:xfrm>
            <a:off x="468313" y="1628775"/>
            <a:ext cx="8229600" cy="4525963"/>
          </a:xfrm>
        </p:spPr>
        <p:txBody>
          <a:bodyPr/>
          <a:lstStyle/>
          <a:p>
            <a:endParaRPr lang="en-GB"/>
          </a:p>
          <a:p>
            <a:r>
              <a:rPr lang="en-GB"/>
              <a:t>Spelling mistakes in the DNA code causes problems.</a:t>
            </a:r>
          </a:p>
          <a:p>
            <a:r>
              <a:rPr lang="en-GB"/>
              <a:t>Extent of the problem depends on the size, nature and location of the mistake.</a:t>
            </a:r>
          </a:p>
          <a:p>
            <a:r>
              <a:rPr lang="en-GB"/>
              <a:t>Most genetic syndromes are caused by deletions or duplications of the genetic material. i.e. too much or missing info.</a:t>
            </a:r>
          </a:p>
        </p:txBody>
      </p:sp>
      <p:pic>
        <p:nvPicPr>
          <p:cNvPr id="9222" name="Picture 6" descr="497-43med">
            <a:hlinkClick r:id="rId2"/>
          </p:cNvPr>
          <p:cNvPicPr>
            <a:picLocks noChangeAspect="1" noChangeArrowheads="1"/>
          </p:cNvPicPr>
          <p:nvPr/>
        </p:nvPicPr>
        <p:blipFill>
          <a:blip r:embed="rId3" cstate="print"/>
          <a:srcRect/>
          <a:stretch>
            <a:fillRect/>
          </a:stretch>
        </p:blipFill>
        <p:spPr bwMode="auto">
          <a:xfrm>
            <a:off x="971550" y="188913"/>
            <a:ext cx="1093788" cy="1492250"/>
          </a:xfrm>
          <a:prstGeom prst="rect">
            <a:avLst/>
          </a:prstGeom>
          <a:noFill/>
        </p:spPr>
      </p:pic>
      <p:pic>
        <p:nvPicPr>
          <p:cNvPr id="9223" name="Picture 7" descr="497-43med">
            <a:hlinkClick r:id="rId2"/>
          </p:cNvPr>
          <p:cNvPicPr>
            <a:picLocks noChangeAspect="1" noChangeArrowheads="1"/>
          </p:cNvPicPr>
          <p:nvPr/>
        </p:nvPicPr>
        <p:blipFill>
          <a:blip r:embed="rId3" cstate="print"/>
          <a:srcRect/>
          <a:stretch>
            <a:fillRect/>
          </a:stretch>
        </p:blipFill>
        <p:spPr bwMode="auto">
          <a:xfrm>
            <a:off x="7019925" y="260350"/>
            <a:ext cx="1093788" cy="1492250"/>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p:cNvSpPr>
            <a:spLocks noGrp="1" noChangeArrowheads="1"/>
          </p:cNvSpPr>
          <p:nvPr>
            <p:ph type="ctrTitle"/>
          </p:nvPr>
        </p:nvSpPr>
        <p:spPr>
          <a:xfrm>
            <a:off x="685800" y="1773238"/>
            <a:ext cx="7772400" cy="2232025"/>
          </a:xfrm>
        </p:spPr>
        <p:txBody>
          <a:bodyPr/>
          <a:lstStyle/>
          <a:p>
            <a:r>
              <a:rPr lang="en-GB" dirty="0"/>
              <a:t>Impact of Genetic Testing </a:t>
            </a:r>
            <a:br>
              <a:rPr lang="en-GB" dirty="0"/>
            </a:br>
            <a:r>
              <a:rPr lang="en-GB" dirty="0"/>
              <a:t/>
            </a:r>
            <a:br>
              <a:rPr lang="en-GB" dirty="0"/>
            </a:br>
            <a:r>
              <a:rPr lang="en-GB" dirty="0"/>
              <a:t>The </a:t>
            </a:r>
            <a:r>
              <a:rPr lang="en-GB" dirty="0" smtClean="0"/>
              <a:t>Cancer Perspective</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6" name="Picture 6" descr="http://beawarefoundation.org/wp-content/uploads/2013/08/breast-cancer-angelia-jolie-tested-positive-for-BRCA-gene.jpg"/>
          <p:cNvPicPr>
            <a:picLocks noChangeAspect="1" noChangeArrowheads="1"/>
          </p:cNvPicPr>
          <p:nvPr/>
        </p:nvPicPr>
        <p:blipFill>
          <a:blip r:embed="rId2" cstate="print"/>
          <a:srcRect/>
          <a:stretch>
            <a:fillRect/>
          </a:stretch>
        </p:blipFill>
        <p:spPr bwMode="auto">
          <a:xfrm>
            <a:off x="755576" y="332656"/>
            <a:ext cx="3528392" cy="3528392"/>
          </a:xfrm>
          <a:prstGeom prst="rect">
            <a:avLst/>
          </a:prstGeom>
          <a:noFill/>
        </p:spPr>
      </p:pic>
      <p:pic>
        <p:nvPicPr>
          <p:cNvPr id="51210" name="Picture 10" descr="Angelina-Jolie-Covers-TIME-Magazine-500x666"/>
          <p:cNvPicPr>
            <a:picLocks noChangeAspect="1" noChangeArrowheads="1"/>
          </p:cNvPicPr>
          <p:nvPr/>
        </p:nvPicPr>
        <p:blipFill>
          <a:blip r:embed="rId3" cstate="print"/>
          <a:srcRect/>
          <a:stretch>
            <a:fillRect/>
          </a:stretch>
        </p:blipFill>
        <p:spPr bwMode="auto">
          <a:xfrm>
            <a:off x="4283968" y="1099096"/>
            <a:ext cx="4104456" cy="5467103"/>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85800" y="520700"/>
            <a:ext cx="8223250" cy="1270000"/>
          </a:xfrm>
        </p:spPr>
        <p:txBody>
          <a:bodyPr/>
          <a:lstStyle/>
          <a:p>
            <a:r>
              <a:rPr lang="en-US" sz="4000"/>
              <a:t>Importance of Verifying Family History</a:t>
            </a:r>
          </a:p>
        </p:txBody>
      </p:sp>
      <p:sp>
        <p:nvSpPr>
          <p:cNvPr id="39939" name="Text Box 3"/>
          <p:cNvSpPr txBox="1">
            <a:spLocks noChangeArrowheads="1"/>
          </p:cNvSpPr>
          <p:nvPr/>
        </p:nvSpPr>
        <p:spPr bwMode="auto">
          <a:xfrm>
            <a:off x="966788" y="1916113"/>
            <a:ext cx="4619625" cy="342900"/>
          </a:xfrm>
          <a:prstGeom prst="rect">
            <a:avLst/>
          </a:prstGeom>
          <a:noFill/>
          <a:ln w="28575">
            <a:noFill/>
            <a:miter lim="800000"/>
            <a:headEnd/>
            <a:tailEnd/>
          </a:ln>
          <a:effectLst/>
        </p:spPr>
        <p:txBody>
          <a:bodyPr wrap="none">
            <a:spAutoFit/>
          </a:bodyPr>
          <a:lstStyle/>
          <a:p>
            <a:pPr eaLnBrk="0" hangingPunct="0"/>
            <a:r>
              <a:rPr lang="en-US" sz="2400">
                <a:effectLst>
                  <a:outerShdw blurRad="38100" dist="38100" dir="2700000" algn="tl">
                    <a:srgbClr val="FFFFFF"/>
                  </a:outerShdw>
                </a:effectLst>
                <a:latin typeface="Times New Roman" pitchFamily="18" charset="0"/>
              </a:rPr>
              <a:t>Verbally reported pedigree</a:t>
            </a:r>
          </a:p>
        </p:txBody>
      </p:sp>
      <p:grpSp>
        <p:nvGrpSpPr>
          <p:cNvPr id="2" name="Group 4"/>
          <p:cNvGrpSpPr>
            <a:grpSpLocks/>
          </p:cNvGrpSpPr>
          <p:nvPr/>
        </p:nvGrpSpPr>
        <p:grpSpPr bwMode="auto">
          <a:xfrm>
            <a:off x="1303338" y="2617788"/>
            <a:ext cx="2676525" cy="2986087"/>
            <a:chOff x="772" y="1745"/>
            <a:chExt cx="1895" cy="1881"/>
          </a:xfrm>
        </p:grpSpPr>
        <p:sp>
          <p:nvSpPr>
            <p:cNvPr id="39941" name="Oval 5"/>
            <p:cNvSpPr>
              <a:spLocks noChangeArrowheads="1"/>
            </p:cNvSpPr>
            <p:nvPr/>
          </p:nvSpPr>
          <p:spPr bwMode="auto">
            <a:xfrm>
              <a:off x="1940" y="1820"/>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42" name="Rectangle 6"/>
            <p:cNvSpPr>
              <a:spLocks noChangeArrowheads="1"/>
            </p:cNvSpPr>
            <p:nvPr/>
          </p:nvSpPr>
          <p:spPr bwMode="auto">
            <a:xfrm>
              <a:off x="1333" y="1820"/>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43" name="Line 7"/>
            <p:cNvSpPr>
              <a:spLocks noChangeShapeType="1"/>
            </p:cNvSpPr>
            <p:nvPr/>
          </p:nvSpPr>
          <p:spPr bwMode="auto">
            <a:xfrm>
              <a:off x="1579" y="1940"/>
              <a:ext cx="357" cy="0"/>
            </a:xfrm>
            <a:prstGeom prst="line">
              <a:avLst/>
            </a:prstGeom>
            <a:noFill/>
            <a:ln w="28575">
              <a:solidFill>
                <a:schemeClr val="tx1"/>
              </a:solidFill>
              <a:round/>
              <a:headEnd/>
              <a:tailEnd/>
            </a:ln>
            <a:effectLst/>
          </p:spPr>
          <p:txBody>
            <a:bodyPr wrap="none" anchor="ctr"/>
            <a:lstStyle/>
            <a:p>
              <a:endParaRPr lang="en-GB"/>
            </a:p>
          </p:txBody>
        </p:sp>
        <p:sp>
          <p:nvSpPr>
            <p:cNvPr id="39944" name="Line 8"/>
            <p:cNvSpPr>
              <a:spLocks noChangeShapeType="1"/>
            </p:cNvSpPr>
            <p:nvPr/>
          </p:nvSpPr>
          <p:spPr bwMode="auto">
            <a:xfrm>
              <a:off x="1747" y="1943"/>
              <a:ext cx="0" cy="678"/>
            </a:xfrm>
            <a:prstGeom prst="line">
              <a:avLst/>
            </a:prstGeom>
            <a:noFill/>
            <a:ln w="28575">
              <a:solidFill>
                <a:schemeClr val="tx1"/>
              </a:solidFill>
              <a:round/>
              <a:headEnd/>
              <a:tailEnd/>
            </a:ln>
            <a:effectLst/>
          </p:spPr>
          <p:txBody>
            <a:bodyPr wrap="none" anchor="ctr"/>
            <a:lstStyle/>
            <a:p>
              <a:endParaRPr lang="en-GB"/>
            </a:p>
          </p:txBody>
        </p:sp>
        <p:sp>
          <p:nvSpPr>
            <p:cNvPr id="39945" name="Line 9"/>
            <p:cNvSpPr>
              <a:spLocks noChangeShapeType="1"/>
            </p:cNvSpPr>
            <p:nvPr/>
          </p:nvSpPr>
          <p:spPr bwMode="auto">
            <a:xfrm>
              <a:off x="1105" y="2624"/>
              <a:ext cx="1204" cy="0"/>
            </a:xfrm>
            <a:prstGeom prst="line">
              <a:avLst/>
            </a:prstGeom>
            <a:noFill/>
            <a:ln w="28575">
              <a:solidFill>
                <a:schemeClr val="tx1"/>
              </a:solidFill>
              <a:round/>
              <a:headEnd/>
              <a:tailEnd/>
            </a:ln>
            <a:effectLst/>
          </p:spPr>
          <p:txBody>
            <a:bodyPr wrap="none" anchor="ctr"/>
            <a:lstStyle/>
            <a:p>
              <a:endParaRPr lang="en-GB"/>
            </a:p>
          </p:txBody>
        </p:sp>
        <p:sp>
          <p:nvSpPr>
            <p:cNvPr id="39946" name="Line 10"/>
            <p:cNvSpPr>
              <a:spLocks noChangeShapeType="1"/>
            </p:cNvSpPr>
            <p:nvPr/>
          </p:nvSpPr>
          <p:spPr bwMode="auto">
            <a:xfrm>
              <a:off x="1113" y="2614"/>
              <a:ext cx="0" cy="300"/>
            </a:xfrm>
            <a:prstGeom prst="line">
              <a:avLst/>
            </a:prstGeom>
            <a:noFill/>
            <a:ln w="28575">
              <a:solidFill>
                <a:schemeClr val="tx1"/>
              </a:solidFill>
              <a:round/>
              <a:headEnd/>
              <a:tailEnd/>
            </a:ln>
            <a:effectLst/>
          </p:spPr>
          <p:txBody>
            <a:bodyPr wrap="none" anchor="ctr"/>
            <a:lstStyle/>
            <a:p>
              <a:endParaRPr lang="en-GB"/>
            </a:p>
          </p:txBody>
        </p:sp>
        <p:sp>
          <p:nvSpPr>
            <p:cNvPr id="39947" name="Line 11"/>
            <p:cNvSpPr>
              <a:spLocks noChangeShapeType="1"/>
            </p:cNvSpPr>
            <p:nvPr/>
          </p:nvSpPr>
          <p:spPr bwMode="auto">
            <a:xfrm>
              <a:off x="1747" y="2624"/>
              <a:ext cx="0" cy="288"/>
            </a:xfrm>
            <a:prstGeom prst="line">
              <a:avLst/>
            </a:prstGeom>
            <a:noFill/>
            <a:ln w="28575">
              <a:solidFill>
                <a:schemeClr val="tx1"/>
              </a:solidFill>
              <a:round/>
              <a:headEnd/>
              <a:tailEnd/>
            </a:ln>
            <a:effectLst/>
          </p:spPr>
          <p:txBody>
            <a:bodyPr wrap="none" anchor="ctr"/>
            <a:lstStyle/>
            <a:p>
              <a:endParaRPr lang="en-GB"/>
            </a:p>
          </p:txBody>
        </p:sp>
        <p:sp>
          <p:nvSpPr>
            <p:cNvPr id="39948" name="Line 12"/>
            <p:cNvSpPr>
              <a:spLocks noChangeShapeType="1"/>
            </p:cNvSpPr>
            <p:nvPr/>
          </p:nvSpPr>
          <p:spPr bwMode="auto">
            <a:xfrm>
              <a:off x="2302" y="2618"/>
              <a:ext cx="0" cy="294"/>
            </a:xfrm>
            <a:prstGeom prst="line">
              <a:avLst/>
            </a:prstGeom>
            <a:noFill/>
            <a:ln w="28575">
              <a:solidFill>
                <a:schemeClr val="tx1"/>
              </a:solidFill>
              <a:round/>
              <a:headEnd/>
              <a:tailEnd/>
            </a:ln>
            <a:effectLst/>
          </p:spPr>
          <p:txBody>
            <a:bodyPr wrap="none" anchor="ctr"/>
            <a:lstStyle/>
            <a:p>
              <a:endParaRPr lang="en-GB"/>
            </a:p>
          </p:txBody>
        </p:sp>
        <p:sp>
          <p:nvSpPr>
            <p:cNvPr id="39949" name="Oval 13"/>
            <p:cNvSpPr>
              <a:spLocks noChangeArrowheads="1"/>
            </p:cNvSpPr>
            <p:nvPr/>
          </p:nvSpPr>
          <p:spPr bwMode="auto">
            <a:xfrm>
              <a:off x="990" y="2911"/>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50" name="Rectangle 14"/>
            <p:cNvSpPr>
              <a:spLocks noChangeArrowheads="1"/>
            </p:cNvSpPr>
            <p:nvPr/>
          </p:nvSpPr>
          <p:spPr bwMode="auto">
            <a:xfrm>
              <a:off x="2177" y="2913"/>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51" name="Line 15"/>
            <p:cNvSpPr>
              <a:spLocks noChangeShapeType="1"/>
            </p:cNvSpPr>
            <p:nvPr/>
          </p:nvSpPr>
          <p:spPr bwMode="auto">
            <a:xfrm flipH="1" flipV="1">
              <a:off x="2447" y="3229"/>
              <a:ext cx="220" cy="272"/>
            </a:xfrm>
            <a:prstGeom prst="line">
              <a:avLst/>
            </a:prstGeom>
            <a:noFill/>
            <a:ln w="28575">
              <a:solidFill>
                <a:schemeClr val="tx1"/>
              </a:solidFill>
              <a:round/>
              <a:headEnd/>
              <a:tailEnd type="stealth" w="lg" len="med"/>
            </a:ln>
            <a:effectLst/>
          </p:spPr>
          <p:txBody>
            <a:bodyPr wrap="none" anchor="ctr"/>
            <a:lstStyle/>
            <a:p>
              <a:endParaRPr lang="en-GB"/>
            </a:p>
          </p:txBody>
        </p:sp>
        <p:sp>
          <p:nvSpPr>
            <p:cNvPr id="39952" name="Line 16"/>
            <p:cNvSpPr>
              <a:spLocks noChangeShapeType="1"/>
            </p:cNvSpPr>
            <p:nvPr/>
          </p:nvSpPr>
          <p:spPr bwMode="auto">
            <a:xfrm flipV="1">
              <a:off x="1881" y="1745"/>
              <a:ext cx="362" cy="362"/>
            </a:xfrm>
            <a:prstGeom prst="line">
              <a:avLst/>
            </a:prstGeom>
            <a:noFill/>
            <a:ln w="28575">
              <a:solidFill>
                <a:schemeClr val="tx1"/>
              </a:solidFill>
              <a:round/>
              <a:headEnd/>
              <a:tailEnd/>
            </a:ln>
            <a:effectLst/>
          </p:spPr>
          <p:txBody>
            <a:bodyPr wrap="none" anchor="ctr"/>
            <a:lstStyle/>
            <a:p>
              <a:endParaRPr lang="en-GB"/>
            </a:p>
          </p:txBody>
        </p:sp>
        <p:sp>
          <p:nvSpPr>
            <p:cNvPr id="39953" name="Text Box 17"/>
            <p:cNvSpPr txBox="1">
              <a:spLocks noChangeArrowheads="1"/>
            </p:cNvSpPr>
            <p:nvPr/>
          </p:nvSpPr>
          <p:spPr bwMode="auto">
            <a:xfrm>
              <a:off x="1717" y="2093"/>
              <a:ext cx="715" cy="43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Stomach Ca</a:t>
              </a:r>
            </a:p>
          </p:txBody>
        </p:sp>
        <p:sp>
          <p:nvSpPr>
            <p:cNvPr id="39954" name="Text Box 18"/>
            <p:cNvSpPr txBox="1">
              <a:spLocks noChangeArrowheads="1"/>
            </p:cNvSpPr>
            <p:nvPr/>
          </p:nvSpPr>
          <p:spPr bwMode="auto">
            <a:xfrm>
              <a:off x="1420" y="3177"/>
              <a:ext cx="656" cy="43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Prostate Ca</a:t>
              </a:r>
            </a:p>
          </p:txBody>
        </p:sp>
        <p:sp>
          <p:nvSpPr>
            <p:cNvPr id="39955" name="Text Box 19"/>
            <p:cNvSpPr txBox="1">
              <a:spLocks noChangeArrowheads="1"/>
            </p:cNvSpPr>
            <p:nvPr/>
          </p:nvSpPr>
          <p:spPr bwMode="auto">
            <a:xfrm>
              <a:off x="772" y="3193"/>
              <a:ext cx="717" cy="43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Bone Ca</a:t>
              </a:r>
            </a:p>
            <a:p>
              <a:pPr algn="ctr" eaLnBrk="0" hangingPunct="0"/>
              <a:r>
                <a:rPr lang="en-US">
                  <a:effectLst>
                    <a:outerShdw blurRad="38100" dist="38100" dir="2700000" algn="tl">
                      <a:srgbClr val="FFFFFF"/>
                    </a:outerShdw>
                  </a:effectLst>
                  <a:latin typeface="Times New Roman" pitchFamily="18" charset="0"/>
                </a:rPr>
                <a:t>d. 59</a:t>
              </a:r>
            </a:p>
          </p:txBody>
        </p:sp>
        <p:sp>
          <p:nvSpPr>
            <p:cNvPr id="39956" name="Rectangle 20"/>
            <p:cNvSpPr>
              <a:spLocks noChangeArrowheads="1"/>
            </p:cNvSpPr>
            <p:nvPr/>
          </p:nvSpPr>
          <p:spPr bwMode="auto">
            <a:xfrm>
              <a:off x="1626" y="2901"/>
              <a:ext cx="240" cy="240"/>
            </a:xfrm>
            <a:prstGeom prst="rect">
              <a:avLst/>
            </a:prstGeom>
            <a:solidFill>
              <a:srgbClr val="FF6600"/>
            </a:solidFill>
            <a:ln w="28575">
              <a:solidFill>
                <a:schemeClr val="tx1"/>
              </a:solidFill>
              <a:miter lim="800000"/>
              <a:headEnd/>
              <a:tailEnd/>
            </a:ln>
            <a:effectLst/>
          </p:spPr>
          <p:txBody>
            <a:bodyPr wrap="none" anchor="ctr"/>
            <a:lstStyle/>
            <a:p>
              <a:pPr algn="ctr" eaLnBrk="0" hangingPunct="0"/>
              <a:endParaRPr lang="en-US" sz="2400">
                <a:effectLst>
                  <a:outerShdw blurRad="38100" dist="38100" dir="2700000" algn="tl">
                    <a:srgbClr val="FFFFFF"/>
                  </a:outerShdw>
                </a:effectLst>
                <a:latin typeface="Times New Roman" pitchFamily="18" charset="0"/>
              </a:endParaRPr>
            </a:p>
          </p:txBody>
        </p:sp>
        <p:sp>
          <p:nvSpPr>
            <p:cNvPr id="39957" name="Line 21"/>
            <p:cNvSpPr>
              <a:spLocks noChangeShapeType="1"/>
            </p:cNvSpPr>
            <p:nvPr/>
          </p:nvSpPr>
          <p:spPr bwMode="auto">
            <a:xfrm flipV="1">
              <a:off x="924" y="2855"/>
              <a:ext cx="362" cy="362"/>
            </a:xfrm>
            <a:prstGeom prst="line">
              <a:avLst/>
            </a:prstGeom>
            <a:noFill/>
            <a:ln w="28575">
              <a:solidFill>
                <a:schemeClr val="tx1"/>
              </a:solidFill>
              <a:round/>
              <a:headEnd/>
              <a:tailEnd/>
            </a:ln>
            <a:effectLst/>
          </p:spPr>
          <p:txBody>
            <a:bodyPr wrap="none" anchor="ctr"/>
            <a:lstStyle/>
            <a:p>
              <a:endParaRPr lang="en-GB"/>
            </a:p>
          </p:txBody>
        </p:sp>
      </p:grpSp>
      <p:grpSp>
        <p:nvGrpSpPr>
          <p:cNvPr id="3" name="Group 22"/>
          <p:cNvGrpSpPr>
            <a:grpSpLocks/>
          </p:cNvGrpSpPr>
          <p:nvPr/>
        </p:nvGrpSpPr>
        <p:grpSpPr bwMode="auto">
          <a:xfrm>
            <a:off x="5105400" y="1755775"/>
            <a:ext cx="3113088" cy="4067175"/>
            <a:chOff x="3216" y="1106"/>
            <a:chExt cx="1961" cy="2576"/>
          </a:xfrm>
        </p:grpSpPr>
        <p:sp>
          <p:nvSpPr>
            <p:cNvPr id="39959" name="Text Box 23"/>
            <p:cNvSpPr txBox="1">
              <a:spLocks noChangeArrowheads="1"/>
            </p:cNvSpPr>
            <p:nvPr/>
          </p:nvSpPr>
          <p:spPr bwMode="auto">
            <a:xfrm>
              <a:off x="3216" y="1106"/>
              <a:ext cx="1961" cy="561"/>
            </a:xfrm>
            <a:prstGeom prst="rect">
              <a:avLst/>
            </a:prstGeom>
            <a:noFill/>
            <a:ln w="28575">
              <a:noFill/>
              <a:miter lim="800000"/>
              <a:headEnd/>
              <a:tailEnd/>
            </a:ln>
            <a:effectLst/>
          </p:spPr>
          <p:txBody>
            <a:bodyPr>
              <a:spAutoFit/>
            </a:bodyPr>
            <a:lstStyle/>
            <a:p>
              <a:pPr algn="ctr" eaLnBrk="0" hangingPunct="0"/>
              <a:r>
                <a:rPr lang="en-US" sz="2400">
                  <a:effectLst>
                    <a:outerShdw blurRad="38100" dist="38100" dir="2700000" algn="tl">
                      <a:srgbClr val="FFFFFF"/>
                    </a:outerShdw>
                  </a:effectLst>
                  <a:latin typeface="Times New Roman" pitchFamily="18" charset="0"/>
                </a:rPr>
                <a:t>Revised pedigree based on pathology reports</a:t>
              </a:r>
            </a:p>
          </p:txBody>
        </p:sp>
        <p:grpSp>
          <p:nvGrpSpPr>
            <p:cNvPr id="4" name="Group 24"/>
            <p:cNvGrpSpPr>
              <a:grpSpLocks/>
            </p:cNvGrpSpPr>
            <p:nvPr/>
          </p:nvGrpSpPr>
          <p:grpSpPr bwMode="auto">
            <a:xfrm>
              <a:off x="3385" y="1682"/>
              <a:ext cx="1623" cy="2000"/>
              <a:chOff x="3792" y="1778"/>
              <a:chExt cx="1826" cy="2000"/>
            </a:xfrm>
          </p:grpSpPr>
          <p:sp>
            <p:nvSpPr>
              <p:cNvPr id="39961" name="Text Box 25"/>
              <p:cNvSpPr txBox="1">
                <a:spLocks noChangeArrowheads="1"/>
              </p:cNvSpPr>
              <p:nvPr/>
            </p:nvSpPr>
            <p:spPr bwMode="auto">
              <a:xfrm>
                <a:off x="3792" y="3201"/>
                <a:ext cx="795" cy="56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Breast Ca</a:t>
                </a:r>
              </a:p>
              <a:p>
                <a:pPr algn="ctr" eaLnBrk="0" hangingPunct="0"/>
                <a:r>
                  <a:rPr lang="en-US">
                    <a:effectLst>
                      <a:outerShdw blurRad="38100" dist="38100" dir="2700000" algn="tl">
                        <a:srgbClr val="FFFFFF"/>
                      </a:outerShdw>
                    </a:effectLst>
                    <a:latin typeface="Times New Roman" pitchFamily="18" charset="0"/>
                  </a:rPr>
                  <a:t>dx 45</a:t>
                </a:r>
              </a:p>
              <a:p>
                <a:pPr algn="ctr" eaLnBrk="0" hangingPunct="0"/>
                <a:r>
                  <a:rPr lang="en-US">
                    <a:effectLst>
                      <a:outerShdw blurRad="38100" dist="38100" dir="2700000" algn="tl">
                        <a:srgbClr val="FFFFFF"/>
                      </a:outerShdw>
                    </a:effectLst>
                    <a:latin typeface="Times New Roman" pitchFamily="18" charset="0"/>
                  </a:rPr>
                  <a:t>d. 59</a:t>
                </a:r>
              </a:p>
            </p:txBody>
          </p:sp>
          <p:sp>
            <p:nvSpPr>
              <p:cNvPr id="39962" name="Oval 26"/>
              <p:cNvSpPr>
                <a:spLocks noChangeArrowheads="1"/>
              </p:cNvSpPr>
              <p:nvPr/>
            </p:nvSpPr>
            <p:spPr bwMode="auto">
              <a:xfrm>
                <a:off x="4967" y="1853"/>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63" name="Rectangle 27"/>
              <p:cNvSpPr>
                <a:spLocks noChangeArrowheads="1"/>
              </p:cNvSpPr>
              <p:nvPr/>
            </p:nvSpPr>
            <p:spPr bwMode="auto">
              <a:xfrm>
                <a:off x="4272" y="1853"/>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64" name="Line 28"/>
              <p:cNvSpPr>
                <a:spLocks noChangeShapeType="1"/>
              </p:cNvSpPr>
              <p:nvPr/>
            </p:nvSpPr>
            <p:spPr bwMode="auto">
              <a:xfrm>
                <a:off x="4515" y="1975"/>
                <a:ext cx="449" cy="0"/>
              </a:xfrm>
              <a:prstGeom prst="line">
                <a:avLst/>
              </a:prstGeom>
              <a:noFill/>
              <a:ln w="28575">
                <a:solidFill>
                  <a:schemeClr val="tx1"/>
                </a:solidFill>
                <a:round/>
                <a:headEnd/>
                <a:tailEnd/>
              </a:ln>
              <a:effectLst/>
            </p:spPr>
            <p:txBody>
              <a:bodyPr wrap="none" anchor="ctr"/>
              <a:lstStyle/>
              <a:p>
                <a:endParaRPr lang="en-GB"/>
              </a:p>
            </p:txBody>
          </p:sp>
          <p:sp>
            <p:nvSpPr>
              <p:cNvPr id="39965" name="Line 29"/>
              <p:cNvSpPr>
                <a:spLocks noChangeShapeType="1"/>
              </p:cNvSpPr>
              <p:nvPr/>
            </p:nvSpPr>
            <p:spPr bwMode="auto">
              <a:xfrm>
                <a:off x="4745" y="1983"/>
                <a:ext cx="0" cy="674"/>
              </a:xfrm>
              <a:prstGeom prst="line">
                <a:avLst/>
              </a:prstGeom>
              <a:noFill/>
              <a:ln w="28575">
                <a:solidFill>
                  <a:schemeClr val="tx1"/>
                </a:solidFill>
                <a:round/>
                <a:headEnd/>
                <a:tailEnd/>
              </a:ln>
              <a:effectLst/>
            </p:spPr>
            <p:txBody>
              <a:bodyPr wrap="none" anchor="ctr"/>
              <a:lstStyle/>
              <a:p>
                <a:endParaRPr lang="en-GB"/>
              </a:p>
            </p:txBody>
          </p:sp>
          <p:sp>
            <p:nvSpPr>
              <p:cNvPr id="39966" name="Line 30"/>
              <p:cNvSpPr>
                <a:spLocks noChangeShapeType="1"/>
              </p:cNvSpPr>
              <p:nvPr/>
            </p:nvSpPr>
            <p:spPr bwMode="auto">
              <a:xfrm>
                <a:off x="4202" y="2657"/>
                <a:ext cx="1016" cy="0"/>
              </a:xfrm>
              <a:prstGeom prst="line">
                <a:avLst/>
              </a:prstGeom>
              <a:noFill/>
              <a:ln w="28575">
                <a:solidFill>
                  <a:schemeClr val="tx1"/>
                </a:solidFill>
                <a:round/>
                <a:headEnd/>
                <a:tailEnd/>
              </a:ln>
              <a:effectLst/>
            </p:spPr>
            <p:txBody>
              <a:bodyPr wrap="none" anchor="ctr"/>
              <a:lstStyle/>
              <a:p>
                <a:endParaRPr lang="en-GB"/>
              </a:p>
            </p:txBody>
          </p:sp>
          <p:sp>
            <p:nvSpPr>
              <p:cNvPr id="39967" name="Line 31"/>
              <p:cNvSpPr>
                <a:spLocks noChangeShapeType="1"/>
              </p:cNvSpPr>
              <p:nvPr/>
            </p:nvSpPr>
            <p:spPr bwMode="auto">
              <a:xfrm>
                <a:off x="4207" y="2648"/>
                <a:ext cx="0" cy="297"/>
              </a:xfrm>
              <a:prstGeom prst="line">
                <a:avLst/>
              </a:prstGeom>
              <a:noFill/>
              <a:ln w="28575">
                <a:solidFill>
                  <a:schemeClr val="tx1"/>
                </a:solidFill>
                <a:round/>
                <a:headEnd/>
                <a:tailEnd/>
              </a:ln>
              <a:effectLst/>
            </p:spPr>
            <p:txBody>
              <a:bodyPr wrap="none" anchor="ctr"/>
              <a:lstStyle/>
              <a:p>
                <a:endParaRPr lang="en-GB"/>
              </a:p>
            </p:txBody>
          </p:sp>
          <p:sp>
            <p:nvSpPr>
              <p:cNvPr id="39968" name="Line 32"/>
              <p:cNvSpPr>
                <a:spLocks noChangeShapeType="1"/>
              </p:cNvSpPr>
              <p:nvPr/>
            </p:nvSpPr>
            <p:spPr bwMode="auto">
              <a:xfrm>
                <a:off x="4745" y="2657"/>
                <a:ext cx="0" cy="288"/>
              </a:xfrm>
              <a:prstGeom prst="line">
                <a:avLst/>
              </a:prstGeom>
              <a:noFill/>
              <a:ln w="28575">
                <a:solidFill>
                  <a:schemeClr val="tx1"/>
                </a:solidFill>
                <a:round/>
                <a:headEnd/>
                <a:tailEnd/>
              </a:ln>
              <a:effectLst/>
            </p:spPr>
            <p:txBody>
              <a:bodyPr wrap="none" anchor="ctr"/>
              <a:lstStyle/>
              <a:p>
                <a:endParaRPr lang="en-GB"/>
              </a:p>
            </p:txBody>
          </p:sp>
          <p:sp>
            <p:nvSpPr>
              <p:cNvPr id="39969" name="Line 33"/>
              <p:cNvSpPr>
                <a:spLocks noChangeShapeType="1"/>
              </p:cNvSpPr>
              <p:nvPr/>
            </p:nvSpPr>
            <p:spPr bwMode="auto">
              <a:xfrm>
                <a:off x="5212" y="2648"/>
                <a:ext cx="0" cy="297"/>
              </a:xfrm>
              <a:prstGeom prst="line">
                <a:avLst/>
              </a:prstGeom>
              <a:noFill/>
              <a:ln w="28575">
                <a:solidFill>
                  <a:schemeClr val="tx1"/>
                </a:solidFill>
                <a:round/>
                <a:headEnd/>
                <a:tailEnd/>
              </a:ln>
              <a:effectLst/>
            </p:spPr>
            <p:txBody>
              <a:bodyPr wrap="none" anchor="ctr"/>
              <a:lstStyle/>
              <a:p>
                <a:endParaRPr lang="en-GB"/>
              </a:p>
            </p:txBody>
          </p:sp>
          <p:sp>
            <p:nvSpPr>
              <p:cNvPr id="39970" name="Oval 34"/>
              <p:cNvSpPr>
                <a:spLocks noChangeArrowheads="1"/>
              </p:cNvSpPr>
              <p:nvPr/>
            </p:nvSpPr>
            <p:spPr bwMode="auto">
              <a:xfrm>
                <a:off x="4084" y="2944"/>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71" name="Rectangle 35"/>
              <p:cNvSpPr>
                <a:spLocks noChangeArrowheads="1"/>
              </p:cNvSpPr>
              <p:nvPr/>
            </p:nvSpPr>
            <p:spPr bwMode="auto">
              <a:xfrm>
                <a:off x="5087" y="2946"/>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72" name="Line 36"/>
              <p:cNvSpPr>
                <a:spLocks noChangeShapeType="1"/>
              </p:cNvSpPr>
              <p:nvPr/>
            </p:nvSpPr>
            <p:spPr bwMode="auto">
              <a:xfrm flipH="1" flipV="1">
                <a:off x="5343" y="3213"/>
                <a:ext cx="214" cy="250"/>
              </a:xfrm>
              <a:prstGeom prst="line">
                <a:avLst/>
              </a:prstGeom>
              <a:noFill/>
              <a:ln w="28575">
                <a:solidFill>
                  <a:schemeClr val="tx1"/>
                </a:solidFill>
                <a:round/>
                <a:headEnd/>
                <a:tailEnd type="stealth" w="lg" len="med"/>
              </a:ln>
              <a:effectLst/>
            </p:spPr>
            <p:txBody>
              <a:bodyPr wrap="none" anchor="ctr"/>
              <a:lstStyle/>
              <a:p>
                <a:endParaRPr lang="en-GB"/>
              </a:p>
            </p:txBody>
          </p:sp>
          <p:sp>
            <p:nvSpPr>
              <p:cNvPr id="39973" name="Line 37"/>
              <p:cNvSpPr>
                <a:spLocks noChangeShapeType="1"/>
              </p:cNvSpPr>
              <p:nvPr/>
            </p:nvSpPr>
            <p:spPr bwMode="auto">
              <a:xfrm flipV="1">
                <a:off x="4908" y="1778"/>
                <a:ext cx="362" cy="362"/>
              </a:xfrm>
              <a:prstGeom prst="line">
                <a:avLst/>
              </a:prstGeom>
              <a:noFill/>
              <a:ln w="28575">
                <a:solidFill>
                  <a:schemeClr val="tx1"/>
                </a:solidFill>
                <a:round/>
                <a:headEnd/>
                <a:tailEnd/>
              </a:ln>
              <a:effectLst/>
            </p:spPr>
            <p:txBody>
              <a:bodyPr wrap="none" anchor="ctr"/>
              <a:lstStyle/>
              <a:p>
                <a:endParaRPr lang="en-GB"/>
              </a:p>
            </p:txBody>
          </p:sp>
          <p:sp>
            <p:nvSpPr>
              <p:cNvPr id="39974" name="Text Box 38"/>
              <p:cNvSpPr txBox="1">
                <a:spLocks noChangeArrowheads="1"/>
              </p:cNvSpPr>
              <p:nvPr/>
            </p:nvSpPr>
            <p:spPr bwMode="auto">
              <a:xfrm>
                <a:off x="4695" y="2146"/>
                <a:ext cx="923" cy="56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Ovarian Ca</a:t>
                </a:r>
              </a:p>
              <a:p>
                <a:pPr algn="ctr" eaLnBrk="0" hangingPunct="0"/>
                <a:r>
                  <a:rPr lang="en-US">
                    <a:effectLst>
                      <a:outerShdw blurRad="38100" dist="38100" dir="2700000" algn="tl">
                        <a:srgbClr val="FFFFFF"/>
                      </a:outerShdw>
                    </a:effectLst>
                    <a:latin typeface="Times New Roman" pitchFamily="18" charset="0"/>
                  </a:rPr>
                  <a:t>dx 43, d. 49</a:t>
                </a:r>
              </a:p>
            </p:txBody>
          </p:sp>
          <p:sp>
            <p:nvSpPr>
              <p:cNvPr id="39975" name="Text Box 39"/>
              <p:cNvSpPr txBox="1">
                <a:spLocks noChangeArrowheads="1"/>
              </p:cNvSpPr>
              <p:nvPr/>
            </p:nvSpPr>
            <p:spPr bwMode="auto">
              <a:xfrm>
                <a:off x="4522" y="3208"/>
                <a:ext cx="462" cy="404"/>
              </a:xfrm>
              <a:prstGeom prst="rect">
                <a:avLst/>
              </a:prstGeom>
              <a:noFill/>
              <a:ln w="28575">
                <a:noFill/>
                <a:miter lim="800000"/>
                <a:headEnd/>
                <a:tailEnd/>
              </a:ln>
              <a:effectLst/>
            </p:spPr>
            <p:txBody>
              <a:bodyPr wrap="none">
                <a:spAutoFit/>
              </a:bodyPr>
              <a:lstStyle/>
              <a:p>
                <a:pPr algn="ctr" eaLnBrk="0" hangingPunct="0"/>
                <a:r>
                  <a:rPr lang="en-US">
                    <a:effectLst>
                      <a:outerShdw blurRad="38100" dist="38100" dir="2700000" algn="tl">
                        <a:srgbClr val="FFFFFF"/>
                      </a:outerShdw>
                    </a:effectLst>
                    <a:latin typeface="Times New Roman" pitchFamily="18" charset="0"/>
                  </a:rPr>
                  <a:t>BPH</a:t>
                </a:r>
              </a:p>
              <a:p>
                <a:pPr algn="ctr" eaLnBrk="0" hangingPunct="0"/>
                <a:r>
                  <a:rPr lang="en-US">
                    <a:effectLst>
                      <a:outerShdw blurRad="38100" dist="38100" dir="2700000" algn="tl">
                        <a:srgbClr val="FFFFFF"/>
                      </a:outerShdw>
                    </a:effectLst>
                    <a:latin typeface="Times New Roman" pitchFamily="18" charset="0"/>
                  </a:rPr>
                  <a:t>dx 54</a:t>
                </a:r>
              </a:p>
            </p:txBody>
          </p:sp>
          <p:sp>
            <p:nvSpPr>
              <p:cNvPr id="39976" name="Rectangle 40"/>
              <p:cNvSpPr>
                <a:spLocks noChangeArrowheads="1"/>
              </p:cNvSpPr>
              <p:nvPr/>
            </p:nvSpPr>
            <p:spPr bwMode="auto">
              <a:xfrm>
                <a:off x="4622" y="2944"/>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77" name="Line 41"/>
              <p:cNvSpPr>
                <a:spLocks noChangeShapeType="1"/>
              </p:cNvSpPr>
              <p:nvPr/>
            </p:nvSpPr>
            <p:spPr bwMode="auto">
              <a:xfrm flipV="1">
                <a:off x="4010" y="2879"/>
                <a:ext cx="362" cy="362"/>
              </a:xfrm>
              <a:prstGeom prst="line">
                <a:avLst/>
              </a:prstGeom>
              <a:noFill/>
              <a:ln w="28575">
                <a:solidFill>
                  <a:schemeClr val="tx1"/>
                </a:solidFill>
                <a:round/>
                <a:headEnd/>
                <a:tailEnd/>
              </a:ln>
              <a:effectLst/>
            </p:spPr>
            <p:txBody>
              <a:bodyPr wrap="none" anchor="ctr"/>
              <a:lstStyle/>
              <a:p>
                <a:endParaRPr lang="en-GB"/>
              </a:p>
            </p:txBody>
          </p:sp>
        </p:grpSp>
      </p:grpSp>
      <p:pic>
        <p:nvPicPr>
          <p:cNvPr id="39978" name="Picture 42" descr="j0439590[1]"/>
          <p:cNvPicPr>
            <a:picLocks noChangeAspect="1" noChangeArrowheads="1"/>
          </p:cNvPicPr>
          <p:nvPr/>
        </p:nvPicPr>
        <p:blipFill>
          <a:blip r:embed="rId2" cstate="print"/>
          <a:srcRect/>
          <a:stretch>
            <a:fillRect/>
          </a:stretch>
        </p:blipFill>
        <p:spPr bwMode="auto">
          <a:xfrm>
            <a:off x="8027988" y="5886450"/>
            <a:ext cx="1116012" cy="9715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endParaRPr lang="en-US"/>
          </a:p>
        </p:txBody>
      </p:sp>
      <p:sp>
        <p:nvSpPr>
          <p:cNvPr id="46083" name="Rectangle 3"/>
          <p:cNvSpPr>
            <a:spLocks noGrp="1" noChangeArrowheads="1"/>
          </p:cNvSpPr>
          <p:nvPr>
            <p:ph type="body" idx="1"/>
          </p:nvPr>
        </p:nvSpPr>
        <p:spPr/>
        <p:txBody>
          <a:bodyPr/>
          <a:lstStyle/>
          <a:p>
            <a:r>
              <a:rPr lang="en-GB" dirty="0">
                <a:hlinkClick r:id="rId2"/>
              </a:rPr>
              <a:t>http://www.cancergeneticsstorybank.co.uk/withthegenewevegot.htm</a:t>
            </a:r>
            <a:endParaRPr lang="en-GB" dirty="0"/>
          </a:p>
          <a:p>
            <a:endParaRPr lang="en-GB" dirty="0"/>
          </a:p>
          <a:p>
            <a:r>
              <a:rPr lang="en-GB" dirty="0">
                <a:hlinkClick r:id="rId3"/>
              </a:rPr>
              <a:t>http://www.cancergeneticsstorybank.co.uk/noteasythingtotellanybody.htm</a:t>
            </a:r>
            <a:endParaRPr lang="en-GB" dirty="0"/>
          </a:p>
          <a:p>
            <a:endParaRPr lang="en-GB" dirty="0"/>
          </a:p>
          <a:p>
            <a:pPr>
              <a:buFontTx/>
              <a:buNone/>
            </a:pPr>
            <a:endParaRPr lang="en-GB" dirty="0"/>
          </a:p>
          <a:p>
            <a:pPr>
              <a:buFontTx/>
              <a:buNone/>
            </a:pP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p:cNvSpPr>
            <a:spLocks noGrp="1" noChangeArrowheads="1"/>
          </p:cNvSpPr>
          <p:nvPr>
            <p:ph type="ctrTitle"/>
          </p:nvPr>
        </p:nvSpPr>
        <p:spPr>
          <a:xfrm>
            <a:off x="685800" y="1773238"/>
            <a:ext cx="7772400" cy="2232025"/>
          </a:xfrm>
        </p:spPr>
        <p:txBody>
          <a:bodyPr/>
          <a:lstStyle/>
          <a:p>
            <a:r>
              <a:rPr lang="en-GB" dirty="0" smtClean="0"/>
              <a:t>What do we really understand about genetics?</a:t>
            </a:r>
            <a:endParaRPr lang="en-GB" dirty="0"/>
          </a:p>
        </p:txBody>
      </p:sp>
    </p:spTree>
    <p:extLst>
      <p:ext uri="{BB962C8B-B14F-4D97-AF65-F5344CB8AC3E}">
        <p14:creationId xmlns:p14="http://schemas.microsoft.com/office/powerpoint/2010/main" val="241796557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457200" y="914400"/>
            <a:ext cx="7772400" cy="1470025"/>
          </a:xfrm>
        </p:spPr>
        <p:txBody>
          <a:bodyPr>
            <a:normAutofit fontScale="90000"/>
          </a:bodyPr>
          <a:lstStyle/>
          <a:p>
            <a:pPr eaLnBrk="1" hangingPunct="1"/>
            <a:r>
              <a:rPr lang="en-GB" altLang="en-US" sz="3200" b="1" smtClean="0"/>
              <a:t/>
            </a:r>
            <a:br>
              <a:rPr lang="en-GB" altLang="en-US" sz="3200" b="1" smtClean="0"/>
            </a:br>
            <a:r>
              <a:rPr lang="en-GB" altLang="en-US" sz="3200" b="1" smtClean="0"/>
              <a:t> </a:t>
            </a:r>
            <a:r>
              <a:rPr lang="en-GB" altLang="en-US" sz="2800" b="1" smtClean="0"/>
              <a:t/>
            </a:r>
            <a:br>
              <a:rPr lang="en-GB" altLang="en-US" sz="2800" b="1" smtClean="0"/>
            </a:br>
            <a:endParaRPr lang="en-GB" altLang="en-US" sz="4000" b="1" smtClean="0"/>
          </a:p>
        </p:txBody>
      </p:sp>
      <p:sp>
        <p:nvSpPr>
          <p:cNvPr id="3076" name="Text Box 9"/>
          <p:cNvSpPr txBox="1">
            <a:spLocks noChangeArrowheads="1"/>
          </p:cNvSpPr>
          <p:nvPr/>
        </p:nvSpPr>
        <p:spPr bwMode="auto">
          <a:xfrm>
            <a:off x="827584" y="2420888"/>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dirty="0">
                <a:latin typeface="Times New Roman" pitchFamily="18" charset="0"/>
              </a:rPr>
              <a:t>Genetic risk,  motivation and behaviour </a:t>
            </a:r>
          </a:p>
        </p:txBody>
      </p:sp>
    </p:spTree>
    <p:extLst>
      <p:ext uri="{BB962C8B-B14F-4D97-AF65-F5344CB8AC3E}">
        <p14:creationId xmlns:p14="http://schemas.microsoft.com/office/powerpoint/2010/main" val="836416498"/>
      </p:ext>
    </p:extLst>
  </p:cSld>
  <p:clrMapOvr>
    <a:masterClrMapping/>
  </p:clrMapOvr>
  <p:transition advTm="23520"/>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53072146-4BB8-4C94-BA8F-57548B344627}" type="slidenum">
              <a:rPr lang="en-GB" altLang="en-US" sz="1400" smtClean="0"/>
              <a:pPr eaLnBrk="1" hangingPunct="1"/>
              <a:t>27</a:t>
            </a:fld>
            <a:endParaRPr lang="en-GB" altLang="en-US" sz="1400" smtClean="0"/>
          </a:p>
        </p:txBody>
      </p:sp>
      <p:sp>
        <p:nvSpPr>
          <p:cNvPr id="4099" name="AutoShape 4"/>
          <p:cNvSpPr>
            <a:spLocks noChangeArrowheads="1"/>
          </p:cNvSpPr>
          <p:nvPr/>
        </p:nvSpPr>
        <p:spPr bwMode="auto">
          <a:xfrm>
            <a:off x="414338" y="1125538"/>
            <a:ext cx="8243887" cy="4090987"/>
          </a:xfrm>
          <a:prstGeom prst="wedgeEllipseCallout">
            <a:avLst>
              <a:gd name="adj1" fmla="val -48102"/>
              <a:gd name="adj2" fmla="val 51639"/>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r>
              <a:rPr lang="en-GB" altLang="en-US" sz="2800" i="1"/>
              <a:t>“</a:t>
            </a:r>
            <a:r>
              <a:rPr lang="en-GB" altLang="en-US" sz="2400" i="1"/>
              <a:t>I have 4 children... I have 2 businesses and a bloody big mortgage… I have to stay healthy; I have to be able to work and to rear my children. I need to know my risk of developing cancer, how I can prevent it happening to me, how I can catch it early enough to cure it...Bottom line is I haven’t got time to die!”</a:t>
            </a:r>
            <a:endParaRPr lang="en-GB" altLang="en-US" sz="2400"/>
          </a:p>
        </p:txBody>
      </p:sp>
      <p:sp>
        <p:nvSpPr>
          <p:cNvPr id="4100" name="TextBox 1"/>
          <p:cNvSpPr txBox="1">
            <a:spLocks noChangeArrowheads="1"/>
          </p:cNvSpPr>
          <p:nvPr/>
        </p:nvSpPr>
        <p:spPr bwMode="auto">
          <a:xfrm>
            <a:off x="808038" y="5805488"/>
            <a:ext cx="78501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2400"/>
              <a:t>Cancer genetics patient/participant in CARIAD trial</a:t>
            </a:r>
          </a:p>
        </p:txBody>
      </p:sp>
      <p:sp>
        <p:nvSpPr>
          <p:cNvPr id="4101" name="Text Box 9"/>
          <p:cNvSpPr txBox="1">
            <a:spLocks noChangeArrowheads="1"/>
          </p:cNvSpPr>
          <p:nvPr/>
        </p:nvSpPr>
        <p:spPr bwMode="auto">
          <a:xfrm>
            <a:off x="250825" y="188913"/>
            <a:ext cx="87137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a:latin typeface="Times New Roman" pitchFamily="18" charset="0"/>
              </a:rPr>
              <a:t>Genetic risk,  motivation and behaviour </a:t>
            </a:r>
          </a:p>
        </p:txBody>
      </p:sp>
    </p:spTree>
    <p:extLst>
      <p:ext uri="{BB962C8B-B14F-4D97-AF65-F5344CB8AC3E}">
        <p14:creationId xmlns:p14="http://schemas.microsoft.com/office/powerpoint/2010/main" val="244749974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8DFE124A-A777-46B4-844F-2F9BF2CBF279}" type="slidenum">
              <a:rPr lang="en-GB" altLang="en-US" sz="1400" smtClean="0"/>
              <a:pPr eaLnBrk="1" hangingPunct="1"/>
              <a:t>28</a:t>
            </a:fld>
            <a:endParaRPr lang="en-GB" altLang="en-US" sz="1400" smtClean="0"/>
          </a:p>
        </p:txBody>
      </p:sp>
      <p:sp>
        <p:nvSpPr>
          <p:cNvPr id="5123" name="Text Box 9"/>
          <p:cNvSpPr txBox="1">
            <a:spLocks noChangeArrowheads="1"/>
          </p:cNvSpPr>
          <p:nvPr/>
        </p:nvSpPr>
        <p:spPr bwMode="auto">
          <a:xfrm>
            <a:off x="539750" y="404813"/>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a:latin typeface="Times New Roman" pitchFamily="18" charset="0"/>
              </a:rPr>
              <a:t>Genetic risk,  motivation and behaviour </a:t>
            </a:r>
          </a:p>
        </p:txBody>
      </p:sp>
      <p:pic>
        <p:nvPicPr>
          <p:cNvPr id="5124" name="Picture 2" descr="C:\Users\Advent\AppData\Local\Microsoft\Windows\Temporary Internet Files\Content.IE5\22UBZ6EY\MC900291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3663" y="1268413"/>
            <a:ext cx="1739900"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8" descr="C:\Users\Advent\AppData\Local\Microsoft\Windows\Temporary Internet Files\Content.IE5\22UBZ6EY\MC90005720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750" y="4321175"/>
            <a:ext cx="1603375"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6" name="Picture 9" descr="C:\Users\Advent\AppData\Local\Microsoft\Windows\Temporary Internet Files\Content.IE5\OH3AWSIC\MP900386364[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5375" y="2060575"/>
            <a:ext cx="2444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Picture 11" descr="C:\Users\Advent\AppData\Local\Microsoft\Windows\Temporary Internet Files\Content.IE5\VP0973T0\MP900442472[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692275"/>
            <a:ext cx="3009900"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13" descr="C:\Users\Advent\AppData\Local\Microsoft\Windows\Temporary Internet Files\Content.IE5\FTPHHYXL\MC90004483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99175" y="4468813"/>
            <a:ext cx="2520950" cy="152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28325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4DCB5169-221B-4A9F-B4A7-D1013C30BFA6}" type="slidenum">
              <a:rPr lang="en-GB" altLang="en-US" sz="1400" smtClean="0"/>
              <a:pPr eaLnBrk="1" hangingPunct="1"/>
              <a:t>29</a:t>
            </a:fld>
            <a:endParaRPr lang="en-GB" altLang="en-US" sz="1400" smtClean="0"/>
          </a:p>
        </p:txBody>
      </p:sp>
      <p:sp>
        <p:nvSpPr>
          <p:cNvPr id="6147" name="Text Box 9"/>
          <p:cNvSpPr txBox="1">
            <a:spLocks noChangeArrowheads="1"/>
          </p:cNvSpPr>
          <p:nvPr/>
        </p:nvSpPr>
        <p:spPr bwMode="auto">
          <a:xfrm>
            <a:off x="539750" y="404813"/>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a:latin typeface="Times New Roman" pitchFamily="18" charset="0"/>
              </a:rPr>
              <a:t>Genetic risk,  motivation and behaviour </a:t>
            </a:r>
          </a:p>
        </p:txBody>
      </p:sp>
      <p:pic>
        <p:nvPicPr>
          <p:cNvPr id="6148" name="Picture 2" descr="C:\Users\Advent\AppData\Local\Microsoft\Windows\Temporary Internet Files\Content.IE5\22UBZ6EY\MC900291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3663" y="1268413"/>
            <a:ext cx="1739900"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8" descr="C:\Users\Advent\AppData\Local\Microsoft\Windows\Temporary Internet Files\Content.IE5\22UBZ6EY\MC90005720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750" y="4321175"/>
            <a:ext cx="1603375"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9" descr="C:\Users\Advent\AppData\Local\Microsoft\Windows\Temporary Internet Files\Content.IE5\OH3AWSIC\MP900386364[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5375" y="2060575"/>
            <a:ext cx="2444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11" descr="C:\Users\Advent\AppData\Local\Microsoft\Windows\Temporary Internet Files\Content.IE5\VP0973T0\MP900442472[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692275"/>
            <a:ext cx="3009900"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2" name="Picture 13" descr="C:\Users\Advent\AppData\Local\Microsoft\Windows\Temporary Internet Files\Content.IE5\FTPHHYXL\MC90004483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99175" y="4468813"/>
            <a:ext cx="2520950" cy="152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val 1"/>
          <p:cNvSpPr/>
          <p:nvPr/>
        </p:nvSpPr>
        <p:spPr>
          <a:xfrm>
            <a:off x="1692275" y="1692275"/>
            <a:ext cx="6264275" cy="43053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800100" lvl="1" indent="-342900">
              <a:buFont typeface="Arial" pitchFamily="34" charset="0"/>
              <a:buChar char="•"/>
              <a:defRPr/>
            </a:pPr>
            <a:r>
              <a:rPr lang="en-GB" sz="2400" dirty="0">
                <a:solidFill>
                  <a:schemeClr val="tx1"/>
                </a:solidFill>
              </a:rPr>
              <a:t>Attitudes &amp; beliefs</a:t>
            </a:r>
          </a:p>
          <a:p>
            <a:pPr marL="800100" lvl="1" indent="-342900">
              <a:buFont typeface="Arial" pitchFamily="34" charset="0"/>
              <a:buChar char="•"/>
              <a:defRPr/>
            </a:pPr>
            <a:r>
              <a:rPr lang="en-GB" sz="2400" dirty="0">
                <a:solidFill>
                  <a:schemeClr val="tx1"/>
                </a:solidFill>
              </a:rPr>
              <a:t>Risk comprehension</a:t>
            </a:r>
          </a:p>
          <a:p>
            <a:pPr marL="800100" lvl="1" indent="-342900">
              <a:buFont typeface="Arial" pitchFamily="34" charset="0"/>
              <a:buChar char="•"/>
              <a:defRPr/>
            </a:pPr>
            <a:r>
              <a:rPr lang="en-GB" sz="2400" dirty="0">
                <a:solidFill>
                  <a:schemeClr val="tx1"/>
                </a:solidFill>
              </a:rPr>
              <a:t>Emotional responses</a:t>
            </a:r>
          </a:p>
          <a:p>
            <a:pPr marL="800100" lvl="1" indent="-342900">
              <a:buFont typeface="Arial" pitchFamily="34" charset="0"/>
              <a:buChar char="•"/>
              <a:defRPr/>
            </a:pPr>
            <a:r>
              <a:rPr lang="en-GB" sz="2400" dirty="0">
                <a:solidFill>
                  <a:schemeClr val="tx1"/>
                </a:solidFill>
              </a:rPr>
              <a:t>Delivery of genetic information</a:t>
            </a:r>
          </a:p>
          <a:p>
            <a:pPr marL="800100" lvl="1" indent="-342900">
              <a:buFont typeface="Arial" pitchFamily="34" charset="0"/>
              <a:buChar char="•"/>
              <a:defRPr/>
            </a:pPr>
            <a:endParaRPr lang="en-GB" sz="2400" dirty="0">
              <a:solidFill>
                <a:schemeClr val="tx1"/>
              </a:solidFill>
            </a:endParaRPr>
          </a:p>
          <a:p>
            <a:pPr marL="800100" lvl="1" indent="-342900">
              <a:buFont typeface="Arial" pitchFamily="34" charset="0"/>
              <a:buChar char="•"/>
              <a:defRPr/>
            </a:pPr>
            <a:r>
              <a:rPr lang="en-GB" sz="2400" dirty="0">
                <a:solidFill>
                  <a:schemeClr val="tx1"/>
                </a:solidFill>
              </a:rPr>
              <a:t>Individual differences</a:t>
            </a:r>
          </a:p>
        </p:txBody>
      </p:sp>
    </p:spTree>
    <p:extLst>
      <p:ext uri="{BB962C8B-B14F-4D97-AF65-F5344CB8AC3E}">
        <p14:creationId xmlns:p14="http://schemas.microsoft.com/office/powerpoint/2010/main" val="23260492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val 12"/>
          <p:cNvSpPr/>
          <p:nvPr/>
        </p:nvSpPr>
        <p:spPr>
          <a:xfrm>
            <a:off x="323850" y="3908425"/>
            <a:ext cx="2376488" cy="24479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71"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F7757DE-CD94-4140-9FD6-4FE791E98EED}" type="slidenum">
              <a:rPr lang="en-GB" altLang="en-US" sz="1400" smtClean="0"/>
              <a:pPr eaLnBrk="1" hangingPunct="1"/>
              <a:t>30</a:t>
            </a:fld>
            <a:endParaRPr lang="en-GB" altLang="en-US" sz="1400" smtClean="0"/>
          </a:p>
        </p:txBody>
      </p:sp>
      <p:pic>
        <p:nvPicPr>
          <p:cNvPr id="7172" name="Picture 2" descr="C:\Users\Advent\AppData\Local\Microsoft\Windows\Temporary Internet Files\Content.IE5\22UBZ6EY\MC900291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5463" y="404813"/>
            <a:ext cx="1739900"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8" descr="C:\Users\Advent\AppData\Local\Microsoft\Windows\Temporary Internet Files\Content.IE5\22UBZ6EY\MC90005720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2138" y="4076700"/>
            <a:ext cx="1603375"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9" descr="C:\Users\Advent\AppData\Local\Microsoft\Windows\Temporary Internet Files\Content.IE5\OH3AWSIC\MP900386364[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5375" y="2060575"/>
            <a:ext cx="2444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11" descr="C:\Users\Advent\AppData\Local\Microsoft\Windows\Temporary Internet Files\Content.IE5\VP0973T0\MP900442472[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692275"/>
            <a:ext cx="3009900"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6" name="Picture 13" descr="C:\Users\Advent\AppData\Local\Microsoft\Windows\Temporary Internet Files\Content.IE5\FTPHHYXL\MC90004483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72225" y="4652963"/>
            <a:ext cx="2520950" cy="152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Multiply 1"/>
          <p:cNvSpPr/>
          <p:nvPr/>
        </p:nvSpPr>
        <p:spPr>
          <a:xfrm>
            <a:off x="6732588" y="188913"/>
            <a:ext cx="1835150" cy="2152650"/>
          </a:xfrm>
          <a:prstGeom prst="mathMultiply">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Multiply 9"/>
          <p:cNvSpPr/>
          <p:nvPr/>
        </p:nvSpPr>
        <p:spPr>
          <a:xfrm>
            <a:off x="6804025" y="4365625"/>
            <a:ext cx="1835150" cy="2151063"/>
          </a:xfrm>
          <a:prstGeom prst="mathMultiply">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79" name="Rectangle 10"/>
          <p:cNvSpPr>
            <a:spLocks noChangeArrowheads="1"/>
          </p:cNvSpPr>
          <p:nvPr/>
        </p:nvSpPr>
        <p:spPr bwMode="auto">
          <a:xfrm>
            <a:off x="2195513" y="260350"/>
            <a:ext cx="3667125"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a:t>The future (is here)</a:t>
            </a:r>
          </a:p>
        </p:txBody>
      </p:sp>
      <p:pic>
        <p:nvPicPr>
          <p:cNvPr id="7180" name="Picture 11" descr="C:\Program Files\Microsoft Office\MEDIA\CAGCAT10\j0195384.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746625" y="1595438"/>
            <a:ext cx="2667000" cy="272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44916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8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68313" y="1557338"/>
            <a:ext cx="8229600" cy="1143000"/>
          </a:xfrm>
        </p:spPr>
        <p:txBody>
          <a:bodyPr>
            <a:normAutofit fontScale="90000"/>
          </a:bodyPr>
          <a:lstStyle/>
          <a:p>
            <a:r>
              <a:rPr lang="en-GB" altLang="en-US" smtClean="0"/>
              <a:t>What we know #1</a:t>
            </a:r>
            <a:br>
              <a:rPr lang="en-GB" altLang="en-US" smtClean="0"/>
            </a:br>
            <a:r>
              <a:rPr lang="en-GB" altLang="en-US" smtClean="0"/>
              <a:t/>
            </a:r>
            <a:br>
              <a:rPr lang="en-GB" altLang="en-US" smtClean="0"/>
            </a:br>
            <a:r>
              <a:rPr lang="en-GB" altLang="en-US" smtClean="0"/>
              <a:t>Attitudes influence health behaviours.</a:t>
            </a:r>
          </a:p>
        </p:txBody>
      </p:sp>
      <p:sp>
        <p:nvSpPr>
          <p:cNvPr id="921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BBD0694-47B5-4C4D-90CA-D1C50728103C}" type="slidenum">
              <a:rPr lang="en-GB" altLang="en-US" sz="1400" smtClean="0"/>
              <a:pPr eaLnBrk="1" hangingPunct="1"/>
              <a:t>31</a:t>
            </a:fld>
            <a:endParaRPr lang="en-GB" altLang="en-US" sz="1400" smtClean="0"/>
          </a:p>
        </p:txBody>
      </p:sp>
    </p:spTree>
    <p:extLst>
      <p:ext uri="{BB962C8B-B14F-4D97-AF65-F5344CB8AC3E}">
        <p14:creationId xmlns:p14="http://schemas.microsoft.com/office/powerpoint/2010/main" val="254466307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95288" y="115888"/>
            <a:ext cx="8229600" cy="1143000"/>
          </a:xfrm>
        </p:spPr>
        <p:txBody>
          <a:bodyPr/>
          <a:lstStyle/>
          <a:p>
            <a:r>
              <a:rPr lang="en-GB" altLang="en-US" sz="3200" smtClean="0"/>
              <a:t>How well do attitudes predict interest in genetic testing?</a:t>
            </a:r>
          </a:p>
        </p:txBody>
      </p:sp>
      <p:sp>
        <p:nvSpPr>
          <p:cNvPr id="10243" name="Content Placeholder 2"/>
          <p:cNvSpPr>
            <a:spLocks noGrp="1"/>
          </p:cNvSpPr>
          <p:nvPr>
            <p:ph idx="1"/>
          </p:nvPr>
        </p:nvSpPr>
        <p:spPr>
          <a:xfrm>
            <a:off x="323850" y="1484313"/>
            <a:ext cx="8496300" cy="4525962"/>
          </a:xfrm>
        </p:spPr>
        <p:txBody>
          <a:bodyPr/>
          <a:lstStyle/>
          <a:p>
            <a:r>
              <a:rPr lang="en-GB" altLang="en-US" smtClean="0"/>
              <a:t>Greater interest in genetic testing linked to:</a:t>
            </a:r>
          </a:p>
          <a:p>
            <a:pPr lvl="1"/>
            <a:r>
              <a:rPr lang="en-GB" altLang="en-US" smtClean="0"/>
              <a:t> more positive attitudes towards testing </a:t>
            </a:r>
          </a:p>
          <a:p>
            <a:pPr lvl="1"/>
            <a:r>
              <a:rPr lang="en-GB" altLang="en-US" smtClean="0"/>
              <a:t>positive beliefs about early diagnosis and treatment </a:t>
            </a:r>
          </a:p>
          <a:p>
            <a:pPr lvl="1"/>
            <a:endParaRPr lang="en-GB" altLang="en-US" smtClean="0"/>
          </a:p>
          <a:p>
            <a:r>
              <a:rPr lang="en-GB" altLang="en-US" smtClean="0"/>
              <a:t>BUT</a:t>
            </a:r>
          </a:p>
          <a:p>
            <a:pPr lvl="1"/>
            <a:r>
              <a:rPr lang="en-GB" altLang="en-US" smtClean="0"/>
              <a:t>Negative attitudes associated with concerns about confidentiality and discrimination </a:t>
            </a:r>
          </a:p>
          <a:p>
            <a:endParaRPr lang="en-GB" altLang="en-US" smtClean="0"/>
          </a:p>
        </p:txBody>
      </p:sp>
      <p:sp>
        <p:nvSpPr>
          <p:cNvPr id="1024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20325C65-B5E3-405C-ACA4-4C507202D66E}" type="slidenum">
              <a:rPr lang="en-GB" altLang="en-US" sz="1400" smtClean="0"/>
              <a:pPr eaLnBrk="1" hangingPunct="1"/>
              <a:t>32</a:t>
            </a:fld>
            <a:endParaRPr lang="en-GB" altLang="en-US" sz="1400" smtClean="0"/>
          </a:p>
        </p:txBody>
      </p:sp>
    </p:spTree>
    <p:extLst>
      <p:ext uri="{BB962C8B-B14F-4D97-AF65-F5344CB8AC3E}">
        <p14:creationId xmlns:p14="http://schemas.microsoft.com/office/powerpoint/2010/main" val="190392281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14400" y="412750"/>
            <a:ext cx="7315200" cy="838200"/>
          </a:xfrm>
        </p:spPr>
        <p:txBody>
          <a:bodyPr/>
          <a:lstStyle/>
          <a:p>
            <a:pPr eaLnBrk="1" hangingPunct="1"/>
            <a:r>
              <a:rPr lang="en-US" altLang="en-US" sz="3200" smtClean="0"/>
              <a:t>The Theory of Planned Behaviour</a:t>
            </a:r>
          </a:p>
        </p:txBody>
      </p:sp>
      <p:pic>
        <p:nvPicPr>
          <p:cNvPr id="11267" name="Picture 6" descr="C05NF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938" y="1568450"/>
            <a:ext cx="8285162"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val 2"/>
          <p:cNvSpPr/>
          <p:nvPr/>
        </p:nvSpPr>
        <p:spPr>
          <a:xfrm>
            <a:off x="4014788" y="1546225"/>
            <a:ext cx="1943100" cy="1152525"/>
          </a:xfrm>
          <a:prstGeom prst="ellipse">
            <a:avLst/>
          </a:prstGeom>
          <a:noFill/>
          <a:ln w="38100">
            <a:solidFill>
              <a:schemeClr val="accent2">
                <a:lumMod val="75000"/>
                <a:alpha val="4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Oval 6"/>
          <p:cNvSpPr/>
          <p:nvPr/>
        </p:nvSpPr>
        <p:spPr>
          <a:xfrm>
            <a:off x="4083050" y="3008313"/>
            <a:ext cx="1944688" cy="1152525"/>
          </a:xfrm>
          <a:prstGeom prst="ellipse">
            <a:avLst/>
          </a:prstGeom>
          <a:noFill/>
          <a:ln w="38100">
            <a:solidFill>
              <a:schemeClr val="accent2">
                <a:lumMod val="75000"/>
                <a:alpha val="4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Oval 7"/>
          <p:cNvSpPr/>
          <p:nvPr/>
        </p:nvSpPr>
        <p:spPr>
          <a:xfrm>
            <a:off x="3851275" y="4543425"/>
            <a:ext cx="1944688" cy="1152525"/>
          </a:xfrm>
          <a:prstGeom prst="ellipse">
            <a:avLst/>
          </a:prstGeom>
          <a:noFill/>
          <a:ln w="38100">
            <a:solidFill>
              <a:schemeClr val="accent2">
                <a:lumMod val="75000"/>
                <a:alpha val="4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9837298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3315" name="Content Placeholder 2"/>
          <p:cNvSpPr>
            <a:spLocks noGrp="1"/>
          </p:cNvSpPr>
          <p:nvPr>
            <p:ph idx="1"/>
          </p:nvPr>
        </p:nvSpPr>
        <p:spPr>
          <a:xfrm>
            <a:off x="323850" y="1268413"/>
            <a:ext cx="8229600" cy="4525962"/>
          </a:xfrm>
        </p:spPr>
        <p:txBody>
          <a:bodyPr/>
          <a:lstStyle/>
          <a:p>
            <a:pPr lvl="1">
              <a:defRPr/>
            </a:pPr>
            <a:endParaRPr lang="en-GB" sz="2000" dirty="0" smtClean="0">
              <a:cs typeface="Arial" charset="0"/>
            </a:endParaRPr>
          </a:p>
          <a:p>
            <a:pPr lvl="1">
              <a:defRPr/>
            </a:pPr>
            <a:endParaRPr lang="en-GB" sz="2000" dirty="0" smtClean="0">
              <a:cs typeface="Arial" charset="0"/>
            </a:endParaRPr>
          </a:p>
          <a:p>
            <a:pPr>
              <a:defRPr/>
            </a:pPr>
            <a:r>
              <a:rPr lang="en-GB" sz="2400" dirty="0" smtClean="0">
                <a:cs typeface="Arial" charset="0"/>
              </a:rPr>
              <a:t>What attitudes do the general population hold towards genetics and genetic testing?</a:t>
            </a:r>
          </a:p>
          <a:p>
            <a:pPr marL="457200" lvl="1" indent="0">
              <a:buFontTx/>
              <a:buNone/>
              <a:defRPr/>
            </a:pPr>
            <a:endParaRPr lang="en-GB" sz="2400" dirty="0" smtClean="0">
              <a:cs typeface="Arial" charset="0"/>
            </a:endParaRPr>
          </a:p>
          <a:p>
            <a:pPr marL="457200" lvl="1" indent="0">
              <a:buFontTx/>
              <a:buNone/>
              <a:defRPr/>
            </a:pPr>
            <a:endParaRPr lang="en-GB" sz="2000" dirty="0" smtClean="0">
              <a:cs typeface="Arial" charset="0"/>
            </a:endParaRPr>
          </a:p>
          <a:p>
            <a:pPr>
              <a:defRPr/>
            </a:pPr>
            <a:r>
              <a:rPr lang="en-GB" sz="2400" dirty="0" smtClean="0">
                <a:cs typeface="Arial" charset="0"/>
              </a:rPr>
              <a:t>How do these attitudes influence behavioural choices and interest in genetic testing?</a:t>
            </a:r>
            <a:endParaRPr lang="en-GB" sz="2400" dirty="0" smtClean="0"/>
          </a:p>
        </p:txBody>
      </p:sp>
      <p:sp>
        <p:nvSpPr>
          <p:cNvPr id="12292"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A16F82E-0FA7-4581-A881-66AE18D447A6}" type="slidenum">
              <a:rPr lang="en-GB" altLang="en-US" sz="1400" smtClean="0"/>
              <a:pPr eaLnBrk="1" hangingPunct="1"/>
              <a:t>34</a:t>
            </a:fld>
            <a:endParaRPr lang="en-GB" altLang="en-US" sz="1400" smtClean="0"/>
          </a:p>
        </p:txBody>
      </p:sp>
    </p:spTree>
    <p:extLst>
      <p:ext uri="{BB962C8B-B14F-4D97-AF65-F5344CB8AC3E}">
        <p14:creationId xmlns:p14="http://schemas.microsoft.com/office/powerpoint/2010/main" val="314017356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3315" name="Content Placeholder 2"/>
          <p:cNvSpPr>
            <a:spLocks noGrp="1"/>
          </p:cNvSpPr>
          <p:nvPr>
            <p:ph idx="1"/>
          </p:nvPr>
        </p:nvSpPr>
        <p:spPr>
          <a:xfrm>
            <a:off x="250825" y="1268413"/>
            <a:ext cx="8229600" cy="4525962"/>
          </a:xfrm>
        </p:spPr>
        <p:txBody>
          <a:bodyPr/>
          <a:lstStyle/>
          <a:p>
            <a:pPr marL="57150" indent="0">
              <a:buFontTx/>
              <a:buNone/>
              <a:defRPr/>
            </a:pPr>
            <a:r>
              <a:rPr lang="en-GB" sz="2400" b="1" dirty="0" smtClean="0"/>
              <a:t>Hutchings, Fitzgerald &amp; Phelps (2013)</a:t>
            </a:r>
          </a:p>
          <a:p>
            <a:pPr marL="57150" indent="0">
              <a:buFontTx/>
              <a:buNone/>
              <a:defRPr/>
            </a:pPr>
            <a:endParaRPr lang="en-GB" sz="2400" b="1" dirty="0" smtClean="0"/>
          </a:p>
          <a:p>
            <a:pPr lvl="1">
              <a:buFont typeface="Arial" pitchFamily="34" charset="0"/>
              <a:buChar char="•"/>
              <a:defRPr/>
            </a:pPr>
            <a:r>
              <a:rPr lang="en-GB" sz="2400" dirty="0" smtClean="0"/>
              <a:t>Understanding attitudes through experimental social psychology paradigm</a:t>
            </a:r>
          </a:p>
          <a:p>
            <a:pPr lvl="1">
              <a:buFont typeface="Arial" pitchFamily="34" charset="0"/>
              <a:buChar char="•"/>
              <a:defRPr/>
            </a:pPr>
            <a:endParaRPr lang="en-GB" sz="2400" dirty="0"/>
          </a:p>
          <a:p>
            <a:pPr lvl="1">
              <a:buFont typeface="Arial" pitchFamily="34" charset="0"/>
              <a:buChar char="•"/>
              <a:defRPr/>
            </a:pPr>
            <a:r>
              <a:rPr lang="en-GB" sz="2400" dirty="0" smtClean="0"/>
              <a:t>Reaction time computerised response task</a:t>
            </a:r>
          </a:p>
          <a:p>
            <a:pPr lvl="2">
              <a:buFont typeface="Arial" pitchFamily="34" charset="0"/>
              <a:buChar char="•"/>
              <a:defRPr/>
            </a:pPr>
            <a:r>
              <a:rPr lang="en-GB" sz="2000" dirty="0" smtClean="0"/>
              <a:t>Faster reaction indicative of stronger attitudes</a:t>
            </a:r>
          </a:p>
          <a:p>
            <a:pPr lvl="2">
              <a:buFont typeface="Arial" pitchFamily="34" charset="0"/>
              <a:buChar char="•"/>
              <a:defRPr/>
            </a:pPr>
            <a:endParaRPr lang="en-GB" sz="2000" dirty="0"/>
          </a:p>
          <a:p>
            <a:pPr marL="457200" lvl="1" indent="0">
              <a:buFontTx/>
              <a:buAutoNum type="arabicPeriod"/>
              <a:defRPr/>
            </a:pPr>
            <a:endParaRPr lang="en-GB" sz="2400" dirty="0"/>
          </a:p>
        </p:txBody>
      </p:sp>
      <p:sp>
        <p:nvSpPr>
          <p:cNvPr id="1331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B13B7D8-59D9-497D-972F-230BB84CCDE3}" type="slidenum">
              <a:rPr lang="en-GB" altLang="en-US" sz="1400" smtClean="0"/>
              <a:pPr eaLnBrk="1" hangingPunct="1"/>
              <a:t>35</a:t>
            </a:fld>
            <a:endParaRPr lang="en-GB" altLang="en-US" sz="1400" smtClean="0"/>
          </a:p>
        </p:txBody>
      </p:sp>
    </p:spTree>
    <p:extLst>
      <p:ext uri="{BB962C8B-B14F-4D97-AF65-F5344CB8AC3E}">
        <p14:creationId xmlns:p14="http://schemas.microsoft.com/office/powerpoint/2010/main" val="284686743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04813" y="-100013"/>
            <a:ext cx="8229600" cy="1143001"/>
          </a:xfrm>
        </p:spPr>
        <p:txBody>
          <a:bodyPr/>
          <a:lstStyle/>
          <a:p>
            <a:r>
              <a:rPr lang="en-GB" altLang="en-US" sz="2400" smtClean="0"/>
              <a:t>Hutchings, Fitzgerald &amp; Phelps (2013)</a:t>
            </a:r>
          </a:p>
        </p:txBody>
      </p:sp>
      <p:sp>
        <p:nvSpPr>
          <p:cNvPr id="1433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C408842-DA16-45FE-9E9B-18E6B5D25A88}" type="slidenum">
              <a:rPr lang="en-GB" altLang="en-US" sz="1400" smtClean="0"/>
              <a:pPr eaLnBrk="1" hangingPunct="1"/>
              <a:t>36</a:t>
            </a:fld>
            <a:endParaRPr lang="en-GB" altLang="en-US" sz="1400" smtClean="0"/>
          </a:p>
        </p:txBody>
      </p:sp>
      <p:pic>
        <p:nvPicPr>
          <p:cNvPr id="1434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88950" y="819150"/>
            <a:ext cx="7632700" cy="5557838"/>
          </a:xfrm>
          <a:noFill/>
        </p:spPr>
      </p:pic>
      <p:sp>
        <p:nvSpPr>
          <p:cNvPr id="2" name="Oval 1"/>
          <p:cNvSpPr/>
          <p:nvPr/>
        </p:nvSpPr>
        <p:spPr>
          <a:xfrm>
            <a:off x="468313" y="1916113"/>
            <a:ext cx="1439862"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Oval 5"/>
          <p:cNvSpPr/>
          <p:nvPr/>
        </p:nvSpPr>
        <p:spPr>
          <a:xfrm>
            <a:off x="488950" y="2674938"/>
            <a:ext cx="1439863"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Oval 6"/>
          <p:cNvSpPr/>
          <p:nvPr/>
        </p:nvSpPr>
        <p:spPr>
          <a:xfrm>
            <a:off x="3563938" y="1897063"/>
            <a:ext cx="1439862"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 name="Oval 2"/>
          <p:cNvSpPr/>
          <p:nvPr/>
        </p:nvSpPr>
        <p:spPr>
          <a:xfrm>
            <a:off x="417513" y="4064000"/>
            <a:ext cx="1584325" cy="865188"/>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Oval 10"/>
          <p:cNvSpPr/>
          <p:nvPr/>
        </p:nvSpPr>
        <p:spPr>
          <a:xfrm>
            <a:off x="560388" y="4849813"/>
            <a:ext cx="1584325" cy="863600"/>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Oval 11"/>
          <p:cNvSpPr/>
          <p:nvPr/>
        </p:nvSpPr>
        <p:spPr>
          <a:xfrm>
            <a:off x="488950" y="5511800"/>
            <a:ext cx="1584325" cy="863600"/>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Oval 13"/>
          <p:cNvSpPr/>
          <p:nvPr/>
        </p:nvSpPr>
        <p:spPr>
          <a:xfrm>
            <a:off x="6588125" y="1900238"/>
            <a:ext cx="1439863"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Oval 16"/>
          <p:cNvSpPr/>
          <p:nvPr/>
        </p:nvSpPr>
        <p:spPr>
          <a:xfrm>
            <a:off x="3563938" y="2641600"/>
            <a:ext cx="1439862" cy="79216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 name="Oval 17"/>
          <p:cNvSpPr/>
          <p:nvPr/>
        </p:nvSpPr>
        <p:spPr>
          <a:xfrm>
            <a:off x="6443663" y="2728913"/>
            <a:ext cx="1441450"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 name="Oval 19"/>
          <p:cNvSpPr/>
          <p:nvPr/>
        </p:nvSpPr>
        <p:spPr>
          <a:xfrm>
            <a:off x="2011363" y="4125913"/>
            <a:ext cx="1584325" cy="865187"/>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 name="Oval 20"/>
          <p:cNvSpPr/>
          <p:nvPr/>
        </p:nvSpPr>
        <p:spPr>
          <a:xfrm>
            <a:off x="2001838" y="4724400"/>
            <a:ext cx="1584325" cy="865188"/>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Oval 21"/>
          <p:cNvSpPr/>
          <p:nvPr/>
        </p:nvSpPr>
        <p:spPr>
          <a:xfrm>
            <a:off x="1995488" y="5513388"/>
            <a:ext cx="1584325" cy="863600"/>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21249386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3" grpId="0" animBg="1"/>
      <p:bldP spid="11" grpId="0" animBg="1"/>
      <p:bldP spid="12" grpId="0" animBg="1"/>
      <p:bldP spid="14" grpId="0" animBg="1"/>
      <p:bldP spid="17" grpId="0" animBg="1"/>
      <p:bldP spid="18" grpId="0" animBg="1"/>
      <p:bldP spid="20" grpId="0" animBg="1"/>
      <p:bldP spid="21" grpId="0" animBg="1"/>
      <p:bldP spid="22"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p:cNvSpPr>
            <a:spLocks noGrp="1"/>
          </p:cNvSpPr>
          <p:nvPr>
            <p:ph idx="1"/>
          </p:nvPr>
        </p:nvSpPr>
        <p:spPr>
          <a:xfrm>
            <a:off x="468313" y="1196975"/>
            <a:ext cx="8229600" cy="4525963"/>
          </a:xfrm>
        </p:spPr>
        <p:txBody>
          <a:bodyPr/>
          <a:lstStyle/>
          <a:p>
            <a:pPr lvl="1">
              <a:buFont typeface="Arial" charset="0"/>
              <a:buChar char="•"/>
            </a:pPr>
            <a:endParaRPr lang="en-GB" altLang="en-US" sz="2400" smtClean="0"/>
          </a:p>
          <a:p>
            <a:pPr lvl="1">
              <a:buFont typeface="Arial" charset="0"/>
              <a:buChar char="•"/>
            </a:pPr>
            <a:r>
              <a:rPr lang="en-GB" altLang="en-US" sz="2400" smtClean="0"/>
              <a:t>What you say (or how you say it) matters!</a:t>
            </a:r>
          </a:p>
          <a:p>
            <a:pPr lvl="1">
              <a:buFont typeface="Arial" charset="0"/>
              <a:buChar char="•"/>
            </a:pPr>
            <a:endParaRPr lang="en-GB" altLang="en-US" sz="2400" smtClean="0"/>
          </a:p>
          <a:p>
            <a:pPr lvl="1">
              <a:buFont typeface="Arial" charset="0"/>
              <a:buChar char="•"/>
            </a:pPr>
            <a:r>
              <a:rPr lang="en-GB" altLang="en-US" sz="2400" smtClean="0"/>
              <a:t>Certain words used by health professionals or in health literature may trigger automatic negative responses towards genetics/genomics</a:t>
            </a:r>
          </a:p>
          <a:p>
            <a:pPr lvl="1">
              <a:buFont typeface="Arial" charset="0"/>
              <a:buChar char="•"/>
            </a:pPr>
            <a:endParaRPr lang="en-GB" altLang="en-US" sz="2400" smtClean="0"/>
          </a:p>
          <a:p>
            <a:pPr lvl="1">
              <a:buFont typeface="Arial" charset="0"/>
              <a:buChar char="•"/>
            </a:pPr>
            <a:r>
              <a:rPr lang="en-GB" altLang="en-US" sz="2400" smtClean="0"/>
              <a:t>Awareness of certain words associated with negative attitudes may give insight into individual’s attitudes, beliefs and understanding of genetics/genomics </a:t>
            </a:r>
          </a:p>
        </p:txBody>
      </p:sp>
      <p:sp>
        <p:nvSpPr>
          <p:cNvPr id="15363"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D8D49E07-089D-4EFD-9404-498E24587497}" type="slidenum">
              <a:rPr lang="en-GB" altLang="en-US" sz="1400" smtClean="0"/>
              <a:pPr eaLnBrk="1" hangingPunct="1"/>
              <a:t>37</a:t>
            </a:fld>
            <a:endParaRPr lang="en-GB" altLang="en-US" sz="1400" smtClean="0"/>
          </a:p>
        </p:txBody>
      </p:sp>
      <p:sp>
        <p:nvSpPr>
          <p:cNvPr id="15364" name="Title 1"/>
          <p:cNvSpPr>
            <a:spLocks noGrp="1"/>
          </p:cNvSpPr>
          <p:nvPr>
            <p:ph type="title"/>
          </p:nvPr>
        </p:nvSpPr>
        <p:spPr>
          <a:xfrm>
            <a:off x="468313" y="0"/>
            <a:ext cx="8229600" cy="1143000"/>
          </a:xfrm>
        </p:spPr>
        <p:txBody>
          <a:bodyPr/>
          <a:lstStyle/>
          <a:p>
            <a:r>
              <a:rPr lang="en-GB" altLang="en-US" sz="3200" b="1" smtClean="0"/>
              <a:t>Implications for public health genomics</a:t>
            </a:r>
          </a:p>
        </p:txBody>
      </p:sp>
    </p:spTree>
    <p:extLst>
      <p:ext uri="{BB962C8B-B14F-4D97-AF65-F5344CB8AC3E}">
        <p14:creationId xmlns:p14="http://schemas.microsoft.com/office/powerpoint/2010/main" val="67440326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68313" y="0"/>
            <a:ext cx="8229600" cy="1143000"/>
          </a:xfrm>
        </p:spPr>
        <p:txBody>
          <a:bodyPr/>
          <a:lstStyle/>
          <a:p>
            <a:r>
              <a:rPr lang="en-GB" altLang="en-US" smtClean="0"/>
              <a:t>Future research…..</a:t>
            </a:r>
          </a:p>
        </p:txBody>
      </p:sp>
      <p:sp>
        <p:nvSpPr>
          <p:cNvPr id="16387" name="Content Placeholder 2"/>
          <p:cNvSpPr>
            <a:spLocks noGrp="1"/>
          </p:cNvSpPr>
          <p:nvPr>
            <p:ph idx="1"/>
          </p:nvPr>
        </p:nvSpPr>
        <p:spPr>
          <a:xfrm>
            <a:off x="468313" y="1412875"/>
            <a:ext cx="8229600" cy="4525963"/>
          </a:xfrm>
        </p:spPr>
        <p:txBody>
          <a:bodyPr/>
          <a:lstStyle/>
          <a:p>
            <a:r>
              <a:rPr lang="en-GB" altLang="en-US" sz="2800" smtClean="0"/>
              <a:t>What attitudes do non-genetic specialists hold towards genetics? </a:t>
            </a:r>
          </a:p>
          <a:p>
            <a:endParaRPr lang="en-GB" altLang="en-US" sz="2800" smtClean="0"/>
          </a:p>
          <a:p>
            <a:r>
              <a:rPr lang="en-GB" altLang="en-US" sz="2800" smtClean="0"/>
              <a:t>How well do these health professionals understand genetic information?</a:t>
            </a:r>
          </a:p>
          <a:p>
            <a:endParaRPr lang="en-GB" altLang="en-US" sz="2800" smtClean="0"/>
          </a:p>
          <a:p>
            <a:r>
              <a:rPr lang="en-GB" altLang="en-US" sz="2800" smtClean="0"/>
              <a:t>How well can they deliver this to patients?</a:t>
            </a:r>
          </a:p>
        </p:txBody>
      </p:sp>
      <p:sp>
        <p:nvSpPr>
          <p:cNvPr id="1638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BA16251-AF05-43A8-98E8-8414A394EE13}" type="slidenum">
              <a:rPr lang="en-GB" altLang="en-US" sz="1400" smtClean="0"/>
              <a:pPr eaLnBrk="1" hangingPunct="1"/>
              <a:t>38</a:t>
            </a:fld>
            <a:endParaRPr lang="en-GB" altLang="en-US" sz="1400" smtClean="0"/>
          </a:p>
        </p:txBody>
      </p:sp>
    </p:spTree>
    <p:extLst>
      <p:ext uri="{BB962C8B-B14F-4D97-AF65-F5344CB8AC3E}">
        <p14:creationId xmlns:p14="http://schemas.microsoft.com/office/powerpoint/2010/main" val="207273665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3315" name="Content Placeholder 2"/>
          <p:cNvSpPr>
            <a:spLocks noGrp="1"/>
          </p:cNvSpPr>
          <p:nvPr>
            <p:ph idx="1"/>
          </p:nvPr>
        </p:nvSpPr>
        <p:spPr>
          <a:xfrm>
            <a:off x="323850" y="1125538"/>
            <a:ext cx="8229600" cy="4524375"/>
          </a:xfrm>
        </p:spPr>
        <p:txBody>
          <a:bodyPr>
            <a:normAutofit lnSpcReduction="10000"/>
          </a:bodyPr>
          <a:lstStyle/>
          <a:p>
            <a:pPr marL="0" indent="0">
              <a:buFontTx/>
              <a:buNone/>
              <a:defRPr/>
            </a:pPr>
            <a:endParaRPr lang="en-GB" sz="2400" dirty="0" smtClean="0">
              <a:cs typeface="Arial" charset="0"/>
            </a:endParaRPr>
          </a:p>
          <a:p>
            <a:pPr marL="0" indent="0">
              <a:buFontTx/>
              <a:buNone/>
              <a:defRPr/>
            </a:pPr>
            <a:endParaRPr lang="en-GB" sz="2400" dirty="0">
              <a:cs typeface="Arial" charset="0"/>
            </a:endParaRPr>
          </a:p>
          <a:p>
            <a:pPr>
              <a:defRPr/>
            </a:pPr>
            <a:r>
              <a:rPr lang="en-GB" sz="2400" dirty="0" smtClean="0">
                <a:cs typeface="Arial" charset="0"/>
              </a:rPr>
              <a:t>What attitudes do people hold towards people with genetic conditions?</a:t>
            </a:r>
          </a:p>
          <a:p>
            <a:pPr marL="457200" lvl="1" indent="0">
              <a:buFontTx/>
              <a:buNone/>
              <a:defRPr/>
            </a:pPr>
            <a:endParaRPr lang="en-GB" sz="2000" dirty="0" smtClean="0">
              <a:cs typeface="Arial" charset="0"/>
            </a:endParaRPr>
          </a:p>
          <a:p>
            <a:pPr marL="457200" lvl="1" indent="0">
              <a:buFontTx/>
              <a:buNone/>
              <a:defRPr/>
            </a:pPr>
            <a:endParaRPr lang="en-GB" sz="2000" dirty="0" smtClean="0">
              <a:cs typeface="Arial" charset="0"/>
            </a:endParaRPr>
          </a:p>
          <a:p>
            <a:pPr marL="342900" lvl="1" indent="-342900">
              <a:buFontTx/>
              <a:buChar char="•"/>
              <a:defRPr/>
            </a:pPr>
            <a:r>
              <a:rPr lang="en-GB" sz="2400" dirty="0" smtClean="0">
                <a:cs typeface="Arial" charset="0"/>
              </a:rPr>
              <a:t>How do these attitudes influence behavioural choices?</a:t>
            </a:r>
          </a:p>
          <a:p>
            <a:pPr marL="342900" lvl="1" indent="-342900">
              <a:buFontTx/>
              <a:buChar char="•"/>
              <a:defRPr/>
            </a:pPr>
            <a:endParaRPr lang="en-GB" sz="2400" dirty="0" smtClean="0">
              <a:cs typeface="Arial" charset="0"/>
            </a:endParaRPr>
          </a:p>
          <a:p>
            <a:pPr marL="342900" lvl="1" indent="-342900">
              <a:buFontTx/>
              <a:buChar char="•"/>
              <a:defRPr/>
            </a:pPr>
            <a:endParaRPr lang="en-GB" sz="2400" dirty="0">
              <a:cs typeface="Arial" charset="0"/>
            </a:endParaRPr>
          </a:p>
          <a:p>
            <a:pPr marL="342900" lvl="1" indent="-342900">
              <a:buFontTx/>
              <a:buChar char="•"/>
              <a:defRPr/>
            </a:pPr>
            <a:r>
              <a:rPr lang="en-GB" sz="2400" dirty="0" smtClean="0"/>
              <a:t>Hypothetical </a:t>
            </a:r>
            <a:r>
              <a:rPr lang="en-GB" sz="2400" dirty="0"/>
              <a:t>dating scenarios manipulating severity of genetic condition in potential “mate”</a:t>
            </a:r>
          </a:p>
          <a:p>
            <a:pPr>
              <a:defRPr/>
            </a:pPr>
            <a:endParaRPr lang="en-GB" sz="2400" dirty="0" smtClean="0">
              <a:cs typeface="Arial" charset="0"/>
            </a:endParaRPr>
          </a:p>
          <a:p>
            <a:pPr>
              <a:defRPr/>
            </a:pPr>
            <a:endParaRPr lang="en-GB" sz="2400" dirty="0">
              <a:cs typeface="Arial" charset="0"/>
            </a:endParaRPr>
          </a:p>
          <a:p>
            <a:pPr>
              <a:defRPr/>
            </a:pPr>
            <a:endParaRPr lang="en-GB" sz="2400" dirty="0" smtClean="0"/>
          </a:p>
        </p:txBody>
      </p:sp>
      <p:sp>
        <p:nvSpPr>
          <p:cNvPr id="17412"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412541B-CD19-4B36-9A3C-EF48863D3A20}" type="slidenum">
              <a:rPr lang="en-GB" altLang="en-US" sz="1400" smtClean="0"/>
              <a:pPr eaLnBrk="1" hangingPunct="1"/>
              <a:t>39</a:t>
            </a:fld>
            <a:endParaRPr lang="en-GB" altLang="en-US" sz="1400" smtClean="0"/>
          </a:p>
        </p:txBody>
      </p:sp>
    </p:spTree>
    <p:extLst>
      <p:ext uri="{BB962C8B-B14F-4D97-AF65-F5344CB8AC3E}">
        <p14:creationId xmlns:p14="http://schemas.microsoft.com/office/powerpoint/2010/main" val="46598933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8435" name="Content Placeholder 2"/>
          <p:cNvSpPr>
            <a:spLocks noGrp="1"/>
          </p:cNvSpPr>
          <p:nvPr>
            <p:ph idx="1"/>
          </p:nvPr>
        </p:nvSpPr>
        <p:spPr>
          <a:xfrm>
            <a:off x="395288" y="1125538"/>
            <a:ext cx="8229600" cy="4524375"/>
          </a:xfrm>
        </p:spPr>
        <p:txBody>
          <a:bodyPr>
            <a:normAutofit lnSpcReduction="10000"/>
          </a:bodyPr>
          <a:lstStyle/>
          <a:p>
            <a:pPr marL="457200" lvl="1" indent="0">
              <a:buFontTx/>
              <a:buNone/>
            </a:pPr>
            <a:endParaRPr lang="en-GB" altLang="en-US" sz="2000" smtClean="0"/>
          </a:p>
          <a:p>
            <a:pPr marL="514350" indent="-457200"/>
            <a:r>
              <a:rPr lang="en-GB" altLang="en-US" sz="2400" smtClean="0"/>
              <a:t>Participants indicated less intention to invest in a relationship with potential mates with more serious genetic conditions </a:t>
            </a:r>
            <a:r>
              <a:rPr lang="en-GB" altLang="en-US" sz="2400" i="1" smtClean="0"/>
              <a:t>F</a:t>
            </a:r>
            <a:r>
              <a:rPr lang="en-GB" altLang="en-US" sz="2400" smtClean="0"/>
              <a:t> (1, 41)  = 4.28, </a:t>
            </a:r>
            <a:r>
              <a:rPr lang="en-GB" altLang="en-US" sz="2400" i="1" smtClean="0"/>
              <a:t>p</a:t>
            </a:r>
            <a:r>
              <a:rPr lang="en-GB" altLang="en-US" sz="2400" smtClean="0"/>
              <a:t> = .007.</a:t>
            </a:r>
          </a:p>
          <a:p>
            <a:pPr marL="514350" indent="-457200">
              <a:buFontTx/>
              <a:buAutoNum type="arabicPeriod" startAt="2"/>
            </a:pPr>
            <a:endParaRPr lang="en-GB" altLang="en-US" sz="2400" smtClean="0"/>
          </a:p>
          <a:p>
            <a:pPr marL="514350" indent="-457200"/>
            <a:r>
              <a:rPr lang="en-GB" altLang="en-US" sz="2400" smtClean="0"/>
              <a:t>Interaction between condition and positive-negative word valence for relationship investment. </a:t>
            </a:r>
          </a:p>
          <a:p>
            <a:pPr marL="514350" indent="-457200">
              <a:buFontTx/>
              <a:buAutoNum type="arabicPeriod" startAt="2"/>
            </a:pPr>
            <a:endParaRPr lang="en-GB" altLang="en-US" sz="2400" smtClean="0"/>
          </a:p>
          <a:p>
            <a:pPr marL="457200" lvl="1" indent="0">
              <a:buFontTx/>
              <a:buNone/>
            </a:pPr>
            <a:r>
              <a:rPr lang="en-GB" altLang="en-US" sz="2000" smtClean="0"/>
              <a:t>E.g. participants who reported “genetic test” as being “bad” significantly less likely to consider investing in a relationship with an individual in the non-treatable genetic  condition that those who saw “genetic test” as “good”.</a:t>
            </a:r>
          </a:p>
          <a:p>
            <a:pPr marL="514350" indent="-457200"/>
            <a:endParaRPr lang="en-GB" altLang="en-US" sz="2400" smtClean="0"/>
          </a:p>
          <a:p>
            <a:pPr marL="514350" indent="-457200">
              <a:buFontTx/>
              <a:buNone/>
            </a:pPr>
            <a:endParaRPr lang="en-GB" altLang="en-US" sz="2400" smtClean="0"/>
          </a:p>
          <a:p>
            <a:pPr marL="514350" indent="-457200">
              <a:buFontTx/>
              <a:buNone/>
            </a:pPr>
            <a:endParaRPr lang="en-GB" altLang="en-US" sz="2400" smtClean="0"/>
          </a:p>
          <a:p>
            <a:pPr marL="457200" lvl="1" indent="0">
              <a:buFontTx/>
              <a:buAutoNum type="arabicPeriod"/>
            </a:pPr>
            <a:endParaRPr lang="en-GB" altLang="en-US" sz="2000" smtClean="0">
              <a:cs typeface="Arial" charset="0"/>
            </a:endParaRPr>
          </a:p>
          <a:p>
            <a:pPr marL="457200" lvl="1" indent="0">
              <a:buFontTx/>
              <a:buAutoNum type="arabicPeriod"/>
            </a:pPr>
            <a:endParaRPr lang="en-GB" altLang="en-US" sz="2000" smtClean="0">
              <a:cs typeface="Arial" charset="0"/>
            </a:endParaRPr>
          </a:p>
        </p:txBody>
      </p:sp>
      <p:sp>
        <p:nvSpPr>
          <p:cNvPr id="1843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712BE36-2F19-4C17-916F-1191E48EC930}" type="slidenum">
              <a:rPr lang="en-GB" altLang="en-US" sz="1400" smtClean="0"/>
              <a:pPr eaLnBrk="1" hangingPunct="1"/>
              <a:t>40</a:t>
            </a:fld>
            <a:endParaRPr lang="en-GB" altLang="en-US" sz="1400" smtClean="0"/>
          </a:p>
        </p:txBody>
      </p:sp>
    </p:spTree>
    <p:extLst>
      <p:ext uri="{BB962C8B-B14F-4D97-AF65-F5344CB8AC3E}">
        <p14:creationId xmlns:p14="http://schemas.microsoft.com/office/powerpoint/2010/main" val="96894542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2"/>
          <p:cNvSpPr>
            <a:spLocks noGrp="1"/>
          </p:cNvSpPr>
          <p:nvPr>
            <p:ph idx="1"/>
          </p:nvPr>
        </p:nvSpPr>
        <p:spPr>
          <a:xfrm>
            <a:off x="395288" y="1484313"/>
            <a:ext cx="8229600" cy="4525962"/>
          </a:xfrm>
        </p:spPr>
        <p:txBody>
          <a:bodyPr/>
          <a:lstStyle/>
          <a:p>
            <a:pPr>
              <a:defRPr/>
            </a:pPr>
            <a:r>
              <a:rPr lang="en-GB" sz="2800" dirty="0" smtClean="0"/>
              <a:t>Implications of negative attitudes towards genetics on wider lifestyle choices.</a:t>
            </a:r>
          </a:p>
          <a:p>
            <a:pPr marL="0" indent="0">
              <a:buFontTx/>
              <a:buNone/>
              <a:defRPr/>
            </a:pPr>
            <a:endParaRPr lang="en-GB" sz="2800" dirty="0" smtClean="0"/>
          </a:p>
          <a:p>
            <a:pPr>
              <a:defRPr/>
            </a:pPr>
            <a:r>
              <a:rPr lang="en-GB" sz="2800" dirty="0" smtClean="0"/>
              <a:t>A new form of “genetic discrimination”?</a:t>
            </a:r>
          </a:p>
          <a:p>
            <a:pPr lvl="1">
              <a:defRPr/>
            </a:pPr>
            <a:endParaRPr lang="en-GB" dirty="0" smtClean="0"/>
          </a:p>
          <a:p>
            <a:pPr>
              <a:defRPr/>
            </a:pPr>
            <a:r>
              <a:rPr lang="en-GB" sz="2800" dirty="0" smtClean="0"/>
              <a:t>NB: Modern prejudice cannot be captured explicitly</a:t>
            </a:r>
          </a:p>
          <a:p>
            <a:pPr>
              <a:buFontTx/>
              <a:buNone/>
              <a:defRPr/>
            </a:pPr>
            <a:endParaRPr lang="en-GB" dirty="0" smtClean="0"/>
          </a:p>
        </p:txBody>
      </p:sp>
      <p:sp>
        <p:nvSpPr>
          <p:cNvPr id="1945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2E4FF4D1-2460-43E0-8367-329CD47B161B}" type="slidenum">
              <a:rPr lang="en-GB" altLang="en-US" sz="1400" smtClean="0"/>
              <a:pPr eaLnBrk="1" hangingPunct="1"/>
              <a:t>41</a:t>
            </a:fld>
            <a:endParaRPr lang="en-GB" altLang="en-US" sz="1400" smtClean="0"/>
          </a:p>
        </p:txBody>
      </p:sp>
      <p:sp>
        <p:nvSpPr>
          <p:cNvPr id="19460" name="Title 1"/>
          <p:cNvSpPr>
            <a:spLocks noGrp="1"/>
          </p:cNvSpPr>
          <p:nvPr>
            <p:ph type="title"/>
          </p:nvPr>
        </p:nvSpPr>
        <p:spPr>
          <a:xfrm>
            <a:off x="468313" y="0"/>
            <a:ext cx="8229600" cy="1143000"/>
          </a:xfrm>
        </p:spPr>
        <p:txBody>
          <a:bodyPr/>
          <a:lstStyle/>
          <a:p>
            <a:r>
              <a:rPr lang="en-GB" altLang="en-US" sz="3200" b="1" smtClean="0"/>
              <a:t>Implications for public health genomics</a:t>
            </a:r>
          </a:p>
        </p:txBody>
      </p:sp>
    </p:spTree>
    <p:extLst>
      <p:ext uri="{BB962C8B-B14F-4D97-AF65-F5344CB8AC3E}">
        <p14:creationId xmlns:p14="http://schemas.microsoft.com/office/powerpoint/2010/main" val="46147127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20483" name="Content Placeholder 2"/>
          <p:cNvSpPr>
            <a:spLocks noGrp="1"/>
          </p:cNvSpPr>
          <p:nvPr>
            <p:ph idx="1"/>
          </p:nvPr>
        </p:nvSpPr>
        <p:spPr>
          <a:xfrm>
            <a:off x="395288" y="1125538"/>
            <a:ext cx="8229600" cy="4524375"/>
          </a:xfrm>
        </p:spPr>
        <p:txBody>
          <a:bodyPr/>
          <a:lstStyle/>
          <a:p>
            <a:pPr marL="57150" indent="0">
              <a:buFontTx/>
              <a:buNone/>
            </a:pPr>
            <a:r>
              <a:rPr lang="en-GB" altLang="en-US" sz="2400" b="1" smtClean="0"/>
              <a:t>Intention to receive a hypothetical genetic test </a:t>
            </a:r>
          </a:p>
          <a:p>
            <a:pPr marL="57150" indent="0"/>
            <a:endParaRPr lang="en-GB" altLang="en-US" sz="2400" smtClean="0"/>
          </a:p>
          <a:p>
            <a:pPr marL="57150" indent="0">
              <a:buFontTx/>
              <a:buNone/>
            </a:pPr>
            <a:endParaRPr lang="en-GB" altLang="en-US" sz="2400" smtClean="0"/>
          </a:p>
          <a:p>
            <a:pPr marL="914400" lvl="1" indent="-457200">
              <a:buFontTx/>
              <a:buAutoNum type="arabicPeriod"/>
            </a:pPr>
            <a:endParaRPr lang="en-GB" altLang="en-US" sz="2000" smtClean="0">
              <a:cs typeface="Arial" charset="0"/>
            </a:endParaRPr>
          </a:p>
          <a:p>
            <a:pPr marL="914400" lvl="1" indent="-457200">
              <a:buFontTx/>
              <a:buAutoNum type="arabicPeriod"/>
            </a:pPr>
            <a:endParaRPr lang="en-GB" altLang="en-US" sz="2000" smtClean="0">
              <a:cs typeface="Arial" charset="0"/>
            </a:endParaRPr>
          </a:p>
        </p:txBody>
      </p:sp>
      <p:sp>
        <p:nvSpPr>
          <p:cNvPr id="2048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2454BFBC-BA0C-44E8-9185-63AEEA7E3011}" type="slidenum">
              <a:rPr lang="en-GB" altLang="en-US" sz="1400" smtClean="0"/>
              <a:pPr eaLnBrk="1" hangingPunct="1"/>
              <a:t>42</a:t>
            </a:fld>
            <a:endParaRPr lang="en-GB" altLang="en-US" sz="1400" smtClean="0"/>
          </a:p>
        </p:txBody>
      </p:sp>
      <p:graphicFrame>
        <p:nvGraphicFramePr>
          <p:cNvPr id="2" name="Table 1"/>
          <p:cNvGraphicFramePr>
            <a:graphicFrameLocks noGrp="1"/>
          </p:cNvGraphicFramePr>
          <p:nvPr/>
        </p:nvGraphicFramePr>
        <p:xfrm>
          <a:off x="395288" y="1628775"/>
          <a:ext cx="8424862" cy="4672011"/>
        </p:xfrm>
        <a:graphic>
          <a:graphicData uri="http://schemas.openxmlformats.org/drawingml/2006/table">
            <a:tbl>
              <a:tblPr firstRow="1" firstCol="1" bandRow="1"/>
              <a:tblGrid>
                <a:gridCol w="6408656">
                  <a:extLst>
                    <a:ext uri="{9D8B030D-6E8A-4147-A177-3AD203B41FA5}">
                      <a16:colId xmlns:a16="http://schemas.microsoft.com/office/drawing/2014/main" val="20000"/>
                    </a:ext>
                  </a:extLst>
                </a:gridCol>
                <a:gridCol w="1224125">
                  <a:extLst>
                    <a:ext uri="{9D8B030D-6E8A-4147-A177-3AD203B41FA5}">
                      <a16:colId xmlns:a16="http://schemas.microsoft.com/office/drawing/2014/main" val="20001"/>
                    </a:ext>
                  </a:extLst>
                </a:gridCol>
                <a:gridCol w="792081">
                  <a:extLst>
                    <a:ext uri="{9D8B030D-6E8A-4147-A177-3AD203B41FA5}">
                      <a16:colId xmlns:a16="http://schemas.microsoft.com/office/drawing/2014/main" val="20002"/>
                    </a:ext>
                  </a:extLst>
                </a:gridCol>
              </a:tblGrid>
              <a:tr h="365805">
                <a:tc>
                  <a:txBody>
                    <a:bodyPr/>
                    <a:lstStyle/>
                    <a:p>
                      <a:pPr>
                        <a:lnSpc>
                          <a:spcPct val="150000"/>
                        </a:lnSpc>
                        <a:spcAft>
                          <a:spcPts val="0"/>
                        </a:spcAft>
                      </a:pPr>
                      <a:r>
                        <a:rPr lang="en-GB" sz="1600" b="1" dirty="0">
                          <a:effectLst/>
                          <a:latin typeface="Times New Roman"/>
                          <a:ea typeface="Calibri"/>
                          <a:cs typeface="Times New Roman"/>
                        </a:rPr>
                        <a:t> </a:t>
                      </a:r>
                      <a:endParaRPr lang="en-GB" sz="14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600" b="1">
                          <a:effectLst/>
                          <a:latin typeface="Times New Roman"/>
                          <a:ea typeface="Calibri"/>
                          <a:cs typeface="Times New Roman"/>
                        </a:rPr>
                        <a:t>Mean</a:t>
                      </a:r>
                      <a:endParaRPr lang="en-GB" sz="14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600" b="1">
                          <a:effectLst/>
                          <a:latin typeface="Times New Roman"/>
                          <a:ea typeface="Calibri"/>
                          <a:cs typeface="Times New Roman"/>
                        </a:rPr>
                        <a:t>SD</a:t>
                      </a:r>
                      <a:endParaRPr lang="en-GB" sz="14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365805">
                <a:tc gridSpan="3">
                  <a:txBody>
                    <a:bodyPr/>
                    <a:lstStyle/>
                    <a:p>
                      <a:pPr algn="ctr">
                        <a:lnSpc>
                          <a:spcPct val="150000"/>
                        </a:lnSpc>
                        <a:spcAft>
                          <a:spcPts val="0"/>
                        </a:spcAft>
                      </a:pPr>
                      <a:r>
                        <a:rPr lang="en-GB" sz="1600" b="1" dirty="0">
                          <a:effectLst/>
                          <a:latin typeface="Times New Roman"/>
                          <a:ea typeface="Calibri"/>
                          <a:cs typeface="Times New Roman"/>
                        </a:rPr>
                        <a:t>Higher scores reflect more positive responses (scale of 1-7)</a:t>
                      </a:r>
                      <a:endParaRPr lang="en-GB" sz="14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411531">
                <a:tc>
                  <a:txBody>
                    <a:bodyPr/>
                    <a:lstStyle/>
                    <a:p>
                      <a:pPr>
                        <a:lnSpc>
                          <a:spcPct val="150000"/>
                        </a:lnSpc>
                        <a:spcAft>
                          <a:spcPts val="0"/>
                        </a:spcAft>
                      </a:pPr>
                      <a:r>
                        <a:rPr lang="en-GB" sz="1800" dirty="0">
                          <a:effectLst/>
                          <a:latin typeface="+mj-lt"/>
                          <a:ea typeface="Calibri"/>
                          <a:cs typeface="Times New Roman"/>
                        </a:rPr>
                        <a:t>Intention: How likely would you be to have a genetic test</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5.59</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1.61</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823062">
                <a:tc>
                  <a:txBody>
                    <a:bodyPr/>
                    <a:lstStyle/>
                    <a:p>
                      <a:pPr>
                        <a:lnSpc>
                          <a:spcPct val="150000"/>
                        </a:lnSpc>
                        <a:spcAft>
                          <a:spcPts val="0"/>
                        </a:spcAft>
                      </a:pPr>
                      <a:r>
                        <a:rPr lang="en-GB" sz="1800" dirty="0">
                          <a:effectLst/>
                          <a:latin typeface="+mj-lt"/>
                          <a:ea typeface="Calibri"/>
                          <a:cs typeface="Times New Roman"/>
                        </a:rPr>
                        <a:t>SN: Most people who are important to me would approve of me having a genetic test</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5.91</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1.40</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823062">
                <a:tc>
                  <a:txBody>
                    <a:bodyPr/>
                    <a:lstStyle/>
                    <a:p>
                      <a:pPr>
                        <a:lnSpc>
                          <a:spcPct val="150000"/>
                        </a:lnSpc>
                        <a:spcAft>
                          <a:spcPts val="0"/>
                        </a:spcAft>
                      </a:pPr>
                      <a:r>
                        <a:rPr lang="en-GB" sz="1800" dirty="0">
                          <a:effectLst/>
                          <a:latin typeface="+mj-lt"/>
                          <a:ea typeface="Calibri"/>
                          <a:cs typeface="Times New Roman"/>
                        </a:rPr>
                        <a:t>SN: Having a genetic test may have implications for family members</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4.64</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2.10</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r h="411531">
                <a:tc>
                  <a:txBody>
                    <a:bodyPr/>
                    <a:lstStyle/>
                    <a:p>
                      <a:pPr>
                        <a:lnSpc>
                          <a:spcPct val="150000"/>
                        </a:lnSpc>
                        <a:spcAft>
                          <a:spcPts val="0"/>
                        </a:spcAft>
                      </a:pPr>
                      <a:r>
                        <a:rPr lang="en-GB" sz="1800" dirty="0">
                          <a:effectLst/>
                          <a:latin typeface="+mj-lt"/>
                          <a:ea typeface="Calibri"/>
                          <a:cs typeface="Times New Roman"/>
                        </a:rPr>
                        <a:t>PBC: I could easily have a genetic test if I chose to do so</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4.87</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1.61</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r h="823062">
                <a:tc>
                  <a:txBody>
                    <a:bodyPr/>
                    <a:lstStyle/>
                    <a:p>
                      <a:pPr>
                        <a:lnSpc>
                          <a:spcPct val="150000"/>
                        </a:lnSpc>
                        <a:spcAft>
                          <a:spcPts val="0"/>
                        </a:spcAft>
                      </a:pPr>
                      <a:r>
                        <a:rPr lang="en-GB" sz="1800" dirty="0">
                          <a:effectLst/>
                          <a:latin typeface="+mj-lt"/>
                          <a:ea typeface="Calibri"/>
                          <a:cs typeface="Times New Roman"/>
                        </a:rPr>
                        <a:t>PBC: I would be concerned that other people could find out my genetic test result</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3.47</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2.13</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6"/>
                  </a:ext>
                </a:extLst>
              </a:tr>
              <a:tr h="648153">
                <a:tc>
                  <a:txBody>
                    <a:bodyPr/>
                    <a:lstStyle/>
                    <a:p>
                      <a:pPr>
                        <a:lnSpc>
                          <a:spcPct val="150000"/>
                        </a:lnSpc>
                        <a:spcAft>
                          <a:spcPts val="0"/>
                        </a:spcAft>
                      </a:pPr>
                      <a:r>
                        <a:rPr lang="en-GB" sz="1800" dirty="0">
                          <a:effectLst/>
                          <a:latin typeface="+mj-lt"/>
                          <a:ea typeface="Calibri"/>
                          <a:cs typeface="Times New Roman"/>
                        </a:rPr>
                        <a:t>AR: If I did not have a genetic test I would later wish I had</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dirty="0">
                          <a:effectLst/>
                          <a:latin typeface="Times New Roman"/>
                          <a:ea typeface="Calibri"/>
                          <a:cs typeface="Times New Roman"/>
                        </a:rPr>
                        <a:t>5.10</a:t>
                      </a:r>
                      <a:endParaRPr lang="en-GB" sz="16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dirty="0">
                          <a:effectLst/>
                          <a:latin typeface="Times New Roman"/>
                          <a:ea typeface="Calibri"/>
                          <a:cs typeface="Times New Roman"/>
                        </a:rPr>
                        <a:t>1.80</a:t>
                      </a:r>
                      <a:endParaRPr lang="en-GB" sz="16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2084094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sz="3200" b="1" smtClean="0"/>
              <a:t>Can we (or should we?) change attitudes?</a:t>
            </a:r>
          </a:p>
        </p:txBody>
      </p:sp>
      <p:sp>
        <p:nvSpPr>
          <p:cNvPr id="21507" name="Content Placeholder 2"/>
          <p:cNvSpPr>
            <a:spLocks noGrp="1"/>
          </p:cNvSpPr>
          <p:nvPr>
            <p:ph idx="1"/>
          </p:nvPr>
        </p:nvSpPr>
        <p:spPr>
          <a:xfrm>
            <a:off x="539750" y="1700213"/>
            <a:ext cx="8229600" cy="4525962"/>
          </a:xfrm>
        </p:spPr>
        <p:txBody>
          <a:bodyPr/>
          <a:lstStyle/>
          <a:p>
            <a:r>
              <a:rPr lang="en-GB" altLang="en-US" smtClean="0"/>
              <a:t>Information about genetics needs to tap into these key factors </a:t>
            </a:r>
          </a:p>
          <a:p>
            <a:endParaRPr lang="en-GB" altLang="en-US" smtClean="0"/>
          </a:p>
          <a:p>
            <a:r>
              <a:rPr lang="en-GB" altLang="en-US" smtClean="0"/>
              <a:t>BUT need to tap into implicit attitudes – asking people what they think may not be linked to behavioural choices… </a:t>
            </a:r>
          </a:p>
          <a:p>
            <a:endParaRPr lang="en-GB" altLang="en-US" smtClean="0"/>
          </a:p>
          <a:p>
            <a:r>
              <a:rPr lang="en-GB" altLang="en-US" smtClean="0"/>
              <a:t>Potential for attitude change intervention </a:t>
            </a:r>
          </a:p>
          <a:p>
            <a:endParaRPr lang="en-GB" altLang="en-US" smtClean="0"/>
          </a:p>
          <a:p>
            <a:endParaRPr lang="en-GB" altLang="en-US" smtClean="0"/>
          </a:p>
        </p:txBody>
      </p:sp>
      <p:sp>
        <p:nvSpPr>
          <p:cNvPr id="2150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7ACC6D3-2A1A-4650-9986-78F462E57CEB}" type="slidenum">
              <a:rPr lang="en-GB" altLang="en-US" sz="1400" smtClean="0"/>
              <a:pPr eaLnBrk="1" hangingPunct="1"/>
              <a:t>43</a:t>
            </a:fld>
            <a:endParaRPr lang="en-GB" altLang="en-US" sz="1400" smtClean="0"/>
          </a:p>
        </p:txBody>
      </p:sp>
    </p:spTree>
    <p:extLst>
      <p:ext uri="{BB962C8B-B14F-4D97-AF65-F5344CB8AC3E}">
        <p14:creationId xmlns:p14="http://schemas.microsoft.com/office/powerpoint/2010/main" val="88447962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750" y="2349500"/>
            <a:ext cx="8229600" cy="1143000"/>
          </a:xfrm>
        </p:spPr>
        <p:txBody>
          <a:bodyPr>
            <a:normAutofit fontScale="90000"/>
          </a:bodyPr>
          <a:lstStyle/>
          <a:p>
            <a:r>
              <a:rPr lang="en-GB" altLang="en-US" smtClean="0"/>
              <a:t>What we know #2</a:t>
            </a:r>
            <a:br>
              <a:rPr lang="en-GB" altLang="en-US" smtClean="0"/>
            </a:br>
            <a:r>
              <a:rPr lang="en-GB" altLang="en-US" smtClean="0"/>
              <a:t/>
            </a:r>
            <a:br>
              <a:rPr lang="en-GB" altLang="en-US" smtClean="0"/>
            </a:br>
            <a:r>
              <a:rPr lang="en-GB" altLang="en-US" smtClean="0"/>
              <a:t>People’s understanding of genetic risk influences behaviour</a:t>
            </a:r>
          </a:p>
        </p:txBody>
      </p:sp>
      <p:sp>
        <p:nvSpPr>
          <p:cNvPr id="22531"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82D52E1-C0BE-4F42-8353-60C69D4C8F18}" type="slidenum">
              <a:rPr lang="en-GB" altLang="en-US" sz="1400" smtClean="0"/>
              <a:pPr eaLnBrk="1" hangingPunct="1"/>
              <a:t>44</a:t>
            </a:fld>
            <a:endParaRPr lang="en-GB" altLang="en-US" sz="1400" smtClean="0"/>
          </a:p>
        </p:txBody>
      </p:sp>
    </p:spTree>
    <p:extLst>
      <p:ext uri="{BB962C8B-B14F-4D97-AF65-F5344CB8AC3E}">
        <p14:creationId xmlns:p14="http://schemas.microsoft.com/office/powerpoint/2010/main" val="168651993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50825" y="188913"/>
            <a:ext cx="8569325" cy="1143000"/>
          </a:xfrm>
        </p:spPr>
        <p:txBody>
          <a:bodyPr/>
          <a:lstStyle/>
          <a:p>
            <a:r>
              <a:rPr lang="en-GB" altLang="en-US" sz="3200" b="1" smtClean="0"/>
              <a:t>Understanding impact of genetic risk information</a:t>
            </a:r>
          </a:p>
        </p:txBody>
      </p:sp>
      <p:sp>
        <p:nvSpPr>
          <p:cNvPr id="23555" name="Content Placeholder 2"/>
          <p:cNvSpPr>
            <a:spLocks noGrp="1"/>
          </p:cNvSpPr>
          <p:nvPr>
            <p:ph idx="1"/>
          </p:nvPr>
        </p:nvSpPr>
        <p:spPr>
          <a:xfrm>
            <a:off x="457200" y="1600200"/>
            <a:ext cx="3683000" cy="1252538"/>
          </a:xfrm>
        </p:spPr>
        <p:txBody>
          <a:bodyPr/>
          <a:lstStyle/>
          <a:p>
            <a:r>
              <a:rPr lang="en-GB" altLang="en-US" sz="2800" smtClean="0"/>
              <a:t>Objective/Clinical risk status</a:t>
            </a:r>
          </a:p>
        </p:txBody>
      </p:sp>
      <p:sp>
        <p:nvSpPr>
          <p:cNvPr id="23556" name="Slide Number Placeholder 3"/>
          <p:cNvSpPr>
            <a:spLocks noGrp="1"/>
          </p:cNvSpPr>
          <p:nvPr>
            <p:ph type="sldNum" sz="quarter" idx="12"/>
          </p:nvPr>
        </p:nvSpPr>
        <p:spPr>
          <a:xfrm>
            <a:off x="6553200" y="6194425"/>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05CF345-28A4-44DE-B5D6-089CFC38BA6D}" type="slidenum">
              <a:rPr lang="en-GB" altLang="en-US" sz="1400" smtClean="0"/>
              <a:pPr eaLnBrk="1" hangingPunct="1"/>
              <a:t>45</a:t>
            </a:fld>
            <a:endParaRPr lang="en-GB" altLang="en-US" sz="1400" smtClean="0"/>
          </a:p>
        </p:txBody>
      </p:sp>
      <p:sp>
        <p:nvSpPr>
          <p:cNvPr id="5" name="Content Placeholder 2"/>
          <p:cNvSpPr txBox="1">
            <a:spLocks/>
          </p:cNvSpPr>
          <p:nvPr/>
        </p:nvSpPr>
        <p:spPr bwMode="auto">
          <a:xfrm>
            <a:off x="5003800" y="1557338"/>
            <a:ext cx="36830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lang="en-GB" sz="2800" kern="0" dirty="0" smtClean="0"/>
              <a:t>Subjective risk status</a:t>
            </a:r>
          </a:p>
        </p:txBody>
      </p:sp>
      <p:sp>
        <p:nvSpPr>
          <p:cNvPr id="23558" name="Rectangle 1"/>
          <p:cNvSpPr>
            <a:spLocks noChangeArrowheads="1"/>
          </p:cNvSpPr>
          <p:nvPr/>
        </p:nvSpPr>
        <p:spPr bwMode="auto">
          <a:xfrm>
            <a:off x="4067175" y="1547813"/>
            <a:ext cx="692150"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7200"/>
              <a:t>≠</a:t>
            </a:r>
          </a:p>
        </p:txBody>
      </p:sp>
      <p:sp>
        <p:nvSpPr>
          <p:cNvPr id="3" name="Rounded Rectangular Callout 2"/>
          <p:cNvSpPr/>
          <p:nvPr/>
        </p:nvSpPr>
        <p:spPr>
          <a:xfrm>
            <a:off x="777875" y="3068638"/>
            <a:ext cx="7272338" cy="2089150"/>
          </a:xfrm>
          <a:prstGeom prst="wedgeRoundRectCallout">
            <a:avLst>
              <a:gd name="adj1" fmla="val 23821"/>
              <a:gd name="adj2" fmla="val -8049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227013" eaLnBrk="0" hangingPunct="0">
              <a:defRPr/>
            </a:pPr>
            <a:r>
              <a:rPr lang="en-GB" i="1" dirty="0">
                <a:solidFill>
                  <a:schemeClr val="tx1"/>
                </a:solidFill>
              </a:rPr>
              <a:t> </a:t>
            </a:r>
            <a:r>
              <a:rPr lang="en-GB" sz="2400" i="1" dirty="0">
                <a:solidFill>
                  <a:schemeClr val="tx1"/>
                </a:solidFill>
                <a:cs typeface="Times New Roman" pitchFamily="18" charset="0"/>
              </a:rPr>
              <a:t>“I find it hard to understand that if so many people in my family have had breast cancer that they felt I was not at risk. I keep thinking ‘what if they got it wrong!?’</a:t>
            </a:r>
            <a:r>
              <a:rPr lang="en-GB" sz="2400" i="1" dirty="0">
                <a:solidFill>
                  <a:schemeClr val="tx1"/>
                </a:solidFill>
              </a:rPr>
              <a:t>  </a:t>
            </a:r>
            <a:r>
              <a:rPr lang="en-GB" sz="2000" i="1" dirty="0">
                <a:solidFill>
                  <a:schemeClr val="tx1"/>
                </a:solidFill>
              </a:rPr>
              <a:t>CARIAD trial participant</a:t>
            </a:r>
          </a:p>
        </p:txBody>
      </p:sp>
      <p:sp>
        <p:nvSpPr>
          <p:cNvPr id="23560" name="Rectangle 3"/>
          <p:cNvSpPr>
            <a:spLocks noChangeArrowheads="1"/>
          </p:cNvSpPr>
          <p:nvPr/>
        </p:nvSpPr>
        <p:spPr bwMode="auto">
          <a:xfrm>
            <a:off x="307975" y="5805488"/>
            <a:ext cx="8208963"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1400"/>
              <a:t>Hilgart , Phelps, Bennett et al (2010).  </a:t>
            </a:r>
            <a:r>
              <a:rPr lang="en-GB" altLang="en-US" sz="1400" i="1"/>
              <a:t>“I have always believed I was at high risk…”</a:t>
            </a:r>
            <a:r>
              <a:rPr lang="en-GB" altLang="en-US" sz="1400"/>
              <a:t> The role of expectation in emotional responses to the receipt of an average, moderate or high cancer genetic risk assessment result: A thematic analysis of free-text questionnaire comments.  </a:t>
            </a:r>
            <a:r>
              <a:rPr lang="en-GB" altLang="en-US" sz="1400" i="1"/>
              <a:t>Familial Cancer</a:t>
            </a:r>
            <a:r>
              <a:rPr lang="en-GB" altLang="en-US" sz="1400"/>
              <a:t>, 9, 3, 469-477.</a:t>
            </a:r>
          </a:p>
        </p:txBody>
      </p:sp>
    </p:spTree>
    <p:extLst>
      <p:ext uri="{BB962C8B-B14F-4D97-AF65-F5344CB8AC3E}">
        <p14:creationId xmlns:p14="http://schemas.microsoft.com/office/powerpoint/2010/main" val="349696674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250825" y="188913"/>
            <a:ext cx="8569325" cy="1143000"/>
          </a:xfrm>
        </p:spPr>
        <p:txBody>
          <a:bodyPr/>
          <a:lstStyle/>
          <a:p>
            <a:r>
              <a:rPr lang="en-GB" altLang="en-US" sz="3200" b="1" smtClean="0"/>
              <a:t>Understanding impact of genetic risk information</a:t>
            </a:r>
          </a:p>
        </p:txBody>
      </p:sp>
      <p:sp>
        <p:nvSpPr>
          <p:cNvPr id="24579" name="Content Placeholder 2"/>
          <p:cNvSpPr>
            <a:spLocks noGrp="1"/>
          </p:cNvSpPr>
          <p:nvPr>
            <p:ph idx="1"/>
          </p:nvPr>
        </p:nvSpPr>
        <p:spPr>
          <a:xfrm>
            <a:off x="457200" y="1600200"/>
            <a:ext cx="3683000" cy="1252538"/>
          </a:xfrm>
        </p:spPr>
        <p:txBody>
          <a:bodyPr/>
          <a:lstStyle/>
          <a:p>
            <a:r>
              <a:rPr lang="en-GB" altLang="en-US" sz="2800" smtClean="0"/>
              <a:t>Objective/Clinical risk status</a:t>
            </a:r>
          </a:p>
        </p:txBody>
      </p:sp>
      <p:sp>
        <p:nvSpPr>
          <p:cNvPr id="24580" name="Slide Number Placeholder 3"/>
          <p:cNvSpPr>
            <a:spLocks noGrp="1"/>
          </p:cNvSpPr>
          <p:nvPr>
            <p:ph type="sldNum" sz="quarter" idx="12"/>
          </p:nvPr>
        </p:nvSpPr>
        <p:spPr>
          <a:xfrm>
            <a:off x="6553200" y="6194425"/>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811F6E9E-6628-4CCD-8AF9-84CF3658A262}" type="slidenum">
              <a:rPr lang="en-GB" altLang="en-US" sz="1400" smtClean="0"/>
              <a:pPr eaLnBrk="1" hangingPunct="1"/>
              <a:t>46</a:t>
            </a:fld>
            <a:endParaRPr lang="en-GB" altLang="en-US" sz="1400" smtClean="0"/>
          </a:p>
        </p:txBody>
      </p:sp>
      <p:sp>
        <p:nvSpPr>
          <p:cNvPr id="5" name="Content Placeholder 2"/>
          <p:cNvSpPr txBox="1">
            <a:spLocks/>
          </p:cNvSpPr>
          <p:nvPr/>
        </p:nvSpPr>
        <p:spPr bwMode="auto">
          <a:xfrm>
            <a:off x="5003800" y="1557338"/>
            <a:ext cx="36830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lang="en-GB" sz="2800" kern="0" dirty="0" smtClean="0"/>
              <a:t>Subjective risk status</a:t>
            </a:r>
          </a:p>
        </p:txBody>
      </p:sp>
      <p:sp>
        <p:nvSpPr>
          <p:cNvPr id="24582" name="Rectangle 1"/>
          <p:cNvSpPr>
            <a:spLocks noChangeArrowheads="1"/>
          </p:cNvSpPr>
          <p:nvPr/>
        </p:nvSpPr>
        <p:spPr bwMode="auto">
          <a:xfrm>
            <a:off x="4067175" y="1547813"/>
            <a:ext cx="692150"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7200"/>
              <a:t>≠</a:t>
            </a:r>
          </a:p>
        </p:txBody>
      </p:sp>
      <p:sp>
        <p:nvSpPr>
          <p:cNvPr id="24583" name="TextBox 7"/>
          <p:cNvSpPr txBox="1">
            <a:spLocks noChangeArrowheads="1"/>
          </p:cNvSpPr>
          <p:nvPr/>
        </p:nvSpPr>
        <p:spPr bwMode="auto">
          <a:xfrm>
            <a:off x="450850" y="2997200"/>
            <a:ext cx="823912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buFont typeface="Arial" charset="0"/>
              <a:buChar char="•"/>
            </a:pPr>
            <a:r>
              <a:rPr lang="en-GB" altLang="en-US" sz="2800"/>
              <a:t>Subjective risk better predicts subsequent health behaviours and distress</a:t>
            </a:r>
          </a:p>
          <a:p>
            <a:pPr eaLnBrk="1" hangingPunct="1">
              <a:buFont typeface="Arial" charset="0"/>
              <a:buChar char="•"/>
            </a:pPr>
            <a:endParaRPr lang="en-GB" altLang="en-US" sz="2800"/>
          </a:p>
          <a:p>
            <a:pPr eaLnBrk="1" hangingPunct="1">
              <a:buFont typeface="Arial" charset="0"/>
              <a:buChar char="•"/>
            </a:pPr>
            <a:r>
              <a:rPr lang="en-GB" altLang="en-US" sz="2800"/>
              <a:t>Need to explore the gap between the two in consultation/counselling to influence healthy behaviours</a:t>
            </a:r>
          </a:p>
        </p:txBody>
      </p:sp>
    </p:spTree>
    <p:extLst>
      <p:ext uri="{BB962C8B-B14F-4D97-AF65-F5344CB8AC3E}">
        <p14:creationId xmlns:p14="http://schemas.microsoft.com/office/powerpoint/2010/main" val="286389999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5" y="188913"/>
            <a:ext cx="8229600" cy="5689600"/>
          </a:xfrm>
        </p:spPr>
        <p:txBody>
          <a:bodyPr>
            <a:noAutofit/>
          </a:bodyPr>
          <a:lstStyle/>
          <a:p>
            <a:pPr marL="109728" indent="0">
              <a:buFontTx/>
              <a:buNone/>
              <a:defRPr/>
            </a:pPr>
            <a:r>
              <a:rPr lang="en-GB" sz="2400" b="1" dirty="0" smtClean="0">
                <a:cs typeface="Arial" pitchFamily="34" charset="0"/>
              </a:rPr>
              <a:t>Self-regulation model (</a:t>
            </a:r>
            <a:r>
              <a:rPr lang="en-GB" sz="2400" b="1" dirty="0" err="1" smtClean="0">
                <a:cs typeface="Arial" pitchFamily="34" charset="0"/>
              </a:rPr>
              <a:t>Leventhal</a:t>
            </a:r>
            <a:r>
              <a:rPr lang="en-GB" sz="2400" b="1" dirty="0" smtClean="0">
                <a:cs typeface="Arial" pitchFamily="34" charset="0"/>
              </a:rPr>
              <a:t> et al., 1992)</a:t>
            </a:r>
          </a:p>
          <a:p>
            <a:pPr marL="109728" indent="0">
              <a:buFontTx/>
              <a:buNone/>
              <a:defRPr/>
            </a:pPr>
            <a:endParaRPr lang="en-GB" sz="2400" dirty="0" smtClean="0">
              <a:cs typeface="Arial" pitchFamily="34" charset="0"/>
            </a:endParaRPr>
          </a:p>
          <a:p>
            <a:pPr lvl="1">
              <a:defRPr/>
            </a:pPr>
            <a:r>
              <a:rPr lang="en-GB" sz="2400" dirty="0" smtClean="0">
                <a:cs typeface="Arial" pitchFamily="34" charset="0"/>
              </a:rPr>
              <a:t>People are “common-sense scientists” </a:t>
            </a:r>
          </a:p>
          <a:p>
            <a:pPr lvl="1">
              <a:defRPr/>
            </a:pPr>
            <a:endParaRPr lang="en-GB" sz="2400" dirty="0">
              <a:cs typeface="Arial" pitchFamily="34" charset="0"/>
            </a:endParaRPr>
          </a:p>
          <a:p>
            <a:pPr lvl="1">
              <a:defRPr/>
            </a:pPr>
            <a:r>
              <a:rPr lang="en-GB" sz="2400" dirty="0" smtClean="0">
                <a:cs typeface="Arial" pitchFamily="34" charset="0"/>
              </a:rPr>
              <a:t>Actively process information about genetic risk or a genetic condition</a:t>
            </a:r>
          </a:p>
          <a:p>
            <a:pPr lvl="1">
              <a:defRPr/>
            </a:pPr>
            <a:endParaRPr lang="en-GB" sz="2400" dirty="0" smtClean="0">
              <a:cs typeface="Arial" pitchFamily="34" charset="0"/>
            </a:endParaRPr>
          </a:p>
          <a:p>
            <a:pPr lvl="1">
              <a:defRPr/>
            </a:pPr>
            <a:r>
              <a:rPr lang="en-GB" sz="2400" dirty="0">
                <a:cs typeface="Arial" pitchFamily="34" charset="0"/>
              </a:rPr>
              <a:t>F</a:t>
            </a:r>
            <a:r>
              <a:rPr lang="en-GB" sz="2400" dirty="0" smtClean="0">
                <a:cs typeface="Arial" pitchFamily="34" charset="0"/>
              </a:rPr>
              <a:t>orm a cognitive and emotional response  based upon beliefs about: </a:t>
            </a:r>
          </a:p>
          <a:p>
            <a:pPr lvl="1">
              <a:defRPr/>
            </a:pPr>
            <a:endParaRPr lang="en-GB" sz="2400" dirty="0" smtClean="0">
              <a:cs typeface="Arial" pitchFamily="34" charset="0"/>
            </a:endParaRPr>
          </a:p>
          <a:p>
            <a:pPr lvl="2">
              <a:defRPr/>
            </a:pPr>
            <a:r>
              <a:rPr lang="en-GB" sz="2000" dirty="0" smtClean="0">
                <a:cs typeface="Arial" pitchFamily="34" charset="0"/>
              </a:rPr>
              <a:t>Identity (label, signs &amp; symptoms)</a:t>
            </a:r>
          </a:p>
          <a:p>
            <a:pPr lvl="2">
              <a:defRPr/>
            </a:pPr>
            <a:r>
              <a:rPr lang="en-GB" sz="2000" dirty="0" smtClean="0">
                <a:cs typeface="Arial" pitchFamily="34" charset="0"/>
              </a:rPr>
              <a:t>Causes (genetic, psychological, environmental)</a:t>
            </a:r>
          </a:p>
          <a:p>
            <a:pPr lvl="2">
              <a:defRPr/>
            </a:pPr>
            <a:r>
              <a:rPr lang="en-GB" sz="2000" dirty="0" smtClean="0">
                <a:cs typeface="Arial" pitchFamily="34" charset="0"/>
              </a:rPr>
              <a:t>Consequences (e.g., emotional, financial, physical)</a:t>
            </a:r>
          </a:p>
          <a:p>
            <a:pPr lvl="2">
              <a:defRPr/>
            </a:pPr>
            <a:r>
              <a:rPr lang="en-GB" sz="2000" dirty="0" smtClean="0">
                <a:cs typeface="Arial" pitchFamily="34" charset="0"/>
              </a:rPr>
              <a:t>Timeline (acute, chronic, cyclical)</a:t>
            </a:r>
          </a:p>
          <a:p>
            <a:pPr lvl="2">
              <a:defRPr/>
            </a:pPr>
            <a:r>
              <a:rPr lang="en-GB" sz="2000" dirty="0" smtClean="0">
                <a:cs typeface="Arial" pitchFamily="34" charset="0"/>
              </a:rPr>
              <a:t>Curability/controllability</a:t>
            </a:r>
          </a:p>
          <a:p>
            <a:pPr lvl="2">
              <a:defRPr/>
            </a:pPr>
            <a:endParaRPr lang="en-GB" dirty="0">
              <a:cs typeface="Arial" pitchFamily="34" charset="0"/>
            </a:endParaRPr>
          </a:p>
          <a:p>
            <a:pPr>
              <a:defRPr/>
            </a:pPr>
            <a:endParaRPr lang="en-GB" sz="2400" dirty="0"/>
          </a:p>
        </p:txBody>
      </p:sp>
    </p:spTree>
    <p:extLst>
      <p:ext uri="{BB962C8B-B14F-4D97-AF65-F5344CB8AC3E}">
        <p14:creationId xmlns:p14="http://schemas.microsoft.com/office/powerpoint/2010/main" val="168666243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323528" y="260648"/>
            <a:ext cx="6336704" cy="6840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Socio-cultural Context (place, group, roles)</a:t>
            </a:r>
            <a:endParaRPr lang="en-GB" dirty="0"/>
          </a:p>
        </p:txBody>
      </p:sp>
      <p:cxnSp>
        <p:nvCxnSpPr>
          <p:cNvPr id="7" name="Straight Arrow Connector 6"/>
          <p:cNvCxnSpPr>
            <a:stCxn id="5" idx="4"/>
          </p:cNvCxnSpPr>
          <p:nvPr/>
        </p:nvCxnSpPr>
        <p:spPr>
          <a:xfrm rot="5400000">
            <a:off x="3141230" y="1294580"/>
            <a:ext cx="700506"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1503186" y="1644436"/>
            <a:ext cx="316835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Biological Characteristics and Psychological Traits </a:t>
            </a:r>
            <a:endParaRPr lang="en-GB" dirty="0"/>
          </a:p>
        </p:txBody>
      </p:sp>
      <p:sp>
        <p:nvSpPr>
          <p:cNvPr id="9" name="Rectangle 8"/>
          <p:cNvSpPr/>
          <p:nvPr/>
        </p:nvSpPr>
        <p:spPr>
          <a:xfrm>
            <a:off x="2627784" y="2708920"/>
            <a:ext cx="1872208"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Representation of health threat </a:t>
            </a:r>
            <a:endParaRPr lang="en-GB" dirty="0"/>
          </a:p>
        </p:txBody>
      </p:sp>
      <p:sp>
        <p:nvSpPr>
          <p:cNvPr id="10" name="Rectangle 9"/>
          <p:cNvSpPr/>
          <p:nvPr/>
        </p:nvSpPr>
        <p:spPr>
          <a:xfrm>
            <a:off x="4920208" y="2836881"/>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Coping Responses</a:t>
            </a:r>
            <a:endParaRPr lang="en-GB" dirty="0"/>
          </a:p>
        </p:txBody>
      </p:sp>
      <p:sp>
        <p:nvSpPr>
          <p:cNvPr id="11" name="Rectangle 10"/>
          <p:cNvSpPr/>
          <p:nvPr/>
        </p:nvSpPr>
        <p:spPr>
          <a:xfrm>
            <a:off x="7092280" y="2836881"/>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Appraisal </a:t>
            </a:r>
            <a:endParaRPr lang="en-GB" dirty="0"/>
          </a:p>
        </p:txBody>
      </p:sp>
      <p:sp>
        <p:nvSpPr>
          <p:cNvPr id="12" name="Rectangle 11"/>
          <p:cNvSpPr/>
          <p:nvPr/>
        </p:nvSpPr>
        <p:spPr>
          <a:xfrm>
            <a:off x="2555776" y="4200715"/>
            <a:ext cx="1872208" cy="10896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Representation of emotion (e.g., fear, surprise)</a:t>
            </a:r>
            <a:endParaRPr lang="en-GB" dirty="0"/>
          </a:p>
        </p:txBody>
      </p:sp>
      <p:sp>
        <p:nvSpPr>
          <p:cNvPr id="15" name="Rectangle 14"/>
          <p:cNvSpPr/>
          <p:nvPr/>
        </p:nvSpPr>
        <p:spPr>
          <a:xfrm>
            <a:off x="4738432" y="4365104"/>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Coping Responses</a:t>
            </a:r>
            <a:endParaRPr lang="en-GB" dirty="0"/>
          </a:p>
        </p:txBody>
      </p:sp>
      <p:sp>
        <p:nvSpPr>
          <p:cNvPr id="16" name="Rectangle 15"/>
          <p:cNvSpPr/>
          <p:nvPr/>
        </p:nvSpPr>
        <p:spPr>
          <a:xfrm>
            <a:off x="7092280" y="4365104"/>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Appraisal </a:t>
            </a:r>
            <a:endParaRPr lang="en-GB" dirty="0"/>
          </a:p>
        </p:txBody>
      </p:sp>
      <p:sp>
        <p:nvSpPr>
          <p:cNvPr id="17" name="Oval 16"/>
          <p:cNvSpPr/>
          <p:nvPr/>
        </p:nvSpPr>
        <p:spPr>
          <a:xfrm>
            <a:off x="8321" y="2654081"/>
            <a:ext cx="2016224" cy="26924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Stimulus </a:t>
            </a:r>
          </a:p>
          <a:p>
            <a:pPr algn="ctr"/>
            <a:r>
              <a:rPr lang="en-GB" dirty="0" smtClean="0"/>
              <a:t>Internal (e.g. pain) or External (e.g. Hospital </a:t>
            </a:r>
            <a:r>
              <a:rPr lang="en-GB" dirty="0" err="1" smtClean="0"/>
              <a:t>Appt</a:t>
            </a:r>
            <a:r>
              <a:rPr lang="en-GB" dirty="0" smtClean="0"/>
              <a:t>/ Screening)</a:t>
            </a:r>
            <a:endParaRPr lang="en-GB" dirty="0"/>
          </a:p>
        </p:txBody>
      </p:sp>
      <p:cxnSp>
        <p:nvCxnSpPr>
          <p:cNvPr id="19" name="Straight Arrow Connector 18"/>
          <p:cNvCxnSpPr/>
          <p:nvPr/>
        </p:nvCxnSpPr>
        <p:spPr>
          <a:xfrm flipV="1">
            <a:off x="1845149" y="3104964"/>
            <a:ext cx="648072" cy="8953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7" idx="6"/>
          </p:cNvCxnSpPr>
          <p:nvPr/>
        </p:nvCxnSpPr>
        <p:spPr>
          <a:xfrm>
            <a:off x="2024545" y="4000322"/>
            <a:ext cx="465878" cy="61681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stCxn id="9" idx="2"/>
            <a:endCxn id="12" idx="0"/>
          </p:cNvCxnSpPr>
          <p:nvPr/>
        </p:nvCxnSpPr>
        <p:spPr>
          <a:xfrm rot="5400000">
            <a:off x="3214035" y="3850861"/>
            <a:ext cx="627699" cy="7200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endCxn id="15" idx="0"/>
          </p:cNvCxnSpPr>
          <p:nvPr/>
        </p:nvCxnSpPr>
        <p:spPr>
          <a:xfrm>
            <a:off x="5602528" y="3356992"/>
            <a:ext cx="0" cy="100811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7452320" y="3356992"/>
            <a:ext cx="0" cy="951735"/>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flipV="1">
            <a:off x="2024545" y="3832859"/>
            <a:ext cx="5427775" cy="28189"/>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a:endCxn id="9" idx="0"/>
          </p:cNvCxnSpPr>
          <p:nvPr/>
        </p:nvCxnSpPr>
        <p:spPr>
          <a:xfrm rot="16200000" flipH="1">
            <a:off x="3353191" y="2498223"/>
            <a:ext cx="339276" cy="8211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9" idx="3"/>
            <a:endCxn id="10" idx="1"/>
          </p:cNvCxnSpPr>
          <p:nvPr/>
        </p:nvCxnSpPr>
        <p:spPr>
          <a:xfrm flipV="1">
            <a:off x="4499992" y="3088909"/>
            <a:ext cx="420216" cy="520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10" idx="3"/>
            <a:endCxn id="11" idx="1"/>
          </p:cNvCxnSpPr>
          <p:nvPr/>
        </p:nvCxnSpPr>
        <p:spPr>
          <a:xfrm>
            <a:off x="6648400" y="3088909"/>
            <a:ext cx="44388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endCxn id="15" idx="1"/>
          </p:cNvCxnSpPr>
          <p:nvPr/>
        </p:nvCxnSpPr>
        <p:spPr>
          <a:xfrm>
            <a:off x="4355976" y="4617132"/>
            <a:ext cx="38245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15" idx="3"/>
            <a:endCxn id="16" idx="1"/>
          </p:cNvCxnSpPr>
          <p:nvPr/>
        </p:nvCxnSpPr>
        <p:spPr>
          <a:xfrm>
            <a:off x="6466624" y="4617132"/>
            <a:ext cx="62565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5" name="Rounded Rectangle 54"/>
          <p:cNvSpPr/>
          <p:nvPr/>
        </p:nvSpPr>
        <p:spPr>
          <a:xfrm>
            <a:off x="1202967" y="6021288"/>
            <a:ext cx="6480720" cy="720080"/>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The Common-Sense Model of Illness: </a:t>
            </a:r>
          </a:p>
          <a:p>
            <a:pPr algn="ctr"/>
            <a:r>
              <a:rPr lang="en-GB" dirty="0" smtClean="0">
                <a:solidFill>
                  <a:schemeClr val="tx1"/>
                </a:solidFill>
              </a:rPr>
              <a:t>Adapted from Morrison &amp; Bennett (2006) P 252.</a:t>
            </a:r>
            <a:endParaRPr lang="en-GB" dirty="0">
              <a:solidFill>
                <a:schemeClr val="tx1"/>
              </a:solidFill>
            </a:endParaRPr>
          </a:p>
        </p:txBody>
      </p:sp>
    </p:spTree>
    <p:extLst>
      <p:ext uri="{BB962C8B-B14F-4D97-AF65-F5344CB8AC3E}">
        <p14:creationId xmlns:p14="http://schemas.microsoft.com/office/powerpoint/2010/main" val="70021480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388" y="23813"/>
            <a:ext cx="8856662" cy="6284912"/>
          </a:xfrm>
        </p:spPr>
        <p:txBody>
          <a:bodyPr>
            <a:noAutofit/>
          </a:bodyPr>
          <a:lstStyle/>
          <a:p>
            <a:pPr marL="109728" indent="0">
              <a:buFontTx/>
              <a:buNone/>
              <a:defRPr/>
            </a:pPr>
            <a:r>
              <a:rPr lang="en-GB" sz="2400" b="1" dirty="0" smtClean="0">
                <a:cs typeface="Arial" pitchFamily="34" charset="0"/>
              </a:rPr>
              <a:t>Self-regulation model (</a:t>
            </a:r>
            <a:r>
              <a:rPr lang="en-GB" sz="2400" b="1" dirty="0" err="1" smtClean="0">
                <a:cs typeface="Arial" pitchFamily="34" charset="0"/>
              </a:rPr>
              <a:t>Leventhal</a:t>
            </a:r>
            <a:r>
              <a:rPr lang="en-GB" sz="2400" b="1" dirty="0" smtClean="0">
                <a:cs typeface="Arial" pitchFamily="34" charset="0"/>
              </a:rPr>
              <a:t> et al., 1992)</a:t>
            </a:r>
          </a:p>
          <a:p>
            <a:pPr marL="109728" indent="0">
              <a:buFontTx/>
              <a:buNone/>
              <a:defRPr/>
            </a:pPr>
            <a:endParaRPr lang="en-GB" sz="2400" b="1" dirty="0">
              <a:cs typeface="Arial" pitchFamily="34" charset="0"/>
            </a:endParaRPr>
          </a:p>
          <a:p>
            <a:pPr marL="109728" indent="0">
              <a:buFontTx/>
              <a:buNone/>
              <a:defRPr/>
            </a:pPr>
            <a:r>
              <a:rPr lang="en-GB" sz="2400" dirty="0" smtClean="0">
                <a:cs typeface="Arial" pitchFamily="34" charset="0"/>
              </a:rPr>
              <a:t>Representations of genetic risk based upon beliefs about: </a:t>
            </a:r>
          </a:p>
          <a:p>
            <a:pPr marL="914400" lvl="2" indent="0">
              <a:buFontTx/>
              <a:buNone/>
              <a:defRPr/>
            </a:pPr>
            <a:r>
              <a:rPr lang="en-GB" sz="2000" dirty="0" smtClean="0">
                <a:cs typeface="Arial" pitchFamily="34" charset="0"/>
              </a:rPr>
              <a:t>			</a:t>
            </a:r>
          </a:p>
          <a:p>
            <a:pPr marL="914400" lvl="2" indent="0">
              <a:buFontTx/>
              <a:buNone/>
              <a:defRPr/>
            </a:pPr>
            <a:r>
              <a:rPr lang="en-GB" sz="2000" dirty="0" smtClean="0">
                <a:cs typeface="Arial" pitchFamily="34" charset="0"/>
              </a:rPr>
              <a:t>			Identity </a:t>
            </a:r>
          </a:p>
          <a:p>
            <a:pPr marL="914400" lvl="2" indent="0">
              <a:buFontTx/>
              <a:buNone/>
              <a:defRPr/>
            </a:pPr>
            <a:endParaRPr lang="en-GB" sz="2000" dirty="0" smtClean="0">
              <a:cs typeface="Arial" pitchFamily="34" charset="0"/>
            </a:endParaRPr>
          </a:p>
          <a:p>
            <a:pPr marL="914400" lvl="2" indent="0">
              <a:buFontTx/>
              <a:buNone/>
              <a:defRPr/>
            </a:pPr>
            <a:endParaRPr lang="en-GB" sz="2000" dirty="0">
              <a:cs typeface="Arial" pitchFamily="34" charset="0"/>
            </a:endParaRPr>
          </a:p>
          <a:p>
            <a:pPr marL="914400" lvl="2" indent="0">
              <a:buFontTx/>
              <a:buNone/>
              <a:defRPr/>
            </a:pPr>
            <a:r>
              <a:rPr lang="en-GB" sz="2000" dirty="0" smtClean="0">
                <a:cs typeface="Arial" pitchFamily="34" charset="0"/>
              </a:rPr>
              <a:t>			Consequences</a:t>
            </a:r>
            <a:endParaRPr lang="en-GB" sz="2000" dirty="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r>
              <a:rPr lang="en-GB" sz="2000" dirty="0" smtClean="0">
                <a:cs typeface="Arial" pitchFamily="34" charset="0"/>
              </a:rPr>
              <a:t>                  Treatment control </a:t>
            </a:r>
          </a:p>
          <a:p>
            <a:pPr marL="914400" lvl="2" indent="0">
              <a:buFontTx/>
              <a:buNone/>
              <a:defRPr/>
            </a:pPr>
            <a:r>
              <a:rPr lang="en-GB" sz="2000" dirty="0" smtClean="0">
                <a:cs typeface="Arial" pitchFamily="34" charset="0"/>
              </a:rPr>
              <a:t> </a:t>
            </a:r>
            <a:endParaRPr lang="en-GB" sz="2000" dirty="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r>
              <a:rPr lang="en-GB" sz="2000" dirty="0" smtClean="0">
                <a:cs typeface="Arial" pitchFamily="34" charset="0"/>
              </a:rPr>
              <a:t> 				Personal control </a:t>
            </a:r>
          </a:p>
          <a:p>
            <a:pPr lvl="2">
              <a:defRPr/>
            </a:pPr>
            <a:endParaRPr lang="en-GB" dirty="0">
              <a:cs typeface="Arial" pitchFamily="34" charset="0"/>
            </a:endParaRPr>
          </a:p>
          <a:p>
            <a:pPr>
              <a:defRPr/>
            </a:pPr>
            <a:endParaRPr lang="en-GB" sz="2400" dirty="0"/>
          </a:p>
        </p:txBody>
      </p:sp>
      <p:sp>
        <p:nvSpPr>
          <p:cNvPr id="2" name="Cloud Callout 1"/>
          <p:cNvSpPr/>
          <p:nvPr/>
        </p:nvSpPr>
        <p:spPr>
          <a:xfrm>
            <a:off x="5724525" y="3587750"/>
            <a:ext cx="2808288" cy="1439863"/>
          </a:xfrm>
          <a:prstGeom prst="cloudCallout">
            <a:avLst>
              <a:gd name="adj1" fmla="val -92645"/>
              <a:gd name="adj2" fmla="val -1404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00" dirty="0">
                <a:solidFill>
                  <a:schemeClr val="tx1"/>
                </a:solidFill>
              </a:rPr>
              <a:t>Screening could help control my chances of getting cancer</a:t>
            </a:r>
          </a:p>
        </p:txBody>
      </p:sp>
      <p:sp>
        <p:nvSpPr>
          <p:cNvPr id="10" name="Cloud Callout 9"/>
          <p:cNvSpPr/>
          <p:nvPr/>
        </p:nvSpPr>
        <p:spPr>
          <a:xfrm>
            <a:off x="250825" y="2312988"/>
            <a:ext cx="2808288" cy="1639887"/>
          </a:xfrm>
          <a:prstGeom prst="cloudCallout">
            <a:avLst>
              <a:gd name="adj1" fmla="val 77739"/>
              <a:gd name="adj2" fmla="val -1150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38100" algn="ctr">
              <a:lnSpc>
                <a:spcPts val="1600"/>
              </a:lnSpc>
              <a:defRPr/>
            </a:pPr>
            <a:r>
              <a:rPr lang="en-GB" sz="1800">
                <a:solidFill>
                  <a:schemeClr val="tx1"/>
                </a:solidFill>
                <a:ea typeface="Calibri" pitchFamily="34" charset="0"/>
                <a:cs typeface="Arial" charset="0"/>
              </a:rPr>
              <a:t>Being at increased risk would be a serious issue for me</a:t>
            </a:r>
          </a:p>
        </p:txBody>
      </p:sp>
      <p:sp>
        <p:nvSpPr>
          <p:cNvPr id="12" name="Cloud Callout 11"/>
          <p:cNvSpPr/>
          <p:nvPr/>
        </p:nvSpPr>
        <p:spPr>
          <a:xfrm>
            <a:off x="6011863" y="1484313"/>
            <a:ext cx="2808287" cy="1639887"/>
          </a:xfrm>
          <a:prstGeom prst="cloudCallout">
            <a:avLst>
              <a:gd name="adj1" fmla="val -100229"/>
              <a:gd name="adj2" fmla="val -921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38100" algn="ctr">
              <a:lnSpc>
                <a:spcPts val="1600"/>
              </a:lnSpc>
              <a:defRPr/>
            </a:pPr>
            <a:r>
              <a:rPr lang="en-GB" sz="1800">
                <a:solidFill>
                  <a:schemeClr val="tx1"/>
                </a:solidFill>
                <a:ea typeface="Calibri" pitchFamily="34" charset="0"/>
                <a:cs typeface="Arial" charset="0"/>
              </a:rPr>
              <a:t>I have a clear picture or understanding of the genetic risks of cancer</a:t>
            </a:r>
          </a:p>
        </p:txBody>
      </p:sp>
      <p:sp>
        <p:nvSpPr>
          <p:cNvPr id="13" name="Cloud Callout 12"/>
          <p:cNvSpPr/>
          <p:nvPr/>
        </p:nvSpPr>
        <p:spPr>
          <a:xfrm>
            <a:off x="539750" y="4621213"/>
            <a:ext cx="2808288" cy="1638300"/>
          </a:xfrm>
          <a:prstGeom prst="cloudCallout">
            <a:avLst>
              <a:gd name="adj1" fmla="val 97811"/>
              <a:gd name="adj2" fmla="val 913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38100" algn="ctr">
              <a:lnSpc>
                <a:spcPts val="1600"/>
              </a:lnSpc>
              <a:defRPr/>
            </a:pPr>
            <a:r>
              <a:rPr lang="en-GB" sz="1800">
                <a:solidFill>
                  <a:schemeClr val="tx1"/>
                </a:solidFill>
                <a:ea typeface="Calibri" pitchFamily="34" charset="0"/>
                <a:cs typeface="Arial" charset="0"/>
              </a:rPr>
              <a:t>There is a lot that I could do to control my chances of getting cancer</a:t>
            </a:r>
          </a:p>
        </p:txBody>
      </p:sp>
    </p:spTree>
    <p:extLst>
      <p:ext uri="{BB962C8B-B14F-4D97-AF65-F5344CB8AC3E}">
        <p14:creationId xmlns:p14="http://schemas.microsoft.com/office/powerpoint/2010/main" val="110906194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288" y="1268413"/>
            <a:ext cx="8229600" cy="4525962"/>
          </a:xfrm>
        </p:spPr>
        <p:txBody>
          <a:bodyPr>
            <a:normAutofit fontScale="92500" lnSpcReduction="20000"/>
          </a:bodyPr>
          <a:lstStyle/>
          <a:p>
            <a:pPr>
              <a:defRPr/>
            </a:pPr>
            <a:r>
              <a:rPr lang="en-GB" sz="2400" dirty="0" smtClean="0">
                <a:cs typeface="Arial" pitchFamily="34" charset="0"/>
              </a:rPr>
              <a:t>SRM suggests poorer psychological outcomes in those who believe that:</a:t>
            </a:r>
          </a:p>
          <a:p>
            <a:pPr>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being at genetic risk has serious emotional, physical or financial consequences</a:t>
            </a:r>
          </a:p>
          <a:p>
            <a:pPr lvl="1">
              <a:buFont typeface="Wingdings" pitchFamily="2" charset="2"/>
              <a:buChar char="Ø"/>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little they can do to control their chances of developing the illness </a:t>
            </a:r>
          </a:p>
          <a:p>
            <a:pPr lvl="1">
              <a:buFont typeface="Wingdings" pitchFamily="2" charset="2"/>
              <a:buChar char="Ø"/>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little belief in treatment, screening or surgery controlling their chances of developing the disease</a:t>
            </a:r>
          </a:p>
          <a:p>
            <a:pPr lvl="1">
              <a:buFont typeface="Wingdings" pitchFamily="2" charset="2"/>
              <a:buChar char="Ø"/>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do not understand their genetic risks</a:t>
            </a:r>
          </a:p>
          <a:p>
            <a:pPr>
              <a:defRPr/>
            </a:pPr>
            <a:endParaRPr lang="en-GB" dirty="0"/>
          </a:p>
        </p:txBody>
      </p:sp>
      <p:sp>
        <p:nvSpPr>
          <p:cNvPr id="27651" name="Title 1"/>
          <p:cNvSpPr>
            <a:spLocks noGrp="1"/>
          </p:cNvSpPr>
          <p:nvPr>
            <p:ph type="title"/>
          </p:nvPr>
        </p:nvSpPr>
        <p:spPr>
          <a:xfrm>
            <a:off x="468313" y="0"/>
            <a:ext cx="8229600" cy="1143000"/>
          </a:xfrm>
        </p:spPr>
        <p:txBody>
          <a:bodyPr/>
          <a:lstStyle/>
          <a:p>
            <a:r>
              <a:rPr lang="en-GB" altLang="en-US" sz="2400" b="1" smtClean="0">
                <a:cs typeface="Arial" charset="0"/>
              </a:rPr>
              <a:t>Self Regulation Model and Genetic Risk </a:t>
            </a:r>
          </a:p>
        </p:txBody>
      </p:sp>
    </p:spTree>
    <p:extLst>
      <p:ext uri="{BB962C8B-B14F-4D97-AF65-F5344CB8AC3E}">
        <p14:creationId xmlns:p14="http://schemas.microsoft.com/office/powerpoint/2010/main" val="119522914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388" y="765175"/>
            <a:ext cx="8229600" cy="5616575"/>
          </a:xfrm>
        </p:spPr>
        <p:txBody>
          <a:bodyPr>
            <a:normAutofit/>
          </a:bodyPr>
          <a:lstStyle/>
          <a:p>
            <a:pPr marL="0" indent="0">
              <a:buFontTx/>
              <a:buNone/>
              <a:defRPr/>
            </a:pPr>
            <a:endParaRPr lang="en-GB" sz="2000" dirty="0">
              <a:cs typeface="Arial" pitchFamily="34" charset="0"/>
            </a:endParaRPr>
          </a:p>
          <a:p>
            <a:pPr>
              <a:defRPr/>
            </a:pPr>
            <a:r>
              <a:rPr lang="en-GB" sz="2800" dirty="0">
                <a:cs typeface="Arial" pitchFamily="34" charset="0"/>
              </a:rPr>
              <a:t>May be inaccurate</a:t>
            </a:r>
            <a:r>
              <a:rPr lang="en-GB" sz="2800" dirty="0" smtClean="0">
                <a:cs typeface="Arial" pitchFamily="34" charset="0"/>
              </a:rPr>
              <a:t>!</a:t>
            </a:r>
          </a:p>
          <a:p>
            <a:pPr>
              <a:defRPr/>
            </a:pPr>
            <a:endParaRPr lang="en-GB" sz="2800" dirty="0">
              <a:cs typeface="Arial" pitchFamily="34" charset="0"/>
            </a:endParaRPr>
          </a:p>
          <a:p>
            <a:pPr>
              <a:defRPr/>
            </a:pPr>
            <a:r>
              <a:rPr lang="en-GB" sz="2800" dirty="0" smtClean="0">
                <a:cs typeface="Arial" pitchFamily="34" charset="0"/>
              </a:rPr>
              <a:t>Illness representations acquired through:</a:t>
            </a:r>
          </a:p>
          <a:p>
            <a:pPr>
              <a:defRPr/>
            </a:pPr>
            <a:endParaRPr lang="en-GB" sz="2400" dirty="0" smtClean="0">
              <a:cs typeface="Arial" pitchFamily="34" charset="0"/>
            </a:endParaRPr>
          </a:p>
          <a:p>
            <a:pPr lvl="1">
              <a:defRPr/>
            </a:pPr>
            <a:r>
              <a:rPr lang="en-GB" sz="2000" dirty="0" smtClean="0">
                <a:cs typeface="Arial" pitchFamily="34" charset="0"/>
              </a:rPr>
              <a:t>Media</a:t>
            </a:r>
          </a:p>
          <a:p>
            <a:pPr lvl="1">
              <a:defRPr/>
            </a:pPr>
            <a:endParaRPr lang="en-GB" sz="2000" dirty="0" smtClean="0">
              <a:cs typeface="Arial" pitchFamily="34" charset="0"/>
            </a:endParaRPr>
          </a:p>
          <a:p>
            <a:pPr lvl="1">
              <a:defRPr/>
            </a:pPr>
            <a:r>
              <a:rPr lang="en-GB" sz="2000" dirty="0" smtClean="0">
                <a:cs typeface="Arial" pitchFamily="34" charset="0"/>
              </a:rPr>
              <a:t>Personal experience</a:t>
            </a:r>
          </a:p>
          <a:p>
            <a:pPr lvl="1">
              <a:defRPr/>
            </a:pPr>
            <a:r>
              <a:rPr lang="en-GB" sz="2000" dirty="0" smtClean="0">
                <a:cs typeface="Arial" charset="0"/>
              </a:rPr>
              <a:t>Personal experience with a genetic disease is a major determinant of its representation and subsequent decisions (Shiloh, 1996) </a:t>
            </a:r>
          </a:p>
          <a:p>
            <a:pPr lvl="1">
              <a:defRPr/>
            </a:pPr>
            <a:endParaRPr lang="en-GB" sz="2000" dirty="0" smtClean="0">
              <a:cs typeface="Arial" pitchFamily="34" charset="0"/>
            </a:endParaRPr>
          </a:p>
          <a:p>
            <a:pPr lvl="1">
              <a:defRPr/>
            </a:pPr>
            <a:endParaRPr lang="en-GB" sz="2000" dirty="0" smtClean="0">
              <a:cs typeface="Arial" pitchFamily="34" charset="0"/>
            </a:endParaRPr>
          </a:p>
          <a:p>
            <a:pPr lvl="1">
              <a:defRPr/>
            </a:pPr>
            <a:r>
              <a:rPr lang="en-GB" sz="2000" dirty="0" smtClean="0">
                <a:cs typeface="Arial" pitchFamily="34" charset="0"/>
              </a:rPr>
              <a:t>Family &amp; Friends</a:t>
            </a:r>
          </a:p>
          <a:p>
            <a:pPr lvl="1">
              <a:defRPr/>
            </a:pPr>
            <a:endParaRPr lang="en-GB" sz="2400" dirty="0" smtClean="0">
              <a:cs typeface="Arial" pitchFamily="34" charset="0"/>
            </a:endParaRPr>
          </a:p>
          <a:p>
            <a:pPr lvl="1">
              <a:defRPr/>
            </a:pPr>
            <a:endParaRPr lang="en-GB" sz="2000" dirty="0">
              <a:cs typeface="Arial" pitchFamily="34" charset="0"/>
            </a:endParaRPr>
          </a:p>
          <a:p>
            <a:pPr>
              <a:defRPr/>
            </a:pPr>
            <a:endParaRPr lang="en-GB" sz="2000" dirty="0" smtClean="0">
              <a:cs typeface="Arial" pitchFamily="34" charset="0"/>
            </a:endParaRPr>
          </a:p>
          <a:p>
            <a:pPr>
              <a:defRPr/>
            </a:pPr>
            <a:endParaRPr lang="en-GB" sz="2000" dirty="0">
              <a:cs typeface="Arial" pitchFamily="34" charset="0"/>
            </a:endParaRPr>
          </a:p>
          <a:p>
            <a:pPr lvl="1">
              <a:defRPr/>
            </a:pPr>
            <a:endParaRPr lang="en-GB" sz="2000" dirty="0" smtClean="0">
              <a:cs typeface="Arial" pitchFamily="34" charset="0"/>
            </a:endParaRPr>
          </a:p>
          <a:p>
            <a:pPr lvl="1">
              <a:defRPr/>
            </a:pPr>
            <a:endParaRPr lang="en-GB" sz="2000" dirty="0">
              <a:cs typeface="Arial" pitchFamily="34" charset="0"/>
            </a:endParaRPr>
          </a:p>
        </p:txBody>
      </p:sp>
      <p:sp>
        <p:nvSpPr>
          <p:cNvPr id="28675" name="Title 1"/>
          <p:cNvSpPr>
            <a:spLocks noGrp="1"/>
          </p:cNvSpPr>
          <p:nvPr>
            <p:ph type="title"/>
          </p:nvPr>
        </p:nvSpPr>
        <p:spPr>
          <a:xfrm>
            <a:off x="468313" y="0"/>
            <a:ext cx="8229600" cy="1143000"/>
          </a:xfrm>
        </p:spPr>
        <p:txBody>
          <a:bodyPr/>
          <a:lstStyle/>
          <a:p>
            <a:r>
              <a:rPr lang="en-GB" altLang="en-US" sz="2400" b="1" smtClean="0">
                <a:cs typeface="Arial" charset="0"/>
              </a:rPr>
              <a:t>Self Regulation Model and Genetic Risk </a:t>
            </a:r>
          </a:p>
        </p:txBody>
      </p:sp>
    </p:spTree>
    <p:extLst>
      <p:ext uri="{BB962C8B-B14F-4D97-AF65-F5344CB8AC3E}">
        <p14:creationId xmlns:p14="http://schemas.microsoft.com/office/powerpoint/2010/main" val="159485707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idx="1"/>
          </p:nvPr>
        </p:nvSpPr>
        <p:spPr>
          <a:xfrm>
            <a:off x="179388" y="765175"/>
            <a:ext cx="8569325" cy="5616575"/>
          </a:xfrm>
        </p:spPr>
        <p:txBody>
          <a:bodyPr/>
          <a:lstStyle/>
          <a:p>
            <a:pPr lvl="1">
              <a:buFontTx/>
              <a:buNone/>
              <a:defRPr/>
            </a:pPr>
            <a:endParaRPr lang="en-GB" sz="2000" dirty="0" smtClean="0">
              <a:cs typeface="Arial" charset="0"/>
            </a:endParaRPr>
          </a:p>
          <a:p>
            <a:pPr>
              <a:defRPr/>
            </a:pPr>
            <a:r>
              <a:rPr lang="en-GB" sz="2400" b="1" dirty="0" smtClean="0">
                <a:cs typeface="Arial" charset="0"/>
              </a:rPr>
              <a:t>Influence preventive behaviour and coping responses:</a:t>
            </a:r>
          </a:p>
          <a:p>
            <a:pPr marL="0" indent="0">
              <a:buFontTx/>
              <a:buNone/>
              <a:defRPr/>
            </a:pPr>
            <a:endParaRPr lang="en-GB" sz="2000" dirty="0" smtClean="0">
              <a:cs typeface="Arial" charset="0"/>
            </a:endParaRPr>
          </a:p>
          <a:p>
            <a:pPr lvl="1">
              <a:defRPr/>
            </a:pPr>
            <a:r>
              <a:rPr lang="en-GB" sz="2400" dirty="0" smtClean="0">
                <a:cs typeface="Arial" charset="0"/>
              </a:rPr>
              <a:t>Seeking medical help (over or under-use)</a:t>
            </a:r>
          </a:p>
          <a:p>
            <a:pPr lvl="1">
              <a:defRPr/>
            </a:pPr>
            <a:endParaRPr lang="en-GB" sz="2400" dirty="0" smtClean="0">
              <a:cs typeface="Arial" charset="0"/>
            </a:endParaRPr>
          </a:p>
          <a:p>
            <a:pPr lvl="1">
              <a:defRPr/>
            </a:pPr>
            <a:r>
              <a:rPr lang="en-GB" sz="2400" dirty="0" smtClean="0">
                <a:cs typeface="Arial" charset="0"/>
              </a:rPr>
              <a:t>Adherence to treatment (e.g., screening, medication)</a:t>
            </a:r>
          </a:p>
          <a:p>
            <a:pPr lvl="1">
              <a:defRPr/>
            </a:pPr>
            <a:endParaRPr lang="en-GB" sz="2400" dirty="0" smtClean="0">
              <a:cs typeface="Arial" charset="0"/>
            </a:endParaRPr>
          </a:p>
          <a:p>
            <a:pPr lvl="1">
              <a:defRPr/>
            </a:pPr>
            <a:r>
              <a:rPr lang="en-GB" sz="2400" dirty="0" smtClean="0">
                <a:cs typeface="Arial" charset="0"/>
              </a:rPr>
              <a:t>Emotional reactions to risk/symptoms (e.g., avoidance, </a:t>
            </a:r>
            <a:r>
              <a:rPr lang="en-GB" sz="2400" dirty="0" err="1" smtClean="0">
                <a:cs typeface="Arial" charset="0"/>
              </a:rPr>
              <a:t>hypervigilance</a:t>
            </a:r>
            <a:r>
              <a:rPr lang="en-GB" sz="2400" dirty="0" smtClean="0">
                <a:cs typeface="Arial" charset="0"/>
              </a:rPr>
              <a:t>)</a:t>
            </a:r>
          </a:p>
          <a:p>
            <a:pPr lvl="1">
              <a:defRPr/>
            </a:pPr>
            <a:endParaRPr lang="en-GB" sz="2400" dirty="0" smtClean="0">
              <a:cs typeface="Arial" charset="0"/>
            </a:endParaRPr>
          </a:p>
          <a:p>
            <a:pPr lvl="1">
              <a:defRPr/>
            </a:pPr>
            <a:r>
              <a:rPr lang="en-GB" sz="2400" dirty="0" smtClean="0">
                <a:cs typeface="Arial" charset="0"/>
              </a:rPr>
              <a:t>Engagement in self-care behaviour (e.g., BSE, healthy lifestyle</a:t>
            </a:r>
            <a:r>
              <a:rPr lang="en-GB" sz="2000" dirty="0" smtClean="0">
                <a:cs typeface="Arial" charset="0"/>
              </a:rPr>
              <a:t>)</a:t>
            </a:r>
          </a:p>
          <a:p>
            <a:pPr lvl="1">
              <a:defRPr/>
            </a:pPr>
            <a:endParaRPr lang="en-GB" sz="2000" dirty="0">
              <a:cs typeface="Arial" charset="0"/>
            </a:endParaRPr>
          </a:p>
          <a:p>
            <a:pPr lvl="1">
              <a:defRPr/>
            </a:pPr>
            <a:endParaRPr lang="en-GB" sz="2000" dirty="0" smtClean="0">
              <a:cs typeface="Arial" charset="0"/>
            </a:endParaRPr>
          </a:p>
          <a:p>
            <a:pPr>
              <a:defRPr/>
            </a:pPr>
            <a:endParaRPr lang="en-GB" sz="2000" dirty="0" smtClean="0">
              <a:cs typeface="Arial" charset="0"/>
            </a:endParaRPr>
          </a:p>
          <a:p>
            <a:pPr>
              <a:defRPr/>
            </a:pPr>
            <a:endParaRPr lang="en-GB" sz="2000" dirty="0" smtClean="0">
              <a:cs typeface="Arial" charset="0"/>
            </a:endParaRPr>
          </a:p>
          <a:p>
            <a:pPr lvl="1">
              <a:defRPr/>
            </a:pPr>
            <a:endParaRPr lang="en-GB" sz="2000" dirty="0" smtClean="0">
              <a:cs typeface="Arial" charset="0"/>
            </a:endParaRPr>
          </a:p>
          <a:p>
            <a:pPr lvl="1">
              <a:defRPr/>
            </a:pPr>
            <a:endParaRPr lang="en-GB" sz="2000" dirty="0" smtClean="0">
              <a:cs typeface="Arial" charset="0"/>
            </a:endParaRPr>
          </a:p>
        </p:txBody>
      </p:sp>
      <p:sp>
        <p:nvSpPr>
          <p:cNvPr id="29699" name="Title 1"/>
          <p:cNvSpPr>
            <a:spLocks noGrp="1"/>
          </p:cNvSpPr>
          <p:nvPr>
            <p:ph type="title"/>
          </p:nvPr>
        </p:nvSpPr>
        <p:spPr>
          <a:xfrm>
            <a:off x="468313" y="0"/>
            <a:ext cx="8229600" cy="1143000"/>
          </a:xfrm>
        </p:spPr>
        <p:txBody>
          <a:bodyPr/>
          <a:lstStyle/>
          <a:p>
            <a:r>
              <a:rPr lang="en-GB" altLang="en-US" sz="2400" b="1" smtClean="0">
                <a:cs typeface="Arial" charset="0"/>
              </a:rPr>
              <a:t>Self Regulation Model of Genetic Risk </a:t>
            </a:r>
          </a:p>
        </p:txBody>
      </p:sp>
    </p:spTree>
    <p:extLst>
      <p:ext uri="{BB962C8B-B14F-4D97-AF65-F5344CB8AC3E}">
        <p14:creationId xmlns:p14="http://schemas.microsoft.com/office/powerpoint/2010/main" val="343410544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908720"/>
            <a:ext cx="8229600" cy="5184576"/>
          </a:xfrm>
        </p:spPr>
        <p:txBody>
          <a:bodyPr>
            <a:noAutofit/>
          </a:bodyPr>
          <a:lstStyle/>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Objective risk status rarely predicts psychological responses to risk information (e.g. Bennett et al., </a:t>
            </a:r>
            <a:r>
              <a:rPr lang="en-US" sz="2000" dirty="0" smtClean="0">
                <a:latin typeface="Arial" pitchFamily="34" charset="0"/>
                <a:cs typeface="Arial" pitchFamily="34" charset="0"/>
              </a:rPr>
              <a:t>Hilgart et al.,2010).</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Mixed emotional responses reported (e.g. </a:t>
            </a:r>
            <a:r>
              <a:rPr lang="de-DE" sz="2000" dirty="0" smtClean="0">
                <a:latin typeface="Arial"/>
                <a:ea typeface="Times New Roman"/>
              </a:rPr>
              <a:t>Phelps, Bennett &amp; Brain, 2008).</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Not everyone in need of psychological intervention – can we predict/identify those most likely to benefit from additional support/intervention?</a:t>
            </a:r>
            <a:endParaRPr lang="en-GB" sz="2000" dirty="0">
              <a:latin typeface="Arial" pitchFamily="34" charset="0"/>
              <a:cs typeface="Arial" pitchFamily="34" charset="0"/>
            </a:endParaRPr>
          </a:p>
          <a:p>
            <a:pPr>
              <a:buNone/>
            </a:pPr>
            <a:endParaRPr lang="en-GB" sz="2000" dirty="0" smtClean="0">
              <a:latin typeface="Arial" pitchFamily="34" charset="0"/>
              <a:cs typeface="Arial" pitchFamily="34" charset="0"/>
            </a:endParaRPr>
          </a:p>
          <a:p>
            <a:endParaRPr lang="en-GB" sz="2000" dirty="0"/>
          </a:p>
        </p:txBody>
      </p:sp>
      <p:sp>
        <p:nvSpPr>
          <p:cNvPr id="2" name="Title 1"/>
          <p:cNvSpPr>
            <a:spLocks noGrp="1"/>
          </p:cNvSpPr>
          <p:nvPr>
            <p:ph type="title"/>
          </p:nvPr>
        </p:nvSpPr>
        <p:spPr>
          <a:xfrm>
            <a:off x="251520" y="-8059"/>
            <a:ext cx="8424936" cy="772763"/>
          </a:xfrm>
        </p:spPr>
        <p:txBody>
          <a:bodyPr>
            <a:noAutofit/>
          </a:bodyPr>
          <a:lstStyle/>
          <a:p>
            <a:r>
              <a:rPr lang="en-GB" sz="2400" b="1" dirty="0" smtClean="0">
                <a:effectLst/>
                <a:latin typeface="Arial" pitchFamily="34" charset="0"/>
                <a:cs typeface="Arial" pitchFamily="34" charset="0"/>
              </a:rPr>
              <a:t>Background: understanding responses to genetic risk</a:t>
            </a:r>
            <a:endParaRPr lang="en-GB" sz="2400" b="1" dirty="0">
              <a:effectLst/>
              <a:latin typeface="Arial" pitchFamily="34" charset="0"/>
              <a:cs typeface="Arial" pitchFamily="34" charset="0"/>
            </a:endParaRPr>
          </a:p>
        </p:txBody>
      </p:sp>
    </p:spTree>
    <p:extLst>
      <p:ext uri="{BB962C8B-B14F-4D97-AF65-F5344CB8AC3E}">
        <p14:creationId xmlns:p14="http://schemas.microsoft.com/office/powerpoint/2010/main" val="99358644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e.g. Phelps, Bennett &amp; Brain (2012)</a:t>
            </a:r>
            <a:endParaRPr lang="en-GB" dirty="0"/>
          </a:p>
        </p:txBody>
      </p:sp>
      <p:sp>
        <p:nvSpPr>
          <p:cNvPr id="3" name="Content Placeholder 2"/>
          <p:cNvSpPr>
            <a:spLocks noGrp="1"/>
          </p:cNvSpPr>
          <p:nvPr>
            <p:ph idx="1"/>
          </p:nvPr>
        </p:nvSpPr>
        <p:spPr/>
        <p:txBody>
          <a:bodyPr/>
          <a:lstStyle/>
          <a:p>
            <a:r>
              <a:rPr lang="en-GB" dirty="0"/>
              <a:t>Questionnaire data from 331 individuals who had undergone cancer genetic risk assessment was analysed to explore associations between baseline psychological variables (taken upon referral) and psychological distress and emotional outcomes one month later whilst waiting for risk assessment results (Time 2) and following the provision of risk information (Time 3).</a:t>
            </a:r>
          </a:p>
          <a:p>
            <a:endParaRPr lang="en-GB" dirty="0"/>
          </a:p>
        </p:txBody>
      </p:sp>
    </p:spTree>
    <p:extLst>
      <p:ext uri="{BB962C8B-B14F-4D97-AF65-F5344CB8AC3E}">
        <p14:creationId xmlns:p14="http://schemas.microsoft.com/office/powerpoint/2010/main" val="412473121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284984"/>
            <a:ext cx="8229600" cy="2880320"/>
          </a:xfrm>
        </p:spPr>
        <p:txBody>
          <a:bodyPr>
            <a:normAutofit/>
          </a:bodyPr>
          <a:lstStyle/>
          <a:p>
            <a:r>
              <a:rPr lang="en-GB" sz="2000" dirty="0" smtClean="0">
                <a:latin typeface="Arial" pitchFamily="34" charset="0"/>
                <a:cs typeface="Arial" pitchFamily="34" charset="0"/>
              </a:rPr>
              <a:t>Longitudinal questionnaire data from a larger trial dataset (Phelps, Bennett, Brain, Hood &amp; Murray, 2012).</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Participants undergoing early stages of cancer genetic risk assessment through the Cancer Genetics Service for Wales</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331 individuals risk assessment were analysed at baseline/upon referral; 201 at follow-up (one-month later).</a:t>
            </a:r>
          </a:p>
          <a:p>
            <a:endParaRPr lang="en-GB" sz="2000" dirty="0" smtClean="0">
              <a:latin typeface="Arial" pitchFamily="34" charset="0"/>
              <a:cs typeface="Arial" pitchFamily="34" charset="0"/>
            </a:endParaRPr>
          </a:p>
          <a:p>
            <a:pPr>
              <a:buNone/>
            </a:pP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p:txBody>
      </p:sp>
      <p:sp>
        <p:nvSpPr>
          <p:cNvPr id="2" name="Title 1"/>
          <p:cNvSpPr>
            <a:spLocks noGrp="1"/>
          </p:cNvSpPr>
          <p:nvPr>
            <p:ph type="title"/>
          </p:nvPr>
        </p:nvSpPr>
        <p:spPr>
          <a:xfrm>
            <a:off x="251520" y="1916832"/>
            <a:ext cx="8229600" cy="1143000"/>
          </a:xfrm>
        </p:spPr>
        <p:txBody>
          <a:bodyPr>
            <a:normAutofit/>
          </a:bodyPr>
          <a:lstStyle/>
          <a:p>
            <a:r>
              <a:rPr lang="en-GB" sz="2400" dirty="0" smtClean="0">
                <a:effectLst/>
                <a:latin typeface="Arial" pitchFamily="34" charset="0"/>
                <a:cs typeface="Arial" pitchFamily="34" charset="0"/>
              </a:rPr>
              <a:t/>
            </a:r>
            <a:br>
              <a:rPr lang="en-GB" sz="2400" dirty="0" smtClean="0">
                <a:effectLst/>
                <a:latin typeface="Arial" pitchFamily="34" charset="0"/>
                <a:cs typeface="Arial" pitchFamily="34" charset="0"/>
              </a:rPr>
            </a:br>
            <a:r>
              <a:rPr lang="en-GB" sz="2400" dirty="0" smtClean="0">
                <a:effectLst/>
                <a:latin typeface="Arial" pitchFamily="34" charset="0"/>
                <a:cs typeface="Arial" pitchFamily="34" charset="0"/>
              </a:rPr>
              <a:t>Methods</a:t>
            </a:r>
            <a:endParaRPr lang="en-GB" sz="2400" dirty="0">
              <a:effectLst/>
              <a:latin typeface="Arial" pitchFamily="34" charset="0"/>
              <a:cs typeface="Arial" pitchFamily="34" charset="0"/>
            </a:endParaRPr>
          </a:p>
        </p:txBody>
      </p:sp>
      <p:sp>
        <p:nvSpPr>
          <p:cNvPr id="4" name="Title 1"/>
          <p:cNvSpPr txBox="1">
            <a:spLocks/>
          </p:cNvSpPr>
          <p:nvPr/>
        </p:nvSpPr>
        <p:spPr>
          <a:xfrm>
            <a:off x="251520"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2400" b="1" i="0" u="none" strike="noStrike" kern="1200" cap="none" spc="0" normalizeH="0" baseline="0" noProof="0" dirty="0" smtClean="0">
                <a:ln>
                  <a:noFill/>
                </a:ln>
                <a:solidFill>
                  <a:schemeClr val="tx2"/>
                </a:solidFill>
                <a:effectLst/>
                <a:uLnTx/>
                <a:uFillTx/>
                <a:latin typeface="Arial" pitchFamily="34" charset="0"/>
                <a:ea typeface="+mj-ea"/>
                <a:cs typeface="Arial" pitchFamily="34" charset="0"/>
              </a:rPr>
              <a:t>Aim</a:t>
            </a:r>
            <a:r>
              <a:rPr kumimoji="0" lang="en-GB" sz="2400" b="1" i="0" u="none" strike="noStrike" kern="1200" cap="none" spc="0" normalizeH="0" noProof="0" dirty="0" smtClean="0">
                <a:ln>
                  <a:noFill/>
                </a:ln>
                <a:solidFill>
                  <a:schemeClr val="tx2"/>
                </a:solidFill>
                <a:effectLst/>
                <a:uLnTx/>
                <a:uFillTx/>
                <a:latin typeface="Arial" pitchFamily="34" charset="0"/>
                <a:ea typeface="+mj-ea"/>
                <a:cs typeface="Arial" pitchFamily="34" charset="0"/>
              </a:rPr>
              <a:t> of </a:t>
            </a:r>
            <a:r>
              <a:rPr lang="en-GB" sz="2400" b="1" dirty="0" smtClean="0">
                <a:solidFill>
                  <a:schemeClr val="tx2"/>
                </a:solidFill>
                <a:latin typeface="Arial" pitchFamily="34" charset="0"/>
                <a:ea typeface="+mj-ea"/>
                <a:cs typeface="Arial" pitchFamily="34" charset="0"/>
              </a:rPr>
              <a:t>c</a:t>
            </a:r>
            <a:r>
              <a:rPr kumimoji="0" lang="en-GB" sz="2400" b="1" i="0" u="none" strike="noStrike" kern="1200" cap="none" spc="0" normalizeH="0" baseline="0" noProof="0" dirty="0" err="1" smtClean="0">
                <a:ln>
                  <a:noFill/>
                </a:ln>
                <a:solidFill>
                  <a:schemeClr val="tx2"/>
                </a:solidFill>
                <a:effectLst/>
                <a:uLnTx/>
                <a:uFillTx/>
                <a:latin typeface="Arial" pitchFamily="34" charset="0"/>
                <a:ea typeface="+mj-ea"/>
                <a:cs typeface="Arial" pitchFamily="34" charset="0"/>
              </a:rPr>
              <a:t>urrent</a:t>
            </a:r>
            <a:r>
              <a:rPr kumimoji="0" lang="en-GB" sz="2400" b="1" i="0" u="none" strike="noStrike" kern="1200" cap="none" spc="0" normalizeH="0" baseline="0" noProof="0" dirty="0" smtClean="0">
                <a:ln>
                  <a:noFill/>
                </a:ln>
                <a:solidFill>
                  <a:schemeClr val="tx2"/>
                </a:solidFill>
                <a:effectLst/>
                <a:uLnTx/>
                <a:uFillTx/>
                <a:latin typeface="Arial" pitchFamily="34" charset="0"/>
                <a:ea typeface="+mj-ea"/>
                <a:cs typeface="Arial" pitchFamily="34" charset="0"/>
              </a:rPr>
              <a:t> study</a:t>
            </a:r>
            <a:endParaRPr kumimoji="0" lang="en-GB" sz="2400" b="1" i="0" u="none" strike="noStrike" kern="1200" cap="none" spc="0" normalizeH="0" baseline="0" noProof="0" dirty="0">
              <a:ln>
                <a:noFill/>
              </a:ln>
              <a:solidFill>
                <a:schemeClr val="tx2"/>
              </a:solidFill>
              <a:effectLst/>
              <a:uLnTx/>
              <a:uFillTx/>
              <a:latin typeface="Arial" pitchFamily="34" charset="0"/>
              <a:ea typeface="+mj-ea"/>
              <a:cs typeface="Arial" pitchFamily="34" charset="0"/>
            </a:endParaRPr>
          </a:p>
        </p:txBody>
      </p:sp>
      <p:sp>
        <p:nvSpPr>
          <p:cNvPr id="6" name="Content Placeholder 2"/>
          <p:cNvSpPr txBox="1">
            <a:spLocks/>
          </p:cNvSpPr>
          <p:nvPr/>
        </p:nvSpPr>
        <p:spPr>
          <a:xfrm>
            <a:off x="395536" y="908720"/>
            <a:ext cx="8229600" cy="1368152"/>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To</a:t>
            </a:r>
            <a:r>
              <a:rPr kumimoji="0" lang="en-GB" sz="2000" b="0" i="0" u="none" strike="noStrike" kern="1200" cap="none" spc="0" normalizeH="0" noProof="0" dirty="0" smtClean="0">
                <a:ln>
                  <a:noFill/>
                </a:ln>
                <a:solidFill>
                  <a:schemeClr val="tx1"/>
                </a:solidFill>
                <a:effectLst/>
                <a:uLnTx/>
                <a:uFillTx/>
                <a:latin typeface="Arial" pitchFamily="34" charset="0"/>
                <a:ea typeface="+mn-ea"/>
                <a:cs typeface="Arial" pitchFamily="34" charset="0"/>
              </a:rPr>
              <a:t> explore whether it is possible to predict psychological outcomes </a:t>
            </a:r>
            <a:r>
              <a:rPr lang="en-GB" sz="2000" dirty="0" smtClean="0">
                <a:latin typeface="Arial" pitchFamily="34" charset="0"/>
                <a:cs typeface="Arial" pitchFamily="34" charset="0"/>
              </a:rPr>
              <a:t>in individuals awaiting genetic risk information </a:t>
            </a:r>
            <a:r>
              <a:rPr kumimoji="0" lang="en-GB" sz="2000" b="0" i="0" u="none" strike="noStrike" kern="1200" cap="none" spc="0" normalizeH="0" noProof="0" dirty="0" smtClean="0">
                <a:ln>
                  <a:noFill/>
                </a:ln>
                <a:solidFill>
                  <a:schemeClr val="tx1"/>
                </a:solidFill>
                <a:effectLst/>
                <a:uLnTx/>
                <a:uFillTx/>
                <a:latin typeface="Arial" pitchFamily="34" charset="0"/>
                <a:ea typeface="+mn-ea"/>
                <a:cs typeface="Arial" pitchFamily="34" charset="0"/>
              </a:rPr>
              <a:t>through measuring </a:t>
            </a:r>
            <a:r>
              <a:rPr lang="en-GB" sz="2000" dirty="0" smtClean="0">
                <a:latin typeface="Arial" pitchFamily="34" charset="0"/>
                <a:cs typeface="Arial" pitchFamily="34" charset="0"/>
              </a:rPr>
              <a:t>participants’ beliefs about implications of being at genetic risk of cancer</a:t>
            </a: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None/>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1426009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467543" y="332656"/>
          <a:ext cx="8352930" cy="5790817"/>
        </p:xfrm>
        <a:graphic>
          <a:graphicData uri="http://schemas.openxmlformats.org/drawingml/2006/table">
            <a:tbl>
              <a:tblPr/>
              <a:tblGrid>
                <a:gridCol w="4680521">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20080">
                  <a:extLst>
                    <a:ext uri="{9D8B030D-6E8A-4147-A177-3AD203B41FA5}">
                      <a16:colId xmlns:a16="http://schemas.microsoft.com/office/drawing/2014/main" val="20002"/>
                    </a:ext>
                  </a:extLst>
                </a:gridCol>
                <a:gridCol w="864096">
                  <a:extLst>
                    <a:ext uri="{9D8B030D-6E8A-4147-A177-3AD203B41FA5}">
                      <a16:colId xmlns:a16="http://schemas.microsoft.com/office/drawing/2014/main" val="20003"/>
                    </a:ext>
                  </a:extLst>
                </a:gridCol>
                <a:gridCol w="666744">
                  <a:extLst>
                    <a:ext uri="{9D8B030D-6E8A-4147-A177-3AD203B41FA5}">
                      <a16:colId xmlns:a16="http://schemas.microsoft.com/office/drawing/2014/main" val="20004"/>
                    </a:ext>
                  </a:extLst>
                </a:gridCol>
                <a:gridCol w="773417">
                  <a:extLst>
                    <a:ext uri="{9D8B030D-6E8A-4147-A177-3AD203B41FA5}">
                      <a16:colId xmlns:a16="http://schemas.microsoft.com/office/drawing/2014/main" val="20005"/>
                    </a:ext>
                  </a:extLst>
                </a:gridCol>
              </a:tblGrid>
              <a:tr h="377063">
                <a:tc>
                  <a:txBody>
                    <a:bodyPr/>
                    <a:lstStyle/>
                    <a:p>
                      <a:pPr algn="l">
                        <a:spcAft>
                          <a:spcPts val="0"/>
                        </a:spcAft>
                        <a:tabLst>
                          <a:tab pos="787400" algn="l"/>
                        </a:tabLst>
                      </a:pPr>
                      <a:r>
                        <a:rPr lang="en-GB" sz="600" b="1" dirty="0">
                          <a:latin typeface="Arial"/>
                          <a:ea typeface="Times New Roman"/>
                        </a:rPr>
                        <a:t>Views about being at increased risk of cancer.</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a:spcAft>
                          <a:spcPts val="0"/>
                        </a:spcAft>
                        <a:tabLst>
                          <a:tab pos="787400" algn="l"/>
                        </a:tabLst>
                      </a:pPr>
                      <a:r>
                        <a:rPr lang="en-GB" sz="500" b="1" dirty="0">
                          <a:latin typeface="Arial"/>
                          <a:ea typeface="Times New Roman"/>
                        </a:rPr>
                        <a:t>Strongly 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Neither </a:t>
                      </a:r>
                      <a:endParaRPr lang="en-GB" sz="700" dirty="0">
                        <a:latin typeface="Times New Roman"/>
                        <a:ea typeface="Times New Roman"/>
                      </a:endParaRPr>
                    </a:p>
                    <a:p>
                      <a:pPr algn="ctr">
                        <a:spcAft>
                          <a:spcPts val="0"/>
                        </a:spcAft>
                        <a:tabLst>
                          <a:tab pos="787400" algn="l"/>
                        </a:tabLst>
                      </a:pPr>
                      <a:r>
                        <a:rPr lang="en-GB" sz="500" b="1" dirty="0">
                          <a:latin typeface="Arial"/>
                          <a:ea typeface="Times New Roman"/>
                        </a:rPr>
                        <a:t>Agree nor 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Strongly</a:t>
                      </a:r>
                      <a:endParaRPr lang="en-GB" sz="700" dirty="0">
                        <a:latin typeface="Times New Roman"/>
                        <a:ea typeface="Times New Roman"/>
                      </a:endParaRPr>
                    </a:p>
                    <a:p>
                      <a:pPr algn="ctr">
                        <a:spcAft>
                          <a:spcPts val="0"/>
                        </a:spcAft>
                        <a:tabLst>
                          <a:tab pos="787400" algn="l"/>
                        </a:tabLst>
                      </a:pPr>
                      <a:r>
                        <a:rPr lang="en-GB" sz="500" b="1" dirty="0">
                          <a:latin typeface="Arial"/>
                          <a:ea typeface="Times New Roman"/>
                        </a:rPr>
                        <a:t>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38811">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be a serious issue for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250743">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have major consequences on my life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247893">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not have much effect on my life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25786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strongly affect the way others see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r h="2483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have serious financial consequences</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cause difficulties for those who are close to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6"/>
                  </a:ext>
                </a:extLst>
              </a:tr>
              <a:tr h="255492">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a lot that I could do to control my chances of getting cancer </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7"/>
                  </a:ext>
                </a:extLst>
              </a:tr>
              <a:tr h="25311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What I do could determine whether or not I developed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8"/>
                  </a:ext>
                </a:extLst>
              </a:tr>
              <a:tr h="2502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My chances of developing cancer would depend on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9"/>
                  </a:ext>
                </a:extLst>
              </a:tr>
              <a:tr h="2540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Nothing I do would affect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0"/>
                  </a:ext>
                </a:extLst>
              </a:tr>
              <a:tr h="330050">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would have the power to influence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1"/>
                  </a:ext>
                </a:extLst>
              </a:tr>
              <a:tr h="253592">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My actions would have no affect on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2"/>
                  </a:ext>
                </a:extLst>
              </a:tr>
              <a:tr h="25121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 genetic risks of cancer are puzzling to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3"/>
                  </a:ext>
                </a:extLst>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have a clear picture or understanding of the genetic risks of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4"/>
                  </a:ext>
                </a:extLst>
              </a:tr>
              <a:tr h="252167">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don’t understand the genetic risks of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5"/>
                  </a:ext>
                </a:extLst>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very little that could be done to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6"/>
                  </a:ext>
                </a:extLst>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Screening (e.g. mammography, colonoscopy) could help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7"/>
                  </a:ext>
                </a:extLst>
              </a:tr>
              <a:tr h="248844">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Surgery could help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8"/>
                  </a:ext>
                </a:extLst>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nothing that could help control my chances of developing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dirty="0">
                          <a:latin typeface="Wingdings"/>
                          <a:ea typeface="Times New Roman"/>
                        </a:rPr>
                        <a:t>o</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9"/>
                  </a:ext>
                </a:extLst>
              </a:tr>
            </a:tbl>
          </a:graphicData>
        </a:graphic>
      </p:graphicFrame>
    </p:spTree>
    <p:extLst>
      <p:ext uri="{BB962C8B-B14F-4D97-AF65-F5344CB8AC3E}">
        <p14:creationId xmlns:p14="http://schemas.microsoft.com/office/powerpoint/2010/main" val="57859647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0"/>
            <a:ext cx="8229600" cy="1143000"/>
          </a:xfrm>
        </p:spPr>
        <p:txBody>
          <a:bodyPr>
            <a:normAutofit/>
          </a:bodyPr>
          <a:lstStyle/>
          <a:p>
            <a:r>
              <a:rPr lang="en-GB" sz="2400" dirty="0" smtClean="0">
                <a:effectLst/>
                <a:latin typeface="Arial" pitchFamily="34" charset="0"/>
                <a:cs typeface="Arial" pitchFamily="34" charset="0"/>
              </a:rPr>
              <a:t>Adapted IPQ-r illness representations sub-scales</a:t>
            </a:r>
            <a:endParaRPr lang="en-GB" sz="2400" dirty="0">
              <a:effectLst/>
              <a:latin typeface="Arial" pitchFamily="34" charset="0"/>
              <a:cs typeface="Arial" pitchFamily="34" charset="0"/>
            </a:endParaRPr>
          </a:p>
        </p:txBody>
      </p:sp>
      <p:graphicFrame>
        <p:nvGraphicFramePr>
          <p:cNvPr id="4" name="Table 3"/>
          <p:cNvGraphicFramePr>
            <a:graphicFrameLocks noGrp="1"/>
          </p:cNvGraphicFramePr>
          <p:nvPr>
            <p:extLst/>
          </p:nvPr>
        </p:nvGraphicFramePr>
        <p:xfrm>
          <a:off x="323528" y="908720"/>
          <a:ext cx="8424936" cy="5042490"/>
        </p:xfrm>
        <a:graphic>
          <a:graphicData uri="http://schemas.openxmlformats.org/drawingml/2006/table">
            <a:tbl>
              <a:tblPr/>
              <a:tblGrid>
                <a:gridCol w="1944216">
                  <a:extLst>
                    <a:ext uri="{9D8B030D-6E8A-4147-A177-3AD203B41FA5}">
                      <a16:colId xmlns:a16="http://schemas.microsoft.com/office/drawing/2014/main" val="20000"/>
                    </a:ext>
                  </a:extLst>
                </a:gridCol>
                <a:gridCol w="1008112">
                  <a:extLst>
                    <a:ext uri="{9D8B030D-6E8A-4147-A177-3AD203B41FA5}">
                      <a16:colId xmlns:a16="http://schemas.microsoft.com/office/drawing/2014/main" val="20001"/>
                    </a:ext>
                  </a:extLst>
                </a:gridCol>
                <a:gridCol w="1080120">
                  <a:extLst>
                    <a:ext uri="{9D8B030D-6E8A-4147-A177-3AD203B41FA5}">
                      <a16:colId xmlns:a16="http://schemas.microsoft.com/office/drawing/2014/main" val="20002"/>
                    </a:ext>
                  </a:extLst>
                </a:gridCol>
                <a:gridCol w="4392488">
                  <a:extLst>
                    <a:ext uri="{9D8B030D-6E8A-4147-A177-3AD203B41FA5}">
                      <a16:colId xmlns:a16="http://schemas.microsoft.com/office/drawing/2014/main" val="20003"/>
                    </a:ext>
                  </a:extLst>
                </a:gridCol>
              </a:tblGrid>
              <a:tr h="783786">
                <a:tc gridSpan="4">
                  <a:txBody>
                    <a:bodyPr/>
                    <a:lstStyle/>
                    <a:p>
                      <a:pPr algn="l">
                        <a:lnSpc>
                          <a:spcPct val="115000"/>
                        </a:lnSpc>
                        <a:spcAft>
                          <a:spcPts val="1000"/>
                        </a:spcAft>
                      </a:pPr>
                      <a:r>
                        <a:rPr lang="en-GB" sz="1800" dirty="0">
                          <a:latin typeface="Arial" pitchFamily="34" charset="0"/>
                          <a:ea typeface="Calibri"/>
                          <a:cs typeface="Arial" pitchFamily="34" charset="0"/>
                        </a:rPr>
                        <a:t> </a:t>
                      </a:r>
                      <a:r>
                        <a:rPr lang="en-GB" sz="1800" i="1" dirty="0" smtClean="0">
                          <a:latin typeface="Arial" pitchFamily="34" charset="0"/>
                          <a:ea typeface="Calibri"/>
                          <a:cs typeface="Arial" pitchFamily="34" charset="0"/>
                        </a:rPr>
                        <a:t>We are interested in your own personal views</a:t>
                      </a:r>
                      <a:r>
                        <a:rPr lang="en-GB" sz="1800" i="1" baseline="0" dirty="0" smtClean="0">
                          <a:latin typeface="Arial" pitchFamily="34" charset="0"/>
                          <a:ea typeface="Calibri"/>
                          <a:cs typeface="Arial" pitchFamily="34" charset="0"/>
                        </a:rPr>
                        <a:t> about how you think you would feel if you were found to be at increased risk of cancer....</a:t>
                      </a:r>
                      <a:endParaRPr lang="en-GB" sz="1800" i="1" dirty="0">
                        <a:latin typeface="Arial" pitchFamily="34" charset="0"/>
                        <a:ea typeface="Calibri"/>
                        <a:cs typeface="Arial" pitchFamily="34" charset="0"/>
                      </a:endParaRPr>
                    </a:p>
                  </a:txBody>
                  <a:tcPr marL="0" marR="0" marT="0" marB="0">
                    <a:lnL>
                      <a:noFill/>
                    </a:lnL>
                    <a:lnR>
                      <a:noFill/>
                    </a:lnR>
                    <a:lnT>
                      <a:noFill/>
                    </a:lnT>
                    <a:lnB w="1270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553232">
                <a:tc>
                  <a:txBody>
                    <a:bodyPr/>
                    <a:lstStyle/>
                    <a:p>
                      <a:pPr algn="ctr">
                        <a:lnSpc>
                          <a:spcPct val="115000"/>
                        </a:lnSpc>
                        <a:spcAft>
                          <a:spcPts val="0"/>
                        </a:spcAft>
                      </a:pPr>
                      <a:endParaRPr lang="en-GB" sz="2000" dirty="0">
                        <a:latin typeface="Arial" pitchFamily="34" charset="0"/>
                        <a:ea typeface="Calibri"/>
                        <a:cs typeface="Arial" pitchFamily="34" charset="0"/>
                      </a:endParaRPr>
                    </a:p>
                  </a:txBody>
                  <a:tcPr marL="0" marR="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2000" dirty="0" smtClean="0">
                          <a:latin typeface="Arial" pitchFamily="34" charset="0"/>
                          <a:ea typeface="Calibri"/>
                          <a:cs typeface="Arial" pitchFamily="34" charset="0"/>
                        </a:rPr>
                        <a:t>Scale</a:t>
                      </a:r>
                    </a:p>
                    <a:p>
                      <a:pPr marL="38100" marR="38100" algn="ctr">
                        <a:lnSpc>
                          <a:spcPts val="1600"/>
                        </a:lnSpc>
                        <a:spcAft>
                          <a:spcPts val="0"/>
                        </a:spcAft>
                      </a:pPr>
                      <a:r>
                        <a:rPr lang="en-GB" sz="2000" dirty="0" smtClean="0">
                          <a:latin typeface="Arial" pitchFamily="34" charset="0"/>
                          <a:ea typeface="Calibri"/>
                          <a:cs typeface="Arial" pitchFamily="34" charset="0"/>
                        </a:rPr>
                        <a:t> range</a:t>
                      </a:r>
                      <a:endParaRPr lang="en-GB" sz="2000" dirty="0">
                        <a:latin typeface="Arial" pitchFamily="34" charset="0"/>
                        <a:ea typeface="Calibri"/>
                        <a:cs typeface="Arial" pitchFamily="34" charset="0"/>
                      </a:endParaRPr>
                    </a:p>
                  </a:txBody>
                  <a:tcPr marL="0" marR="0" marT="0" marB="0" anchor="b">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2000" dirty="0" smtClean="0">
                          <a:latin typeface="Arial" pitchFamily="34" charset="0"/>
                          <a:ea typeface="Calibri"/>
                          <a:cs typeface="Arial" pitchFamily="34" charset="0"/>
                        </a:rPr>
                        <a:t>No. </a:t>
                      </a:r>
                    </a:p>
                    <a:p>
                      <a:pPr marL="38100" marR="38100" algn="ctr">
                        <a:lnSpc>
                          <a:spcPts val="1600"/>
                        </a:lnSpc>
                        <a:spcAft>
                          <a:spcPts val="0"/>
                        </a:spcAft>
                      </a:pPr>
                      <a:r>
                        <a:rPr lang="en-GB" sz="2000" dirty="0" smtClean="0">
                          <a:latin typeface="Arial" pitchFamily="34" charset="0"/>
                          <a:ea typeface="Calibri"/>
                          <a:cs typeface="Arial" pitchFamily="34" charset="0"/>
                        </a:rPr>
                        <a:t>of</a:t>
                      </a:r>
                      <a:r>
                        <a:rPr lang="en-GB" sz="2000" baseline="0" dirty="0" smtClean="0">
                          <a:latin typeface="Arial" pitchFamily="34" charset="0"/>
                          <a:ea typeface="Calibri"/>
                          <a:cs typeface="Arial" pitchFamily="34" charset="0"/>
                        </a:rPr>
                        <a:t> items</a:t>
                      </a:r>
                      <a:endParaRPr lang="en-GB" sz="2000" dirty="0">
                        <a:latin typeface="Arial" pitchFamily="34" charset="0"/>
                        <a:ea typeface="Calibri"/>
                        <a:cs typeface="Arial" pitchFamily="34" charset="0"/>
                      </a:endParaRPr>
                    </a:p>
                  </a:txBody>
                  <a:tcPr marL="0" marR="0" marT="0" marB="0" anchor="b">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Example item</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Consequences</a:t>
                      </a: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6-30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6</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Being</a:t>
                      </a:r>
                      <a:r>
                        <a:rPr lang="en-GB" sz="1600" baseline="0" dirty="0" smtClean="0">
                          <a:latin typeface="Arial" pitchFamily="34" charset="0"/>
                          <a:ea typeface="Calibri"/>
                          <a:cs typeface="Arial" pitchFamily="34" charset="0"/>
                        </a:rPr>
                        <a:t> at increased risk would be a serious issue for me</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0002"/>
                  </a:ext>
                </a:extLst>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Personal control</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6-30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6</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There</a:t>
                      </a:r>
                      <a:r>
                        <a:rPr lang="en-GB" sz="1600" baseline="0" dirty="0" smtClean="0">
                          <a:latin typeface="Arial" pitchFamily="34" charset="0"/>
                          <a:ea typeface="Calibri"/>
                          <a:cs typeface="Arial" pitchFamily="34" charset="0"/>
                        </a:rPr>
                        <a:t> is a lot that I could do to control my chances of getting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a16="http://schemas.microsoft.com/office/drawing/2014/main" val="10003"/>
                  </a:ext>
                </a:extLst>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Illness Coherence</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3-15</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3</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I have a clear picture</a:t>
                      </a:r>
                      <a:r>
                        <a:rPr lang="en-GB" sz="1600" baseline="0" dirty="0" smtClean="0">
                          <a:latin typeface="Arial" pitchFamily="34" charset="0"/>
                          <a:ea typeface="Calibri"/>
                          <a:cs typeface="Arial" pitchFamily="34" charset="0"/>
                        </a:rPr>
                        <a:t> or understanding of the genetic risks of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a16="http://schemas.microsoft.com/office/drawing/2014/main" val="10004"/>
                  </a:ext>
                </a:extLst>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Treatment control</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4-20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4</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Screening</a:t>
                      </a:r>
                      <a:r>
                        <a:rPr lang="en-GB" sz="1600" baseline="0" dirty="0" smtClean="0">
                          <a:latin typeface="Arial" pitchFamily="34" charset="0"/>
                          <a:ea typeface="Calibri"/>
                          <a:cs typeface="Arial" pitchFamily="34" charset="0"/>
                        </a:rPr>
                        <a:t> could help control my chances of getting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87338907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467544" y="116632"/>
            <a:ext cx="8229600" cy="1143000"/>
          </a:xfrm>
        </p:spPr>
        <p:txBody>
          <a:bodyPr>
            <a:noAutofit/>
          </a:bodyPr>
          <a:lstStyle/>
          <a:p>
            <a:r>
              <a:rPr lang="en-GB" sz="2400" dirty="0" smtClean="0">
                <a:effectLst/>
                <a:latin typeface="Arial" pitchFamily="34" charset="0"/>
                <a:cs typeface="Arial" pitchFamily="34" charset="0"/>
              </a:rPr>
              <a:t>Principal Components Analysis on IPQ-R causal factors: beliefs about the possible causes of cancer</a:t>
            </a:r>
            <a:r>
              <a:rPr lang="en-GB" sz="2400" dirty="0" smtClean="0">
                <a:latin typeface="Arial" pitchFamily="34" charset="0"/>
                <a:cs typeface="Arial" pitchFamily="34" charset="0"/>
              </a:rPr>
              <a:t/>
            </a:r>
            <a:br>
              <a:rPr lang="en-GB" sz="2400" dirty="0" smtClean="0">
                <a:latin typeface="Arial" pitchFamily="34" charset="0"/>
                <a:cs typeface="Arial" pitchFamily="34" charset="0"/>
              </a:rPr>
            </a:br>
            <a:endParaRPr lang="en-GB" sz="2400" dirty="0"/>
          </a:p>
        </p:txBody>
      </p:sp>
      <p:graphicFrame>
        <p:nvGraphicFramePr>
          <p:cNvPr id="5" name="Table 4"/>
          <p:cNvGraphicFramePr>
            <a:graphicFrameLocks noGrp="1"/>
          </p:cNvGraphicFramePr>
          <p:nvPr>
            <p:extLst/>
          </p:nvPr>
        </p:nvGraphicFramePr>
        <p:xfrm>
          <a:off x="323528" y="1158240"/>
          <a:ext cx="8064897" cy="4968240"/>
        </p:xfrm>
        <a:graphic>
          <a:graphicData uri="http://schemas.openxmlformats.org/drawingml/2006/table">
            <a:tbl>
              <a:tblPr firstRow="1" bandRow="1">
                <a:tableStyleId>{5C22544A-7EE6-4342-B048-85BDC9FD1C3A}</a:tableStyleId>
              </a:tblPr>
              <a:tblGrid>
                <a:gridCol w="2688299">
                  <a:extLst>
                    <a:ext uri="{9D8B030D-6E8A-4147-A177-3AD203B41FA5}">
                      <a16:colId xmlns:a16="http://schemas.microsoft.com/office/drawing/2014/main" val="20000"/>
                    </a:ext>
                  </a:extLst>
                </a:gridCol>
                <a:gridCol w="4296477">
                  <a:extLst>
                    <a:ext uri="{9D8B030D-6E8A-4147-A177-3AD203B41FA5}">
                      <a16:colId xmlns:a16="http://schemas.microsoft.com/office/drawing/2014/main" val="20001"/>
                    </a:ext>
                  </a:extLst>
                </a:gridCol>
                <a:gridCol w="1080121">
                  <a:extLst>
                    <a:ext uri="{9D8B030D-6E8A-4147-A177-3AD203B41FA5}">
                      <a16:colId xmlns:a16="http://schemas.microsoft.com/office/drawing/2014/main" val="20002"/>
                    </a:ext>
                  </a:extLst>
                </a:gridCol>
              </a:tblGrid>
              <a:tr h="370840">
                <a:tc>
                  <a:txBody>
                    <a:bodyPr/>
                    <a:lstStyle/>
                    <a:p>
                      <a:r>
                        <a:rPr lang="en-GB" sz="2000" dirty="0" smtClean="0">
                          <a:latin typeface="Arial" pitchFamily="34" charset="0"/>
                          <a:cs typeface="Arial" pitchFamily="34" charset="0"/>
                        </a:rPr>
                        <a:t>Causal</a:t>
                      </a:r>
                      <a:r>
                        <a:rPr lang="en-GB" sz="2000" baseline="0" dirty="0" smtClean="0">
                          <a:latin typeface="Arial" pitchFamily="34" charset="0"/>
                          <a:cs typeface="Arial" pitchFamily="34" charset="0"/>
                        </a:rPr>
                        <a:t> Factors/sub-scales</a:t>
                      </a:r>
                      <a:endParaRPr lang="en-GB" sz="20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Causal</a:t>
                      </a:r>
                      <a:r>
                        <a:rPr lang="en-GB" sz="2000" baseline="0" dirty="0" smtClean="0">
                          <a:latin typeface="Arial" pitchFamily="34" charset="0"/>
                          <a:cs typeface="Arial" pitchFamily="34" charset="0"/>
                        </a:rPr>
                        <a:t> factors comprising sub-scale</a:t>
                      </a:r>
                      <a:endParaRPr lang="en-GB" sz="2000" dirty="0">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l-GR" sz="2000" dirty="0" smtClean="0">
                          <a:latin typeface="Arial" pitchFamily="34" charset="0"/>
                          <a:cs typeface="Arial" pitchFamily="34" charset="0"/>
                        </a:rPr>
                        <a:t>α</a:t>
                      </a:r>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txBody>
                  <a:tcPr/>
                </a:tc>
                <a:extLst>
                  <a:ext uri="{0D108BD9-81ED-4DB2-BD59-A6C34878D82A}">
                    <a16:rowId xmlns:a16="http://schemas.microsoft.com/office/drawing/2014/main" val="10000"/>
                  </a:ext>
                </a:extLst>
              </a:tr>
              <a:tr h="370840">
                <a:tc>
                  <a:txBody>
                    <a:bodyPr/>
                    <a:lstStyle/>
                    <a:p>
                      <a:r>
                        <a:rPr lang="en-GB" sz="2000" dirty="0" smtClean="0">
                          <a:latin typeface="Arial" pitchFamily="34" charset="0"/>
                          <a:cs typeface="Arial" pitchFamily="34" charset="0"/>
                        </a:rPr>
                        <a:t>Psychological</a:t>
                      </a:r>
                      <a:r>
                        <a:rPr lang="en-GB" sz="2000" baseline="0" dirty="0" smtClean="0">
                          <a:latin typeface="Arial" pitchFamily="34" charset="0"/>
                          <a:cs typeface="Arial" pitchFamily="34" charset="0"/>
                        </a:rPr>
                        <a:t> Attributions</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Emotional</a:t>
                      </a:r>
                      <a:r>
                        <a:rPr lang="en-GB" sz="1800" baseline="0" dirty="0" smtClean="0">
                          <a:latin typeface="Arial" pitchFamily="34" charset="0"/>
                          <a:cs typeface="Arial" pitchFamily="34" charset="0"/>
                        </a:rPr>
                        <a:t> state, family problems, overwork, stress or worry, mental attitude, my personality</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.87</a:t>
                      </a:r>
                      <a:endParaRPr lang="en-GB" sz="2000" dirty="0">
                        <a:latin typeface="Arial" pitchFamily="34" charset="0"/>
                        <a:cs typeface="Arial" pitchFamily="34" charset="0"/>
                      </a:endParaRPr>
                    </a:p>
                  </a:txBody>
                  <a:tcPr/>
                </a:tc>
                <a:extLst>
                  <a:ext uri="{0D108BD9-81ED-4DB2-BD59-A6C34878D82A}">
                    <a16:rowId xmlns:a16="http://schemas.microsoft.com/office/drawing/2014/main" val="10001"/>
                  </a:ext>
                </a:extLst>
              </a:tr>
              <a:tr h="370840">
                <a:tc>
                  <a:txBody>
                    <a:bodyPr/>
                    <a:lstStyle/>
                    <a:p>
                      <a:r>
                        <a:rPr lang="en-GB" sz="2000" dirty="0" smtClean="0">
                          <a:latin typeface="Arial" pitchFamily="34" charset="0"/>
                          <a:cs typeface="Arial" pitchFamily="34" charset="0"/>
                        </a:rPr>
                        <a:t>Risk Factors</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Diet/eating</a:t>
                      </a:r>
                      <a:r>
                        <a:rPr lang="en-GB" sz="1800" baseline="0" dirty="0" smtClean="0">
                          <a:latin typeface="Arial" pitchFamily="34" charset="0"/>
                          <a:cs typeface="Arial" pitchFamily="34" charset="0"/>
                        </a:rPr>
                        <a:t> habits, alcohol, smoking, my own behaviour, ageing, pollution</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.69</a:t>
                      </a:r>
                      <a:endParaRPr lang="en-GB" sz="2000" dirty="0">
                        <a:latin typeface="Arial" pitchFamily="34" charset="0"/>
                        <a:cs typeface="Arial" pitchFamily="34" charset="0"/>
                      </a:endParaRPr>
                    </a:p>
                  </a:txBody>
                  <a:tcPr/>
                </a:tc>
                <a:extLst>
                  <a:ext uri="{0D108BD9-81ED-4DB2-BD59-A6C34878D82A}">
                    <a16:rowId xmlns:a16="http://schemas.microsoft.com/office/drawing/2014/main" val="10002"/>
                  </a:ext>
                </a:extLst>
              </a:tr>
              <a:tr h="370840">
                <a:tc>
                  <a:txBody>
                    <a:bodyPr/>
                    <a:lstStyle/>
                    <a:p>
                      <a:r>
                        <a:rPr lang="en-GB" sz="2000" dirty="0" smtClean="0">
                          <a:latin typeface="Arial" pitchFamily="34" charset="0"/>
                          <a:cs typeface="Arial" pitchFamily="34" charset="0"/>
                        </a:rPr>
                        <a:t>Harm/Neglect</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A germ or virus, faulty immune system,</a:t>
                      </a:r>
                      <a:r>
                        <a:rPr lang="en-GB" sz="1800" baseline="0" dirty="0" smtClean="0">
                          <a:latin typeface="Arial" pitchFamily="34" charset="0"/>
                          <a:cs typeface="Arial" pitchFamily="34" charset="0"/>
                        </a:rPr>
                        <a:t> poor medical care in past, accident or injury</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.53</a:t>
                      </a:r>
                      <a:endParaRPr lang="en-GB" sz="2000" dirty="0">
                        <a:latin typeface="Arial" pitchFamily="34" charset="0"/>
                        <a:cs typeface="Arial" pitchFamily="34" charset="0"/>
                      </a:endParaRPr>
                    </a:p>
                  </a:txBody>
                  <a:tcPr/>
                </a:tc>
                <a:extLst>
                  <a:ext uri="{0D108BD9-81ED-4DB2-BD59-A6C34878D82A}">
                    <a16:rowId xmlns:a16="http://schemas.microsoft.com/office/drawing/2014/main" val="10003"/>
                  </a:ext>
                </a:extLst>
              </a:tr>
              <a:tr h="370840">
                <a:tc>
                  <a:txBody>
                    <a:bodyPr/>
                    <a:lstStyle/>
                    <a:p>
                      <a:r>
                        <a:rPr lang="en-GB" sz="2000" dirty="0" smtClean="0">
                          <a:latin typeface="Arial" pitchFamily="34" charset="0"/>
                          <a:cs typeface="Arial" pitchFamily="34" charset="0"/>
                        </a:rPr>
                        <a:t>Uncontrollable external factors </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Accident or injury</a:t>
                      </a:r>
                    </a:p>
                    <a:p>
                      <a:r>
                        <a:rPr lang="en-GB" sz="1800" dirty="0" smtClean="0">
                          <a:latin typeface="Arial" pitchFamily="34" charset="0"/>
                          <a:cs typeface="Arial" pitchFamily="34" charset="0"/>
                        </a:rPr>
                        <a:t>Chance</a:t>
                      </a:r>
                      <a:r>
                        <a:rPr lang="en-GB" sz="1800" baseline="0" dirty="0" smtClean="0">
                          <a:latin typeface="Arial" pitchFamily="34" charset="0"/>
                          <a:cs typeface="Arial" pitchFamily="34" charset="0"/>
                        </a:rPr>
                        <a:t> or bad luck</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.29*</a:t>
                      </a:r>
                      <a:endParaRPr lang="en-GB" sz="2000" dirty="0">
                        <a:latin typeface="Arial" pitchFamily="34" charset="0"/>
                        <a:cs typeface="Arial" pitchFamily="34" charset="0"/>
                      </a:endParaRPr>
                    </a:p>
                  </a:txBody>
                  <a:tcPr/>
                </a:tc>
                <a:extLst>
                  <a:ext uri="{0D108BD9-81ED-4DB2-BD59-A6C34878D82A}">
                    <a16:rowId xmlns:a16="http://schemas.microsoft.com/office/drawing/2014/main" val="10004"/>
                  </a:ext>
                </a:extLst>
              </a:tr>
              <a:tr h="370840">
                <a:tc>
                  <a:txBody>
                    <a:bodyPr/>
                    <a:lstStyle/>
                    <a:p>
                      <a:r>
                        <a:rPr lang="en-GB" sz="2000" dirty="0" smtClean="0">
                          <a:latin typeface="Arial" pitchFamily="34" charset="0"/>
                          <a:cs typeface="Arial" pitchFamily="34" charset="0"/>
                        </a:rPr>
                        <a:t>Heredity</a:t>
                      </a:r>
                      <a:endParaRPr lang="en-GB" sz="2000" dirty="0">
                        <a:latin typeface="Arial" pitchFamily="34" charset="0"/>
                        <a:cs typeface="Arial" pitchFamily="34" charset="0"/>
                      </a:endParaRPr>
                    </a:p>
                  </a:txBody>
                  <a:tcPr/>
                </a:tc>
                <a:tc>
                  <a:txBody>
                    <a:bodyPr/>
                    <a:lstStyle/>
                    <a:p>
                      <a:endParaRPr lang="en-GB" sz="20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Single item</a:t>
                      </a:r>
                      <a:endParaRPr lang="en-GB" sz="2000" dirty="0">
                        <a:latin typeface="Arial" pitchFamily="34" charset="0"/>
                        <a:cs typeface="Arial" pitchFamily="34" charset="0"/>
                      </a:endParaRPr>
                    </a:p>
                  </a:txBody>
                  <a:tcPr/>
                </a:tc>
                <a:extLst>
                  <a:ext uri="{0D108BD9-81ED-4DB2-BD59-A6C34878D82A}">
                    <a16:rowId xmlns:a16="http://schemas.microsoft.com/office/drawing/2014/main" val="10005"/>
                  </a:ext>
                </a:extLst>
              </a:tr>
              <a:tr h="370840">
                <a:tc gridSpan="2">
                  <a:txBody>
                    <a:bodyPr/>
                    <a:lstStyle/>
                    <a:p>
                      <a:r>
                        <a:rPr lang="en-GB" sz="1600" i="1" dirty="0" smtClean="0">
                          <a:latin typeface="Arial" pitchFamily="34" charset="0"/>
                          <a:cs typeface="Arial" pitchFamily="34" charset="0"/>
                        </a:rPr>
                        <a:t>Acknowledgement: Lancastle,</a:t>
                      </a:r>
                      <a:r>
                        <a:rPr lang="en-GB" sz="1600" i="1" baseline="0" dirty="0" smtClean="0">
                          <a:latin typeface="Arial" pitchFamily="34" charset="0"/>
                          <a:cs typeface="Arial" pitchFamily="34" charset="0"/>
                        </a:rPr>
                        <a:t> Brain &amp; Phelps (2011)</a:t>
                      </a:r>
                      <a:endParaRPr lang="en-GB" sz="1600" i="1" dirty="0">
                        <a:latin typeface="Arial" pitchFamily="34" charset="0"/>
                        <a:cs typeface="Arial" pitchFamily="34" charset="0"/>
                      </a:endParaRPr>
                    </a:p>
                  </a:txBody>
                  <a:tcPr/>
                </a:tc>
                <a:tc hMerge="1">
                  <a:txBody>
                    <a:bodyPr/>
                    <a:lstStyle/>
                    <a:p>
                      <a:endParaRPr lang="en-GB" sz="2000" dirty="0">
                        <a:latin typeface="Arial" pitchFamily="34" charset="0"/>
                        <a:cs typeface="Arial" pitchFamily="34" charset="0"/>
                      </a:endParaRPr>
                    </a:p>
                  </a:txBody>
                  <a:tcPr/>
                </a:tc>
                <a:tc>
                  <a:txBody>
                    <a:bodyPr/>
                    <a:lstStyle/>
                    <a:p>
                      <a:endParaRPr lang="en-GB" sz="2000" dirty="0">
                        <a:latin typeface="Arial" pitchFamily="34" charset="0"/>
                        <a:cs typeface="Arial" pitchFamily="34" charset="0"/>
                      </a:endParaRP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26853888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268760"/>
            <a:ext cx="8229600" cy="4525963"/>
          </a:xfrm>
        </p:spPr>
        <p:txBody>
          <a:bodyPr>
            <a:normAutofit fontScale="92500" lnSpcReduction="20000"/>
          </a:bodyPr>
          <a:lstStyle/>
          <a:p>
            <a:pPr>
              <a:buNone/>
            </a:pPr>
            <a:r>
              <a:rPr lang="en-GB" sz="2000" dirty="0" smtClean="0">
                <a:latin typeface="Arial" pitchFamily="34" charset="0"/>
                <a:cs typeface="Arial" pitchFamily="34" charset="0"/>
              </a:rPr>
              <a:t>Multiple regression on those completing time 1 and time 2 assessments (n=201)</a:t>
            </a:r>
          </a:p>
          <a:p>
            <a:pPr>
              <a:buNone/>
            </a:pP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one:</a:t>
            </a:r>
          </a:p>
          <a:p>
            <a:pPr lvl="1"/>
            <a:r>
              <a:rPr lang="en-GB" sz="2000" dirty="0" smtClean="0">
                <a:latin typeface="Arial" pitchFamily="34" charset="0"/>
                <a:cs typeface="Arial" pitchFamily="34" charset="0"/>
              </a:rPr>
              <a:t>Illness representations (personal control, treatment control , illness coherence, consequences)</a:t>
            </a:r>
          </a:p>
          <a:p>
            <a:pPr lvl="1"/>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two: </a:t>
            </a:r>
          </a:p>
          <a:p>
            <a:pPr lvl="1"/>
            <a:r>
              <a:rPr lang="en-GB" sz="2000" dirty="0" smtClean="0">
                <a:latin typeface="Arial" pitchFamily="34" charset="0"/>
                <a:cs typeface="Arial" pitchFamily="34" charset="0"/>
              </a:rPr>
              <a:t>Illness representations</a:t>
            </a:r>
          </a:p>
          <a:p>
            <a:pPr lvl="1"/>
            <a:r>
              <a:rPr lang="en-GB" sz="2000" dirty="0" smtClean="0">
                <a:latin typeface="Arial" pitchFamily="34" charset="0"/>
                <a:cs typeface="Arial" pitchFamily="34" charset="0"/>
              </a:rPr>
              <a:t>Causal beliefs</a:t>
            </a:r>
          </a:p>
          <a:p>
            <a:pPr lvl="1"/>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three:</a:t>
            </a:r>
          </a:p>
          <a:p>
            <a:pPr lvl="1"/>
            <a:r>
              <a:rPr lang="en-GB" sz="2000" dirty="0" smtClean="0">
                <a:latin typeface="Arial" pitchFamily="34" charset="0"/>
                <a:cs typeface="Arial" pitchFamily="34" charset="0"/>
              </a:rPr>
              <a:t>Illness representations</a:t>
            </a:r>
          </a:p>
          <a:p>
            <a:pPr lvl="1"/>
            <a:r>
              <a:rPr lang="en-GB" sz="2000" dirty="0" smtClean="0">
                <a:latin typeface="Arial" pitchFamily="34" charset="0"/>
                <a:cs typeface="Arial" pitchFamily="34" charset="0"/>
              </a:rPr>
              <a:t>Causal beliefs</a:t>
            </a:r>
          </a:p>
          <a:p>
            <a:pPr lvl="1"/>
            <a:r>
              <a:rPr lang="en-GB" sz="2000" dirty="0" smtClean="0">
                <a:latin typeface="Arial" pitchFamily="34" charset="0"/>
                <a:cs typeface="Arial" pitchFamily="34" charset="0"/>
              </a:rPr>
              <a:t>Baseline distress/PA/NA</a:t>
            </a:r>
          </a:p>
          <a:p>
            <a:pPr lvl="1"/>
            <a:endParaRPr lang="en-GB" dirty="0" smtClean="0"/>
          </a:p>
        </p:txBody>
      </p:sp>
      <p:sp>
        <p:nvSpPr>
          <p:cNvPr id="3" name="Title 2"/>
          <p:cNvSpPr>
            <a:spLocks noGrp="1"/>
          </p:cNvSpPr>
          <p:nvPr>
            <p:ph type="title"/>
          </p:nvPr>
        </p:nvSpPr>
        <p:spPr>
          <a:xfrm>
            <a:off x="467544" y="0"/>
            <a:ext cx="8229600" cy="1143000"/>
          </a:xfrm>
        </p:spPr>
        <p:txBody>
          <a:bodyPr>
            <a:noAutofit/>
          </a:bodyPr>
          <a:lstStyle/>
          <a:p>
            <a:r>
              <a:rPr lang="en-GB" sz="2400" dirty="0" smtClean="0">
                <a:effectLst/>
                <a:latin typeface="Arial" pitchFamily="34" charset="0"/>
                <a:cs typeface="Arial" pitchFamily="34" charset="0"/>
              </a:rPr>
              <a:t>Do illness beliefs predict psychological outcomes over time?</a:t>
            </a:r>
            <a:endParaRPr lang="en-GB" sz="2400" dirty="0">
              <a:effectLst/>
              <a:latin typeface="Arial" pitchFamily="34" charset="0"/>
              <a:cs typeface="Arial" pitchFamily="34" charset="0"/>
            </a:endParaRPr>
          </a:p>
        </p:txBody>
      </p:sp>
    </p:spTree>
    <p:extLst>
      <p:ext uri="{BB962C8B-B14F-4D97-AF65-F5344CB8AC3E}">
        <p14:creationId xmlns:p14="http://schemas.microsoft.com/office/powerpoint/2010/main" val="3909953456"/>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nvPr>
        </p:nvGraphicFramePr>
        <p:xfrm>
          <a:off x="539552" y="548680"/>
          <a:ext cx="7704856" cy="5902752"/>
        </p:xfrm>
        <a:graphic>
          <a:graphicData uri="http://schemas.openxmlformats.org/drawingml/2006/table">
            <a:tbl>
              <a:tblPr/>
              <a:tblGrid>
                <a:gridCol w="800017">
                  <a:extLst>
                    <a:ext uri="{9D8B030D-6E8A-4147-A177-3AD203B41FA5}">
                      <a16:colId xmlns:a16="http://schemas.microsoft.com/office/drawing/2014/main" val="20000"/>
                    </a:ext>
                  </a:extLst>
                </a:gridCol>
                <a:gridCol w="2365014">
                  <a:extLst>
                    <a:ext uri="{9D8B030D-6E8A-4147-A177-3AD203B41FA5}">
                      <a16:colId xmlns:a16="http://schemas.microsoft.com/office/drawing/2014/main" val="20001"/>
                    </a:ext>
                  </a:extLst>
                </a:gridCol>
                <a:gridCol w="834220">
                  <a:extLst>
                    <a:ext uri="{9D8B030D-6E8A-4147-A177-3AD203B41FA5}">
                      <a16:colId xmlns:a16="http://schemas.microsoft.com/office/drawing/2014/main" val="20002"/>
                    </a:ext>
                  </a:extLst>
                </a:gridCol>
                <a:gridCol w="1412335">
                  <a:extLst>
                    <a:ext uri="{9D8B030D-6E8A-4147-A177-3AD203B41FA5}">
                      <a16:colId xmlns:a16="http://schemas.microsoft.com/office/drawing/2014/main" val="20003"/>
                    </a:ext>
                  </a:extLst>
                </a:gridCol>
                <a:gridCol w="1414003">
                  <a:extLst>
                    <a:ext uri="{9D8B030D-6E8A-4147-A177-3AD203B41FA5}">
                      <a16:colId xmlns:a16="http://schemas.microsoft.com/office/drawing/2014/main" val="20004"/>
                    </a:ext>
                  </a:extLst>
                </a:gridCol>
                <a:gridCol w="879267">
                  <a:extLst>
                    <a:ext uri="{9D8B030D-6E8A-4147-A177-3AD203B41FA5}">
                      <a16:colId xmlns:a16="http://schemas.microsoft.com/office/drawing/2014/main" val="20005"/>
                    </a:ext>
                  </a:extLst>
                </a:gridCol>
              </a:tblGrid>
              <a:tr h="178570">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a:ea typeface="Times New Roman"/>
                          <a:cs typeface="Times New Roman"/>
                        </a:rPr>
                        <a:t>β</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dirty="0" smtClean="0">
                          <a:latin typeface="Arial"/>
                          <a:ea typeface="Times New Roman"/>
                          <a:cs typeface="Times New Roman"/>
                        </a:rPr>
                        <a:t>Adjacent</a:t>
                      </a:r>
                      <a:r>
                        <a:rPr lang="en-GB" sz="1600" b="1" baseline="0" dirty="0" smtClean="0">
                          <a:latin typeface="Arial"/>
                          <a:ea typeface="Times New Roman"/>
                          <a:cs typeface="Times New Roman"/>
                        </a:rPr>
                        <a:t> </a:t>
                      </a:r>
                      <a:r>
                        <a:rPr lang="en-GB" sz="1600" b="1" i="1" dirty="0" smtClean="0">
                          <a:latin typeface="Arial"/>
                          <a:ea typeface="Times New Roman"/>
                          <a:cs typeface="Times New Roman"/>
                        </a:rPr>
                        <a:t>R</a:t>
                      </a:r>
                      <a:r>
                        <a:rPr lang="en-GB" sz="1600" b="1" i="1" baseline="30000" dirty="0" smtClean="0">
                          <a:latin typeface="Arial"/>
                          <a:ea typeface="Times New Roman"/>
                          <a:cs typeface="Times New Roman"/>
                        </a:rPr>
                        <a:t>2</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i="1" dirty="0">
                          <a:latin typeface="Arial"/>
                          <a:ea typeface="Times New Roman"/>
                          <a:cs typeface="Times New Roman"/>
                        </a:rPr>
                        <a:t>R</a:t>
                      </a:r>
                      <a:r>
                        <a:rPr lang="en-GB" sz="1600" b="1" i="1" baseline="30000" dirty="0">
                          <a:latin typeface="Arial"/>
                          <a:ea typeface="Times New Roman"/>
                          <a:cs typeface="Times New Roman"/>
                        </a:rPr>
                        <a:t>2</a:t>
                      </a:r>
                      <a:r>
                        <a:rPr lang="en-GB" sz="1600" b="1" i="1" dirty="0">
                          <a:latin typeface="Arial"/>
                          <a:ea typeface="Times New Roman"/>
                          <a:cs typeface="Times New Roman"/>
                        </a:rPr>
                        <a:t> </a:t>
                      </a:r>
                      <a:r>
                        <a:rPr lang="en-GB" sz="1600" b="1" dirty="0">
                          <a:latin typeface="Arial"/>
                          <a:ea typeface="Times New Roman"/>
                          <a:cs typeface="Times New Roman"/>
                        </a:rPr>
                        <a:t>change</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a:ea typeface="Times New Roman"/>
                          <a:cs typeface="Times New Roman"/>
                        </a:rPr>
                        <a:t>F</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14282">
                <a:tc>
                  <a:txBody>
                    <a:bodyPr/>
                    <a:lstStyle/>
                    <a:p>
                      <a:pPr algn="l">
                        <a:lnSpc>
                          <a:spcPct val="115000"/>
                        </a:lnSpc>
                        <a:spcAft>
                          <a:spcPts val="0"/>
                        </a:spcAft>
                      </a:pPr>
                      <a:r>
                        <a:rPr lang="en-GB" sz="1600" b="1" dirty="0" smtClean="0">
                          <a:latin typeface="Arial"/>
                          <a:ea typeface="Times New Roman"/>
                          <a:cs typeface="Times New Roman"/>
                        </a:rPr>
                        <a:t>Step </a:t>
                      </a:r>
                      <a:r>
                        <a:rPr lang="en-GB" sz="1600" b="1" dirty="0">
                          <a:latin typeface="Arial"/>
                          <a:ea typeface="Times New Roman"/>
                          <a:cs typeface="Times New Roman"/>
                        </a:rPr>
                        <a:t>1</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a:ea typeface="Times New Roman"/>
                          <a:cs typeface="Times New Roman"/>
                        </a:rPr>
                        <a:t>.477***</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-.06</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25</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600" dirty="0">
                        <a:latin typeface="Arial"/>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a:latin typeface="Arial"/>
                          <a:ea typeface="Times New Roman"/>
                          <a:cs typeface="Times New Roman"/>
                        </a:rPr>
                        <a:t>13.47***</a:t>
                      </a:r>
                      <a:endParaRPr lang="en-GB" sz="120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785704">
                <a:tc>
                  <a:txBody>
                    <a:bodyPr/>
                    <a:lstStyle/>
                    <a:p>
                      <a:pPr algn="l">
                        <a:lnSpc>
                          <a:spcPct val="115000"/>
                        </a:lnSpc>
                        <a:spcAft>
                          <a:spcPts val="0"/>
                        </a:spcAft>
                      </a:pPr>
                      <a:r>
                        <a:rPr lang="en-GB" sz="1600" b="1" dirty="0" smtClean="0">
                          <a:latin typeface="Arial"/>
                          <a:ea typeface="Times New Roman"/>
                          <a:cs typeface="Times New Roman"/>
                        </a:rPr>
                        <a:t>Step</a:t>
                      </a:r>
                      <a:r>
                        <a:rPr lang="en-GB" sz="1600" b="1" baseline="0" dirty="0" smtClean="0">
                          <a:latin typeface="Arial"/>
                          <a:ea typeface="Times New Roman"/>
                          <a:cs typeface="Times New Roman"/>
                        </a:rPr>
                        <a:t> </a:t>
                      </a:r>
                      <a:r>
                        <a:rPr lang="en-GB" sz="1600" b="1" dirty="0" smtClean="0">
                          <a:latin typeface="Arial"/>
                          <a:ea typeface="Times New Roman"/>
                          <a:cs typeface="Times New Roman"/>
                        </a:rPr>
                        <a:t>2</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Psychological attributions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Risk factors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Harm/Neglect</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Hereditary</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Chance/bad luck</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Accident/injury</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a:ea typeface="Times New Roman"/>
                          <a:cs typeface="Times New Roman"/>
                        </a:rPr>
                        <a:t>.46***</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-.01</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26</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.01</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a:ea typeface="Times New Roman"/>
                          <a:cs typeface="Times New Roman"/>
                        </a:rPr>
                        <a:t>5.47***</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964274">
                <a:tc>
                  <a:txBody>
                    <a:bodyPr/>
                    <a:lstStyle/>
                    <a:p>
                      <a:pPr algn="l">
                        <a:lnSpc>
                          <a:spcPct val="115000"/>
                        </a:lnSpc>
                        <a:spcAft>
                          <a:spcPts val="0"/>
                        </a:spcAft>
                      </a:pPr>
                      <a:r>
                        <a:rPr lang="en-GB" sz="1600" b="1" dirty="0" smtClean="0">
                          <a:latin typeface="Arial"/>
                          <a:ea typeface="Times New Roman"/>
                          <a:cs typeface="Times New Roman"/>
                        </a:rPr>
                        <a:t>Step</a:t>
                      </a:r>
                      <a:r>
                        <a:rPr lang="en-GB" sz="1600" b="1" baseline="0" dirty="0" smtClean="0">
                          <a:latin typeface="Arial"/>
                          <a:ea typeface="Times New Roman"/>
                          <a:cs typeface="Times New Roman"/>
                        </a:rPr>
                        <a:t> </a:t>
                      </a:r>
                      <a:r>
                        <a:rPr lang="en-GB" sz="1600" b="1" dirty="0" smtClean="0">
                          <a:latin typeface="Arial"/>
                          <a:ea typeface="Times New Roman"/>
                          <a:cs typeface="Times New Roman"/>
                        </a:rPr>
                        <a:t>3</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Psychological attributions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Risk factors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Harm/Neglect</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Hereditary</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Chance/bad luck</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Accident/injury</a:t>
                      </a:r>
                      <a:endParaRPr lang="en-GB" sz="1200" dirty="0">
                        <a:latin typeface="Calibri"/>
                        <a:ea typeface="Times New Roman"/>
                        <a:cs typeface="Times New Roman"/>
                      </a:endParaRPr>
                    </a:p>
                    <a:p>
                      <a:pPr algn="l">
                        <a:lnSpc>
                          <a:spcPct val="115000"/>
                        </a:lnSpc>
                        <a:spcAft>
                          <a:spcPts val="0"/>
                        </a:spcAft>
                      </a:pPr>
                      <a:r>
                        <a:rPr lang="en-GB" sz="1200" u="sng" dirty="0">
                          <a:solidFill>
                            <a:schemeClr val="tx1"/>
                          </a:solidFill>
                          <a:latin typeface="Arial"/>
                          <a:ea typeface="Times New Roman"/>
                          <a:cs typeface="Times New Roman"/>
                        </a:rPr>
                        <a:t>Baseline distress</a:t>
                      </a:r>
                      <a:endParaRPr lang="en-GB" sz="1200" u="sng" dirty="0">
                        <a:solidFill>
                          <a:schemeClr val="tx1"/>
                        </a:solidFill>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a:latin typeface="Arial"/>
                          <a:ea typeface="Times New Roman"/>
                          <a:cs typeface="Times New Roman"/>
                        </a:rPr>
                        <a:t>.25***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-.01</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0.07</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.04</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.01</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.57***</a:t>
                      </a:r>
                      <a:endParaRPr lang="en-GB" sz="120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53</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.27</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a:ea typeface="Times New Roman"/>
                          <a:cs typeface="Times New Roman"/>
                        </a:rPr>
                        <a:t>15.73***</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64536">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l">
                        <a:lnSpc>
                          <a:spcPct val="115000"/>
                        </a:lnSpc>
                        <a:spcAft>
                          <a:spcPts val="0"/>
                        </a:spcAft>
                      </a:pPr>
                      <a:r>
                        <a:rPr lang="en-GB" sz="1200" dirty="0" smtClean="0">
                          <a:latin typeface="Calibri"/>
                          <a:ea typeface="Times New Roman"/>
                          <a:cs typeface="Times New Roman"/>
                        </a:rPr>
                        <a:t>***</a:t>
                      </a:r>
                      <a:r>
                        <a:rPr lang="en-GB" sz="1200" baseline="0" dirty="0" smtClean="0">
                          <a:latin typeface="Calibri"/>
                          <a:ea typeface="Times New Roman"/>
                          <a:cs typeface="Times New Roman"/>
                        </a:rPr>
                        <a:t> p&lt;.001   </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r">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Rectangle 4"/>
          <p:cNvSpPr/>
          <p:nvPr/>
        </p:nvSpPr>
        <p:spPr>
          <a:xfrm>
            <a:off x="611560" y="116632"/>
            <a:ext cx="6695294" cy="461665"/>
          </a:xfrm>
          <a:prstGeom prst="rect">
            <a:avLst/>
          </a:prstGeom>
        </p:spPr>
        <p:txBody>
          <a:bodyPr wrap="none">
            <a:spAutoFit/>
          </a:bodyPr>
          <a:lstStyle/>
          <a:p>
            <a:r>
              <a:rPr lang="en-GB" sz="2400" b="1" dirty="0" smtClean="0">
                <a:latin typeface="Arial" pitchFamily="34" charset="0"/>
                <a:cs typeface="Arial" pitchFamily="34" charset="0"/>
              </a:rPr>
              <a:t>Predicting cancer-specific distress at Time 2</a:t>
            </a:r>
            <a:endParaRPr lang="en-GB" sz="2400" dirty="0"/>
          </a:p>
        </p:txBody>
      </p:sp>
      <p:sp>
        <p:nvSpPr>
          <p:cNvPr id="14" name="Flowchart: Alternate Process 13"/>
          <p:cNvSpPr/>
          <p:nvPr/>
        </p:nvSpPr>
        <p:spPr>
          <a:xfrm>
            <a:off x="3923928" y="4149080"/>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the serious consequences of being found to be at increased risk of cancer significantly predicted higher levels of cancer specific distress at follow-up</a:t>
            </a:r>
            <a:endParaRPr lang="en-GB" dirty="0"/>
          </a:p>
        </p:txBody>
      </p:sp>
    </p:spTree>
    <p:extLst>
      <p:ext uri="{BB962C8B-B14F-4D97-AF65-F5344CB8AC3E}">
        <p14:creationId xmlns:p14="http://schemas.microsoft.com/office/powerpoint/2010/main" val="2006293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heckerboard(across)">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nvPr>
        </p:nvGraphicFramePr>
        <p:xfrm>
          <a:off x="395536" y="620688"/>
          <a:ext cx="8280919" cy="5538216"/>
        </p:xfrm>
        <a:graphic>
          <a:graphicData uri="http://schemas.openxmlformats.org/drawingml/2006/table">
            <a:tbl>
              <a:tblPr/>
              <a:tblGrid>
                <a:gridCol w="859832">
                  <a:extLst>
                    <a:ext uri="{9D8B030D-6E8A-4147-A177-3AD203B41FA5}">
                      <a16:colId xmlns:a16="http://schemas.microsoft.com/office/drawing/2014/main" val="20000"/>
                    </a:ext>
                  </a:extLst>
                </a:gridCol>
                <a:gridCol w="2541838">
                  <a:extLst>
                    <a:ext uri="{9D8B030D-6E8A-4147-A177-3AD203B41FA5}">
                      <a16:colId xmlns:a16="http://schemas.microsoft.com/office/drawing/2014/main" val="20001"/>
                    </a:ext>
                  </a:extLst>
                </a:gridCol>
                <a:gridCol w="896591">
                  <a:extLst>
                    <a:ext uri="{9D8B030D-6E8A-4147-A177-3AD203B41FA5}">
                      <a16:colId xmlns:a16="http://schemas.microsoft.com/office/drawing/2014/main" val="20002"/>
                    </a:ext>
                  </a:extLst>
                </a:gridCol>
                <a:gridCol w="1517930">
                  <a:extLst>
                    <a:ext uri="{9D8B030D-6E8A-4147-A177-3AD203B41FA5}">
                      <a16:colId xmlns:a16="http://schemas.microsoft.com/office/drawing/2014/main" val="20003"/>
                    </a:ext>
                  </a:extLst>
                </a:gridCol>
                <a:gridCol w="1519722">
                  <a:extLst>
                    <a:ext uri="{9D8B030D-6E8A-4147-A177-3AD203B41FA5}">
                      <a16:colId xmlns:a16="http://schemas.microsoft.com/office/drawing/2014/main" val="20004"/>
                    </a:ext>
                  </a:extLst>
                </a:gridCol>
                <a:gridCol w="945006">
                  <a:extLst>
                    <a:ext uri="{9D8B030D-6E8A-4147-A177-3AD203B41FA5}">
                      <a16:colId xmlns:a16="http://schemas.microsoft.com/office/drawing/2014/main" val="20005"/>
                    </a:ext>
                  </a:extLst>
                </a:gridCol>
              </a:tblGrid>
              <a:tr h="204945">
                <a:tc>
                  <a:txBody>
                    <a:bodyPr/>
                    <a:lstStyle/>
                    <a:p>
                      <a:pPr algn="l">
                        <a:lnSpc>
                          <a:spcPct val="115000"/>
                        </a:lnSpc>
                        <a:spcAft>
                          <a:spcPts val="0"/>
                        </a:spcAft>
                      </a:pP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pitchFamily="34" charset="0"/>
                          <a:ea typeface="Times New Roman"/>
                          <a:cs typeface="Arial" pitchFamily="34" charset="0"/>
                        </a:rPr>
                        <a:t>β</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dirty="0" smtClean="0">
                          <a:latin typeface="Arial" pitchFamily="34" charset="0"/>
                          <a:ea typeface="Times New Roman"/>
                          <a:cs typeface="Arial" pitchFamily="34" charset="0"/>
                        </a:rPr>
                        <a:t>Adjacent </a:t>
                      </a:r>
                      <a:r>
                        <a:rPr lang="en-GB" sz="1600" b="1" i="1" dirty="0">
                          <a:latin typeface="Arial" pitchFamily="34" charset="0"/>
                          <a:ea typeface="Times New Roman"/>
                          <a:cs typeface="Arial" pitchFamily="34" charset="0"/>
                        </a:rPr>
                        <a:t>R</a:t>
                      </a:r>
                      <a:r>
                        <a:rPr lang="en-GB" sz="1600" b="1" i="1" baseline="30000" dirty="0">
                          <a:latin typeface="Arial" pitchFamily="34" charset="0"/>
                          <a:ea typeface="Times New Roman"/>
                          <a:cs typeface="Arial" pitchFamily="34" charset="0"/>
                        </a:rPr>
                        <a:t>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i="1" dirty="0">
                          <a:latin typeface="Arial" pitchFamily="34" charset="0"/>
                          <a:ea typeface="Times New Roman"/>
                          <a:cs typeface="Arial" pitchFamily="34" charset="0"/>
                        </a:rPr>
                        <a:t>R</a:t>
                      </a:r>
                      <a:r>
                        <a:rPr lang="en-GB" sz="1600" b="1" i="1" baseline="30000" dirty="0">
                          <a:latin typeface="Arial" pitchFamily="34" charset="0"/>
                          <a:ea typeface="Times New Roman"/>
                          <a:cs typeface="Arial" pitchFamily="34" charset="0"/>
                        </a:rPr>
                        <a:t>2</a:t>
                      </a:r>
                      <a:r>
                        <a:rPr lang="en-GB" sz="1600" b="1" i="1" dirty="0">
                          <a:latin typeface="Arial" pitchFamily="34" charset="0"/>
                          <a:ea typeface="Times New Roman"/>
                          <a:cs typeface="Arial" pitchFamily="34" charset="0"/>
                        </a:rPr>
                        <a:t> </a:t>
                      </a:r>
                      <a:r>
                        <a:rPr lang="en-GB" sz="1600" b="1" dirty="0">
                          <a:latin typeface="Arial" pitchFamily="34" charset="0"/>
                          <a:ea typeface="Times New Roman"/>
                          <a:cs typeface="Arial" pitchFamily="34" charset="0"/>
                        </a:rPr>
                        <a:t>change</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pitchFamily="34" charset="0"/>
                          <a:ea typeface="Times New Roman"/>
                          <a:cs typeface="Arial" pitchFamily="34" charset="0"/>
                        </a:rPr>
                        <a:t>F</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19784">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1</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.49***</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.26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_</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15.35***</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049459">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.46***</a:t>
                      </a:r>
                    </a:p>
                    <a:p>
                      <a:pPr algn="r">
                        <a:lnSpc>
                          <a:spcPct val="115000"/>
                        </a:lnSpc>
                        <a:spcAft>
                          <a:spcPts val="0"/>
                        </a:spcAft>
                      </a:pPr>
                      <a:r>
                        <a:rPr lang="en-GB" sz="1200" dirty="0" smtClean="0">
                          <a:latin typeface="Arial" pitchFamily="34" charset="0"/>
                          <a:ea typeface="Times New Roman"/>
                          <a:cs typeface="Arial" pitchFamily="34" charset="0"/>
                        </a:rPr>
                        <a:t>.10</a:t>
                      </a:r>
                    </a:p>
                    <a:p>
                      <a:pPr algn="r">
                        <a:lnSpc>
                          <a:spcPct val="115000"/>
                        </a:lnSpc>
                        <a:spcAft>
                          <a:spcPts val="0"/>
                        </a:spcAft>
                      </a:pPr>
                      <a:r>
                        <a:rPr lang="en-GB" sz="1200" dirty="0" smtClean="0">
                          <a:latin typeface="Arial" pitchFamily="34" charset="0"/>
                          <a:ea typeface="Times New Roman"/>
                          <a:cs typeface="Arial" pitchFamily="34" charset="0"/>
                        </a:rPr>
                        <a:t>.02</a:t>
                      </a:r>
                    </a:p>
                    <a:p>
                      <a:pPr algn="r">
                        <a:lnSpc>
                          <a:spcPct val="115000"/>
                        </a:lnSpc>
                        <a:spcAft>
                          <a:spcPts val="0"/>
                        </a:spcAft>
                      </a:pPr>
                      <a:r>
                        <a:rPr lang="en-GB" sz="1200" dirty="0" smtClean="0">
                          <a:latin typeface="Arial" pitchFamily="34" charset="0"/>
                          <a:ea typeface="Times New Roman"/>
                          <a:cs typeface="Arial" pitchFamily="34" charset="0"/>
                        </a:rPr>
                        <a:t>-.08</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.08</a:t>
                      </a:r>
                    </a:p>
                    <a:p>
                      <a:pPr algn="r">
                        <a:lnSpc>
                          <a:spcPct val="115000"/>
                        </a:lnSpc>
                        <a:spcAft>
                          <a:spcPts val="0"/>
                        </a:spcAft>
                      </a:pPr>
                      <a:r>
                        <a:rPr lang="en-GB" sz="1200" dirty="0" smtClean="0">
                          <a:latin typeface="Arial" pitchFamily="34" charset="0"/>
                          <a:ea typeface="Times New Roman"/>
                          <a:cs typeface="Arial" pitchFamily="34" charset="0"/>
                        </a:rPr>
                        <a:t>.02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.31</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.04</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7.00***</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254404">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3</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Baseline distress</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.31***</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.01</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.07</a:t>
                      </a:r>
                    </a:p>
                    <a:p>
                      <a:pPr algn="r">
                        <a:lnSpc>
                          <a:spcPct val="115000"/>
                        </a:lnSpc>
                        <a:spcAft>
                          <a:spcPts val="0"/>
                        </a:spcAft>
                      </a:pPr>
                      <a:r>
                        <a:rPr lang="en-GB" sz="1200" dirty="0" smtClean="0">
                          <a:latin typeface="Arial" pitchFamily="34" charset="0"/>
                          <a:ea typeface="Times New Roman"/>
                          <a:cs typeface="Arial" pitchFamily="34" charset="0"/>
                        </a:rPr>
                        <a:t>.07</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.42***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.45</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.15</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11.74***</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8" name="Rectangle 7"/>
          <p:cNvSpPr/>
          <p:nvPr/>
        </p:nvSpPr>
        <p:spPr>
          <a:xfrm>
            <a:off x="611560" y="116632"/>
            <a:ext cx="5417509" cy="461665"/>
          </a:xfrm>
          <a:prstGeom prst="rect">
            <a:avLst/>
          </a:prstGeom>
        </p:spPr>
        <p:txBody>
          <a:bodyPr wrap="none">
            <a:spAutoFit/>
          </a:bodyPr>
          <a:lstStyle/>
          <a:p>
            <a:r>
              <a:rPr lang="en-GB" sz="2400" b="1" dirty="0" smtClean="0">
                <a:latin typeface="Arial" pitchFamily="34" charset="0"/>
                <a:cs typeface="Arial" pitchFamily="34" charset="0"/>
              </a:rPr>
              <a:t>Predicting Negative Affect at Time 2</a:t>
            </a:r>
            <a:endParaRPr lang="en-GB" sz="2400" dirty="0"/>
          </a:p>
        </p:txBody>
      </p:sp>
      <p:sp>
        <p:nvSpPr>
          <p:cNvPr id="9" name="Rectangle 8"/>
          <p:cNvSpPr/>
          <p:nvPr/>
        </p:nvSpPr>
        <p:spPr>
          <a:xfrm>
            <a:off x="2483768" y="6093296"/>
            <a:ext cx="1008609" cy="304699"/>
          </a:xfrm>
          <a:prstGeom prst="rect">
            <a:avLst/>
          </a:prstGeom>
        </p:spPr>
        <p:txBody>
          <a:bodyPr wrap="none">
            <a:spAutoFit/>
          </a:bodyPr>
          <a:lstStyle/>
          <a:p>
            <a:pPr>
              <a:lnSpc>
                <a:spcPct val="115000"/>
              </a:lnSpc>
              <a:defRPr/>
            </a:pPr>
            <a:r>
              <a:rPr lang="en-GB" sz="1200" dirty="0" smtClean="0">
                <a:latin typeface="Arial" pitchFamily="34" charset="0"/>
                <a:ea typeface="Times New Roman"/>
                <a:cs typeface="Arial" pitchFamily="34" charset="0"/>
              </a:rPr>
              <a:t>*** p&lt;.001   </a:t>
            </a:r>
          </a:p>
        </p:txBody>
      </p:sp>
      <p:sp>
        <p:nvSpPr>
          <p:cNvPr id="10" name="Flowchart: Alternate Process 9"/>
          <p:cNvSpPr/>
          <p:nvPr/>
        </p:nvSpPr>
        <p:spPr>
          <a:xfrm>
            <a:off x="4067944" y="4265466"/>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the serious consequences of being found to be at increased risk of cancer significantly predicted higher levels of Negative Affect at follow-up</a:t>
            </a:r>
            <a:endParaRPr lang="en-GB" dirty="0"/>
          </a:p>
        </p:txBody>
      </p:sp>
    </p:spTree>
    <p:extLst>
      <p:ext uri="{BB962C8B-B14F-4D97-AF65-F5344CB8AC3E}">
        <p14:creationId xmlns:p14="http://schemas.microsoft.com/office/powerpoint/2010/main" val="382752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heckerboard(across)">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nvPr>
        </p:nvGraphicFramePr>
        <p:xfrm>
          <a:off x="683568" y="620688"/>
          <a:ext cx="7632851" cy="5574617"/>
        </p:xfrm>
        <a:graphic>
          <a:graphicData uri="http://schemas.openxmlformats.org/drawingml/2006/table">
            <a:tbl>
              <a:tblPr/>
              <a:tblGrid>
                <a:gridCol w="792542">
                  <a:extLst>
                    <a:ext uri="{9D8B030D-6E8A-4147-A177-3AD203B41FA5}">
                      <a16:colId xmlns:a16="http://schemas.microsoft.com/office/drawing/2014/main" val="20000"/>
                    </a:ext>
                  </a:extLst>
                </a:gridCol>
                <a:gridCol w="2342912">
                  <a:extLst>
                    <a:ext uri="{9D8B030D-6E8A-4147-A177-3AD203B41FA5}">
                      <a16:colId xmlns:a16="http://schemas.microsoft.com/office/drawing/2014/main" val="20001"/>
                    </a:ext>
                  </a:extLst>
                </a:gridCol>
                <a:gridCol w="826423">
                  <a:extLst>
                    <a:ext uri="{9D8B030D-6E8A-4147-A177-3AD203B41FA5}">
                      <a16:colId xmlns:a16="http://schemas.microsoft.com/office/drawing/2014/main" val="20002"/>
                    </a:ext>
                  </a:extLst>
                </a:gridCol>
                <a:gridCol w="1399136">
                  <a:extLst>
                    <a:ext uri="{9D8B030D-6E8A-4147-A177-3AD203B41FA5}">
                      <a16:colId xmlns:a16="http://schemas.microsoft.com/office/drawing/2014/main" val="20003"/>
                    </a:ext>
                  </a:extLst>
                </a:gridCol>
                <a:gridCol w="1400788">
                  <a:extLst>
                    <a:ext uri="{9D8B030D-6E8A-4147-A177-3AD203B41FA5}">
                      <a16:colId xmlns:a16="http://schemas.microsoft.com/office/drawing/2014/main" val="20004"/>
                    </a:ext>
                  </a:extLst>
                </a:gridCol>
                <a:gridCol w="871050">
                  <a:extLst>
                    <a:ext uri="{9D8B030D-6E8A-4147-A177-3AD203B41FA5}">
                      <a16:colId xmlns:a16="http://schemas.microsoft.com/office/drawing/2014/main" val="20005"/>
                    </a:ext>
                  </a:extLst>
                </a:gridCol>
              </a:tblGrid>
              <a:tr h="215363">
                <a:tc>
                  <a:txBody>
                    <a:bodyPr/>
                    <a:lstStyle/>
                    <a:p>
                      <a:pPr algn="l">
                        <a:lnSpc>
                          <a:spcPct val="115000"/>
                        </a:lnSpc>
                        <a:spcAft>
                          <a:spcPts val="0"/>
                        </a:spcAft>
                      </a:pP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i="1" dirty="0">
                          <a:latin typeface="Arial" pitchFamily="34" charset="0"/>
                          <a:ea typeface="Times New Roman"/>
                          <a:cs typeface="Arial" pitchFamily="34" charset="0"/>
                        </a:rPr>
                        <a:t>β</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400" b="1" dirty="0" smtClean="0">
                          <a:latin typeface="Arial" pitchFamily="34" charset="0"/>
                          <a:ea typeface="Times New Roman"/>
                          <a:cs typeface="Arial" pitchFamily="34" charset="0"/>
                        </a:rPr>
                        <a:t>Adjacent</a:t>
                      </a:r>
                      <a:r>
                        <a:rPr lang="en-GB" sz="1400" b="1" baseline="0" dirty="0" smtClean="0">
                          <a:latin typeface="Arial" pitchFamily="34" charset="0"/>
                          <a:ea typeface="Times New Roman"/>
                          <a:cs typeface="Arial" pitchFamily="34" charset="0"/>
                        </a:rPr>
                        <a:t> </a:t>
                      </a:r>
                      <a:r>
                        <a:rPr lang="en-GB" sz="1400" b="1" i="1" dirty="0" smtClean="0">
                          <a:latin typeface="Arial" pitchFamily="34" charset="0"/>
                          <a:ea typeface="Times New Roman"/>
                          <a:cs typeface="Arial" pitchFamily="34" charset="0"/>
                        </a:rPr>
                        <a:t>R</a:t>
                      </a:r>
                      <a:r>
                        <a:rPr lang="en-GB" sz="1400" b="1" i="1" baseline="30000" dirty="0" smtClean="0">
                          <a:latin typeface="Arial" pitchFamily="34" charset="0"/>
                          <a:ea typeface="Times New Roman"/>
                          <a:cs typeface="Arial" pitchFamily="34" charset="0"/>
                        </a:rPr>
                        <a:t>2</a:t>
                      </a:r>
                      <a:endParaRPr lang="en-GB" sz="1400" b="1" baseline="0" dirty="0" smtClean="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400" b="1" i="1" dirty="0">
                          <a:latin typeface="Arial" pitchFamily="34" charset="0"/>
                          <a:ea typeface="Times New Roman"/>
                          <a:cs typeface="Arial" pitchFamily="34" charset="0"/>
                        </a:rPr>
                        <a:t>R</a:t>
                      </a:r>
                      <a:r>
                        <a:rPr lang="en-GB" sz="1400" b="1" i="1" baseline="30000" dirty="0">
                          <a:latin typeface="Arial" pitchFamily="34" charset="0"/>
                          <a:ea typeface="Times New Roman"/>
                          <a:cs typeface="Arial" pitchFamily="34" charset="0"/>
                        </a:rPr>
                        <a:t>2</a:t>
                      </a:r>
                      <a:r>
                        <a:rPr lang="en-GB" sz="1400" b="1" i="1" dirty="0">
                          <a:latin typeface="Arial" pitchFamily="34" charset="0"/>
                          <a:ea typeface="Times New Roman"/>
                          <a:cs typeface="Arial" pitchFamily="34" charset="0"/>
                        </a:rPr>
                        <a:t> </a:t>
                      </a:r>
                      <a:r>
                        <a:rPr lang="en-GB" sz="1400" b="1" dirty="0">
                          <a:latin typeface="Arial" pitchFamily="34" charset="0"/>
                          <a:ea typeface="Times New Roman"/>
                          <a:cs typeface="Arial" pitchFamily="34" charset="0"/>
                        </a:rPr>
                        <a:t>change</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i="1" dirty="0">
                          <a:latin typeface="Arial" pitchFamily="34" charset="0"/>
                          <a:ea typeface="Times New Roman"/>
                          <a:cs typeface="Arial" pitchFamily="34" charset="0"/>
                        </a:rPr>
                        <a:t>F</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43179">
                <a:tc>
                  <a:txBody>
                    <a:bodyPr/>
                    <a:lstStyle/>
                    <a:p>
                      <a:pPr algn="l">
                        <a:lnSpc>
                          <a:spcPct val="115000"/>
                        </a:lnSpc>
                        <a:spcAft>
                          <a:spcPts val="0"/>
                        </a:spcAft>
                      </a:pPr>
                      <a:r>
                        <a:rPr lang="en-GB" sz="1400" b="1" dirty="0" smtClean="0">
                          <a:latin typeface="Arial" pitchFamily="34" charset="0"/>
                          <a:ea typeface="Times New Roman"/>
                          <a:cs typeface="Arial" pitchFamily="34" charset="0"/>
                        </a:rPr>
                        <a:t>Step</a:t>
                      </a:r>
                      <a:r>
                        <a:rPr lang="en-GB" sz="1400" b="1" baseline="0" dirty="0" smtClean="0">
                          <a:latin typeface="Arial" pitchFamily="34" charset="0"/>
                          <a:ea typeface="Times New Roman"/>
                          <a:cs typeface="Arial" pitchFamily="34" charset="0"/>
                        </a:rPr>
                        <a:t> </a:t>
                      </a:r>
                      <a:r>
                        <a:rPr lang="en-GB" sz="1400" b="1" dirty="0" smtClean="0">
                          <a:latin typeface="Arial" pitchFamily="34" charset="0"/>
                          <a:ea typeface="Times New Roman"/>
                          <a:cs typeface="Arial" pitchFamily="34" charset="0"/>
                        </a:rPr>
                        <a:t>1</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.33***</a:t>
                      </a:r>
                    </a:p>
                    <a:p>
                      <a:pPr algn="r">
                        <a:lnSpc>
                          <a:spcPct val="115000"/>
                        </a:lnSpc>
                        <a:spcAft>
                          <a:spcPts val="0"/>
                        </a:spcAft>
                      </a:pPr>
                      <a:r>
                        <a:rPr lang="en-GB" sz="1200" dirty="0" smtClean="0">
                          <a:latin typeface="Arial" pitchFamily="34" charset="0"/>
                          <a:ea typeface="Times New Roman"/>
                          <a:cs typeface="Arial" pitchFamily="34" charset="0"/>
                        </a:rPr>
                        <a:t>.01</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5.41***</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135356">
                <a:tc>
                  <a:txBody>
                    <a:bodyPr/>
                    <a:lstStyle/>
                    <a:p>
                      <a:pPr algn="l">
                        <a:lnSpc>
                          <a:spcPct val="115000"/>
                        </a:lnSpc>
                        <a:spcAft>
                          <a:spcPts val="0"/>
                        </a:spcAft>
                      </a:pPr>
                      <a:r>
                        <a:rPr lang="en-GB" sz="1400" b="1" dirty="0" smtClean="0">
                          <a:latin typeface="Arial" pitchFamily="34" charset="0"/>
                          <a:ea typeface="Times New Roman"/>
                          <a:cs typeface="Arial" pitchFamily="34" charset="0"/>
                        </a:rPr>
                        <a:t>Step </a:t>
                      </a:r>
                      <a:r>
                        <a:rPr lang="en-GB" sz="1400" b="1" dirty="0">
                          <a:latin typeface="Arial" pitchFamily="34" charset="0"/>
                          <a:ea typeface="Times New Roman"/>
                          <a:cs typeface="Arial" pitchFamily="34" charset="0"/>
                        </a:rPr>
                        <a:t>2</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.10</a:t>
                      </a:r>
                    </a:p>
                    <a:p>
                      <a:pPr algn="r">
                        <a:lnSpc>
                          <a:spcPct val="115000"/>
                        </a:lnSpc>
                        <a:spcAft>
                          <a:spcPts val="0"/>
                        </a:spcAft>
                      </a:pPr>
                      <a:r>
                        <a:rPr lang="en-GB" sz="1200" dirty="0" smtClean="0">
                          <a:latin typeface="Arial" pitchFamily="34" charset="0"/>
                          <a:ea typeface="Times New Roman"/>
                          <a:cs typeface="Arial" pitchFamily="34" charset="0"/>
                        </a:rPr>
                        <a:t>-.04</a:t>
                      </a:r>
                    </a:p>
                    <a:p>
                      <a:pPr algn="r">
                        <a:lnSpc>
                          <a:spcPct val="115000"/>
                        </a:lnSpc>
                        <a:spcAft>
                          <a:spcPts val="0"/>
                        </a:spcAft>
                      </a:pPr>
                      <a:r>
                        <a:rPr lang="en-GB" sz="1200" dirty="0" smtClean="0">
                          <a:latin typeface="Arial" pitchFamily="34" charset="0"/>
                          <a:ea typeface="Times New Roman"/>
                          <a:cs typeface="Arial" pitchFamily="34" charset="0"/>
                        </a:rPr>
                        <a:t>.29***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.14</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.04</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3.00***</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350718">
                <a:tc>
                  <a:txBody>
                    <a:bodyPr/>
                    <a:lstStyle/>
                    <a:p>
                      <a:pPr algn="l">
                        <a:lnSpc>
                          <a:spcPct val="115000"/>
                        </a:lnSpc>
                        <a:spcAft>
                          <a:spcPts val="0"/>
                        </a:spcAft>
                      </a:pPr>
                      <a:r>
                        <a:rPr lang="en-GB" sz="1400" b="1" dirty="0" smtClean="0">
                          <a:latin typeface="Arial" pitchFamily="34" charset="0"/>
                          <a:ea typeface="Times New Roman"/>
                          <a:cs typeface="Arial" pitchFamily="34" charset="0"/>
                        </a:rPr>
                        <a:t>Step </a:t>
                      </a:r>
                      <a:r>
                        <a:rPr lang="en-GB" sz="1400" b="1" dirty="0">
                          <a:latin typeface="Arial" pitchFamily="34" charset="0"/>
                          <a:ea typeface="Times New Roman"/>
                          <a:cs typeface="Arial" pitchFamily="34" charset="0"/>
                        </a:rPr>
                        <a:t>3</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p>
                      <a:pPr algn="l">
                        <a:lnSpc>
                          <a:spcPct val="115000"/>
                        </a:lnSpc>
                        <a:spcAft>
                          <a:spcPts val="0"/>
                        </a:spcAft>
                      </a:pPr>
                      <a:r>
                        <a:rPr lang="en-GB" sz="1200" dirty="0">
                          <a:solidFill>
                            <a:schemeClr val="tx1"/>
                          </a:solidFill>
                          <a:latin typeface="Arial" pitchFamily="34" charset="0"/>
                          <a:ea typeface="Times New Roman"/>
                          <a:cs typeface="Arial" pitchFamily="34" charset="0"/>
                        </a:rPr>
                        <a:t>Baseline distress</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-.04</a:t>
                      </a:r>
                    </a:p>
                    <a:p>
                      <a:pPr algn="r">
                        <a:lnSpc>
                          <a:spcPct val="115000"/>
                        </a:lnSpc>
                        <a:spcAft>
                          <a:spcPts val="0"/>
                        </a:spcAft>
                      </a:pPr>
                      <a:r>
                        <a:rPr lang="en-GB" sz="1200" dirty="0" smtClean="0">
                          <a:latin typeface="Arial" pitchFamily="34" charset="0"/>
                          <a:ea typeface="Times New Roman"/>
                          <a:cs typeface="Arial" pitchFamily="34" charset="0"/>
                        </a:rPr>
                        <a:t>.29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.14</a:t>
                      </a:r>
                    </a:p>
                    <a:p>
                      <a:pPr algn="r">
                        <a:lnSpc>
                          <a:spcPct val="115000"/>
                        </a:lnSpc>
                        <a:spcAft>
                          <a:spcPts val="0"/>
                        </a:spcAft>
                      </a:pPr>
                      <a:r>
                        <a:rPr lang="en-GB" sz="1200" dirty="0" smtClean="0">
                          <a:latin typeface="Arial" pitchFamily="34" charset="0"/>
                          <a:ea typeface="Times New Roman"/>
                          <a:cs typeface="Arial" pitchFamily="34" charset="0"/>
                        </a:rPr>
                        <a:t>-.02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.00</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2.72***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Rectangle 5"/>
          <p:cNvSpPr/>
          <p:nvPr/>
        </p:nvSpPr>
        <p:spPr>
          <a:xfrm>
            <a:off x="611560" y="116632"/>
            <a:ext cx="5313314" cy="461665"/>
          </a:xfrm>
          <a:prstGeom prst="rect">
            <a:avLst/>
          </a:prstGeom>
        </p:spPr>
        <p:txBody>
          <a:bodyPr wrap="none">
            <a:spAutoFit/>
          </a:bodyPr>
          <a:lstStyle/>
          <a:p>
            <a:r>
              <a:rPr lang="en-GB" sz="2400" b="1" dirty="0" smtClean="0">
                <a:latin typeface="Arial" pitchFamily="34" charset="0"/>
                <a:cs typeface="Arial" pitchFamily="34" charset="0"/>
              </a:rPr>
              <a:t>Predicting Positive Affect at Time 2</a:t>
            </a:r>
            <a:endParaRPr lang="en-GB" sz="2400" dirty="0"/>
          </a:p>
        </p:txBody>
      </p:sp>
      <p:sp>
        <p:nvSpPr>
          <p:cNvPr id="7" name="Flowchart: Alternate Process 6"/>
          <p:cNvSpPr/>
          <p:nvPr/>
        </p:nvSpPr>
        <p:spPr>
          <a:xfrm>
            <a:off x="3923928" y="4365104"/>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screening/surgery helping reduce chances of getting cancer significantly predicted higher levels of positive affect at follow-up</a:t>
            </a:r>
            <a:endParaRPr lang="en-GB" dirty="0"/>
          </a:p>
        </p:txBody>
      </p:sp>
    </p:spTree>
    <p:extLst>
      <p:ext uri="{BB962C8B-B14F-4D97-AF65-F5344CB8AC3E}">
        <p14:creationId xmlns:p14="http://schemas.microsoft.com/office/powerpoint/2010/main" val="154354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683568" y="620688"/>
          <a:ext cx="7488833" cy="4089464"/>
        </p:xfrm>
        <a:graphic>
          <a:graphicData uri="http://schemas.openxmlformats.org/drawingml/2006/table">
            <a:tbl>
              <a:tblPr firstRow="1" bandRow="1">
                <a:tableStyleId>{5C22544A-7EE6-4342-B048-85BDC9FD1C3A}</a:tableStyleId>
              </a:tblPr>
              <a:tblGrid>
                <a:gridCol w="2115658">
                  <a:extLst>
                    <a:ext uri="{9D8B030D-6E8A-4147-A177-3AD203B41FA5}">
                      <a16:colId xmlns:a16="http://schemas.microsoft.com/office/drawing/2014/main" val="20000"/>
                    </a:ext>
                  </a:extLst>
                </a:gridCol>
                <a:gridCol w="1791059">
                  <a:extLst>
                    <a:ext uri="{9D8B030D-6E8A-4147-A177-3AD203B41FA5}">
                      <a16:colId xmlns:a16="http://schemas.microsoft.com/office/drawing/2014/main" val="20001"/>
                    </a:ext>
                  </a:extLst>
                </a:gridCol>
                <a:gridCol w="2031629">
                  <a:extLst>
                    <a:ext uri="{9D8B030D-6E8A-4147-A177-3AD203B41FA5}">
                      <a16:colId xmlns:a16="http://schemas.microsoft.com/office/drawing/2014/main" val="20002"/>
                    </a:ext>
                  </a:extLst>
                </a:gridCol>
                <a:gridCol w="1550487">
                  <a:extLst>
                    <a:ext uri="{9D8B030D-6E8A-4147-A177-3AD203B41FA5}">
                      <a16:colId xmlns:a16="http://schemas.microsoft.com/office/drawing/2014/main" val="20003"/>
                    </a:ext>
                  </a:extLst>
                </a:gridCol>
              </a:tblGrid>
              <a:tr h="896536">
                <a:tc>
                  <a:txBody>
                    <a:bodyPr/>
                    <a:lstStyle/>
                    <a:p>
                      <a:r>
                        <a:rPr lang="en-GB" sz="1600" dirty="0" smtClean="0">
                          <a:latin typeface="Arial" pitchFamily="34" charset="0"/>
                          <a:cs typeface="Arial" pitchFamily="34" charset="0"/>
                        </a:rPr>
                        <a:t>Illness</a:t>
                      </a:r>
                      <a:r>
                        <a:rPr lang="en-GB" sz="1600" baseline="0" dirty="0" smtClean="0">
                          <a:latin typeface="Arial" pitchFamily="34" charset="0"/>
                          <a:cs typeface="Arial" pitchFamily="34" charset="0"/>
                        </a:rPr>
                        <a:t> Perceptions at Time 3</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Average</a:t>
                      </a:r>
                    </a:p>
                    <a:p>
                      <a:r>
                        <a:rPr lang="en-GB" sz="1600" dirty="0" smtClean="0">
                          <a:latin typeface="Arial" pitchFamily="34" charset="0"/>
                          <a:cs typeface="Arial" pitchFamily="34" charset="0"/>
                        </a:rPr>
                        <a:t>n=31</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Moderate</a:t>
                      </a:r>
                    </a:p>
                    <a:p>
                      <a:r>
                        <a:rPr lang="en-GB" sz="1600" dirty="0" smtClean="0">
                          <a:latin typeface="Arial" pitchFamily="34" charset="0"/>
                          <a:cs typeface="Arial" pitchFamily="34" charset="0"/>
                        </a:rPr>
                        <a:t>n=53</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High</a:t>
                      </a:r>
                    </a:p>
                    <a:p>
                      <a:r>
                        <a:rPr lang="en-GB" sz="1600" dirty="0" smtClean="0">
                          <a:latin typeface="Arial" pitchFamily="34" charset="0"/>
                          <a:cs typeface="Arial" pitchFamily="34" charset="0"/>
                        </a:rPr>
                        <a:t>n=36</a:t>
                      </a:r>
                      <a:endParaRPr lang="en-GB" sz="1600" dirty="0">
                        <a:latin typeface="Arial" pitchFamily="34" charset="0"/>
                        <a:cs typeface="Arial" pitchFamily="34" charset="0"/>
                      </a:endParaRPr>
                    </a:p>
                  </a:txBody>
                  <a:tcPr/>
                </a:tc>
                <a:extLst>
                  <a:ext uri="{0D108BD9-81ED-4DB2-BD59-A6C34878D82A}">
                    <a16:rowId xmlns:a16="http://schemas.microsoft.com/office/drawing/2014/main" val="10000"/>
                  </a:ext>
                </a:extLst>
              </a:tr>
              <a:tr h="574098">
                <a:tc>
                  <a:txBody>
                    <a:bodyPr/>
                    <a:lstStyle/>
                    <a:p>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extLst>
                  <a:ext uri="{0D108BD9-81ED-4DB2-BD59-A6C34878D82A}">
                    <a16:rowId xmlns:a16="http://schemas.microsoft.com/office/drawing/2014/main" val="10001"/>
                  </a:ext>
                </a:extLst>
              </a:tr>
              <a:tr h="89653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latin typeface="Arial" pitchFamily="34" charset="0"/>
                          <a:cs typeface="Arial" pitchFamily="34" charset="0"/>
                        </a:rPr>
                        <a:t>Consequences</a:t>
                      </a:r>
                    </a:p>
                    <a:p>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16.30 (5.00)</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16.42 (4.36)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17.96 (4.76)</a:t>
                      </a:r>
                      <a:endParaRPr lang="en-GB" sz="1600" dirty="0">
                        <a:latin typeface="Arial" pitchFamily="34" charset="0"/>
                        <a:cs typeface="Arial" pitchFamily="34" charset="0"/>
                      </a:endParaRPr>
                    </a:p>
                  </a:txBody>
                  <a:tcPr/>
                </a:tc>
                <a:extLst>
                  <a:ext uri="{0D108BD9-81ED-4DB2-BD59-A6C34878D82A}">
                    <a16:rowId xmlns:a16="http://schemas.microsoft.com/office/drawing/2014/main" val="10002"/>
                  </a:ext>
                </a:extLst>
              </a:tr>
              <a:tr h="574098">
                <a:tc>
                  <a:txBody>
                    <a:bodyPr/>
                    <a:lstStyle/>
                    <a:p>
                      <a:r>
                        <a:rPr lang="en-GB" sz="1600" dirty="0" smtClean="0">
                          <a:latin typeface="Arial" pitchFamily="34" charset="0"/>
                          <a:cs typeface="Arial" pitchFamily="34" charset="0"/>
                        </a:rPr>
                        <a:t>Personal control</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18.83 (2.97)</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17.60 (3.31)</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18.21 (3.38)</a:t>
                      </a:r>
                      <a:endParaRPr lang="en-GB" sz="1600" dirty="0">
                        <a:latin typeface="Arial" pitchFamily="34" charset="0"/>
                        <a:cs typeface="Arial" pitchFamily="34" charset="0"/>
                      </a:endParaRPr>
                    </a:p>
                  </a:txBody>
                  <a:tcPr/>
                </a:tc>
                <a:extLst>
                  <a:ext uri="{0D108BD9-81ED-4DB2-BD59-A6C34878D82A}">
                    <a16:rowId xmlns:a16="http://schemas.microsoft.com/office/drawing/2014/main" val="10003"/>
                  </a:ext>
                </a:extLst>
              </a:tr>
              <a:tr h="574098">
                <a:tc>
                  <a:txBody>
                    <a:bodyPr/>
                    <a:lstStyle/>
                    <a:p>
                      <a:r>
                        <a:rPr lang="en-GB" sz="1600" dirty="0" smtClean="0">
                          <a:latin typeface="Arial" pitchFamily="34" charset="0"/>
                          <a:cs typeface="Arial" pitchFamily="34" charset="0"/>
                        </a:rPr>
                        <a:t>Treatment control </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13.89 (3.09)</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14.27 (2.36)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14.70 (2.96)</a:t>
                      </a:r>
                      <a:endParaRPr lang="en-GB" sz="1600" dirty="0">
                        <a:latin typeface="Arial" pitchFamily="34" charset="0"/>
                        <a:cs typeface="Arial" pitchFamily="34" charset="0"/>
                      </a:endParaRPr>
                    </a:p>
                  </a:txBody>
                  <a:tcPr/>
                </a:tc>
                <a:extLst>
                  <a:ext uri="{0D108BD9-81ED-4DB2-BD59-A6C34878D82A}">
                    <a16:rowId xmlns:a16="http://schemas.microsoft.com/office/drawing/2014/main" val="10004"/>
                  </a:ext>
                </a:extLst>
              </a:tr>
              <a:tr h="574098">
                <a:tc>
                  <a:txBody>
                    <a:bodyPr/>
                    <a:lstStyle/>
                    <a:p>
                      <a:r>
                        <a:rPr lang="en-GB" sz="1600" dirty="0" smtClean="0">
                          <a:latin typeface="Arial" pitchFamily="34" charset="0"/>
                          <a:cs typeface="Arial" pitchFamily="34" charset="0"/>
                        </a:rPr>
                        <a:t>Illness coherence</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9.60 (2.96)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10.71 (2.56)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11.77 (2.30)</a:t>
                      </a:r>
                      <a:endParaRPr lang="en-GB" sz="1600" dirty="0">
                        <a:latin typeface="Arial" pitchFamily="34" charset="0"/>
                        <a:cs typeface="Arial" pitchFamily="34" charset="0"/>
                      </a:endParaRPr>
                    </a:p>
                  </a:txBody>
                  <a:tcPr/>
                </a:tc>
                <a:extLst>
                  <a:ext uri="{0D108BD9-81ED-4DB2-BD59-A6C34878D82A}">
                    <a16:rowId xmlns:a16="http://schemas.microsoft.com/office/drawing/2014/main" val="10005"/>
                  </a:ext>
                </a:extLst>
              </a:tr>
            </a:tbl>
          </a:graphicData>
        </a:graphic>
      </p:graphicFrame>
      <p:sp>
        <p:nvSpPr>
          <p:cNvPr id="6" name="Rectangle 5"/>
          <p:cNvSpPr/>
          <p:nvPr/>
        </p:nvSpPr>
        <p:spPr>
          <a:xfrm>
            <a:off x="755576" y="0"/>
            <a:ext cx="7128792" cy="461665"/>
          </a:xfrm>
          <a:prstGeom prst="rect">
            <a:avLst/>
          </a:prstGeom>
        </p:spPr>
        <p:txBody>
          <a:bodyPr wrap="square">
            <a:spAutoFit/>
          </a:bodyPr>
          <a:lstStyle/>
          <a:p>
            <a:r>
              <a:rPr lang="en-GB" sz="2400" dirty="0" smtClean="0">
                <a:latin typeface="Arial" pitchFamily="34" charset="0"/>
                <a:cs typeface="Arial" pitchFamily="34" charset="0"/>
              </a:rPr>
              <a:t>Post-risk ANOVA: Illness perceptions by risk group </a:t>
            </a:r>
          </a:p>
        </p:txBody>
      </p:sp>
      <p:sp>
        <p:nvSpPr>
          <p:cNvPr id="8" name="Oval 7"/>
          <p:cNvSpPr/>
          <p:nvPr/>
        </p:nvSpPr>
        <p:spPr>
          <a:xfrm rot="10800000" flipV="1">
            <a:off x="683568" y="4581128"/>
            <a:ext cx="7632848" cy="2088232"/>
          </a:xfrm>
          <a:prstGeom prst="ellips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Significant effect for risk group on Illness Coherence  </a:t>
            </a:r>
            <a:r>
              <a:rPr lang="en-GB" i="1" dirty="0" smtClean="0">
                <a:solidFill>
                  <a:schemeClr val="tx1"/>
                </a:solidFill>
              </a:rPr>
              <a:t>F(2,100) = 4.5 p=0.01</a:t>
            </a:r>
          </a:p>
          <a:p>
            <a:pPr algn="ctr"/>
            <a:endParaRPr lang="en-GB" i="1" dirty="0" smtClean="0">
              <a:solidFill>
                <a:schemeClr val="tx1"/>
              </a:solidFill>
            </a:endParaRPr>
          </a:p>
          <a:p>
            <a:pPr algn="ctr"/>
            <a:r>
              <a:rPr lang="en-GB" dirty="0" smtClean="0">
                <a:solidFill>
                  <a:schemeClr val="tx1"/>
                </a:solidFill>
              </a:rPr>
              <a:t>Those at high risk reported significantly greater understanding of this risk than those at average risk (p&lt;0.01)</a:t>
            </a:r>
            <a:endParaRPr lang="en-GB" dirty="0">
              <a:solidFill>
                <a:schemeClr val="tx1"/>
              </a:solidFill>
            </a:endParaRPr>
          </a:p>
        </p:txBody>
      </p:sp>
    </p:spTree>
    <p:extLst>
      <p:ext uri="{BB962C8B-B14F-4D97-AF65-F5344CB8AC3E}">
        <p14:creationId xmlns:p14="http://schemas.microsoft.com/office/powerpoint/2010/main" val="124974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23528" y="1233337"/>
            <a:ext cx="8229600" cy="5899051"/>
          </a:xfrm>
          <a:prstGeom prst="rect">
            <a:avLst/>
          </a:prstGeom>
        </p:spPr>
        <p:txBody>
          <a:bodyPr>
            <a:spAutoFit/>
          </a:bodyPr>
          <a:lstStyle/>
          <a:p>
            <a:r>
              <a:rPr lang="en-GB" sz="2000" dirty="0" smtClean="0">
                <a:latin typeface="Arial" pitchFamily="34" charset="0"/>
                <a:cs typeface="Arial" pitchFamily="34" charset="0"/>
              </a:rPr>
              <a:t>Understanding cognitive representations of being at risk may have some use in explaining psychological responses to cancer genetic risk assessment. </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Those receiving a high risk result have a greater understanding of its implications: this may reflect differences in the mechanisms by which individuals at different levels of risk are informed.</a:t>
            </a:r>
          </a:p>
          <a:p>
            <a:endParaRPr lang="en-GB" sz="2000" dirty="0">
              <a:latin typeface="Arial" pitchFamily="34" charset="0"/>
              <a:cs typeface="Arial" pitchFamily="34" charset="0"/>
            </a:endParaRPr>
          </a:p>
          <a:p>
            <a:r>
              <a:rPr lang="en-GB" sz="2000" dirty="0" smtClean="0">
                <a:latin typeface="Arial" pitchFamily="34" charset="0"/>
                <a:cs typeface="Arial" pitchFamily="34" charset="0"/>
              </a:rPr>
              <a:t> </a:t>
            </a:r>
            <a:r>
              <a:rPr lang="en-GB" sz="2000" dirty="0">
                <a:latin typeface="Arial" pitchFamily="34" charset="0"/>
                <a:cs typeface="Arial" pitchFamily="34" charset="0"/>
              </a:rPr>
              <a:t>Important for those involved in patient care to have an understanding of these psychological processes.</a:t>
            </a:r>
          </a:p>
          <a:p>
            <a:endParaRPr lang="en-GB" sz="2000" dirty="0">
              <a:latin typeface="Arial" pitchFamily="34" charset="0"/>
              <a:cs typeface="Arial" pitchFamily="34" charset="0"/>
            </a:endParaRPr>
          </a:p>
          <a:p>
            <a:r>
              <a:rPr lang="en-GB" sz="2000" dirty="0" smtClean="0">
                <a:latin typeface="Arial" pitchFamily="34" charset="0"/>
                <a:cs typeface="Arial" pitchFamily="34" charset="0"/>
              </a:rPr>
              <a:t>Potential role of interventions </a:t>
            </a:r>
            <a:r>
              <a:rPr lang="en-GB" sz="2000" dirty="0">
                <a:latin typeface="Arial" pitchFamily="34" charset="0"/>
                <a:cs typeface="Arial" pitchFamily="34" charset="0"/>
              </a:rPr>
              <a:t>aimed at changing health-related cognitions.</a:t>
            </a: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p>
            <a:endParaRPr lang="en-GB" sz="2000" dirty="0" smtClean="0">
              <a:latin typeface="Arial" pitchFamily="34" charset="0"/>
              <a:cs typeface="Arial" pitchFamily="34" charset="0"/>
            </a:endParaRPr>
          </a:p>
          <a:p>
            <a:endParaRPr lang="en-GB" sz="2400" dirty="0"/>
          </a:p>
        </p:txBody>
      </p:sp>
      <p:sp>
        <p:nvSpPr>
          <p:cNvPr id="2" name="Title 1"/>
          <p:cNvSpPr>
            <a:spLocks noGrp="1"/>
          </p:cNvSpPr>
          <p:nvPr>
            <p:ph type="title"/>
          </p:nvPr>
        </p:nvSpPr>
        <p:spPr>
          <a:xfrm>
            <a:off x="395536" y="27856"/>
            <a:ext cx="8229600" cy="1143000"/>
          </a:xfrm>
        </p:spPr>
        <p:txBody>
          <a:bodyPr/>
          <a:lstStyle/>
          <a:p>
            <a:r>
              <a:rPr lang="en-GB" dirty="0" smtClean="0"/>
              <a:t>Conclusions </a:t>
            </a:r>
            <a:endParaRPr lang="en-GB" dirty="0"/>
          </a:p>
        </p:txBody>
      </p:sp>
    </p:spTree>
    <p:extLst>
      <p:ext uri="{BB962C8B-B14F-4D97-AF65-F5344CB8AC3E}">
        <p14:creationId xmlns:p14="http://schemas.microsoft.com/office/powerpoint/2010/main" val="359911172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468313" y="0"/>
            <a:ext cx="8229600" cy="1143000"/>
          </a:xfrm>
        </p:spPr>
        <p:txBody>
          <a:bodyPr/>
          <a:lstStyle/>
          <a:p>
            <a:r>
              <a:rPr lang="en-GB" altLang="en-US" sz="3200" b="1" smtClean="0"/>
              <a:t>Implications for public health genomics</a:t>
            </a:r>
          </a:p>
        </p:txBody>
      </p:sp>
      <p:sp>
        <p:nvSpPr>
          <p:cNvPr id="30723" name="Content Placeholder 2"/>
          <p:cNvSpPr>
            <a:spLocks noGrp="1"/>
          </p:cNvSpPr>
          <p:nvPr>
            <p:ph idx="1"/>
          </p:nvPr>
        </p:nvSpPr>
        <p:spPr>
          <a:xfrm>
            <a:off x="468313" y="1341438"/>
            <a:ext cx="8229600" cy="4525962"/>
          </a:xfrm>
        </p:spPr>
        <p:txBody>
          <a:bodyPr/>
          <a:lstStyle/>
          <a:p>
            <a:r>
              <a:rPr lang="en-GB" altLang="en-US" sz="2400" smtClean="0"/>
              <a:t>Accurate information about causal factors if not solely genetic </a:t>
            </a:r>
          </a:p>
          <a:p>
            <a:endParaRPr lang="en-GB" altLang="en-US" sz="2400" smtClean="0"/>
          </a:p>
          <a:p>
            <a:r>
              <a:rPr lang="en-GB" altLang="en-US" sz="2400" smtClean="0"/>
              <a:t>Education about controlling/reducing symptoms/disease/genetic risk though health behaviours</a:t>
            </a:r>
          </a:p>
          <a:p>
            <a:endParaRPr lang="en-GB" altLang="en-US" sz="2400" smtClean="0"/>
          </a:p>
          <a:p>
            <a:r>
              <a:rPr lang="en-GB" altLang="en-US" sz="2400" smtClean="0"/>
              <a:t>Education about over-reliance on medical treatment/medication in controlling risk </a:t>
            </a:r>
          </a:p>
        </p:txBody>
      </p:sp>
      <p:sp>
        <p:nvSpPr>
          <p:cNvPr id="3072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09FD005-C6FA-4C70-A4FC-5395BF580286}" type="slidenum">
              <a:rPr lang="en-GB" altLang="en-US" sz="1400" smtClean="0"/>
              <a:pPr eaLnBrk="1" hangingPunct="1"/>
              <a:t>65</a:t>
            </a:fld>
            <a:endParaRPr lang="en-GB" altLang="en-US" sz="1400" smtClean="0"/>
          </a:p>
        </p:txBody>
      </p:sp>
    </p:spTree>
    <p:extLst>
      <p:ext uri="{BB962C8B-B14F-4D97-AF65-F5344CB8AC3E}">
        <p14:creationId xmlns:p14="http://schemas.microsoft.com/office/powerpoint/2010/main" val="221364555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2"/>
          <p:cNvSpPr>
            <a:spLocks noGrp="1"/>
          </p:cNvSpPr>
          <p:nvPr>
            <p:ph idx="1"/>
          </p:nvPr>
        </p:nvSpPr>
        <p:spPr>
          <a:xfrm>
            <a:off x="468313" y="115888"/>
            <a:ext cx="8229600" cy="4884737"/>
          </a:xfrm>
        </p:spPr>
        <p:txBody>
          <a:bodyPr>
            <a:normAutofit fontScale="92500"/>
          </a:bodyPr>
          <a:lstStyle/>
          <a:p>
            <a:pPr marL="0" indent="0">
              <a:buFontTx/>
              <a:buNone/>
              <a:defRPr/>
            </a:pPr>
            <a:r>
              <a:rPr lang="en-GB" sz="2400" b="1" dirty="0" smtClean="0"/>
              <a:t>Future of psychological research in this area….</a:t>
            </a:r>
          </a:p>
          <a:p>
            <a:pPr>
              <a:defRPr/>
            </a:pPr>
            <a:endParaRPr lang="en-GB" sz="2400" dirty="0" smtClean="0"/>
          </a:p>
          <a:p>
            <a:pPr>
              <a:defRPr/>
            </a:pPr>
            <a:r>
              <a:rPr lang="en-GB" sz="2400" dirty="0"/>
              <a:t>R</a:t>
            </a:r>
            <a:r>
              <a:rPr lang="en-GB" sz="2400" dirty="0" smtClean="0"/>
              <a:t>esearch needs to move away from the focus on patients with recognised family histories who receive education and counselling about these issues as part of their NHS-based treatment</a:t>
            </a:r>
          </a:p>
          <a:p>
            <a:pPr>
              <a:defRPr/>
            </a:pPr>
            <a:endParaRPr lang="en-GB" sz="2400" dirty="0" smtClean="0"/>
          </a:p>
          <a:p>
            <a:pPr>
              <a:defRPr/>
            </a:pPr>
            <a:r>
              <a:rPr lang="en-GB" sz="2400" dirty="0" smtClean="0"/>
              <a:t>Need to consider the knowledge, understanding and attitudes of the general population in relation to genetic testing. </a:t>
            </a:r>
          </a:p>
          <a:p>
            <a:pPr lvl="1">
              <a:defRPr/>
            </a:pPr>
            <a:r>
              <a:rPr lang="en-GB" sz="2000" dirty="0" smtClean="0"/>
              <a:t>Role of decision-explorer support?</a:t>
            </a:r>
          </a:p>
          <a:p>
            <a:pPr lvl="1">
              <a:defRPr/>
            </a:pPr>
            <a:endParaRPr lang="en-GB" sz="2400" dirty="0" smtClean="0"/>
          </a:p>
          <a:p>
            <a:pPr>
              <a:defRPr/>
            </a:pPr>
            <a:r>
              <a:rPr lang="en-GB" sz="2400" dirty="0" smtClean="0"/>
              <a:t>Education/training of health professionals re: genetics? </a:t>
            </a:r>
          </a:p>
          <a:p>
            <a:pPr>
              <a:defRPr/>
            </a:pPr>
            <a:r>
              <a:rPr lang="en-GB" sz="2400" dirty="0" smtClean="0"/>
              <a:t>Attitude change interventions for health professionals?</a:t>
            </a:r>
          </a:p>
        </p:txBody>
      </p:sp>
      <p:sp>
        <p:nvSpPr>
          <p:cNvPr id="38915"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7C704D6F-53E2-458D-8A02-CE1122C3DAE7}" type="slidenum">
              <a:rPr lang="en-GB" altLang="en-US" sz="1400" smtClean="0"/>
              <a:pPr eaLnBrk="1" hangingPunct="1"/>
              <a:t>66</a:t>
            </a:fld>
            <a:endParaRPr lang="en-GB" altLang="en-US" sz="1400" smtClean="0"/>
          </a:p>
        </p:txBody>
      </p:sp>
    </p:spTree>
    <p:extLst>
      <p:ext uri="{BB962C8B-B14F-4D97-AF65-F5344CB8AC3E}">
        <p14:creationId xmlns:p14="http://schemas.microsoft.com/office/powerpoint/2010/main" val="47052102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50FF1EB6-22C8-4A10-831E-DB7C42B54A58}" type="slidenum">
              <a:rPr lang="en-GB" altLang="en-US" sz="1400" smtClean="0"/>
              <a:pPr eaLnBrk="1" hangingPunct="1"/>
              <a:t>67</a:t>
            </a:fld>
            <a:endParaRPr lang="en-GB" altLang="en-US" sz="1400" smtClean="0"/>
          </a:p>
        </p:txBody>
      </p:sp>
      <p:sp>
        <p:nvSpPr>
          <p:cNvPr id="39939" name="Content Placeholder 4"/>
          <p:cNvSpPr>
            <a:spLocks noGrp="1"/>
          </p:cNvSpPr>
          <p:nvPr>
            <p:ph idx="1"/>
          </p:nvPr>
        </p:nvSpPr>
        <p:spPr>
          <a:xfrm>
            <a:off x="323850" y="404813"/>
            <a:ext cx="8229600" cy="6192837"/>
          </a:xfrm>
        </p:spPr>
        <p:txBody>
          <a:bodyPr/>
          <a:lstStyle/>
          <a:p>
            <a:pPr>
              <a:buFontTx/>
              <a:buNone/>
            </a:pPr>
            <a:r>
              <a:rPr lang="en-GB" altLang="en-US" sz="2400" b="1" smtClean="0"/>
              <a:t>Conclusions</a:t>
            </a:r>
            <a:r>
              <a:rPr lang="en-GB" altLang="en-US" sz="2400" smtClean="0"/>
              <a:t> </a:t>
            </a:r>
          </a:p>
          <a:p>
            <a:endParaRPr lang="en-GB" altLang="en-US" sz="2400" smtClean="0"/>
          </a:p>
          <a:p>
            <a:r>
              <a:rPr lang="en-GB" altLang="en-US" sz="2400" smtClean="0"/>
              <a:t>Knowledge of genetic risk can influence decision-making and adoption of healthy behaviours in a positive or negative way</a:t>
            </a:r>
          </a:p>
          <a:p>
            <a:endParaRPr lang="en-GB" altLang="en-US" sz="2400" smtClean="0"/>
          </a:p>
          <a:p>
            <a:r>
              <a:rPr lang="en-GB" altLang="en-US" sz="2400" smtClean="0"/>
              <a:t>Depends upon: </a:t>
            </a:r>
          </a:p>
          <a:p>
            <a:pPr lvl="1"/>
            <a:r>
              <a:rPr lang="en-GB" altLang="en-US" sz="2400" smtClean="0"/>
              <a:t>Attitudes</a:t>
            </a:r>
          </a:p>
          <a:p>
            <a:pPr lvl="1"/>
            <a:r>
              <a:rPr lang="en-GB" altLang="en-US" sz="2400" smtClean="0"/>
              <a:t>Beliefs about causal factors, controllability and cure</a:t>
            </a:r>
          </a:p>
          <a:p>
            <a:pPr lvl="1"/>
            <a:r>
              <a:rPr lang="en-GB" altLang="en-US" sz="2400" smtClean="0"/>
              <a:t>Psychological distress</a:t>
            </a:r>
          </a:p>
          <a:p>
            <a:pPr lvl="1"/>
            <a:endParaRPr lang="en-GB" altLang="en-US" sz="2400" smtClean="0"/>
          </a:p>
          <a:p>
            <a:r>
              <a:rPr lang="en-GB" altLang="en-US" sz="2400" smtClean="0"/>
              <a:t>Health professionals need to be aware of their influence over all of these processes and help people to make the right decisions for them</a:t>
            </a:r>
          </a:p>
          <a:p>
            <a:pPr lvl="1"/>
            <a:endParaRPr lang="en-GB" altLang="en-US" sz="2400" smtClean="0"/>
          </a:p>
          <a:p>
            <a:pPr lvl="1"/>
            <a:endParaRPr lang="en-GB" altLang="en-US" sz="2400" smtClean="0"/>
          </a:p>
        </p:txBody>
      </p:sp>
    </p:spTree>
    <p:extLst>
      <p:ext uri="{BB962C8B-B14F-4D97-AF65-F5344CB8AC3E}">
        <p14:creationId xmlns:p14="http://schemas.microsoft.com/office/powerpoint/2010/main" val="285735742"/>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492896"/>
            <a:ext cx="8229600" cy="1143000"/>
          </a:xfrm>
        </p:spPr>
        <p:txBody>
          <a:bodyPr>
            <a:normAutofit fontScale="90000"/>
          </a:bodyPr>
          <a:lstStyle/>
          <a:p>
            <a:r>
              <a:rPr lang="en-GB" dirty="0" smtClean="0"/>
              <a:t>Public Attitudes towards Organ Donation </a:t>
            </a:r>
            <a:endParaRPr lang="en-GB" dirty="0"/>
          </a:p>
        </p:txBody>
      </p:sp>
    </p:spTree>
    <p:extLst>
      <p:ext uri="{BB962C8B-B14F-4D97-AF65-F5344CB8AC3E}">
        <p14:creationId xmlns:p14="http://schemas.microsoft.com/office/powerpoint/2010/main" val="278896517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normAutofit fontScale="90000"/>
          </a:bodyPr>
          <a:lstStyle/>
          <a:p>
            <a:r>
              <a:rPr lang="en-GB" dirty="0" smtClean="0"/>
              <a:t>Public Attitudes towards Organ Donation </a:t>
            </a:r>
            <a:endParaRPr lang="en-GB" dirty="0"/>
          </a:p>
        </p:txBody>
      </p:sp>
      <p:sp>
        <p:nvSpPr>
          <p:cNvPr id="4" name="Rectangle 3"/>
          <p:cNvSpPr/>
          <p:nvPr/>
        </p:nvSpPr>
        <p:spPr>
          <a:xfrm>
            <a:off x="389158" y="1844824"/>
            <a:ext cx="8373616" cy="3693319"/>
          </a:xfrm>
          <a:prstGeom prst="rect">
            <a:avLst/>
          </a:prstGeom>
        </p:spPr>
        <p:txBody>
          <a:bodyPr wrap="square">
            <a:spAutoFit/>
          </a:bodyPr>
          <a:lstStyle/>
          <a:p>
            <a:r>
              <a:rPr lang="en-GB" dirty="0">
                <a:solidFill>
                  <a:srgbClr val="000000"/>
                </a:solidFill>
                <a:latin typeface="Arial" panose="020B0604020202020204" pitchFamily="34" charset="0"/>
              </a:rPr>
              <a:t>Following consultations and the passing of the Human Transplantation (Wales) Bill in July 2013, a ‘deemed consent’ or ‘opt out’ system for organ donation </a:t>
            </a:r>
            <a:r>
              <a:rPr lang="en-GB" dirty="0" smtClean="0">
                <a:solidFill>
                  <a:srgbClr val="000000"/>
                </a:solidFill>
                <a:latin typeface="Arial" panose="020B0604020202020204" pitchFamily="34" charset="0"/>
              </a:rPr>
              <a:t>was brought </a:t>
            </a:r>
            <a:r>
              <a:rPr lang="en-GB" dirty="0">
                <a:solidFill>
                  <a:srgbClr val="000000"/>
                </a:solidFill>
                <a:latin typeface="Arial" panose="020B0604020202020204" pitchFamily="34" charset="0"/>
              </a:rPr>
              <a:t>into effect in Wales in 2015 following a targeted communications campaign by the Welsh Government</a:t>
            </a:r>
            <a:r>
              <a:rPr lang="en-GB" dirty="0" smtClean="0">
                <a:solidFill>
                  <a:srgbClr val="000000"/>
                </a:solidFill>
                <a:latin typeface="Arial" panose="020B0604020202020204" pitchFamily="34" charset="0"/>
              </a:rPr>
              <a:t>.</a:t>
            </a:r>
          </a:p>
          <a:p>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A</a:t>
            </a:r>
            <a:r>
              <a:rPr lang="en-GB" dirty="0" smtClean="0">
                <a:solidFill>
                  <a:srgbClr val="000000"/>
                </a:solidFill>
                <a:latin typeface="Arial" panose="020B0604020202020204" pitchFamily="34" charset="0"/>
              </a:rPr>
              <a:t> </a:t>
            </a:r>
            <a:r>
              <a:rPr lang="en-GB" dirty="0">
                <a:solidFill>
                  <a:srgbClr val="000000"/>
                </a:solidFill>
                <a:latin typeface="Arial" panose="020B0604020202020204" pitchFamily="34" charset="0"/>
              </a:rPr>
              <a:t>research report was commissioned by the Welsh Government in response to the findings of the Public Attitudes to Organ Donation: Baseline Survey 2012 (PAODBS; Welsh Government, 2012) which identified differences between regions in relation to both knowledge of the proposed changes in legislation and attitudes toward the new legislation. </a:t>
            </a:r>
            <a:endParaRPr lang="en-GB" dirty="0" smtClean="0">
              <a:solidFill>
                <a:srgbClr val="000000"/>
              </a:solidFill>
              <a:latin typeface="Arial" panose="020B0604020202020204" pitchFamily="34" charset="0"/>
            </a:endParaRPr>
          </a:p>
          <a:p>
            <a:endParaRPr lang="en-GB" dirty="0">
              <a:solidFill>
                <a:srgbClr val="000000"/>
              </a:solidFill>
              <a:latin typeface="Arial" panose="020B0604020202020204" pitchFamily="34" charset="0"/>
            </a:endParaRPr>
          </a:p>
          <a:p>
            <a:r>
              <a:rPr lang="en-GB" dirty="0" smtClean="0">
                <a:solidFill>
                  <a:srgbClr val="000000"/>
                </a:solidFill>
                <a:latin typeface="Arial" panose="020B0604020202020204" pitchFamily="34" charset="0"/>
              </a:rPr>
              <a:t>These </a:t>
            </a:r>
            <a:r>
              <a:rPr lang="en-GB" dirty="0">
                <a:solidFill>
                  <a:srgbClr val="000000"/>
                </a:solidFill>
                <a:latin typeface="Arial" panose="020B0604020202020204" pitchFamily="34" charset="0"/>
              </a:rPr>
              <a:t>differences were not accounted for by socio-economic or demographic differences between these regions.  ​</a:t>
            </a:r>
            <a:endParaRPr lang="en-GB" dirty="0"/>
          </a:p>
        </p:txBody>
      </p:sp>
    </p:spTree>
    <p:extLst>
      <p:ext uri="{BB962C8B-B14F-4D97-AF65-F5344CB8AC3E}">
        <p14:creationId xmlns:p14="http://schemas.microsoft.com/office/powerpoint/2010/main" val="233414690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a:bodyPr>
          <a:lstStyle/>
          <a:p>
            <a:r>
              <a:rPr lang="en-GB" dirty="0" smtClean="0"/>
              <a:t>e.g. Organ Donation in Wales</a:t>
            </a:r>
            <a:endParaRPr lang="en-GB" dirty="0"/>
          </a:p>
        </p:txBody>
      </p:sp>
      <p:sp>
        <p:nvSpPr>
          <p:cNvPr id="3" name="Content Placeholder 2"/>
          <p:cNvSpPr>
            <a:spLocks noGrp="1"/>
          </p:cNvSpPr>
          <p:nvPr>
            <p:ph idx="1"/>
          </p:nvPr>
        </p:nvSpPr>
        <p:spPr>
          <a:xfrm>
            <a:off x="395536" y="1549250"/>
            <a:ext cx="8229600" cy="4525963"/>
          </a:xfrm>
        </p:spPr>
        <p:txBody>
          <a:bodyPr>
            <a:normAutofit/>
          </a:bodyPr>
          <a:lstStyle/>
          <a:p>
            <a:r>
              <a:rPr lang="en-GB" sz="2400" dirty="0">
                <a:hlinkClick r:id="rId2"/>
              </a:rPr>
              <a:t>https://</a:t>
            </a:r>
            <a:r>
              <a:rPr lang="en-GB" sz="2400" dirty="0" smtClean="0">
                <a:hlinkClick r:id="rId2"/>
              </a:rPr>
              <a:t>www.bbc.co.uk/news/uk-wales-42213813</a:t>
            </a:r>
            <a:endParaRPr lang="en-GB" sz="2400" dirty="0"/>
          </a:p>
          <a:p>
            <a:endParaRPr lang="en-GB" sz="2400" dirty="0" smtClean="0">
              <a:hlinkClick r:id="rId3"/>
            </a:endParaRPr>
          </a:p>
          <a:p>
            <a:r>
              <a:rPr lang="en-GB" sz="2400" dirty="0" smtClean="0">
                <a:hlinkClick r:id="rId3"/>
              </a:rPr>
              <a:t>http</a:t>
            </a:r>
            <a:r>
              <a:rPr lang="en-GB" sz="2400" dirty="0">
                <a:hlinkClick r:id="rId3"/>
              </a:rPr>
              <a:t>://</a:t>
            </a:r>
            <a:r>
              <a:rPr lang="en-GB" sz="2400" dirty="0" smtClean="0">
                <a:hlinkClick r:id="rId3"/>
              </a:rPr>
              <a:t>www.wales.nhs.uk/news/47486</a:t>
            </a:r>
            <a:endParaRPr lang="en-GB" sz="2400" dirty="0" smtClean="0"/>
          </a:p>
          <a:p>
            <a:pPr marL="0" indent="0">
              <a:buNone/>
            </a:pPr>
            <a:endParaRPr lang="en-GB" sz="2400" dirty="0"/>
          </a:p>
          <a:p>
            <a:r>
              <a:rPr lang="en-GB" sz="2400" dirty="0">
                <a:hlinkClick r:id="rId4"/>
              </a:rPr>
              <a:t>https://www.organdonation.nhs.uk/supporting-my-decision/welsh-legislation-what-it-means-for-me</a:t>
            </a:r>
            <a:r>
              <a:rPr lang="en-GB" sz="2400" dirty="0" smtClean="0">
                <a:hlinkClick r:id="rId4"/>
              </a:rPr>
              <a:t>/</a:t>
            </a:r>
            <a:endParaRPr lang="en-GB" sz="2400" dirty="0" smtClean="0"/>
          </a:p>
          <a:p>
            <a:endParaRPr lang="en-GB" sz="2400" dirty="0"/>
          </a:p>
          <a:p>
            <a:r>
              <a:rPr lang="en-GB" sz="2400" dirty="0">
                <a:hlinkClick r:id="rId5"/>
              </a:rPr>
              <a:t>https://</a:t>
            </a:r>
            <a:r>
              <a:rPr lang="en-GB" sz="2400" dirty="0" smtClean="0">
                <a:hlinkClick r:id="rId5"/>
              </a:rPr>
              <a:t>www.walesonline.co.uk/news/health/journey-organ-donation-desperate-patients-15117997</a:t>
            </a:r>
            <a:endParaRPr lang="en-GB" sz="2400" dirty="0" smtClean="0"/>
          </a:p>
          <a:p>
            <a:endParaRPr lang="en-GB" sz="2400" dirty="0" smtClean="0"/>
          </a:p>
          <a:p>
            <a:endParaRPr lang="en-GB" sz="2400" dirty="0"/>
          </a:p>
        </p:txBody>
      </p:sp>
    </p:spTree>
    <p:extLst>
      <p:ext uri="{BB962C8B-B14F-4D97-AF65-F5344CB8AC3E}">
        <p14:creationId xmlns:p14="http://schemas.microsoft.com/office/powerpoint/2010/main" val="82343598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76672"/>
            <a:ext cx="8229600" cy="1143000"/>
          </a:xfrm>
        </p:spPr>
        <p:txBody>
          <a:bodyPr>
            <a:noAutofit/>
          </a:bodyPr>
          <a:lstStyle/>
          <a:p>
            <a:r>
              <a:rPr lang="en-GB" sz="3600" dirty="0" smtClean="0"/>
              <a:t>Identify how we could explore public understanding of organ donation in Wales</a:t>
            </a:r>
            <a:endParaRPr lang="en-GB" sz="3600" dirty="0"/>
          </a:p>
        </p:txBody>
      </p:sp>
      <p:sp>
        <p:nvSpPr>
          <p:cNvPr id="3" name="Content Placeholder 2"/>
          <p:cNvSpPr>
            <a:spLocks noGrp="1"/>
          </p:cNvSpPr>
          <p:nvPr>
            <p:ph idx="1"/>
          </p:nvPr>
        </p:nvSpPr>
        <p:spPr>
          <a:xfrm>
            <a:off x="457200" y="1844824"/>
            <a:ext cx="8229600" cy="4525963"/>
          </a:xfrm>
        </p:spPr>
        <p:txBody>
          <a:bodyPr/>
          <a:lstStyle/>
          <a:p>
            <a:r>
              <a:rPr lang="en-GB" dirty="0" smtClean="0"/>
              <a:t>What methods could we use?</a:t>
            </a:r>
          </a:p>
          <a:p>
            <a:pPr lvl="1"/>
            <a:r>
              <a:rPr lang="en-GB" dirty="0" err="1" smtClean="0"/>
              <a:t>Qual</a:t>
            </a:r>
            <a:r>
              <a:rPr lang="en-GB" dirty="0" smtClean="0"/>
              <a:t>?</a:t>
            </a:r>
          </a:p>
          <a:p>
            <a:pPr lvl="1"/>
            <a:r>
              <a:rPr lang="en-GB" dirty="0" smtClean="0"/>
              <a:t>Quant?</a:t>
            </a:r>
          </a:p>
          <a:p>
            <a:pPr lvl="1"/>
            <a:r>
              <a:rPr lang="en-GB" dirty="0" smtClean="0"/>
              <a:t>Ethical considerations?</a:t>
            </a:r>
          </a:p>
          <a:p>
            <a:pPr marL="457200" lvl="1" indent="0">
              <a:buNone/>
            </a:pPr>
            <a:endParaRPr lang="en-GB" dirty="0" smtClean="0"/>
          </a:p>
          <a:p>
            <a:r>
              <a:rPr lang="en-GB" dirty="0" smtClean="0"/>
              <a:t>What evidence already exists?</a:t>
            </a:r>
          </a:p>
          <a:p>
            <a:endParaRPr lang="en-GB" dirty="0"/>
          </a:p>
          <a:p>
            <a:r>
              <a:rPr lang="en-GB" dirty="0" smtClean="0"/>
              <a:t>How robust is this evidence?</a:t>
            </a:r>
            <a:endParaRPr lang="en-GB" dirty="0"/>
          </a:p>
        </p:txBody>
      </p:sp>
    </p:spTree>
    <p:extLst>
      <p:ext uri="{BB962C8B-B14F-4D97-AF65-F5344CB8AC3E}">
        <p14:creationId xmlns:p14="http://schemas.microsoft.com/office/powerpoint/2010/main" val="426858457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Lay explanation </a:t>
            </a:r>
            <a:endParaRPr lang="en-GB" dirty="0"/>
          </a:p>
        </p:txBody>
      </p:sp>
      <p:sp>
        <p:nvSpPr>
          <p:cNvPr id="3" name="Content Placeholder 2"/>
          <p:cNvSpPr>
            <a:spLocks noGrp="1"/>
          </p:cNvSpPr>
          <p:nvPr>
            <p:ph idx="1"/>
          </p:nvPr>
        </p:nvSpPr>
        <p:spPr/>
        <p:txBody>
          <a:bodyPr/>
          <a:lstStyle/>
          <a:p>
            <a:r>
              <a:rPr lang="en-GB" dirty="0">
                <a:hlinkClick r:id="rId2"/>
              </a:rPr>
              <a:t>https://www.organdonation.nhs.uk/uk-laws/organ-donation-law-in-wales/</a:t>
            </a:r>
            <a:endParaRPr lang="en-GB" dirty="0"/>
          </a:p>
        </p:txBody>
      </p:sp>
    </p:spTree>
    <p:extLst>
      <p:ext uri="{BB962C8B-B14F-4D97-AF65-F5344CB8AC3E}">
        <p14:creationId xmlns:p14="http://schemas.microsoft.com/office/powerpoint/2010/main" val="340151948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2700" b="1" dirty="0"/>
              <a:t>Exploring predictors of decision making in the Welsh population following legislation change regarding organ donation in Wales. </a:t>
            </a:r>
            <a:endParaRPr lang="en-GB" sz="2700" dirty="0"/>
          </a:p>
        </p:txBody>
      </p:sp>
      <p:sp>
        <p:nvSpPr>
          <p:cNvPr id="3" name="Subtitle 2"/>
          <p:cNvSpPr>
            <a:spLocks noGrp="1"/>
          </p:cNvSpPr>
          <p:nvPr>
            <p:ph type="subTitle" idx="1"/>
          </p:nvPr>
        </p:nvSpPr>
        <p:spPr/>
        <p:txBody>
          <a:bodyPr/>
          <a:lstStyle/>
          <a:p>
            <a:endParaRPr lang="en-GB" b="1" dirty="0" smtClean="0"/>
          </a:p>
          <a:p>
            <a:r>
              <a:rPr lang="en-GB" b="1" dirty="0" smtClean="0"/>
              <a:t>Paul </a:t>
            </a:r>
            <a:r>
              <a:rPr lang="en-GB" b="1" dirty="0"/>
              <a:t>B Hutchings; Stacey Coleman, Zoe Cooke, Karen Eaton-Thomas, Lucy Hill, Ceri Phelps </a:t>
            </a:r>
            <a:endParaRPr lang="en-GB" dirty="0"/>
          </a:p>
          <a:p>
            <a:endParaRPr lang="en-GB" dirty="0"/>
          </a:p>
        </p:txBody>
      </p:sp>
    </p:spTree>
    <p:extLst>
      <p:ext uri="{BB962C8B-B14F-4D97-AF65-F5344CB8AC3E}">
        <p14:creationId xmlns:p14="http://schemas.microsoft.com/office/powerpoint/2010/main" val="1369048334"/>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a:t>
            </a:r>
            <a:r>
              <a:rPr lang="en-GB" dirty="0"/>
              <a:t>d</a:t>
            </a:r>
          </a:p>
        </p:txBody>
      </p:sp>
      <p:sp>
        <p:nvSpPr>
          <p:cNvPr id="3" name="Content Placeholder 2"/>
          <p:cNvSpPr>
            <a:spLocks noGrp="1"/>
          </p:cNvSpPr>
          <p:nvPr>
            <p:ph idx="1"/>
          </p:nvPr>
        </p:nvSpPr>
        <p:spPr/>
        <p:txBody>
          <a:bodyPr/>
          <a:lstStyle/>
          <a:p>
            <a:r>
              <a:rPr lang="en-GB" dirty="0"/>
              <a:t> research has been conducted in the UK exploring people’s intentions to register to become an organ donor</a:t>
            </a:r>
            <a:endParaRPr lang="en-GB" dirty="0" smtClean="0"/>
          </a:p>
          <a:p>
            <a:endParaRPr lang="en-GB" dirty="0"/>
          </a:p>
          <a:p>
            <a:r>
              <a:rPr lang="en-GB" dirty="0" smtClean="0"/>
              <a:t>lack </a:t>
            </a:r>
            <a:r>
              <a:rPr lang="en-GB" dirty="0"/>
              <a:t>of research exploring how attitudes and beliefs have informed actual decision-making in relation to opt-out organ donation.</a:t>
            </a:r>
          </a:p>
        </p:txBody>
      </p:sp>
    </p:spTree>
    <p:extLst>
      <p:ext uri="{BB962C8B-B14F-4D97-AF65-F5344CB8AC3E}">
        <p14:creationId xmlns:p14="http://schemas.microsoft.com/office/powerpoint/2010/main" val="4158103975"/>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6080" y="866674"/>
            <a:ext cx="7429499" cy="1108928"/>
          </a:xfrm>
        </p:spPr>
        <p:txBody>
          <a:bodyPr/>
          <a:lstStyle/>
          <a:p>
            <a:r>
              <a:rPr lang="en-GB" dirty="0" smtClean="0"/>
              <a:t>Context: </a:t>
            </a:r>
            <a:r>
              <a:rPr lang="en-GB" dirty="0" err="1" smtClean="0"/>
              <a:t>Msc</a:t>
            </a:r>
            <a:r>
              <a:rPr lang="en-GB" dirty="0" smtClean="0"/>
              <a:t> Module: Professional Research Skills</a:t>
            </a:r>
            <a:endParaRPr lang="en-GB" dirty="0"/>
          </a:p>
        </p:txBody>
      </p:sp>
      <p:pic>
        <p:nvPicPr>
          <p:cNvPr id="2050" name="Picture 2" descr="https://pbs.twimg.com/profile_images/623964030500216832/lC8PH7SU.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31640" y="2126010"/>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pbs.twimg.com/profile_images/655359934230614016/9IdUdnv5.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3808" y="2142288"/>
            <a:ext cx="1296144" cy="1728192"/>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09982" y="2143769"/>
            <a:ext cx="1433568" cy="1410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descr="https://scontent.xx.fbcdn.net/hphotos-xfa1/v/t1.0-9/1510878_10156379915700183_1325498670878073820_n.jpg?oh=073e7757f4de7e8c548c05d2786ec112&amp;oe=5788267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84168" y="2118506"/>
            <a:ext cx="1782198" cy="178219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Users\edu-sc\Pictures\PI's.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93300" y="2118506"/>
            <a:ext cx="6615060" cy="327671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p:cNvPicPr>
            <a:picLocks noGrp="1" noChangeAspect="1" noChangeArrowheads="1"/>
          </p:cNvPicPr>
          <p:nvPr>
            <p:ph idx="1"/>
          </p:nvPr>
        </p:nvPicPr>
        <p:blipFill>
          <a:blip r:embed="rId8">
            <a:extLst>
              <a:ext uri="{28A0092B-C50C-407E-A947-70E740481C1C}">
                <a14:useLocalDpi xmlns:a14="http://schemas.microsoft.com/office/drawing/2010/main" val="0"/>
              </a:ext>
            </a:extLst>
          </a:blip>
          <a:srcRect/>
          <a:stretch>
            <a:fillRect/>
          </a:stretch>
        </p:blipFill>
        <p:spPr bwMode="auto">
          <a:xfrm>
            <a:off x="1029877" y="2142288"/>
            <a:ext cx="6836489" cy="29088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5575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barn(inVertical)">
                                      <p:cBhvr>
                                        <p:cTn id="7" dur="500"/>
                                        <p:tgtEl>
                                          <p:spTgt spid="2050"/>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2052"/>
                                        </p:tgtEl>
                                        <p:attrNameLst>
                                          <p:attrName>style.visibility</p:attrName>
                                        </p:attrNameLst>
                                      </p:cBhvr>
                                      <p:to>
                                        <p:strVal val="visible"/>
                                      </p:to>
                                    </p:set>
                                    <p:animEffect transition="in" filter="barn(inVertical)">
                                      <p:cBhvr>
                                        <p:cTn id="11" dur="500"/>
                                        <p:tgtEl>
                                          <p:spTgt spid="2052"/>
                                        </p:tgtEl>
                                      </p:cBhvr>
                                    </p:animEffect>
                                  </p:childTnLst>
                                </p:cTn>
                              </p:par>
                            </p:childTnLst>
                          </p:cTn>
                        </p:par>
                        <p:par>
                          <p:cTn id="12" fill="hold">
                            <p:stCondLst>
                              <p:cond delay="1000"/>
                            </p:stCondLst>
                            <p:childTnLst>
                              <p:par>
                                <p:cTn id="13" presetID="16" presetClass="entr" presetSubtype="21" fill="hold" nodeType="afterEffect">
                                  <p:stCondLst>
                                    <p:cond delay="0"/>
                                  </p:stCondLst>
                                  <p:childTnLst>
                                    <p:set>
                                      <p:cBhvr>
                                        <p:cTn id="14" dur="1" fill="hold">
                                          <p:stCondLst>
                                            <p:cond delay="0"/>
                                          </p:stCondLst>
                                        </p:cTn>
                                        <p:tgtEl>
                                          <p:spTgt spid="2053"/>
                                        </p:tgtEl>
                                        <p:attrNameLst>
                                          <p:attrName>style.visibility</p:attrName>
                                        </p:attrNameLst>
                                      </p:cBhvr>
                                      <p:to>
                                        <p:strVal val="visible"/>
                                      </p:to>
                                    </p:set>
                                    <p:animEffect transition="in" filter="barn(inVertical)">
                                      <p:cBhvr>
                                        <p:cTn id="15" dur="500"/>
                                        <p:tgtEl>
                                          <p:spTgt spid="2053"/>
                                        </p:tgtEl>
                                      </p:cBhvr>
                                    </p:animEffect>
                                  </p:childTnLst>
                                </p:cTn>
                              </p:par>
                            </p:childTnLst>
                          </p:cTn>
                        </p:par>
                        <p:par>
                          <p:cTn id="16" fill="hold">
                            <p:stCondLst>
                              <p:cond delay="1500"/>
                            </p:stCondLst>
                            <p:childTnLst>
                              <p:par>
                                <p:cTn id="17" presetID="16" presetClass="entr" presetSubtype="21" fill="hold" nodeType="afterEffect">
                                  <p:stCondLst>
                                    <p:cond delay="0"/>
                                  </p:stCondLst>
                                  <p:childTnLst>
                                    <p:set>
                                      <p:cBhvr>
                                        <p:cTn id="18" dur="1" fill="hold">
                                          <p:stCondLst>
                                            <p:cond delay="0"/>
                                          </p:stCondLst>
                                        </p:cTn>
                                        <p:tgtEl>
                                          <p:spTgt spid="2055"/>
                                        </p:tgtEl>
                                        <p:attrNameLst>
                                          <p:attrName>style.visibility</p:attrName>
                                        </p:attrNameLst>
                                      </p:cBhvr>
                                      <p:to>
                                        <p:strVal val="visible"/>
                                      </p:to>
                                    </p:set>
                                    <p:animEffect transition="in" filter="barn(inVertical)">
                                      <p:cBhvr>
                                        <p:cTn id="19" dur="500"/>
                                        <p:tgtEl>
                                          <p:spTgt spid="2055"/>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1026"/>
                                        </p:tgtEl>
                                        <p:attrNameLst>
                                          <p:attrName>style.visibility</p:attrName>
                                        </p:attrNameLst>
                                      </p:cBhvr>
                                      <p:to>
                                        <p:strVal val="visible"/>
                                      </p:to>
                                    </p:set>
                                    <p:animEffect transition="in" filter="barn(inVertical)">
                                      <p:cBhvr>
                                        <p:cTn id="24" dur="500"/>
                                        <p:tgtEl>
                                          <p:spTgt spid="1026"/>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 aims </a:t>
            </a:r>
            <a:endParaRPr lang="en-GB" dirty="0"/>
          </a:p>
        </p:txBody>
      </p:sp>
      <p:sp>
        <p:nvSpPr>
          <p:cNvPr id="3" name="Content Placeholder 2"/>
          <p:cNvSpPr>
            <a:spLocks noGrp="1"/>
          </p:cNvSpPr>
          <p:nvPr>
            <p:ph idx="1"/>
          </p:nvPr>
        </p:nvSpPr>
        <p:spPr/>
        <p:txBody>
          <a:bodyPr/>
          <a:lstStyle/>
          <a:p>
            <a:r>
              <a:rPr lang="en-GB" dirty="0" smtClean="0"/>
              <a:t>To </a:t>
            </a:r>
            <a:r>
              <a:rPr lang="en-GB" dirty="0"/>
              <a:t>identify predictors of decision-making in relation to becoming an organ donor in response to recent legislation changes in Wales</a:t>
            </a:r>
            <a:r>
              <a:rPr lang="en-GB" dirty="0" smtClean="0"/>
              <a:t>.</a:t>
            </a:r>
          </a:p>
          <a:p>
            <a:endParaRPr lang="en-GB" dirty="0"/>
          </a:p>
          <a:p>
            <a:r>
              <a:rPr lang="en-GB" dirty="0" smtClean="0"/>
              <a:t>To explore whether TPB-based constructs are useful in providing an explanatory model of opt-in behaviours</a:t>
            </a:r>
            <a:endParaRPr lang="en-GB" dirty="0"/>
          </a:p>
        </p:txBody>
      </p:sp>
    </p:spTree>
    <p:extLst>
      <p:ext uri="{BB962C8B-B14F-4D97-AF65-F5344CB8AC3E}">
        <p14:creationId xmlns:p14="http://schemas.microsoft.com/office/powerpoint/2010/main" val="562647091"/>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58" y="1025452"/>
            <a:ext cx="7429499" cy="1108928"/>
          </a:xfrm>
        </p:spPr>
        <p:txBody>
          <a:bodyPr/>
          <a:lstStyle/>
          <a:p>
            <a:r>
              <a:rPr lang="en-GB" dirty="0" smtClean="0"/>
              <a:t>Methodology </a:t>
            </a:r>
            <a:endParaRPr lang="en-GB" dirty="0"/>
          </a:p>
        </p:txBody>
      </p:sp>
      <p:sp>
        <p:nvSpPr>
          <p:cNvPr id="3" name="Content Placeholder 2"/>
          <p:cNvSpPr>
            <a:spLocks noGrp="1"/>
          </p:cNvSpPr>
          <p:nvPr>
            <p:ph idx="1"/>
          </p:nvPr>
        </p:nvSpPr>
        <p:spPr>
          <a:xfrm>
            <a:off x="429185" y="2061505"/>
            <a:ext cx="4441395" cy="3498373"/>
          </a:xfrm>
        </p:spPr>
        <p:txBody>
          <a:bodyPr>
            <a:normAutofit/>
          </a:bodyPr>
          <a:lstStyle/>
          <a:p>
            <a:r>
              <a:rPr lang="en-GB" dirty="0" smtClean="0"/>
              <a:t>Online questionnaire study using </a:t>
            </a:r>
            <a:r>
              <a:rPr lang="en-GB" dirty="0" err="1" smtClean="0"/>
              <a:t>SurveyGizmo</a:t>
            </a:r>
            <a:endParaRPr lang="en-GB" dirty="0"/>
          </a:p>
          <a:p>
            <a:r>
              <a:rPr lang="en-GB" dirty="0" smtClean="0"/>
              <a:t>Cross-sectional survey of members of Welsh Population between X and X </a:t>
            </a:r>
          </a:p>
          <a:p>
            <a:r>
              <a:rPr lang="en-GB" dirty="0" smtClean="0"/>
              <a:t>Advertised through School Twitter Account and Researcher’s Facebook pages</a:t>
            </a:r>
          </a:p>
          <a:p>
            <a:r>
              <a:rPr lang="en-GB" dirty="0" smtClean="0"/>
              <a:t>BPS Code of Human Research Ethics and BPS guidelines for internet-mediated research adhered to</a:t>
            </a:r>
            <a:endParaRPr lang="en-GB" dirty="0"/>
          </a:p>
        </p:txBody>
      </p:sp>
      <p:pic>
        <p:nvPicPr>
          <p:cNvPr id="4" name="Picture 3"/>
          <p:cNvPicPr>
            <a:picLocks noChangeAspect="1"/>
          </p:cNvPicPr>
          <p:nvPr/>
        </p:nvPicPr>
        <p:blipFill>
          <a:blip r:embed="rId2"/>
          <a:stretch>
            <a:fillRect/>
          </a:stretch>
        </p:blipFill>
        <p:spPr>
          <a:xfrm>
            <a:off x="5158260" y="1403091"/>
            <a:ext cx="3816586" cy="3051724"/>
          </a:xfrm>
          <a:prstGeom prst="rect">
            <a:avLst/>
          </a:prstGeom>
        </p:spPr>
      </p:pic>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5319" y="998210"/>
            <a:ext cx="2185988" cy="5357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stretch>
            <a:fillRect/>
          </a:stretch>
        </p:blipFill>
        <p:spPr>
          <a:xfrm>
            <a:off x="5016412" y="3717933"/>
            <a:ext cx="3177815" cy="2089585"/>
          </a:xfrm>
          <a:prstGeom prst="rect">
            <a:avLst/>
          </a:prstGeom>
        </p:spPr>
      </p:pic>
    </p:spTree>
    <p:extLst>
      <p:ext uri="{BB962C8B-B14F-4D97-AF65-F5344CB8AC3E}">
        <p14:creationId xmlns:p14="http://schemas.microsoft.com/office/powerpoint/2010/main" val="223082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9143" y="999232"/>
            <a:ext cx="7429499" cy="1108928"/>
          </a:xfrm>
        </p:spPr>
        <p:txBody>
          <a:bodyPr/>
          <a:lstStyle/>
          <a:p>
            <a:r>
              <a:rPr lang="en-GB" dirty="0" smtClean="0"/>
              <a:t>Participants</a:t>
            </a:r>
            <a:endParaRPr lang="en-GB" dirty="0"/>
          </a:p>
        </p:txBody>
      </p:sp>
      <p:sp>
        <p:nvSpPr>
          <p:cNvPr id="3" name="Content Placeholder 2"/>
          <p:cNvSpPr>
            <a:spLocks noGrp="1"/>
          </p:cNvSpPr>
          <p:nvPr>
            <p:ph idx="1"/>
          </p:nvPr>
        </p:nvSpPr>
        <p:spPr>
          <a:xfrm>
            <a:off x="940036" y="2004915"/>
            <a:ext cx="7429499" cy="3009123"/>
          </a:xfrm>
        </p:spPr>
        <p:txBody>
          <a:bodyPr>
            <a:normAutofit/>
          </a:bodyPr>
          <a:lstStyle/>
          <a:p>
            <a:pPr marL="0" indent="0">
              <a:buNone/>
            </a:pPr>
            <a:r>
              <a:rPr lang="en-GB" sz="2100" dirty="0"/>
              <a:t>135 respondents completed the survey: </a:t>
            </a:r>
          </a:p>
          <a:p>
            <a:r>
              <a:rPr lang="en-GB" sz="2100" dirty="0"/>
              <a:t>Age range   19-71 (mean:  SD)</a:t>
            </a:r>
            <a:endParaRPr lang="en-GB" sz="2100" dirty="0"/>
          </a:p>
          <a:p>
            <a:r>
              <a:rPr lang="en-GB" sz="2100" dirty="0"/>
              <a:t>22 males (16.3%) V 113 females (83.7%)</a:t>
            </a:r>
            <a:endParaRPr lang="en-GB" sz="2100" dirty="0"/>
          </a:p>
          <a:p>
            <a:r>
              <a:rPr lang="en-GB" sz="2100" dirty="0"/>
              <a:t>57.8% married/in a relationship, 20% single</a:t>
            </a:r>
          </a:p>
          <a:p>
            <a:r>
              <a:rPr lang="en-GB" sz="2100" dirty="0"/>
              <a:t> 59.3% had University degree or higher </a:t>
            </a:r>
          </a:p>
          <a:p>
            <a:r>
              <a:rPr lang="en-GB" sz="2100" dirty="0"/>
              <a:t>55.5% had at least one child </a:t>
            </a:r>
            <a:endParaRPr lang="en-GB" sz="2100" dirty="0"/>
          </a:p>
        </p:txBody>
      </p:sp>
    </p:spTree>
    <p:extLst>
      <p:ext uri="{BB962C8B-B14F-4D97-AF65-F5344CB8AC3E}">
        <p14:creationId xmlns:p14="http://schemas.microsoft.com/office/powerpoint/2010/main" val="80653156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633" y="1080181"/>
            <a:ext cx="7429499" cy="1108928"/>
          </a:xfrm>
        </p:spPr>
        <p:txBody>
          <a:bodyPr/>
          <a:lstStyle/>
          <a:p>
            <a:r>
              <a:rPr lang="en-GB" dirty="0" smtClean="0"/>
              <a:t>Findings:  Organ donation decision  </a:t>
            </a:r>
            <a:endParaRPr lang="en-GB" dirty="0"/>
          </a:p>
        </p:txBody>
      </p:sp>
      <p:graphicFrame>
        <p:nvGraphicFramePr>
          <p:cNvPr id="6" name="Content Placeholder 5"/>
          <p:cNvGraphicFramePr>
            <a:graphicFrameLocks noGrp="1"/>
          </p:cNvGraphicFramePr>
          <p:nvPr>
            <p:ph idx="1"/>
            <p:extLst/>
          </p:nvPr>
        </p:nvGraphicFramePr>
        <p:xfrm>
          <a:off x="1745747" y="2247804"/>
          <a:ext cx="5198750" cy="265628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387068158"/>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1111" y="1203898"/>
            <a:ext cx="7429499" cy="1108928"/>
          </a:xfrm>
        </p:spPr>
        <p:txBody>
          <a:bodyPr/>
          <a:lstStyle/>
          <a:p>
            <a:r>
              <a:rPr lang="en-GB" dirty="0" smtClean="0"/>
              <a:t>Key </a:t>
            </a:r>
            <a:r>
              <a:rPr lang="en-GB" dirty="0" err="1" smtClean="0"/>
              <a:t>DescriptiveS</a:t>
            </a:r>
            <a:r>
              <a:rPr lang="en-GB" dirty="0" smtClean="0"/>
              <a:t>  </a:t>
            </a:r>
            <a:endParaRPr lang="en-GB" dirty="0"/>
          </a:p>
        </p:txBody>
      </p:sp>
      <p:graphicFrame>
        <p:nvGraphicFramePr>
          <p:cNvPr id="6" name="Table 5"/>
          <p:cNvGraphicFramePr>
            <a:graphicFrameLocks noGrp="1"/>
          </p:cNvGraphicFramePr>
          <p:nvPr>
            <p:extLst/>
          </p:nvPr>
        </p:nvGraphicFramePr>
        <p:xfrm>
          <a:off x="594830" y="2081893"/>
          <a:ext cx="7802723" cy="3051311"/>
        </p:xfrm>
        <a:graphic>
          <a:graphicData uri="http://schemas.openxmlformats.org/drawingml/2006/table">
            <a:tbl>
              <a:tblPr>
                <a:tableStyleId>{5C22544A-7EE6-4342-B048-85BDC9FD1C3A}</a:tableStyleId>
              </a:tblPr>
              <a:tblGrid>
                <a:gridCol w="1114405">
                  <a:extLst>
                    <a:ext uri="{9D8B030D-6E8A-4147-A177-3AD203B41FA5}">
                      <a16:colId xmlns:a16="http://schemas.microsoft.com/office/drawing/2014/main" val="20000"/>
                    </a:ext>
                  </a:extLst>
                </a:gridCol>
                <a:gridCol w="980375">
                  <a:extLst>
                    <a:ext uri="{9D8B030D-6E8A-4147-A177-3AD203B41FA5}">
                      <a16:colId xmlns:a16="http://schemas.microsoft.com/office/drawing/2014/main" val="20001"/>
                    </a:ext>
                  </a:extLst>
                </a:gridCol>
                <a:gridCol w="980375">
                  <a:extLst>
                    <a:ext uri="{9D8B030D-6E8A-4147-A177-3AD203B41FA5}">
                      <a16:colId xmlns:a16="http://schemas.microsoft.com/office/drawing/2014/main" val="20002"/>
                    </a:ext>
                  </a:extLst>
                </a:gridCol>
                <a:gridCol w="673928">
                  <a:extLst>
                    <a:ext uri="{9D8B030D-6E8A-4147-A177-3AD203B41FA5}">
                      <a16:colId xmlns:a16="http://schemas.microsoft.com/office/drawing/2014/main" val="20003"/>
                    </a:ext>
                  </a:extLst>
                </a:gridCol>
                <a:gridCol w="673928">
                  <a:extLst>
                    <a:ext uri="{9D8B030D-6E8A-4147-A177-3AD203B41FA5}">
                      <a16:colId xmlns:a16="http://schemas.microsoft.com/office/drawing/2014/main" val="20004"/>
                    </a:ext>
                  </a:extLst>
                </a:gridCol>
                <a:gridCol w="745034">
                  <a:extLst>
                    <a:ext uri="{9D8B030D-6E8A-4147-A177-3AD203B41FA5}">
                      <a16:colId xmlns:a16="http://schemas.microsoft.com/office/drawing/2014/main" val="20005"/>
                    </a:ext>
                  </a:extLst>
                </a:gridCol>
                <a:gridCol w="673928">
                  <a:extLst>
                    <a:ext uri="{9D8B030D-6E8A-4147-A177-3AD203B41FA5}">
                      <a16:colId xmlns:a16="http://schemas.microsoft.com/office/drawing/2014/main" val="20006"/>
                    </a:ext>
                  </a:extLst>
                </a:gridCol>
                <a:gridCol w="980375">
                  <a:extLst>
                    <a:ext uri="{9D8B030D-6E8A-4147-A177-3AD203B41FA5}">
                      <a16:colId xmlns:a16="http://schemas.microsoft.com/office/drawing/2014/main" val="20007"/>
                    </a:ext>
                  </a:extLst>
                </a:gridCol>
                <a:gridCol w="980375">
                  <a:extLst>
                    <a:ext uri="{9D8B030D-6E8A-4147-A177-3AD203B41FA5}">
                      <a16:colId xmlns:a16="http://schemas.microsoft.com/office/drawing/2014/main" val="20008"/>
                    </a:ext>
                  </a:extLst>
                </a:gridCol>
              </a:tblGrid>
              <a:tr h="152400">
                <a:tc gridSpan="9">
                  <a:txBody>
                    <a:bodyPr/>
                    <a:lstStyle/>
                    <a:p>
                      <a:pPr marL="38100" marR="38100" algn="ctr">
                        <a:lnSpc>
                          <a:spcPts val="1600"/>
                        </a:lnSpc>
                        <a:spcAft>
                          <a:spcPts val="0"/>
                        </a:spcAft>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376663">
                <a:tc>
                  <a:txBody>
                    <a:bodyPr/>
                    <a:lstStyle/>
                    <a:p>
                      <a:pPr>
                        <a:lnSpc>
                          <a:spcPct val="107000"/>
                        </a:lnSpc>
                        <a:spcAft>
                          <a:spcPts val="0"/>
                        </a:spcAft>
                      </a:pPr>
                      <a:r>
                        <a:rPr lang="en-GB" sz="2400" dirty="0">
                          <a:effectLst/>
                        </a:rPr>
                        <a:t> </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100" dirty="0">
                          <a:effectLst/>
                        </a:rPr>
                        <a:t>General Attitudes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100" dirty="0">
                          <a:effectLst/>
                        </a:rPr>
                        <a:t>Personal Attitudes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100" dirty="0">
                          <a:effectLst/>
                        </a:rPr>
                        <a:t>Subjective norm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100" dirty="0">
                          <a:effectLst/>
                        </a:rPr>
                        <a:t>Anticipated regret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100" dirty="0">
                          <a:effectLst/>
                        </a:rPr>
                        <a:t>Perceived Behavioural Control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100" dirty="0">
                          <a:effectLst/>
                        </a:rPr>
                        <a:t>Moral Norms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100" dirty="0">
                          <a:effectLst/>
                        </a:rPr>
                        <a:t>Had you registered as an organ donor prior to the legislation change</a:t>
                      </a:r>
                      <a:r>
                        <a:rPr lang="en-GB" sz="1100" dirty="0" smtClean="0">
                          <a:effectLst/>
                        </a:rPr>
                        <a:t>? *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100" dirty="0">
                          <a:effectLst/>
                        </a:rPr>
                        <a:t>Intention to become an organ donor?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1"/>
                  </a:ext>
                </a:extLst>
              </a:tr>
              <a:tr h="357278">
                <a:tc>
                  <a:txBody>
                    <a:bodyPr/>
                    <a:lstStyle/>
                    <a:p>
                      <a:pPr marL="38100" marR="38100">
                        <a:lnSpc>
                          <a:spcPts val="1600"/>
                        </a:lnSpc>
                        <a:spcAft>
                          <a:spcPts val="0"/>
                        </a:spcAft>
                      </a:pPr>
                      <a:r>
                        <a:rPr lang="en-GB" sz="1400">
                          <a:effectLst/>
                        </a:rPr>
                        <a:t>Mean</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dirty="0" smtClean="0">
                          <a:effectLst/>
                        </a:rPr>
                        <a:t>6.47</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smtClean="0">
                          <a:effectLst/>
                        </a:rPr>
                        <a:t>6.06</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smtClean="0">
                          <a:effectLst/>
                        </a:rPr>
                        <a:t>5.89</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smtClean="0">
                          <a:effectLst/>
                        </a:rPr>
                        <a:t>2.42</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smtClean="0">
                          <a:effectLst/>
                          <a:latin typeface="+mn-lt"/>
                          <a:ea typeface="+mn-ea"/>
                          <a:cs typeface="+mn-cs"/>
                        </a:rPr>
                        <a:t>6.00</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smtClean="0">
                          <a:effectLst/>
                        </a:rPr>
                        <a:t>5.34</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1.58</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5.29</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2"/>
                  </a:ext>
                </a:extLst>
              </a:tr>
              <a:tr h="399614">
                <a:tc>
                  <a:txBody>
                    <a:bodyPr/>
                    <a:lstStyle/>
                    <a:p>
                      <a:pPr marL="38100" marR="38100">
                        <a:lnSpc>
                          <a:spcPts val="1600"/>
                        </a:lnSpc>
                        <a:spcAft>
                          <a:spcPts val="0"/>
                        </a:spcAft>
                      </a:pPr>
                      <a:r>
                        <a:rPr lang="en-GB" sz="1400" i="1" dirty="0">
                          <a:effectLst/>
                        </a:rPr>
                        <a:t>Std. Deviation</a:t>
                      </a:r>
                      <a:endParaRPr lang="en-GB" sz="2100" i="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i="1" dirty="0">
                          <a:effectLst/>
                        </a:rPr>
                        <a:t>.</a:t>
                      </a:r>
                      <a:r>
                        <a:rPr lang="en-GB" sz="1400" i="1" dirty="0" smtClean="0">
                          <a:effectLst/>
                        </a:rPr>
                        <a:t>87</a:t>
                      </a:r>
                      <a:endParaRPr lang="en-GB" sz="2100" i="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i="1" dirty="0" smtClean="0">
                          <a:effectLst/>
                        </a:rPr>
                        <a:t>1.41</a:t>
                      </a:r>
                      <a:endParaRPr lang="en-GB" sz="2100" i="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i="1" dirty="0" smtClean="0">
                          <a:effectLst/>
                        </a:rPr>
                        <a:t>1.17</a:t>
                      </a:r>
                      <a:endParaRPr lang="en-GB" sz="2100" i="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i="1" dirty="0" smtClean="0">
                          <a:effectLst/>
                        </a:rPr>
                        <a:t>1.65</a:t>
                      </a:r>
                      <a:endParaRPr lang="en-GB" sz="2100" i="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i="1" dirty="0" smtClean="0">
                          <a:effectLst/>
                        </a:rPr>
                        <a:t>1.41</a:t>
                      </a:r>
                      <a:endParaRPr lang="en-GB" sz="2100" i="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i="1" dirty="0" smtClean="0">
                          <a:effectLst/>
                        </a:rPr>
                        <a:t>1.51</a:t>
                      </a:r>
                      <a:endParaRPr lang="en-GB" sz="2100" i="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i="1" dirty="0">
                          <a:effectLst/>
                        </a:rPr>
                        <a:t>.604</a:t>
                      </a:r>
                      <a:endParaRPr lang="en-GB" sz="2100" i="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i="1" dirty="0" smtClean="0">
                          <a:effectLst/>
                        </a:rPr>
                        <a:t>2.02</a:t>
                      </a:r>
                      <a:endParaRPr lang="en-GB" sz="2100" i="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3"/>
                  </a:ext>
                </a:extLst>
              </a:tr>
              <a:tr h="357278">
                <a:tc>
                  <a:txBody>
                    <a:bodyPr/>
                    <a:lstStyle/>
                    <a:p>
                      <a:pPr marL="38100" marR="38100">
                        <a:lnSpc>
                          <a:spcPts val="1600"/>
                        </a:lnSpc>
                        <a:spcAft>
                          <a:spcPts val="0"/>
                        </a:spcAft>
                      </a:pPr>
                      <a:r>
                        <a:rPr lang="en-GB" sz="1200" dirty="0">
                          <a:effectLst/>
                        </a:rPr>
                        <a:t>Minimum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200" dirty="0">
                          <a:effectLst/>
                        </a:rPr>
                        <a:t>3.00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1.00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2.00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1.00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1.00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1.00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4"/>
                  </a:ext>
                </a:extLst>
              </a:tr>
              <a:tr h="357278">
                <a:tc>
                  <a:txBody>
                    <a:bodyPr/>
                    <a:lstStyle/>
                    <a:p>
                      <a:pPr marL="38100" marR="38100">
                        <a:lnSpc>
                          <a:spcPts val="1600"/>
                        </a:lnSpc>
                        <a:spcAft>
                          <a:spcPts val="0"/>
                        </a:spcAft>
                      </a:pPr>
                      <a:r>
                        <a:rPr lang="en-GB" sz="1200">
                          <a:effectLst/>
                        </a:rPr>
                        <a:t>Maximum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200">
                          <a:effectLst/>
                        </a:rPr>
                        <a:t>7.00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a:effectLst/>
                        </a:rPr>
                        <a:t>7.00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a:effectLst/>
                        </a:rPr>
                        <a:t>7.00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7.00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a:effectLst/>
                        </a:rPr>
                        <a:t>7.00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7.00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200" dirty="0">
                          <a:effectLst/>
                        </a:rPr>
                        <a:t>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5"/>
                  </a:ext>
                </a:extLst>
              </a:tr>
            </a:tbl>
          </a:graphicData>
        </a:graphic>
      </p:graphicFrame>
      <p:sp>
        <p:nvSpPr>
          <p:cNvPr id="7" name="Rectangle 6"/>
          <p:cNvSpPr/>
          <p:nvPr/>
        </p:nvSpPr>
        <p:spPr>
          <a:xfrm>
            <a:off x="934229" y="5181989"/>
            <a:ext cx="7123922" cy="50385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 marR="28575" algn="ctr" defTabSz="342900">
              <a:lnSpc>
                <a:spcPts val="1200"/>
              </a:lnSpc>
            </a:pPr>
            <a:r>
              <a:rPr lang="en-GB" sz="1350" dirty="0">
                <a:solidFill>
                  <a:prstClr val="black"/>
                </a:solidFill>
                <a:latin typeface="Calibri" panose="020F0502020204030204" pitchFamily="34" charset="0"/>
                <a:ea typeface="Calibri" panose="020F0502020204030204" pitchFamily="34" charset="0"/>
                <a:cs typeface="Times New Roman" panose="02020603050405020304" pitchFamily="18" charset="0"/>
              </a:rPr>
              <a:t>Scale of 1 – 7 – higher scores indicating stronger attitudes &amp; </a:t>
            </a:r>
            <a:r>
              <a:rPr lang="en-GB" sz="1350" dirty="0">
                <a:solidFill>
                  <a:prstClr val="black"/>
                </a:solidFill>
                <a:latin typeface="Calibri" panose="020F0502020204030204" pitchFamily="34" charset="0"/>
                <a:ea typeface="Calibri" panose="020F0502020204030204" pitchFamily="34" charset="0"/>
                <a:cs typeface="Times New Roman" panose="02020603050405020304" pitchFamily="18" charset="0"/>
              </a:rPr>
              <a:t>beliefs</a:t>
            </a:r>
          </a:p>
          <a:p>
            <a:pPr marL="28575" marR="28575" algn="ctr" defTabSz="342900">
              <a:lnSpc>
                <a:spcPts val="1200"/>
              </a:lnSpc>
            </a:pPr>
            <a:r>
              <a:rPr lang="en-GB" sz="1350" dirty="0">
                <a:solidFill>
                  <a:prstClr val="black"/>
                </a:solidFill>
                <a:latin typeface="Calibri" panose="020F0502020204030204" pitchFamily="34" charset="0"/>
                <a:ea typeface="Calibri" panose="020F0502020204030204" pitchFamily="34" charset="0"/>
                <a:cs typeface="Times New Roman" panose="02020603050405020304" pitchFamily="18" charset="0"/>
              </a:rPr>
              <a:t>* yes/no </a:t>
            </a:r>
            <a:endParaRPr lang="en-GB" sz="135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8575" marR="28575" algn="ctr" defTabSz="342900">
              <a:lnSpc>
                <a:spcPts val="1200"/>
              </a:lnSpc>
            </a:pPr>
            <a:endParaRPr lang="en-GB" sz="135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2120587"/>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1111200"/>
            <a:ext cx="7429499" cy="1108928"/>
          </a:xfrm>
        </p:spPr>
        <p:txBody>
          <a:bodyPr/>
          <a:lstStyle/>
          <a:p>
            <a:r>
              <a:rPr lang="en-GB" dirty="0" smtClean="0"/>
              <a:t>Findings </a:t>
            </a:r>
            <a:endParaRPr lang="en-GB" dirty="0"/>
          </a:p>
        </p:txBody>
      </p:sp>
      <p:sp>
        <p:nvSpPr>
          <p:cNvPr id="3" name="Content Placeholder 2"/>
          <p:cNvSpPr>
            <a:spLocks noGrp="1"/>
          </p:cNvSpPr>
          <p:nvPr>
            <p:ph idx="1"/>
          </p:nvPr>
        </p:nvSpPr>
        <p:spPr>
          <a:xfrm>
            <a:off x="856060" y="2144875"/>
            <a:ext cx="7429499" cy="3055776"/>
          </a:xfrm>
        </p:spPr>
        <p:txBody>
          <a:bodyPr>
            <a:normAutofit fontScale="92500" lnSpcReduction="20000"/>
          </a:bodyPr>
          <a:lstStyle/>
          <a:p>
            <a:r>
              <a:rPr lang="en-GB" dirty="0" smtClean="0"/>
              <a:t>lower </a:t>
            </a:r>
            <a:r>
              <a:rPr lang="en-GB" dirty="0"/>
              <a:t>subjective norms, less post-decision regret and greater perceived behavioural control significantly influenced the strength of intention to opt in (</a:t>
            </a:r>
            <a:r>
              <a:rPr lang="en-GB" i="1" dirty="0"/>
              <a:t>F</a:t>
            </a:r>
            <a:r>
              <a:rPr lang="en-GB" dirty="0"/>
              <a:t>(6,52)=16.71, p=.001), </a:t>
            </a:r>
            <a:endParaRPr lang="en-GB" dirty="0" smtClean="0"/>
          </a:p>
          <a:p>
            <a:r>
              <a:rPr lang="en-GB" dirty="0" smtClean="0"/>
              <a:t>more </a:t>
            </a:r>
            <a:r>
              <a:rPr lang="en-GB" dirty="0"/>
              <a:t>positive attitudes, less post-decision regret and stronger moral norms significantly influenced the intentions of  “presumed consenters” (</a:t>
            </a:r>
            <a:r>
              <a:rPr lang="en-GB" i="1" dirty="0"/>
              <a:t>F</a:t>
            </a:r>
            <a:r>
              <a:rPr lang="en-GB" dirty="0"/>
              <a:t>(6,57)=15.70, p=.001).  </a:t>
            </a:r>
            <a:endParaRPr lang="en-GB" dirty="0" smtClean="0"/>
          </a:p>
          <a:p>
            <a:r>
              <a:rPr lang="en-GB" dirty="0" smtClean="0"/>
              <a:t>Those </a:t>
            </a:r>
            <a:r>
              <a:rPr lang="en-GB" dirty="0"/>
              <a:t>who opted in were significantly more confident in their decision (M=9.08) than presumed consenters (M=6.75, p=0.001). </a:t>
            </a:r>
            <a:endParaRPr lang="en-GB" dirty="0" smtClean="0"/>
          </a:p>
          <a:p>
            <a:r>
              <a:rPr lang="en-GB" dirty="0" smtClean="0"/>
              <a:t> </a:t>
            </a:r>
            <a:r>
              <a:rPr lang="en-GB" dirty="0"/>
              <a:t>The only predictor of strength of confidence in the decision was moral norms for those in the presumed consent group (</a:t>
            </a:r>
            <a:r>
              <a:rPr lang="en-GB" i="1" dirty="0"/>
              <a:t>F</a:t>
            </a:r>
            <a:r>
              <a:rPr lang="en-GB" dirty="0"/>
              <a:t>(6,57)=8.38, p=.001).</a:t>
            </a:r>
          </a:p>
        </p:txBody>
      </p:sp>
    </p:spTree>
    <p:extLst>
      <p:ext uri="{BB962C8B-B14F-4D97-AF65-F5344CB8AC3E}">
        <p14:creationId xmlns:p14="http://schemas.microsoft.com/office/powerpoint/2010/main" val="913618394"/>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a:t>
            </a:r>
            <a:endParaRPr lang="en-GB" dirty="0"/>
          </a:p>
        </p:txBody>
      </p:sp>
      <p:sp>
        <p:nvSpPr>
          <p:cNvPr id="3" name="Content Placeholder 2"/>
          <p:cNvSpPr>
            <a:spLocks noGrp="1"/>
          </p:cNvSpPr>
          <p:nvPr>
            <p:ph idx="1"/>
          </p:nvPr>
        </p:nvSpPr>
        <p:spPr/>
        <p:txBody>
          <a:bodyPr/>
          <a:lstStyle/>
          <a:p>
            <a:r>
              <a:rPr lang="en-GB" dirty="0"/>
              <a:t>The attitudinal variables that underlie decision-making processes with the same outcome appear to differ for those that opt in compared to presumed consenters. </a:t>
            </a:r>
            <a:endParaRPr lang="en-GB" dirty="0" smtClean="0"/>
          </a:p>
          <a:p>
            <a:endParaRPr lang="en-GB" dirty="0"/>
          </a:p>
          <a:p>
            <a:r>
              <a:rPr lang="en-GB" dirty="0" smtClean="0"/>
              <a:t>Understanding </a:t>
            </a:r>
            <a:r>
              <a:rPr lang="en-GB" dirty="0"/>
              <a:t>the factors that predict people’s different behavioural choices in this context may help policy makers to appropriately target communication strategies. </a:t>
            </a:r>
          </a:p>
        </p:txBody>
      </p:sp>
    </p:spTree>
    <p:extLst>
      <p:ext uri="{BB962C8B-B14F-4D97-AF65-F5344CB8AC3E}">
        <p14:creationId xmlns:p14="http://schemas.microsoft.com/office/powerpoint/2010/main" val="2693029820"/>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143000"/>
          </a:xfrm>
        </p:spPr>
        <p:txBody>
          <a:bodyPr/>
          <a:lstStyle/>
          <a:p>
            <a:r>
              <a:rPr lang="en-GB" dirty="0" smtClean="0"/>
              <a:t>Applying this to your assignment..</a:t>
            </a:r>
            <a:endParaRPr lang="en-GB" dirty="0"/>
          </a:p>
        </p:txBody>
      </p:sp>
      <p:sp>
        <p:nvSpPr>
          <p:cNvPr id="3" name="Content Placeholder 2"/>
          <p:cNvSpPr>
            <a:spLocks noGrp="1"/>
          </p:cNvSpPr>
          <p:nvPr>
            <p:ph idx="1"/>
          </p:nvPr>
        </p:nvSpPr>
        <p:spPr>
          <a:xfrm>
            <a:off x="368116" y="1444758"/>
            <a:ext cx="8229600" cy="4525963"/>
          </a:xfrm>
        </p:spPr>
        <p:txBody>
          <a:bodyPr/>
          <a:lstStyle/>
          <a:p>
            <a:r>
              <a:rPr lang="en-GB" dirty="0" smtClean="0"/>
              <a:t>Research the documents on </a:t>
            </a:r>
            <a:r>
              <a:rPr lang="en-GB" dirty="0" smtClean="0">
                <a:hlinkClick r:id="rId2"/>
              </a:rPr>
              <a:t>https</a:t>
            </a:r>
            <a:r>
              <a:rPr lang="en-GB" dirty="0">
                <a:hlinkClick r:id="rId2"/>
              </a:rPr>
              <a:t>://</a:t>
            </a:r>
            <a:r>
              <a:rPr lang="en-GB" dirty="0" smtClean="0">
                <a:hlinkClick r:id="rId2"/>
              </a:rPr>
              <a:t>gov.wales/public-attitudes-organ-donation</a:t>
            </a:r>
            <a:r>
              <a:rPr lang="en-GB" dirty="0"/>
              <a:t> </a:t>
            </a:r>
            <a:r>
              <a:rPr lang="en-GB" dirty="0" smtClean="0"/>
              <a:t>for latest context/developments </a:t>
            </a:r>
          </a:p>
          <a:p>
            <a:endParaRPr lang="en-GB" dirty="0"/>
          </a:p>
          <a:p>
            <a:r>
              <a:rPr lang="en-GB" dirty="0" smtClean="0"/>
              <a:t>Research psychological models of attitude change </a:t>
            </a:r>
          </a:p>
          <a:p>
            <a:endParaRPr lang="en-GB" dirty="0"/>
          </a:p>
          <a:p>
            <a:r>
              <a:rPr lang="en-GB" dirty="0" smtClean="0"/>
              <a:t>Research empirical articles on organ donation</a:t>
            </a:r>
            <a:endParaRPr lang="en-GB" dirty="0"/>
          </a:p>
        </p:txBody>
      </p:sp>
    </p:spTree>
    <p:extLst>
      <p:ext uri="{BB962C8B-B14F-4D97-AF65-F5344CB8AC3E}">
        <p14:creationId xmlns:p14="http://schemas.microsoft.com/office/powerpoint/2010/main" val="25611713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158</TotalTime>
  <Words>6247</Words>
  <Application>Microsoft Office PowerPoint</Application>
  <PresentationFormat>On-screen Show (4:3)</PresentationFormat>
  <Paragraphs>1072</Paragraphs>
  <Slides>83</Slides>
  <Notes>41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83</vt:i4>
      </vt:variant>
    </vt:vector>
  </HeadingPairs>
  <TitlesOfParts>
    <vt:vector size="93" baseType="lpstr">
      <vt:lpstr>Arial</vt:lpstr>
      <vt:lpstr>Calibri</vt:lpstr>
      <vt:lpstr>Times New Roman</vt:lpstr>
      <vt:lpstr>Trebuchet MS</vt:lpstr>
      <vt:lpstr>Tw Cen MT</vt:lpstr>
      <vt:lpstr>Wingdings</vt:lpstr>
      <vt:lpstr>Wingdings 3</vt:lpstr>
      <vt:lpstr>Office Theme</vt:lpstr>
      <vt:lpstr>1_Office Theme</vt:lpstr>
      <vt:lpstr>Circuit</vt:lpstr>
      <vt:lpstr>Public Understanding  of Health &amp; Social Issues  2019-2020</vt:lpstr>
      <vt:lpstr>Session Overview </vt:lpstr>
      <vt:lpstr>Session Outline </vt:lpstr>
      <vt:lpstr>Bottled water or tap water?</vt:lpstr>
      <vt:lpstr>PowerPoint Presentation</vt:lpstr>
      <vt:lpstr>Changing Public Understanding: Attitudes and Attitude Change</vt:lpstr>
      <vt:lpstr>PowerPoint Presentation</vt:lpstr>
      <vt:lpstr>PowerPoint Presentation</vt:lpstr>
      <vt:lpstr>How could we explore public understanding of a specific issue?</vt:lpstr>
      <vt:lpstr>Group work </vt:lpstr>
      <vt:lpstr>Antibiotic Resistance</vt:lpstr>
      <vt:lpstr>PowerPoint Presentation</vt:lpstr>
      <vt:lpstr>e.g. Public understanding of mental health </vt:lpstr>
      <vt:lpstr>Exploring public understanding of genetics </vt:lpstr>
      <vt:lpstr>PowerPoint Presentation</vt:lpstr>
      <vt:lpstr>PowerPoint Presentation</vt:lpstr>
      <vt:lpstr>What is DNA?</vt:lpstr>
      <vt:lpstr>How do we see our genes?</vt:lpstr>
      <vt:lpstr>Inheritance</vt:lpstr>
      <vt:lpstr>Clinical Genetics</vt:lpstr>
      <vt:lpstr>Impact of Genetic Testing   The Cancer Perspective</vt:lpstr>
      <vt:lpstr>PowerPoint Presentation</vt:lpstr>
      <vt:lpstr>Importance of Verifying Family History</vt:lpstr>
      <vt:lpstr>PowerPoint Presentation</vt:lpstr>
      <vt:lpstr>What do we really understand about genetics?</vt:lpstr>
      <vt:lpstr>   </vt:lpstr>
      <vt:lpstr>PowerPoint Presentation</vt:lpstr>
      <vt:lpstr>PowerPoint Presentation</vt:lpstr>
      <vt:lpstr>PowerPoint Presentation</vt:lpstr>
      <vt:lpstr>PowerPoint Presentation</vt:lpstr>
      <vt:lpstr>What we know #1  Attitudes influence health behaviours.</vt:lpstr>
      <vt:lpstr>How well do attitudes predict interest in genetic testing?</vt:lpstr>
      <vt:lpstr>The Theory of Planned Behaviour</vt:lpstr>
      <vt:lpstr>Attitudes towards genetics in the general population</vt:lpstr>
      <vt:lpstr>Attitudes towards genetics in the general population</vt:lpstr>
      <vt:lpstr>Hutchings, Fitzgerald &amp; Phelps (2013)</vt:lpstr>
      <vt:lpstr>Implications for public health genomics</vt:lpstr>
      <vt:lpstr>Future research…..</vt:lpstr>
      <vt:lpstr>Attitudes towards genetics in the general population</vt:lpstr>
      <vt:lpstr>Attitudes towards genetics in the general population</vt:lpstr>
      <vt:lpstr>Implications for public health genomics</vt:lpstr>
      <vt:lpstr>Attitudes towards genetics in the general population</vt:lpstr>
      <vt:lpstr>Can we (or should we?) change attitudes?</vt:lpstr>
      <vt:lpstr>What we know #2  People’s understanding of genetic risk influences behaviour</vt:lpstr>
      <vt:lpstr>Understanding impact of genetic risk information</vt:lpstr>
      <vt:lpstr>Understanding impact of genetic risk information</vt:lpstr>
      <vt:lpstr>PowerPoint Presentation</vt:lpstr>
      <vt:lpstr>PowerPoint Presentation</vt:lpstr>
      <vt:lpstr>PowerPoint Presentation</vt:lpstr>
      <vt:lpstr>Self Regulation Model and Genetic Risk </vt:lpstr>
      <vt:lpstr>Self Regulation Model and Genetic Risk </vt:lpstr>
      <vt:lpstr>Self Regulation Model of Genetic Risk </vt:lpstr>
      <vt:lpstr>Background: understanding responses to genetic risk</vt:lpstr>
      <vt:lpstr>e.g. Phelps, Bennett &amp; Brain (2012)</vt:lpstr>
      <vt:lpstr> Methods</vt:lpstr>
      <vt:lpstr>PowerPoint Presentation</vt:lpstr>
      <vt:lpstr>Adapted IPQ-r illness representations sub-scales</vt:lpstr>
      <vt:lpstr>Principal Components Analysis on IPQ-R causal factors: beliefs about the possible causes of cancer </vt:lpstr>
      <vt:lpstr>Do illness beliefs predict psychological outcomes over time?</vt:lpstr>
      <vt:lpstr>PowerPoint Presentation</vt:lpstr>
      <vt:lpstr>PowerPoint Presentation</vt:lpstr>
      <vt:lpstr>PowerPoint Presentation</vt:lpstr>
      <vt:lpstr>PowerPoint Presentation</vt:lpstr>
      <vt:lpstr>Conclusions </vt:lpstr>
      <vt:lpstr>Implications for public health genomics</vt:lpstr>
      <vt:lpstr>PowerPoint Presentation</vt:lpstr>
      <vt:lpstr>PowerPoint Presentation</vt:lpstr>
      <vt:lpstr>Public Attitudes towards Organ Donation </vt:lpstr>
      <vt:lpstr>Public Attitudes towards Organ Donation </vt:lpstr>
      <vt:lpstr>e.g. Organ Donation in Wales</vt:lpstr>
      <vt:lpstr>Identify how we could explore public understanding of organ donation in Wales</vt:lpstr>
      <vt:lpstr>Lay explanation </vt:lpstr>
      <vt:lpstr>Exploring predictors of decision making in the Welsh population following legislation change regarding organ donation in Wales. </vt:lpstr>
      <vt:lpstr>Background</vt:lpstr>
      <vt:lpstr>Context: Msc Module: Professional Research Skills</vt:lpstr>
      <vt:lpstr>Study aims </vt:lpstr>
      <vt:lpstr>Methodology </vt:lpstr>
      <vt:lpstr>Participants</vt:lpstr>
      <vt:lpstr>Findings:  Organ donation decision  </vt:lpstr>
      <vt:lpstr>Key DescriptiveS  </vt:lpstr>
      <vt:lpstr>Findings </vt:lpstr>
      <vt:lpstr>Conclusions </vt:lpstr>
      <vt:lpstr>Applying this to your assignment..</vt:lpstr>
    </vt:vector>
  </TitlesOfParts>
  <Company>ABMU NHS Trust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li007125</dc:creator>
  <cp:lastModifiedBy>Ceri Phelps</cp:lastModifiedBy>
  <cp:revision>32</cp:revision>
  <dcterms:created xsi:type="dcterms:W3CDTF">2016-10-18T07:01:45Z</dcterms:created>
  <dcterms:modified xsi:type="dcterms:W3CDTF">2019-11-20T09:08:31Z</dcterms:modified>
</cp:coreProperties>
</file>