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65" d="100"/>
          <a:sy n="65" d="100"/>
        </p:scale>
        <p:origin x="724" y="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4DB292-710F-D48F-5BB9-F3CB13A21B3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0B517EB-3DBF-F272-B784-4B81BC8A3E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5F34CD-2AD0-0CEB-7898-F1EF894D5B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4479B-705B-4489-957E-7E8A228BDFA0}" type="datetime1">
              <a:rPr lang="en-US" smtClean="0"/>
              <a:t>12/8/2025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10DBD9-7A4F-6B37-F37E-0BEB9E7622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7BDED2-08A2-53F2-457C-2A08FC49B3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7141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155F71-A2E6-04B9-A64F-9D3224F477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E94927-26E2-2733-C2CF-7D09CB1A5E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5480A6-E2E0-B0D5-09A1-0E93412494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9F774-3FA6-43B8-9241-99959C8FD463}" type="datetime1">
              <a:rPr lang="en-US" smtClean="0"/>
              <a:t>12/8/2025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024532-D057-42CD-E249-714E7B1D27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A50B99-64DB-890C-66A6-A40A3BD767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10278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DFE1E0-3268-8B64-AF7D-F4613453E8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2B7B4B9-6B9A-C34B-3961-CF3C295239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D5D7BF-2E3E-8C80-4BD7-3E8F6AB792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04452-5DCC-4FE2-A5C9-8A5EF6714D65}" type="datetime1">
              <a:rPr lang="en-US" smtClean="0"/>
              <a:t>12/8/2025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94F68C-8B2F-C0A6-B981-FF77BD86A6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A09348-F781-1BCA-160F-F67A4A2E53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25125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CF93AE-64BD-F642-1829-E0EF4AE57E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504B45-0F97-FDF3-E8FE-4020CF7FA54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0196E92-F7C2-DC7A-2667-099E9E645D5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901230F-BDFA-0B94-91B9-B7596A2E82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9ABC2-0180-4F3A-A895-A85BC724D472}" type="datetime1">
              <a:rPr lang="en-US" smtClean="0"/>
              <a:t>12/8/2025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094C230-F697-3CE5-9019-3068754F87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F1CF827-579C-4F2B-5BAE-4A6F661712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50515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90395C-56C1-8BB8-DC4E-41BEC3DD99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4A1DE4F-B36A-EBFF-116D-C9C90F416A3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521EC0C-E253-3661-FE4F-72C28918C5B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612FA09-2FC2-58E9-17AA-647CEC29FCF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635CA32-CED2-F13D-A11C-7515623FABD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C6A2B14-16F1-65A4-9C7F-A6F1B844EF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EA9BA-4E8F-439E-BEA4-91FBA01E3F5F}" type="datetime1">
              <a:rPr lang="en-US" smtClean="0"/>
              <a:t>12/8/2025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8AEEAA8-B2A0-80A7-96D0-D9B5F72ED6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B6A4E67-7FA2-1C5A-487D-4F6BC12307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79141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8340A0-886D-178F-BE77-E431C7A347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418E0E6-A7D5-B664-286B-2A704CEE3C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5BF18-0007-481C-AA29-413124BC3EE7}" type="datetime1">
              <a:rPr lang="en-US" smtClean="0"/>
              <a:t>12/8/2025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FC71C08-7356-50F0-A6B5-79DF39877A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D28DFEB-EAD2-80F6-E1D8-030764F922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86877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9CA2ED8-3E66-DEA6-9328-898978CA0A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E9870-3748-43AD-B547-02A075CB4A1D}" type="datetime1">
              <a:rPr lang="en-US" smtClean="0"/>
              <a:t>12/8/2025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806A7EB-936D-5A6A-8A87-AB78F2FBEA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504FAA1-BF4B-93E7-6426-2EC68C921A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05340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0CF243-F9E8-2B1F-3702-F8C6A676E2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868D81-55A8-73EF-9244-60476FF49E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6C9E65F-C2B8-D17D-7645-15CC43DEB2E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55DD8CF-AC3E-7A0E-C1D6-C1B8401B80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E7897-33C5-4F1A-9307-D068E37F3DC7}" type="datetime1">
              <a:rPr lang="en-US" smtClean="0"/>
              <a:t>12/8/2025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162E3D8-AE70-94FC-CBF2-78E4CFD693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C9634E2-4736-2EE1-B9E2-9ED05E3F5F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89865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57D03C-0C5D-BA67-7C64-BAC5D42CB6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962553D-0651-0E0B-D602-2B674622D87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432F465-57AF-4F0F-799A-B857F092060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67C7398-20B1-3146-CA11-50EC34D1A7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171BA-CC09-47C8-A6DF-F5C5CB59CEEC}" type="datetime1">
              <a:rPr lang="en-US" smtClean="0"/>
              <a:t>12/8/2025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EA57789-635B-D25E-0F13-67E22F2194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1C96402-8C2C-52BE-E104-51A113CB38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31992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2065E9-7E0B-3DFC-088E-934A427C10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F546AED-A6AE-9BF0-E7E3-CD1D971E12F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941E35-5231-E1DF-5E1D-9A9966940E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7B66AD-7C08-490A-ADA4-B47E10FB2407}" type="datetime1">
              <a:rPr lang="en-US" smtClean="0"/>
              <a:t>12/8/2025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CD579C-C1A0-322B-EF75-21C5E1305C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BC8E49-EF4C-717A-8CD5-CE33699F2A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72210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7C26622-7642-4BFE-B4FA-047146EA080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B96F0D1-2A58-3F41-B3BE-8DACAD22349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0FF077-2F5E-4C5A-8459-37C885EAAC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95027-4255-49E7-9841-CD21BCC99996}" type="datetime1">
              <a:rPr lang="en-US" smtClean="0"/>
              <a:t>12/8/2025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F5FE48-B33B-6028-D35D-1909F6D90D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0A70A5-425F-A3F1-179E-27835ACF6D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67073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98CF5FA-6380-5486-EDC1-9985FF389C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042A57-4AF6-A308-B663-2E01231AE4B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202D02-FD1E-0DEA-69DD-E6B4DAD544D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DA38F49-B3E2-4BF0-BEC7-C30D34ABBB8D}" type="datetime1">
              <a:rPr lang="en-US" smtClean="0"/>
              <a:t>12/8/2025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EC02A34-0F9E-9A26-8619-EEC0A43F926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6E24A1-59D9-EB00-3EA2-D06A64ED8DA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28330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ons.gov.uk/peoplepopulationandcommunity/birthsdeathsandmarriages/deaths/datasets/deathsrelatedtodrugpoisoningbydateofoccurrence" TargetMode="External"/><Relationship Id="rId2" Type="http://schemas.openxmlformats.org/officeDocument/2006/relationships/hyperlink" Target="https://prisonreformtrust.org.uk/wp-content/uploads/2025/02/Justice-Committee-tackling-drugs-PRT-written-evidence-FINAL.pdf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gov.uk/government/publications/opioid-substitution-treatment-guide-for-keyworkers/part-1-introducing-opioid-substitution-treatment-ost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6" name="Picture 55" descr="Cloudy oil paint art">
            <a:extLst>
              <a:ext uri="{FF2B5EF4-FFF2-40B4-BE49-F238E27FC236}">
                <a16:creationId xmlns:a16="http://schemas.microsoft.com/office/drawing/2014/main" id="{58569929-86AE-5B68-456D-80557B520BB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5730"/>
          <a:stretch>
            <a:fillRect/>
          </a:stretch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E7A2443-0AAF-F985-94DF-49CA95B26CE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638061" y="914400"/>
            <a:ext cx="4892948" cy="3427867"/>
          </a:xfrm>
        </p:spPr>
        <p:txBody>
          <a:bodyPr anchor="t">
            <a:normAutofit/>
          </a:bodyPr>
          <a:lstStyle/>
          <a:p>
            <a:pPr algn="r"/>
            <a:r>
              <a:rPr lang="en-GB" dirty="0">
                <a:solidFill>
                  <a:schemeClr val="bg1"/>
                </a:solidFill>
              </a:rPr>
              <a:t>Drug policy focus</a:t>
            </a:r>
          </a:p>
        </p:txBody>
      </p:sp>
    </p:spTree>
    <p:extLst>
      <p:ext uri="{BB962C8B-B14F-4D97-AF65-F5344CB8AC3E}">
        <p14:creationId xmlns:p14="http://schemas.microsoft.com/office/powerpoint/2010/main" val="227903193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C790BE2-4E4F-4AAF-81A2-4A6F4885EB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28B54C3-B57B-472A-B96E-1FCB67093D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0"/>
            <a:ext cx="12191999" cy="6858000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</a:schemeClr>
              </a:gs>
              <a:gs pos="100000">
                <a:srgbClr val="000000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DB3C429-F8DA-49B9-AF84-21996FCF7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-4"/>
            <a:ext cx="12192000" cy="6402581"/>
          </a:xfrm>
          <a:prstGeom prst="rect">
            <a:avLst/>
          </a:prstGeom>
          <a:gradFill>
            <a:gsLst>
              <a:gs pos="1000">
                <a:schemeClr val="accent1">
                  <a:lumMod val="75000"/>
                  <a:alpha val="59000"/>
                </a:schemeClr>
              </a:gs>
              <a:gs pos="100000">
                <a:srgbClr val="000000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12088DD-B1AD-40E0-8B86-1D87A2CCD9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63054" y="-2653923"/>
            <a:ext cx="6858001" cy="12165846"/>
          </a:xfrm>
          <a:prstGeom prst="rect">
            <a:avLst/>
          </a:prstGeom>
          <a:gradFill>
            <a:gsLst>
              <a:gs pos="13000">
                <a:schemeClr val="accent1">
                  <a:lumMod val="50000"/>
                  <a:alpha val="0"/>
                </a:schemeClr>
              </a:gs>
              <a:gs pos="99000">
                <a:srgbClr val="000000">
                  <a:alpha val="28000"/>
                </a:srgb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C4C9F2B0-1044-46EB-8AEB-C3BFFDE6C2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94763" y="0"/>
            <a:ext cx="6096001" cy="6858000"/>
          </a:xfrm>
          <a:prstGeom prst="rect">
            <a:avLst/>
          </a:prstGeom>
          <a:gradFill>
            <a:gsLst>
              <a:gs pos="13000">
                <a:schemeClr val="accent1">
                  <a:lumMod val="50000"/>
                  <a:alpha val="0"/>
                </a:schemeClr>
              </a:gs>
              <a:gs pos="99000">
                <a:schemeClr val="accent1">
                  <a:lumMod val="75000"/>
                  <a:alpha val="50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0C395952-4E26-45A2-8756-2ADFD6E53C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4" y="-3"/>
            <a:ext cx="12182871" cy="6871922"/>
          </a:xfrm>
          <a:prstGeom prst="rect">
            <a:avLst/>
          </a:prstGeom>
          <a:gradFill>
            <a:gsLst>
              <a:gs pos="13000">
                <a:srgbClr val="000000">
                  <a:alpha val="35000"/>
                </a:srgbClr>
              </a:gs>
              <a:gs pos="99000">
                <a:schemeClr val="accent1">
                  <a:lumMod val="75000"/>
                  <a:alpha val="0"/>
                </a:schemeClr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4734BADF-9461-4621-B112-2D7BABEA7D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7713" y="4049"/>
            <a:ext cx="10216576" cy="4729040"/>
          </a:xfrm>
          <a:custGeom>
            <a:avLst/>
            <a:gdLst>
              <a:gd name="connsiteX0" fmla="*/ 0 w 10216576"/>
              <a:gd name="connsiteY0" fmla="*/ 0 h 4729040"/>
              <a:gd name="connsiteX1" fmla="*/ 10216576 w 10216576"/>
              <a:gd name="connsiteY1" fmla="*/ 0 h 4729040"/>
              <a:gd name="connsiteX2" fmla="*/ 10210268 w 10216576"/>
              <a:gd name="connsiteY2" fmla="*/ 124944 h 4729040"/>
              <a:gd name="connsiteX3" fmla="*/ 5108288 w 10216576"/>
              <a:gd name="connsiteY3" fmla="*/ 4729040 h 4729040"/>
              <a:gd name="connsiteX4" fmla="*/ 6309 w 10216576"/>
              <a:gd name="connsiteY4" fmla="*/ 124944 h 47290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216576" h="4729040">
                <a:moveTo>
                  <a:pt x="0" y="0"/>
                </a:moveTo>
                <a:lnTo>
                  <a:pt x="10216576" y="0"/>
                </a:lnTo>
                <a:lnTo>
                  <a:pt x="10210268" y="124944"/>
                </a:lnTo>
                <a:cubicBezTo>
                  <a:pt x="9947637" y="2710997"/>
                  <a:pt x="7763635" y="4729040"/>
                  <a:pt x="5108288" y="4729040"/>
                </a:cubicBezTo>
                <a:cubicBezTo>
                  <a:pt x="2452942" y="4729040"/>
                  <a:pt x="268937" y="2710997"/>
                  <a:pt x="6309" y="124944"/>
                </a:cubicBezTo>
                <a:close/>
              </a:path>
            </a:pathLst>
          </a:custGeom>
          <a:gradFill>
            <a:gsLst>
              <a:gs pos="7000">
                <a:schemeClr val="accent1">
                  <a:lumMod val="50000"/>
                  <a:alpha val="4000"/>
                </a:schemeClr>
              </a:gs>
              <a:gs pos="99000">
                <a:schemeClr val="accent1">
                  <a:alpha val="24000"/>
                </a:schemeClr>
              </a:gs>
            </a:gsLst>
            <a:lin ang="10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B858846-A9FE-D31E-15ED-F9822B155B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022" y="125051"/>
            <a:ext cx="8336507" cy="660742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/>
            <a:r>
              <a:rPr lang="en-US" sz="3200" dirty="0">
                <a:solidFill>
                  <a:srgbClr val="FFFFFF"/>
                </a:solidFill>
              </a:rPr>
              <a:t>Short film – Putting UK Drug Policy into Focus - 2020</a:t>
            </a:r>
            <a:endParaRPr lang="en-US" sz="32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982BDC0-E1E0-7BB9-774C-FDF485A992E1}"/>
              </a:ext>
            </a:extLst>
          </p:cNvPr>
          <p:cNvSpPr txBox="1"/>
          <p:nvPr/>
        </p:nvSpPr>
        <p:spPr>
          <a:xfrm>
            <a:off x="403123" y="1474839"/>
            <a:ext cx="356910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The video outlines some key issues the policy of the time faced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AADCCE4-BF30-A94B-7CA6-2D8FCFB8CAA2}"/>
              </a:ext>
            </a:extLst>
          </p:cNvPr>
          <p:cNvSpPr txBox="1"/>
          <p:nvPr/>
        </p:nvSpPr>
        <p:spPr>
          <a:xfrm>
            <a:off x="403123" y="2442906"/>
            <a:ext cx="294967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Prison sentencing wasn’t working as drug use in prison was still high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4228CC6-B6D5-6675-515E-00D78263BFE4}"/>
              </a:ext>
            </a:extLst>
          </p:cNvPr>
          <p:cNvSpPr txBox="1"/>
          <p:nvPr/>
        </p:nvSpPr>
        <p:spPr>
          <a:xfrm>
            <a:off x="401889" y="3369840"/>
            <a:ext cx="294967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How the UK tackles drug policy is flawed – People do not seek aid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74EC2C2-0323-0028-B0C5-B7F9A2CD8767}"/>
              </a:ext>
            </a:extLst>
          </p:cNvPr>
          <p:cNvSpPr txBox="1"/>
          <p:nvPr/>
        </p:nvSpPr>
        <p:spPr>
          <a:xfrm>
            <a:off x="392756" y="4293170"/>
            <a:ext cx="294967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The illegal drugs market has not been impacted by prevention strategies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0CF4CF9-EE65-B360-C4CF-FC9B3F0F8C78}"/>
              </a:ext>
            </a:extLst>
          </p:cNvPr>
          <p:cNvSpPr txBox="1"/>
          <p:nvPr/>
        </p:nvSpPr>
        <p:spPr>
          <a:xfrm>
            <a:off x="6091431" y="1474839"/>
            <a:ext cx="35691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Are these still present today?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BE974B0-0716-4DCD-605F-E2242E24F413}"/>
              </a:ext>
            </a:extLst>
          </p:cNvPr>
          <p:cNvSpPr txBox="1"/>
          <p:nvPr/>
        </p:nvSpPr>
        <p:spPr>
          <a:xfrm>
            <a:off x="6105130" y="2368569"/>
            <a:ext cx="3569109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Drug use in prison is still an issue – Prisoners inside</a:t>
            </a:r>
          </a:p>
          <a:p>
            <a:pPr marL="285750" indent="-285750">
              <a:buFontTx/>
              <a:buChar char="-"/>
            </a:pPr>
            <a:r>
              <a:rPr lang="en-GB" dirty="0">
                <a:solidFill>
                  <a:schemeClr val="bg1"/>
                </a:solidFill>
              </a:rPr>
              <a:t>Boredom</a:t>
            </a:r>
          </a:p>
          <a:p>
            <a:pPr marL="285750" indent="-285750">
              <a:buFontTx/>
              <a:buChar char="-"/>
            </a:pPr>
            <a:r>
              <a:rPr lang="en-GB" dirty="0">
                <a:solidFill>
                  <a:schemeClr val="bg1"/>
                </a:solidFill>
              </a:rPr>
              <a:t>Drug treatment?</a:t>
            </a:r>
          </a:p>
          <a:p>
            <a:pPr marL="285750" indent="-285750">
              <a:buFontTx/>
              <a:buChar char="-"/>
            </a:pPr>
            <a:r>
              <a:rPr lang="en-GB" dirty="0">
                <a:solidFill>
                  <a:schemeClr val="bg1"/>
                </a:solidFill>
              </a:rPr>
              <a:t>Harsh environment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9407866-A578-CB5D-CC7A-AB8949F35C87}"/>
              </a:ext>
            </a:extLst>
          </p:cNvPr>
          <p:cNvSpPr txBox="1"/>
          <p:nvPr/>
        </p:nvSpPr>
        <p:spPr>
          <a:xfrm>
            <a:off x="6084396" y="3827828"/>
            <a:ext cx="294967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Some effort made to encourage aid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B32BF19F-6EFE-023E-BE79-03835E842B17}"/>
              </a:ext>
            </a:extLst>
          </p:cNvPr>
          <p:cNvSpPr txBox="1"/>
          <p:nvPr/>
        </p:nvSpPr>
        <p:spPr>
          <a:xfrm>
            <a:off x="6084395" y="4498805"/>
            <a:ext cx="294967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Market continues to see no impact from current strategies</a:t>
            </a:r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2BC5445C-3A5B-8473-99F2-BB0F872A84A3}"/>
              </a:ext>
            </a:extLst>
          </p:cNvPr>
          <p:cNvGrpSpPr/>
          <p:nvPr/>
        </p:nvGrpSpPr>
        <p:grpSpPr>
          <a:xfrm>
            <a:off x="1867594" y="5823741"/>
            <a:ext cx="6760227" cy="855686"/>
            <a:chOff x="1867594" y="5823741"/>
            <a:chExt cx="6760227" cy="855686"/>
          </a:xfrm>
        </p:grpSpPr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D8761056-8CD2-0F59-526E-5B25ECCE5ACE}"/>
                </a:ext>
              </a:extLst>
            </p:cNvPr>
            <p:cNvGrpSpPr/>
            <p:nvPr/>
          </p:nvGrpSpPr>
          <p:grpSpPr>
            <a:xfrm>
              <a:off x="1867594" y="5823741"/>
              <a:ext cx="6743691" cy="855686"/>
              <a:chOff x="1867594" y="5823741"/>
              <a:chExt cx="6743691" cy="855686"/>
            </a:xfrm>
          </p:grpSpPr>
          <p:sp>
            <p:nvSpPr>
              <p:cNvPr id="17" name="Arrow: Right 16">
                <a:extLst>
                  <a:ext uri="{FF2B5EF4-FFF2-40B4-BE49-F238E27FC236}">
                    <a16:creationId xmlns:a16="http://schemas.microsoft.com/office/drawing/2014/main" id="{36B7E6E3-7615-5EED-5F57-AE6F70CA49F6}"/>
                  </a:ext>
                </a:extLst>
              </p:cNvPr>
              <p:cNvSpPr/>
              <p:nvPr/>
            </p:nvSpPr>
            <p:spPr>
              <a:xfrm>
                <a:off x="3342433" y="5828786"/>
                <a:ext cx="5268852" cy="850641"/>
              </a:xfrm>
              <a:prstGeom prst="rightArrow">
                <a:avLst/>
              </a:prstGeom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19" name="Arrow: Right 18">
                <a:extLst>
                  <a:ext uri="{FF2B5EF4-FFF2-40B4-BE49-F238E27FC236}">
                    <a16:creationId xmlns:a16="http://schemas.microsoft.com/office/drawing/2014/main" id="{063E1B64-F29B-0C46-1C23-692E44D9A05A}"/>
                  </a:ext>
                </a:extLst>
              </p:cNvPr>
              <p:cNvSpPr/>
              <p:nvPr/>
            </p:nvSpPr>
            <p:spPr>
              <a:xfrm rot="10800000">
                <a:off x="1867594" y="5823741"/>
                <a:ext cx="3412329" cy="850641"/>
              </a:xfrm>
              <a:prstGeom prst="rightArrow">
                <a:avLst/>
              </a:prstGeom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  <p:sp>
          <p:nvSpPr>
            <p:cNvPr id="22" name="TextBox 21">
              <a:extLst>
                <a:ext uri="{FF2B5EF4-FFF2-40B4-BE49-F238E27FC236}">
                  <a16:creationId xmlns:a16="http://schemas.microsoft.com/office/drawing/2014/main" id="{1A4E8A07-047C-3630-D39C-86CE40AD9575}"/>
                </a:ext>
              </a:extLst>
            </p:cNvPr>
            <p:cNvSpPr txBox="1"/>
            <p:nvPr/>
          </p:nvSpPr>
          <p:spPr>
            <a:xfrm>
              <a:off x="2310581" y="6090731"/>
              <a:ext cx="128802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>
                  <a:solidFill>
                    <a:schemeClr val="bg1"/>
                  </a:solidFill>
                </a:rPr>
                <a:t>2020</a:t>
              </a:r>
            </a:p>
          </p:txBody>
        </p:sp>
        <p:sp>
          <p:nvSpPr>
            <p:cNvPr id="23" name="TextBox 22">
              <a:extLst>
                <a:ext uri="{FF2B5EF4-FFF2-40B4-BE49-F238E27FC236}">
                  <a16:creationId xmlns:a16="http://schemas.microsoft.com/office/drawing/2014/main" id="{62A7BF7D-4312-AC42-1DFA-4AD3E1C77DE0}"/>
                </a:ext>
              </a:extLst>
            </p:cNvPr>
            <p:cNvSpPr txBox="1"/>
            <p:nvPr/>
          </p:nvSpPr>
          <p:spPr>
            <a:xfrm>
              <a:off x="7339795" y="6095649"/>
              <a:ext cx="128802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>
                  <a:solidFill>
                    <a:schemeClr val="bg1"/>
                  </a:solidFill>
                </a:rPr>
                <a:t>2025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6702623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9" grpId="0"/>
      <p:bldP spid="11" grpId="0"/>
      <p:bldP spid="13" grpId="0"/>
      <p:bldP spid="1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114BFD0-E865-5743-39F0-45802CE1CB9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FC4B3F8-2A24-237F-5A74-BB5E941979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FD02472-77FF-C079-AB0F-60529A7814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0"/>
            <a:ext cx="12191999" cy="6858000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</a:schemeClr>
              </a:gs>
              <a:gs pos="100000">
                <a:srgbClr val="000000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2C2C6B0-3F0E-411F-9A20-0B7427AFA4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-4"/>
            <a:ext cx="12192000" cy="6402581"/>
          </a:xfrm>
          <a:prstGeom prst="rect">
            <a:avLst/>
          </a:prstGeom>
          <a:gradFill>
            <a:gsLst>
              <a:gs pos="1000">
                <a:schemeClr val="accent1">
                  <a:lumMod val="75000"/>
                  <a:alpha val="59000"/>
                </a:schemeClr>
              </a:gs>
              <a:gs pos="100000">
                <a:srgbClr val="000000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CACCA50-7F5A-5EE6-01B5-1A603EA1C7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63054" y="-2653923"/>
            <a:ext cx="6858001" cy="12165846"/>
          </a:xfrm>
          <a:prstGeom prst="rect">
            <a:avLst/>
          </a:prstGeom>
          <a:gradFill>
            <a:gsLst>
              <a:gs pos="13000">
                <a:schemeClr val="accent1">
                  <a:lumMod val="50000"/>
                  <a:alpha val="0"/>
                </a:schemeClr>
              </a:gs>
              <a:gs pos="99000">
                <a:srgbClr val="000000">
                  <a:alpha val="28000"/>
                </a:srgb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F8C7C03-04E2-ABAC-700E-632784520B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94763" y="0"/>
            <a:ext cx="6096001" cy="6858000"/>
          </a:xfrm>
          <a:prstGeom prst="rect">
            <a:avLst/>
          </a:prstGeom>
          <a:gradFill>
            <a:gsLst>
              <a:gs pos="13000">
                <a:schemeClr val="accent1">
                  <a:lumMod val="50000"/>
                  <a:alpha val="0"/>
                </a:schemeClr>
              </a:gs>
              <a:gs pos="99000">
                <a:schemeClr val="accent1">
                  <a:lumMod val="75000"/>
                  <a:alpha val="50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576F9CA5-85DD-19D2-0276-293FDA3368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4" y="-3"/>
            <a:ext cx="12182871" cy="6871922"/>
          </a:xfrm>
          <a:prstGeom prst="rect">
            <a:avLst/>
          </a:prstGeom>
          <a:gradFill>
            <a:gsLst>
              <a:gs pos="13000">
                <a:srgbClr val="000000">
                  <a:alpha val="35000"/>
                </a:srgbClr>
              </a:gs>
              <a:gs pos="99000">
                <a:schemeClr val="accent1">
                  <a:lumMod val="75000"/>
                  <a:alpha val="0"/>
                </a:schemeClr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518DD39A-CE86-E607-AC38-073DFB7DF3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7713" y="4049"/>
            <a:ext cx="10216576" cy="4729040"/>
          </a:xfrm>
          <a:custGeom>
            <a:avLst/>
            <a:gdLst>
              <a:gd name="connsiteX0" fmla="*/ 0 w 10216576"/>
              <a:gd name="connsiteY0" fmla="*/ 0 h 4729040"/>
              <a:gd name="connsiteX1" fmla="*/ 10216576 w 10216576"/>
              <a:gd name="connsiteY1" fmla="*/ 0 h 4729040"/>
              <a:gd name="connsiteX2" fmla="*/ 10210268 w 10216576"/>
              <a:gd name="connsiteY2" fmla="*/ 124944 h 4729040"/>
              <a:gd name="connsiteX3" fmla="*/ 5108288 w 10216576"/>
              <a:gd name="connsiteY3" fmla="*/ 4729040 h 4729040"/>
              <a:gd name="connsiteX4" fmla="*/ 6309 w 10216576"/>
              <a:gd name="connsiteY4" fmla="*/ 124944 h 47290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216576" h="4729040">
                <a:moveTo>
                  <a:pt x="0" y="0"/>
                </a:moveTo>
                <a:lnTo>
                  <a:pt x="10216576" y="0"/>
                </a:lnTo>
                <a:lnTo>
                  <a:pt x="10210268" y="124944"/>
                </a:lnTo>
                <a:cubicBezTo>
                  <a:pt x="9947637" y="2710997"/>
                  <a:pt x="7763635" y="4729040"/>
                  <a:pt x="5108288" y="4729040"/>
                </a:cubicBezTo>
                <a:cubicBezTo>
                  <a:pt x="2452942" y="4729040"/>
                  <a:pt x="268937" y="2710997"/>
                  <a:pt x="6309" y="124944"/>
                </a:cubicBezTo>
                <a:close/>
              </a:path>
            </a:pathLst>
          </a:custGeom>
          <a:gradFill>
            <a:gsLst>
              <a:gs pos="7000">
                <a:schemeClr val="accent1">
                  <a:lumMod val="50000"/>
                  <a:alpha val="4000"/>
                </a:schemeClr>
              </a:gs>
              <a:gs pos="99000">
                <a:schemeClr val="accent1">
                  <a:alpha val="24000"/>
                </a:schemeClr>
              </a:gs>
            </a:gsLst>
            <a:lin ang="10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26661BC-B46D-5A5B-9AC2-DA27D6DDBB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022" y="125051"/>
            <a:ext cx="8336507" cy="660742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/>
            <a:r>
              <a:rPr lang="en-US" sz="3200" dirty="0">
                <a:solidFill>
                  <a:srgbClr val="FFFFFF"/>
                </a:solidFill>
              </a:rPr>
              <a:t>Short film – Putting UK Drug Policy into Focus - 2020</a:t>
            </a:r>
            <a:endParaRPr lang="en-US" sz="32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21C562D-6A78-BF94-B55E-619F06A4F4CD}"/>
              </a:ext>
            </a:extLst>
          </p:cNvPr>
          <p:cNvSpPr txBox="1"/>
          <p:nvPr/>
        </p:nvSpPr>
        <p:spPr>
          <a:xfrm>
            <a:off x="334297" y="1327355"/>
            <a:ext cx="346095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What recommendations were made?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5F34ADC-0FE6-E816-C751-4B7BDA1AC069}"/>
              </a:ext>
            </a:extLst>
          </p:cNvPr>
          <p:cNvSpPr txBox="1"/>
          <p:nvPr/>
        </p:nvSpPr>
        <p:spPr>
          <a:xfrm>
            <a:off x="334296" y="2460091"/>
            <a:ext cx="346095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Measures to reduce opioid related deaths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CC1D99F-AA4A-1584-9F60-B7A43652A116}"/>
              </a:ext>
            </a:extLst>
          </p:cNvPr>
          <p:cNvSpPr txBox="1"/>
          <p:nvPr/>
        </p:nvSpPr>
        <p:spPr>
          <a:xfrm>
            <a:off x="343427" y="3105248"/>
            <a:ext cx="34609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Increase Naloxone availability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CAEB4F73-C673-3AF7-A971-7C6A70AE1579}"/>
              </a:ext>
            </a:extLst>
          </p:cNvPr>
          <p:cNvSpPr txBox="1"/>
          <p:nvPr/>
        </p:nvSpPr>
        <p:spPr>
          <a:xfrm>
            <a:off x="334295" y="3444772"/>
            <a:ext cx="34609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HAT (Heroin assisted treatment)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36D2B884-0C56-2537-9D5D-FE44003CA39B}"/>
              </a:ext>
            </a:extLst>
          </p:cNvPr>
          <p:cNvSpPr txBox="1"/>
          <p:nvPr/>
        </p:nvSpPr>
        <p:spPr>
          <a:xfrm>
            <a:off x="334294" y="4179092"/>
            <a:ext cx="34609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Drug Consumption Rooms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384552BD-5D49-579B-9C8D-E16175ADE49E}"/>
              </a:ext>
            </a:extLst>
          </p:cNvPr>
          <p:cNvSpPr txBox="1"/>
          <p:nvPr/>
        </p:nvSpPr>
        <p:spPr>
          <a:xfrm>
            <a:off x="343427" y="3780669"/>
            <a:ext cx="34609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Drug Testing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097779DC-2834-5E24-9B3F-4A229B3F6A40}"/>
              </a:ext>
            </a:extLst>
          </p:cNvPr>
          <p:cNvSpPr txBox="1"/>
          <p:nvPr/>
        </p:nvSpPr>
        <p:spPr>
          <a:xfrm>
            <a:off x="6346722" y="1325123"/>
            <a:ext cx="346095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Has current UK policy implemented this?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E00C4B16-1DC7-3574-E3D9-1413889DE2D5}"/>
              </a:ext>
            </a:extLst>
          </p:cNvPr>
          <p:cNvSpPr txBox="1"/>
          <p:nvPr/>
        </p:nvSpPr>
        <p:spPr>
          <a:xfrm>
            <a:off x="6331297" y="2864076"/>
            <a:ext cx="4044464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>
                <a:solidFill>
                  <a:schemeClr val="bg1"/>
                </a:solidFill>
              </a:rPr>
              <a:t>(Public Health, 2021)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71085BC5-5AC7-A1BF-7F28-74FA452FB9F1}"/>
              </a:ext>
            </a:extLst>
          </p:cNvPr>
          <p:cNvSpPr txBox="1"/>
          <p:nvPr/>
        </p:nvSpPr>
        <p:spPr>
          <a:xfrm>
            <a:off x="6346721" y="2510784"/>
            <a:ext cx="34609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England have started OST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7CA1A6A0-21CD-F6ED-08D4-B04487A547CE}"/>
              </a:ext>
            </a:extLst>
          </p:cNvPr>
          <p:cNvSpPr txBox="1"/>
          <p:nvPr/>
        </p:nvSpPr>
        <p:spPr>
          <a:xfrm>
            <a:off x="6346720" y="3248839"/>
            <a:ext cx="346095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Naloxone availability is being discussed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799EBE5E-F0F1-055A-D20A-53C0483241EC}"/>
              </a:ext>
            </a:extLst>
          </p:cNvPr>
          <p:cNvSpPr txBox="1"/>
          <p:nvPr/>
        </p:nvSpPr>
        <p:spPr>
          <a:xfrm>
            <a:off x="6346719" y="3928351"/>
            <a:ext cx="346095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Middlesbrough HAT  -  showed a general improvement to higher risk people (Riley et al., 2023) 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E0F24E3D-24E7-D030-2BF4-FB37556000D4}"/>
              </a:ext>
            </a:extLst>
          </p:cNvPr>
          <p:cNvSpPr txBox="1"/>
          <p:nvPr/>
        </p:nvSpPr>
        <p:spPr>
          <a:xfrm>
            <a:off x="6346719" y="4980798"/>
            <a:ext cx="34609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UK does not seek to further plans</a:t>
            </a:r>
          </a:p>
        </p:txBody>
      </p:sp>
    </p:spTree>
    <p:extLst>
      <p:ext uri="{BB962C8B-B14F-4D97-AF65-F5344CB8AC3E}">
        <p14:creationId xmlns:p14="http://schemas.microsoft.com/office/powerpoint/2010/main" val="35271138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C59C9AC-0825-466B-C16E-1BDCE43E61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1EB4B5D-6C99-B026-4457-6988F2200C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D99983B-E993-F93B-4B22-A36BE35155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0"/>
            <a:ext cx="12191999" cy="6858000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</a:schemeClr>
              </a:gs>
              <a:gs pos="100000">
                <a:srgbClr val="000000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83B9A79-EEF1-0520-7172-9C93B1884B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-4"/>
            <a:ext cx="12192000" cy="6402581"/>
          </a:xfrm>
          <a:prstGeom prst="rect">
            <a:avLst/>
          </a:prstGeom>
          <a:gradFill>
            <a:gsLst>
              <a:gs pos="1000">
                <a:schemeClr val="accent1">
                  <a:lumMod val="75000"/>
                  <a:alpha val="59000"/>
                </a:schemeClr>
              </a:gs>
              <a:gs pos="100000">
                <a:srgbClr val="000000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1B17BD25-D895-765F-C8C5-3331382DC8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63054" y="-2653923"/>
            <a:ext cx="6858001" cy="12165846"/>
          </a:xfrm>
          <a:prstGeom prst="rect">
            <a:avLst/>
          </a:prstGeom>
          <a:gradFill>
            <a:gsLst>
              <a:gs pos="13000">
                <a:schemeClr val="accent1">
                  <a:lumMod val="50000"/>
                  <a:alpha val="0"/>
                </a:schemeClr>
              </a:gs>
              <a:gs pos="99000">
                <a:srgbClr val="000000">
                  <a:alpha val="28000"/>
                </a:srgb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E8009B7-111C-1261-D4F3-9B1F1C52B6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94763" y="0"/>
            <a:ext cx="6096001" cy="6858000"/>
          </a:xfrm>
          <a:prstGeom prst="rect">
            <a:avLst/>
          </a:prstGeom>
          <a:gradFill>
            <a:gsLst>
              <a:gs pos="13000">
                <a:schemeClr val="accent1">
                  <a:lumMod val="50000"/>
                  <a:alpha val="0"/>
                </a:schemeClr>
              </a:gs>
              <a:gs pos="99000">
                <a:schemeClr val="accent1">
                  <a:lumMod val="75000"/>
                  <a:alpha val="50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99FCE5F9-3118-691F-557C-CDBE6F2920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4" y="-3"/>
            <a:ext cx="12182871" cy="6871922"/>
          </a:xfrm>
          <a:prstGeom prst="rect">
            <a:avLst/>
          </a:prstGeom>
          <a:gradFill>
            <a:gsLst>
              <a:gs pos="13000">
                <a:srgbClr val="000000">
                  <a:alpha val="35000"/>
                </a:srgbClr>
              </a:gs>
              <a:gs pos="99000">
                <a:schemeClr val="accent1">
                  <a:lumMod val="75000"/>
                  <a:alpha val="0"/>
                </a:schemeClr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EF938440-ECD2-DCAC-5C34-FE93CDF454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7713" y="4049"/>
            <a:ext cx="10216576" cy="4729040"/>
          </a:xfrm>
          <a:custGeom>
            <a:avLst/>
            <a:gdLst>
              <a:gd name="connsiteX0" fmla="*/ 0 w 10216576"/>
              <a:gd name="connsiteY0" fmla="*/ 0 h 4729040"/>
              <a:gd name="connsiteX1" fmla="*/ 10216576 w 10216576"/>
              <a:gd name="connsiteY1" fmla="*/ 0 h 4729040"/>
              <a:gd name="connsiteX2" fmla="*/ 10210268 w 10216576"/>
              <a:gd name="connsiteY2" fmla="*/ 124944 h 4729040"/>
              <a:gd name="connsiteX3" fmla="*/ 5108288 w 10216576"/>
              <a:gd name="connsiteY3" fmla="*/ 4729040 h 4729040"/>
              <a:gd name="connsiteX4" fmla="*/ 6309 w 10216576"/>
              <a:gd name="connsiteY4" fmla="*/ 124944 h 47290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216576" h="4729040">
                <a:moveTo>
                  <a:pt x="0" y="0"/>
                </a:moveTo>
                <a:lnTo>
                  <a:pt x="10216576" y="0"/>
                </a:lnTo>
                <a:lnTo>
                  <a:pt x="10210268" y="124944"/>
                </a:lnTo>
                <a:cubicBezTo>
                  <a:pt x="9947637" y="2710997"/>
                  <a:pt x="7763635" y="4729040"/>
                  <a:pt x="5108288" y="4729040"/>
                </a:cubicBezTo>
                <a:cubicBezTo>
                  <a:pt x="2452942" y="4729040"/>
                  <a:pt x="268937" y="2710997"/>
                  <a:pt x="6309" y="124944"/>
                </a:cubicBezTo>
                <a:close/>
              </a:path>
            </a:pathLst>
          </a:custGeom>
          <a:gradFill>
            <a:gsLst>
              <a:gs pos="7000">
                <a:schemeClr val="accent1">
                  <a:lumMod val="50000"/>
                  <a:alpha val="4000"/>
                </a:schemeClr>
              </a:gs>
              <a:gs pos="99000">
                <a:schemeClr val="accent1">
                  <a:alpha val="24000"/>
                </a:schemeClr>
              </a:gs>
            </a:gsLst>
            <a:lin ang="10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E7C78E6-992F-B953-B212-7B4C7B9F99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022" y="125051"/>
            <a:ext cx="8336507" cy="66074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2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Key Areas for Future </a:t>
            </a:r>
            <a:r>
              <a:rPr lang="en-US" sz="3200" dirty="0">
                <a:solidFill>
                  <a:srgbClr val="FFFFFF"/>
                </a:solidFill>
              </a:rPr>
              <a:t>P</a:t>
            </a:r>
            <a:r>
              <a:rPr lang="en-US" sz="32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olicy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3AC9EA1-B7C7-8412-2E01-CA8DD8099D32}"/>
              </a:ext>
            </a:extLst>
          </p:cNvPr>
          <p:cNvSpPr txBox="1"/>
          <p:nvPr/>
        </p:nvSpPr>
        <p:spPr>
          <a:xfrm>
            <a:off x="3628810" y="2828835"/>
            <a:ext cx="493190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chemeClr val="bg1"/>
                </a:solidFill>
              </a:rPr>
              <a:t>Drug related deaths and overdose crisis</a:t>
            </a:r>
          </a:p>
        </p:txBody>
      </p:sp>
      <p:pic>
        <p:nvPicPr>
          <p:cNvPr id="5" name="Picture 4" descr="A table with numbers and a number of people">
            <a:extLst>
              <a:ext uri="{FF2B5EF4-FFF2-40B4-BE49-F238E27FC236}">
                <a16:creationId xmlns:a16="http://schemas.microsoft.com/office/drawing/2014/main" id="{07D5582D-0EBF-3768-AB91-6BE0B060864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2585" y="1048301"/>
            <a:ext cx="5007841" cy="1766615"/>
          </a:xfrm>
          <a:prstGeom prst="rect">
            <a:avLst/>
          </a:prstGeom>
        </p:spPr>
      </p:pic>
      <p:sp>
        <p:nvSpPr>
          <p:cNvPr id="6" name="Arc 5">
            <a:extLst>
              <a:ext uri="{FF2B5EF4-FFF2-40B4-BE49-F238E27FC236}">
                <a16:creationId xmlns:a16="http://schemas.microsoft.com/office/drawing/2014/main" id="{23F18E5A-CFB7-C1D0-69AA-BD91DE5FE15F}"/>
              </a:ext>
            </a:extLst>
          </p:cNvPr>
          <p:cNvSpPr/>
          <p:nvPr/>
        </p:nvSpPr>
        <p:spPr>
          <a:xfrm rot="10207097">
            <a:off x="2596680" y="2839076"/>
            <a:ext cx="1354097" cy="825426"/>
          </a:xfrm>
          <a:prstGeom prst="arc">
            <a:avLst>
              <a:gd name="adj1" fmla="val 16200000"/>
              <a:gd name="adj2" fmla="val 1424970"/>
            </a:avLst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Arc 6">
            <a:extLst>
              <a:ext uri="{FF2B5EF4-FFF2-40B4-BE49-F238E27FC236}">
                <a16:creationId xmlns:a16="http://schemas.microsoft.com/office/drawing/2014/main" id="{D3178EBB-4E98-F8CA-DF03-21A2C3D63545}"/>
              </a:ext>
            </a:extLst>
          </p:cNvPr>
          <p:cNvSpPr/>
          <p:nvPr/>
        </p:nvSpPr>
        <p:spPr>
          <a:xfrm rot="4571198">
            <a:off x="7879134" y="2111397"/>
            <a:ext cx="1354097" cy="825426"/>
          </a:xfrm>
          <a:prstGeom prst="arc">
            <a:avLst>
              <a:gd name="adj1" fmla="val 19989187"/>
              <a:gd name="adj2" fmla="val 1424970"/>
            </a:avLst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BFDC0AA-C1E7-C19F-72B1-893A234B369D}"/>
              </a:ext>
            </a:extLst>
          </p:cNvPr>
          <p:cNvSpPr txBox="1"/>
          <p:nvPr/>
        </p:nvSpPr>
        <p:spPr>
          <a:xfrm>
            <a:off x="8780206" y="1768103"/>
            <a:ext cx="27333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Drug treatment programmes and services – opiate users need to be focussed more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3396D8C-C1B5-F456-5633-E19251B84766}"/>
              </a:ext>
            </a:extLst>
          </p:cNvPr>
          <p:cNvSpPr txBox="1"/>
          <p:nvPr/>
        </p:nvSpPr>
        <p:spPr>
          <a:xfrm>
            <a:off x="212215" y="691913"/>
            <a:ext cx="5303464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dirty="0">
                <a:solidFill>
                  <a:schemeClr val="bg1"/>
                </a:solidFill>
              </a:rPr>
              <a:t>(ONS, 2025)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00AAA7-A13E-D7A3-8104-88C9E06B0AF6}"/>
              </a:ext>
            </a:extLst>
          </p:cNvPr>
          <p:cNvSpPr txBox="1"/>
          <p:nvPr/>
        </p:nvSpPr>
        <p:spPr>
          <a:xfrm>
            <a:off x="3273728" y="5004619"/>
            <a:ext cx="592926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Drug consumption rooms must be taken into consideration</a:t>
            </a:r>
          </a:p>
        </p:txBody>
      </p:sp>
    </p:spTree>
    <p:extLst>
      <p:ext uri="{BB962C8B-B14F-4D97-AF65-F5344CB8AC3E}">
        <p14:creationId xmlns:p14="http://schemas.microsoft.com/office/powerpoint/2010/main" val="261258338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AF0C662-28BE-C4B2-373F-E8A77A2FDC4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5E77AFA-0E75-00C5-3220-457CA384E7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C9857FA-AA6A-984F-7C69-2860B15CEF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0"/>
            <a:ext cx="12191999" cy="6858000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</a:schemeClr>
              </a:gs>
              <a:gs pos="100000">
                <a:srgbClr val="000000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E7A22C4-20FE-56B6-AD08-2F2EEB9B99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-4"/>
            <a:ext cx="12192000" cy="6402581"/>
          </a:xfrm>
          <a:prstGeom prst="rect">
            <a:avLst/>
          </a:prstGeom>
          <a:gradFill>
            <a:gsLst>
              <a:gs pos="1000">
                <a:schemeClr val="accent1">
                  <a:lumMod val="75000"/>
                  <a:alpha val="59000"/>
                </a:schemeClr>
              </a:gs>
              <a:gs pos="100000">
                <a:srgbClr val="000000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3551517-18BF-5D03-89DF-21D126393A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63054" y="-2653923"/>
            <a:ext cx="6858001" cy="12165846"/>
          </a:xfrm>
          <a:prstGeom prst="rect">
            <a:avLst/>
          </a:prstGeom>
          <a:gradFill>
            <a:gsLst>
              <a:gs pos="13000">
                <a:schemeClr val="accent1">
                  <a:lumMod val="50000"/>
                  <a:alpha val="0"/>
                </a:schemeClr>
              </a:gs>
              <a:gs pos="99000">
                <a:srgbClr val="000000">
                  <a:alpha val="28000"/>
                </a:srgb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D098A94-C889-92D9-8A18-2C81B2BAF0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94763" y="0"/>
            <a:ext cx="6096001" cy="6858000"/>
          </a:xfrm>
          <a:prstGeom prst="rect">
            <a:avLst/>
          </a:prstGeom>
          <a:gradFill>
            <a:gsLst>
              <a:gs pos="13000">
                <a:schemeClr val="accent1">
                  <a:lumMod val="50000"/>
                  <a:alpha val="0"/>
                </a:schemeClr>
              </a:gs>
              <a:gs pos="99000">
                <a:schemeClr val="accent1">
                  <a:lumMod val="75000"/>
                  <a:alpha val="50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85C836AC-0669-3A78-DFAE-12819045B8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4" y="-3"/>
            <a:ext cx="12182871" cy="6871922"/>
          </a:xfrm>
          <a:prstGeom prst="rect">
            <a:avLst/>
          </a:prstGeom>
          <a:gradFill>
            <a:gsLst>
              <a:gs pos="13000">
                <a:srgbClr val="000000">
                  <a:alpha val="35000"/>
                </a:srgbClr>
              </a:gs>
              <a:gs pos="99000">
                <a:schemeClr val="accent1">
                  <a:lumMod val="75000"/>
                  <a:alpha val="0"/>
                </a:schemeClr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4A9F2DBB-7228-ACD4-1030-84A2B2893C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7713" y="4049"/>
            <a:ext cx="10216576" cy="4729040"/>
          </a:xfrm>
          <a:custGeom>
            <a:avLst/>
            <a:gdLst>
              <a:gd name="connsiteX0" fmla="*/ 0 w 10216576"/>
              <a:gd name="connsiteY0" fmla="*/ 0 h 4729040"/>
              <a:gd name="connsiteX1" fmla="*/ 10216576 w 10216576"/>
              <a:gd name="connsiteY1" fmla="*/ 0 h 4729040"/>
              <a:gd name="connsiteX2" fmla="*/ 10210268 w 10216576"/>
              <a:gd name="connsiteY2" fmla="*/ 124944 h 4729040"/>
              <a:gd name="connsiteX3" fmla="*/ 5108288 w 10216576"/>
              <a:gd name="connsiteY3" fmla="*/ 4729040 h 4729040"/>
              <a:gd name="connsiteX4" fmla="*/ 6309 w 10216576"/>
              <a:gd name="connsiteY4" fmla="*/ 124944 h 47290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216576" h="4729040">
                <a:moveTo>
                  <a:pt x="0" y="0"/>
                </a:moveTo>
                <a:lnTo>
                  <a:pt x="10216576" y="0"/>
                </a:lnTo>
                <a:lnTo>
                  <a:pt x="10210268" y="124944"/>
                </a:lnTo>
                <a:cubicBezTo>
                  <a:pt x="9947637" y="2710997"/>
                  <a:pt x="7763635" y="4729040"/>
                  <a:pt x="5108288" y="4729040"/>
                </a:cubicBezTo>
                <a:cubicBezTo>
                  <a:pt x="2452942" y="4729040"/>
                  <a:pt x="268937" y="2710997"/>
                  <a:pt x="6309" y="124944"/>
                </a:cubicBezTo>
                <a:close/>
              </a:path>
            </a:pathLst>
          </a:custGeom>
          <a:gradFill>
            <a:gsLst>
              <a:gs pos="7000">
                <a:schemeClr val="accent1">
                  <a:lumMod val="50000"/>
                  <a:alpha val="4000"/>
                </a:schemeClr>
              </a:gs>
              <a:gs pos="99000">
                <a:schemeClr val="accent1">
                  <a:alpha val="24000"/>
                </a:schemeClr>
              </a:gs>
            </a:gsLst>
            <a:lin ang="10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26A409-47A3-BB4E-1CD5-D7294084DD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022" y="125051"/>
            <a:ext cx="8336507" cy="66074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2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Key Areas for Future </a:t>
            </a:r>
            <a:r>
              <a:rPr lang="en-US" sz="3200" dirty="0">
                <a:solidFill>
                  <a:srgbClr val="FFFFFF"/>
                </a:solidFill>
              </a:rPr>
              <a:t>P</a:t>
            </a:r>
            <a:r>
              <a:rPr lang="en-US" sz="32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olicy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6988DB7-1CEF-8351-B586-85CF489523B7}"/>
              </a:ext>
            </a:extLst>
          </p:cNvPr>
          <p:cNvSpPr txBox="1"/>
          <p:nvPr/>
        </p:nvSpPr>
        <p:spPr>
          <a:xfrm>
            <a:off x="192171" y="1121772"/>
            <a:ext cx="493190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chemeClr val="bg1"/>
                </a:solidFill>
              </a:rPr>
              <a:t>Drugs in prisons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355E560-1E5F-B050-3656-83E9264A7082}"/>
              </a:ext>
            </a:extLst>
          </p:cNvPr>
          <p:cNvSpPr txBox="1"/>
          <p:nvPr/>
        </p:nvSpPr>
        <p:spPr>
          <a:xfrm>
            <a:off x="192171" y="2526890"/>
            <a:ext cx="28951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Safety precautions increased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DF357C06-8AD0-2342-7124-934FF633B4F3}"/>
              </a:ext>
            </a:extLst>
          </p:cNvPr>
          <p:cNvSpPr txBox="1"/>
          <p:nvPr/>
        </p:nvSpPr>
        <p:spPr>
          <a:xfrm>
            <a:off x="1802199" y="4041530"/>
            <a:ext cx="4159045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dirty="0">
                <a:solidFill>
                  <a:schemeClr val="bg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(Prison reform trust, 2025)</a:t>
            </a:r>
            <a:endParaRPr lang="en-GB" sz="1600" dirty="0">
              <a:solidFill>
                <a:schemeClr val="bg1"/>
              </a:solidFill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2A5CFA45-F452-F9F2-47B7-EDC5879B7425}"/>
              </a:ext>
            </a:extLst>
          </p:cNvPr>
          <p:cNvSpPr txBox="1"/>
          <p:nvPr/>
        </p:nvSpPr>
        <p:spPr>
          <a:xfrm>
            <a:off x="192171" y="3272913"/>
            <a:ext cx="28951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Increased security suggested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50D3E127-AABC-1197-70BC-AFEC49372815}"/>
              </a:ext>
            </a:extLst>
          </p:cNvPr>
          <p:cNvSpPr txBox="1"/>
          <p:nvPr/>
        </p:nvSpPr>
        <p:spPr>
          <a:xfrm>
            <a:off x="192171" y="4804729"/>
            <a:ext cx="28951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Address corruption within the prisons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3852CCAF-D7AF-91E5-2739-9C1429922807}"/>
              </a:ext>
            </a:extLst>
          </p:cNvPr>
          <p:cNvSpPr txBox="1"/>
          <p:nvPr/>
        </p:nvSpPr>
        <p:spPr>
          <a:xfrm>
            <a:off x="6361913" y="2332856"/>
            <a:ext cx="289515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Funding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4B958108-C2D3-D7A1-5389-438F0820A0AA}"/>
              </a:ext>
            </a:extLst>
          </p:cNvPr>
          <p:cNvSpPr txBox="1"/>
          <p:nvPr/>
        </p:nvSpPr>
        <p:spPr>
          <a:xfrm>
            <a:off x="6361800" y="3532972"/>
            <a:ext cx="289515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Staff</a:t>
            </a:r>
          </a:p>
        </p:txBody>
      </p:sp>
    </p:spTree>
    <p:extLst>
      <p:ext uri="{BB962C8B-B14F-4D97-AF65-F5344CB8AC3E}">
        <p14:creationId xmlns:p14="http://schemas.microsoft.com/office/powerpoint/2010/main" val="148731546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/>
      <p:bldP spid="2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AC6C64C-6D76-0B16-725A-EE89FF87390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DA09BDD-E0A2-C7B5-AD93-EDCF26FB4D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A4B168E-FD54-3722-2A93-3C27E4CD6E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0"/>
            <a:ext cx="12191999" cy="6858000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</a:schemeClr>
              </a:gs>
              <a:gs pos="100000">
                <a:srgbClr val="000000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6E59FB0-1579-4965-7A8A-40CE219341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-4"/>
            <a:ext cx="12192000" cy="6402581"/>
          </a:xfrm>
          <a:prstGeom prst="rect">
            <a:avLst/>
          </a:prstGeom>
          <a:gradFill>
            <a:gsLst>
              <a:gs pos="1000">
                <a:schemeClr val="accent1">
                  <a:lumMod val="75000"/>
                  <a:alpha val="59000"/>
                </a:schemeClr>
              </a:gs>
              <a:gs pos="100000">
                <a:srgbClr val="000000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FC075CA5-6ECC-AC1B-8C09-D220E0C1D4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63054" y="-2653923"/>
            <a:ext cx="6858001" cy="12165846"/>
          </a:xfrm>
          <a:prstGeom prst="rect">
            <a:avLst/>
          </a:prstGeom>
          <a:gradFill>
            <a:gsLst>
              <a:gs pos="13000">
                <a:schemeClr val="accent1">
                  <a:lumMod val="50000"/>
                  <a:alpha val="0"/>
                </a:schemeClr>
              </a:gs>
              <a:gs pos="99000">
                <a:srgbClr val="000000">
                  <a:alpha val="28000"/>
                </a:srgb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E969A77A-FE78-721F-D1FC-9E54CB7FD5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94763" y="0"/>
            <a:ext cx="6096001" cy="6858000"/>
          </a:xfrm>
          <a:prstGeom prst="rect">
            <a:avLst/>
          </a:prstGeom>
          <a:gradFill>
            <a:gsLst>
              <a:gs pos="13000">
                <a:schemeClr val="accent1">
                  <a:lumMod val="50000"/>
                  <a:alpha val="0"/>
                </a:schemeClr>
              </a:gs>
              <a:gs pos="99000">
                <a:schemeClr val="accent1">
                  <a:lumMod val="75000"/>
                  <a:alpha val="50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D7CD34E5-3F1D-7F8B-7B6F-460509B2E4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4" y="-3"/>
            <a:ext cx="12182871" cy="6871922"/>
          </a:xfrm>
          <a:prstGeom prst="rect">
            <a:avLst/>
          </a:prstGeom>
          <a:gradFill>
            <a:gsLst>
              <a:gs pos="13000">
                <a:srgbClr val="000000">
                  <a:alpha val="35000"/>
                </a:srgbClr>
              </a:gs>
              <a:gs pos="99000">
                <a:schemeClr val="accent1">
                  <a:lumMod val="75000"/>
                  <a:alpha val="0"/>
                </a:schemeClr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A94C4A7C-5CDC-81DB-1B58-6E3B98685E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7713" y="4049"/>
            <a:ext cx="10216576" cy="4729040"/>
          </a:xfrm>
          <a:custGeom>
            <a:avLst/>
            <a:gdLst>
              <a:gd name="connsiteX0" fmla="*/ 0 w 10216576"/>
              <a:gd name="connsiteY0" fmla="*/ 0 h 4729040"/>
              <a:gd name="connsiteX1" fmla="*/ 10216576 w 10216576"/>
              <a:gd name="connsiteY1" fmla="*/ 0 h 4729040"/>
              <a:gd name="connsiteX2" fmla="*/ 10210268 w 10216576"/>
              <a:gd name="connsiteY2" fmla="*/ 124944 h 4729040"/>
              <a:gd name="connsiteX3" fmla="*/ 5108288 w 10216576"/>
              <a:gd name="connsiteY3" fmla="*/ 4729040 h 4729040"/>
              <a:gd name="connsiteX4" fmla="*/ 6309 w 10216576"/>
              <a:gd name="connsiteY4" fmla="*/ 124944 h 47290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216576" h="4729040">
                <a:moveTo>
                  <a:pt x="0" y="0"/>
                </a:moveTo>
                <a:lnTo>
                  <a:pt x="10216576" y="0"/>
                </a:lnTo>
                <a:lnTo>
                  <a:pt x="10210268" y="124944"/>
                </a:lnTo>
                <a:cubicBezTo>
                  <a:pt x="9947637" y="2710997"/>
                  <a:pt x="7763635" y="4729040"/>
                  <a:pt x="5108288" y="4729040"/>
                </a:cubicBezTo>
                <a:cubicBezTo>
                  <a:pt x="2452942" y="4729040"/>
                  <a:pt x="268937" y="2710997"/>
                  <a:pt x="6309" y="124944"/>
                </a:cubicBezTo>
                <a:close/>
              </a:path>
            </a:pathLst>
          </a:custGeom>
          <a:gradFill>
            <a:gsLst>
              <a:gs pos="7000">
                <a:schemeClr val="accent1">
                  <a:lumMod val="50000"/>
                  <a:alpha val="4000"/>
                </a:schemeClr>
              </a:gs>
              <a:gs pos="99000">
                <a:schemeClr val="accent1">
                  <a:alpha val="24000"/>
                </a:schemeClr>
              </a:gs>
            </a:gsLst>
            <a:lin ang="10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96091A0B-45F2-04AB-7E57-7F113F9999E5}"/>
              </a:ext>
            </a:extLst>
          </p:cNvPr>
          <p:cNvGrpSpPr/>
          <p:nvPr/>
        </p:nvGrpSpPr>
        <p:grpSpPr>
          <a:xfrm>
            <a:off x="350586" y="171017"/>
            <a:ext cx="5402723" cy="6529882"/>
            <a:chOff x="10048" y="885722"/>
            <a:chExt cx="5843332" cy="8045576"/>
          </a:xfrm>
        </p:grpSpPr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92C2840F-5E0D-4C1E-455D-D03356586FD7}"/>
                </a:ext>
              </a:extLst>
            </p:cNvPr>
            <p:cNvGrpSpPr/>
            <p:nvPr/>
          </p:nvGrpSpPr>
          <p:grpSpPr>
            <a:xfrm>
              <a:off x="10048" y="1115367"/>
              <a:ext cx="5033011" cy="7815931"/>
              <a:chOff x="10456" y="0"/>
              <a:chExt cx="5237819" cy="8133184"/>
            </a:xfrm>
          </p:grpSpPr>
          <p:grpSp>
            <p:nvGrpSpPr>
              <p:cNvPr id="15" name="Group 14">
                <a:extLst>
                  <a:ext uri="{FF2B5EF4-FFF2-40B4-BE49-F238E27FC236}">
                    <a16:creationId xmlns:a16="http://schemas.microsoft.com/office/drawing/2014/main" id="{FC41063C-30C3-B349-7465-811A77CCE7EC}"/>
                  </a:ext>
                </a:extLst>
              </p:cNvPr>
              <p:cNvGrpSpPr/>
              <p:nvPr/>
            </p:nvGrpSpPr>
            <p:grpSpPr>
              <a:xfrm>
                <a:off x="257175" y="647700"/>
                <a:ext cx="2266950" cy="6696075"/>
                <a:chOff x="0" y="0"/>
                <a:chExt cx="2266950" cy="6696075"/>
              </a:xfrm>
            </p:grpSpPr>
            <p:cxnSp>
              <p:nvCxnSpPr>
                <p:cNvPr id="49" name="Straight Arrow Connector 48">
                  <a:extLst>
                    <a:ext uri="{FF2B5EF4-FFF2-40B4-BE49-F238E27FC236}">
                      <a16:creationId xmlns:a16="http://schemas.microsoft.com/office/drawing/2014/main" id="{8572150D-66DC-6C91-8E7F-678C728CB73E}"/>
                    </a:ext>
                  </a:extLst>
                </p:cNvPr>
                <p:cNvCxnSpPr/>
                <p:nvPr/>
              </p:nvCxnSpPr>
              <p:spPr>
                <a:xfrm>
                  <a:off x="0" y="0"/>
                  <a:ext cx="2247900" cy="0"/>
                </a:xfrm>
                <a:prstGeom prst="straightConnector1">
                  <a:avLst/>
                </a:prstGeom>
                <a:ln w="38100">
                  <a:solidFill>
                    <a:schemeClr val="accent5"/>
                  </a:solidFill>
                  <a:tailEnd type="triangle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50" name="Straight Arrow Connector 49">
                  <a:extLst>
                    <a:ext uri="{FF2B5EF4-FFF2-40B4-BE49-F238E27FC236}">
                      <a16:creationId xmlns:a16="http://schemas.microsoft.com/office/drawing/2014/main" id="{0F729351-6B4C-9665-58AE-60450C8DD0D8}"/>
                    </a:ext>
                  </a:extLst>
                </p:cNvPr>
                <p:cNvCxnSpPr/>
                <p:nvPr/>
              </p:nvCxnSpPr>
              <p:spPr>
                <a:xfrm>
                  <a:off x="19050" y="1685925"/>
                  <a:ext cx="2247900" cy="0"/>
                </a:xfrm>
                <a:prstGeom prst="straightConnector1">
                  <a:avLst/>
                </a:prstGeom>
                <a:ln w="38100">
                  <a:solidFill>
                    <a:srgbClr val="33CCCC"/>
                  </a:solidFill>
                  <a:tailEnd type="triangle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51" name="Straight Arrow Connector 50">
                  <a:extLst>
                    <a:ext uri="{FF2B5EF4-FFF2-40B4-BE49-F238E27FC236}">
                      <a16:creationId xmlns:a16="http://schemas.microsoft.com/office/drawing/2014/main" id="{4ECFE1CD-CEE7-5F13-18D9-04383433FFC5}"/>
                    </a:ext>
                  </a:extLst>
                </p:cNvPr>
                <p:cNvCxnSpPr/>
                <p:nvPr/>
              </p:nvCxnSpPr>
              <p:spPr>
                <a:xfrm>
                  <a:off x="19050" y="3381375"/>
                  <a:ext cx="2247900" cy="0"/>
                </a:xfrm>
                <a:prstGeom prst="straightConnector1">
                  <a:avLst/>
                </a:prstGeom>
                <a:ln w="38100">
                  <a:solidFill>
                    <a:schemeClr val="accent5"/>
                  </a:solidFill>
                  <a:tailEnd type="triangle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52" name="Straight Arrow Connector 51">
                  <a:extLst>
                    <a:ext uri="{FF2B5EF4-FFF2-40B4-BE49-F238E27FC236}">
                      <a16:creationId xmlns:a16="http://schemas.microsoft.com/office/drawing/2014/main" id="{44728808-8619-299E-668F-4D9DC7775F08}"/>
                    </a:ext>
                  </a:extLst>
                </p:cNvPr>
                <p:cNvCxnSpPr/>
                <p:nvPr/>
              </p:nvCxnSpPr>
              <p:spPr>
                <a:xfrm>
                  <a:off x="19050" y="5095875"/>
                  <a:ext cx="2247900" cy="0"/>
                </a:xfrm>
                <a:prstGeom prst="straightConnector1">
                  <a:avLst/>
                </a:prstGeom>
                <a:ln w="38100">
                  <a:solidFill>
                    <a:srgbClr val="33CCCC"/>
                  </a:solidFill>
                  <a:tailEnd type="triangle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53" name="Straight Arrow Connector 52">
                  <a:extLst>
                    <a:ext uri="{FF2B5EF4-FFF2-40B4-BE49-F238E27FC236}">
                      <a16:creationId xmlns:a16="http://schemas.microsoft.com/office/drawing/2014/main" id="{11B69755-66CC-9053-F092-5A21D556147D}"/>
                    </a:ext>
                  </a:extLst>
                </p:cNvPr>
                <p:cNvCxnSpPr/>
                <p:nvPr/>
              </p:nvCxnSpPr>
              <p:spPr>
                <a:xfrm>
                  <a:off x="19050" y="6696075"/>
                  <a:ext cx="2247900" cy="0"/>
                </a:xfrm>
                <a:prstGeom prst="straightConnector1">
                  <a:avLst/>
                </a:prstGeom>
                <a:ln w="38100">
                  <a:solidFill>
                    <a:schemeClr val="accent5"/>
                  </a:solidFill>
                  <a:tailEnd type="triangle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24" name="Group 23">
                <a:extLst>
                  <a:ext uri="{FF2B5EF4-FFF2-40B4-BE49-F238E27FC236}">
                    <a16:creationId xmlns:a16="http://schemas.microsoft.com/office/drawing/2014/main" id="{D716B409-5254-780B-8824-3D87D69E1BEA}"/>
                  </a:ext>
                </a:extLst>
              </p:cNvPr>
              <p:cNvGrpSpPr/>
              <p:nvPr/>
            </p:nvGrpSpPr>
            <p:grpSpPr>
              <a:xfrm>
                <a:off x="10456" y="0"/>
                <a:ext cx="399119" cy="8058150"/>
                <a:chOff x="10456" y="0"/>
                <a:chExt cx="399119" cy="8058150"/>
              </a:xfrm>
            </p:grpSpPr>
            <p:sp>
              <p:nvSpPr>
                <p:cNvPr id="42" name="Rectangle 41">
                  <a:extLst>
                    <a:ext uri="{FF2B5EF4-FFF2-40B4-BE49-F238E27FC236}">
                      <a16:creationId xmlns:a16="http://schemas.microsoft.com/office/drawing/2014/main" id="{DDB536FD-C0E4-5F01-66BC-8DF547194CAE}"/>
                    </a:ext>
                  </a:extLst>
                </p:cNvPr>
                <p:cNvSpPr/>
                <p:nvPr/>
              </p:nvSpPr>
              <p:spPr>
                <a:xfrm>
                  <a:off x="161925" y="0"/>
                  <a:ext cx="95250" cy="8058150"/>
                </a:xfrm>
                <a:prstGeom prst="rect">
                  <a:avLst/>
                </a:prstGeom>
                <a:solidFill>
                  <a:schemeClr val="bg1">
                    <a:lumMod val="5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="horz" wrap="square" lIns="91440" tIns="45720" rIns="91440" bIns="4572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endParaRPr lang="en-GB"/>
                </a:p>
              </p:txBody>
            </p:sp>
            <p:grpSp>
              <p:nvGrpSpPr>
                <p:cNvPr id="43" name="Group 42">
                  <a:extLst>
                    <a:ext uri="{FF2B5EF4-FFF2-40B4-BE49-F238E27FC236}">
                      <a16:creationId xmlns:a16="http://schemas.microsoft.com/office/drawing/2014/main" id="{970771EB-5634-A25F-9888-94369FB1DDC9}"/>
                    </a:ext>
                  </a:extLst>
                </p:cNvPr>
                <p:cNvGrpSpPr/>
                <p:nvPr/>
              </p:nvGrpSpPr>
              <p:grpSpPr>
                <a:xfrm>
                  <a:off x="10456" y="457200"/>
                  <a:ext cx="399119" cy="7077075"/>
                  <a:chOff x="10456" y="0"/>
                  <a:chExt cx="399119" cy="7077075"/>
                </a:xfrm>
              </p:grpSpPr>
              <p:sp>
                <p:nvSpPr>
                  <p:cNvPr id="44" name="Oval 43">
                    <a:extLst>
                      <a:ext uri="{FF2B5EF4-FFF2-40B4-BE49-F238E27FC236}">
                        <a16:creationId xmlns:a16="http://schemas.microsoft.com/office/drawing/2014/main" id="{AAC93E13-01FA-1DF1-720D-1CE596F3606B}"/>
                      </a:ext>
                    </a:extLst>
                  </p:cNvPr>
                  <p:cNvSpPr/>
                  <p:nvPr/>
                </p:nvSpPr>
                <p:spPr>
                  <a:xfrm>
                    <a:off x="19050" y="0"/>
                    <a:ext cx="390525" cy="390525"/>
                  </a:xfrm>
                  <a:prstGeom prst="ellipse">
                    <a:avLst/>
                  </a:prstGeom>
                  <a:solidFill>
                    <a:schemeClr val="accent5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ot="0" spcFirstLastPara="0" vert="horz" wrap="square" lIns="91440" tIns="45720" rIns="91440" bIns="45720" numCol="1" spcCol="0" rtlCol="0" fromWordArt="0" anchor="ctr" anchorCtr="0" forceAA="0" compatLnSpc="1">
                    <a:prstTxWarp prst="textNoShape">
                      <a:avLst/>
                    </a:prstTxWarp>
                    <a:noAutofit/>
                  </a:bodyPr>
                  <a:lstStyle/>
                  <a:p>
                    <a:endParaRPr lang="en-GB"/>
                  </a:p>
                </p:txBody>
              </p:sp>
              <p:sp>
                <p:nvSpPr>
                  <p:cNvPr id="45" name="Oval 44">
                    <a:extLst>
                      <a:ext uri="{FF2B5EF4-FFF2-40B4-BE49-F238E27FC236}">
                        <a16:creationId xmlns:a16="http://schemas.microsoft.com/office/drawing/2014/main" id="{AE73FE89-4D51-B27D-F4AA-8B4ED2C9BD5A}"/>
                      </a:ext>
                    </a:extLst>
                  </p:cNvPr>
                  <p:cNvSpPr/>
                  <p:nvPr/>
                </p:nvSpPr>
                <p:spPr>
                  <a:xfrm>
                    <a:off x="10456" y="1676400"/>
                    <a:ext cx="390525" cy="390525"/>
                  </a:xfrm>
                  <a:prstGeom prst="ellipse">
                    <a:avLst/>
                  </a:prstGeom>
                  <a:solidFill>
                    <a:srgbClr val="33CCCC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ot="0" spcFirstLastPara="0" vert="horz" wrap="square" lIns="91440" tIns="45720" rIns="91440" bIns="45720" numCol="1" spcCol="0" rtlCol="0" fromWordArt="0" anchor="ctr" anchorCtr="0" forceAA="0" compatLnSpc="1">
                    <a:prstTxWarp prst="textNoShape">
                      <a:avLst/>
                    </a:prstTxWarp>
                    <a:noAutofit/>
                  </a:bodyPr>
                  <a:lstStyle/>
                  <a:p>
                    <a:endParaRPr lang="en-GB"/>
                  </a:p>
                </p:txBody>
              </p:sp>
              <p:sp>
                <p:nvSpPr>
                  <p:cNvPr id="46" name="Oval 45">
                    <a:extLst>
                      <a:ext uri="{FF2B5EF4-FFF2-40B4-BE49-F238E27FC236}">
                        <a16:creationId xmlns:a16="http://schemas.microsoft.com/office/drawing/2014/main" id="{5DEAAFCA-4F4A-65B8-D002-CF3F86AE7CB7}"/>
                      </a:ext>
                    </a:extLst>
                  </p:cNvPr>
                  <p:cNvSpPr/>
                  <p:nvPr/>
                </p:nvSpPr>
                <p:spPr>
                  <a:xfrm>
                    <a:off x="19050" y="3371850"/>
                    <a:ext cx="390525" cy="390525"/>
                  </a:xfrm>
                  <a:prstGeom prst="ellipse">
                    <a:avLst/>
                  </a:prstGeom>
                  <a:solidFill>
                    <a:schemeClr val="accent5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ot="0" spcFirstLastPara="0" vert="horz" wrap="square" lIns="91440" tIns="45720" rIns="91440" bIns="45720" numCol="1" spcCol="0" rtlCol="0" fromWordArt="0" anchor="ctr" anchorCtr="0" forceAA="0" compatLnSpc="1">
                    <a:prstTxWarp prst="textNoShape">
                      <a:avLst/>
                    </a:prstTxWarp>
                    <a:noAutofit/>
                  </a:bodyPr>
                  <a:lstStyle/>
                  <a:p>
                    <a:endParaRPr lang="en-GB"/>
                  </a:p>
                </p:txBody>
              </p:sp>
              <p:sp>
                <p:nvSpPr>
                  <p:cNvPr id="47" name="Oval 46">
                    <a:extLst>
                      <a:ext uri="{FF2B5EF4-FFF2-40B4-BE49-F238E27FC236}">
                        <a16:creationId xmlns:a16="http://schemas.microsoft.com/office/drawing/2014/main" id="{FF44CB9B-AE86-6EED-6FA9-5C456B850CCE}"/>
                      </a:ext>
                    </a:extLst>
                  </p:cNvPr>
                  <p:cNvSpPr/>
                  <p:nvPr/>
                </p:nvSpPr>
                <p:spPr>
                  <a:xfrm>
                    <a:off x="19050" y="5086350"/>
                    <a:ext cx="390525" cy="390525"/>
                  </a:xfrm>
                  <a:prstGeom prst="ellipse">
                    <a:avLst/>
                  </a:prstGeom>
                  <a:solidFill>
                    <a:srgbClr val="33CCCC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ot="0" spcFirstLastPara="0" vert="horz" wrap="square" lIns="91440" tIns="45720" rIns="91440" bIns="45720" numCol="1" spcCol="0" rtlCol="0" fromWordArt="0" anchor="ctr" anchorCtr="0" forceAA="0" compatLnSpc="1">
                    <a:prstTxWarp prst="textNoShape">
                      <a:avLst/>
                    </a:prstTxWarp>
                    <a:noAutofit/>
                  </a:bodyPr>
                  <a:lstStyle/>
                  <a:p>
                    <a:endParaRPr lang="en-GB"/>
                  </a:p>
                </p:txBody>
              </p:sp>
              <p:sp>
                <p:nvSpPr>
                  <p:cNvPr id="48" name="Oval 47">
                    <a:extLst>
                      <a:ext uri="{FF2B5EF4-FFF2-40B4-BE49-F238E27FC236}">
                        <a16:creationId xmlns:a16="http://schemas.microsoft.com/office/drawing/2014/main" id="{E65DF0C2-4594-F690-3E13-F7E11430126C}"/>
                      </a:ext>
                    </a:extLst>
                  </p:cNvPr>
                  <p:cNvSpPr/>
                  <p:nvPr/>
                </p:nvSpPr>
                <p:spPr>
                  <a:xfrm>
                    <a:off x="19050" y="6686550"/>
                    <a:ext cx="390525" cy="390525"/>
                  </a:xfrm>
                  <a:prstGeom prst="ellipse">
                    <a:avLst/>
                  </a:prstGeom>
                  <a:solidFill>
                    <a:schemeClr val="accent5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ot="0" spcFirstLastPara="0" vert="horz" wrap="square" lIns="91440" tIns="45720" rIns="91440" bIns="45720" numCol="1" spcCol="0" rtlCol="0" fromWordArt="0" anchor="ctr" anchorCtr="0" forceAA="0" compatLnSpc="1">
                    <a:prstTxWarp prst="textNoShape">
                      <a:avLst/>
                    </a:prstTxWarp>
                    <a:noAutofit/>
                  </a:bodyPr>
                  <a:lstStyle/>
                  <a:p>
                    <a:endParaRPr lang="en-GB"/>
                  </a:p>
                </p:txBody>
              </p:sp>
            </p:grpSp>
          </p:grpSp>
          <p:grpSp>
            <p:nvGrpSpPr>
              <p:cNvPr id="25" name="Group 24">
                <a:extLst>
                  <a:ext uri="{FF2B5EF4-FFF2-40B4-BE49-F238E27FC236}">
                    <a16:creationId xmlns:a16="http://schemas.microsoft.com/office/drawing/2014/main" id="{2FB48D08-6978-E354-4F7D-511732847819}"/>
                  </a:ext>
                </a:extLst>
              </p:cNvPr>
              <p:cNvGrpSpPr/>
              <p:nvPr/>
            </p:nvGrpSpPr>
            <p:grpSpPr>
              <a:xfrm>
                <a:off x="390525" y="315682"/>
                <a:ext cx="1730589" cy="7018568"/>
                <a:chOff x="0" y="-36743"/>
                <a:chExt cx="1730589" cy="7018568"/>
              </a:xfrm>
            </p:grpSpPr>
            <p:sp>
              <p:nvSpPr>
                <p:cNvPr id="37" name="Text Box 909219578">
                  <a:extLst>
                    <a:ext uri="{FF2B5EF4-FFF2-40B4-BE49-F238E27FC236}">
                      <a16:creationId xmlns:a16="http://schemas.microsoft.com/office/drawing/2014/main" id="{24F0CBBC-322D-0996-31BA-5E6441483F74}"/>
                    </a:ext>
                  </a:extLst>
                </p:cNvPr>
                <p:cNvSpPr txBox="1"/>
                <p:nvPr/>
              </p:nvSpPr>
              <p:spPr>
                <a:xfrm>
                  <a:off x="63714" y="-36743"/>
                  <a:ext cx="1666875" cy="276225"/>
                </a:xfrm>
                <a:prstGeom prst="rect">
                  <a:avLst/>
                </a:prstGeom>
                <a:noFill/>
                <a:ln w="6350">
                  <a:noFill/>
                </a:ln>
                <a:effectLst/>
              </p:spPr>
              <p:style>
                <a:lnRef idx="0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dk1"/>
                </a:fontRef>
              </p:style>
              <p:txBody>
                <a:bodyPr rot="0" spcFirstLastPara="0" vert="horz" wrap="square" lIns="91440" tIns="45720" rIns="91440" bIns="45720" numCol="1" spcCol="0" rtlCol="0" fromWordArt="0" anchor="t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>
                    <a:spcBef>
                      <a:spcPts val="500"/>
                    </a:spcBef>
                    <a:spcAft>
                      <a:spcPts val="500"/>
                    </a:spcAft>
                    <a:buNone/>
                  </a:pPr>
                  <a:r>
                    <a:rPr lang="en-GB" sz="1200" b="1">
                      <a:effectLst/>
                      <a:latin typeface="Times New Roman" panose="02020603050405020304" pitchFamily="18" charset="0"/>
                      <a:ea typeface="Times New Roman" panose="02020603050405020304" pitchFamily="18" charset="0"/>
                    </a:rPr>
                    <a:t> </a:t>
                  </a:r>
                  <a:endParaRPr lang="en-GB" sz="1000">
                    <a:effectLst/>
                    <a:latin typeface="Times New Roman" panose="02020603050405020304" pitchFamily="18" charset="0"/>
                    <a:ea typeface="Times New Roman" panose="02020603050405020304" pitchFamily="18" charset="0"/>
                  </a:endParaRPr>
                </a:p>
              </p:txBody>
            </p:sp>
            <p:sp>
              <p:nvSpPr>
                <p:cNvPr id="38" name="Text Box 17275164">
                  <a:extLst>
                    <a:ext uri="{FF2B5EF4-FFF2-40B4-BE49-F238E27FC236}">
                      <a16:creationId xmlns:a16="http://schemas.microsoft.com/office/drawing/2014/main" id="{960C61EB-7E6E-820A-9CFA-A221C8B5B66B}"/>
                    </a:ext>
                  </a:extLst>
                </p:cNvPr>
                <p:cNvSpPr txBox="1"/>
                <p:nvPr/>
              </p:nvSpPr>
              <p:spPr>
                <a:xfrm>
                  <a:off x="19050" y="1639979"/>
                  <a:ext cx="1666874" cy="276225"/>
                </a:xfrm>
                <a:prstGeom prst="rect">
                  <a:avLst/>
                </a:prstGeom>
                <a:noFill/>
                <a:ln w="6350">
                  <a:noFill/>
                </a:ln>
                <a:effectLst/>
              </p:spPr>
              <p:style>
                <a:lnRef idx="0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dk1"/>
                </a:fontRef>
              </p:style>
              <p:txBody>
                <a:bodyPr rot="0" spcFirstLastPara="0" vert="horz" wrap="square" lIns="91440" tIns="45720" rIns="91440" bIns="45720" numCol="1" spcCol="0" rtlCol="0" fromWordArt="0" anchor="t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>
                    <a:spcBef>
                      <a:spcPts val="500"/>
                    </a:spcBef>
                    <a:spcAft>
                      <a:spcPts val="500"/>
                    </a:spcAft>
                    <a:buNone/>
                  </a:pPr>
                  <a:r>
                    <a:rPr lang="en-GB" sz="1200" b="1">
                      <a:effectLst/>
                      <a:latin typeface="Times New Roman" panose="02020603050405020304" pitchFamily="18" charset="0"/>
                      <a:ea typeface="Times New Roman" panose="02020603050405020304" pitchFamily="18" charset="0"/>
                    </a:rPr>
                    <a:t> </a:t>
                  </a:r>
                  <a:endParaRPr lang="en-GB" sz="1000">
                    <a:effectLst/>
                    <a:latin typeface="Times New Roman" panose="02020603050405020304" pitchFamily="18" charset="0"/>
                    <a:ea typeface="Times New Roman" panose="02020603050405020304" pitchFamily="18" charset="0"/>
                  </a:endParaRPr>
                </a:p>
              </p:txBody>
            </p:sp>
            <p:sp>
              <p:nvSpPr>
                <p:cNvPr id="39" name="Text Box 1800297706">
                  <a:extLst>
                    <a:ext uri="{FF2B5EF4-FFF2-40B4-BE49-F238E27FC236}">
                      <a16:creationId xmlns:a16="http://schemas.microsoft.com/office/drawing/2014/main" id="{FBDC97F0-3CD8-030D-2477-1CB03C26F72F}"/>
                    </a:ext>
                  </a:extLst>
                </p:cNvPr>
                <p:cNvSpPr txBox="1"/>
                <p:nvPr/>
              </p:nvSpPr>
              <p:spPr>
                <a:xfrm>
                  <a:off x="0" y="3390900"/>
                  <a:ext cx="1666875" cy="276225"/>
                </a:xfrm>
                <a:prstGeom prst="rect">
                  <a:avLst/>
                </a:prstGeom>
                <a:noFill/>
                <a:ln w="6350">
                  <a:noFill/>
                </a:ln>
                <a:effectLst/>
              </p:spPr>
              <p:style>
                <a:lnRef idx="0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dk1"/>
                </a:fontRef>
              </p:style>
              <p:txBody>
                <a:bodyPr rot="0" spcFirstLastPara="0" vert="horz" wrap="square" lIns="91440" tIns="45720" rIns="91440" bIns="45720" numCol="1" spcCol="0" rtlCol="0" fromWordArt="0" anchor="t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>
                    <a:spcBef>
                      <a:spcPts val="500"/>
                    </a:spcBef>
                    <a:spcAft>
                      <a:spcPts val="500"/>
                    </a:spcAft>
                    <a:buNone/>
                  </a:pPr>
                  <a:r>
                    <a:rPr lang="en-GB" sz="1200" b="1">
                      <a:effectLst/>
                      <a:latin typeface="Times New Roman" panose="02020603050405020304" pitchFamily="18" charset="0"/>
                      <a:ea typeface="Times New Roman" panose="02020603050405020304" pitchFamily="18" charset="0"/>
                    </a:rPr>
                    <a:t> </a:t>
                  </a:r>
                  <a:endParaRPr lang="en-GB" sz="1000">
                    <a:effectLst/>
                    <a:latin typeface="Times New Roman" panose="02020603050405020304" pitchFamily="18" charset="0"/>
                    <a:ea typeface="Times New Roman" panose="02020603050405020304" pitchFamily="18" charset="0"/>
                  </a:endParaRPr>
                </a:p>
              </p:txBody>
            </p:sp>
            <p:sp>
              <p:nvSpPr>
                <p:cNvPr id="40" name="Text Box 1901381519">
                  <a:extLst>
                    <a:ext uri="{FF2B5EF4-FFF2-40B4-BE49-F238E27FC236}">
                      <a16:creationId xmlns:a16="http://schemas.microsoft.com/office/drawing/2014/main" id="{621905A7-40F4-E74C-3198-3E5A4365D6BA}"/>
                    </a:ext>
                  </a:extLst>
                </p:cNvPr>
                <p:cNvSpPr txBox="1"/>
                <p:nvPr/>
              </p:nvSpPr>
              <p:spPr>
                <a:xfrm>
                  <a:off x="0" y="5095875"/>
                  <a:ext cx="1666875" cy="276225"/>
                </a:xfrm>
                <a:prstGeom prst="rect">
                  <a:avLst/>
                </a:prstGeom>
                <a:noFill/>
                <a:ln w="6350">
                  <a:noFill/>
                </a:ln>
                <a:effectLst/>
              </p:spPr>
              <p:style>
                <a:lnRef idx="0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dk1"/>
                </a:fontRef>
              </p:style>
              <p:txBody>
                <a:bodyPr rot="0" spcFirstLastPara="0" vert="horz" wrap="square" lIns="91440" tIns="45720" rIns="91440" bIns="45720" numCol="1" spcCol="0" rtlCol="0" fromWordArt="0" anchor="t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>
                    <a:spcBef>
                      <a:spcPts val="500"/>
                    </a:spcBef>
                    <a:spcAft>
                      <a:spcPts val="500"/>
                    </a:spcAft>
                    <a:buNone/>
                  </a:pPr>
                  <a:r>
                    <a:rPr lang="en-GB" sz="1200" b="1">
                      <a:effectLst/>
                      <a:latin typeface="Times New Roman" panose="02020603050405020304" pitchFamily="18" charset="0"/>
                      <a:ea typeface="Times New Roman" panose="02020603050405020304" pitchFamily="18" charset="0"/>
                    </a:rPr>
                    <a:t> </a:t>
                  </a:r>
                  <a:endParaRPr lang="en-GB" sz="1000">
                    <a:effectLst/>
                    <a:latin typeface="Times New Roman" panose="02020603050405020304" pitchFamily="18" charset="0"/>
                    <a:ea typeface="Times New Roman" panose="02020603050405020304" pitchFamily="18" charset="0"/>
                  </a:endParaRPr>
                </a:p>
              </p:txBody>
            </p:sp>
            <p:sp>
              <p:nvSpPr>
                <p:cNvPr id="41" name="Text Box 1597741993">
                  <a:extLst>
                    <a:ext uri="{FF2B5EF4-FFF2-40B4-BE49-F238E27FC236}">
                      <a16:creationId xmlns:a16="http://schemas.microsoft.com/office/drawing/2014/main" id="{78D36AC9-766C-9581-397F-3B2C4929480F}"/>
                    </a:ext>
                  </a:extLst>
                </p:cNvPr>
                <p:cNvSpPr txBox="1"/>
                <p:nvPr/>
              </p:nvSpPr>
              <p:spPr>
                <a:xfrm>
                  <a:off x="0" y="6705600"/>
                  <a:ext cx="1666875" cy="276225"/>
                </a:xfrm>
                <a:prstGeom prst="rect">
                  <a:avLst/>
                </a:prstGeom>
                <a:noFill/>
                <a:ln w="6350">
                  <a:noFill/>
                </a:ln>
                <a:effectLst/>
              </p:spPr>
              <p:style>
                <a:lnRef idx="0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dk1"/>
                </a:fontRef>
              </p:style>
              <p:txBody>
                <a:bodyPr rot="0" spcFirstLastPara="0" vert="horz" wrap="square" lIns="91440" tIns="45720" rIns="91440" bIns="45720" numCol="1" spcCol="0" rtlCol="0" fromWordArt="0" anchor="t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>
                    <a:spcBef>
                      <a:spcPts val="500"/>
                    </a:spcBef>
                    <a:spcAft>
                      <a:spcPts val="500"/>
                    </a:spcAft>
                    <a:buNone/>
                  </a:pPr>
                  <a:r>
                    <a:rPr lang="en-GB" sz="1200" b="1">
                      <a:effectLst/>
                      <a:latin typeface="Times New Roman" panose="02020603050405020304" pitchFamily="18" charset="0"/>
                      <a:ea typeface="Times New Roman" panose="02020603050405020304" pitchFamily="18" charset="0"/>
                    </a:rPr>
                    <a:t> </a:t>
                  </a:r>
                  <a:endParaRPr lang="en-GB" sz="1000">
                    <a:effectLst/>
                    <a:latin typeface="Times New Roman" panose="02020603050405020304" pitchFamily="18" charset="0"/>
                    <a:ea typeface="Times New Roman" panose="02020603050405020304" pitchFamily="18" charset="0"/>
                  </a:endParaRPr>
                </a:p>
              </p:txBody>
            </p:sp>
          </p:grpSp>
          <p:grpSp>
            <p:nvGrpSpPr>
              <p:cNvPr id="26" name="Group 25">
                <a:extLst>
                  <a:ext uri="{FF2B5EF4-FFF2-40B4-BE49-F238E27FC236}">
                    <a16:creationId xmlns:a16="http://schemas.microsoft.com/office/drawing/2014/main" id="{23FDE7DF-264F-A3E0-41ED-4423615E484A}"/>
                  </a:ext>
                </a:extLst>
              </p:cNvPr>
              <p:cNvGrpSpPr/>
              <p:nvPr/>
            </p:nvGrpSpPr>
            <p:grpSpPr>
              <a:xfrm>
                <a:off x="2495550" y="247650"/>
                <a:ext cx="2752725" cy="7885534"/>
                <a:chOff x="0" y="0"/>
                <a:chExt cx="2752725" cy="7885534"/>
              </a:xfrm>
            </p:grpSpPr>
            <p:sp>
              <p:nvSpPr>
                <p:cNvPr id="27" name="Rectangle 26">
                  <a:extLst>
                    <a:ext uri="{FF2B5EF4-FFF2-40B4-BE49-F238E27FC236}">
                      <a16:creationId xmlns:a16="http://schemas.microsoft.com/office/drawing/2014/main" id="{9302FF0B-8113-C205-664E-37B4FFE10607}"/>
                    </a:ext>
                  </a:extLst>
                </p:cNvPr>
                <p:cNvSpPr/>
                <p:nvPr/>
              </p:nvSpPr>
              <p:spPr>
                <a:xfrm>
                  <a:off x="0" y="0"/>
                  <a:ext cx="2733675" cy="809625"/>
                </a:xfrm>
                <a:prstGeom prst="rect">
                  <a:avLst/>
                </a:prstGeom>
                <a:solidFill>
                  <a:schemeClr val="accent5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="horz" wrap="square" lIns="91440" tIns="45720" rIns="91440" bIns="4572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endParaRPr lang="en-GB"/>
                </a:p>
              </p:txBody>
            </p:sp>
            <p:sp>
              <p:nvSpPr>
                <p:cNvPr id="28" name="Rectangle 27">
                  <a:extLst>
                    <a:ext uri="{FF2B5EF4-FFF2-40B4-BE49-F238E27FC236}">
                      <a16:creationId xmlns:a16="http://schemas.microsoft.com/office/drawing/2014/main" id="{CB5B5714-B94D-2B83-B046-7747F4866B7D}"/>
                    </a:ext>
                  </a:extLst>
                </p:cNvPr>
                <p:cNvSpPr/>
                <p:nvPr/>
              </p:nvSpPr>
              <p:spPr>
                <a:xfrm>
                  <a:off x="19050" y="3371850"/>
                  <a:ext cx="2733675" cy="809625"/>
                </a:xfrm>
                <a:prstGeom prst="rect">
                  <a:avLst/>
                </a:prstGeom>
                <a:solidFill>
                  <a:schemeClr val="accent5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="horz" wrap="square" lIns="91440" tIns="45720" rIns="91440" bIns="4572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endParaRPr lang="en-GB"/>
                </a:p>
              </p:txBody>
            </p:sp>
            <p:sp>
              <p:nvSpPr>
                <p:cNvPr id="29" name="Rectangle 28">
                  <a:extLst>
                    <a:ext uri="{FF2B5EF4-FFF2-40B4-BE49-F238E27FC236}">
                      <a16:creationId xmlns:a16="http://schemas.microsoft.com/office/drawing/2014/main" id="{1F1ECD89-F06A-31EA-622C-A7AD501F5DE9}"/>
                    </a:ext>
                  </a:extLst>
                </p:cNvPr>
                <p:cNvSpPr/>
                <p:nvPr/>
              </p:nvSpPr>
              <p:spPr>
                <a:xfrm>
                  <a:off x="19050" y="1676400"/>
                  <a:ext cx="2697409" cy="929870"/>
                </a:xfrm>
                <a:prstGeom prst="rect">
                  <a:avLst/>
                </a:prstGeom>
                <a:solidFill>
                  <a:srgbClr val="33CCCC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="horz" wrap="square" lIns="91440" tIns="45720" rIns="91440" bIns="4572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endParaRPr lang="en-GB"/>
                </a:p>
              </p:txBody>
            </p:sp>
            <p:sp>
              <p:nvSpPr>
                <p:cNvPr id="30" name="Rectangle 29">
                  <a:extLst>
                    <a:ext uri="{FF2B5EF4-FFF2-40B4-BE49-F238E27FC236}">
                      <a16:creationId xmlns:a16="http://schemas.microsoft.com/office/drawing/2014/main" id="{428EF356-3016-610D-9F16-7B2C0401A6C1}"/>
                    </a:ext>
                  </a:extLst>
                </p:cNvPr>
                <p:cNvSpPr/>
                <p:nvPr/>
              </p:nvSpPr>
              <p:spPr>
                <a:xfrm>
                  <a:off x="19050" y="6686550"/>
                  <a:ext cx="2733675" cy="809625"/>
                </a:xfrm>
                <a:prstGeom prst="rect">
                  <a:avLst/>
                </a:prstGeom>
                <a:solidFill>
                  <a:schemeClr val="accent5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="horz" wrap="square" lIns="91440" tIns="45720" rIns="91440" bIns="4572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endParaRPr lang="en-GB"/>
                </a:p>
              </p:txBody>
            </p:sp>
            <p:sp>
              <p:nvSpPr>
                <p:cNvPr id="31" name="Rectangle 30">
                  <a:extLst>
                    <a:ext uri="{FF2B5EF4-FFF2-40B4-BE49-F238E27FC236}">
                      <a16:creationId xmlns:a16="http://schemas.microsoft.com/office/drawing/2014/main" id="{C080282A-F955-8F93-FB31-188F73B0F4AB}"/>
                    </a:ext>
                  </a:extLst>
                </p:cNvPr>
                <p:cNvSpPr/>
                <p:nvPr/>
              </p:nvSpPr>
              <p:spPr>
                <a:xfrm>
                  <a:off x="19050" y="5135908"/>
                  <a:ext cx="2733675" cy="809625"/>
                </a:xfrm>
                <a:prstGeom prst="rect">
                  <a:avLst/>
                </a:prstGeom>
                <a:solidFill>
                  <a:srgbClr val="33CCCC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="horz" wrap="square" lIns="91440" tIns="45720" rIns="91440" bIns="4572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endParaRPr lang="en-GB"/>
                </a:p>
              </p:txBody>
            </p:sp>
            <p:sp>
              <p:nvSpPr>
                <p:cNvPr id="32" name="Text Box 1512305769">
                  <a:extLst>
                    <a:ext uri="{FF2B5EF4-FFF2-40B4-BE49-F238E27FC236}">
                      <a16:creationId xmlns:a16="http://schemas.microsoft.com/office/drawing/2014/main" id="{0D884BED-9A90-1FFA-0680-EAA63488CAAF}"/>
                    </a:ext>
                  </a:extLst>
                </p:cNvPr>
                <p:cNvSpPr txBox="1"/>
                <p:nvPr/>
              </p:nvSpPr>
              <p:spPr>
                <a:xfrm>
                  <a:off x="19051" y="86546"/>
                  <a:ext cx="2638425" cy="784837"/>
                </a:xfrm>
                <a:prstGeom prst="rect">
                  <a:avLst/>
                </a:prstGeom>
                <a:noFill/>
                <a:ln w="6350">
                  <a:noFill/>
                </a:ln>
                <a:effectLst/>
              </p:spPr>
              <p:style>
                <a:lnRef idx="0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dk1"/>
                </a:fontRef>
              </p:style>
              <p:txBody>
                <a:bodyPr rot="0" spcFirstLastPara="0" vert="horz" wrap="square" lIns="91440" tIns="45720" rIns="91440" bIns="45720" numCol="1" spcCol="0" rtlCol="0" fromWordArt="0" anchor="t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>
                    <a:spcBef>
                      <a:spcPts val="500"/>
                    </a:spcBef>
                    <a:spcAft>
                      <a:spcPts val="500"/>
                    </a:spcAft>
                    <a:buNone/>
                  </a:pPr>
                  <a:r>
                    <a:rPr lang="en-GB" sz="1200" dirty="0">
                      <a:solidFill>
                        <a:srgbClr val="FFFFFF"/>
                      </a:solidFill>
                      <a:effectLst/>
                      <a:latin typeface="Times New Roman" panose="02020603050405020304" pitchFamily="18" charset="0"/>
                      <a:ea typeface="Times New Roman" panose="02020603050405020304" pitchFamily="18" charset="0"/>
                    </a:rPr>
                    <a:t>Background reading: Where did you access the initial reading and why?</a:t>
                  </a:r>
                  <a:endParaRPr lang="en-GB" sz="1000" dirty="0">
                    <a:effectLst/>
                    <a:latin typeface="Times New Roman" panose="02020603050405020304" pitchFamily="18" charset="0"/>
                    <a:ea typeface="Times New Roman" panose="02020603050405020304" pitchFamily="18" charset="0"/>
                  </a:endParaRPr>
                </a:p>
                <a:p>
                  <a:pPr>
                    <a:spcBef>
                      <a:spcPts val="500"/>
                    </a:spcBef>
                    <a:spcAft>
                      <a:spcPts val="500"/>
                    </a:spcAft>
                    <a:buNone/>
                  </a:pPr>
                  <a:r>
                    <a:rPr lang="en-GB" sz="1200" dirty="0">
                      <a:effectLst/>
                      <a:latin typeface="Times New Roman" panose="02020603050405020304" pitchFamily="18" charset="0"/>
                      <a:ea typeface="Times New Roman" panose="02020603050405020304" pitchFamily="18" charset="0"/>
                    </a:rPr>
                    <a:t> </a:t>
                  </a:r>
                  <a:endParaRPr lang="en-GB" sz="1000" dirty="0">
                    <a:effectLst/>
                    <a:latin typeface="Times New Roman" panose="02020603050405020304" pitchFamily="18" charset="0"/>
                    <a:ea typeface="Times New Roman" panose="02020603050405020304" pitchFamily="18" charset="0"/>
                  </a:endParaRPr>
                </a:p>
                <a:p>
                  <a:pPr>
                    <a:spcBef>
                      <a:spcPts val="500"/>
                    </a:spcBef>
                    <a:spcAft>
                      <a:spcPts val="500"/>
                    </a:spcAft>
                    <a:buNone/>
                  </a:pPr>
                  <a:r>
                    <a:rPr lang="en-GB" sz="1200" dirty="0">
                      <a:effectLst/>
                      <a:latin typeface="Times New Roman" panose="02020603050405020304" pitchFamily="18" charset="0"/>
                      <a:ea typeface="Times New Roman" panose="02020603050405020304" pitchFamily="18" charset="0"/>
                    </a:rPr>
                    <a:t> </a:t>
                  </a:r>
                  <a:endParaRPr lang="en-GB" sz="1000" dirty="0">
                    <a:effectLst/>
                    <a:latin typeface="Times New Roman" panose="02020603050405020304" pitchFamily="18" charset="0"/>
                    <a:ea typeface="Times New Roman" panose="02020603050405020304" pitchFamily="18" charset="0"/>
                  </a:endParaRPr>
                </a:p>
                <a:p>
                  <a:pPr>
                    <a:spcBef>
                      <a:spcPts val="500"/>
                    </a:spcBef>
                    <a:spcAft>
                      <a:spcPts val="500"/>
                    </a:spcAft>
                    <a:buNone/>
                  </a:pPr>
                  <a:endParaRPr lang="en-GB" sz="1000" dirty="0">
                    <a:effectLst/>
                    <a:latin typeface="Times New Roman" panose="02020603050405020304" pitchFamily="18" charset="0"/>
                    <a:ea typeface="Times New Roman" panose="02020603050405020304" pitchFamily="18" charset="0"/>
                  </a:endParaRPr>
                </a:p>
                <a:p>
                  <a:pPr>
                    <a:spcBef>
                      <a:spcPts val="500"/>
                    </a:spcBef>
                    <a:spcAft>
                      <a:spcPts val="500"/>
                    </a:spcAft>
                    <a:buNone/>
                  </a:pPr>
                  <a:r>
                    <a:rPr lang="en-GB" sz="1200" dirty="0">
                      <a:effectLst/>
                      <a:latin typeface="Times New Roman" panose="02020603050405020304" pitchFamily="18" charset="0"/>
                      <a:ea typeface="Times New Roman" panose="02020603050405020304" pitchFamily="18" charset="0"/>
                    </a:rPr>
                    <a:t> </a:t>
                  </a:r>
                  <a:endParaRPr lang="en-GB" sz="1000" dirty="0">
                    <a:effectLst/>
                    <a:latin typeface="Times New Roman" panose="02020603050405020304" pitchFamily="18" charset="0"/>
                    <a:ea typeface="Times New Roman" panose="02020603050405020304" pitchFamily="18" charset="0"/>
                  </a:endParaRPr>
                </a:p>
              </p:txBody>
            </p:sp>
            <p:sp>
              <p:nvSpPr>
                <p:cNvPr id="33" name="Text Box 774851000">
                  <a:extLst>
                    <a:ext uri="{FF2B5EF4-FFF2-40B4-BE49-F238E27FC236}">
                      <a16:creationId xmlns:a16="http://schemas.microsoft.com/office/drawing/2014/main" id="{90AF4387-69E8-2AE7-1319-E139EC0C1554}"/>
                    </a:ext>
                  </a:extLst>
                </p:cNvPr>
                <p:cNvSpPr txBox="1"/>
                <p:nvPr/>
              </p:nvSpPr>
              <p:spPr>
                <a:xfrm>
                  <a:off x="28577" y="1744750"/>
                  <a:ext cx="2638425" cy="803507"/>
                </a:xfrm>
                <a:prstGeom prst="rect">
                  <a:avLst/>
                </a:prstGeom>
                <a:noFill/>
                <a:ln w="6350">
                  <a:noFill/>
                </a:ln>
                <a:effectLst/>
              </p:spPr>
              <p:style>
                <a:lnRef idx="0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dk1"/>
                </a:fontRef>
              </p:style>
              <p:txBody>
                <a:bodyPr rot="0" spcFirstLastPara="0" vert="horz" wrap="square" lIns="91440" tIns="45720" rIns="91440" bIns="45720" numCol="1" spcCol="0" rtlCol="0" fromWordArt="0" anchor="t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>
                    <a:spcBef>
                      <a:spcPts val="500"/>
                    </a:spcBef>
                    <a:spcAft>
                      <a:spcPts val="500"/>
                    </a:spcAft>
                    <a:buNone/>
                  </a:pPr>
                  <a:r>
                    <a:rPr lang="en-GB" sz="1200">
                      <a:solidFill>
                        <a:srgbClr val="FFFFFF"/>
                      </a:solidFill>
                      <a:effectLst/>
                      <a:latin typeface="Times New Roman" panose="02020603050405020304" pitchFamily="18" charset="0"/>
                      <a:ea typeface="Times New Roman" panose="02020603050405020304" pitchFamily="18" charset="0"/>
                    </a:rPr>
                    <a:t>Planning: How did you decide which reading was relevant to your presentation?</a:t>
                  </a:r>
                  <a:endParaRPr lang="en-GB" sz="1000">
                    <a:effectLst/>
                    <a:latin typeface="Times New Roman" panose="02020603050405020304" pitchFamily="18" charset="0"/>
                    <a:ea typeface="Times New Roman" panose="02020603050405020304" pitchFamily="18" charset="0"/>
                  </a:endParaRPr>
                </a:p>
              </p:txBody>
            </p:sp>
            <p:sp>
              <p:nvSpPr>
                <p:cNvPr id="34" name="Text Box 959963015">
                  <a:extLst>
                    <a:ext uri="{FF2B5EF4-FFF2-40B4-BE49-F238E27FC236}">
                      <a16:creationId xmlns:a16="http://schemas.microsoft.com/office/drawing/2014/main" id="{E8CEA5F8-761E-BD1A-997C-C82B983A3A2A}"/>
                    </a:ext>
                  </a:extLst>
                </p:cNvPr>
                <p:cNvSpPr txBox="1"/>
                <p:nvPr/>
              </p:nvSpPr>
              <p:spPr>
                <a:xfrm>
                  <a:off x="57151" y="3429844"/>
                  <a:ext cx="2638425" cy="920519"/>
                </a:xfrm>
                <a:prstGeom prst="rect">
                  <a:avLst/>
                </a:prstGeom>
                <a:noFill/>
                <a:ln w="6350">
                  <a:noFill/>
                </a:ln>
                <a:effectLst/>
              </p:spPr>
              <p:style>
                <a:lnRef idx="0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dk1"/>
                </a:fontRef>
              </p:style>
              <p:txBody>
                <a:bodyPr rot="0" spcFirstLastPara="0" vert="horz" wrap="square" lIns="91440" tIns="45720" rIns="91440" bIns="45720" numCol="1" spcCol="0" rtlCol="0" fromWordArt="0" anchor="t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>
                    <a:spcBef>
                      <a:spcPts val="500"/>
                    </a:spcBef>
                    <a:spcAft>
                      <a:spcPts val="500"/>
                    </a:spcAft>
                    <a:buNone/>
                  </a:pPr>
                  <a:r>
                    <a:rPr lang="en-GB" sz="1200">
                      <a:solidFill>
                        <a:srgbClr val="FFFFFF"/>
                      </a:solidFill>
                      <a:effectLst/>
                      <a:latin typeface="Times New Roman" panose="02020603050405020304" pitchFamily="18" charset="0"/>
                      <a:ea typeface="Times New Roman" panose="02020603050405020304" pitchFamily="18" charset="0"/>
                    </a:rPr>
                    <a:t>Structure: How did you utilise the selected sources to structure your presentation?</a:t>
                  </a:r>
                  <a:endParaRPr lang="en-GB" sz="1000">
                    <a:effectLst/>
                    <a:latin typeface="Times New Roman" panose="02020603050405020304" pitchFamily="18" charset="0"/>
                    <a:ea typeface="Times New Roman" panose="02020603050405020304" pitchFamily="18" charset="0"/>
                  </a:endParaRPr>
                </a:p>
              </p:txBody>
            </p:sp>
            <p:sp>
              <p:nvSpPr>
                <p:cNvPr id="35" name="Text Box 421940410">
                  <a:extLst>
                    <a:ext uri="{FF2B5EF4-FFF2-40B4-BE49-F238E27FC236}">
                      <a16:creationId xmlns:a16="http://schemas.microsoft.com/office/drawing/2014/main" id="{0B61D007-E82D-92DB-6836-89FA1EBE23C0}"/>
                    </a:ext>
                  </a:extLst>
                </p:cNvPr>
                <p:cNvSpPr txBox="1"/>
                <p:nvPr/>
              </p:nvSpPr>
              <p:spPr>
                <a:xfrm>
                  <a:off x="56621" y="5200650"/>
                  <a:ext cx="2638425" cy="837084"/>
                </a:xfrm>
                <a:prstGeom prst="rect">
                  <a:avLst/>
                </a:prstGeom>
                <a:noFill/>
                <a:ln w="6350">
                  <a:noFill/>
                </a:ln>
                <a:effectLst/>
              </p:spPr>
              <p:style>
                <a:lnRef idx="0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dk1"/>
                </a:fontRef>
              </p:style>
              <p:txBody>
                <a:bodyPr rot="0" spcFirstLastPara="0" vert="horz" wrap="square" lIns="91440" tIns="45720" rIns="91440" bIns="45720" numCol="1" spcCol="0" rtlCol="0" fromWordArt="0" anchor="t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>
                    <a:spcBef>
                      <a:spcPts val="500"/>
                    </a:spcBef>
                    <a:spcAft>
                      <a:spcPts val="500"/>
                    </a:spcAft>
                    <a:buNone/>
                  </a:pPr>
                  <a:r>
                    <a:rPr lang="en-GB" sz="1200">
                      <a:solidFill>
                        <a:srgbClr val="FFFFFF"/>
                      </a:solidFill>
                      <a:effectLst/>
                      <a:latin typeface="Times New Roman" panose="02020603050405020304" pitchFamily="18" charset="0"/>
                      <a:ea typeface="Times New Roman" panose="02020603050405020304" pitchFamily="18" charset="0"/>
                    </a:rPr>
                    <a:t>Wider reading: Did you use any additional sources to build upon your initial research?</a:t>
                  </a:r>
                  <a:endParaRPr lang="en-GB" sz="1000">
                    <a:effectLst/>
                    <a:latin typeface="Times New Roman" panose="02020603050405020304" pitchFamily="18" charset="0"/>
                    <a:ea typeface="Times New Roman" panose="02020603050405020304" pitchFamily="18" charset="0"/>
                  </a:endParaRPr>
                </a:p>
              </p:txBody>
            </p:sp>
            <p:sp>
              <p:nvSpPr>
                <p:cNvPr id="36" name="Text Box 1720526558">
                  <a:extLst>
                    <a:ext uri="{FF2B5EF4-FFF2-40B4-BE49-F238E27FC236}">
                      <a16:creationId xmlns:a16="http://schemas.microsoft.com/office/drawing/2014/main" id="{CEE9B004-1303-B291-7FD6-4E8E1C46E89D}"/>
                    </a:ext>
                  </a:extLst>
                </p:cNvPr>
                <p:cNvSpPr txBox="1"/>
                <p:nvPr/>
              </p:nvSpPr>
              <p:spPr>
                <a:xfrm>
                  <a:off x="56618" y="6686546"/>
                  <a:ext cx="2638425" cy="1198988"/>
                </a:xfrm>
                <a:prstGeom prst="rect">
                  <a:avLst/>
                </a:prstGeom>
                <a:noFill/>
                <a:ln w="6350">
                  <a:noFill/>
                </a:ln>
                <a:effectLst/>
              </p:spPr>
              <p:style>
                <a:lnRef idx="0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dk1"/>
                </a:fontRef>
              </p:style>
              <p:txBody>
                <a:bodyPr rot="0" spcFirstLastPara="0" vert="horz" wrap="square" lIns="91440" tIns="45720" rIns="91440" bIns="45720" numCol="1" spcCol="0" rtlCol="0" fromWordArt="0" anchor="t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>
                    <a:spcBef>
                      <a:spcPts val="500"/>
                    </a:spcBef>
                    <a:spcAft>
                      <a:spcPts val="500"/>
                    </a:spcAft>
                    <a:buNone/>
                  </a:pPr>
                  <a:r>
                    <a:rPr lang="en-GB" sz="1000">
                      <a:solidFill>
                        <a:srgbClr val="FFFFFF"/>
                      </a:solidFill>
                      <a:effectLst/>
                      <a:latin typeface="Times New Roman" panose="02020603050405020304" pitchFamily="18" charset="0"/>
                      <a:ea typeface="Times New Roman" panose="02020603050405020304" pitchFamily="18" charset="0"/>
                    </a:rPr>
                    <a:t>Reflection/ challenges: Did you face any challenges when conducting your research? What would you do differently next time?</a:t>
                  </a:r>
                  <a:endParaRPr lang="en-GB" sz="1000">
                    <a:effectLst/>
                    <a:latin typeface="Times New Roman" panose="02020603050405020304" pitchFamily="18" charset="0"/>
                    <a:ea typeface="Times New Roman" panose="02020603050405020304" pitchFamily="18" charset="0"/>
                  </a:endParaRPr>
                </a:p>
              </p:txBody>
            </p:sp>
          </p:grpSp>
        </p:grpSp>
        <p:sp>
          <p:nvSpPr>
            <p:cNvPr id="13" name="Text Box 1044927359">
              <a:extLst>
                <a:ext uri="{FF2B5EF4-FFF2-40B4-BE49-F238E27FC236}">
                  <a16:creationId xmlns:a16="http://schemas.microsoft.com/office/drawing/2014/main" id="{D43FCEDB-B799-75B8-6447-8FA502BDEEAE}"/>
                </a:ext>
              </a:extLst>
            </p:cNvPr>
            <p:cNvSpPr txBox="1"/>
            <p:nvPr/>
          </p:nvSpPr>
          <p:spPr>
            <a:xfrm>
              <a:off x="731112" y="885722"/>
              <a:ext cx="5122268" cy="669011"/>
            </a:xfrm>
            <a:prstGeom prst="rect">
              <a:avLst/>
            </a:prstGeom>
            <a:noFill/>
            <a:ln w="6350">
              <a:noFill/>
            </a:ln>
            <a:effectLst/>
          </p:spPr>
          <p:style>
            <a:lnRef idx="0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>
                <a:spcBef>
                  <a:spcPts val="500"/>
                </a:spcBef>
                <a:spcAft>
                  <a:spcPts val="500"/>
                </a:spcAft>
                <a:buNone/>
              </a:pPr>
              <a:r>
                <a:rPr lang="en-GB" sz="2200" b="1">
                  <a:solidFill>
                    <a:srgbClr val="33CCCC"/>
                  </a:solidFill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rPr>
                <a:t>RESEARCH TIMELINE</a:t>
              </a:r>
              <a:endParaRPr lang="en-GB" sz="1000">
                <a:effectLst/>
                <a:latin typeface="Times New Roman" panose="02020603050405020304" pitchFamily="18" charset="0"/>
                <a:ea typeface="Times New Roman" panose="02020603050405020304" pitchFamily="18" charset="0"/>
              </a:endParaRPr>
            </a:p>
          </p:txBody>
        </p:sp>
      </p:grpSp>
      <p:sp>
        <p:nvSpPr>
          <p:cNvPr id="54" name="TextBox 53">
            <a:extLst>
              <a:ext uri="{FF2B5EF4-FFF2-40B4-BE49-F238E27FC236}">
                <a16:creationId xmlns:a16="http://schemas.microsoft.com/office/drawing/2014/main" id="{D3A0BB00-91A1-8E8B-B4EF-4A9C83A97459}"/>
              </a:ext>
            </a:extLst>
          </p:cNvPr>
          <p:cNvSpPr txBox="1"/>
          <p:nvPr/>
        </p:nvSpPr>
        <p:spPr>
          <a:xfrm>
            <a:off x="5209634" y="574466"/>
            <a:ext cx="3185652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chemeClr val="bg1"/>
                </a:solidFill>
              </a:rPr>
              <a:t>Govt. sites – Established organisations and academic articles from the internet and library</a:t>
            </a:r>
          </a:p>
        </p:txBody>
      </p:sp>
      <p:sp>
        <p:nvSpPr>
          <p:cNvPr id="55" name="TextBox 54">
            <a:extLst>
              <a:ext uri="{FF2B5EF4-FFF2-40B4-BE49-F238E27FC236}">
                <a16:creationId xmlns:a16="http://schemas.microsoft.com/office/drawing/2014/main" id="{CE1996B1-2D5F-1FAE-221C-7CC88631D102}"/>
              </a:ext>
            </a:extLst>
          </p:cNvPr>
          <p:cNvSpPr txBox="1"/>
          <p:nvPr/>
        </p:nvSpPr>
        <p:spPr>
          <a:xfrm>
            <a:off x="5170780" y="1844659"/>
            <a:ext cx="31856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chemeClr val="bg1"/>
                </a:solidFill>
              </a:rPr>
              <a:t>Read sources with relevant titles from academically viable sources</a:t>
            </a:r>
          </a:p>
        </p:txBody>
      </p:sp>
      <p:sp>
        <p:nvSpPr>
          <p:cNvPr id="56" name="TextBox 55">
            <a:extLst>
              <a:ext uri="{FF2B5EF4-FFF2-40B4-BE49-F238E27FC236}">
                <a16:creationId xmlns:a16="http://schemas.microsoft.com/office/drawing/2014/main" id="{2FDCA896-CE9E-6537-32F3-26105DD53FDE}"/>
              </a:ext>
            </a:extLst>
          </p:cNvPr>
          <p:cNvSpPr txBox="1"/>
          <p:nvPr/>
        </p:nvSpPr>
        <p:spPr>
          <a:xfrm>
            <a:off x="5170780" y="3123126"/>
            <a:ext cx="31856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chemeClr val="bg1"/>
                </a:solidFill>
              </a:rPr>
              <a:t>General structure already laid out – sources used inside</a:t>
            </a:r>
          </a:p>
        </p:txBody>
      </p:sp>
      <p:sp>
        <p:nvSpPr>
          <p:cNvPr id="57" name="TextBox 56">
            <a:extLst>
              <a:ext uri="{FF2B5EF4-FFF2-40B4-BE49-F238E27FC236}">
                <a16:creationId xmlns:a16="http://schemas.microsoft.com/office/drawing/2014/main" id="{86992E5F-1F55-AA5E-62E6-6C2B4F069CFC}"/>
              </a:ext>
            </a:extLst>
          </p:cNvPr>
          <p:cNvSpPr txBox="1"/>
          <p:nvPr/>
        </p:nvSpPr>
        <p:spPr>
          <a:xfrm>
            <a:off x="5170780" y="4556321"/>
            <a:ext cx="31856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chemeClr val="bg1"/>
                </a:solidFill>
              </a:rPr>
              <a:t>Some sources led into further research into certain topics </a:t>
            </a: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2EC5A8AE-9A19-A861-D5CF-8A4F054221B4}"/>
              </a:ext>
            </a:extLst>
          </p:cNvPr>
          <p:cNvSpPr txBox="1"/>
          <p:nvPr/>
        </p:nvSpPr>
        <p:spPr>
          <a:xfrm>
            <a:off x="4986219" y="5800479"/>
            <a:ext cx="31856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chemeClr val="bg1"/>
                </a:solidFill>
              </a:rPr>
              <a:t>My research/reading was interrupted by a meeting </a:t>
            </a:r>
          </a:p>
        </p:txBody>
      </p:sp>
    </p:spTree>
    <p:extLst>
      <p:ext uri="{BB962C8B-B14F-4D97-AF65-F5344CB8AC3E}">
        <p14:creationId xmlns:p14="http://schemas.microsoft.com/office/powerpoint/2010/main" val="3182457054"/>
      </p:ext>
    </p:extLst>
  </p:cSld>
  <p:clrMapOvr>
    <a:masterClrMapping/>
  </p:clrMapOvr>
  <p:transition spd="slow">
    <p:wip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1470320-B827-641F-4648-BF23E88449B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85CEACB-9D6F-FCFD-E64C-6D07FAFC48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4D497E5-2A42-6388-6202-7231EA1F35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0"/>
            <a:ext cx="12191999" cy="6858000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</a:schemeClr>
              </a:gs>
              <a:gs pos="100000">
                <a:srgbClr val="000000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5AE4AB5-5AFC-2736-3925-C167BC772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-4"/>
            <a:ext cx="12192000" cy="6402581"/>
          </a:xfrm>
          <a:prstGeom prst="rect">
            <a:avLst/>
          </a:prstGeom>
          <a:gradFill>
            <a:gsLst>
              <a:gs pos="1000">
                <a:schemeClr val="accent1">
                  <a:lumMod val="75000"/>
                  <a:alpha val="59000"/>
                </a:schemeClr>
              </a:gs>
              <a:gs pos="100000">
                <a:srgbClr val="000000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D3A9BEC-F96F-9A4F-2CB1-B3D3126A7B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63054" y="-2653923"/>
            <a:ext cx="6858001" cy="12165846"/>
          </a:xfrm>
          <a:prstGeom prst="rect">
            <a:avLst/>
          </a:prstGeom>
          <a:gradFill>
            <a:gsLst>
              <a:gs pos="13000">
                <a:schemeClr val="accent1">
                  <a:lumMod val="50000"/>
                  <a:alpha val="0"/>
                </a:schemeClr>
              </a:gs>
              <a:gs pos="99000">
                <a:srgbClr val="000000">
                  <a:alpha val="28000"/>
                </a:srgb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7568C2C-CE5D-C373-83A0-B5F06BF315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94763" y="0"/>
            <a:ext cx="6096001" cy="6858000"/>
          </a:xfrm>
          <a:prstGeom prst="rect">
            <a:avLst/>
          </a:prstGeom>
          <a:gradFill>
            <a:gsLst>
              <a:gs pos="13000">
                <a:schemeClr val="accent1">
                  <a:lumMod val="50000"/>
                  <a:alpha val="0"/>
                </a:schemeClr>
              </a:gs>
              <a:gs pos="99000">
                <a:schemeClr val="accent1">
                  <a:lumMod val="75000"/>
                  <a:alpha val="50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86A3124B-75D9-10C6-B290-B4AC108F03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4" y="-3"/>
            <a:ext cx="12182871" cy="6871922"/>
          </a:xfrm>
          <a:prstGeom prst="rect">
            <a:avLst/>
          </a:prstGeom>
          <a:gradFill>
            <a:gsLst>
              <a:gs pos="13000">
                <a:srgbClr val="000000">
                  <a:alpha val="35000"/>
                </a:srgbClr>
              </a:gs>
              <a:gs pos="99000">
                <a:schemeClr val="accent1">
                  <a:lumMod val="75000"/>
                  <a:alpha val="0"/>
                </a:schemeClr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D11ED985-286C-C91B-7154-42391B8555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7713" y="4049"/>
            <a:ext cx="10216576" cy="4729040"/>
          </a:xfrm>
          <a:custGeom>
            <a:avLst/>
            <a:gdLst>
              <a:gd name="connsiteX0" fmla="*/ 0 w 10216576"/>
              <a:gd name="connsiteY0" fmla="*/ 0 h 4729040"/>
              <a:gd name="connsiteX1" fmla="*/ 10216576 w 10216576"/>
              <a:gd name="connsiteY1" fmla="*/ 0 h 4729040"/>
              <a:gd name="connsiteX2" fmla="*/ 10210268 w 10216576"/>
              <a:gd name="connsiteY2" fmla="*/ 124944 h 4729040"/>
              <a:gd name="connsiteX3" fmla="*/ 5108288 w 10216576"/>
              <a:gd name="connsiteY3" fmla="*/ 4729040 h 4729040"/>
              <a:gd name="connsiteX4" fmla="*/ 6309 w 10216576"/>
              <a:gd name="connsiteY4" fmla="*/ 124944 h 47290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216576" h="4729040">
                <a:moveTo>
                  <a:pt x="0" y="0"/>
                </a:moveTo>
                <a:lnTo>
                  <a:pt x="10216576" y="0"/>
                </a:lnTo>
                <a:lnTo>
                  <a:pt x="10210268" y="124944"/>
                </a:lnTo>
                <a:cubicBezTo>
                  <a:pt x="9947637" y="2710997"/>
                  <a:pt x="7763635" y="4729040"/>
                  <a:pt x="5108288" y="4729040"/>
                </a:cubicBezTo>
                <a:cubicBezTo>
                  <a:pt x="2452942" y="4729040"/>
                  <a:pt x="268937" y="2710997"/>
                  <a:pt x="6309" y="124944"/>
                </a:cubicBezTo>
                <a:close/>
              </a:path>
            </a:pathLst>
          </a:custGeom>
          <a:gradFill>
            <a:gsLst>
              <a:gs pos="7000">
                <a:schemeClr val="accent1">
                  <a:lumMod val="50000"/>
                  <a:alpha val="4000"/>
                </a:schemeClr>
              </a:gs>
              <a:gs pos="99000">
                <a:schemeClr val="accent1">
                  <a:alpha val="24000"/>
                </a:schemeClr>
              </a:gs>
            </a:gsLst>
            <a:lin ang="10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10BFACC-2189-F94E-041E-B11157BFF452}"/>
              </a:ext>
            </a:extLst>
          </p:cNvPr>
          <p:cNvSpPr txBox="1"/>
          <p:nvPr/>
        </p:nvSpPr>
        <p:spPr>
          <a:xfrm>
            <a:off x="511277" y="344129"/>
            <a:ext cx="37755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Reference list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9725AE8-0708-6093-516E-B5553414E469}"/>
              </a:ext>
            </a:extLst>
          </p:cNvPr>
          <p:cNvSpPr txBox="1"/>
          <p:nvPr/>
        </p:nvSpPr>
        <p:spPr>
          <a:xfrm>
            <a:off x="115362" y="2139732"/>
            <a:ext cx="7003495" cy="116955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>
                <a:solidFill>
                  <a:schemeClr val="bg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Prison Reform Trust (2025) </a:t>
            </a:r>
            <a:r>
              <a:rPr lang="en-GB" sz="1400" i="1" dirty="0">
                <a:solidFill>
                  <a:schemeClr val="bg1"/>
                </a:solidFill>
              </a:rPr>
              <a:t>Prison Reform Trust response to the Justice Committee inquiry “Tackling drugs in prison”</a:t>
            </a:r>
            <a:endParaRPr lang="en-GB" sz="1400" dirty="0">
              <a:solidFill>
                <a:schemeClr val="bg1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r>
              <a:rPr lang="en-GB" sz="1400" dirty="0">
                <a:solidFill>
                  <a:schemeClr val="bg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400" dirty="0">
                <a:solidFill>
                  <a:schemeClr val="bg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2"/>
              </a:rPr>
              <a:t>https://prisonreformtrust.org.uk/wp-content/uploads/2025/02/Justice-Committee-tackling-drugs-PRT-written-evidence-FINAL.pdf</a:t>
            </a:r>
            <a:r>
              <a:rPr lang="en-GB" sz="1400" dirty="0">
                <a:solidFill>
                  <a:schemeClr val="bg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(Accessed: 7 December 2025)</a:t>
            </a:r>
            <a:endParaRPr lang="en-GB" sz="1400" dirty="0">
              <a:solidFill>
                <a:schemeClr val="bg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29F821E-9336-0953-8479-3CB3288182FA}"/>
              </a:ext>
            </a:extLst>
          </p:cNvPr>
          <p:cNvSpPr txBox="1"/>
          <p:nvPr/>
        </p:nvSpPr>
        <p:spPr>
          <a:xfrm>
            <a:off x="115362" y="734099"/>
            <a:ext cx="5303464" cy="13849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>
                <a:solidFill>
                  <a:schemeClr val="bg1"/>
                </a:solidFill>
              </a:rPr>
              <a:t>Office for National Statistics (2025) </a:t>
            </a:r>
            <a:r>
              <a:rPr lang="en-GB" sz="1400" i="1" dirty="0">
                <a:solidFill>
                  <a:schemeClr val="bg1"/>
                </a:solidFill>
              </a:rPr>
              <a:t>Deaths related to drug poisoning by date of occurrence, England and Wales</a:t>
            </a:r>
          </a:p>
          <a:p>
            <a:r>
              <a:rPr lang="en-GB" sz="1400" dirty="0">
                <a:solidFill>
                  <a:schemeClr val="bg1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400" u="sng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https://www.ons.gov.uk/peoplepopulationandcommunity/birthsdeathsandmarriages/deaths/datasets/deathsrelatedtodrugpoisoningbydateofoccurrence</a:t>
            </a:r>
            <a:r>
              <a:rPr lang="en-GB" sz="1400" u="sng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400" dirty="0">
                <a:solidFill>
                  <a:schemeClr val="bg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(Accessed: 6 December 2025)</a:t>
            </a:r>
            <a:endParaRPr lang="en-GB" sz="1400" dirty="0">
              <a:solidFill>
                <a:schemeClr val="bg1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AF51CCB-A8E4-677F-3CFC-A14FE5E7705E}"/>
              </a:ext>
            </a:extLst>
          </p:cNvPr>
          <p:cNvSpPr txBox="1"/>
          <p:nvPr/>
        </p:nvSpPr>
        <p:spPr>
          <a:xfrm>
            <a:off x="115362" y="3429000"/>
            <a:ext cx="4044464" cy="18158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>
                <a:solidFill>
                  <a:schemeClr val="bg1"/>
                </a:solidFill>
              </a:rPr>
              <a:t>Public Health England (2021</a:t>
            </a:r>
            <a:r>
              <a:rPr lang="en-GB" sz="1400" i="1" dirty="0">
                <a:solidFill>
                  <a:schemeClr val="bg1"/>
                </a:solidFill>
              </a:rPr>
              <a:t>) Part 1: introducing opioid substitution treatment (OST)</a:t>
            </a:r>
          </a:p>
          <a:p>
            <a:r>
              <a:rPr lang="en-GB" sz="1400" dirty="0">
                <a:solidFill>
                  <a:schemeClr val="bg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400" u="sng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https://www.gov.uk/government/publications/opioid-substitution-treatment-guide-for-keyworkers/part-1-introducing-opioid-substitution-treatment-ost</a:t>
            </a:r>
            <a:r>
              <a:rPr lang="en-GB" sz="1400" u="sng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400" dirty="0">
                <a:solidFill>
                  <a:schemeClr val="bg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(Accessed: </a:t>
            </a:r>
            <a:r>
              <a:rPr lang="en-GB" sz="1400" dirty="0">
                <a:solidFill>
                  <a:schemeClr val="bg1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6</a:t>
            </a:r>
            <a:r>
              <a:rPr lang="en-GB" sz="1400" dirty="0">
                <a:solidFill>
                  <a:schemeClr val="bg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December 2025)</a:t>
            </a:r>
            <a:endParaRPr lang="en-GB" sz="1400" dirty="0">
              <a:solidFill>
                <a:schemeClr val="bg1"/>
              </a:solidFill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CA17FDA4-DFA9-BF2D-790F-4354879DC496}"/>
              </a:ext>
            </a:extLst>
          </p:cNvPr>
          <p:cNvSpPr txBox="1"/>
          <p:nvPr/>
        </p:nvSpPr>
        <p:spPr>
          <a:xfrm>
            <a:off x="83569" y="5244882"/>
            <a:ext cx="5673226" cy="160043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b="0" i="0" dirty="0">
                <a:solidFill>
                  <a:schemeClr val="bg1"/>
                </a:solidFill>
                <a:effectLst/>
                <a:latin typeface="roboto_slabregular"/>
              </a:rPr>
              <a:t>Riley, F., Harris, M., Poulter, H.L., Moore, H.L., Ahmed, D., </a:t>
            </a:r>
            <a:r>
              <a:rPr lang="en-GB" sz="1400" b="0" i="0" dirty="0" err="1">
                <a:solidFill>
                  <a:schemeClr val="bg1"/>
                </a:solidFill>
                <a:effectLst/>
                <a:latin typeface="roboto_slabregular"/>
              </a:rPr>
              <a:t>Towl</a:t>
            </a:r>
            <a:r>
              <a:rPr lang="en-GB" sz="1400" b="0" i="0" dirty="0">
                <a:solidFill>
                  <a:schemeClr val="bg1"/>
                </a:solidFill>
                <a:effectLst/>
                <a:latin typeface="roboto_slabregular"/>
              </a:rPr>
              <a:t>, G., and Walker, T.(2023)‘</a:t>
            </a:r>
            <a:r>
              <a:rPr lang="en-GB" sz="1400" b="0" i="1" dirty="0">
                <a:solidFill>
                  <a:schemeClr val="bg1"/>
                </a:solidFill>
                <a:effectLst/>
                <a:latin typeface="roboto_slabregular"/>
              </a:rPr>
              <a:t>This is hardcore’: a qualitative study exploring service users’ experiences of Heroin-Assisted Treatment (HAT) in Middlesbrough, England, </a:t>
            </a:r>
            <a:r>
              <a:rPr lang="en-GB" sz="1400" b="0" dirty="0">
                <a:solidFill>
                  <a:schemeClr val="bg1"/>
                </a:solidFill>
                <a:effectLst/>
                <a:latin typeface="roboto_slabregular"/>
              </a:rPr>
              <a:t>Volume 20 (1),  pp1. Available at: https://www.proquest.com/docview/2815638118/fulltextPDF/180BCA2EDD3742A2PQ/1?accountid=130472&amp;sourcetype=Scholarly%20Journals</a:t>
            </a:r>
            <a:endParaRPr lang="en-GB" sz="1400" b="0" i="1" dirty="0">
              <a:solidFill>
                <a:schemeClr val="bg1"/>
              </a:solidFill>
              <a:effectLst/>
              <a:latin typeface="roboto_slabregular"/>
            </a:endParaRPr>
          </a:p>
        </p:txBody>
      </p:sp>
    </p:spTree>
    <p:extLst>
      <p:ext uri="{BB962C8B-B14F-4D97-AF65-F5344CB8AC3E}">
        <p14:creationId xmlns:p14="http://schemas.microsoft.com/office/powerpoint/2010/main" val="1906216828"/>
      </p:ext>
    </p:extLst>
  </p:cSld>
  <p:clrMapOvr>
    <a:masterClrMapping/>
  </p:clrMapOvr>
  <p:transition spd="slow">
    <p:wip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772E85A-6237-614B-9F9E-6441466645C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8E8AE5D-C895-E77C-D68A-9225DF9F76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697EAB9-3927-46C5-147B-C78AD68B91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0"/>
            <a:ext cx="12191999" cy="6858000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</a:schemeClr>
              </a:gs>
              <a:gs pos="100000">
                <a:srgbClr val="000000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F2F3A02-5033-283E-2BD3-4598DF35B9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-4"/>
            <a:ext cx="12192000" cy="6402581"/>
          </a:xfrm>
          <a:prstGeom prst="rect">
            <a:avLst/>
          </a:prstGeom>
          <a:gradFill>
            <a:gsLst>
              <a:gs pos="1000">
                <a:schemeClr val="accent1">
                  <a:lumMod val="75000"/>
                  <a:alpha val="59000"/>
                </a:schemeClr>
              </a:gs>
              <a:gs pos="100000">
                <a:srgbClr val="000000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879E5C-2C36-CE6B-A6B8-4AD2644EC9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63054" y="-2653923"/>
            <a:ext cx="6858001" cy="12165846"/>
          </a:xfrm>
          <a:prstGeom prst="rect">
            <a:avLst/>
          </a:prstGeom>
          <a:gradFill>
            <a:gsLst>
              <a:gs pos="13000">
                <a:schemeClr val="accent1">
                  <a:lumMod val="50000"/>
                  <a:alpha val="0"/>
                </a:schemeClr>
              </a:gs>
              <a:gs pos="99000">
                <a:srgbClr val="000000">
                  <a:alpha val="28000"/>
                </a:srgb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9506CA3-3CA4-CBB6-5454-869EB90768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94763" y="0"/>
            <a:ext cx="6096001" cy="6858000"/>
          </a:xfrm>
          <a:prstGeom prst="rect">
            <a:avLst/>
          </a:prstGeom>
          <a:gradFill>
            <a:gsLst>
              <a:gs pos="13000">
                <a:schemeClr val="accent1">
                  <a:lumMod val="50000"/>
                  <a:alpha val="0"/>
                </a:schemeClr>
              </a:gs>
              <a:gs pos="99000">
                <a:schemeClr val="accent1">
                  <a:lumMod val="75000"/>
                  <a:alpha val="50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F245912E-B7B9-ED6D-023A-0B4896520B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4" y="-3"/>
            <a:ext cx="12182871" cy="6871922"/>
          </a:xfrm>
          <a:prstGeom prst="rect">
            <a:avLst/>
          </a:prstGeom>
          <a:gradFill>
            <a:gsLst>
              <a:gs pos="13000">
                <a:srgbClr val="000000">
                  <a:alpha val="35000"/>
                </a:srgbClr>
              </a:gs>
              <a:gs pos="99000">
                <a:schemeClr val="accent1">
                  <a:lumMod val="75000"/>
                  <a:alpha val="0"/>
                </a:schemeClr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3A4414CE-86F0-A26B-6ADE-EA5BBD9D51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7713" y="4049"/>
            <a:ext cx="10216576" cy="4729040"/>
          </a:xfrm>
          <a:custGeom>
            <a:avLst/>
            <a:gdLst>
              <a:gd name="connsiteX0" fmla="*/ 0 w 10216576"/>
              <a:gd name="connsiteY0" fmla="*/ 0 h 4729040"/>
              <a:gd name="connsiteX1" fmla="*/ 10216576 w 10216576"/>
              <a:gd name="connsiteY1" fmla="*/ 0 h 4729040"/>
              <a:gd name="connsiteX2" fmla="*/ 10210268 w 10216576"/>
              <a:gd name="connsiteY2" fmla="*/ 124944 h 4729040"/>
              <a:gd name="connsiteX3" fmla="*/ 5108288 w 10216576"/>
              <a:gd name="connsiteY3" fmla="*/ 4729040 h 4729040"/>
              <a:gd name="connsiteX4" fmla="*/ 6309 w 10216576"/>
              <a:gd name="connsiteY4" fmla="*/ 124944 h 47290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216576" h="4729040">
                <a:moveTo>
                  <a:pt x="0" y="0"/>
                </a:moveTo>
                <a:lnTo>
                  <a:pt x="10216576" y="0"/>
                </a:lnTo>
                <a:lnTo>
                  <a:pt x="10210268" y="124944"/>
                </a:lnTo>
                <a:cubicBezTo>
                  <a:pt x="9947637" y="2710997"/>
                  <a:pt x="7763635" y="4729040"/>
                  <a:pt x="5108288" y="4729040"/>
                </a:cubicBezTo>
                <a:cubicBezTo>
                  <a:pt x="2452942" y="4729040"/>
                  <a:pt x="268937" y="2710997"/>
                  <a:pt x="6309" y="124944"/>
                </a:cubicBezTo>
                <a:close/>
              </a:path>
            </a:pathLst>
          </a:custGeom>
          <a:gradFill>
            <a:gsLst>
              <a:gs pos="7000">
                <a:schemeClr val="accent1">
                  <a:lumMod val="50000"/>
                  <a:alpha val="4000"/>
                </a:schemeClr>
              </a:gs>
              <a:gs pos="99000">
                <a:schemeClr val="accent1">
                  <a:alpha val="24000"/>
                </a:schemeClr>
              </a:gs>
            </a:gsLst>
            <a:lin ang="10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235A606-E4CA-3269-35A2-478A5A0BDB68}"/>
              </a:ext>
            </a:extLst>
          </p:cNvPr>
          <p:cNvSpPr txBox="1"/>
          <p:nvPr/>
        </p:nvSpPr>
        <p:spPr>
          <a:xfrm>
            <a:off x="255639" y="455422"/>
            <a:ext cx="34609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AI acknowledgment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3143C19-E2BC-AD54-F979-88F9D8480507}"/>
              </a:ext>
            </a:extLst>
          </p:cNvPr>
          <p:cNvSpPr txBox="1"/>
          <p:nvPr/>
        </p:nvSpPr>
        <p:spPr>
          <a:xfrm>
            <a:off x="-285136" y="1123997"/>
            <a:ext cx="6096000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>
              <a:buNone/>
            </a:pPr>
            <a:r>
              <a:rPr lang="en-GB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 confirm that I have not used any AI tools in the research and creation of this assignment. I confirm that I have not presented any AI generated materials as my own work. I confirm I have copies of my drafts, notes, and other resources I used, which I may be asked to provide in evidence.</a:t>
            </a:r>
            <a:endParaRPr lang="en-GB" sz="12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457200">
              <a:buNone/>
            </a:pPr>
            <a:r>
              <a:rPr lang="en-GB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12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45285359"/>
      </p:ext>
    </p:extLst>
  </p:cSld>
  <p:clrMapOvr>
    <a:masterClrMapping/>
  </p:clrMapOvr>
  <p:transition spd="slow">
    <p:wipe/>
  </p:transition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TM03457496[[fn=Parallax]]</Template>
  <TotalTime>254</TotalTime>
  <Words>690</Words>
  <Application>Microsoft Office PowerPoint</Application>
  <PresentationFormat>Widescreen</PresentationFormat>
  <Paragraphs>72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4" baseType="lpstr">
      <vt:lpstr>Aptos</vt:lpstr>
      <vt:lpstr>Aptos Display</vt:lpstr>
      <vt:lpstr>Arial</vt:lpstr>
      <vt:lpstr>roboto_slabregular</vt:lpstr>
      <vt:lpstr>Times New Roman</vt:lpstr>
      <vt:lpstr>Office Theme</vt:lpstr>
      <vt:lpstr>Drug policy focus</vt:lpstr>
      <vt:lpstr>Short film – Putting UK Drug Policy into Focus - 2020</vt:lpstr>
      <vt:lpstr>Short film – Putting UK Drug Policy into Focus - 2020</vt:lpstr>
      <vt:lpstr>Key Areas for Future Policy</vt:lpstr>
      <vt:lpstr>Key Areas for Future Policy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Kiyan Burch (2501984)</dc:creator>
  <cp:lastModifiedBy>Kiyan Burch (2501984)</cp:lastModifiedBy>
  <cp:revision>15</cp:revision>
  <dcterms:created xsi:type="dcterms:W3CDTF">2025-12-08T02:49:33Z</dcterms:created>
  <dcterms:modified xsi:type="dcterms:W3CDTF">2025-12-08T07:04:09Z</dcterms:modified>
</cp:coreProperties>
</file>