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9.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9.xml"/>
  <Override ContentType="application/vnd.openxmlformats-officedocument.presentationml.slideLayout+xml" PartName="/ppt/slideLayouts/slideLayout4.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Lst>
  <p:sldSz cy="6858000" cx="12192000"/>
  <p:notesSz cx="6858000" cy="9144000"/>
  <p:embeddedFontLst>
    <p:embeddedFont>
      <p:font typeface="Century Gothic"/>
      <p:regular r:id="rId26"/>
      <p:bold r:id="rId27"/>
      <p:italic r:id="rId28"/>
      <p:boldItalic r:id="rId29"/>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GoogleSlidesCustomDataVersion2">
      <go:slidesCustomData xmlns:go="http://customooxmlschemas.google.com/" r:id="rId30" roundtripDataSignature="AMtx7mikz6B5/OeW+5aeHXPJRUxEuS6r+A=="/>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20" Type="http://schemas.openxmlformats.org/officeDocument/2006/relationships/slide" Target="slides/slide16.xml"/><Relationship Id="rId22" Type="http://schemas.openxmlformats.org/officeDocument/2006/relationships/slide" Target="slides/slide18.xml"/><Relationship Id="rId21" Type="http://schemas.openxmlformats.org/officeDocument/2006/relationships/slide" Target="slides/slide17.xml"/><Relationship Id="rId24" Type="http://schemas.openxmlformats.org/officeDocument/2006/relationships/slide" Target="slides/slide20.xml"/><Relationship Id="rId23" Type="http://schemas.openxmlformats.org/officeDocument/2006/relationships/slide" Target="slides/slide19.xml"/><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26" Type="http://schemas.openxmlformats.org/officeDocument/2006/relationships/font" Target="fonts/CenturyGothic-regular.fntdata"/><Relationship Id="rId25" Type="http://schemas.openxmlformats.org/officeDocument/2006/relationships/slide" Target="slides/slide21.xml"/><Relationship Id="rId28" Type="http://schemas.openxmlformats.org/officeDocument/2006/relationships/font" Target="fonts/CenturyGothic-italic.fntdata"/><Relationship Id="rId27" Type="http://schemas.openxmlformats.org/officeDocument/2006/relationships/font" Target="fonts/CenturyGothic-bold.fntdata"/><Relationship Id="rId5" Type="http://schemas.openxmlformats.org/officeDocument/2006/relationships/slide" Target="slides/slide1.xml"/><Relationship Id="rId6" Type="http://schemas.openxmlformats.org/officeDocument/2006/relationships/slide" Target="slides/slide2.xml"/><Relationship Id="rId29" Type="http://schemas.openxmlformats.org/officeDocument/2006/relationships/font" Target="fonts/CenturyGothic-boldItalic.fntdata"/><Relationship Id="rId7" Type="http://schemas.openxmlformats.org/officeDocument/2006/relationships/slide" Target="slides/slide3.xml"/><Relationship Id="rId8" Type="http://schemas.openxmlformats.org/officeDocument/2006/relationships/slide" Target="slides/slide4.xml"/><Relationship Id="rId30" Type="http://customschemas.google.com/relationships/presentationmetadata" Target="metadata"/><Relationship Id="rId11" Type="http://schemas.openxmlformats.org/officeDocument/2006/relationships/slide" Target="slides/slide7.xml"/><Relationship Id="rId10" Type="http://schemas.openxmlformats.org/officeDocument/2006/relationships/slide" Target="slides/slide6.xml"/><Relationship Id="rId13" Type="http://schemas.openxmlformats.org/officeDocument/2006/relationships/slide" Target="slides/slide9.xml"/><Relationship Id="rId12" Type="http://schemas.openxmlformats.org/officeDocument/2006/relationships/slide" Target="slides/slide8.xml"/><Relationship Id="rId15" Type="http://schemas.openxmlformats.org/officeDocument/2006/relationships/slide" Target="slides/slide11.xml"/><Relationship Id="rId14" Type="http://schemas.openxmlformats.org/officeDocument/2006/relationships/slide" Target="slides/slide10.xml"/><Relationship Id="rId17" Type="http://schemas.openxmlformats.org/officeDocument/2006/relationships/slide" Target="slides/slide13.xml"/><Relationship Id="rId16" Type="http://schemas.openxmlformats.org/officeDocument/2006/relationships/slide" Target="slides/slide12.xml"/><Relationship Id="rId19" Type="http://schemas.openxmlformats.org/officeDocument/2006/relationships/slide" Target="slides/slide15.xml"/><Relationship Id="rId18" Type="http://schemas.openxmlformats.org/officeDocument/2006/relationships/slide" Target="slides/slide1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US"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4" name="Shape 164"/>
        <p:cNvGrpSpPr/>
        <p:nvPr/>
      </p:nvGrpSpPr>
      <p:grpSpPr>
        <a:xfrm>
          <a:off x="0" y="0"/>
          <a:ext cx="0" cy="0"/>
          <a:chOff x="0" y="0"/>
          <a:chExt cx="0" cy="0"/>
        </a:xfrm>
      </p:grpSpPr>
      <p:sp>
        <p:nvSpPr>
          <p:cNvPr id="165" name="Google Shape;165;p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66" name="Google Shape;166;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0" name="Shape 170"/>
        <p:cNvGrpSpPr/>
        <p:nvPr/>
      </p:nvGrpSpPr>
      <p:grpSpPr>
        <a:xfrm>
          <a:off x="0" y="0"/>
          <a:ext cx="0" cy="0"/>
          <a:chOff x="0" y="0"/>
          <a:chExt cx="0" cy="0"/>
        </a:xfrm>
      </p:grpSpPr>
      <p:sp>
        <p:nvSpPr>
          <p:cNvPr id="171" name="Google Shape;171;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2" name="Google Shape;172;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US"/>
              <a:t>The population in the United Kingdom is ageing at a high rate thus putting a strain on the health and social care services. The elderly are prone to have long-term illnesses, less mobility, social isolation, and dependence on both formal and informal care. This has led to the empowering of older people to live independently, autonomously and enjoy quality life being a core area of health and social care policy and practice (Sweeting et al., 2024).</a:t>
            </a:r>
            <a:endParaRPr/>
          </a:p>
          <a:p>
            <a:pPr indent="0" lvl="0" marL="0" rtl="0" algn="l">
              <a:spcBef>
                <a:spcPts val="0"/>
              </a:spcBef>
              <a:spcAft>
                <a:spcPts val="0"/>
              </a:spcAft>
              <a:buNone/>
            </a:pPr>
            <a:r>
              <a:t/>
            </a:r>
            <a:endParaRPr/>
          </a:p>
        </p:txBody>
      </p:sp>
      <p:sp>
        <p:nvSpPr>
          <p:cNvPr id="173" name="Google Shape;173;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7" name="Shape 177"/>
        <p:cNvGrpSpPr/>
        <p:nvPr/>
      </p:nvGrpSpPr>
      <p:grpSpPr>
        <a:xfrm>
          <a:off x="0" y="0"/>
          <a:ext cx="0" cy="0"/>
          <a:chOff x="0" y="0"/>
          <a:chExt cx="0" cy="0"/>
        </a:xfrm>
      </p:grpSpPr>
      <p:sp>
        <p:nvSpPr>
          <p:cNvPr id="178" name="Google Shape;178;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9" name="Google Shape;179;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US"/>
              <a:t>The age chronologically is not the sole determinant of the health status, independency or care requirement. Older adults are physically active and socially engaged, whereas others feel weak, less active in their mind, or any other disability (Alsaleh, 2020).</a:t>
            </a:r>
            <a:endParaRPr/>
          </a:p>
          <a:p>
            <a:pPr indent="0" lvl="0" marL="0" rtl="0" algn="l">
              <a:spcBef>
                <a:spcPts val="0"/>
              </a:spcBef>
              <a:spcAft>
                <a:spcPts val="0"/>
              </a:spcAft>
              <a:buNone/>
            </a:pPr>
            <a:r>
              <a:t/>
            </a:r>
            <a:endParaRPr/>
          </a:p>
        </p:txBody>
      </p:sp>
      <p:sp>
        <p:nvSpPr>
          <p:cNvPr id="180" name="Google Shape;180;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5" name="Shape 185"/>
        <p:cNvGrpSpPr/>
        <p:nvPr/>
      </p:nvGrpSpPr>
      <p:grpSpPr>
        <a:xfrm>
          <a:off x="0" y="0"/>
          <a:ext cx="0" cy="0"/>
          <a:chOff x="0" y="0"/>
          <a:chExt cx="0" cy="0"/>
        </a:xfrm>
      </p:grpSpPr>
      <p:sp>
        <p:nvSpPr>
          <p:cNvPr id="186" name="Google Shape;186;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87" name="Google Shape;187;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As the functional ability reduces, practical assistance with activities of daily living, including washing, dressing, and meal preparation, may be necessary. </a:t>
            </a:r>
            <a:endParaRPr/>
          </a:p>
          <a:p>
            <a:pPr indent="0" lvl="0" marL="0" rtl="0" algn="l">
              <a:spcBef>
                <a:spcPts val="0"/>
              </a:spcBef>
              <a:spcAft>
                <a:spcPts val="0"/>
              </a:spcAft>
              <a:buNone/>
            </a:pPr>
            <a:r>
              <a:rPr lang="en-US"/>
              <a:t>Good care should therefore be holistic as it should focus on both the physical, psychological and social aspect of wellbeing. </a:t>
            </a:r>
            <a:endParaRPr/>
          </a:p>
          <a:p>
            <a:pPr indent="0" lvl="0" marL="0" rtl="0" algn="l">
              <a:spcBef>
                <a:spcPts val="0"/>
              </a:spcBef>
              <a:spcAft>
                <a:spcPts val="0"/>
              </a:spcAft>
              <a:buNone/>
            </a:pPr>
            <a:r>
              <a:t/>
            </a:r>
            <a:endParaRPr/>
          </a:p>
        </p:txBody>
      </p:sp>
      <p:sp>
        <p:nvSpPr>
          <p:cNvPr id="188" name="Google Shape;188;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2" name="Shape 192"/>
        <p:cNvGrpSpPr/>
        <p:nvPr/>
      </p:nvGrpSpPr>
      <p:grpSpPr>
        <a:xfrm>
          <a:off x="0" y="0"/>
          <a:ext cx="0" cy="0"/>
          <a:chOff x="0" y="0"/>
          <a:chExt cx="0" cy="0"/>
        </a:xfrm>
      </p:grpSpPr>
      <p:sp>
        <p:nvSpPr>
          <p:cNvPr id="193" name="Google Shape;193;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94" name="Google Shape;194;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US"/>
              <a:t>Rather, it facilitates the partnership between older adults, families and care providers. Empowered elders have better chances of having better wellbeing, confidence and satisfaction to services. </a:t>
            </a:r>
            <a:endParaRPr/>
          </a:p>
          <a:p>
            <a:pPr indent="0" lvl="0" marL="0" rtl="0" algn="l">
              <a:spcBef>
                <a:spcPts val="0"/>
              </a:spcBef>
              <a:spcAft>
                <a:spcPts val="0"/>
              </a:spcAft>
              <a:buNone/>
            </a:pPr>
            <a:r>
              <a:t/>
            </a:r>
            <a:endParaRPr/>
          </a:p>
        </p:txBody>
      </p:sp>
      <p:sp>
        <p:nvSpPr>
          <p:cNvPr id="195" name="Google Shape;195;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0" name="Shape 200"/>
        <p:cNvGrpSpPr/>
        <p:nvPr/>
      </p:nvGrpSpPr>
      <p:grpSpPr>
        <a:xfrm>
          <a:off x="0" y="0"/>
          <a:ext cx="0" cy="0"/>
          <a:chOff x="0" y="0"/>
          <a:chExt cx="0" cy="0"/>
        </a:xfrm>
      </p:grpSpPr>
      <p:sp>
        <p:nvSpPr>
          <p:cNvPr id="201" name="Google Shape;201;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02" name="Google Shape;202;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Promoting independence does not only enhance the well-being of older people but also helps to decrease the strain on health and social care systems. Nevertheless, independence is a critical process that needs to be intervened within a timely manner, sufficient resources, and service coordination (Moore and Hancock, 2020).</a:t>
            </a:r>
            <a:endParaRPr/>
          </a:p>
        </p:txBody>
      </p:sp>
      <p:sp>
        <p:nvSpPr>
          <p:cNvPr id="203" name="Google Shape;203;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7" name="Shape 207"/>
        <p:cNvGrpSpPr/>
        <p:nvPr/>
      </p:nvGrpSpPr>
      <p:grpSpPr>
        <a:xfrm>
          <a:off x="0" y="0"/>
          <a:ext cx="0" cy="0"/>
          <a:chOff x="0" y="0"/>
          <a:chExt cx="0" cy="0"/>
        </a:xfrm>
      </p:grpSpPr>
      <p:sp>
        <p:nvSpPr>
          <p:cNvPr id="208" name="Google Shape;208;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09" name="Google Shape;209;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Sharing decision-making, effective communication and autonomy respect are some of the features of effective person-centred care. </a:t>
            </a:r>
            <a:endParaRPr/>
          </a:p>
          <a:p>
            <a:pPr indent="0" lvl="0" marL="0" rtl="0" algn="l">
              <a:spcBef>
                <a:spcPts val="0"/>
              </a:spcBef>
              <a:spcAft>
                <a:spcPts val="0"/>
              </a:spcAft>
              <a:buNone/>
            </a:pPr>
            <a:r>
              <a:rPr lang="en-US"/>
              <a:t>Implementation may, however, be sporadic, because of time constraints, shortage of staffing and organisational limitations. </a:t>
            </a:r>
            <a:endParaRPr/>
          </a:p>
          <a:p>
            <a:pPr indent="0" lvl="0" marL="0" rtl="0" algn="l">
              <a:spcBef>
                <a:spcPts val="0"/>
              </a:spcBef>
              <a:spcAft>
                <a:spcPts val="0"/>
              </a:spcAft>
              <a:buNone/>
            </a:pPr>
            <a:r>
              <a:t/>
            </a:r>
            <a:endParaRPr/>
          </a:p>
        </p:txBody>
      </p:sp>
      <p:sp>
        <p:nvSpPr>
          <p:cNvPr id="210" name="Google Shape;210;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6" name="Shape 216"/>
        <p:cNvGrpSpPr/>
        <p:nvPr/>
      </p:nvGrpSpPr>
      <p:grpSpPr>
        <a:xfrm>
          <a:off x="0" y="0"/>
          <a:ext cx="0" cy="0"/>
          <a:chOff x="0" y="0"/>
          <a:chExt cx="0" cy="0"/>
        </a:xfrm>
      </p:grpSpPr>
      <p:sp>
        <p:nvSpPr>
          <p:cNvPr id="217" name="Google Shape;217;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18" name="Google Shape;218;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Age UK is a voluntary organisation that is crucial in offering advocacy services, information, and community-based services. </a:t>
            </a:r>
            <a:endParaRPr/>
          </a:p>
          <a:p>
            <a:pPr indent="0" lvl="0" marL="0" rtl="0" algn="l">
              <a:spcBef>
                <a:spcPts val="0"/>
              </a:spcBef>
              <a:spcAft>
                <a:spcPts val="0"/>
              </a:spcAft>
              <a:buNone/>
            </a:pPr>
            <a:r>
              <a:rPr lang="en-US"/>
              <a:t>However, with this array of provision, service delivery is often rather disjointed, which is providing gaps in care and lack of coordination. </a:t>
            </a:r>
            <a:endParaRPr/>
          </a:p>
          <a:p>
            <a:pPr indent="0" lvl="0" marL="0" rtl="0" algn="l">
              <a:spcBef>
                <a:spcPts val="0"/>
              </a:spcBef>
              <a:spcAft>
                <a:spcPts val="0"/>
              </a:spcAft>
              <a:buNone/>
            </a:pPr>
            <a:r>
              <a:t/>
            </a:r>
            <a:endParaRPr/>
          </a:p>
        </p:txBody>
      </p:sp>
      <p:sp>
        <p:nvSpPr>
          <p:cNvPr id="219" name="Google Shape;219;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3" name="Shape 223"/>
        <p:cNvGrpSpPr/>
        <p:nvPr/>
      </p:nvGrpSpPr>
      <p:grpSpPr>
        <a:xfrm>
          <a:off x="0" y="0"/>
          <a:ext cx="0" cy="0"/>
          <a:chOff x="0" y="0"/>
          <a:chExt cx="0" cy="0"/>
        </a:xfrm>
      </p:grpSpPr>
      <p:sp>
        <p:nvSpPr>
          <p:cNvPr id="224" name="Google Shape;224;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25" name="Google Shape;225;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However, the Act offers a valuable premise regarding the care which is based on rights and person-centred (Astell et al., 2020).</a:t>
            </a:r>
            <a:endParaRPr/>
          </a:p>
        </p:txBody>
      </p:sp>
      <p:sp>
        <p:nvSpPr>
          <p:cNvPr id="226" name="Google Shape;226;p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0" name="Shape 230"/>
        <p:cNvGrpSpPr/>
        <p:nvPr/>
      </p:nvGrpSpPr>
      <p:grpSpPr>
        <a:xfrm>
          <a:off x="0" y="0"/>
          <a:ext cx="0" cy="0"/>
          <a:chOff x="0" y="0"/>
          <a:chExt cx="0" cy="0"/>
        </a:xfrm>
      </p:grpSpPr>
      <p:sp>
        <p:nvSpPr>
          <p:cNvPr id="231" name="Google Shape;231;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32" name="Google Shape;232;p1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US"/>
              <a:t>Technology is in line with the policy priorities of prevention and community-based care. The success of technology however lies in the usability, accessibility, and personal acceptance. </a:t>
            </a:r>
            <a:endParaRPr/>
          </a:p>
          <a:p>
            <a:pPr indent="0" lvl="0" marL="0" rtl="0" algn="l">
              <a:spcBef>
                <a:spcPts val="0"/>
              </a:spcBef>
              <a:spcAft>
                <a:spcPts val="0"/>
              </a:spcAft>
              <a:buNone/>
            </a:pPr>
            <a:r>
              <a:t/>
            </a:r>
            <a:endParaRPr/>
          </a:p>
        </p:txBody>
      </p:sp>
      <p:sp>
        <p:nvSpPr>
          <p:cNvPr id="233" name="Google Shape;233;p1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8" name="Shape 238"/>
        <p:cNvGrpSpPr/>
        <p:nvPr/>
      </p:nvGrpSpPr>
      <p:grpSpPr>
        <a:xfrm>
          <a:off x="0" y="0"/>
          <a:ext cx="0" cy="0"/>
          <a:chOff x="0" y="0"/>
          <a:chExt cx="0" cy="0"/>
        </a:xfrm>
      </p:grpSpPr>
      <p:sp>
        <p:nvSpPr>
          <p:cNvPr id="239" name="Google Shape;239;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40" name="Google Shape;240;p1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Nevertheless, not all benefits can be popular and require proper evaluation, education, and continuous assistance. These are not necessary to have technology delivering to its intended results (Sen et al., 2022).</a:t>
            </a:r>
            <a:endParaRPr/>
          </a:p>
        </p:txBody>
      </p:sp>
      <p:sp>
        <p:nvSpPr>
          <p:cNvPr id="241" name="Google Shape;241;p1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5" name="Shape 245"/>
        <p:cNvGrpSpPr/>
        <p:nvPr/>
      </p:nvGrpSpPr>
      <p:grpSpPr>
        <a:xfrm>
          <a:off x="0" y="0"/>
          <a:ext cx="0" cy="0"/>
          <a:chOff x="0" y="0"/>
          <a:chExt cx="0" cy="0"/>
        </a:xfrm>
      </p:grpSpPr>
      <p:sp>
        <p:nvSpPr>
          <p:cNvPr id="246" name="Google Shape;246;p1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47" name="Google Shape;247;p1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Provided that services become more dependent on the use of digital solutions, digitally marginalised people face the danger that they will become marginalized. </a:t>
            </a:r>
            <a:endParaRPr/>
          </a:p>
          <a:p>
            <a:pPr indent="0" lvl="0" marL="0" rtl="0" algn="l">
              <a:spcBef>
                <a:spcPts val="0"/>
              </a:spcBef>
              <a:spcAft>
                <a:spcPts val="0"/>
              </a:spcAft>
              <a:buNone/>
            </a:pPr>
            <a:r>
              <a:rPr lang="en-US"/>
              <a:t>The solution to digital inequality involves specific training, low costs, and universal design. </a:t>
            </a:r>
            <a:endParaRPr/>
          </a:p>
          <a:p>
            <a:pPr indent="0" lvl="0" marL="0" rtl="0" algn="l">
              <a:spcBef>
                <a:spcPts val="0"/>
              </a:spcBef>
              <a:spcAft>
                <a:spcPts val="0"/>
              </a:spcAft>
              <a:buNone/>
            </a:pPr>
            <a:r>
              <a:t/>
            </a:r>
            <a:endParaRPr/>
          </a:p>
        </p:txBody>
      </p:sp>
      <p:sp>
        <p:nvSpPr>
          <p:cNvPr id="248" name="Google Shape;248;p1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2" name="Shape 252"/>
        <p:cNvGrpSpPr/>
        <p:nvPr/>
      </p:nvGrpSpPr>
      <p:grpSpPr>
        <a:xfrm>
          <a:off x="0" y="0"/>
          <a:ext cx="0" cy="0"/>
          <a:chOff x="0" y="0"/>
          <a:chExt cx="0" cy="0"/>
        </a:xfrm>
      </p:grpSpPr>
      <p:sp>
        <p:nvSpPr>
          <p:cNvPr id="253" name="Google Shape;253;p1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54" name="Google Shape;254;p1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Although surveillance technologies can contribute to the increased safety, they can be viewed as invasive or authoritative as well (Pirzada et al., 2022).</a:t>
            </a:r>
            <a:endParaRPr/>
          </a:p>
          <a:p>
            <a:pPr indent="0" lvl="0" marL="0" rtl="0" algn="l">
              <a:spcBef>
                <a:spcPts val="0"/>
              </a:spcBef>
              <a:spcAft>
                <a:spcPts val="0"/>
              </a:spcAft>
              <a:buNone/>
            </a:pPr>
            <a:r>
              <a:rPr lang="en-US"/>
              <a:t>Decisions on technological interventions should be informed and fully consulted with older people. </a:t>
            </a:r>
            <a:endParaRPr/>
          </a:p>
          <a:p>
            <a:pPr indent="0" lvl="0" marL="0" rtl="0" algn="l">
              <a:spcBef>
                <a:spcPts val="0"/>
              </a:spcBef>
              <a:spcAft>
                <a:spcPts val="0"/>
              </a:spcAft>
              <a:buNone/>
            </a:pPr>
            <a:r>
              <a:t/>
            </a:r>
            <a:endParaRPr/>
          </a:p>
        </p:txBody>
      </p:sp>
      <p:sp>
        <p:nvSpPr>
          <p:cNvPr id="255" name="Google Shape;255;p1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9" name="Shape 259"/>
        <p:cNvGrpSpPr/>
        <p:nvPr/>
      </p:nvGrpSpPr>
      <p:grpSpPr>
        <a:xfrm>
          <a:off x="0" y="0"/>
          <a:ext cx="0" cy="0"/>
          <a:chOff x="0" y="0"/>
          <a:chExt cx="0" cy="0"/>
        </a:xfrm>
      </p:grpSpPr>
      <p:sp>
        <p:nvSpPr>
          <p:cNvPr id="260" name="Google Shape;260;p1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61" name="Google Shape;261;p1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Moreover, the organisational cultures, which are risk-averse, can give a preference to safety rather than autonomy. </a:t>
            </a:r>
            <a:endParaRPr/>
          </a:p>
          <a:p>
            <a:pPr indent="0" lvl="0" marL="0" rtl="0" algn="l">
              <a:spcBef>
                <a:spcPts val="0"/>
              </a:spcBef>
              <a:spcAft>
                <a:spcPts val="0"/>
              </a:spcAft>
              <a:buNone/>
            </a:pPr>
            <a:r>
              <a:rPr lang="en-US"/>
              <a:t>To overcome these obstacles, there is need to change the culture, invest well, and have good leaders. </a:t>
            </a:r>
            <a:endParaRPr/>
          </a:p>
          <a:p>
            <a:pPr indent="0" lvl="0" marL="0" rtl="0" algn="l">
              <a:spcBef>
                <a:spcPts val="0"/>
              </a:spcBef>
              <a:spcAft>
                <a:spcPts val="0"/>
              </a:spcAft>
              <a:buNone/>
            </a:pPr>
            <a:r>
              <a:t/>
            </a:r>
            <a:endParaRPr/>
          </a:p>
        </p:txBody>
      </p:sp>
      <p:sp>
        <p:nvSpPr>
          <p:cNvPr id="262" name="Google Shape;262;p1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8" name="Shape 268"/>
        <p:cNvGrpSpPr/>
        <p:nvPr/>
      </p:nvGrpSpPr>
      <p:grpSpPr>
        <a:xfrm>
          <a:off x="0" y="0"/>
          <a:ext cx="0" cy="0"/>
          <a:chOff x="0" y="0"/>
          <a:chExt cx="0" cy="0"/>
        </a:xfrm>
      </p:grpSpPr>
      <p:sp>
        <p:nvSpPr>
          <p:cNvPr id="269" name="Google Shape;269;p1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70" name="Google Shape;270;p1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IC models improve continuity and outcomes by improving coordination between health and social care services. </a:t>
            </a:r>
            <a:endParaRPr/>
          </a:p>
          <a:p>
            <a:pPr indent="0" lvl="0" marL="0" rtl="0" algn="l">
              <a:spcBef>
                <a:spcPts val="0"/>
              </a:spcBef>
              <a:spcAft>
                <a:spcPts val="0"/>
              </a:spcAft>
              <a:buNone/>
            </a:pPr>
            <a:r>
              <a:rPr lang="en-US"/>
              <a:t>The characteristics of successful initiatives have in common the following ones such as person-centred planning, multidisciplinary collaboration, and proactive working with older people. </a:t>
            </a:r>
            <a:endParaRPr/>
          </a:p>
          <a:p>
            <a:pPr indent="0" lvl="0" marL="0" rtl="0" algn="l">
              <a:spcBef>
                <a:spcPts val="0"/>
              </a:spcBef>
              <a:spcAft>
                <a:spcPts val="0"/>
              </a:spcAft>
              <a:buNone/>
            </a:pPr>
            <a:r>
              <a:t/>
            </a:r>
            <a:endParaRPr/>
          </a:p>
        </p:txBody>
      </p:sp>
      <p:sp>
        <p:nvSpPr>
          <p:cNvPr id="271" name="Google Shape;271;p1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5" name="Shape 275"/>
        <p:cNvGrpSpPr/>
        <p:nvPr/>
      </p:nvGrpSpPr>
      <p:grpSpPr>
        <a:xfrm>
          <a:off x="0" y="0"/>
          <a:ext cx="0" cy="0"/>
          <a:chOff x="0" y="0"/>
          <a:chExt cx="0" cy="0"/>
        </a:xfrm>
      </p:grpSpPr>
      <p:sp>
        <p:nvSpPr>
          <p:cNvPr id="276" name="Google Shape;276;p1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77" name="Google Shape;277;p1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Services must embrace the concept of co- production whereby the older people are involved in service design and evaluation. </a:t>
            </a:r>
            <a:endParaRPr/>
          </a:p>
          <a:p>
            <a:pPr indent="0" lvl="0" marL="0" rtl="0" algn="l">
              <a:spcBef>
                <a:spcPts val="0"/>
              </a:spcBef>
              <a:spcAft>
                <a:spcPts val="0"/>
              </a:spcAft>
              <a:buNone/>
            </a:pPr>
            <a:r>
              <a:rPr lang="en-US"/>
              <a:t>Staff development is also necessary to make staff possess skills and values to be a person-centred practice. </a:t>
            </a:r>
            <a:endParaRPr/>
          </a:p>
          <a:p>
            <a:pPr indent="0" lvl="0" marL="0" rtl="0" algn="l">
              <a:spcBef>
                <a:spcPts val="0"/>
              </a:spcBef>
              <a:spcAft>
                <a:spcPts val="0"/>
              </a:spcAft>
              <a:buNone/>
            </a:pPr>
            <a:r>
              <a:t/>
            </a:r>
            <a:endParaRPr/>
          </a:p>
        </p:txBody>
      </p:sp>
      <p:sp>
        <p:nvSpPr>
          <p:cNvPr id="278" name="Google Shape;278;p1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2" name="Shape 282"/>
        <p:cNvGrpSpPr/>
        <p:nvPr/>
      </p:nvGrpSpPr>
      <p:grpSpPr>
        <a:xfrm>
          <a:off x="0" y="0"/>
          <a:ext cx="0" cy="0"/>
          <a:chOff x="0" y="0"/>
          <a:chExt cx="0" cy="0"/>
        </a:xfrm>
      </p:grpSpPr>
      <p:sp>
        <p:nvSpPr>
          <p:cNvPr id="283" name="Google Shape;283;p1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84" name="Google Shape;284;p1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The policy should still deal with disparities and make empowerment center-stage in the provision of care. </a:t>
            </a:r>
            <a:endParaRPr/>
          </a:p>
          <a:p>
            <a:pPr indent="0" lvl="0" marL="0" rtl="0" algn="l">
              <a:spcBef>
                <a:spcPts val="0"/>
              </a:spcBef>
              <a:spcAft>
                <a:spcPts val="0"/>
              </a:spcAft>
              <a:buNone/>
            </a:pPr>
            <a:r>
              <a:rPr lang="en-US"/>
              <a:t>Sustainable models of care will be necessary as the population is becoming older. </a:t>
            </a:r>
            <a:endParaRPr/>
          </a:p>
          <a:p>
            <a:pPr indent="0" lvl="0" marL="0" rtl="0" algn="l">
              <a:spcBef>
                <a:spcPts val="0"/>
              </a:spcBef>
              <a:spcAft>
                <a:spcPts val="0"/>
              </a:spcAft>
              <a:buNone/>
            </a:pPr>
            <a:r>
              <a:t/>
            </a:r>
            <a:endParaRPr/>
          </a:p>
        </p:txBody>
      </p:sp>
      <p:sp>
        <p:nvSpPr>
          <p:cNvPr id="285" name="Google Shape;285;p1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9" name="Shape 289"/>
        <p:cNvGrpSpPr/>
        <p:nvPr/>
      </p:nvGrpSpPr>
      <p:grpSpPr>
        <a:xfrm>
          <a:off x="0" y="0"/>
          <a:ext cx="0" cy="0"/>
          <a:chOff x="0" y="0"/>
          <a:chExt cx="0" cy="0"/>
        </a:xfrm>
      </p:grpSpPr>
      <p:sp>
        <p:nvSpPr>
          <p:cNvPr id="290" name="Google Shape;290;p1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91" name="Google Shape;291;p1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The critical analysis emphasizes the necessity of the balanced methods, which would combine the innovation and human-centred care. </a:t>
            </a:r>
            <a:endParaRPr/>
          </a:p>
          <a:p>
            <a:pPr indent="0" lvl="0" marL="0" rtl="0" algn="l">
              <a:spcBef>
                <a:spcPts val="0"/>
              </a:spcBef>
              <a:spcAft>
                <a:spcPts val="0"/>
              </a:spcAft>
              <a:buNone/>
            </a:pPr>
            <a:r>
              <a:rPr lang="en-US"/>
              <a:t>Empowerment is not a cost saving procedure but a right. </a:t>
            </a:r>
            <a:endParaRPr/>
          </a:p>
          <a:p>
            <a:pPr indent="0" lvl="0" marL="0" rtl="0" algn="l">
              <a:spcBef>
                <a:spcPts val="0"/>
              </a:spcBef>
              <a:spcAft>
                <a:spcPts val="0"/>
              </a:spcAft>
              <a:buNone/>
            </a:pPr>
            <a:r>
              <a:t/>
            </a:r>
            <a:endParaRPr/>
          </a:p>
        </p:txBody>
      </p:sp>
      <p:sp>
        <p:nvSpPr>
          <p:cNvPr id="292" name="Google Shape;292;p1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6" name="Shape 296"/>
        <p:cNvGrpSpPr/>
        <p:nvPr/>
      </p:nvGrpSpPr>
      <p:grpSpPr>
        <a:xfrm>
          <a:off x="0" y="0"/>
          <a:ext cx="0" cy="0"/>
          <a:chOff x="0" y="0"/>
          <a:chExt cx="0" cy="0"/>
        </a:xfrm>
      </p:grpSpPr>
      <p:sp>
        <p:nvSpPr>
          <p:cNvPr id="297" name="Google Shape;297;p1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98" name="Google Shape;298;p1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US"/>
              <a:t>Technology can play a big role in assisting people to live independently but should be applied in an ethical and inclusive manner. </a:t>
            </a:r>
            <a:endParaRPr/>
          </a:p>
          <a:p>
            <a:pPr indent="0" lvl="0" marL="0" rtl="0" algn="l">
              <a:spcBef>
                <a:spcPts val="0"/>
              </a:spcBef>
              <a:spcAft>
                <a:spcPts val="0"/>
              </a:spcAft>
              <a:buNone/>
            </a:pPr>
            <a:r>
              <a:t/>
            </a:r>
            <a:endParaRPr/>
          </a:p>
        </p:txBody>
      </p:sp>
      <p:sp>
        <p:nvSpPr>
          <p:cNvPr id="299" name="Google Shape;299;p1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3" name="Shape 303"/>
        <p:cNvGrpSpPr/>
        <p:nvPr/>
      </p:nvGrpSpPr>
      <p:grpSpPr>
        <a:xfrm>
          <a:off x="0" y="0"/>
          <a:ext cx="0" cy="0"/>
          <a:chOff x="0" y="0"/>
          <a:chExt cx="0" cy="0"/>
        </a:xfrm>
      </p:grpSpPr>
      <p:sp>
        <p:nvSpPr>
          <p:cNvPr id="304" name="Google Shape;304;p20: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05" name="Google Shape;305;p2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9" name="Shape 309"/>
        <p:cNvGrpSpPr/>
        <p:nvPr/>
      </p:nvGrpSpPr>
      <p:grpSpPr>
        <a:xfrm>
          <a:off x="0" y="0"/>
          <a:ext cx="0" cy="0"/>
          <a:chOff x="0" y="0"/>
          <a:chExt cx="0" cy="0"/>
        </a:xfrm>
      </p:grpSpPr>
      <p:sp>
        <p:nvSpPr>
          <p:cNvPr id="310" name="Google Shape;310;g3cb938ea7f0_0_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311" name="Google Shape;311;g3cb938ea7f0_0_0: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12" name="Google Shape;312;g3cb938ea7f0_0_0: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US"/>
              <a:t>‹#›</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42" name="Shape 42"/>
        <p:cNvGrpSpPr/>
        <p:nvPr/>
      </p:nvGrpSpPr>
      <p:grpSpPr>
        <a:xfrm>
          <a:off x="0" y="0"/>
          <a:ext cx="0" cy="0"/>
          <a:chOff x="0" y="0"/>
          <a:chExt cx="0" cy="0"/>
        </a:xfrm>
      </p:grpSpPr>
      <p:sp>
        <p:nvSpPr>
          <p:cNvPr id="43" name="Google Shape;43;p23"/>
          <p:cNvSpPr txBox="1"/>
          <p:nvPr>
            <p:ph type="ctrTitle"/>
          </p:nvPr>
        </p:nvSpPr>
        <p:spPr>
          <a:xfrm>
            <a:off x="2589213" y="2514600"/>
            <a:ext cx="8915399" cy="2262781"/>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rgbClr val="168DBA"/>
              </a:buClr>
              <a:buSzPts val="5400"/>
              <a:buFont typeface="Century Gothic"/>
              <a:buNone/>
              <a:defRPr sz="54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4" name="Google Shape;44;p23"/>
          <p:cNvSpPr txBox="1"/>
          <p:nvPr>
            <p:ph idx="1" type="subTitle"/>
          </p:nvPr>
        </p:nvSpPr>
        <p:spPr>
          <a:xfrm>
            <a:off x="2589213" y="4777379"/>
            <a:ext cx="8915399" cy="1126283"/>
          </a:xfrm>
          <a:prstGeom prst="rect">
            <a:avLst/>
          </a:prstGeom>
          <a:noFill/>
          <a:ln>
            <a:noFill/>
          </a:ln>
        </p:spPr>
        <p:txBody>
          <a:bodyPr anchorCtr="0" anchor="t" bIns="45700" lIns="91425" spcFirstLastPara="1" rIns="91425" wrap="square" tIns="45700">
            <a:normAutofit/>
          </a:bodyPr>
          <a:lstStyle>
            <a:lvl1pPr lvl="0" algn="l">
              <a:spcBef>
                <a:spcPts val="1000"/>
              </a:spcBef>
              <a:spcAft>
                <a:spcPts val="0"/>
              </a:spcAft>
              <a:buSzPts val="1800"/>
              <a:buNone/>
              <a:defRPr>
                <a:solidFill>
                  <a:srgbClr val="595959"/>
                </a:solidFill>
              </a:defRPr>
            </a:lvl1pPr>
            <a:lvl2pPr lvl="1" algn="ctr">
              <a:spcBef>
                <a:spcPts val="1000"/>
              </a:spcBef>
              <a:spcAft>
                <a:spcPts val="0"/>
              </a:spcAft>
              <a:buSzPts val="1600"/>
              <a:buNone/>
              <a:defRPr>
                <a:solidFill>
                  <a:srgbClr val="888888"/>
                </a:solidFill>
              </a:defRPr>
            </a:lvl2pPr>
            <a:lvl3pPr lvl="2" algn="ctr">
              <a:spcBef>
                <a:spcPts val="1000"/>
              </a:spcBef>
              <a:spcAft>
                <a:spcPts val="0"/>
              </a:spcAft>
              <a:buSzPts val="1400"/>
              <a:buNone/>
              <a:defRPr>
                <a:solidFill>
                  <a:srgbClr val="888888"/>
                </a:solidFill>
              </a:defRPr>
            </a:lvl3pPr>
            <a:lvl4pPr lvl="3" algn="ctr">
              <a:spcBef>
                <a:spcPts val="1000"/>
              </a:spcBef>
              <a:spcAft>
                <a:spcPts val="0"/>
              </a:spcAft>
              <a:buSzPts val="1200"/>
              <a:buNone/>
              <a:defRPr>
                <a:solidFill>
                  <a:srgbClr val="888888"/>
                </a:solidFill>
              </a:defRPr>
            </a:lvl4pPr>
            <a:lvl5pPr lvl="4" algn="ctr">
              <a:spcBef>
                <a:spcPts val="1000"/>
              </a:spcBef>
              <a:spcAft>
                <a:spcPts val="0"/>
              </a:spcAft>
              <a:buSzPts val="1200"/>
              <a:buNone/>
              <a:defRPr>
                <a:solidFill>
                  <a:srgbClr val="888888"/>
                </a:solidFill>
              </a:defRPr>
            </a:lvl5pPr>
            <a:lvl6pPr lvl="5" algn="ctr">
              <a:spcBef>
                <a:spcPts val="1000"/>
              </a:spcBef>
              <a:spcAft>
                <a:spcPts val="0"/>
              </a:spcAft>
              <a:buSzPts val="1200"/>
              <a:buNone/>
              <a:defRPr>
                <a:solidFill>
                  <a:srgbClr val="888888"/>
                </a:solidFill>
              </a:defRPr>
            </a:lvl6pPr>
            <a:lvl7pPr lvl="6" algn="ctr">
              <a:spcBef>
                <a:spcPts val="1000"/>
              </a:spcBef>
              <a:spcAft>
                <a:spcPts val="0"/>
              </a:spcAft>
              <a:buSzPts val="1200"/>
              <a:buNone/>
              <a:defRPr>
                <a:solidFill>
                  <a:srgbClr val="888888"/>
                </a:solidFill>
              </a:defRPr>
            </a:lvl7pPr>
            <a:lvl8pPr lvl="7" algn="ctr">
              <a:spcBef>
                <a:spcPts val="1000"/>
              </a:spcBef>
              <a:spcAft>
                <a:spcPts val="0"/>
              </a:spcAft>
              <a:buSzPts val="1200"/>
              <a:buNone/>
              <a:defRPr>
                <a:solidFill>
                  <a:srgbClr val="888888"/>
                </a:solidFill>
              </a:defRPr>
            </a:lvl8pPr>
            <a:lvl9pPr lvl="8" algn="ctr">
              <a:spcBef>
                <a:spcPts val="1000"/>
              </a:spcBef>
              <a:spcAft>
                <a:spcPts val="0"/>
              </a:spcAft>
              <a:buSzPts val="1200"/>
              <a:buNone/>
              <a:defRPr>
                <a:solidFill>
                  <a:srgbClr val="888888"/>
                </a:solidFill>
              </a:defRPr>
            </a:lvl9pPr>
          </a:lstStyle>
          <a:p/>
        </p:txBody>
      </p:sp>
      <p:sp>
        <p:nvSpPr>
          <p:cNvPr id="45" name="Google Shape;45;p23"/>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6" name="Google Shape;46;p23"/>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7" name="Google Shape;47;p23"/>
          <p:cNvSpPr/>
          <p:nvPr/>
        </p:nvSpPr>
        <p:spPr>
          <a:xfrm>
            <a:off x="0" y="4323810"/>
            <a:ext cx="1744652" cy="778589"/>
          </a:xfrm>
          <a:custGeom>
            <a:rect b="b" l="l" r="r" t="t"/>
            <a:pathLst>
              <a:path extrusionOk="0" h="166" w="372">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 name="Google Shape;48;p23"/>
          <p:cNvSpPr txBox="1"/>
          <p:nvPr>
            <p:ph idx="12" type="sldNum"/>
          </p:nvPr>
        </p:nvSpPr>
        <p:spPr>
          <a:xfrm>
            <a:off x="531812" y="4529540"/>
            <a:ext cx="7797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49" name="Shape 49"/>
        <p:cNvGrpSpPr/>
        <p:nvPr/>
      </p:nvGrpSpPr>
      <p:grpSpPr>
        <a:xfrm>
          <a:off x="0" y="0"/>
          <a:ext cx="0" cy="0"/>
          <a:chOff x="0" y="0"/>
          <a:chExt cx="0" cy="0"/>
        </a:xfrm>
      </p:grpSpPr>
      <p:sp>
        <p:nvSpPr>
          <p:cNvPr id="50" name="Google Shape;50;p24"/>
          <p:cNvSpPr txBox="1"/>
          <p:nvPr>
            <p:ph type="title"/>
          </p:nvPr>
        </p:nvSpPr>
        <p:spPr>
          <a:xfrm>
            <a:off x="2592925" y="624110"/>
            <a:ext cx="8911687" cy="1280890"/>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rgbClr val="168DBA"/>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1" name="Google Shape;51;p24"/>
          <p:cNvSpPr txBox="1"/>
          <p:nvPr>
            <p:ph idx="1" type="body"/>
          </p:nvPr>
        </p:nvSpPr>
        <p:spPr>
          <a:xfrm>
            <a:off x="2589212" y="2133600"/>
            <a:ext cx="8915400" cy="3777622"/>
          </a:xfrm>
          <a:prstGeom prst="rect">
            <a:avLst/>
          </a:prstGeom>
          <a:noFill/>
          <a:ln>
            <a:noFill/>
          </a:ln>
        </p:spPr>
        <p:txBody>
          <a:bodyPr anchorCtr="0" anchor="t" bIns="45700" lIns="91425" spcFirstLastPara="1" rIns="91425" wrap="square" tIns="45700">
            <a:normAutofit/>
          </a:bodyPr>
          <a:lstStyle>
            <a:lvl1pPr indent="-342900" lvl="0" marL="457200" algn="l">
              <a:spcBef>
                <a:spcPts val="1000"/>
              </a:spcBef>
              <a:spcAft>
                <a:spcPts val="0"/>
              </a:spcAft>
              <a:buSzPts val="1800"/>
              <a:buChar char="🠶"/>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0"/>
              </a:spcAft>
              <a:buSzPts val="1800"/>
              <a:buChar char="🠶"/>
              <a:defRPr/>
            </a:lvl9pPr>
          </a:lstStyle>
          <a:p/>
        </p:txBody>
      </p:sp>
      <p:sp>
        <p:nvSpPr>
          <p:cNvPr id="52" name="Google Shape;52;p24"/>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24"/>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4" name="Google Shape;54;p24"/>
          <p:cNvSpPr/>
          <p:nvPr/>
        </p:nvSpPr>
        <p:spPr>
          <a:xfrm flipH="1" rot="10800000">
            <a:off x="-4189" y="71437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 name="Google Shape;55;p24"/>
          <p:cNvSpPr txBox="1"/>
          <p:nvPr>
            <p:ph idx="12" type="sldNum"/>
          </p:nvPr>
        </p:nvSpPr>
        <p:spPr>
          <a:xfrm>
            <a:off x="531812" y="787782"/>
            <a:ext cx="7797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56" name="Shape 56"/>
        <p:cNvGrpSpPr/>
        <p:nvPr/>
      </p:nvGrpSpPr>
      <p:grpSpPr>
        <a:xfrm>
          <a:off x="0" y="0"/>
          <a:ext cx="0" cy="0"/>
          <a:chOff x="0" y="0"/>
          <a:chExt cx="0" cy="0"/>
        </a:xfrm>
      </p:grpSpPr>
      <p:sp>
        <p:nvSpPr>
          <p:cNvPr id="57" name="Google Shape;57;p25"/>
          <p:cNvSpPr txBox="1"/>
          <p:nvPr>
            <p:ph type="title"/>
          </p:nvPr>
        </p:nvSpPr>
        <p:spPr>
          <a:xfrm>
            <a:off x="2589212" y="2058750"/>
            <a:ext cx="8915399" cy="1468800"/>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rgbClr val="168DBA"/>
              </a:buClr>
              <a:buSzPts val="4000"/>
              <a:buFont typeface="Century Gothic"/>
              <a:buNone/>
              <a:defRPr b="0" sz="40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8" name="Google Shape;58;p25"/>
          <p:cNvSpPr txBox="1"/>
          <p:nvPr>
            <p:ph idx="1" type="body"/>
          </p:nvPr>
        </p:nvSpPr>
        <p:spPr>
          <a:xfrm>
            <a:off x="2589212" y="3530129"/>
            <a:ext cx="8915399" cy="860400"/>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2000"/>
              <a:buNone/>
              <a:defRPr sz="2000">
                <a:solidFill>
                  <a:srgbClr val="595959"/>
                </a:solidFill>
              </a:defRPr>
            </a:lvl1pPr>
            <a:lvl2pPr indent="-228600" lvl="1" marL="914400" algn="l">
              <a:spcBef>
                <a:spcPts val="1000"/>
              </a:spcBef>
              <a:spcAft>
                <a:spcPts val="0"/>
              </a:spcAft>
              <a:buSzPts val="1800"/>
              <a:buNone/>
              <a:defRPr sz="1800">
                <a:solidFill>
                  <a:srgbClr val="888888"/>
                </a:solidFill>
              </a:defRPr>
            </a:lvl2pPr>
            <a:lvl3pPr indent="-228600" lvl="2" marL="1371600" algn="l">
              <a:spcBef>
                <a:spcPts val="1000"/>
              </a:spcBef>
              <a:spcAft>
                <a:spcPts val="0"/>
              </a:spcAft>
              <a:buSzPts val="1600"/>
              <a:buNone/>
              <a:defRPr sz="1600">
                <a:solidFill>
                  <a:srgbClr val="888888"/>
                </a:solidFill>
              </a:defRPr>
            </a:lvl3pPr>
            <a:lvl4pPr indent="-228600" lvl="3" marL="1828800" algn="l">
              <a:spcBef>
                <a:spcPts val="1000"/>
              </a:spcBef>
              <a:spcAft>
                <a:spcPts val="0"/>
              </a:spcAft>
              <a:buSzPts val="1400"/>
              <a:buNone/>
              <a:defRPr sz="1400">
                <a:solidFill>
                  <a:srgbClr val="888888"/>
                </a:solidFill>
              </a:defRPr>
            </a:lvl4pPr>
            <a:lvl5pPr indent="-228600" lvl="4" marL="2286000" algn="l">
              <a:spcBef>
                <a:spcPts val="1000"/>
              </a:spcBef>
              <a:spcAft>
                <a:spcPts val="0"/>
              </a:spcAft>
              <a:buSzPts val="1400"/>
              <a:buNone/>
              <a:defRPr sz="1400">
                <a:solidFill>
                  <a:srgbClr val="888888"/>
                </a:solidFill>
              </a:defRPr>
            </a:lvl5pPr>
            <a:lvl6pPr indent="-228600" lvl="5" marL="2743200" algn="l">
              <a:spcBef>
                <a:spcPts val="1000"/>
              </a:spcBef>
              <a:spcAft>
                <a:spcPts val="0"/>
              </a:spcAft>
              <a:buSzPts val="1400"/>
              <a:buNone/>
              <a:defRPr sz="1400">
                <a:solidFill>
                  <a:srgbClr val="888888"/>
                </a:solidFill>
              </a:defRPr>
            </a:lvl6pPr>
            <a:lvl7pPr indent="-228600" lvl="6" marL="3200400" algn="l">
              <a:spcBef>
                <a:spcPts val="1000"/>
              </a:spcBef>
              <a:spcAft>
                <a:spcPts val="0"/>
              </a:spcAft>
              <a:buSzPts val="1400"/>
              <a:buNone/>
              <a:defRPr sz="1400">
                <a:solidFill>
                  <a:srgbClr val="888888"/>
                </a:solidFill>
              </a:defRPr>
            </a:lvl7pPr>
            <a:lvl8pPr indent="-228600" lvl="7" marL="3657600" algn="l">
              <a:spcBef>
                <a:spcPts val="1000"/>
              </a:spcBef>
              <a:spcAft>
                <a:spcPts val="0"/>
              </a:spcAft>
              <a:buSzPts val="1400"/>
              <a:buNone/>
              <a:defRPr sz="1400">
                <a:solidFill>
                  <a:srgbClr val="888888"/>
                </a:solidFill>
              </a:defRPr>
            </a:lvl8pPr>
            <a:lvl9pPr indent="-228600" lvl="8" marL="4114800" algn="l">
              <a:spcBef>
                <a:spcPts val="1000"/>
              </a:spcBef>
              <a:spcAft>
                <a:spcPts val="0"/>
              </a:spcAft>
              <a:buSzPts val="1400"/>
              <a:buNone/>
              <a:defRPr sz="1400">
                <a:solidFill>
                  <a:srgbClr val="888888"/>
                </a:solidFill>
              </a:defRPr>
            </a:lvl9pPr>
          </a:lstStyle>
          <a:p/>
        </p:txBody>
      </p:sp>
      <p:sp>
        <p:nvSpPr>
          <p:cNvPr id="59" name="Google Shape;59;p25"/>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0" name="Google Shape;60;p25"/>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1" name="Google Shape;61;p25"/>
          <p:cNvSpPr/>
          <p:nvPr/>
        </p:nvSpPr>
        <p:spPr>
          <a:xfrm flipH="1" rot="10800000">
            <a:off x="-4189" y="317817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2" name="Google Shape;62;p25"/>
          <p:cNvSpPr txBox="1"/>
          <p:nvPr>
            <p:ph idx="12" type="sldNum"/>
          </p:nvPr>
        </p:nvSpPr>
        <p:spPr>
          <a:xfrm>
            <a:off x="531812" y="3244139"/>
            <a:ext cx="7797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63" name="Shape 63"/>
        <p:cNvGrpSpPr/>
        <p:nvPr/>
      </p:nvGrpSpPr>
      <p:grpSpPr>
        <a:xfrm>
          <a:off x="0" y="0"/>
          <a:ext cx="0" cy="0"/>
          <a:chOff x="0" y="0"/>
          <a:chExt cx="0" cy="0"/>
        </a:xfrm>
      </p:grpSpPr>
      <p:sp>
        <p:nvSpPr>
          <p:cNvPr id="64" name="Google Shape;64;p26"/>
          <p:cNvSpPr txBox="1"/>
          <p:nvPr>
            <p:ph type="title"/>
          </p:nvPr>
        </p:nvSpPr>
        <p:spPr>
          <a:xfrm>
            <a:off x="2592924" y="624110"/>
            <a:ext cx="8911687" cy="1280890"/>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rgbClr val="168DBA"/>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5" name="Google Shape;65;p26"/>
          <p:cNvSpPr txBox="1"/>
          <p:nvPr>
            <p:ph idx="1" type="body"/>
          </p:nvPr>
        </p:nvSpPr>
        <p:spPr>
          <a:xfrm>
            <a:off x="2589212" y="2133600"/>
            <a:ext cx="4313864" cy="3777622"/>
          </a:xfrm>
          <a:prstGeom prst="rect">
            <a:avLst/>
          </a:prstGeom>
          <a:noFill/>
          <a:ln>
            <a:noFill/>
          </a:ln>
        </p:spPr>
        <p:txBody>
          <a:bodyPr anchorCtr="0" anchor="t" bIns="45700" lIns="91425" spcFirstLastPara="1" rIns="91425" wrap="square" tIns="45700">
            <a:normAutofit/>
          </a:bodyPr>
          <a:lstStyle>
            <a:lvl1pPr indent="-342900" lvl="0" marL="457200" algn="l">
              <a:spcBef>
                <a:spcPts val="1000"/>
              </a:spcBef>
              <a:spcAft>
                <a:spcPts val="0"/>
              </a:spcAft>
              <a:buSzPts val="1800"/>
              <a:buChar char="🠶"/>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0"/>
              </a:spcAft>
              <a:buSzPts val="1800"/>
              <a:buChar char="🠶"/>
              <a:defRPr/>
            </a:lvl9pPr>
          </a:lstStyle>
          <a:p/>
        </p:txBody>
      </p:sp>
      <p:sp>
        <p:nvSpPr>
          <p:cNvPr id="66" name="Google Shape;66;p26"/>
          <p:cNvSpPr txBox="1"/>
          <p:nvPr>
            <p:ph idx="2" type="body"/>
          </p:nvPr>
        </p:nvSpPr>
        <p:spPr>
          <a:xfrm>
            <a:off x="7190747" y="2126222"/>
            <a:ext cx="4313864" cy="3777622"/>
          </a:xfrm>
          <a:prstGeom prst="rect">
            <a:avLst/>
          </a:prstGeom>
          <a:noFill/>
          <a:ln>
            <a:noFill/>
          </a:ln>
        </p:spPr>
        <p:txBody>
          <a:bodyPr anchorCtr="0" anchor="t" bIns="45700" lIns="91425" spcFirstLastPara="1" rIns="91425" wrap="square" tIns="45700">
            <a:normAutofit/>
          </a:bodyPr>
          <a:lstStyle>
            <a:lvl1pPr indent="-342900" lvl="0" marL="457200" algn="l">
              <a:spcBef>
                <a:spcPts val="1000"/>
              </a:spcBef>
              <a:spcAft>
                <a:spcPts val="0"/>
              </a:spcAft>
              <a:buSzPts val="1800"/>
              <a:buChar char="🠶"/>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0"/>
              </a:spcAft>
              <a:buSzPts val="1800"/>
              <a:buChar char="🠶"/>
              <a:defRPr/>
            </a:lvl9pPr>
          </a:lstStyle>
          <a:p/>
        </p:txBody>
      </p:sp>
      <p:sp>
        <p:nvSpPr>
          <p:cNvPr id="67" name="Google Shape;67;p26"/>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8" name="Google Shape;68;p26"/>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9" name="Google Shape;69;p26"/>
          <p:cNvSpPr/>
          <p:nvPr/>
        </p:nvSpPr>
        <p:spPr>
          <a:xfrm flipH="1" rot="10800000">
            <a:off x="-4189" y="71437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0" name="Google Shape;70;p26"/>
          <p:cNvSpPr txBox="1"/>
          <p:nvPr>
            <p:ph idx="12" type="sldNum"/>
          </p:nvPr>
        </p:nvSpPr>
        <p:spPr>
          <a:xfrm>
            <a:off x="531812" y="787782"/>
            <a:ext cx="7797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71" name="Shape 71"/>
        <p:cNvGrpSpPr/>
        <p:nvPr/>
      </p:nvGrpSpPr>
      <p:grpSpPr>
        <a:xfrm>
          <a:off x="0" y="0"/>
          <a:ext cx="0" cy="0"/>
          <a:chOff x="0" y="0"/>
          <a:chExt cx="0" cy="0"/>
        </a:xfrm>
      </p:grpSpPr>
      <p:sp>
        <p:nvSpPr>
          <p:cNvPr id="72" name="Google Shape;72;p27"/>
          <p:cNvSpPr txBox="1"/>
          <p:nvPr>
            <p:ph type="title"/>
          </p:nvPr>
        </p:nvSpPr>
        <p:spPr>
          <a:xfrm>
            <a:off x="2592924" y="624110"/>
            <a:ext cx="8911687" cy="1280890"/>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rgbClr val="168DBA"/>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3" name="Google Shape;73;p27"/>
          <p:cNvSpPr txBox="1"/>
          <p:nvPr>
            <p:ph idx="1" type="body"/>
          </p:nvPr>
        </p:nvSpPr>
        <p:spPr>
          <a:xfrm>
            <a:off x="2939373" y="1972703"/>
            <a:ext cx="3992732" cy="576262"/>
          </a:xfrm>
          <a:prstGeom prst="rect">
            <a:avLst/>
          </a:prstGeom>
          <a:noFill/>
          <a:ln>
            <a:noFill/>
          </a:ln>
        </p:spPr>
        <p:txBody>
          <a:bodyPr anchorCtr="0" anchor="b" bIns="45700" lIns="91425" spcFirstLastPara="1" rIns="91425" wrap="square" tIns="45700">
            <a:noAutofit/>
          </a:bodyPr>
          <a:lstStyle>
            <a:lvl1pPr indent="-228600" lvl="0" marL="457200" algn="l">
              <a:spcBef>
                <a:spcPts val="1000"/>
              </a:spcBef>
              <a:spcAft>
                <a:spcPts val="0"/>
              </a:spcAft>
              <a:buSzPts val="2400"/>
              <a:buNone/>
              <a:defRPr b="0" sz="2400"/>
            </a:lvl1pPr>
            <a:lvl2pPr indent="-228600" lvl="1" marL="914400" algn="l">
              <a:spcBef>
                <a:spcPts val="1000"/>
              </a:spcBef>
              <a:spcAft>
                <a:spcPts val="0"/>
              </a:spcAft>
              <a:buSzPts val="2000"/>
              <a:buNone/>
              <a:defRPr b="1" sz="2000"/>
            </a:lvl2pPr>
            <a:lvl3pPr indent="-228600" lvl="2" marL="1371600" algn="l">
              <a:spcBef>
                <a:spcPts val="1000"/>
              </a:spcBef>
              <a:spcAft>
                <a:spcPts val="0"/>
              </a:spcAft>
              <a:buSzPts val="1800"/>
              <a:buNone/>
              <a:defRPr b="1" sz="1800"/>
            </a:lvl3pPr>
            <a:lvl4pPr indent="-228600" lvl="3" marL="1828800" algn="l">
              <a:spcBef>
                <a:spcPts val="1000"/>
              </a:spcBef>
              <a:spcAft>
                <a:spcPts val="0"/>
              </a:spcAft>
              <a:buSzPts val="1600"/>
              <a:buNone/>
              <a:defRPr b="1" sz="1600"/>
            </a:lvl4pPr>
            <a:lvl5pPr indent="-228600" lvl="4" marL="2286000" algn="l">
              <a:spcBef>
                <a:spcPts val="1000"/>
              </a:spcBef>
              <a:spcAft>
                <a:spcPts val="0"/>
              </a:spcAft>
              <a:buSzPts val="1600"/>
              <a:buNone/>
              <a:defRPr b="1" sz="1600"/>
            </a:lvl5pPr>
            <a:lvl6pPr indent="-228600" lvl="5" marL="2743200" algn="l">
              <a:spcBef>
                <a:spcPts val="1000"/>
              </a:spcBef>
              <a:spcAft>
                <a:spcPts val="0"/>
              </a:spcAft>
              <a:buSzPts val="1600"/>
              <a:buNone/>
              <a:defRPr b="1" sz="1600"/>
            </a:lvl6pPr>
            <a:lvl7pPr indent="-228600" lvl="6" marL="3200400" algn="l">
              <a:spcBef>
                <a:spcPts val="1000"/>
              </a:spcBef>
              <a:spcAft>
                <a:spcPts val="0"/>
              </a:spcAft>
              <a:buSzPts val="1600"/>
              <a:buNone/>
              <a:defRPr b="1" sz="1600"/>
            </a:lvl7pPr>
            <a:lvl8pPr indent="-228600" lvl="7" marL="3657600" algn="l">
              <a:spcBef>
                <a:spcPts val="1000"/>
              </a:spcBef>
              <a:spcAft>
                <a:spcPts val="0"/>
              </a:spcAft>
              <a:buSzPts val="1600"/>
              <a:buNone/>
              <a:defRPr b="1" sz="1600"/>
            </a:lvl8pPr>
            <a:lvl9pPr indent="-228600" lvl="8" marL="4114800" algn="l">
              <a:spcBef>
                <a:spcPts val="1000"/>
              </a:spcBef>
              <a:spcAft>
                <a:spcPts val="0"/>
              </a:spcAft>
              <a:buSzPts val="1600"/>
              <a:buNone/>
              <a:defRPr b="1" sz="1600"/>
            </a:lvl9pPr>
          </a:lstStyle>
          <a:p/>
        </p:txBody>
      </p:sp>
      <p:sp>
        <p:nvSpPr>
          <p:cNvPr id="74" name="Google Shape;74;p27"/>
          <p:cNvSpPr txBox="1"/>
          <p:nvPr>
            <p:ph idx="2" type="body"/>
          </p:nvPr>
        </p:nvSpPr>
        <p:spPr>
          <a:xfrm>
            <a:off x="2589212" y="2548966"/>
            <a:ext cx="4342893" cy="3354060"/>
          </a:xfrm>
          <a:prstGeom prst="rect">
            <a:avLst/>
          </a:prstGeom>
          <a:noFill/>
          <a:ln>
            <a:noFill/>
          </a:ln>
        </p:spPr>
        <p:txBody>
          <a:bodyPr anchorCtr="0" anchor="t" bIns="45700" lIns="91425" spcFirstLastPara="1" rIns="91425" wrap="square" tIns="45700">
            <a:normAutofit/>
          </a:bodyPr>
          <a:lstStyle>
            <a:lvl1pPr indent="-342900" lvl="0" marL="457200" algn="l">
              <a:spcBef>
                <a:spcPts val="1000"/>
              </a:spcBef>
              <a:spcAft>
                <a:spcPts val="0"/>
              </a:spcAft>
              <a:buSzPts val="1800"/>
              <a:buChar char="🠶"/>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0"/>
              </a:spcAft>
              <a:buSzPts val="1800"/>
              <a:buChar char="🠶"/>
              <a:defRPr/>
            </a:lvl9pPr>
          </a:lstStyle>
          <a:p/>
        </p:txBody>
      </p:sp>
      <p:sp>
        <p:nvSpPr>
          <p:cNvPr id="75" name="Google Shape;75;p27"/>
          <p:cNvSpPr txBox="1"/>
          <p:nvPr>
            <p:ph idx="3" type="body"/>
          </p:nvPr>
        </p:nvSpPr>
        <p:spPr>
          <a:xfrm>
            <a:off x="7506629" y="1969475"/>
            <a:ext cx="3999001" cy="576262"/>
          </a:xfrm>
          <a:prstGeom prst="rect">
            <a:avLst/>
          </a:prstGeom>
          <a:noFill/>
          <a:ln>
            <a:noFill/>
          </a:ln>
        </p:spPr>
        <p:txBody>
          <a:bodyPr anchorCtr="0" anchor="b" bIns="45700" lIns="91425" spcFirstLastPara="1" rIns="91425" wrap="square" tIns="45700">
            <a:noAutofit/>
          </a:bodyPr>
          <a:lstStyle>
            <a:lvl1pPr indent="-228600" lvl="0" marL="457200" algn="l">
              <a:spcBef>
                <a:spcPts val="1000"/>
              </a:spcBef>
              <a:spcAft>
                <a:spcPts val="0"/>
              </a:spcAft>
              <a:buSzPts val="2400"/>
              <a:buNone/>
              <a:defRPr b="0" sz="2400"/>
            </a:lvl1pPr>
            <a:lvl2pPr indent="-228600" lvl="1" marL="914400" algn="l">
              <a:spcBef>
                <a:spcPts val="1000"/>
              </a:spcBef>
              <a:spcAft>
                <a:spcPts val="0"/>
              </a:spcAft>
              <a:buSzPts val="2000"/>
              <a:buNone/>
              <a:defRPr b="1" sz="2000"/>
            </a:lvl2pPr>
            <a:lvl3pPr indent="-228600" lvl="2" marL="1371600" algn="l">
              <a:spcBef>
                <a:spcPts val="1000"/>
              </a:spcBef>
              <a:spcAft>
                <a:spcPts val="0"/>
              </a:spcAft>
              <a:buSzPts val="1800"/>
              <a:buNone/>
              <a:defRPr b="1" sz="1800"/>
            </a:lvl3pPr>
            <a:lvl4pPr indent="-228600" lvl="3" marL="1828800" algn="l">
              <a:spcBef>
                <a:spcPts val="1000"/>
              </a:spcBef>
              <a:spcAft>
                <a:spcPts val="0"/>
              </a:spcAft>
              <a:buSzPts val="1600"/>
              <a:buNone/>
              <a:defRPr b="1" sz="1600"/>
            </a:lvl4pPr>
            <a:lvl5pPr indent="-228600" lvl="4" marL="2286000" algn="l">
              <a:spcBef>
                <a:spcPts val="1000"/>
              </a:spcBef>
              <a:spcAft>
                <a:spcPts val="0"/>
              </a:spcAft>
              <a:buSzPts val="1600"/>
              <a:buNone/>
              <a:defRPr b="1" sz="1600"/>
            </a:lvl5pPr>
            <a:lvl6pPr indent="-228600" lvl="5" marL="2743200" algn="l">
              <a:spcBef>
                <a:spcPts val="1000"/>
              </a:spcBef>
              <a:spcAft>
                <a:spcPts val="0"/>
              </a:spcAft>
              <a:buSzPts val="1600"/>
              <a:buNone/>
              <a:defRPr b="1" sz="1600"/>
            </a:lvl6pPr>
            <a:lvl7pPr indent="-228600" lvl="6" marL="3200400" algn="l">
              <a:spcBef>
                <a:spcPts val="1000"/>
              </a:spcBef>
              <a:spcAft>
                <a:spcPts val="0"/>
              </a:spcAft>
              <a:buSzPts val="1600"/>
              <a:buNone/>
              <a:defRPr b="1" sz="1600"/>
            </a:lvl7pPr>
            <a:lvl8pPr indent="-228600" lvl="7" marL="3657600" algn="l">
              <a:spcBef>
                <a:spcPts val="1000"/>
              </a:spcBef>
              <a:spcAft>
                <a:spcPts val="0"/>
              </a:spcAft>
              <a:buSzPts val="1600"/>
              <a:buNone/>
              <a:defRPr b="1" sz="1600"/>
            </a:lvl8pPr>
            <a:lvl9pPr indent="-228600" lvl="8" marL="4114800" algn="l">
              <a:spcBef>
                <a:spcPts val="1000"/>
              </a:spcBef>
              <a:spcAft>
                <a:spcPts val="0"/>
              </a:spcAft>
              <a:buSzPts val="1600"/>
              <a:buNone/>
              <a:defRPr b="1" sz="1600"/>
            </a:lvl9pPr>
          </a:lstStyle>
          <a:p/>
        </p:txBody>
      </p:sp>
      <p:sp>
        <p:nvSpPr>
          <p:cNvPr id="76" name="Google Shape;76;p27"/>
          <p:cNvSpPr txBox="1"/>
          <p:nvPr>
            <p:ph idx="4" type="body"/>
          </p:nvPr>
        </p:nvSpPr>
        <p:spPr>
          <a:xfrm>
            <a:off x="7166957" y="2545738"/>
            <a:ext cx="4338674" cy="3354060"/>
          </a:xfrm>
          <a:prstGeom prst="rect">
            <a:avLst/>
          </a:prstGeom>
          <a:noFill/>
          <a:ln>
            <a:noFill/>
          </a:ln>
        </p:spPr>
        <p:txBody>
          <a:bodyPr anchorCtr="0" anchor="t" bIns="45700" lIns="91425" spcFirstLastPara="1" rIns="91425" wrap="square" tIns="45700">
            <a:normAutofit/>
          </a:bodyPr>
          <a:lstStyle>
            <a:lvl1pPr indent="-342900" lvl="0" marL="457200" algn="l">
              <a:spcBef>
                <a:spcPts val="1000"/>
              </a:spcBef>
              <a:spcAft>
                <a:spcPts val="0"/>
              </a:spcAft>
              <a:buSzPts val="1800"/>
              <a:buChar char="🠶"/>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0"/>
              </a:spcAft>
              <a:buSzPts val="1800"/>
              <a:buChar char="🠶"/>
              <a:defRPr/>
            </a:lvl9pPr>
          </a:lstStyle>
          <a:p/>
        </p:txBody>
      </p:sp>
      <p:sp>
        <p:nvSpPr>
          <p:cNvPr id="77" name="Google Shape;77;p27"/>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 name="Google Shape;78;p27"/>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9" name="Google Shape;79;p27"/>
          <p:cNvSpPr/>
          <p:nvPr/>
        </p:nvSpPr>
        <p:spPr>
          <a:xfrm flipH="1" rot="10800000">
            <a:off x="-4189" y="71437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 name="Google Shape;80;p27"/>
          <p:cNvSpPr txBox="1"/>
          <p:nvPr>
            <p:ph idx="12" type="sldNum"/>
          </p:nvPr>
        </p:nvSpPr>
        <p:spPr>
          <a:xfrm>
            <a:off x="531812" y="787782"/>
            <a:ext cx="7797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81" name="Shape 81"/>
        <p:cNvGrpSpPr/>
        <p:nvPr/>
      </p:nvGrpSpPr>
      <p:grpSpPr>
        <a:xfrm>
          <a:off x="0" y="0"/>
          <a:ext cx="0" cy="0"/>
          <a:chOff x="0" y="0"/>
          <a:chExt cx="0" cy="0"/>
        </a:xfrm>
      </p:grpSpPr>
      <p:sp>
        <p:nvSpPr>
          <p:cNvPr id="82" name="Google Shape;82;p28"/>
          <p:cNvSpPr txBox="1"/>
          <p:nvPr>
            <p:ph type="title"/>
          </p:nvPr>
        </p:nvSpPr>
        <p:spPr>
          <a:xfrm>
            <a:off x="2592924" y="624110"/>
            <a:ext cx="8911687" cy="1280890"/>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rgbClr val="168DBA"/>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3" name="Google Shape;83;p28"/>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4" name="Google Shape;84;p28"/>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5" name="Google Shape;85;p28"/>
          <p:cNvSpPr/>
          <p:nvPr/>
        </p:nvSpPr>
        <p:spPr>
          <a:xfrm flipH="1" rot="10800000">
            <a:off x="-4189" y="71437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6" name="Google Shape;86;p28"/>
          <p:cNvSpPr txBox="1"/>
          <p:nvPr>
            <p:ph idx="12" type="sldNum"/>
          </p:nvPr>
        </p:nvSpPr>
        <p:spPr>
          <a:xfrm>
            <a:off x="531812" y="787782"/>
            <a:ext cx="7797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87" name="Shape 87"/>
        <p:cNvGrpSpPr/>
        <p:nvPr/>
      </p:nvGrpSpPr>
      <p:grpSpPr>
        <a:xfrm>
          <a:off x="0" y="0"/>
          <a:ext cx="0" cy="0"/>
          <a:chOff x="0" y="0"/>
          <a:chExt cx="0" cy="0"/>
        </a:xfrm>
      </p:grpSpPr>
      <p:sp>
        <p:nvSpPr>
          <p:cNvPr id="88" name="Google Shape;88;p29"/>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9" name="Google Shape;89;p29"/>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0" name="Google Shape;90;p29"/>
          <p:cNvSpPr/>
          <p:nvPr/>
        </p:nvSpPr>
        <p:spPr>
          <a:xfrm flipH="1" rot="10800000">
            <a:off x="-4189" y="71437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1" name="Google Shape;91;p29"/>
          <p:cNvSpPr txBox="1"/>
          <p:nvPr>
            <p:ph idx="12" type="sldNum"/>
          </p:nvPr>
        </p:nvSpPr>
        <p:spPr>
          <a:xfrm>
            <a:off x="531812" y="787782"/>
            <a:ext cx="7797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92" name="Shape 92"/>
        <p:cNvGrpSpPr/>
        <p:nvPr/>
      </p:nvGrpSpPr>
      <p:grpSpPr>
        <a:xfrm>
          <a:off x="0" y="0"/>
          <a:ext cx="0" cy="0"/>
          <a:chOff x="0" y="0"/>
          <a:chExt cx="0" cy="0"/>
        </a:xfrm>
      </p:grpSpPr>
      <p:sp>
        <p:nvSpPr>
          <p:cNvPr id="93" name="Google Shape;93;p30"/>
          <p:cNvSpPr txBox="1"/>
          <p:nvPr>
            <p:ph type="title"/>
          </p:nvPr>
        </p:nvSpPr>
        <p:spPr>
          <a:xfrm>
            <a:off x="2589212" y="446088"/>
            <a:ext cx="3505199" cy="976312"/>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rgbClr val="168DBA"/>
              </a:buClr>
              <a:buSzPts val="2000"/>
              <a:buFont typeface="Century Gothic"/>
              <a:buNone/>
              <a:defRPr b="0" sz="20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4" name="Google Shape;94;p30"/>
          <p:cNvSpPr txBox="1"/>
          <p:nvPr>
            <p:ph idx="1" type="body"/>
          </p:nvPr>
        </p:nvSpPr>
        <p:spPr>
          <a:xfrm>
            <a:off x="6323012" y="446088"/>
            <a:ext cx="5181600" cy="5414963"/>
          </a:xfrm>
          <a:prstGeom prst="rect">
            <a:avLst/>
          </a:prstGeom>
          <a:noFill/>
          <a:ln>
            <a:noFill/>
          </a:ln>
        </p:spPr>
        <p:txBody>
          <a:bodyPr anchorCtr="0" anchor="ctr" bIns="45700" lIns="91425" spcFirstLastPara="1" rIns="91425" wrap="square" tIns="45700">
            <a:normAutofit/>
          </a:bodyPr>
          <a:lstStyle>
            <a:lvl1pPr indent="-342900" lvl="0" marL="457200" algn="l">
              <a:spcBef>
                <a:spcPts val="1000"/>
              </a:spcBef>
              <a:spcAft>
                <a:spcPts val="0"/>
              </a:spcAft>
              <a:buSzPts val="1800"/>
              <a:buChar char="🠶"/>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0"/>
              </a:spcAft>
              <a:buSzPts val="1800"/>
              <a:buChar char="🠶"/>
              <a:defRPr/>
            </a:lvl9pPr>
          </a:lstStyle>
          <a:p/>
        </p:txBody>
      </p:sp>
      <p:sp>
        <p:nvSpPr>
          <p:cNvPr id="95" name="Google Shape;95;p30"/>
          <p:cNvSpPr txBox="1"/>
          <p:nvPr>
            <p:ph idx="2" type="body"/>
          </p:nvPr>
        </p:nvSpPr>
        <p:spPr>
          <a:xfrm>
            <a:off x="2589212" y="1598613"/>
            <a:ext cx="3505199" cy="4262436"/>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400"/>
              <a:buNone/>
              <a:defRPr sz="1400"/>
            </a:lvl1pPr>
            <a:lvl2pPr indent="-228600" lvl="1" marL="914400" algn="l">
              <a:spcBef>
                <a:spcPts val="1000"/>
              </a:spcBef>
              <a:spcAft>
                <a:spcPts val="0"/>
              </a:spcAft>
              <a:buSzPts val="1200"/>
              <a:buNone/>
              <a:defRPr sz="1200"/>
            </a:lvl2pPr>
            <a:lvl3pPr indent="-228600" lvl="2" marL="1371600" algn="l">
              <a:spcBef>
                <a:spcPts val="1000"/>
              </a:spcBef>
              <a:spcAft>
                <a:spcPts val="0"/>
              </a:spcAft>
              <a:buSzPts val="1000"/>
              <a:buNone/>
              <a:defRPr sz="1000"/>
            </a:lvl3pPr>
            <a:lvl4pPr indent="-228600" lvl="3" marL="1828800" algn="l">
              <a:spcBef>
                <a:spcPts val="1000"/>
              </a:spcBef>
              <a:spcAft>
                <a:spcPts val="0"/>
              </a:spcAft>
              <a:buSzPts val="900"/>
              <a:buNone/>
              <a:defRPr sz="900"/>
            </a:lvl4pPr>
            <a:lvl5pPr indent="-228600" lvl="4" marL="2286000" algn="l">
              <a:spcBef>
                <a:spcPts val="1000"/>
              </a:spcBef>
              <a:spcAft>
                <a:spcPts val="0"/>
              </a:spcAft>
              <a:buSzPts val="900"/>
              <a:buNone/>
              <a:defRPr sz="900"/>
            </a:lvl5pPr>
            <a:lvl6pPr indent="-228600" lvl="5" marL="2743200" algn="l">
              <a:spcBef>
                <a:spcPts val="1000"/>
              </a:spcBef>
              <a:spcAft>
                <a:spcPts val="0"/>
              </a:spcAft>
              <a:buSzPts val="900"/>
              <a:buNone/>
              <a:defRPr sz="900"/>
            </a:lvl6pPr>
            <a:lvl7pPr indent="-228600" lvl="6" marL="3200400" algn="l">
              <a:spcBef>
                <a:spcPts val="1000"/>
              </a:spcBef>
              <a:spcAft>
                <a:spcPts val="0"/>
              </a:spcAft>
              <a:buSzPts val="900"/>
              <a:buNone/>
              <a:defRPr sz="900"/>
            </a:lvl7pPr>
            <a:lvl8pPr indent="-228600" lvl="7" marL="3657600" algn="l">
              <a:spcBef>
                <a:spcPts val="1000"/>
              </a:spcBef>
              <a:spcAft>
                <a:spcPts val="0"/>
              </a:spcAft>
              <a:buSzPts val="900"/>
              <a:buNone/>
              <a:defRPr sz="900"/>
            </a:lvl8pPr>
            <a:lvl9pPr indent="-228600" lvl="8" marL="4114800" algn="l">
              <a:spcBef>
                <a:spcPts val="1000"/>
              </a:spcBef>
              <a:spcAft>
                <a:spcPts val="0"/>
              </a:spcAft>
              <a:buSzPts val="900"/>
              <a:buNone/>
              <a:defRPr sz="900"/>
            </a:lvl9pPr>
          </a:lstStyle>
          <a:p/>
        </p:txBody>
      </p:sp>
      <p:sp>
        <p:nvSpPr>
          <p:cNvPr id="96" name="Google Shape;96;p30"/>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7" name="Google Shape;97;p30"/>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8" name="Google Shape;98;p30"/>
          <p:cNvSpPr/>
          <p:nvPr/>
        </p:nvSpPr>
        <p:spPr>
          <a:xfrm flipH="1" rot="10800000">
            <a:off x="-4189" y="71437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9" name="Google Shape;99;p30"/>
          <p:cNvSpPr txBox="1"/>
          <p:nvPr>
            <p:ph idx="12" type="sldNum"/>
          </p:nvPr>
        </p:nvSpPr>
        <p:spPr>
          <a:xfrm>
            <a:off x="531812" y="787782"/>
            <a:ext cx="7797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100" name="Shape 100"/>
        <p:cNvGrpSpPr/>
        <p:nvPr/>
      </p:nvGrpSpPr>
      <p:grpSpPr>
        <a:xfrm>
          <a:off x="0" y="0"/>
          <a:ext cx="0" cy="0"/>
          <a:chOff x="0" y="0"/>
          <a:chExt cx="0" cy="0"/>
        </a:xfrm>
      </p:grpSpPr>
      <p:sp>
        <p:nvSpPr>
          <p:cNvPr id="101" name="Google Shape;101;p31"/>
          <p:cNvSpPr txBox="1"/>
          <p:nvPr>
            <p:ph type="title"/>
          </p:nvPr>
        </p:nvSpPr>
        <p:spPr>
          <a:xfrm>
            <a:off x="2589213" y="4800600"/>
            <a:ext cx="8915400" cy="566738"/>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rgbClr val="168DBA"/>
              </a:buClr>
              <a:buSzPts val="2400"/>
              <a:buFont typeface="Century Gothic"/>
              <a:buNone/>
              <a:defRPr b="0" sz="24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2" name="Google Shape;102;p31"/>
          <p:cNvSpPr/>
          <p:nvPr>
            <p:ph idx="2" type="pic"/>
          </p:nvPr>
        </p:nvSpPr>
        <p:spPr>
          <a:xfrm>
            <a:off x="2589212" y="634965"/>
            <a:ext cx="8915400" cy="3854970"/>
          </a:xfrm>
          <a:prstGeom prst="rect">
            <a:avLst/>
          </a:prstGeom>
          <a:noFill/>
          <a:ln>
            <a:noFill/>
          </a:ln>
        </p:spPr>
      </p:sp>
      <p:sp>
        <p:nvSpPr>
          <p:cNvPr id="103" name="Google Shape;103;p31"/>
          <p:cNvSpPr txBox="1"/>
          <p:nvPr>
            <p:ph idx="1" type="body"/>
          </p:nvPr>
        </p:nvSpPr>
        <p:spPr>
          <a:xfrm>
            <a:off x="2589213" y="5367338"/>
            <a:ext cx="8915400" cy="493712"/>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200"/>
              <a:buNone/>
              <a:defRPr sz="1200"/>
            </a:lvl1pPr>
            <a:lvl2pPr indent="-228600" lvl="1" marL="914400" algn="l">
              <a:spcBef>
                <a:spcPts val="1000"/>
              </a:spcBef>
              <a:spcAft>
                <a:spcPts val="0"/>
              </a:spcAft>
              <a:buSzPts val="1200"/>
              <a:buNone/>
              <a:defRPr sz="1200"/>
            </a:lvl2pPr>
            <a:lvl3pPr indent="-228600" lvl="2" marL="1371600" algn="l">
              <a:spcBef>
                <a:spcPts val="1000"/>
              </a:spcBef>
              <a:spcAft>
                <a:spcPts val="0"/>
              </a:spcAft>
              <a:buSzPts val="1000"/>
              <a:buNone/>
              <a:defRPr sz="1000"/>
            </a:lvl3pPr>
            <a:lvl4pPr indent="-228600" lvl="3" marL="1828800" algn="l">
              <a:spcBef>
                <a:spcPts val="1000"/>
              </a:spcBef>
              <a:spcAft>
                <a:spcPts val="0"/>
              </a:spcAft>
              <a:buSzPts val="900"/>
              <a:buNone/>
              <a:defRPr sz="900"/>
            </a:lvl4pPr>
            <a:lvl5pPr indent="-228600" lvl="4" marL="2286000" algn="l">
              <a:spcBef>
                <a:spcPts val="1000"/>
              </a:spcBef>
              <a:spcAft>
                <a:spcPts val="0"/>
              </a:spcAft>
              <a:buSzPts val="900"/>
              <a:buNone/>
              <a:defRPr sz="900"/>
            </a:lvl5pPr>
            <a:lvl6pPr indent="-228600" lvl="5" marL="2743200" algn="l">
              <a:spcBef>
                <a:spcPts val="1000"/>
              </a:spcBef>
              <a:spcAft>
                <a:spcPts val="0"/>
              </a:spcAft>
              <a:buSzPts val="900"/>
              <a:buNone/>
              <a:defRPr sz="900"/>
            </a:lvl6pPr>
            <a:lvl7pPr indent="-228600" lvl="6" marL="3200400" algn="l">
              <a:spcBef>
                <a:spcPts val="1000"/>
              </a:spcBef>
              <a:spcAft>
                <a:spcPts val="0"/>
              </a:spcAft>
              <a:buSzPts val="900"/>
              <a:buNone/>
              <a:defRPr sz="900"/>
            </a:lvl7pPr>
            <a:lvl8pPr indent="-228600" lvl="7" marL="3657600" algn="l">
              <a:spcBef>
                <a:spcPts val="1000"/>
              </a:spcBef>
              <a:spcAft>
                <a:spcPts val="0"/>
              </a:spcAft>
              <a:buSzPts val="900"/>
              <a:buNone/>
              <a:defRPr sz="900"/>
            </a:lvl8pPr>
            <a:lvl9pPr indent="-228600" lvl="8" marL="4114800" algn="l">
              <a:spcBef>
                <a:spcPts val="1000"/>
              </a:spcBef>
              <a:spcAft>
                <a:spcPts val="0"/>
              </a:spcAft>
              <a:buSzPts val="900"/>
              <a:buNone/>
              <a:defRPr sz="900"/>
            </a:lvl9pPr>
          </a:lstStyle>
          <a:p/>
        </p:txBody>
      </p:sp>
      <p:sp>
        <p:nvSpPr>
          <p:cNvPr id="104" name="Google Shape;104;p31"/>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5" name="Google Shape;105;p31"/>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6" name="Google Shape;106;p31"/>
          <p:cNvSpPr/>
          <p:nvPr/>
        </p:nvSpPr>
        <p:spPr>
          <a:xfrm flipH="1" rot="10800000">
            <a:off x="-4189" y="491172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7" name="Google Shape;107;p31"/>
          <p:cNvSpPr txBox="1"/>
          <p:nvPr>
            <p:ph idx="12" type="sldNum"/>
          </p:nvPr>
        </p:nvSpPr>
        <p:spPr>
          <a:xfrm>
            <a:off x="531812" y="4983087"/>
            <a:ext cx="7797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aption">
  <p:cSld name="Title and Caption">
    <p:spTree>
      <p:nvGrpSpPr>
        <p:cNvPr id="108" name="Shape 108"/>
        <p:cNvGrpSpPr/>
        <p:nvPr/>
      </p:nvGrpSpPr>
      <p:grpSpPr>
        <a:xfrm>
          <a:off x="0" y="0"/>
          <a:ext cx="0" cy="0"/>
          <a:chOff x="0" y="0"/>
          <a:chExt cx="0" cy="0"/>
        </a:xfrm>
      </p:grpSpPr>
      <p:sp>
        <p:nvSpPr>
          <p:cNvPr id="109" name="Google Shape;109;p32"/>
          <p:cNvSpPr txBox="1"/>
          <p:nvPr>
            <p:ph type="title"/>
          </p:nvPr>
        </p:nvSpPr>
        <p:spPr>
          <a:xfrm>
            <a:off x="2589212" y="609600"/>
            <a:ext cx="8915399" cy="3117040"/>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rgbClr val="168DBA"/>
              </a:buClr>
              <a:buSzPts val="4800"/>
              <a:buFont typeface="Century Gothic"/>
              <a:buNone/>
              <a:defRPr b="0" sz="48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0" name="Google Shape;110;p32"/>
          <p:cNvSpPr txBox="1"/>
          <p:nvPr>
            <p:ph idx="1" type="body"/>
          </p:nvPr>
        </p:nvSpPr>
        <p:spPr>
          <a:xfrm>
            <a:off x="2589212" y="4354046"/>
            <a:ext cx="8915399" cy="1555864"/>
          </a:xfrm>
          <a:prstGeom prst="rect">
            <a:avLst/>
          </a:prstGeom>
          <a:noFill/>
          <a:ln>
            <a:noFill/>
          </a:ln>
        </p:spPr>
        <p:txBody>
          <a:bodyPr anchorCtr="0" anchor="ctr" bIns="45700" lIns="91425" spcFirstLastPara="1" rIns="91425" wrap="square" tIns="45700">
            <a:normAutofit/>
          </a:bodyPr>
          <a:lstStyle>
            <a:lvl1pPr indent="-228600" lvl="0" marL="457200" algn="l">
              <a:spcBef>
                <a:spcPts val="1000"/>
              </a:spcBef>
              <a:spcAft>
                <a:spcPts val="0"/>
              </a:spcAft>
              <a:buSzPts val="1800"/>
              <a:buNone/>
              <a:defRPr sz="1800">
                <a:solidFill>
                  <a:srgbClr val="595959"/>
                </a:solidFill>
              </a:defRPr>
            </a:lvl1pPr>
            <a:lvl2pPr indent="-228600" lvl="1" marL="914400" algn="l">
              <a:spcBef>
                <a:spcPts val="1000"/>
              </a:spcBef>
              <a:spcAft>
                <a:spcPts val="0"/>
              </a:spcAft>
              <a:buSzPts val="1800"/>
              <a:buNone/>
              <a:defRPr sz="1800">
                <a:solidFill>
                  <a:srgbClr val="888888"/>
                </a:solidFill>
              </a:defRPr>
            </a:lvl2pPr>
            <a:lvl3pPr indent="-228600" lvl="2" marL="1371600" algn="l">
              <a:spcBef>
                <a:spcPts val="1000"/>
              </a:spcBef>
              <a:spcAft>
                <a:spcPts val="0"/>
              </a:spcAft>
              <a:buSzPts val="1600"/>
              <a:buNone/>
              <a:defRPr sz="1600">
                <a:solidFill>
                  <a:srgbClr val="888888"/>
                </a:solidFill>
              </a:defRPr>
            </a:lvl3pPr>
            <a:lvl4pPr indent="-228600" lvl="3" marL="1828800" algn="l">
              <a:spcBef>
                <a:spcPts val="1000"/>
              </a:spcBef>
              <a:spcAft>
                <a:spcPts val="0"/>
              </a:spcAft>
              <a:buSzPts val="1400"/>
              <a:buNone/>
              <a:defRPr sz="1400">
                <a:solidFill>
                  <a:srgbClr val="888888"/>
                </a:solidFill>
              </a:defRPr>
            </a:lvl4pPr>
            <a:lvl5pPr indent="-228600" lvl="4" marL="2286000" algn="l">
              <a:spcBef>
                <a:spcPts val="1000"/>
              </a:spcBef>
              <a:spcAft>
                <a:spcPts val="0"/>
              </a:spcAft>
              <a:buSzPts val="1400"/>
              <a:buNone/>
              <a:defRPr sz="1400">
                <a:solidFill>
                  <a:srgbClr val="888888"/>
                </a:solidFill>
              </a:defRPr>
            </a:lvl5pPr>
            <a:lvl6pPr indent="-228600" lvl="5" marL="2743200" algn="l">
              <a:spcBef>
                <a:spcPts val="1000"/>
              </a:spcBef>
              <a:spcAft>
                <a:spcPts val="0"/>
              </a:spcAft>
              <a:buSzPts val="1400"/>
              <a:buNone/>
              <a:defRPr sz="1400">
                <a:solidFill>
                  <a:srgbClr val="888888"/>
                </a:solidFill>
              </a:defRPr>
            </a:lvl6pPr>
            <a:lvl7pPr indent="-228600" lvl="6" marL="3200400" algn="l">
              <a:spcBef>
                <a:spcPts val="1000"/>
              </a:spcBef>
              <a:spcAft>
                <a:spcPts val="0"/>
              </a:spcAft>
              <a:buSzPts val="1400"/>
              <a:buNone/>
              <a:defRPr sz="1400">
                <a:solidFill>
                  <a:srgbClr val="888888"/>
                </a:solidFill>
              </a:defRPr>
            </a:lvl7pPr>
            <a:lvl8pPr indent="-228600" lvl="7" marL="3657600" algn="l">
              <a:spcBef>
                <a:spcPts val="1000"/>
              </a:spcBef>
              <a:spcAft>
                <a:spcPts val="0"/>
              </a:spcAft>
              <a:buSzPts val="1400"/>
              <a:buNone/>
              <a:defRPr sz="1400">
                <a:solidFill>
                  <a:srgbClr val="888888"/>
                </a:solidFill>
              </a:defRPr>
            </a:lvl8pPr>
            <a:lvl9pPr indent="-228600" lvl="8" marL="4114800" algn="l">
              <a:spcBef>
                <a:spcPts val="1000"/>
              </a:spcBef>
              <a:spcAft>
                <a:spcPts val="0"/>
              </a:spcAft>
              <a:buSzPts val="1400"/>
              <a:buNone/>
              <a:defRPr sz="1400">
                <a:solidFill>
                  <a:srgbClr val="888888"/>
                </a:solidFill>
              </a:defRPr>
            </a:lvl9pPr>
          </a:lstStyle>
          <a:p/>
        </p:txBody>
      </p:sp>
      <p:sp>
        <p:nvSpPr>
          <p:cNvPr id="111" name="Google Shape;111;p32"/>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2" name="Google Shape;112;p32"/>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3" name="Google Shape;113;p32"/>
          <p:cNvSpPr/>
          <p:nvPr/>
        </p:nvSpPr>
        <p:spPr>
          <a:xfrm flipH="1" rot="10800000">
            <a:off x="-4189" y="317817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4" name="Google Shape;114;p32"/>
          <p:cNvSpPr txBox="1"/>
          <p:nvPr>
            <p:ph idx="12" type="sldNum"/>
          </p:nvPr>
        </p:nvSpPr>
        <p:spPr>
          <a:xfrm>
            <a:off x="531812" y="3244139"/>
            <a:ext cx="7797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with Caption">
  <p:cSld name="Quote with Caption">
    <p:spTree>
      <p:nvGrpSpPr>
        <p:cNvPr id="115" name="Shape 115"/>
        <p:cNvGrpSpPr/>
        <p:nvPr/>
      </p:nvGrpSpPr>
      <p:grpSpPr>
        <a:xfrm>
          <a:off x="0" y="0"/>
          <a:ext cx="0" cy="0"/>
          <a:chOff x="0" y="0"/>
          <a:chExt cx="0" cy="0"/>
        </a:xfrm>
      </p:grpSpPr>
      <p:sp>
        <p:nvSpPr>
          <p:cNvPr id="116" name="Google Shape;116;p33"/>
          <p:cNvSpPr txBox="1"/>
          <p:nvPr>
            <p:ph type="title"/>
          </p:nvPr>
        </p:nvSpPr>
        <p:spPr>
          <a:xfrm>
            <a:off x="2849949" y="609600"/>
            <a:ext cx="8393926" cy="2895600"/>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rgbClr val="168DBA"/>
              </a:buClr>
              <a:buSzPts val="4800"/>
              <a:buFont typeface="Century Gothic"/>
              <a:buNone/>
              <a:defRPr b="0" sz="48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7" name="Google Shape;117;p33"/>
          <p:cNvSpPr txBox="1"/>
          <p:nvPr>
            <p:ph idx="1" type="body"/>
          </p:nvPr>
        </p:nvSpPr>
        <p:spPr>
          <a:xfrm>
            <a:off x="3275012" y="3505200"/>
            <a:ext cx="7536554" cy="381000"/>
          </a:xfrm>
          <a:prstGeom prst="rect">
            <a:avLst/>
          </a:prstGeom>
          <a:noFill/>
          <a:ln>
            <a:noFill/>
          </a:ln>
        </p:spPr>
        <p:txBody>
          <a:bodyPr anchorCtr="0" anchor="ctr" bIns="45700" lIns="91425" spcFirstLastPara="1" rIns="91425" wrap="square" tIns="45700">
            <a:noAutofit/>
          </a:bodyPr>
          <a:lstStyle>
            <a:lvl1pPr indent="-228600" lvl="0" marL="457200" algn="l">
              <a:spcBef>
                <a:spcPts val="1000"/>
              </a:spcBef>
              <a:spcAft>
                <a:spcPts val="0"/>
              </a:spcAft>
              <a:buSzPts val="1600"/>
              <a:buFont typeface="Century Gothic"/>
              <a:buNone/>
              <a:defRPr sz="1600">
                <a:solidFill>
                  <a:srgbClr val="7F7F7F"/>
                </a:solidFill>
              </a:defRPr>
            </a:lvl1pPr>
            <a:lvl2pPr indent="-228600" lvl="1" marL="914400" algn="l">
              <a:spcBef>
                <a:spcPts val="1000"/>
              </a:spcBef>
              <a:spcAft>
                <a:spcPts val="0"/>
              </a:spcAft>
              <a:buSzPts val="1600"/>
              <a:buFont typeface="Century Gothic"/>
              <a:buNone/>
              <a:defRPr/>
            </a:lvl2pPr>
            <a:lvl3pPr indent="-228600" lvl="2" marL="1371600" algn="l">
              <a:spcBef>
                <a:spcPts val="1000"/>
              </a:spcBef>
              <a:spcAft>
                <a:spcPts val="0"/>
              </a:spcAft>
              <a:buSzPts val="1400"/>
              <a:buFont typeface="Century Gothic"/>
              <a:buNone/>
              <a:defRPr/>
            </a:lvl3pPr>
            <a:lvl4pPr indent="-228600" lvl="3" marL="1828800" algn="l">
              <a:spcBef>
                <a:spcPts val="1000"/>
              </a:spcBef>
              <a:spcAft>
                <a:spcPts val="0"/>
              </a:spcAft>
              <a:buSzPts val="1200"/>
              <a:buFont typeface="Century Gothic"/>
              <a:buNone/>
              <a:defRPr/>
            </a:lvl4pPr>
            <a:lvl5pPr indent="-228600" lvl="4" marL="2286000" algn="l">
              <a:spcBef>
                <a:spcPts val="1000"/>
              </a:spcBef>
              <a:spcAft>
                <a:spcPts val="0"/>
              </a:spcAft>
              <a:buSzPts val="1200"/>
              <a:buFont typeface="Century Gothic"/>
              <a:buNone/>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0"/>
              </a:spcAft>
              <a:buSzPts val="1800"/>
              <a:buChar char="🠶"/>
              <a:defRPr/>
            </a:lvl9pPr>
          </a:lstStyle>
          <a:p/>
        </p:txBody>
      </p:sp>
      <p:sp>
        <p:nvSpPr>
          <p:cNvPr id="118" name="Google Shape;118;p33"/>
          <p:cNvSpPr txBox="1"/>
          <p:nvPr>
            <p:ph idx="2" type="body"/>
          </p:nvPr>
        </p:nvSpPr>
        <p:spPr>
          <a:xfrm>
            <a:off x="2589212" y="4354046"/>
            <a:ext cx="8915399" cy="1555864"/>
          </a:xfrm>
          <a:prstGeom prst="rect">
            <a:avLst/>
          </a:prstGeom>
          <a:noFill/>
          <a:ln>
            <a:noFill/>
          </a:ln>
        </p:spPr>
        <p:txBody>
          <a:bodyPr anchorCtr="0" anchor="ctr" bIns="45700" lIns="91425" spcFirstLastPara="1" rIns="91425" wrap="square" tIns="45700">
            <a:normAutofit/>
          </a:bodyPr>
          <a:lstStyle>
            <a:lvl1pPr indent="-228600" lvl="0" marL="457200" algn="l">
              <a:spcBef>
                <a:spcPts val="1000"/>
              </a:spcBef>
              <a:spcAft>
                <a:spcPts val="0"/>
              </a:spcAft>
              <a:buSzPts val="1800"/>
              <a:buNone/>
              <a:defRPr sz="1800">
                <a:solidFill>
                  <a:srgbClr val="595959"/>
                </a:solidFill>
              </a:defRPr>
            </a:lvl1pPr>
            <a:lvl2pPr indent="-228600" lvl="1" marL="914400" algn="l">
              <a:spcBef>
                <a:spcPts val="1000"/>
              </a:spcBef>
              <a:spcAft>
                <a:spcPts val="0"/>
              </a:spcAft>
              <a:buSzPts val="1800"/>
              <a:buNone/>
              <a:defRPr sz="1800">
                <a:solidFill>
                  <a:srgbClr val="888888"/>
                </a:solidFill>
              </a:defRPr>
            </a:lvl2pPr>
            <a:lvl3pPr indent="-228600" lvl="2" marL="1371600" algn="l">
              <a:spcBef>
                <a:spcPts val="1000"/>
              </a:spcBef>
              <a:spcAft>
                <a:spcPts val="0"/>
              </a:spcAft>
              <a:buSzPts val="1600"/>
              <a:buNone/>
              <a:defRPr sz="1600">
                <a:solidFill>
                  <a:srgbClr val="888888"/>
                </a:solidFill>
              </a:defRPr>
            </a:lvl3pPr>
            <a:lvl4pPr indent="-228600" lvl="3" marL="1828800" algn="l">
              <a:spcBef>
                <a:spcPts val="1000"/>
              </a:spcBef>
              <a:spcAft>
                <a:spcPts val="0"/>
              </a:spcAft>
              <a:buSzPts val="1400"/>
              <a:buNone/>
              <a:defRPr sz="1400">
                <a:solidFill>
                  <a:srgbClr val="888888"/>
                </a:solidFill>
              </a:defRPr>
            </a:lvl4pPr>
            <a:lvl5pPr indent="-228600" lvl="4" marL="2286000" algn="l">
              <a:spcBef>
                <a:spcPts val="1000"/>
              </a:spcBef>
              <a:spcAft>
                <a:spcPts val="0"/>
              </a:spcAft>
              <a:buSzPts val="1400"/>
              <a:buNone/>
              <a:defRPr sz="1400">
                <a:solidFill>
                  <a:srgbClr val="888888"/>
                </a:solidFill>
              </a:defRPr>
            </a:lvl5pPr>
            <a:lvl6pPr indent="-228600" lvl="5" marL="2743200" algn="l">
              <a:spcBef>
                <a:spcPts val="1000"/>
              </a:spcBef>
              <a:spcAft>
                <a:spcPts val="0"/>
              </a:spcAft>
              <a:buSzPts val="1400"/>
              <a:buNone/>
              <a:defRPr sz="1400">
                <a:solidFill>
                  <a:srgbClr val="888888"/>
                </a:solidFill>
              </a:defRPr>
            </a:lvl6pPr>
            <a:lvl7pPr indent="-228600" lvl="6" marL="3200400" algn="l">
              <a:spcBef>
                <a:spcPts val="1000"/>
              </a:spcBef>
              <a:spcAft>
                <a:spcPts val="0"/>
              </a:spcAft>
              <a:buSzPts val="1400"/>
              <a:buNone/>
              <a:defRPr sz="1400">
                <a:solidFill>
                  <a:srgbClr val="888888"/>
                </a:solidFill>
              </a:defRPr>
            </a:lvl7pPr>
            <a:lvl8pPr indent="-228600" lvl="7" marL="3657600" algn="l">
              <a:spcBef>
                <a:spcPts val="1000"/>
              </a:spcBef>
              <a:spcAft>
                <a:spcPts val="0"/>
              </a:spcAft>
              <a:buSzPts val="1400"/>
              <a:buNone/>
              <a:defRPr sz="1400">
                <a:solidFill>
                  <a:srgbClr val="888888"/>
                </a:solidFill>
              </a:defRPr>
            </a:lvl8pPr>
            <a:lvl9pPr indent="-228600" lvl="8" marL="4114800" algn="l">
              <a:spcBef>
                <a:spcPts val="1000"/>
              </a:spcBef>
              <a:spcAft>
                <a:spcPts val="0"/>
              </a:spcAft>
              <a:buSzPts val="1400"/>
              <a:buNone/>
              <a:defRPr sz="1400">
                <a:solidFill>
                  <a:srgbClr val="888888"/>
                </a:solidFill>
              </a:defRPr>
            </a:lvl9pPr>
          </a:lstStyle>
          <a:p/>
        </p:txBody>
      </p:sp>
      <p:sp>
        <p:nvSpPr>
          <p:cNvPr id="119" name="Google Shape;119;p33"/>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0" name="Google Shape;120;p33"/>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1" name="Google Shape;121;p33"/>
          <p:cNvSpPr/>
          <p:nvPr/>
        </p:nvSpPr>
        <p:spPr>
          <a:xfrm flipH="1" rot="10800000">
            <a:off x="-4189" y="317817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2" name="Google Shape;122;p33"/>
          <p:cNvSpPr txBox="1"/>
          <p:nvPr>
            <p:ph idx="12" type="sldNum"/>
          </p:nvPr>
        </p:nvSpPr>
        <p:spPr>
          <a:xfrm>
            <a:off x="531812" y="3244139"/>
            <a:ext cx="7797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
        <p:nvSpPr>
          <p:cNvPr id="123" name="Google Shape;123;p33"/>
          <p:cNvSpPr txBox="1"/>
          <p:nvPr/>
        </p:nvSpPr>
        <p:spPr>
          <a:xfrm>
            <a:off x="2467652" y="648005"/>
            <a:ext cx="609600" cy="584776"/>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rPr lang="en-US" sz="8000">
                <a:solidFill>
                  <a:schemeClr val="accent1"/>
                </a:solidFill>
                <a:latin typeface="Arial"/>
                <a:ea typeface="Arial"/>
                <a:cs typeface="Arial"/>
                <a:sym typeface="Arial"/>
              </a:rPr>
              <a:t>“</a:t>
            </a:r>
            <a:endParaRPr/>
          </a:p>
        </p:txBody>
      </p:sp>
      <p:sp>
        <p:nvSpPr>
          <p:cNvPr id="124" name="Google Shape;124;p33"/>
          <p:cNvSpPr txBox="1"/>
          <p:nvPr/>
        </p:nvSpPr>
        <p:spPr>
          <a:xfrm>
            <a:off x="11114852" y="2905306"/>
            <a:ext cx="609600" cy="584776"/>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rPr lang="en-US" sz="8000">
                <a:solidFill>
                  <a:schemeClr val="accent1"/>
                </a:solidFill>
                <a:latin typeface="Arial"/>
                <a:ea typeface="Arial"/>
                <a:cs typeface="Arial"/>
                <a:sym typeface="Arial"/>
              </a:rPr>
              <a:t>”</a:t>
            </a: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Name Card">
  <p:cSld name="Name Card">
    <p:spTree>
      <p:nvGrpSpPr>
        <p:cNvPr id="125" name="Shape 125"/>
        <p:cNvGrpSpPr/>
        <p:nvPr/>
      </p:nvGrpSpPr>
      <p:grpSpPr>
        <a:xfrm>
          <a:off x="0" y="0"/>
          <a:ext cx="0" cy="0"/>
          <a:chOff x="0" y="0"/>
          <a:chExt cx="0" cy="0"/>
        </a:xfrm>
      </p:grpSpPr>
      <p:sp>
        <p:nvSpPr>
          <p:cNvPr id="126" name="Google Shape;126;p34"/>
          <p:cNvSpPr txBox="1"/>
          <p:nvPr>
            <p:ph type="title"/>
          </p:nvPr>
        </p:nvSpPr>
        <p:spPr>
          <a:xfrm>
            <a:off x="2589213" y="2438400"/>
            <a:ext cx="8915400" cy="2724845"/>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rgbClr val="168DBA"/>
              </a:buClr>
              <a:buSzPts val="4800"/>
              <a:buFont typeface="Century Gothic"/>
              <a:buNone/>
              <a:defRPr b="0" sz="48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7" name="Google Shape;127;p34"/>
          <p:cNvSpPr txBox="1"/>
          <p:nvPr>
            <p:ph idx="1" type="body"/>
          </p:nvPr>
        </p:nvSpPr>
        <p:spPr>
          <a:xfrm>
            <a:off x="2589213" y="5181600"/>
            <a:ext cx="8915400" cy="729622"/>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800"/>
              <a:buNone/>
              <a:defRPr>
                <a:solidFill>
                  <a:srgbClr val="595959"/>
                </a:solidFill>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0"/>
              </a:spcAft>
              <a:buSzPts val="1800"/>
              <a:buChar char="🠶"/>
              <a:defRPr/>
            </a:lvl9pPr>
          </a:lstStyle>
          <a:p/>
        </p:txBody>
      </p:sp>
      <p:sp>
        <p:nvSpPr>
          <p:cNvPr id="128" name="Google Shape;128;p34"/>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9" name="Google Shape;129;p34"/>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0" name="Google Shape;130;p34"/>
          <p:cNvSpPr/>
          <p:nvPr/>
        </p:nvSpPr>
        <p:spPr>
          <a:xfrm flipH="1" rot="10800000">
            <a:off x="-4189" y="491172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1" name="Google Shape;131;p34"/>
          <p:cNvSpPr txBox="1"/>
          <p:nvPr>
            <p:ph idx="12" type="sldNum"/>
          </p:nvPr>
        </p:nvSpPr>
        <p:spPr>
          <a:xfrm>
            <a:off x="531812" y="4983087"/>
            <a:ext cx="7797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Name Card">
  <p:cSld name="Quote Name Card">
    <p:spTree>
      <p:nvGrpSpPr>
        <p:cNvPr id="132" name="Shape 132"/>
        <p:cNvGrpSpPr/>
        <p:nvPr/>
      </p:nvGrpSpPr>
      <p:grpSpPr>
        <a:xfrm>
          <a:off x="0" y="0"/>
          <a:ext cx="0" cy="0"/>
          <a:chOff x="0" y="0"/>
          <a:chExt cx="0" cy="0"/>
        </a:xfrm>
      </p:grpSpPr>
      <p:sp>
        <p:nvSpPr>
          <p:cNvPr id="133" name="Google Shape;133;p35"/>
          <p:cNvSpPr txBox="1"/>
          <p:nvPr>
            <p:ph type="title"/>
          </p:nvPr>
        </p:nvSpPr>
        <p:spPr>
          <a:xfrm>
            <a:off x="2849949" y="609600"/>
            <a:ext cx="8393926" cy="2895600"/>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rgbClr val="168DBA"/>
              </a:buClr>
              <a:buSzPts val="4800"/>
              <a:buFont typeface="Century Gothic"/>
              <a:buNone/>
              <a:defRPr b="0" sz="48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4" name="Google Shape;134;p35"/>
          <p:cNvSpPr txBox="1"/>
          <p:nvPr>
            <p:ph idx="1" type="body"/>
          </p:nvPr>
        </p:nvSpPr>
        <p:spPr>
          <a:xfrm>
            <a:off x="2589212" y="4343400"/>
            <a:ext cx="8915400" cy="838200"/>
          </a:xfrm>
          <a:prstGeom prst="rect">
            <a:avLst/>
          </a:prstGeom>
          <a:noFill/>
          <a:ln>
            <a:noFill/>
          </a:ln>
        </p:spPr>
        <p:txBody>
          <a:bodyPr anchorCtr="0" anchor="b" bIns="45700" lIns="91425" spcFirstLastPara="1" rIns="91425" wrap="square" tIns="45700">
            <a:noAutofit/>
          </a:bodyPr>
          <a:lstStyle>
            <a:lvl1pPr indent="-228600" lvl="0" marL="457200" algn="l">
              <a:spcBef>
                <a:spcPts val="1000"/>
              </a:spcBef>
              <a:spcAft>
                <a:spcPts val="0"/>
              </a:spcAft>
              <a:buSzPts val="2400"/>
              <a:buFont typeface="Century Gothic"/>
              <a:buNone/>
              <a:defRPr sz="2400">
                <a:solidFill>
                  <a:schemeClr val="accent1"/>
                </a:solidFill>
              </a:defRPr>
            </a:lvl1pPr>
            <a:lvl2pPr indent="-228600" lvl="1" marL="914400" algn="l">
              <a:spcBef>
                <a:spcPts val="1000"/>
              </a:spcBef>
              <a:spcAft>
                <a:spcPts val="0"/>
              </a:spcAft>
              <a:buSzPts val="1600"/>
              <a:buFont typeface="Century Gothic"/>
              <a:buNone/>
              <a:defRPr/>
            </a:lvl2pPr>
            <a:lvl3pPr indent="-228600" lvl="2" marL="1371600" algn="l">
              <a:spcBef>
                <a:spcPts val="1000"/>
              </a:spcBef>
              <a:spcAft>
                <a:spcPts val="0"/>
              </a:spcAft>
              <a:buSzPts val="1400"/>
              <a:buFont typeface="Century Gothic"/>
              <a:buNone/>
              <a:defRPr/>
            </a:lvl3pPr>
            <a:lvl4pPr indent="-228600" lvl="3" marL="1828800" algn="l">
              <a:spcBef>
                <a:spcPts val="1000"/>
              </a:spcBef>
              <a:spcAft>
                <a:spcPts val="0"/>
              </a:spcAft>
              <a:buSzPts val="1200"/>
              <a:buFont typeface="Century Gothic"/>
              <a:buNone/>
              <a:defRPr/>
            </a:lvl4pPr>
            <a:lvl5pPr indent="-228600" lvl="4" marL="2286000" algn="l">
              <a:spcBef>
                <a:spcPts val="1000"/>
              </a:spcBef>
              <a:spcAft>
                <a:spcPts val="0"/>
              </a:spcAft>
              <a:buSzPts val="1200"/>
              <a:buFont typeface="Century Gothic"/>
              <a:buNone/>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0"/>
              </a:spcAft>
              <a:buSzPts val="1800"/>
              <a:buChar char="🠶"/>
              <a:defRPr/>
            </a:lvl9pPr>
          </a:lstStyle>
          <a:p/>
        </p:txBody>
      </p:sp>
      <p:sp>
        <p:nvSpPr>
          <p:cNvPr id="135" name="Google Shape;135;p35"/>
          <p:cNvSpPr txBox="1"/>
          <p:nvPr>
            <p:ph idx="2" type="body"/>
          </p:nvPr>
        </p:nvSpPr>
        <p:spPr>
          <a:xfrm>
            <a:off x="2589213" y="5181600"/>
            <a:ext cx="8915400" cy="729622"/>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800"/>
              <a:buNone/>
              <a:defRPr>
                <a:solidFill>
                  <a:srgbClr val="595959"/>
                </a:solidFill>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0"/>
              </a:spcAft>
              <a:buSzPts val="1800"/>
              <a:buChar char="🠶"/>
              <a:defRPr/>
            </a:lvl9pPr>
          </a:lstStyle>
          <a:p/>
        </p:txBody>
      </p:sp>
      <p:sp>
        <p:nvSpPr>
          <p:cNvPr id="136" name="Google Shape;136;p35"/>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7" name="Google Shape;137;p35"/>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8" name="Google Shape;138;p35"/>
          <p:cNvSpPr/>
          <p:nvPr/>
        </p:nvSpPr>
        <p:spPr>
          <a:xfrm flipH="1" rot="10800000">
            <a:off x="-4189" y="491172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9" name="Google Shape;139;p35"/>
          <p:cNvSpPr txBox="1"/>
          <p:nvPr>
            <p:ph idx="12" type="sldNum"/>
          </p:nvPr>
        </p:nvSpPr>
        <p:spPr>
          <a:xfrm>
            <a:off x="531812" y="4983087"/>
            <a:ext cx="7797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
        <p:nvSpPr>
          <p:cNvPr id="140" name="Google Shape;140;p35"/>
          <p:cNvSpPr txBox="1"/>
          <p:nvPr/>
        </p:nvSpPr>
        <p:spPr>
          <a:xfrm>
            <a:off x="2467652" y="648005"/>
            <a:ext cx="609600" cy="584776"/>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rPr lang="en-US" sz="8000">
                <a:solidFill>
                  <a:schemeClr val="accent1"/>
                </a:solidFill>
                <a:latin typeface="Arial"/>
                <a:ea typeface="Arial"/>
                <a:cs typeface="Arial"/>
                <a:sym typeface="Arial"/>
              </a:rPr>
              <a:t>“</a:t>
            </a:r>
            <a:endParaRPr/>
          </a:p>
        </p:txBody>
      </p:sp>
      <p:sp>
        <p:nvSpPr>
          <p:cNvPr id="141" name="Google Shape;141;p35"/>
          <p:cNvSpPr txBox="1"/>
          <p:nvPr/>
        </p:nvSpPr>
        <p:spPr>
          <a:xfrm>
            <a:off x="11114852" y="2905306"/>
            <a:ext cx="609600" cy="584776"/>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rPr lang="en-US" sz="8000">
                <a:solidFill>
                  <a:schemeClr val="accent1"/>
                </a:solidFill>
                <a:latin typeface="Arial"/>
                <a:ea typeface="Arial"/>
                <a:cs typeface="Arial"/>
                <a:sym typeface="Arial"/>
              </a:rPr>
              <a:t>”</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rue or False">
  <p:cSld name="True or False">
    <p:spTree>
      <p:nvGrpSpPr>
        <p:cNvPr id="142" name="Shape 142"/>
        <p:cNvGrpSpPr/>
        <p:nvPr/>
      </p:nvGrpSpPr>
      <p:grpSpPr>
        <a:xfrm>
          <a:off x="0" y="0"/>
          <a:ext cx="0" cy="0"/>
          <a:chOff x="0" y="0"/>
          <a:chExt cx="0" cy="0"/>
        </a:xfrm>
      </p:grpSpPr>
      <p:sp>
        <p:nvSpPr>
          <p:cNvPr id="143" name="Google Shape;143;p36"/>
          <p:cNvSpPr txBox="1"/>
          <p:nvPr>
            <p:ph type="title"/>
          </p:nvPr>
        </p:nvSpPr>
        <p:spPr>
          <a:xfrm>
            <a:off x="2589212" y="627407"/>
            <a:ext cx="8915399" cy="2880020"/>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rgbClr val="168DBA"/>
              </a:buClr>
              <a:buSzPts val="4800"/>
              <a:buFont typeface="Century Gothic"/>
              <a:buNone/>
              <a:defRPr b="0" sz="48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4" name="Google Shape;144;p36"/>
          <p:cNvSpPr txBox="1"/>
          <p:nvPr>
            <p:ph idx="1" type="body"/>
          </p:nvPr>
        </p:nvSpPr>
        <p:spPr>
          <a:xfrm>
            <a:off x="2589212" y="4343400"/>
            <a:ext cx="8915400" cy="838200"/>
          </a:xfrm>
          <a:prstGeom prst="rect">
            <a:avLst/>
          </a:prstGeom>
          <a:noFill/>
          <a:ln>
            <a:noFill/>
          </a:ln>
        </p:spPr>
        <p:txBody>
          <a:bodyPr anchorCtr="0" anchor="b" bIns="45700" lIns="91425" spcFirstLastPara="1" rIns="91425" wrap="square" tIns="45700">
            <a:noAutofit/>
          </a:bodyPr>
          <a:lstStyle>
            <a:lvl1pPr indent="-228600" lvl="0" marL="457200" algn="l">
              <a:spcBef>
                <a:spcPts val="1000"/>
              </a:spcBef>
              <a:spcAft>
                <a:spcPts val="0"/>
              </a:spcAft>
              <a:buSzPts val="2400"/>
              <a:buFont typeface="Century Gothic"/>
              <a:buNone/>
              <a:defRPr sz="2400">
                <a:solidFill>
                  <a:schemeClr val="accent1"/>
                </a:solidFill>
              </a:defRPr>
            </a:lvl1pPr>
            <a:lvl2pPr indent="-228600" lvl="1" marL="914400" algn="l">
              <a:spcBef>
                <a:spcPts val="1000"/>
              </a:spcBef>
              <a:spcAft>
                <a:spcPts val="0"/>
              </a:spcAft>
              <a:buSzPts val="1600"/>
              <a:buFont typeface="Century Gothic"/>
              <a:buNone/>
              <a:defRPr/>
            </a:lvl2pPr>
            <a:lvl3pPr indent="-228600" lvl="2" marL="1371600" algn="l">
              <a:spcBef>
                <a:spcPts val="1000"/>
              </a:spcBef>
              <a:spcAft>
                <a:spcPts val="0"/>
              </a:spcAft>
              <a:buSzPts val="1400"/>
              <a:buFont typeface="Century Gothic"/>
              <a:buNone/>
              <a:defRPr/>
            </a:lvl3pPr>
            <a:lvl4pPr indent="-228600" lvl="3" marL="1828800" algn="l">
              <a:spcBef>
                <a:spcPts val="1000"/>
              </a:spcBef>
              <a:spcAft>
                <a:spcPts val="0"/>
              </a:spcAft>
              <a:buSzPts val="1200"/>
              <a:buFont typeface="Century Gothic"/>
              <a:buNone/>
              <a:defRPr/>
            </a:lvl4pPr>
            <a:lvl5pPr indent="-228600" lvl="4" marL="2286000" algn="l">
              <a:spcBef>
                <a:spcPts val="1000"/>
              </a:spcBef>
              <a:spcAft>
                <a:spcPts val="0"/>
              </a:spcAft>
              <a:buSzPts val="1200"/>
              <a:buFont typeface="Century Gothic"/>
              <a:buNone/>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0"/>
              </a:spcAft>
              <a:buSzPts val="1800"/>
              <a:buChar char="🠶"/>
              <a:defRPr/>
            </a:lvl9pPr>
          </a:lstStyle>
          <a:p/>
        </p:txBody>
      </p:sp>
      <p:sp>
        <p:nvSpPr>
          <p:cNvPr id="145" name="Google Shape;145;p36"/>
          <p:cNvSpPr txBox="1"/>
          <p:nvPr>
            <p:ph idx="2" type="body"/>
          </p:nvPr>
        </p:nvSpPr>
        <p:spPr>
          <a:xfrm>
            <a:off x="2589213" y="5181600"/>
            <a:ext cx="8915400" cy="729622"/>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800"/>
              <a:buNone/>
              <a:defRPr>
                <a:solidFill>
                  <a:srgbClr val="595959"/>
                </a:solidFill>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0"/>
              </a:spcAft>
              <a:buSzPts val="1800"/>
              <a:buChar char="🠶"/>
              <a:defRPr/>
            </a:lvl9pPr>
          </a:lstStyle>
          <a:p/>
        </p:txBody>
      </p:sp>
      <p:sp>
        <p:nvSpPr>
          <p:cNvPr id="146" name="Google Shape;146;p36"/>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7" name="Google Shape;147;p36"/>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8" name="Google Shape;148;p36"/>
          <p:cNvSpPr/>
          <p:nvPr/>
        </p:nvSpPr>
        <p:spPr>
          <a:xfrm flipH="1" rot="10800000">
            <a:off x="-4189" y="491172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9" name="Google Shape;149;p36"/>
          <p:cNvSpPr txBox="1"/>
          <p:nvPr>
            <p:ph idx="12" type="sldNum"/>
          </p:nvPr>
        </p:nvSpPr>
        <p:spPr>
          <a:xfrm>
            <a:off x="531812" y="4983087"/>
            <a:ext cx="7797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150" name="Shape 150"/>
        <p:cNvGrpSpPr/>
        <p:nvPr/>
      </p:nvGrpSpPr>
      <p:grpSpPr>
        <a:xfrm>
          <a:off x="0" y="0"/>
          <a:ext cx="0" cy="0"/>
          <a:chOff x="0" y="0"/>
          <a:chExt cx="0" cy="0"/>
        </a:xfrm>
      </p:grpSpPr>
      <p:sp>
        <p:nvSpPr>
          <p:cNvPr id="151" name="Google Shape;151;p37"/>
          <p:cNvSpPr txBox="1"/>
          <p:nvPr>
            <p:ph type="title"/>
          </p:nvPr>
        </p:nvSpPr>
        <p:spPr>
          <a:xfrm>
            <a:off x="2592924" y="624110"/>
            <a:ext cx="8911687" cy="1280890"/>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rgbClr val="168DBA"/>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52" name="Google Shape;152;p37"/>
          <p:cNvSpPr txBox="1"/>
          <p:nvPr>
            <p:ph idx="1" type="body"/>
          </p:nvPr>
        </p:nvSpPr>
        <p:spPr>
          <a:xfrm rot="5400000">
            <a:off x="5103812" y="-381000"/>
            <a:ext cx="3886200" cy="8915400"/>
          </a:xfrm>
          <a:prstGeom prst="rect">
            <a:avLst/>
          </a:prstGeom>
          <a:noFill/>
          <a:ln>
            <a:noFill/>
          </a:ln>
        </p:spPr>
        <p:txBody>
          <a:bodyPr anchorCtr="0" anchor="t" bIns="45700" lIns="91425" spcFirstLastPara="1" rIns="91425" wrap="square" tIns="45700">
            <a:normAutofit/>
          </a:bodyPr>
          <a:lstStyle>
            <a:lvl1pPr indent="-342900" lvl="0" marL="457200" algn="l">
              <a:spcBef>
                <a:spcPts val="1000"/>
              </a:spcBef>
              <a:spcAft>
                <a:spcPts val="0"/>
              </a:spcAft>
              <a:buSzPts val="1800"/>
              <a:buChar char="🠶"/>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0"/>
              </a:spcAft>
              <a:buSzPts val="1800"/>
              <a:buChar char="🠶"/>
              <a:defRPr/>
            </a:lvl9pPr>
          </a:lstStyle>
          <a:p/>
        </p:txBody>
      </p:sp>
      <p:sp>
        <p:nvSpPr>
          <p:cNvPr id="153" name="Google Shape;153;p37"/>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54" name="Google Shape;154;p37"/>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55" name="Google Shape;155;p37"/>
          <p:cNvSpPr/>
          <p:nvPr/>
        </p:nvSpPr>
        <p:spPr>
          <a:xfrm flipH="1" rot="10800000">
            <a:off x="-4189" y="71437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6" name="Google Shape;156;p37"/>
          <p:cNvSpPr txBox="1"/>
          <p:nvPr>
            <p:ph idx="12" type="sldNum"/>
          </p:nvPr>
        </p:nvSpPr>
        <p:spPr>
          <a:xfrm>
            <a:off x="531812" y="787782"/>
            <a:ext cx="7797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157" name="Shape 157"/>
        <p:cNvGrpSpPr/>
        <p:nvPr/>
      </p:nvGrpSpPr>
      <p:grpSpPr>
        <a:xfrm>
          <a:off x="0" y="0"/>
          <a:ext cx="0" cy="0"/>
          <a:chOff x="0" y="0"/>
          <a:chExt cx="0" cy="0"/>
        </a:xfrm>
      </p:grpSpPr>
      <p:sp>
        <p:nvSpPr>
          <p:cNvPr id="158" name="Google Shape;158;p38"/>
          <p:cNvSpPr txBox="1"/>
          <p:nvPr>
            <p:ph type="title"/>
          </p:nvPr>
        </p:nvSpPr>
        <p:spPr>
          <a:xfrm rot="5400000">
            <a:off x="7756704" y="2165513"/>
            <a:ext cx="5283817" cy="2207601"/>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rgbClr val="168DBA"/>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59" name="Google Shape;159;p38"/>
          <p:cNvSpPr txBox="1"/>
          <p:nvPr>
            <p:ph idx="1" type="body"/>
          </p:nvPr>
        </p:nvSpPr>
        <p:spPr>
          <a:xfrm rot="5400000">
            <a:off x="3185803" y="30814"/>
            <a:ext cx="5283817" cy="6477000"/>
          </a:xfrm>
          <a:prstGeom prst="rect">
            <a:avLst/>
          </a:prstGeom>
          <a:noFill/>
          <a:ln>
            <a:noFill/>
          </a:ln>
        </p:spPr>
        <p:txBody>
          <a:bodyPr anchorCtr="0" anchor="t" bIns="45700" lIns="91425" spcFirstLastPara="1" rIns="91425" wrap="square" tIns="45700">
            <a:normAutofit/>
          </a:bodyPr>
          <a:lstStyle>
            <a:lvl1pPr indent="-342900" lvl="0" marL="457200" algn="l">
              <a:spcBef>
                <a:spcPts val="1000"/>
              </a:spcBef>
              <a:spcAft>
                <a:spcPts val="0"/>
              </a:spcAft>
              <a:buSzPts val="1800"/>
              <a:buChar char="🠶"/>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0"/>
              </a:spcAft>
              <a:buSzPts val="1800"/>
              <a:buChar char="🠶"/>
              <a:defRPr/>
            </a:lvl9pPr>
          </a:lstStyle>
          <a:p/>
        </p:txBody>
      </p:sp>
      <p:sp>
        <p:nvSpPr>
          <p:cNvPr id="160" name="Google Shape;160;p38"/>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61" name="Google Shape;161;p38"/>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62" name="Google Shape;162;p38"/>
          <p:cNvSpPr/>
          <p:nvPr/>
        </p:nvSpPr>
        <p:spPr>
          <a:xfrm flipH="1" rot="10800000">
            <a:off x="-4189" y="71437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3" name="Google Shape;163;p38"/>
          <p:cNvSpPr txBox="1"/>
          <p:nvPr>
            <p:ph idx="12" type="sldNum"/>
          </p:nvPr>
        </p:nvSpPr>
        <p:spPr>
          <a:xfrm>
            <a:off x="531812" y="787782"/>
            <a:ext cx="7797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7" Type="http://schemas.openxmlformats.org/officeDocument/2006/relationships/theme" Target="../theme/theme1.xml"/><Relationship Id="rId16" Type="http://schemas.openxmlformats.org/officeDocument/2006/relationships/slideLayout" Target="../slideLayouts/slideLayout16.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FFFFFF"/>
            </a:gs>
            <a:gs pos="100000">
              <a:srgbClr val="C4DCE3"/>
            </a:gs>
          </a:gsLst>
          <a:lin ang="5400000" scaled="0"/>
        </a:gradFill>
      </p:bgPr>
    </p:bg>
    <p:spTree>
      <p:nvGrpSpPr>
        <p:cNvPr id="9" name="Shape 9"/>
        <p:cNvGrpSpPr/>
        <p:nvPr/>
      </p:nvGrpSpPr>
      <p:grpSpPr>
        <a:xfrm>
          <a:off x="0" y="0"/>
          <a:ext cx="0" cy="0"/>
          <a:chOff x="0" y="0"/>
          <a:chExt cx="0" cy="0"/>
        </a:xfrm>
      </p:grpSpPr>
      <p:grpSp>
        <p:nvGrpSpPr>
          <p:cNvPr id="10" name="Google Shape;10;p22"/>
          <p:cNvGrpSpPr/>
          <p:nvPr/>
        </p:nvGrpSpPr>
        <p:grpSpPr>
          <a:xfrm>
            <a:off x="1" y="228600"/>
            <a:ext cx="2851516" cy="6638628"/>
            <a:chOff x="2487613" y="285750"/>
            <a:chExt cx="2428875" cy="5654676"/>
          </a:xfrm>
        </p:grpSpPr>
        <p:sp>
          <p:nvSpPr>
            <p:cNvPr id="11" name="Google Shape;11;p22"/>
            <p:cNvSpPr/>
            <p:nvPr/>
          </p:nvSpPr>
          <p:spPr>
            <a:xfrm>
              <a:off x="2487613" y="2284413"/>
              <a:ext cx="85725" cy="533400"/>
            </a:xfrm>
            <a:custGeom>
              <a:rect b="b" l="l" r="r" t="t"/>
              <a:pathLst>
                <a:path extrusionOk="0" h="136" w="22">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dk2">
                <a:alpha val="2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 name="Google Shape;12;p22"/>
            <p:cNvSpPr/>
            <p:nvPr/>
          </p:nvSpPr>
          <p:spPr>
            <a:xfrm>
              <a:off x="2597151" y="2779713"/>
              <a:ext cx="550863" cy="1978025"/>
            </a:xfrm>
            <a:custGeom>
              <a:rect b="b" l="l" r="r" t="t"/>
              <a:pathLst>
                <a:path extrusionOk="0" h="504" w="140">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dk2">
                <a:alpha val="2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 name="Google Shape;13;p22"/>
            <p:cNvSpPr/>
            <p:nvPr/>
          </p:nvSpPr>
          <p:spPr>
            <a:xfrm>
              <a:off x="3175001" y="4730750"/>
              <a:ext cx="519113" cy="1209675"/>
            </a:xfrm>
            <a:custGeom>
              <a:rect b="b" l="l" r="r" t="t"/>
              <a:pathLst>
                <a:path extrusionOk="0" h="308" w="132">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dk2">
                <a:alpha val="2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 name="Google Shape;14;p22"/>
            <p:cNvSpPr/>
            <p:nvPr/>
          </p:nvSpPr>
          <p:spPr>
            <a:xfrm>
              <a:off x="3305176" y="5630863"/>
              <a:ext cx="146050" cy="309563"/>
            </a:xfrm>
            <a:custGeom>
              <a:rect b="b" l="l" r="r" t="t"/>
              <a:pathLst>
                <a:path extrusionOk="0" h="79" w="37">
                  <a:moveTo>
                    <a:pt x="28" y="79"/>
                  </a:moveTo>
                  <a:cubicBezTo>
                    <a:pt x="37" y="79"/>
                    <a:pt x="37" y="79"/>
                    <a:pt x="37" y="79"/>
                  </a:cubicBezTo>
                  <a:cubicBezTo>
                    <a:pt x="24" y="53"/>
                    <a:pt x="12" y="27"/>
                    <a:pt x="0" y="0"/>
                  </a:cubicBezTo>
                  <a:cubicBezTo>
                    <a:pt x="8" y="27"/>
                    <a:pt x="17" y="53"/>
                    <a:pt x="28" y="79"/>
                  </a:cubicBezTo>
                  <a:close/>
                </a:path>
              </a:pathLst>
            </a:custGeom>
            <a:solidFill>
              <a:schemeClr val="dk2">
                <a:alpha val="2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 name="Google Shape;15;p22"/>
            <p:cNvSpPr/>
            <p:nvPr/>
          </p:nvSpPr>
          <p:spPr>
            <a:xfrm>
              <a:off x="2573338" y="2817813"/>
              <a:ext cx="700088" cy="2835275"/>
            </a:xfrm>
            <a:custGeom>
              <a:rect b="b" l="l" r="r" t="t"/>
              <a:pathLst>
                <a:path extrusionOk="0" h="722" w="178">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dk2">
                <a:alpha val="2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 name="Google Shape;16;p22"/>
            <p:cNvSpPr/>
            <p:nvPr/>
          </p:nvSpPr>
          <p:spPr>
            <a:xfrm>
              <a:off x="2506663" y="285750"/>
              <a:ext cx="90488" cy="2493963"/>
            </a:xfrm>
            <a:custGeom>
              <a:rect b="b" l="l" r="r" t="t"/>
              <a:pathLst>
                <a:path extrusionOk="0" h="635" w="23">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dk2">
                <a:alpha val="2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 name="Google Shape;17;p22"/>
            <p:cNvSpPr/>
            <p:nvPr/>
          </p:nvSpPr>
          <p:spPr>
            <a:xfrm>
              <a:off x="2554288" y="2598738"/>
              <a:ext cx="66675" cy="420688"/>
            </a:xfrm>
            <a:custGeom>
              <a:rect b="b" l="l" r="r" t="t"/>
              <a:pathLst>
                <a:path extrusionOk="0" h="107" w="1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dk2">
                <a:alpha val="2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 name="Google Shape;18;p22"/>
            <p:cNvSpPr/>
            <p:nvPr/>
          </p:nvSpPr>
          <p:spPr>
            <a:xfrm>
              <a:off x="3143251" y="4757738"/>
              <a:ext cx="161925" cy="873125"/>
            </a:xfrm>
            <a:custGeom>
              <a:rect b="b" l="l" r="r" t="t"/>
              <a:pathLst>
                <a:path extrusionOk="0" h="222" w="41">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dk2">
                <a:alpha val="2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 name="Google Shape;19;p22"/>
            <p:cNvSpPr/>
            <p:nvPr/>
          </p:nvSpPr>
          <p:spPr>
            <a:xfrm>
              <a:off x="3148013" y="1282700"/>
              <a:ext cx="1768475" cy="3448050"/>
            </a:xfrm>
            <a:custGeom>
              <a:rect b="b" l="l" r="r" t="t"/>
              <a:pathLst>
                <a:path extrusionOk="0" h="878" w="450">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dk2">
                <a:alpha val="2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 name="Google Shape;20;p22"/>
            <p:cNvSpPr/>
            <p:nvPr/>
          </p:nvSpPr>
          <p:spPr>
            <a:xfrm>
              <a:off x="3273426" y="5653088"/>
              <a:ext cx="138113" cy="287338"/>
            </a:xfrm>
            <a:custGeom>
              <a:rect b="b" l="l" r="r" t="t"/>
              <a:pathLst>
                <a:path extrusionOk="0" h="73" w="35">
                  <a:moveTo>
                    <a:pt x="0" y="0"/>
                  </a:moveTo>
                  <a:cubicBezTo>
                    <a:pt x="7" y="24"/>
                    <a:pt x="16" y="49"/>
                    <a:pt x="26" y="73"/>
                  </a:cubicBezTo>
                  <a:cubicBezTo>
                    <a:pt x="35" y="73"/>
                    <a:pt x="35" y="73"/>
                    <a:pt x="35" y="73"/>
                  </a:cubicBezTo>
                  <a:cubicBezTo>
                    <a:pt x="23" y="49"/>
                    <a:pt x="11" y="24"/>
                    <a:pt x="0" y="0"/>
                  </a:cubicBezTo>
                  <a:close/>
                </a:path>
              </a:pathLst>
            </a:custGeom>
            <a:solidFill>
              <a:schemeClr val="dk2">
                <a:alpha val="2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 name="Google Shape;21;p22"/>
            <p:cNvSpPr/>
            <p:nvPr/>
          </p:nvSpPr>
          <p:spPr>
            <a:xfrm>
              <a:off x="3143251" y="4656138"/>
              <a:ext cx="31750" cy="188913"/>
            </a:xfrm>
            <a:custGeom>
              <a:rect b="b" l="l" r="r" t="t"/>
              <a:pathLst>
                <a:path extrusionOk="0" h="48" w="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dk2">
                <a:alpha val="2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 name="Google Shape;22;p22"/>
            <p:cNvSpPr/>
            <p:nvPr/>
          </p:nvSpPr>
          <p:spPr>
            <a:xfrm>
              <a:off x="3211513" y="5410200"/>
              <a:ext cx="203200" cy="530225"/>
            </a:xfrm>
            <a:custGeom>
              <a:rect b="b" l="l" r="r" t="t"/>
              <a:pathLst>
                <a:path extrusionOk="0" h="135" w="52">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dk2">
                <a:alpha val="2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3" name="Google Shape;23;p22"/>
          <p:cNvGrpSpPr/>
          <p:nvPr/>
        </p:nvGrpSpPr>
        <p:grpSpPr>
          <a:xfrm>
            <a:off x="27221" y="157"/>
            <a:ext cx="2356674" cy="6853096"/>
            <a:chOff x="6627813" y="195610"/>
            <a:chExt cx="1952625" cy="5678141"/>
          </a:xfrm>
        </p:grpSpPr>
        <p:sp>
          <p:nvSpPr>
            <p:cNvPr id="24" name="Google Shape;24;p22"/>
            <p:cNvSpPr/>
            <p:nvPr/>
          </p:nvSpPr>
          <p:spPr>
            <a:xfrm>
              <a:off x="6627813" y="195610"/>
              <a:ext cx="409575" cy="3646488"/>
            </a:xfrm>
            <a:custGeom>
              <a:rect b="b" l="l" r="r" t="t"/>
              <a:pathLst>
                <a:path extrusionOk="0" h="920" w="103">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 name="Google Shape;25;p22"/>
            <p:cNvSpPr/>
            <p:nvPr/>
          </p:nvSpPr>
          <p:spPr>
            <a:xfrm>
              <a:off x="7061201" y="3771900"/>
              <a:ext cx="350838" cy="1309688"/>
            </a:xfrm>
            <a:custGeom>
              <a:rect b="b" l="l" r="r" t="t"/>
              <a:pathLst>
                <a:path extrusionOk="0" h="330" w="88">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 name="Google Shape;26;p22"/>
            <p:cNvSpPr/>
            <p:nvPr/>
          </p:nvSpPr>
          <p:spPr>
            <a:xfrm>
              <a:off x="7439026" y="5053013"/>
              <a:ext cx="357188" cy="820738"/>
            </a:xfrm>
            <a:custGeom>
              <a:rect b="b" l="l" r="r" t="t"/>
              <a:pathLst>
                <a:path extrusionOk="0" h="207" w="90">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 name="Google Shape;27;p22"/>
            <p:cNvSpPr/>
            <p:nvPr/>
          </p:nvSpPr>
          <p:spPr>
            <a:xfrm>
              <a:off x="7037388" y="3811588"/>
              <a:ext cx="457200" cy="1852613"/>
            </a:xfrm>
            <a:custGeom>
              <a:rect b="b" l="l" r="r" t="t"/>
              <a:pathLst>
                <a:path extrusionOk="0" h="467" w="115">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 name="Google Shape;28;p22"/>
            <p:cNvSpPr/>
            <p:nvPr/>
          </p:nvSpPr>
          <p:spPr>
            <a:xfrm>
              <a:off x="6992938" y="1263650"/>
              <a:ext cx="144463" cy="2508250"/>
            </a:xfrm>
            <a:custGeom>
              <a:rect b="b" l="l" r="r" t="t"/>
              <a:pathLst>
                <a:path extrusionOk="0" h="633" w="36">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 name="Google Shape;29;p22"/>
            <p:cNvSpPr/>
            <p:nvPr/>
          </p:nvSpPr>
          <p:spPr>
            <a:xfrm>
              <a:off x="7526338" y="5640388"/>
              <a:ext cx="111125" cy="233363"/>
            </a:xfrm>
            <a:custGeom>
              <a:rect b="b" l="l" r="r" t="t"/>
              <a:pathLst>
                <a:path extrusionOk="0" h="59" w="28">
                  <a:moveTo>
                    <a:pt x="22" y="59"/>
                  </a:moveTo>
                  <a:cubicBezTo>
                    <a:pt x="28" y="59"/>
                    <a:pt x="28" y="59"/>
                    <a:pt x="28" y="59"/>
                  </a:cubicBezTo>
                  <a:cubicBezTo>
                    <a:pt x="18" y="40"/>
                    <a:pt x="9" y="20"/>
                    <a:pt x="0" y="0"/>
                  </a:cubicBezTo>
                  <a:cubicBezTo>
                    <a:pt x="6" y="20"/>
                    <a:pt x="13" y="40"/>
                    <a:pt x="22" y="59"/>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 name="Google Shape;30;p22"/>
            <p:cNvSpPr/>
            <p:nvPr/>
          </p:nvSpPr>
          <p:spPr>
            <a:xfrm>
              <a:off x="7021513" y="3598863"/>
              <a:ext cx="68263" cy="423863"/>
            </a:xfrm>
            <a:custGeom>
              <a:rect b="b" l="l" r="r" t="t"/>
              <a:pathLst>
                <a:path extrusionOk="0" h="107" w="1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 name="Google Shape;31;p22"/>
            <p:cNvSpPr/>
            <p:nvPr/>
          </p:nvSpPr>
          <p:spPr>
            <a:xfrm>
              <a:off x="7412038" y="2801938"/>
              <a:ext cx="1168400" cy="2251075"/>
            </a:xfrm>
            <a:custGeom>
              <a:rect b="b" l="l" r="r" t="t"/>
              <a:pathLst>
                <a:path extrusionOk="0" h="568" w="294">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 name="Google Shape;32;p22"/>
            <p:cNvSpPr/>
            <p:nvPr/>
          </p:nvSpPr>
          <p:spPr>
            <a:xfrm>
              <a:off x="7494588" y="5664200"/>
              <a:ext cx="100013" cy="209550"/>
            </a:xfrm>
            <a:custGeom>
              <a:rect b="b" l="l" r="r" t="t"/>
              <a:pathLst>
                <a:path extrusionOk="0" h="53" w="25">
                  <a:moveTo>
                    <a:pt x="0" y="0"/>
                  </a:moveTo>
                  <a:cubicBezTo>
                    <a:pt x="5" y="18"/>
                    <a:pt x="12" y="36"/>
                    <a:pt x="19" y="53"/>
                  </a:cubicBezTo>
                  <a:cubicBezTo>
                    <a:pt x="25" y="53"/>
                    <a:pt x="25" y="53"/>
                    <a:pt x="25" y="53"/>
                  </a:cubicBezTo>
                  <a:cubicBezTo>
                    <a:pt x="16" y="36"/>
                    <a:pt x="8" y="18"/>
                    <a:pt x="0"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 name="Google Shape;33;p22"/>
            <p:cNvSpPr/>
            <p:nvPr/>
          </p:nvSpPr>
          <p:spPr>
            <a:xfrm>
              <a:off x="7412038" y="5081588"/>
              <a:ext cx="114300" cy="558800"/>
            </a:xfrm>
            <a:custGeom>
              <a:rect b="b" l="l" r="r" t="t"/>
              <a:pathLst>
                <a:path extrusionOk="0" h="141" w="29">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 name="Google Shape;34;p22"/>
            <p:cNvSpPr/>
            <p:nvPr/>
          </p:nvSpPr>
          <p:spPr>
            <a:xfrm>
              <a:off x="7412038" y="4978400"/>
              <a:ext cx="31750" cy="188913"/>
            </a:xfrm>
            <a:custGeom>
              <a:rect b="b" l="l" r="r" t="t"/>
              <a:pathLst>
                <a:path extrusionOk="0" h="48" w="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 name="Google Shape;35;p22"/>
            <p:cNvSpPr/>
            <p:nvPr/>
          </p:nvSpPr>
          <p:spPr>
            <a:xfrm>
              <a:off x="7439026" y="5434013"/>
              <a:ext cx="174625" cy="439738"/>
            </a:xfrm>
            <a:custGeom>
              <a:rect b="b" l="l" r="r" t="t"/>
              <a:pathLst>
                <a:path extrusionOk="0" h="111" w="44">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6" name="Google Shape;36;p22"/>
          <p:cNvSpPr/>
          <p:nvPr/>
        </p:nvSpPr>
        <p:spPr>
          <a:xfrm>
            <a:off x="0" y="0"/>
            <a:ext cx="182880" cy="6858000"/>
          </a:xfrm>
          <a:prstGeom prst="rect">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22"/>
          <p:cNvSpPr txBox="1"/>
          <p:nvPr>
            <p:ph type="title"/>
          </p:nvPr>
        </p:nvSpPr>
        <p:spPr>
          <a:xfrm>
            <a:off x="2592924" y="624110"/>
            <a:ext cx="8911687" cy="1280890"/>
          </a:xfrm>
          <a:prstGeom prst="rect">
            <a:avLst/>
          </a:prstGeom>
          <a:noFill/>
          <a:ln>
            <a:noFill/>
          </a:ln>
        </p:spPr>
        <p:txBody>
          <a:bodyPr anchorCtr="0" anchor="t" bIns="45700" lIns="91425" spcFirstLastPara="1" rIns="91425" wrap="square" tIns="45700">
            <a:normAutofit/>
          </a:bodyPr>
          <a:lstStyle>
            <a:lvl1pPr lvl="0" marR="0" rtl="0" algn="l">
              <a:spcBef>
                <a:spcPts val="0"/>
              </a:spcBef>
              <a:spcAft>
                <a:spcPts val="0"/>
              </a:spcAft>
              <a:buClr>
                <a:srgbClr val="168DBA"/>
              </a:buClr>
              <a:buSzPts val="3600"/>
              <a:buFont typeface="Century Gothic"/>
              <a:buNone/>
              <a:defRPr b="0" i="0" sz="3600" u="none" cap="none" strike="noStrike">
                <a:solidFill>
                  <a:srgbClr val="168DBA"/>
                </a:solidFill>
                <a:latin typeface="Century Gothic"/>
                <a:ea typeface="Century Gothic"/>
                <a:cs typeface="Century Gothic"/>
                <a:sym typeface="Century Gothic"/>
              </a:defRPr>
            </a:lvl1pPr>
            <a:lvl2pPr lvl="1" marR="0" rtl="0" algn="l">
              <a:spcBef>
                <a:spcPts val="0"/>
              </a:spcBef>
              <a:spcAft>
                <a:spcPts val="0"/>
              </a:spcAft>
              <a:buSzPts val="1400"/>
              <a:buNone/>
              <a:defRPr b="0" i="0" sz="1800" u="none" cap="none" strike="noStrike">
                <a:solidFill>
                  <a:schemeClr val="dk2"/>
                </a:solidFill>
              </a:defRPr>
            </a:lvl2pPr>
            <a:lvl3pPr lvl="2" marR="0" rtl="0" algn="l">
              <a:spcBef>
                <a:spcPts val="0"/>
              </a:spcBef>
              <a:spcAft>
                <a:spcPts val="0"/>
              </a:spcAft>
              <a:buSzPts val="1400"/>
              <a:buNone/>
              <a:defRPr b="0" i="0" sz="1800" u="none" cap="none" strike="noStrike">
                <a:solidFill>
                  <a:schemeClr val="dk2"/>
                </a:solidFill>
              </a:defRPr>
            </a:lvl3pPr>
            <a:lvl4pPr lvl="3" marR="0" rtl="0" algn="l">
              <a:spcBef>
                <a:spcPts val="0"/>
              </a:spcBef>
              <a:spcAft>
                <a:spcPts val="0"/>
              </a:spcAft>
              <a:buSzPts val="1400"/>
              <a:buNone/>
              <a:defRPr b="0" i="0" sz="1800" u="none" cap="none" strike="noStrike">
                <a:solidFill>
                  <a:schemeClr val="dk2"/>
                </a:solidFill>
              </a:defRPr>
            </a:lvl4pPr>
            <a:lvl5pPr lvl="4" marR="0" rtl="0" algn="l">
              <a:spcBef>
                <a:spcPts val="0"/>
              </a:spcBef>
              <a:spcAft>
                <a:spcPts val="0"/>
              </a:spcAft>
              <a:buSzPts val="1400"/>
              <a:buNone/>
              <a:defRPr b="0" i="0" sz="1800" u="none" cap="none" strike="noStrike">
                <a:solidFill>
                  <a:schemeClr val="dk2"/>
                </a:solidFill>
              </a:defRPr>
            </a:lvl5pPr>
            <a:lvl6pPr lvl="5" marR="0" rtl="0" algn="l">
              <a:spcBef>
                <a:spcPts val="0"/>
              </a:spcBef>
              <a:spcAft>
                <a:spcPts val="0"/>
              </a:spcAft>
              <a:buSzPts val="1400"/>
              <a:buNone/>
              <a:defRPr b="0" i="0" sz="1800" u="none" cap="none" strike="noStrike">
                <a:solidFill>
                  <a:schemeClr val="dk2"/>
                </a:solidFill>
              </a:defRPr>
            </a:lvl6pPr>
            <a:lvl7pPr lvl="6" marR="0" rtl="0" algn="l">
              <a:spcBef>
                <a:spcPts val="0"/>
              </a:spcBef>
              <a:spcAft>
                <a:spcPts val="0"/>
              </a:spcAft>
              <a:buSzPts val="1400"/>
              <a:buNone/>
              <a:defRPr b="0" i="0" sz="1800" u="none" cap="none" strike="noStrike">
                <a:solidFill>
                  <a:schemeClr val="dk2"/>
                </a:solidFill>
              </a:defRPr>
            </a:lvl7pPr>
            <a:lvl8pPr lvl="7" marR="0" rtl="0" algn="l">
              <a:spcBef>
                <a:spcPts val="0"/>
              </a:spcBef>
              <a:spcAft>
                <a:spcPts val="0"/>
              </a:spcAft>
              <a:buSzPts val="1400"/>
              <a:buNone/>
              <a:defRPr b="0" i="0" sz="1800" u="none" cap="none" strike="noStrike">
                <a:solidFill>
                  <a:schemeClr val="dk2"/>
                </a:solidFill>
              </a:defRPr>
            </a:lvl8pPr>
            <a:lvl9pPr lvl="8" marR="0" rtl="0" algn="l">
              <a:spcBef>
                <a:spcPts val="0"/>
              </a:spcBef>
              <a:spcAft>
                <a:spcPts val="0"/>
              </a:spcAft>
              <a:buSzPts val="1400"/>
              <a:buNone/>
              <a:defRPr b="0" i="0" sz="1800" u="none" cap="none" strike="noStrike">
                <a:solidFill>
                  <a:schemeClr val="dk2"/>
                </a:solidFill>
              </a:defRPr>
            </a:lvl9pPr>
          </a:lstStyle>
          <a:p/>
        </p:txBody>
      </p:sp>
      <p:sp>
        <p:nvSpPr>
          <p:cNvPr id="38" name="Google Shape;38;p22"/>
          <p:cNvSpPr txBox="1"/>
          <p:nvPr>
            <p:ph idx="1" type="body"/>
          </p:nvPr>
        </p:nvSpPr>
        <p:spPr>
          <a:xfrm>
            <a:off x="2589212" y="2133600"/>
            <a:ext cx="8915400" cy="3886200"/>
          </a:xfrm>
          <a:prstGeom prst="rect">
            <a:avLst/>
          </a:prstGeom>
          <a:noFill/>
          <a:ln>
            <a:noFill/>
          </a:ln>
        </p:spPr>
        <p:txBody>
          <a:bodyPr anchorCtr="0" anchor="t" bIns="45700" lIns="91425" spcFirstLastPara="1" rIns="91425" wrap="square" tIns="45700">
            <a:normAutofit/>
          </a:bodyPr>
          <a:lstStyle>
            <a:lvl1pPr indent="-342900" lvl="0" marL="457200" marR="0" rtl="0" algn="l">
              <a:spcBef>
                <a:spcPts val="1000"/>
              </a:spcBef>
              <a:spcAft>
                <a:spcPts val="0"/>
              </a:spcAft>
              <a:buClr>
                <a:schemeClr val="accent1"/>
              </a:buClr>
              <a:buSzPts val="1800"/>
              <a:buFont typeface="Noto Sans Symbols"/>
              <a:buChar char="🠶"/>
              <a:defRPr b="0" i="0" sz="1800" u="none" cap="none" strike="noStrike">
                <a:solidFill>
                  <a:srgbClr val="3F3F3F"/>
                </a:solidFill>
                <a:latin typeface="Century Gothic"/>
                <a:ea typeface="Century Gothic"/>
                <a:cs typeface="Century Gothic"/>
                <a:sym typeface="Century Gothic"/>
              </a:defRPr>
            </a:lvl1pPr>
            <a:lvl2pPr indent="-330200" lvl="1" marL="914400" marR="0" rtl="0" algn="l">
              <a:spcBef>
                <a:spcPts val="1000"/>
              </a:spcBef>
              <a:spcAft>
                <a:spcPts val="0"/>
              </a:spcAft>
              <a:buClr>
                <a:schemeClr val="accent1"/>
              </a:buClr>
              <a:buSzPts val="1600"/>
              <a:buFont typeface="Noto Sans Symbols"/>
              <a:buChar char="🠶"/>
              <a:defRPr b="0" i="0" sz="1600" u="none" cap="none" strike="noStrike">
                <a:solidFill>
                  <a:srgbClr val="3F3F3F"/>
                </a:solidFill>
                <a:latin typeface="Century Gothic"/>
                <a:ea typeface="Century Gothic"/>
                <a:cs typeface="Century Gothic"/>
                <a:sym typeface="Century Gothic"/>
              </a:defRPr>
            </a:lvl2pPr>
            <a:lvl3pPr indent="-317500" lvl="2" marL="1371600" marR="0" rtl="0" algn="l">
              <a:spcBef>
                <a:spcPts val="1000"/>
              </a:spcBef>
              <a:spcAft>
                <a:spcPts val="0"/>
              </a:spcAft>
              <a:buClr>
                <a:schemeClr val="accent1"/>
              </a:buClr>
              <a:buSzPts val="1400"/>
              <a:buFont typeface="Noto Sans Symbols"/>
              <a:buChar char="🠶"/>
              <a:defRPr b="0" i="0" sz="1400" u="none" cap="none" strike="noStrike">
                <a:solidFill>
                  <a:srgbClr val="3F3F3F"/>
                </a:solidFill>
                <a:latin typeface="Century Gothic"/>
                <a:ea typeface="Century Gothic"/>
                <a:cs typeface="Century Gothic"/>
                <a:sym typeface="Century Gothic"/>
              </a:defRPr>
            </a:lvl3pPr>
            <a:lvl4pPr indent="-304800" lvl="3" marL="1828800" marR="0" rtl="0" algn="l">
              <a:spcBef>
                <a:spcPts val="1000"/>
              </a:spcBef>
              <a:spcAft>
                <a:spcPts val="0"/>
              </a:spcAft>
              <a:buClr>
                <a:schemeClr val="accent1"/>
              </a:buClr>
              <a:buSzPts val="1200"/>
              <a:buFont typeface="Noto Sans Symbols"/>
              <a:buChar char="🠶"/>
              <a:defRPr b="0" i="0" sz="1200" u="none" cap="none" strike="noStrike">
                <a:solidFill>
                  <a:srgbClr val="3F3F3F"/>
                </a:solidFill>
                <a:latin typeface="Century Gothic"/>
                <a:ea typeface="Century Gothic"/>
                <a:cs typeface="Century Gothic"/>
                <a:sym typeface="Century Gothic"/>
              </a:defRPr>
            </a:lvl4pPr>
            <a:lvl5pPr indent="-304800" lvl="4" marL="2286000" marR="0" rtl="0" algn="l">
              <a:spcBef>
                <a:spcPts val="1000"/>
              </a:spcBef>
              <a:spcAft>
                <a:spcPts val="0"/>
              </a:spcAft>
              <a:buClr>
                <a:schemeClr val="accent1"/>
              </a:buClr>
              <a:buSzPts val="1200"/>
              <a:buFont typeface="Noto Sans Symbols"/>
              <a:buChar char="🠶"/>
              <a:defRPr b="0" i="0" sz="1200" u="none" cap="none" strike="noStrike">
                <a:solidFill>
                  <a:srgbClr val="3F3F3F"/>
                </a:solidFill>
                <a:latin typeface="Century Gothic"/>
                <a:ea typeface="Century Gothic"/>
                <a:cs typeface="Century Gothic"/>
                <a:sym typeface="Century Gothic"/>
              </a:defRPr>
            </a:lvl5pPr>
            <a:lvl6pPr indent="-304800" lvl="5" marL="2743200" marR="0" rtl="0" algn="l">
              <a:spcBef>
                <a:spcPts val="1000"/>
              </a:spcBef>
              <a:spcAft>
                <a:spcPts val="0"/>
              </a:spcAft>
              <a:buClr>
                <a:schemeClr val="accent1"/>
              </a:buClr>
              <a:buSzPts val="1200"/>
              <a:buFont typeface="Noto Sans Symbols"/>
              <a:buChar char="🠶"/>
              <a:defRPr b="0" i="0" sz="1200" u="none" cap="none" strike="noStrike">
                <a:solidFill>
                  <a:srgbClr val="3F3F3F"/>
                </a:solidFill>
                <a:latin typeface="Century Gothic"/>
                <a:ea typeface="Century Gothic"/>
                <a:cs typeface="Century Gothic"/>
                <a:sym typeface="Century Gothic"/>
              </a:defRPr>
            </a:lvl6pPr>
            <a:lvl7pPr indent="-304800" lvl="6" marL="3200400" marR="0" rtl="0" algn="l">
              <a:spcBef>
                <a:spcPts val="1000"/>
              </a:spcBef>
              <a:spcAft>
                <a:spcPts val="0"/>
              </a:spcAft>
              <a:buClr>
                <a:schemeClr val="accent1"/>
              </a:buClr>
              <a:buSzPts val="1200"/>
              <a:buFont typeface="Noto Sans Symbols"/>
              <a:buChar char="🠶"/>
              <a:defRPr b="0" i="0" sz="1200" u="none" cap="none" strike="noStrike">
                <a:solidFill>
                  <a:srgbClr val="3F3F3F"/>
                </a:solidFill>
                <a:latin typeface="Century Gothic"/>
                <a:ea typeface="Century Gothic"/>
                <a:cs typeface="Century Gothic"/>
                <a:sym typeface="Century Gothic"/>
              </a:defRPr>
            </a:lvl7pPr>
            <a:lvl8pPr indent="-304800" lvl="7" marL="3657600" marR="0" rtl="0" algn="l">
              <a:spcBef>
                <a:spcPts val="1000"/>
              </a:spcBef>
              <a:spcAft>
                <a:spcPts val="0"/>
              </a:spcAft>
              <a:buClr>
                <a:schemeClr val="accent1"/>
              </a:buClr>
              <a:buSzPts val="1200"/>
              <a:buFont typeface="Noto Sans Symbols"/>
              <a:buChar char="🠶"/>
              <a:defRPr b="0" i="0" sz="1200" u="none" cap="none" strike="noStrike">
                <a:solidFill>
                  <a:srgbClr val="3F3F3F"/>
                </a:solidFill>
                <a:latin typeface="Century Gothic"/>
                <a:ea typeface="Century Gothic"/>
                <a:cs typeface="Century Gothic"/>
                <a:sym typeface="Century Gothic"/>
              </a:defRPr>
            </a:lvl8pPr>
            <a:lvl9pPr indent="-304800" lvl="8" marL="4114800" marR="0" rtl="0" algn="l">
              <a:spcBef>
                <a:spcPts val="1000"/>
              </a:spcBef>
              <a:spcAft>
                <a:spcPts val="0"/>
              </a:spcAft>
              <a:buClr>
                <a:schemeClr val="accent1"/>
              </a:buClr>
              <a:buSzPts val="1200"/>
              <a:buFont typeface="Noto Sans Symbols"/>
              <a:buChar char="🠶"/>
              <a:defRPr b="0" i="0" sz="1200" u="none" cap="none" strike="noStrike">
                <a:solidFill>
                  <a:srgbClr val="3F3F3F"/>
                </a:solidFill>
                <a:latin typeface="Century Gothic"/>
                <a:ea typeface="Century Gothic"/>
                <a:cs typeface="Century Gothic"/>
                <a:sym typeface="Century Gothic"/>
              </a:defRPr>
            </a:lvl9pPr>
          </a:lstStyle>
          <a:p/>
        </p:txBody>
      </p:sp>
      <p:sp>
        <p:nvSpPr>
          <p:cNvPr id="39" name="Google Shape;39;p22"/>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marR="0" rtl="0" algn="r">
              <a:spcBef>
                <a:spcPts val="0"/>
              </a:spcBef>
              <a:spcAft>
                <a:spcPts val="0"/>
              </a:spcAft>
              <a:buSzPts val="1400"/>
              <a:buNone/>
              <a:defRPr b="0" i="0" sz="900" u="none" cap="none" strike="noStrike">
                <a:solidFill>
                  <a:srgbClr val="888888"/>
                </a:solidFill>
                <a:latin typeface="Century Gothic"/>
                <a:ea typeface="Century Gothic"/>
                <a:cs typeface="Century Gothic"/>
                <a:sym typeface="Century Gothic"/>
              </a:defRPr>
            </a:lvl1pPr>
            <a:lvl2pPr lvl="1"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2pPr>
            <a:lvl3pPr lvl="2"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3pPr>
            <a:lvl4pPr lvl="3"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4pPr>
            <a:lvl5pPr lvl="4"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5pPr>
            <a:lvl6pPr lvl="5"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6pPr>
            <a:lvl7pPr lvl="6"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7pPr>
            <a:lvl8pPr lvl="7"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8pPr>
            <a:lvl9pPr lvl="8"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9pPr>
          </a:lstStyle>
          <a:p/>
        </p:txBody>
      </p:sp>
      <p:sp>
        <p:nvSpPr>
          <p:cNvPr id="40" name="Google Shape;40;p22"/>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900" u="none" cap="none" strike="noStrike">
                <a:solidFill>
                  <a:srgbClr val="888888"/>
                </a:solidFill>
                <a:latin typeface="Century Gothic"/>
                <a:ea typeface="Century Gothic"/>
                <a:cs typeface="Century Gothic"/>
                <a:sym typeface="Century Gothic"/>
              </a:defRPr>
            </a:lvl1pPr>
            <a:lvl2pPr lvl="1"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2pPr>
            <a:lvl3pPr lvl="2"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3pPr>
            <a:lvl4pPr lvl="3"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4pPr>
            <a:lvl5pPr lvl="4"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5pPr>
            <a:lvl6pPr lvl="5"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6pPr>
            <a:lvl7pPr lvl="6"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7pPr>
            <a:lvl8pPr lvl="7"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8pPr>
            <a:lvl9pPr lvl="8"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9pPr>
          </a:lstStyle>
          <a:p/>
        </p:txBody>
      </p:sp>
      <p:sp>
        <p:nvSpPr>
          <p:cNvPr id="41" name="Google Shape;41;p22"/>
          <p:cNvSpPr txBox="1"/>
          <p:nvPr>
            <p:ph idx="12" type="sldNum"/>
          </p:nvPr>
        </p:nvSpPr>
        <p:spPr>
          <a:xfrm>
            <a:off x="531812" y="787782"/>
            <a:ext cx="779767"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2000" u="none" cap="none" strike="noStrike">
                <a:solidFill>
                  <a:srgbClr val="FEFFFF"/>
                </a:solidFill>
                <a:latin typeface="Century Gothic"/>
                <a:ea typeface="Century Gothic"/>
                <a:cs typeface="Century Gothic"/>
                <a:sym typeface="Century Gothic"/>
              </a:defRPr>
            </a:lvl1pPr>
            <a:lvl2pPr indent="0" lvl="1" marL="0" marR="0" rtl="0" algn="r">
              <a:spcBef>
                <a:spcPts val="0"/>
              </a:spcBef>
              <a:buNone/>
              <a:defRPr b="0" i="0" sz="2000" u="none" cap="none" strike="noStrike">
                <a:solidFill>
                  <a:srgbClr val="FEFFFF"/>
                </a:solidFill>
                <a:latin typeface="Century Gothic"/>
                <a:ea typeface="Century Gothic"/>
                <a:cs typeface="Century Gothic"/>
                <a:sym typeface="Century Gothic"/>
              </a:defRPr>
            </a:lvl2pPr>
            <a:lvl3pPr indent="0" lvl="2" marL="0" marR="0" rtl="0" algn="r">
              <a:spcBef>
                <a:spcPts val="0"/>
              </a:spcBef>
              <a:buNone/>
              <a:defRPr b="0" i="0" sz="2000" u="none" cap="none" strike="noStrike">
                <a:solidFill>
                  <a:srgbClr val="FEFFFF"/>
                </a:solidFill>
                <a:latin typeface="Century Gothic"/>
                <a:ea typeface="Century Gothic"/>
                <a:cs typeface="Century Gothic"/>
                <a:sym typeface="Century Gothic"/>
              </a:defRPr>
            </a:lvl3pPr>
            <a:lvl4pPr indent="0" lvl="3" marL="0" marR="0" rtl="0" algn="r">
              <a:spcBef>
                <a:spcPts val="0"/>
              </a:spcBef>
              <a:buNone/>
              <a:defRPr b="0" i="0" sz="2000" u="none" cap="none" strike="noStrike">
                <a:solidFill>
                  <a:srgbClr val="FEFFFF"/>
                </a:solidFill>
                <a:latin typeface="Century Gothic"/>
                <a:ea typeface="Century Gothic"/>
                <a:cs typeface="Century Gothic"/>
                <a:sym typeface="Century Gothic"/>
              </a:defRPr>
            </a:lvl4pPr>
            <a:lvl5pPr indent="0" lvl="4" marL="0" marR="0" rtl="0" algn="r">
              <a:spcBef>
                <a:spcPts val="0"/>
              </a:spcBef>
              <a:buNone/>
              <a:defRPr b="0" i="0" sz="2000" u="none" cap="none" strike="noStrike">
                <a:solidFill>
                  <a:srgbClr val="FEFFFF"/>
                </a:solidFill>
                <a:latin typeface="Century Gothic"/>
                <a:ea typeface="Century Gothic"/>
                <a:cs typeface="Century Gothic"/>
                <a:sym typeface="Century Gothic"/>
              </a:defRPr>
            </a:lvl5pPr>
            <a:lvl6pPr indent="0" lvl="5" marL="0" marR="0" rtl="0" algn="r">
              <a:spcBef>
                <a:spcPts val="0"/>
              </a:spcBef>
              <a:buNone/>
              <a:defRPr b="0" i="0" sz="2000" u="none" cap="none" strike="noStrike">
                <a:solidFill>
                  <a:srgbClr val="FEFFFF"/>
                </a:solidFill>
                <a:latin typeface="Century Gothic"/>
                <a:ea typeface="Century Gothic"/>
                <a:cs typeface="Century Gothic"/>
                <a:sym typeface="Century Gothic"/>
              </a:defRPr>
            </a:lvl6pPr>
            <a:lvl7pPr indent="0" lvl="6" marL="0" marR="0" rtl="0" algn="r">
              <a:spcBef>
                <a:spcPts val="0"/>
              </a:spcBef>
              <a:buNone/>
              <a:defRPr b="0" i="0" sz="2000" u="none" cap="none" strike="noStrike">
                <a:solidFill>
                  <a:srgbClr val="FEFFFF"/>
                </a:solidFill>
                <a:latin typeface="Century Gothic"/>
                <a:ea typeface="Century Gothic"/>
                <a:cs typeface="Century Gothic"/>
                <a:sym typeface="Century Gothic"/>
              </a:defRPr>
            </a:lvl7pPr>
            <a:lvl8pPr indent="0" lvl="7" marL="0" marR="0" rtl="0" algn="r">
              <a:spcBef>
                <a:spcPts val="0"/>
              </a:spcBef>
              <a:buNone/>
              <a:defRPr b="0" i="0" sz="2000" u="none" cap="none" strike="noStrike">
                <a:solidFill>
                  <a:srgbClr val="FEFFFF"/>
                </a:solidFill>
                <a:latin typeface="Century Gothic"/>
                <a:ea typeface="Century Gothic"/>
                <a:cs typeface="Century Gothic"/>
                <a:sym typeface="Century Gothic"/>
              </a:defRPr>
            </a:lvl8pPr>
            <a:lvl9pPr indent="0" lvl="8" marL="0" marR="0" rtl="0" algn="r">
              <a:spcBef>
                <a:spcPts val="0"/>
              </a:spcBef>
              <a:buNone/>
              <a:defRPr b="0" i="0" sz="2000" u="none" cap="none" strike="noStrike">
                <a:solidFill>
                  <a:srgbClr val="FEFFFF"/>
                </a:solidFill>
                <a:latin typeface="Century Gothic"/>
                <a:ea typeface="Century Gothic"/>
                <a:cs typeface="Century Gothic"/>
                <a:sym typeface="Century Gothic"/>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5.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2.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3.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4.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 Id="rId3" Type="http://schemas.openxmlformats.org/officeDocument/2006/relationships/image" Target="../media/image6.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1.xml"/><Relationship Id="rId3" Type="http://schemas.openxmlformats.org/officeDocument/2006/relationships/hyperlink" Target="http://drive.google.com/file/d/10ph51i_3ua02fsYr1nFiV807BM4o0oOP/view" TargetMode="External"/><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7" name="Shape 167"/>
        <p:cNvGrpSpPr/>
        <p:nvPr/>
      </p:nvGrpSpPr>
      <p:grpSpPr>
        <a:xfrm>
          <a:off x="0" y="0"/>
          <a:ext cx="0" cy="0"/>
          <a:chOff x="0" y="0"/>
          <a:chExt cx="0" cy="0"/>
        </a:xfrm>
      </p:grpSpPr>
      <p:sp>
        <p:nvSpPr>
          <p:cNvPr id="168" name="Google Shape;168;p1"/>
          <p:cNvSpPr txBox="1"/>
          <p:nvPr>
            <p:ph type="ctrTitle"/>
          </p:nvPr>
        </p:nvSpPr>
        <p:spPr>
          <a:xfrm>
            <a:off x="2589212" y="1295400"/>
            <a:ext cx="8915399" cy="2262781"/>
          </a:xfrm>
          <a:prstGeom prst="rect">
            <a:avLst/>
          </a:prstGeom>
          <a:noFill/>
          <a:ln>
            <a:noFill/>
          </a:ln>
        </p:spPr>
        <p:txBody>
          <a:bodyPr anchorCtr="0" anchor="b" bIns="45700" lIns="91425" spcFirstLastPara="1" rIns="91425" wrap="square" tIns="45700">
            <a:noAutofit/>
          </a:bodyPr>
          <a:lstStyle/>
          <a:p>
            <a:pPr indent="0" lvl="0" marL="0" rtl="0" algn="l">
              <a:spcBef>
                <a:spcPts val="0"/>
              </a:spcBef>
              <a:spcAft>
                <a:spcPts val="0"/>
              </a:spcAft>
              <a:buClr>
                <a:srgbClr val="168DBA"/>
              </a:buClr>
              <a:buSzPts val="4000"/>
              <a:buFont typeface="Century Gothic"/>
              <a:buNone/>
            </a:pPr>
            <a:r>
              <a:rPr b="1" lang="en-US" sz="4000"/>
              <a:t>Empowering Older People: Care, Support, Independence and Innovation in the UK</a:t>
            </a:r>
            <a:endParaRPr b="1" sz="4000"/>
          </a:p>
        </p:txBody>
      </p:sp>
      <p:sp>
        <p:nvSpPr>
          <p:cNvPr id="169" name="Google Shape;169;p1"/>
          <p:cNvSpPr txBox="1"/>
          <p:nvPr>
            <p:ph idx="1" type="subTitle"/>
          </p:nvPr>
        </p:nvSpPr>
        <p:spPr>
          <a:xfrm>
            <a:off x="2589200" y="3699705"/>
            <a:ext cx="8915400" cy="19608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SzPts val="1100"/>
              <a:buNone/>
            </a:pPr>
            <a:r>
              <a:rPr lang="en-US" sz="1400"/>
              <a:t>COMPONENT 1</a:t>
            </a:r>
            <a:endParaRPr sz="1400"/>
          </a:p>
          <a:p>
            <a:pPr indent="0" lvl="0" marL="0" rtl="0" algn="l">
              <a:spcBef>
                <a:spcPts val="1000"/>
              </a:spcBef>
              <a:spcAft>
                <a:spcPts val="0"/>
              </a:spcAft>
              <a:buSzPts val="1100"/>
              <a:buNone/>
            </a:pPr>
            <a:r>
              <a:rPr lang="en-US" sz="1400"/>
              <a:t>Individual Presentation </a:t>
            </a:r>
            <a:endParaRPr sz="1400"/>
          </a:p>
          <a:p>
            <a:pPr indent="0" lvl="0" marL="0" rtl="0" algn="l">
              <a:spcBef>
                <a:spcPts val="1000"/>
              </a:spcBef>
              <a:spcAft>
                <a:spcPts val="0"/>
              </a:spcAft>
              <a:buSzPts val="1100"/>
              <a:buNone/>
            </a:pPr>
            <a:r>
              <a:rPr lang="en-US" sz="1400"/>
              <a:t>Name: Franca Nwaeke</a:t>
            </a:r>
            <a:endParaRPr sz="1400"/>
          </a:p>
          <a:p>
            <a:pPr indent="0" lvl="0" marL="0" rtl="0" algn="l">
              <a:spcBef>
                <a:spcPts val="1000"/>
              </a:spcBef>
              <a:spcAft>
                <a:spcPts val="0"/>
              </a:spcAft>
              <a:buSzPts val="1100"/>
              <a:buNone/>
            </a:pPr>
            <a:r>
              <a:rPr lang="en-US" sz="1400"/>
              <a:t>Student ID: 2315879</a:t>
            </a:r>
            <a:endParaRPr sz="1400"/>
          </a:p>
          <a:p>
            <a:pPr indent="0" lvl="0" marL="0" rtl="0" algn="l">
              <a:spcBef>
                <a:spcPts val="1000"/>
              </a:spcBef>
              <a:spcAft>
                <a:spcPts val="0"/>
              </a:spcAft>
              <a:buSzPts val="1100"/>
              <a:buNone/>
            </a:pPr>
            <a:r>
              <a:rPr lang="en-US" sz="1400"/>
              <a:t>BMHP 6027</a:t>
            </a:r>
            <a:r>
              <a:rPr lang="en-US" sz="1400"/>
              <a:t> – Empowering the Older Person</a:t>
            </a:r>
            <a:endParaRPr sz="1400"/>
          </a:p>
          <a:p>
            <a:pPr indent="0" lvl="0" marL="0" rtl="0" algn="l">
              <a:spcBef>
                <a:spcPts val="1000"/>
              </a:spcBef>
              <a:spcAft>
                <a:spcPts val="0"/>
              </a:spcAft>
              <a:buSzPts val="1100"/>
              <a:buNone/>
            </a:pPr>
            <a:r>
              <a:t/>
            </a:r>
            <a:endParaRPr sz="1400"/>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4" name="Shape 174"/>
        <p:cNvGrpSpPr/>
        <p:nvPr/>
      </p:nvGrpSpPr>
      <p:grpSpPr>
        <a:xfrm>
          <a:off x="0" y="0"/>
          <a:ext cx="0" cy="0"/>
          <a:chOff x="0" y="0"/>
          <a:chExt cx="0" cy="0"/>
        </a:xfrm>
      </p:grpSpPr>
      <p:sp>
        <p:nvSpPr>
          <p:cNvPr id="175" name="Google Shape;175;p2"/>
          <p:cNvSpPr txBox="1"/>
          <p:nvPr>
            <p:ph type="title"/>
          </p:nvPr>
        </p:nvSpPr>
        <p:spPr>
          <a:xfrm>
            <a:off x="2592925" y="624110"/>
            <a:ext cx="8911687" cy="128089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rgbClr val="168DBA"/>
              </a:buClr>
              <a:buSzPts val="3600"/>
              <a:buFont typeface="Century Gothic"/>
              <a:buNone/>
            </a:pPr>
            <a:r>
              <a:rPr b="1" lang="en-US"/>
              <a:t>Introduction to the Topic </a:t>
            </a:r>
            <a:endParaRPr/>
          </a:p>
        </p:txBody>
      </p:sp>
      <p:sp>
        <p:nvSpPr>
          <p:cNvPr id="176" name="Google Shape;176;p2"/>
          <p:cNvSpPr txBox="1"/>
          <p:nvPr>
            <p:ph idx="1" type="body"/>
          </p:nvPr>
        </p:nvSpPr>
        <p:spPr>
          <a:xfrm>
            <a:off x="2589212" y="2133600"/>
            <a:ext cx="8915400" cy="3777622"/>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SzPts val="1800"/>
              <a:buChar char="🠶"/>
            </a:pPr>
            <a:r>
              <a:rPr lang="en-US"/>
              <a:t>Empowerment is the process through which individuals are enabled to make choices, have control and make self-determinations on matters that affect their lives. </a:t>
            </a:r>
            <a:endParaRPr/>
          </a:p>
          <a:p>
            <a:pPr indent="-342900" lvl="0" marL="342900" rtl="0" algn="l">
              <a:spcBef>
                <a:spcPts val="1000"/>
              </a:spcBef>
              <a:spcAft>
                <a:spcPts val="0"/>
              </a:spcAft>
              <a:buSzPts val="1800"/>
              <a:buChar char="🠶"/>
            </a:pPr>
            <a:r>
              <a:rPr lang="en-US"/>
              <a:t>This presentation critically analyzes the care support needs and empowerment of older people in the UK. </a:t>
            </a:r>
            <a:endParaRPr/>
          </a:p>
          <a:p>
            <a:pPr indent="-342900" lvl="0" marL="342900" rtl="0" algn="l">
              <a:spcBef>
                <a:spcPts val="1000"/>
              </a:spcBef>
              <a:spcAft>
                <a:spcPts val="0"/>
              </a:spcAft>
              <a:buSzPts val="1800"/>
              <a:buChar char="🠶"/>
            </a:pPr>
            <a:r>
              <a:rPr lang="en-US"/>
              <a:t>It discusses the existing service delivery, policy models, and innovative technologies, as well as it provides challenges and obstacles experienced by the elderly. </a:t>
            </a:r>
            <a:endParaRPr/>
          </a:p>
          <a:p>
            <a:pPr indent="-342900" lvl="0" marL="342900" rtl="0" algn="l">
              <a:spcBef>
                <a:spcPts val="1000"/>
              </a:spcBef>
              <a:spcAft>
                <a:spcPts val="0"/>
              </a:spcAft>
              <a:buSzPts val="1800"/>
              <a:buChar char="🠶"/>
            </a:pPr>
            <a:r>
              <a:rPr lang="en-US"/>
              <a:t>Recommendations are offered which are based on evidence and would enhance future service delivery in order to encourage independent living (Vadrot and Hughes, 2023).</a:t>
            </a:r>
            <a:br>
              <a:rPr lang="en-US"/>
            </a:b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1" name="Shape 181"/>
        <p:cNvGrpSpPr/>
        <p:nvPr/>
      </p:nvGrpSpPr>
      <p:grpSpPr>
        <a:xfrm>
          <a:off x="0" y="0"/>
          <a:ext cx="0" cy="0"/>
          <a:chOff x="0" y="0"/>
          <a:chExt cx="0" cy="0"/>
        </a:xfrm>
      </p:grpSpPr>
      <p:sp>
        <p:nvSpPr>
          <p:cNvPr id="182" name="Google Shape;182;p3"/>
          <p:cNvSpPr txBox="1"/>
          <p:nvPr>
            <p:ph type="title"/>
          </p:nvPr>
        </p:nvSpPr>
        <p:spPr>
          <a:xfrm>
            <a:off x="2592925" y="624110"/>
            <a:ext cx="8911687" cy="128089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rgbClr val="168DBA"/>
              </a:buClr>
              <a:buSzPts val="3600"/>
              <a:buFont typeface="Century Gothic"/>
              <a:buNone/>
            </a:pPr>
            <a:r>
              <a:rPr b="1" lang="en-US"/>
              <a:t>Defining Older People and Ageing </a:t>
            </a:r>
            <a:endParaRPr/>
          </a:p>
        </p:txBody>
      </p:sp>
      <p:sp>
        <p:nvSpPr>
          <p:cNvPr id="183" name="Google Shape;183;p3"/>
          <p:cNvSpPr txBox="1"/>
          <p:nvPr>
            <p:ph idx="1" type="body"/>
          </p:nvPr>
        </p:nvSpPr>
        <p:spPr>
          <a:xfrm>
            <a:off x="2589212" y="2133600"/>
            <a:ext cx="5351021" cy="3777622"/>
          </a:xfrm>
          <a:prstGeom prst="rect">
            <a:avLst/>
          </a:prstGeom>
          <a:noFill/>
          <a:ln>
            <a:noFill/>
          </a:ln>
        </p:spPr>
        <p:txBody>
          <a:bodyPr anchorCtr="0" anchor="t" bIns="45700" lIns="91425" spcFirstLastPara="1" rIns="91425" wrap="square" tIns="45700">
            <a:normAutofit fontScale="85000" lnSpcReduction="20000"/>
          </a:bodyPr>
          <a:lstStyle/>
          <a:p>
            <a:pPr indent="-342900" lvl="0" marL="342900" rtl="0" algn="l">
              <a:spcBef>
                <a:spcPts val="0"/>
              </a:spcBef>
              <a:spcAft>
                <a:spcPts val="0"/>
              </a:spcAft>
              <a:buSzPct val="100000"/>
              <a:buChar char="🠶"/>
            </a:pPr>
            <a:r>
              <a:rPr lang="en-US"/>
              <a:t>The ageing people are usually referred to as people that are 65 years and older but ageing is a complex and very individual process. </a:t>
            </a:r>
            <a:endParaRPr/>
          </a:p>
          <a:p>
            <a:pPr indent="-342900" lvl="0" marL="342900" rtl="0" algn="l">
              <a:spcBef>
                <a:spcPts val="1000"/>
              </a:spcBef>
              <a:spcAft>
                <a:spcPts val="0"/>
              </a:spcAft>
              <a:buSzPct val="100000"/>
              <a:buChar char="🠶"/>
            </a:pPr>
            <a:r>
              <a:rPr lang="en-US"/>
              <a:t>Biological, psychological, social and environmental factors such as lifestyle, income, housing and accessibility to services help in ageing. </a:t>
            </a:r>
            <a:endParaRPr/>
          </a:p>
          <a:p>
            <a:pPr indent="-342900" lvl="0" marL="342900" rtl="0" algn="l">
              <a:spcBef>
                <a:spcPts val="1000"/>
              </a:spcBef>
              <a:spcAft>
                <a:spcPts val="0"/>
              </a:spcAft>
              <a:buSzPct val="100000"/>
              <a:buChar char="🠶"/>
            </a:pPr>
            <a:r>
              <a:rPr lang="en-US"/>
              <a:t>It is thus necessary that health and social care services do not consider older people as a homogenous group. </a:t>
            </a:r>
            <a:endParaRPr/>
          </a:p>
          <a:p>
            <a:pPr indent="-342900" lvl="0" marL="342900" rtl="0" algn="l">
              <a:spcBef>
                <a:spcPts val="1000"/>
              </a:spcBef>
              <a:spcAft>
                <a:spcPts val="0"/>
              </a:spcAft>
              <a:buSzPct val="100000"/>
              <a:buChar char="🠶"/>
            </a:pPr>
            <a:r>
              <a:rPr lang="en-US"/>
              <a:t>A person-centred approach acknowledges the heterogeneity of older adults and approaches care based on patients strengths, interests and ambitions. </a:t>
            </a:r>
            <a:endParaRPr/>
          </a:p>
          <a:p>
            <a:pPr indent="-342900" lvl="0" marL="342900" rtl="0" algn="l">
              <a:spcBef>
                <a:spcPts val="1000"/>
              </a:spcBef>
              <a:spcAft>
                <a:spcPts val="0"/>
              </a:spcAft>
              <a:buSzPct val="100000"/>
              <a:buChar char="🠶"/>
            </a:pPr>
            <a:r>
              <a:rPr lang="en-US"/>
              <a:t>The key to providing empowering and inclusive care is based on the understanding of ageing as an active and diverse process (Xu et al., 2024).</a:t>
            </a:r>
            <a:br>
              <a:rPr lang="en-US"/>
            </a:br>
            <a:endParaRPr/>
          </a:p>
        </p:txBody>
      </p:sp>
      <p:pic>
        <p:nvPicPr>
          <p:cNvPr descr="What is the Difference Between Elderly and Geriatric?" id="184" name="Google Shape;184;p3"/>
          <p:cNvPicPr preferRelativeResize="0"/>
          <p:nvPr/>
        </p:nvPicPr>
        <p:blipFill rotWithShape="1">
          <a:blip r:embed="rId3">
            <a:alphaModFix/>
          </a:blip>
          <a:srcRect b="0" l="0" r="0" t="0"/>
          <a:stretch/>
        </p:blipFill>
        <p:spPr>
          <a:xfrm>
            <a:off x="8101927" y="2419109"/>
            <a:ext cx="3274050" cy="2686358"/>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9" name="Shape 189"/>
        <p:cNvGrpSpPr/>
        <p:nvPr/>
      </p:nvGrpSpPr>
      <p:grpSpPr>
        <a:xfrm>
          <a:off x="0" y="0"/>
          <a:ext cx="0" cy="0"/>
          <a:chOff x="0" y="0"/>
          <a:chExt cx="0" cy="0"/>
        </a:xfrm>
      </p:grpSpPr>
      <p:sp>
        <p:nvSpPr>
          <p:cNvPr id="190" name="Google Shape;190;p4"/>
          <p:cNvSpPr txBox="1"/>
          <p:nvPr>
            <p:ph type="title"/>
          </p:nvPr>
        </p:nvSpPr>
        <p:spPr>
          <a:xfrm>
            <a:off x="2592925" y="624110"/>
            <a:ext cx="8911687" cy="128089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rgbClr val="168DBA"/>
              </a:buClr>
              <a:buSzPts val="3600"/>
              <a:buFont typeface="Century Gothic"/>
              <a:buNone/>
            </a:pPr>
            <a:r>
              <a:rPr b="1" lang="en-US"/>
              <a:t>Care and Support Needs of Older People </a:t>
            </a:r>
            <a:endParaRPr/>
          </a:p>
        </p:txBody>
      </p:sp>
      <p:sp>
        <p:nvSpPr>
          <p:cNvPr id="191" name="Google Shape;191;p4"/>
          <p:cNvSpPr txBox="1"/>
          <p:nvPr>
            <p:ph idx="1" type="body"/>
          </p:nvPr>
        </p:nvSpPr>
        <p:spPr>
          <a:xfrm>
            <a:off x="2589212" y="2133600"/>
            <a:ext cx="8915400" cy="3777622"/>
          </a:xfrm>
          <a:prstGeom prst="rect">
            <a:avLst/>
          </a:prstGeom>
          <a:noFill/>
          <a:ln>
            <a:noFill/>
          </a:ln>
        </p:spPr>
        <p:txBody>
          <a:bodyPr anchorCtr="0" anchor="t" bIns="45700" lIns="91425" spcFirstLastPara="1" rIns="91425" wrap="square" tIns="45700">
            <a:normAutofit fontScale="92500" lnSpcReduction="10000"/>
          </a:bodyPr>
          <a:lstStyle/>
          <a:p>
            <a:pPr indent="-342900" lvl="0" marL="342900" rtl="0" algn="l">
              <a:spcBef>
                <a:spcPts val="0"/>
              </a:spcBef>
              <a:spcAft>
                <a:spcPts val="0"/>
              </a:spcAft>
              <a:buSzPct val="100000"/>
              <a:buChar char="🠶"/>
            </a:pPr>
            <a:r>
              <a:rPr lang="en-US"/>
              <a:t>The care and support needs of older people are usually intricate and interrelated. </a:t>
            </a:r>
            <a:endParaRPr/>
          </a:p>
          <a:p>
            <a:pPr indent="-342900" lvl="0" marL="342900" rtl="0" algn="l">
              <a:spcBef>
                <a:spcPts val="1000"/>
              </a:spcBef>
              <a:spcAft>
                <a:spcPts val="0"/>
              </a:spcAft>
              <a:buSzPct val="100000"/>
              <a:buChar char="🠶"/>
            </a:pPr>
            <a:r>
              <a:rPr lang="en-US"/>
              <a:t>Physical health needs might encompass chronic disease management e.g. arthritis, cardiovascular disease or diabetes. </a:t>
            </a:r>
            <a:endParaRPr/>
          </a:p>
          <a:p>
            <a:pPr indent="-342900" lvl="0" marL="342900" rtl="0" algn="l">
              <a:spcBef>
                <a:spcPts val="1000"/>
              </a:spcBef>
              <a:spcAft>
                <a:spcPts val="0"/>
              </a:spcAft>
              <a:buSzPct val="100000"/>
              <a:buChar char="🠶"/>
            </a:pPr>
            <a:r>
              <a:rPr lang="en-US"/>
              <a:t>Mental health requirements will also be the crucial ones, as older adults are at a greater risk of depression, anxiety, and dementia (Pirzada et al., 2022).</a:t>
            </a:r>
            <a:endParaRPr/>
          </a:p>
          <a:p>
            <a:pPr indent="-342900" lvl="0" marL="342900" rtl="0" algn="l">
              <a:spcBef>
                <a:spcPts val="1000"/>
              </a:spcBef>
              <a:spcAft>
                <a:spcPts val="0"/>
              </a:spcAft>
              <a:buSzPct val="100000"/>
              <a:buChar char="🠶"/>
            </a:pPr>
            <a:r>
              <a:rPr lang="en-US"/>
              <a:t>Social needs, such as companionship and community involvement, are also of great essence and loneliness and isolation are related to worse health outcomes. </a:t>
            </a:r>
            <a:endParaRPr/>
          </a:p>
          <a:p>
            <a:pPr indent="-342900" lvl="0" marL="342900" rtl="0" algn="l">
              <a:spcBef>
                <a:spcPts val="1000"/>
              </a:spcBef>
              <a:spcAft>
                <a:spcPts val="0"/>
              </a:spcAft>
              <a:buSzPct val="100000"/>
              <a:buChar char="🠶"/>
            </a:pPr>
            <a:r>
              <a:rPr lang="en-US"/>
              <a:t>Lack of proper satisfaction of such needs may lead to the loss of independence, decrease in the quality of life and the person may be more dependent on institutional care (Ollevier et al., 2020).</a:t>
            </a:r>
            <a:br>
              <a:rPr lang="en-US"/>
            </a:b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6" name="Shape 196"/>
        <p:cNvGrpSpPr/>
        <p:nvPr/>
      </p:nvGrpSpPr>
      <p:grpSpPr>
        <a:xfrm>
          <a:off x="0" y="0"/>
          <a:ext cx="0" cy="0"/>
          <a:chOff x="0" y="0"/>
          <a:chExt cx="0" cy="0"/>
        </a:xfrm>
      </p:grpSpPr>
      <p:sp>
        <p:nvSpPr>
          <p:cNvPr id="197" name="Google Shape;197;p5"/>
          <p:cNvSpPr txBox="1"/>
          <p:nvPr>
            <p:ph type="title"/>
          </p:nvPr>
        </p:nvSpPr>
        <p:spPr>
          <a:xfrm>
            <a:off x="2592925" y="624110"/>
            <a:ext cx="8911687" cy="128089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rgbClr val="168DBA"/>
              </a:buClr>
              <a:buSzPts val="3600"/>
              <a:buFont typeface="Century Gothic"/>
              <a:buNone/>
            </a:pPr>
            <a:r>
              <a:rPr b="1" lang="en-US"/>
              <a:t>Understanding Empowerment in Older Age</a:t>
            </a:r>
            <a:endParaRPr/>
          </a:p>
        </p:txBody>
      </p:sp>
      <p:sp>
        <p:nvSpPr>
          <p:cNvPr id="198" name="Google Shape;198;p5"/>
          <p:cNvSpPr txBox="1"/>
          <p:nvPr>
            <p:ph idx="1" type="body"/>
          </p:nvPr>
        </p:nvSpPr>
        <p:spPr>
          <a:xfrm>
            <a:off x="2589212" y="2133600"/>
            <a:ext cx="5536216" cy="3777622"/>
          </a:xfrm>
          <a:prstGeom prst="rect">
            <a:avLst/>
          </a:prstGeom>
          <a:noFill/>
          <a:ln>
            <a:noFill/>
          </a:ln>
        </p:spPr>
        <p:txBody>
          <a:bodyPr anchorCtr="0" anchor="t" bIns="45700" lIns="91425" spcFirstLastPara="1" rIns="91425" wrap="square" tIns="45700">
            <a:normAutofit fontScale="77500" lnSpcReduction="20000"/>
          </a:bodyPr>
          <a:lstStyle/>
          <a:p>
            <a:pPr indent="-342900" lvl="0" marL="342900" rtl="0" algn="l">
              <a:spcBef>
                <a:spcPts val="0"/>
              </a:spcBef>
              <a:spcAft>
                <a:spcPts val="0"/>
              </a:spcAft>
              <a:buSzPct val="100000"/>
              <a:buChar char="🠶"/>
            </a:pPr>
            <a:r>
              <a:rPr lang="en-US"/>
              <a:t>The concept of empowerment in older adult care means that the individuals should be able to take charge of their life and engage actively in the process of making decisions regarding their support and care. </a:t>
            </a:r>
            <a:endParaRPr/>
          </a:p>
          <a:p>
            <a:pPr indent="-342900" lvl="0" marL="342900" rtl="0" algn="l">
              <a:spcBef>
                <a:spcPts val="1000"/>
              </a:spcBef>
              <a:spcAft>
                <a:spcPts val="0"/>
              </a:spcAft>
              <a:buSzPct val="100000"/>
              <a:buChar char="🠶"/>
            </a:pPr>
            <a:r>
              <a:rPr lang="en-US"/>
              <a:t>This involves access to information, professionals listening to them and assisting them to speak out about preferences and choices. </a:t>
            </a:r>
            <a:endParaRPr/>
          </a:p>
          <a:p>
            <a:pPr indent="-342900" lvl="0" marL="342900" rtl="0" algn="l">
              <a:spcBef>
                <a:spcPts val="1000"/>
              </a:spcBef>
              <a:spcAft>
                <a:spcPts val="0"/>
              </a:spcAft>
              <a:buSzPct val="100000"/>
              <a:buChar char="🠶"/>
            </a:pPr>
            <a:r>
              <a:rPr lang="en-US"/>
              <a:t>The concept of empowerment questions the paternalistic formulation of care, a model that tends to place the professionals in the role of decision-makers (Nii Laryeafio and Ogbewe, 2023).</a:t>
            </a:r>
            <a:endParaRPr/>
          </a:p>
          <a:p>
            <a:pPr indent="-342900" lvl="0" marL="342900" rtl="0" algn="l">
              <a:spcBef>
                <a:spcPts val="1000"/>
              </a:spcBef>
              <a:spcAft>
                <a:spcPts val="0"/>
              </a:spcAft>
              <a:buSzPct val="100000"/>
              <a:buChar char="🠶"/>
            </a:pPr>
            <a:r>
              <a:rPr lang="en-US"/>
              <a:t>Nevertheless, the structural constraints restricting empowerment might include the availability of services, lack of funds and ageism. </a:t>
            </a:r>
            <a:endParaRPr/>
          </a:p>
          <a:p>
            <a:pPr indent="-342900" lvl="0" marL="342900" rtl="0" algn="l">
              <a:spcBef>
                <a:spcPts val="1000"/>
              </a:spcBef>
              <a:spcAft>
                <a:spcPts val="0"/>
              </a:spcAft>
              <a:buSzPct val="100000"/>
              <a:buChar char="🠶"/>
            </a:pPr>
            <a:r>
              <a:rPr lang="en-US"/>
              <a:t>To create empowerment, it is necessary to support individuals at the individual level and be committed to person-centred care at the system level. </a:t>
            </a:r>
            <a:br>
              <a:rPr lang="en-US"/>
            </a:br>
            <a:endParaRPr/>
          </a:p>
        </p:txBody>
      </p:sp>
      <p:pic>
        <p:nvPicPr>
          <p:cNvPr descr="How to Empower an Elderly Person | In-Home Care LA" id="199" name="Google Shape;199;p5"/>
          <p:cNvPicPr preferRelativeResize="0"/>
          <p:nvPr/>
        </p:nvPicPr>
        <p:blipFill rotWithShape="1">
          <a:blip r:embed="rId3">
            <a:alphaModFix/>
          </a:blip>
          <a:srcRect b="0" l="0" r="0" t="0"/>
          <a:stretch/>
        </p:blipFill>
        <p:spPr>
          <a:xfrm>
            <a:off x="8300895" y="2858948"/>
            <a:ext cx="3011709" cy="200881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4" name="Shape 204"/>
        <p:cNvGrpSpPr/>
        <p:nvPr/>
      </p:nvGrpSpPr>
      <p:grpSpPr>
        <a:xfrm>
          <a:off x="0" y="0"/>
          <a:ext cx="0" cy="0"/>
          <a:chOff x="0" y="0"/>
          <a:chExt cx="0" cy="0"/>
        </a:xfrm>
      </p:grpSpPr>
      <p:sp>
        <p:nvSpPr>
          <p:cNvPr id="205" name="Google Shape;205;p6"/>
          <p:cNvSpPr txBox="1"/>
          <p:nvPr>
            <p:ph type="title"/>
          </p:nvPr>
        </p:nvSpPr>
        <p:spPr>
          <a:xfrm>
            <a:off x="2592925" y="624110"/>
            <a:ext cx="8911687" cy="128089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rgbClr val="168DBA"/>
              </a:buClr>
              <a:buSzPts val="3600"/>
              <a:buFont typeface="Century Gothic"/>
              <a:buNone/>
            </a:pPr>
            <a:r>
              <a:rPr b="1" lang="en-US"/>
              <a:t>Independence and Functional Ability </a:t>
            </a:r>
            <a:endParaRPr/>
          </a:p>
        </p:txBody>
      </p:sp>
      <p:sp>
        <p:nvSpPr>
          <p:cNvPr id="206" name="Google Shape;206;p6"/>
          <p:cNvSpPr txBox="1"/>
          <p:nvPr>
            <p:ph idx="1" type="body"/>
          </p:nvPr>
        </p:nvSpPr>
        <p:spPr>
          <a:xfrm>
            <a:off x="2589212" y="2133600"/>
            <a:ext cx="8915400" cy="3777622"/>
          </a:xfrm>
          <a:prstGeom prst="rect">
            <a:avLst/>
          </a:prstGeom>
          <a:noFill/>
          <a:ln>
            <a:noFill/>
          </a:ln>
        </p:spPr>
        <p:txBody>
          <a:bodyPr anchorCtr="0" anchor="t" bIns="45700" lIns="91425" spcFirstLastPara="1" rIns="91425" wrap="square" tIns="45700">
            <a:normAutofit lnSpcReduction="10000"/>
          </a:bodyPr>
          <a:lstStyle/>
          <a:p>
            <a:pPr indent="-342900" lvl="0" marL="342900" rtl="0" algn="l">
              <a:spcBef>
                <a:spcPts val="0"/>
              </a:spcBef>
              <a:spcAft>
                <a:spcPts val="0"/>
              </a:spcAft>
              <a:buSzPts val="1800"/>
              <a:buChar char="🠶"/>
            </a:pPr>
            <a:r>
              <a:rPr lang="en-US"/>
              <a:t>One of the objectives of many older people can be maintaining independence and functional ability. </a:t>
            </a:r>
            <a:endParaRPr/>
          </a:p>
          <a:p>
            <a:pPr indent="-342900" lvl="0" marL="342900" rtl="0" algn="l">
              <a:spcBef>
                <a:spcPts val="1000"/>
              </a:spcBef>
              <a:spcAft>
                <a:spcPts val="0"/>
              </a:spcAft>
              <a:buSzPts val="1800"/>
              <a:buChar char="🠶"/>
            </a:pPr>
            <a:r>
              <a:rPr lang="en-US"/>
              <a:t>Functional ability is the ability of an individual to do activities that are required in their day to day life, which include mobility, self-care, communication and decision-making ability. </a:t>
            </a:r>
            <a:endParaRPr/>
          </a:p>
          <a:p>
            <a:pPr indent="-342900" lvl="0" marL="342900" rtl="0" algn="l">
              <a:spcBef>
                <a:spcPts val="1000"/>
              </a:spcBef>
              <a:spcAft>
                <a:spcPts val="0"/>
              </a:spcAft>
              <a:buSzPts val="1800"/>
              <a:buChar char="🠶"/>
            </a:pPr>
            <a:r>
              <a:rPr lang="en-US"/>
              <a:t>Dependency and loss of self-esteem may be experienced due to loss of functional ability (Nadig et al., 2024).</a:t>
            </a:r>
            <a:endParaRPr/>
          </a:p>
          <a:p>
            <a:pPr indent="-342900" lvl="0" marL="342900" rtl="0" algn="l">
              <a:spcBef>
                <a:spcPts val="1000"/>
              </a:spcBef>
              <a:spcAft>
                <a:spcPts val="0"/>
              </a:spcAft>
              <a:buSzPts val="1800"/>
              <a:buChar char="🠶"/>
            </a:pPr>
            <a:r>
              <a:rPr lang="en-US"/>
              <a:t>Health and social care services are very important in promoting functional ability by means of rehabilitation, reablement, and preventative measures. </a:t>
            </a:r>
            <a:endParaRPr/>
          </a:p>
          <a:p>
            <a:pPr indent="-342900" lvl="0" marL="342900" rtl="0" algn="l">
              <a:spcBef>
                <a:spcPts val="1000"/>
              </a:spcBef>
              <a:spcAft>
                <a:spcPts val="0"/>
              </a:spcAft>
              <a:buSzPts val="1800"/>
              <a:buChar char="🠶"/>
            </a:pPr>
            <a:r>
              <a:rPr lang="en-US"/>
              <a:t>Strategies that emphasize on what the older people are capable of, as opposed to what they cannot do, enhance autonomy and dignity. </a:t>
            </a:r>
            <a:br>
              <a:rPr lang="en-US"/>
            </a:b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1" name="Shape 211"/>
        <p:cNvGrpSpPr/>
        <p:nvPr/>
      </p:nvGrpSpPr>
      <p:grpSpPr>
        <a:xfrm>
          <a:off x="0" y="0"/>
          <a:ext cx="0" cy="0"/>
          <a:chOff x="0" y="0"/>
          <a:chExt cx="0" cy="0"/>
        </a:xfrm>
      </p:grpSpPr>
      <p:sp>
        <p:nvSpPr>
          <p:cNvPr id="212" name="Google Shape;212;p7"/>
          <p:cNvSpPr txBox="1"/>
          <p:nvPr>
            <p:ph type="title"/>
          </p:nvPr>
        </p:nvSpPr>
        <p:spPr>
          <a:xfrm>
            <a:off x="2592925" y="624110"/>
            <a:ext cx="8911687" cy="128089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rgbClr val="168DBA"/>
              </a:buClr>
              <a:buSzPts val="3600"/>
              <a:buFont typeface="Century Gothic"/>
              <a:buNone/>
            </a:pPr>
            <a:r>
              <a:rPr b="1" lang="en-US"/>
              <a:t>Person-Centred Care Approaches </a:t>
            </a:r>
            <a:endParaRPr/>
          </a:p>
        </p:txBody>
      </p:sp>
      <p:sp>
        <p:nvSpPr>
          <p:cNvPr id="213" name="Google Shape;213;p7"/>
          <p:cNvSpPr txBox="1"/>
          <p:nvPr>
            <p:ph idx="1" type="body"/>
          </p:nvPr>
        </p:nvSpPr>
        <p:spPr>
          <a:xfrm>
            <a:off x="2589212" y="2133600"/>
            <a:ext cx="5501492" cy="3777622"/>
          </a:xfrm>
          <a:prstGeom prst="rect">
            <a:avLst/>
          </a:prstGeom>
          <a:noFill/>
          <a:ln>
            <a:noFill/>
          </a:ln>
        </p:spPr>
        <p:txBody>
          <a:bodyPr anchorCtr="0" anchor="t" bIns="45700" lIns="91425" spcFirstLastPara="1" rIns="91425" wrap="square" tIns="45700">
            <a:normAutofit fontScale="85000" lnSpcReduction="20000"/>
          </a:bodyPr>
          <a:lstStyle/>
          <a:p>
            <a:pPr indent="-342900" lvl="0" marL="342900" rtl="0" algn="l">
              <a:spcBef>
                <a:spcPts val="0"/>
              </a:spcBef>
              <a:spcAft>
                <a:spcPts val="0"/>
              </a:spcAft>
              <a:buSzPct val="100000"/>
              <a:buChar char="🠶"/>
            </a:pPr>
            <a:r>
              <a:rPr lang="en-US"/>
              <a:t>Person-centred care is in the centre of empowering the older people and assisting them in being self-reliant. </a:t>
            </a:r>
            <a:endParaRPr/>
          </a:p>
          <a:p>
            <a:pPr indent="-342900" lvl="0" marL="342900" rtl="0" algn="l">
              <a:spcBef>
                <a:spcPts val="1000"/>
              </a:spcBef>
              <a:spcAft>
                <a:spcPts val="0"/>
              </a:spcAft>
              <a:buSzPct val="100000"/>
              <a:buChar char="🠶"/>
            </a:pPr>
            <a:r>
              <a:rPr lang="en-US"/>
              <a:t>This practice puts the individual at the centre of the care planning and delivery, by acknowledging their values, preferences, and life experiences. </a:t>
            </a:r>
            <a:endParaRPr/>
          </a:p>
          <a:p>
            <a:pPr indent="-342900" lvl="0" marL="342900" rtl="0" algn="l">
              <a:spcBef>
                <a:spcPts val="1000"/>
              </a:spcBef>
              <a:spcAft>
                <a:spcPts val="0"/>
              </a:spcAft>
              <a:buSzPct val="100000"/>
              <a:buChar char="🠶"/>
            </a:pPr>
            <a:r>
              <a:rPr lang="en-US"/>
              <a:t>Person-centred care is facilitated by legislation in the UK that places importance on wellbeing, choice, and control like the Care Act 2014 (Ghorayeb et al., 2021).</a:t>
            </a:r>
            <a:endParaRPr/>
          </a:p>
          <a:p>
            <a:pPr indent="-342900" lvl="0" marL="342900" rtl="0" algn="l">
              <a:spcBef>
                <a:spcPts val="1000"/>
              </a:spcBef>
              <a:spcAft>
                <a:spcPts val="0"/>
              </a:spcAft>
              <a:buSzPct val="100000"/>
              <a:buChar char="🠶"/>
            </a:pPr>
            <a:r>
              <a:rPr lang="en-US"/>
              <a:t>Introduced in an effective way, person-centred care can improve engagement, outcome, and develop a trusting relationship between older people and professionals. </a:t>
            </a:r>
            <a:endParaRPr/>
          </a:p>
          <a:p>
            <a:pPr indent="-342900" lvl="0" marL="342900" rtl="0" algn="l">
              <a:spcBef>
                <a:spcPts val="1000"/>
              </a:spcBef>
              <a:spcAft>
                <a:spcPts val="0"/>
              </a:spcAft>
              <a:buSzPct val="100000"/>
              <a:buChar char="🠶"/>
            </a:pPr>
            <a:r>
              <a:rPr lang="en-US"/>
              <a:t>It involves the reversal of the task care to relationship care (Franco, 2020).</a:t>
            </a:r>
            <a:br>
              <a:rPr lang="en-US"/>
            </a:br>
            <a:endParaRPr/>
          </a:p>
          <a:p>
            <a:pPr indent="0" lvl="0" marL="0" rtl="0" algn="l">
              <a:spcBef>
                <a:spcPts val="1000"/>
              </a:spcBef>
              <a:spcAft>
                <a:spcPts val="0"/>
              </a:spcAft>
              <a:buSzPct val="100000"/>
              <a:buNone/>
            </a:pPr>
            <a:r>
              <a:t/>
            </a:r>
            <a:endParaRPr/>
          </a:p>
        </p:txBody>
      </p:sp>
      <p:pic>
        <p:nvPicPr>
          <p:cNvPr descr="How to Deliver Person-Centered Care: Key Steps &amp; Tips" id="214" name="Google Shape;214;p7"/>
          <p:cNvPicPr preferRelativeResize="0"/>
          <p:nvPr/>
        </p:nvPicPr>
        <p:blipFill rotWithShape="1">
          <a:blip r:embed="rId3">
            <a:alphaModFix/>
          </a:blip>
          <a:srcRect b="0" l="0" r="0" t="0"/>
          <a:stretch/>
        </p:blipFill>
        <p:spPr>
          <a:xfrm>
            <a:off x="8647112" y="2133600"/>
            <a:ext cx="2857500" cy="2857500"/>
          </a:xfrm>
          <a:prstGeom prst="rect">
            <a:avLst/>
          </a:prstGeom>
          <a:noFill/>
          <a:ln>
            <a:noFill/>
          </a:ln>
        </p:spPr>
      </p:pic>
      <p:sp>
        <p:nvSpPr>
          <p:cNvPr id="215" name="Google Shape;215;p7"/>
          <p:cNvSpPr/>
          <p:nvPr/>
        </p:nvSpPr>
        <p:spPr>
          <a:xfrm>
            <a:off x="8647112" y="4991100"/>
            <a:ext cx="2857500" cy="338554"/>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0" i="0" lang="en-US" sz="800" u="none" cap="none" strike="noStrike">
                <a:solidFill>
                  <a:schemeClr val="dk1"/>
                </a:solidFill>
                <a:latin typeface="Century Gothic"/>
                <a:ea typeface="Century Gothic"/>
                <a:cs typeface="Century Gothic"/>
                <a:sym typeface="Century Gothic"/>
              </a:rPr>
              <a:t>https://www.accessskills.co.uk/2021/10/20/how-to-deliver-person-centred-care/</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0" name="Shape 220"/>
        <p:cNvGrpSpPr/>
        <p:nvPr/>
      </p:nvGrpSpPr>
      <p:grpSpPr>
        <a:xfrm>
          <a:off x="0" y="0"/>
          <a:ext cx="0" cy="0"/>
          <a:chOff x="0" y="0"/>
          <a:chExt cx="0" cy="0"/>
        </a:xfrm>
      </p:grpSpPr>
      <p:sp>
        <p:nvSpPr>
          <p:cNvPr id="221" name="Google Shape;221;p8"/>
          <p:cNvSpPr txBox="1"/>
          <p:nvPr>
            <p:ph type="title"/>
          </p:nvPr>
        </p:nvSpPr>
        <p:spPr>
          <a:xfrm>
            <a:off x="2592925" y="624110"/>
            <a:ext cx="8911687" cy="128089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rgbClr val="168DBA"/>
              </a:buClr>
              <a:buSzPts val="3600"/>
              <a:buFont typeface="Century Gothic"/>
              <a:buNone/>
            </a:pPr>
            <a:r>
              <a:rPr b="1" lang="en-US"/>
              <a:t>UK Health and Social Care Provision </a:t>
            </a:r>
            <a:endParaRPr/>
          </a:p>
        </p:txBody>
      </p:sp>
      <p:sp>
        <p:nvSpPr>
          <p:cNvPr id="222" name="Google Shape;222;p8"/>
          <p:cNvSpPr txBox="1"/>
          <p:nvPr>
            <p:ph idx="1" type="body"/>
          </p:nvPr>
        </p:nvSpPr>
        <p:spPr>
          <a:xfrm>
            <a:off x="2589212" y="2133600"/>
            <a:ext cx="8915400" cy="3777622"/>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SzPts val="1800"/>
              <a:buChar char="🠶"/>
            </a:pPr>
            <a:r>
              <a:rPr lang="en-US"/>
              <a:t>The UK has a mixed economy of providing care and support to older people, which consists of the NHS, local authorities, private providers and voluntary organisations. </a:t>
            </a:r>
            <a:endParaRPr/>
          </a:p>
          <a:p>
            <a:pPr indent="-342900" lvl="0" marL="342900" rtl="0" algn="l">
              <a:spcBef>
                <a:spcPts val="1000"/>
              </a:spcBef>
              <a:spcAft>
                <a:spcPts val="0"/>
              </a:spcAft>
              <a:buSzPts val="1800"/>
              <a:buChar char="🠶"/>
            </a:pPr>
            <a:r>
              <a:rPr lang="en-US"/>
              <a:t>The NHS is mainly concerned with healthcare requirements and social care services, which are run by local authorities, help people to live and be independent (De Ruiter, 2021).</a:t>
            </a:r>
            <a:endParaRPr/>
          </a:p>
          <a:p>
            <a:pPr indent="-342900" lvl="0" marL="342900" rtl="0" algn="l">
              <a:spcBef>
                <a:spcPts val="1000"/>
              </a:spcBef>
              <a:spcAft>
                <a:spcPts val="0"/>
              </a:spcAft>
              <a:buSzPts val="1800"/>
              <a:buChar char="🠶"/>
            </a:pPr>
            <a:r>
              <a:rPr lang="en-US"/>
              <a:t>Support may be limited by eligibility requirements, financial constraints and geographical differences. </a:t>
            </a:r>
            <a:endParaRPr/>
          </a:p>
          <a:p>
            <a:pPr indent="-342900" lvl="0" marL="342900" rtl="0" algn="l">
              <a:spcBef>
                <a:spcPts val="1000"/>
              </a:spcBef>
              <a:spcAft>
                <a:spcPts val="0"/>
              </a:spcAft>
              <a:buSzPts val="1800"/>
              <a:buChar char="🠶"/>
            </a:pPr>
            <a:r>
              <a:rPr lang="en-US"/>
              <a:t>Integrated care systems seek to resolve these issues through facilitation of health and social care sector collaboration (Criner, 2020).</a:t>
            </a:r>
            <a:br>
              <a:rPr lang="en-US"/>
            </a:b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7" name="Shape 227"/>
        <p:cNvGrpSpPr/>
        <p:nvPr/>
      </p:nvGrpSpPr>
      <p:grpSpPr>
        <a:xfrm>
          <a:off x="0" y="0"/>
          <a:ext cx="0" cy="0"/>
          <a:chOff x="0" y="0"/>
          <a:chExt cx="0" cy="0"/>
        </a:xfrm>
      </p:grpSpPr>
      <p:sp>
        <p:nvSpPr>
          <p:cNvPr id="228" name="Google Shape;228;p9"/>
          <p:cNvSpPr txBox="1"/>
          <p:nvPr>
            <p:ph type="title"/>
          </p:nvPr>
        </p:nvSpPr>
        <p:spPr>
          <a:xfrm>
            <a:off x="2592925" y="624110"/>
            <a:ext cx="8911687" cy="128089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rgbClr val="168DBA"/>
              </a:buClr>
              <a:buSzPts val="3600"/>
              <a:buFont typeface="Century Gothic"/>
              <a:buNone/>
            </a:pPr>
            <a:r>
              <a:rPr b="1" lang="en-US"/>
              <a:t>Policy Framework: The Care Act 2014 </a:t>
            </a:r>
            <a:endParaRPr/>
          </a:p>
        </p:txBody>
      </p:sp>
      <p:sp>
        <p:nvSpPr>
          <p:cNvPr id="229" name="Google Shape;229;p9"/>
          <p:cNvSpPr txBox="1"/>
          <p:nvPr>
            <p:ph idx="1" type="body"/>
          </p:nvPr>
        </p:nvSpPr>
        <p:spPr>
          <a:xfrm>
            <a:off x="2589212" y="2133600"/>
            <a:ext cx="8915400" cy="3777622"/>
          </a:xfrm>
          <a:prstGeom prst="rect">
            <a:avLst/>
          </a:prstGeom>
          <a:noFill/>
          <a:ln>
            <a:noFill/>
          </a:ln>
        </p:spPr>
        <p:txBody>
          <a:bodyPr anchorCtr="0" anchor="t" bIns="45700" lIns="91425" spcFirstLastPara="1" rIns="91425" wrap="square" tIns="45700">
            <a:normAutofit fontScale="92500" lnSpcReduction="10000"/>
          </a:bodyPr>
          <a:lstStyle/>
          <a:p>
            <a:pPr indent="-342900" lvl="0" marL="342900" rtl="0" algn="l">
              <a:spcBef>
                <a:spcPts val="0"/>
              </a:spcBef>
              <a:spcAft>
                <a:spcPts val="0"/>
              </a:spcAft>
              <a:buSzPct val="100000"/>
              <a:buChar char="🠶"/>
            </a:pPr>
            <a:r>
              <a:rPr lang="en-US"/>
              <a:t>The Care Act 2014 is one of the legislative frameworks that govern the process of care and support of the older people in England. It lays high emphasis on wellbeing, prevention and personalisation. </a:t>
            </a:r>
            <a:endParaRPr/>
          </a:p>
          <a:p>
            <a:pPr indent="-342900" lvl="0" marL="342900" rtl="0" algn="l">
              <a:spcBef>
                <a:spcPts val="1000"/>
              </a:spcBef>
              <a:spcAft>
                <a:spcPts val="0"/>
              </a:spcAft>
              <a:buSzPct val="100000"/>
              <a:buChar char="🠶"/>
            </a:pPr>
            <a:r>
              <a:rPr lang="en-US"/>
              <a:t>The Act presents responsibilities of local authorities to enhance independence, postpone the necessity to be under care and engage people in the process of care planning (Brittain et al., 2020).</a:t>
            </a:r>
            <a:endParaRPr/>
          </a:p>
          <a:p>
            <a:pPr indent="-342900" lvl="0" marL="342900" rtl="0" algn="l">
              <a:spcBef>
                <a:spcPts val="1000"/>
              </a:spcBef>
              <a:spcAft>
                <a:spcPts val="0"/>
              </a:spcAft>
              <a:buSzPct val="100000"/>
              <a:buChar char="🠶"/>
            </a:pPr>
            <a:r>
              <a:rPr lang="en-US"/>
              <a:t>It also empowers the rights of carers and offers protection. Although the Care Act is a positive move towards empowerment, funding issues and shortage of workforce have posed a challenge to its implementation. </a:t>
            </a:r>
            <a:endParaRPr/>
          </a:p>
          <a:p>
            <a:pPr indent="-342900" lvl="0" marL="342900" rtl="0" algn="l">
              <a:spcBef>
                <a:spcPts val="1000"/>
              </a:spcBef>
              <a:spcAft>
                <a:spcPts val="0"/>
              </a:spcAft>
              <a:buSzPct val="100000"/>
              <a:buChar char="🠶"/>
            </a:pPr>
            <a:r>
              <a:rPr lang="en-US"/>
              <a:t>Consequently, a number of the aged continue to have a hard time accessing the right support and in the right time. </a:t>
            </a:r>
            <a:endParaRPr/>
          </a:p>
          <a:p>
            <a:pPr indent="-342900" lvl="0" marL="342900" rtl="0" algn="l">
              <a:spcBef>
                <a:spcPts val="1000"/>
              </a:spcBef>
              <a:spcAft>
                <a:spcPts val="0"/>
              </a:spcAft>
              <a:buSzPct val="100000"/>
              <a:buChar char="🠶"/>
            </a:pPr>
            <a:br>
              <a:rPr lang="en-US"/>
            </a:b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4" name="Shape 234"/>
        <p:cNvGrpSpPr/>
        <p:nvPr/>
      </p:nvGrpSpPr>
      <p:grpSpPr>
        <a:xfrm>
          <a:off x="0" y="0"/>
          <a:ext cx="0" cy="0"/>
          <a:chOff x="0" y="0"/>
          <a:chExt cx="0" cy="0"/>
        </a:xfrm>
      </p:grpSpPr>
      <p:sp>
        <p:nvSpPr>
          <p:cNvPr id="235" name="Google Shape;235;p10"/>
          <p:cNvSpPr txBox="1"/>
          <p:nvPr>
            <p:ph type="title"/>
          </p:nvPr>
        </p:nvSpPr>
        <p:spPr>
          <a:xfrm>
            <a:off x="2592925" y="624110"/>
            <a:ext cx="8911687" cy="128089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rgbClr val="168DBA"/>
              </a:buClr>
              <a:buSzPts val="3600"/>
              <a:buFont typeface="Century Gothic"/>
              <a:buNone/>
            </a:pPr>
            <a:r>
              <a:rPr b="1" lang="en-US"/>
              <a:t>The Role of Technology in Older Adult Care </a:t>
            </a:r>
            <a:endParaRPr/>
          </a:p>
        </p:txBody>
      </p:sp>
      <p:sp>
        <p:nvSpPr>
          <p:cNvPr id="236" name="Google Shape;236;p10"/>
          <p:cNvSpPr txBox="1"/>
          <p:nvPr>
            <p:ph idx="1" type="body"/>
          </p:nvPr>
        </p:nvSpPr>
        <p:spPr>
          <a:xfrm>
            <a:off x="2589212" y="2133600"/>
            <a:ext cx="6369593" cy="3777622"/>
          </a:xfrm>
          <a:prstGeom prst="rect">
            <a:avLst/>
          </a:prstGeom>
          <a:noFill/>
          <a:ln>
            <a:noFill/>
          </a:ln>
        </p:spPr>
        <p:txBody>
          <a:bodyPr anchorCtr="0" anchor="t" bIns="45700" lIns="91425" spcFirstLastPara="1" rIns="91425" wrap="square" tIns="45700">
            <a:normAutofit fontScale="92500" lnSpcReduction="20000"/>
          </a:bodyPr>
          <a:lstStyle/>
          <a:p>
            <a:pPr indent="-342900" lvl="0" marL="342900" rtl="0" algn="l">
              <a:spcBef>
                <a:spcPts val="0"/>
              </a:spcBef>
              <a:spcAft>
                <a:spcPts val="0"/>
              </a:spcAft>
              <a:buSzPct val="100000"/>
              <a:buChar char="🠶"/>
            </a:pPr>
            <a:r>
              <a:rPr lang="en-US"/>
              <a:t>The use of technology has been rising in the process of assisting older people to lead a normal life. </a:t>
            </a:r>
            <a:endParaRPr/>
          </a:p>
          <a:p>
            <a:pPr indent="-342900" lvl="0" marL="342900" rtl="0" algn="l">
              <a:spcBef>
                <a:spcPts val="1000"/>
              </a:spcBef>
              <a:spcAft>
                <a:spcPts val="0"/>
              </a:spcAft>
              <a:buSzPct val="100000"/>
              <a:buChar char="🠶"/>
            </a:pPr>
            <a:r>
              <a:rPr lang="en-US"/>
              <a:t>Examples of technological interventions are telehealth, telecare, assistive equipment, and digital health monitoring systems. </a:t>
            </a:r>
            <a:endParaRPr/>
          </a:p>
          <a:p>
            <a:pPr indent="-342900" lvl="0" marL="342900" rtl="0" algn="l">
              <a:spcBef>
                <a:spcPts val="1000"/>
              </a:spcBef>
              <a:spcAft>
                <a:spcPts val="0"/>
              </a:spcAft>
              <a:buSzPct val="100000"/>
              <a:buChar char="🠶"/>
            </a:pPr>
            <a:r>
              <a:rPr lang="en-US"/>
              <a:t>Such innovations are meant to promote safety, access to healthcare and decrease the use of face-to-face services (Alsaleh, 2020).</a:t>
            </a:r>
            <a:endParaRPr/>
          </a:p>
          <a:p>
            <a:pPr indent="-342900" lvl="0" marL="342900" rtl="0" algn="l">
              <a:spcBef>
                <a:spcPts val="1000"/>
              </a:spcBef>
              <a:spcAft>
                <a:spcPts val="0"/>
              </a:spcAft>
              <a:buSzPct val="100000"/>
              <a:buChar char="🠶"/>
            </a:pPr>
            <a:r>
              <a:rPr lang="en-US"/>
              <a:t>Although technological help is a great benefit to some older individuals, some people might have a problem because of low digital skills or confidence. </a:t>
            </a:r>
            <a:endParaRPr/>
          </a:p>
          <a:p>
            <a:pPr indent="-342900" lvl="0" marL="342900" rtl="0" algn="l">
              <a:spcBef>
                <a:spcPts val="1000"/>
              </a:spcBef>
              <a:spcAft>
                <a:spcPts val="0"/>
              </a:spcAft>
              <a:buSzPct val="100000"/>
              <a:buChar char="🠶"/>
            </a:pPr>
            <a:r>
              <a:rPr lang="en-US"/>
              <a:t>Technology must not however be used to substitute the traditional care methods (Sweeting et al., 2024).</a:t>
            </a:r>
            <a:br>
              <a:rPr lang="en-US"/>
            </a:br>
            <a:endParaRPr/>
          </a:p>
        </p:txBody>
      </p:sp>
      <p:pic>
        <p:nvPicPr>
          <p:cNvPr descr="How Technology Is Enhancing Senior Care Efficiency" id="237" name="Google Shape;237;p10"/>
          <p:cNvPicPr preferRelativeResize="0"/>
          <p:nvPr/>
        </p:nvPicPr>
        <p:blipFill rotWithShape="1">
          <a:blip r:embed="rId3">
            <a:alphaModFix/>
          </a:blip>
          <a:srcRect b="0" l="0" r="0" t="0"/>
          <a:stretch/>
        </p:blipFill>
        <p:spPr>
          <a:xfrm>
            <a:off x="8958805" y="2291787"/>
            <a:ext cx="2677440" cy="2682795"/>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2" name="Shape 242"/>
        <p:cNvGrpSpPr/>
        <p:nvPr/>
      </p:nvGrpSpPr>
      <p:grpSpPr>
        <a:xfrm>
          <a:off x="0" y="0"/>
          <a:ext cx="0" cy="0"/>
          <a:chOff x="0" y="0"/>
          <a:chExt cx="0" cy="0"/>
        </a:xfrm>
      </p:grpSpPr>
      <p:sp>
        <p:nvSpPr>
          <p:cNvPr id="243" name="Google Shape;243;p11"/>
          <p:cNvSpPr txBox="1"/>
          <p:nvPr>
            <p:ph type="title"/>
          </p:nvPr>
        </p:nvSpPr>
        <p:spPr>
          <a:xfrm>
            <a:off x="2592925" y="624110"/>
            <a:ext cx="8911687" cy="128089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rgbClr val="168DBA"/>
              </a:buClr>
              <a:buSzPts val="3600"/>
              <a:buFont typeface="Century Gothic"/>
              <a:buNone/>
            </a:pPr>
            <a:r>
              <a:rPr b="1" lang="en-US"/>
              <a:t>Benefits of Assistive Technology </a:t>
            </a:r>
            <a:endParaRPr/>
          </a:p>
        </p:txBody>
      </p:sp>
      <p:sp>
        <p:nvSpPr>
          <p:cNvPr id="244" name="Google Shape;244;p11"/>
          <p:cNvSpPr txBox="1"/>
          <p:nvPr>
            <p:ph idx="1" type="body"/>
          </p:nvPr>
        </p:nvSpPr>
        <p:spPr>
          <a:xfrm>
            <a:off x="2589212" y="2133600"/>
            <a:ext cx="8915400" cy="3777622"/>
          </a:xfrm>
          <a:prstGeom prst="rect">
            <a:avLst/>
          </a:prstGeom>
          <a:noFill/>
          <a:ln>
            <a:noFill/>
          </a:ln>
        </p:spPr>
        <p:txBody>
          <a:bodyPr anchorCtr="0" anchor="t" bIns="45700" lIns="91425" spcFirstLastPara="1" rIns="91425" wrap="square" tIns="45700">
            <a:normAutofit fontScale="92500" lnSpcReduction="10000"/>
          </a:bodyPr>
          <a:lstStyle/>
          <a:p>
            <a:pPr indent="-342900" lvl="0" marL="342900" rtl="0" algn="l">
              <a:spcBef>
                <a:spcPts val="0"/>
              </a:spcBef>
              <a:spcAft>
                <a:spcPts val="0"/>
              </a:spcAft>
              <a:buSzPct val="100000"/>
              <a:buChar char="🠶"/>
            </a:pPr>
            <a:r>
              <a:rPr lang="en-US"/>
              <a:t>The use of assistive technology has a number of advantages to the elderly including ensuring independence and safety. </a:t>
            </a:r>
            <a:endParaRPr/>
          </a:p>
          <a:p>
            <a:pPr indent="-342900" lvl="0" marL="342900" rtl="0" algn="l">
              <a:spcBef>
                <a:spcPts val="1000"/>
              </a:spcBef>
              <a:spcAft>
                <a:spcPts val="0"/>
              </a:spcAft>
              <a:buSzPct val="100000"/>
              <a:buChar char="🠶"/>
            </a:pPr>
            <a:r>
              <a:rPr lang="en-US"/>
              <a:t>One of the ways to reduce risks in the homes of individuals is through the use of devices like personal alarms, fall detectors, and medication reminding. </a:t>
            </a:r>
            <a:endParaRPr/>
          </a:p>
          <a:p>
            <a:pPr indent="-342900" lvl="0" marL="342900" rtl="0" algn="l">
              <a:spcBef>
                <a:spcPts val="1000"/>
              </a:spcBef>
              <a:spcAft>
                <a:spcPts val="0"/>
              </a:spcAft>
              <a:buSzPct val="100000"/>
              <a:buChar char="🠶"/>
            </a:pPr>
            <a:r>
              <a:rPr lang="en-US"/>
              <a:t>Telehealth services enable monitoring of health conditions remotely and cut down the hospitalization and enhance early intervention (Sumner et al., 2021).</a:t>
            </a:r>
            <a:endParaRPr/>
          </a:p>
          <a:p>
            <a:pPr indent="-342900" lvl="0" marL="342900" rtl="0" algn="l">
              <a:spcBef>
                <a:spcPts val="1000"/>
              </a:spcBef>
              <a:spcAft>
                <a:spcPts val="0"/>
              </a:spcAft>
              <a:buSzPct val="100000"/>
              <a:buChar char="🠶"/>
            </a:pPr>
            <a:r>
              <a:rPr lang="en-US"/>
              <a:t>These technologies have the potential to generate increased reassurance to the older people and their family. </a:t>
            </a:r>
            <a:endParaRPr/>
          </a:p>
          <a:p>
            <a:pPr indent="-342900" lvl="0" marL="342900" rtl="0" algn="l">
              <a:spcBef>
                <a:spcPts val="1000"/>
              </a:spcBef>
              <a:spcAft>
                <a:spcPts val="0"/>
              </a:spcAft>
              <a:buSzPct val="100000"/>
              <a:buChar char="🠶"/>
            </a:pPr>
            <a:r>
              <a:rPr lang="en-US"/>
              <a:t>Systematically, the assistive technology can save on healthcare costs and ease overload on services. </a:t>
            </a:r>
            <a:endParaRPr/>
          </a:p>
          <a:p>
            <a:pPr indent="-342900" lvl="0" marL="342900" rtl="0" algn="l">
              <a:spcBef>
                <a:spcPts val="1000"/>
              </a:spcBef>
              <a:spcAft>
                <a:spcPts val="0"/>
              </a:spcAft>
              <a:buSzPct val="100000"/>
              <a:buChar char="🠶"/>
            </a:pPr>
            <a:br>
              <a:rPr lang="en-US"/>
            </a:br>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9" name="Shape 249"/>
        <p:cNvGrpSpPr/>
        <p:nvPr/>
      </p:nvGrpSpPr>
      <p:grpSpPr>
        <a:xfrm>
          <a:off x="0" y="0"/>
          <a:ext cx="0" cy="0"/>
          <a:chOff x="0" y="0"/>
          <a:chExt cx="0" cy="0"/>
        </a:xfrm>
      </p:grpSpPr>
      <p:sp>
        <p:nvSpPr>
          <p:cNvPr id="250" name="Google Shape;250;p12"/>
          <p:cNvSpPr txBox="1"/>
          <p:nvPr>
            <p:ph type="title"/>
          </p:nvPr>
        </p:nvSpPr>
        <p:spPr>
          <a:xfrm>
            <a:off x="2592925" y="624110"/>
            <a:ext cx="8911687" cy="128089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rgbClr val="168DBA"/>
              </a:buClr>
              <a:buSzPts val="3600"/>
              <a:buFont typeface="Century Gothic"/>
              <a:buNone/>
            </a:pPr>
            <a:r>
              <a:rPr b="1" lang="en-US"/>
              <a:t>Digital Exclusion and Inequality </a:t>
            </a:r>
            <a:endParaRPr/>
          </a:p>
        </p:txBody>
      </p:sp>
      <p:sp>
        <p:nvSpPr>
          <p:cNvPr id="251" name="Google Shape;251;p12"/>
          <p:cNvSpPr txBox="1"/>
          <p:nvPr>
            <p:ph idx="1" type="body"/>
          </p:nvPr>
        </p:nvSpPr>
        <p:spPr>
          <a:xfrm>
            <a:off x="2589212" y="2133600"/>
            <a:ext cx="8915400" cy="3777622"/>
          </a:xfrm>
          <a:prstGeom prst="rect">
            <a:avLst/>
          </a:prstGeom>
          <a:noFill/>
          <a:ln>
            <a:noFill/>
          </a:ln>
        </p:spPr>
        <p:txBody>
          <a:bodyPr anchorCtr="0" anchor="t" bIns="45700" lIns="91425" spcFirstLastPara="1" rIns="91425" wrap="square" tIns="45700">
            <a:normAutofit fontScale="92500"/>
          </a:bodyPr>
          <a:lstStyle/>
          <a:p>
            <a:pPr indent="-342900" lvl="0" marL="342900" rtl="0" algn="l">
              <a:spcBef>
                <a:spcPts val="0"/>
              </a:spcBef>
              <a:spcAft>
                <a:spcPts val="0"/>
              </a:spcAft>
              <a:buSzPct val="100000"/>
              <a:buChar char="🠶"/>
            </a:pPr>
            <a:r>
              <a:rPr lang="en-US"/>
              <a:t>Technology may also lead to the further inequalities among older people despite its potential. </a:t>
            </a:r>
            <a:endParaRPr/>
          </a:p>
          <a:p>
            <a:pPr indent="-342900" lvl="0" marL="342900" rtl="0" algn="l">
              <a:spcBef>
                <a:spcPts val="1000"/>
              </a:spcBef>
              <a:spcAft>
                <a:spcPts val="0"/>
              </a:spcAft>
              <a:buSzPct val="100000"/>
              <a:buChar char="🠶"/>
            </a:pPr>
            <a:r>
              <a:rPr lang="en-US"/>
              <a:t>The problem of digital exclusion continues to be a major issue, with the number of older adults not having access to devices, the internet, or possessing digital skills. </a:t>
            </a:r>
            <a:endParaRPr/>
          </a:p>
          <a:p>
            <a:pPr indent="-342900" lvl="0" marL="342900" rtl="0" algn="l">
              <a:spcBef>
                <a:spcPts val="1000"/>
              </a:spcBef>
              <a:spcAft>
                <a:spcPts val="0"/>
              </a:spcAft>
              <a:buSzPct val="100000"/>
              <a:buChar char="🠶"/>
            </a:pPr>
            <a:r>
              <a:rPr lang="en-US"/>
              <a:t>Digital engagement is determined by socioeconomic status, education and location (Reiss, 2021).</a:t>
            </a:r>
            <a:endParaRPr/>
          </a:p>
          <a:p>
            <a:pPr indent="-342900" lvl="0" marL="342900" rtl="0" algn="l">
              <a:spcBef>
                <a:spcPts val="1000"/>
              </a:spcBef>
              <a:spcAft>
                <a:spcPts val="0"/>
              </a:spcAft>
              <a:buSzPct val="100000"/>
              <a:buChar char="🠶"/>
            </a:pPr>
            <a:r>
              <a:rPr lang="en-US"/>
              <a:t>The elderly who have sensory or cognitive challenges might also feel challenged in the use of technology. </a:t>
            </a:r>
            <a:endParaRPr/>
          </a:p>
          <a:p>
            <a:pPr indent="-342900" lvl="0" marL="342900" rtl="0" algn="l">
              <a:spcBef>
                <a:spcPts val="1000"/>
              </a:spcBef>
              <a:spcAft>
                <a:spcPts val="0"/>
              </a:spcAft>
              <a:buSzPct val="100000"/>
              <a:buChar char="🠶"/>
            </a:pPr>
            <a:r>
              <a:rPr lang="en-US"/>
              <a:t>Any attempt to not do so jeopardizes the concept of empowerment and can contribute to increasing the current health and social disparities (Pope, 2022). </a:t>
            </a:r>
            <a:br>
              <a:rPr lang="en-US"/>
            </a:br>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6" name="Shape 256"/>
        <p:cNvGrpSpPr/>
        <p:nvPr/>
      </p:nvGrpSpPr>
      <p:grpSpPr>
        <a:xfrm>
          <a:off x="0" y="0"/>
          <a:ext cx="0" cy="0"/>
          <a:chOff x="0" y="0"/>
          <a:chExt cx="0" cy="0"/>
        </a:xfrm>
      </p:grpSpPr>
      <p:sp>
        <p:nvSpPr>
          <p:cNvPr id="257" name="Google Shape;257;p13"/>
          <p:cNvSpPr txBox="1"/>
          <p:nvPr>
            <p:ph type="title"/>
          </p:nvPr>
        </p:nvSpPr>
        <p:spPr>
          <a:xfrm>
            <a:off x="2592925" y="624110"/>
            <a:ext cx="8911687" cy="128089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rgbClr val="168DBA"/>
              </a:buClr>
              <a:buSzPts val="3600"/>
              <a:buFont typeface="Century Gothic"/>
              <a:buNone/>
            </a:pPr>
            <a:r>
              <a:rPr b="1" lang="en-US"/>
              <a:t>Ethical Considerations in Technological Care </a:t>
            </a:r>
            <a:endParaRPr/>
          </a:p>
        </p:txBody>
      </p:sp>
      <p:sp>
        <p:nvSpPr>
          <p:cNvPr id="258" name="Google Shape;258;p13"/>
          <p:cNvSpPr txBox="1"/>
          <p:nvPr>
            <p:ph idx="1" type="body"/>
          </p:nvPr>
        </p:nvSpPr>
        <p:spPr>
          <a:xfrm>
            <a:off x="2589212" y="2133600"/>
            <a:ext cx="8915400" cy="3777622"/>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SzPts val="1800"/>
              <a:buChar char="🠶"/>
            </a:pPr>
            <a:r>
              <a:rPr lang="en-US"/>
              <a:t>Technology in older adult care is highly subject to ethical concerns. </a:t>
            </a:r>
            <a:endParaRPr/>
          </a:p>
          <a:p>
            <a:pPr indent="-342900" lvl="0" marL="342900" rtl="0" algn="l">
              <a:spcBef>
                <a:spcPts val="1000"/>
              </a:spcBef>
              <a:spcAft>
                <a:spcPts val="0"/>
              </a:spcAft>
              <a:buSzPts val="1800"/>
              <a:buChar char="🠶"/>
            </a:pPr>
            <a:r>
              <a:rPr lang="en-US"/>
              <a:t>Privacy, consent, and autonomy concerns are most especially because they are especially pertinent in cases where monitoring systems are at play. </a:t>
            </a:r>
            <a:endParaRPr/>
          </a:p>
          <a:p>
            <a:pPr indent="-342900" lvl="0" marL="342900" rtl="0" algn="l">
              <a:spcBef>
                <a:spcPts val="1000"/>
              </a:spcBef>
              <a:spcAft>
                <a:spcPts val="0"/>
              </a:spcAft>
              <a:buSzPts val="1800"/>
              <a:buChar char="🠶"/>
            </a:pPr>
            <a:r>
              <a:rPr lang="en-US"/>
              <a:t>When performing ethical practice, the trade-off between risk management and the dignity and personal freedom is necessary. </a:t>
            </a:r>
            <a:endParaRPr/>
          </a:p>
          <a:p>
            <a:pPr indent="-342900" lvl="0" marL="342900" rtl="0" algn="l">
              <a:spcBef>
                <a:spcPts val="1000"/>
              </a:spcBef>
              <a:spcAft>
                <a:spcPts val="0"/>
              </a:spcAft>
              <a:buSzPts val="1800"/>
              <a:buChar char="🠶"/>
            </a:pPr>
            <a:r>
              <a:rPr lang="en-US"/>
              <a:t>It is important that professionals allow technology to enhance autonomy and not limit it. </a:t>
            </a:r>
            <a:endParaRPr/>
          </a:p>
          <a:p>
            <a:pPr indent="-342900" lvl="0" marL="342900" rtl="0" algn="l">
              <a:spcBef>
                <a:spcPts val="1000"/>
              </a:spcBef>
              <a:spcAft>
                <a:spcPts val="0"/>
              </a:spcAft>
              <a:buSzPts val="1800"/>
              <a:buChar char="🠶"/>
            </a:pPr>
            <a:r>
              <a:rPr lang="en-US"/>
              <a:t>Technology-enabled care must not be abused and to ensure such trust, there should be clear guidelines, strong governance, and ethical awareness (Ollevier et al., 2020).</a:t>
            </a:r>
            <a:br>
              <a:rPr lang="en-US"/>
            </a:br>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3" name="Shape 263"/>
        <p:cNvGrpSpPr/>
        <p:nvPr/>
      </p:nvGrpSpPr>
      <p:grpSpPr>
        <a:xfrm>
          <a:off x="0" y="0"/>
          <a:ext cx="0" cy="0"/>
          <a:chOff x="0" y="0"/>
          <a:chExt cx="0" cy="0"/>
        </a:xfrm>
      </p:grpSpPr>
      <p:sp>
        <p:nvSpPr>
          <p:cNvPr id="264" name="Google Shape;264;p14"/>
          <p:cNvSpPr txBox="1"/>
          <p:nvPr>
            <p:ph type="title"/>
          </p:nvPr>
        </p:nvSpPr>
        <p:spPr>
          <a:xfrm>
            <a:off x="2592925" y="624110"/>
            <a:ext cx="8911687" cy="128089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rgbClr val="168DBA"/>
              </a:buClr>
              <a:buSzPts val="3600"/>
              <a:buFont typeface="Century Gothic"/>
              <a:buNone/>
            </a:pPr>
            <a:r>
              <a:rPr b="1" lang="en-US"/>
              <a:t>Barriers to Effective Empowerment </a:t>
            </a:r>
            <a:endParaRPr/>
          </a:p>
        </p:txBody>
      </p:sp>
      <p:sp>
        <p:nvSpPr>
          <p:cNvPr id="265" name="Google Shape;265;p14"/>
          <p:cNvSpPr txBox="1"/>
          <p:nvPr>
            <p:ph idx="1" type="body"/>
          </p:nvPr>
        </p:nvSpPr>
        <p:spPr>
          <a:xfrm>
            <a:off x="2045202" y="1905000"/>
            <a:ext cx="5709836" cy="3777622"/>
          </a:xfrm>
          <a:prstGeom prst="rect">
            <a:avLst/>
          </a:prstGeom>
          <a:noFill/>
          <a:ln>
            <a:noFill/>
          </a:ln>
        </p:spPr>
        <p:txBody>
          <a:bodyPr anchorCtr="0" anchor="t" bIns="45700" lIns="91425" spcFirstLastPara="1" rIns="91425" wrap="square" tIns="45700">
            <a:normAutofit fontScale="85000" lnSpcReduction="10000"/>
          </a:bodyPr>
          <a:lstStyle/>
          <a:p>
            <a:pPr indent="-342900" lvl="0" marL="342900" rtl="0" algn="l">
              <a:spcBef>
                <a:spcPts val="0"/>
              </a:spcBef>
              <a:spcAft>
                <a:spcPts val="0"/>
              </a:spcAft>
              <a:buSzPct val="100000"/>
              <a:buChar char="🠶"/>
            </a:pPr>
            <a:r>
              <a:rPr lang="en-US"/>
              <a:t>There are various obstacles to successful empowerment of the elderly in health and social care. Such structural barriers are underfunding, workforce shortage, and fragmented service delivery. </a:t>
            </a:r>
            <a:endParaRPr/>
          </a:p>
          <a:p>
            <a:pPr indent="-342900" lvl="0" marL="342900" rtl="0" algn="l">
              <a:spcBef>
                <a:spcPts val="1000"/>
              </a:spcBef>
              <a:spcAft>
                <a:spcPts val="0"/>
              </a:spcAft>
              <a:buSzPct val="100000"/>
              <a:buChar char="🠶"/>
            </a:pPr>
            <a:r>
              <a:rPr lang="en-US"/>
              <a:t>On a personal level, the lack of confidence and involvement can be caused by ageism and negative stereotypes (Nii Laryeafio and Ogbewe, 2023).</a:t>
            </a:r>
            <a:endParaRPr/>
          </a:p>
          <a:p>
            <a:pPr indent="-342900" lvl="0" marL="342900" rtl="0" algn="l">
              <a:spcBef>
                <a:spcPts val="1000"/>
              </a:spcBef>
              <a:spcAft>
                <a:spcPts val="0"/>
              </a:spcAft>
              <a:buSzPct val="100000"/>
              <a:buChar char="🠶"/>
            </a:pPr>
            <a:r>
              <a:rPr lang="en-US"/>
              <a:t>There is also a limitation to participation in the decision-making process due to communication barriers, including complicated language or the unavailability of information. </a:t>
            </a:r>
            <a:endParaRPr/>
          </a:p>
          <a:p>
            <a:pPr indent="-342900" lvl="0" marL="342900" rtl="0" algn="l">
              <a:spcBef>
                <a:spcPts val="1000"/>
              </a:spcBef>
              <a:spcAft>
                <a:spcPts val="0"/>
              </a:spcAft>
              <a:buSzPct val="100000"/>
              <a:buChar char="🠶"/>
            </a:pPr>
            <a:r>
              <a:rPr lang="en-US"/>
              <a:t>Policy cannot bring about empowerment; it has to be incorporated in daily practice and organisational ethos (Nadig et al., 2024).</a:t>
            </a:r>
            <a:br>
              <a:rPr lang="en-US"/>
            </a:br>
            <a:endParaRPr/>
          </a:p>
        </p:txBody>
      </p:sp>
      <p:pic>
        <p:nvPicPr>
          <p:cNvPr descr="5 Barriers to Effective Communication at Work and How to Overcome Them -  Risely" id="266" name="Google Shape;266;p14"/>
          <p:cNvPicPr preferRelativeResize="0"/>
          <p:nvPr/>
        </p:nvPicPr>
        <p:blipFill rotWithShape="1">
          <a:blip r:embed="rId3">
            <a:alphaModFix/>
          </a:blip>
          <a:srcRect b="0" l="0" r="0" t="0"/>
          <a:stretch/>
        </p:blipFill>
        <p:spPr>
          <a:xfrm>
            <a:off x="8059797" y="2407535"/>
            <a:ext cx="3145742" cy="1769480"/>
          </a:xfrm>
          <a:prstGeom prst="rect">
            <a:avLst/>
          </a:prstGeom>
          <a:noFill/>
          <a:ln>
            <a:noFill/>
          </a:ln>
        </p:spPr>
      </p:pic>
      <p:sp>
        <p:nvSpPr>
          <p:cNvPr id="267" name="Google Shape;267;p14"/>
          <p:cNvSpPr/>
          <p:nvPr/>
        </p:nvSpPr>
        <p:spPr>
          <a:xfrm>
            <a:off x="7967241" y="4177015"/>
            <a:ext cx="3238298" cy="307777"/>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700">
                <a:solidFill>
                  <a:schemeClr val="dk1"/>
                </a:solidFill>
                <a:latin typeface="Century Gothic"/>
                <a:ea typeface="Century Gothic"/>
                <a:cs typeface="Century Gothic"/>
                <a:sym typeface="Century Gothic"/>
              </a:rPr>
              <a:t>https://www.risely.me/how-to-overcome-barriers-to-effective-communication/</a:t>
            </a:r>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2" name="Shape 272"/>
        <p:cNvGrpSpPr/>
        <p:nvPr/>
      </p:nvGrpSpPr>
      <p:grpSpPr>
        <a:xfrm>
          <a:off x="0" y="0"/>
          <a:ext cx="0" cy="0"/>
          <a:chOff x="0" y="0"/>
          <a:chExt cx="0" cy="0"/>
        </a:xfrm>
      </p:grpSpPr>
      <p:sp>
        <p:nvSpPr>
          <p:cNvPr id="273" name="Google Shape;273;p15"/>
          <p:cNvSpPr txBox="1"/>
          <p:nvPr>
            <p:ph type="title"/>
          </p:nvPr>
        </p:nvSpPr>
        <p:spPr>
          <a:xfrm>
            <a:off x="2592925" y="624110"/>
            <a:ext cx="8911687" cy="128089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rgbClr val="168DBA"/>
              </a:buClr>
              <a:buSzPts val="3600"/>
              <a:buFont typeface="Century Gothic"/>
              <a:buNone/>
            </a:pPr>
            <a:r>
              <a:rPr b="1" lang="en-US"/>
              <a:t>Best Practice Examples </a:t>
            </a:r>
            <a:endParaRPr/>
          </a:p>
        </p:txBody>
      </p:sp>
      <p:sp>
        <p:nvSpPr>
          <p:cNvPr id="274" name="Google Shape;274;p15"/>
          <p:cNvSpPr txBox="1"/>
          <p:nvPr>
            <p:ph idx="1" type="body"/>
          </p:nvPr>
        </p:nvSpPr>
        <p:spPr>
          <a:xfrm>
            <a:off x="2589212" y="2133600"/>
            <a:ext cx="8915400" cy="3777622"/>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SzPts val="1800"/>
              <a:buChar char="🠶"/>
            </a:pPr>
            <a:r>
              <a:rPr lang="en-US"/>
              <a:t>Best practice There are examples of best practice that show how empowerment and independence can be facilitated. </a:t>
            </a:r>
            <a:endParaRPr/>
          </a:p>
          <a:p>
            <a:pPr indent="-342900" lvl="0" marL="342900" rtl="0" algn="l">
              <a:spcBef>
                <a:spcPts val="1000"/>
              </a:spcBef>
              <a:spcAft>
                <a:spcPts val="0"/>
              </a:spcAft>
              <a:buSzPts val="1800"/>
              <a:buChar char="🠶"/>
            </a:pPr>
            <a:r>
              <a:rPr lang="en-US"/>
              <a:t>Reablement services are provided to older people with the aim of regaining their skills through short term and goal oriented services following illness or injury. </a:t>
            </a:r>
            <a:endParaRPr/>
          </a:p>
          <a:p>
            <a:pPr indent="-342900" lvl="0" marL="342900" rtl="0" algn="l">
              <a:spcBef>
                <a:spcPts val="1000"/>
              </a:spcBef>
              <a:spcAft>
                <a:spcPts val="0"/>
              </a:spcAft>
              <a:buSzPts val="1800"/>
              <a:buChar char="🠶"/>
            </a:pPr>
            <a:r>
              <a:rPr lang="en-US"/>
              <a:t>The community based programmes are those that encourage social engagement thereby lowering the cases of isolation and enhanced wellbeing (Moore and Hancock, 2020).</a:t>
            </a:r>
            <a:endParaRPr/>
          </a:p>
          <a:p>
            <a:pPr indent="-342900" lvl="0" marL="342900" rtl="0" algn="l">
              <a:spcBef>
                <a:spcPts val="1000"/>
              </a:spcBef>
              <a:spcAft>
                <a:spcPts val="0"/>
              </a:spcAft>
              <a:buSzPts val="1800"/>
              <a:buChar char="🠶"/>
            </a:pPr>
            <a:r>
              <a:rPr lang="en-US"/>
              <a:t>Best practice learned allows services to change and get better and make sure that the principles of empowerment are put to practical use (Ghorayeb et al., 2021). </a:t>
            </a:r>
            <a:br>
              <a:rPr lang="en-US"/>
            </a:br>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9" name="Shape 279"/>
        <p:cNvGrpSpPr/>
        <p:nvPr/>
      </p:nvGrpSpPr>
      <p:grpSpPr>
        <a:xfrm>
          <a:off x="0" y="0"/>
          <a:ext cx="0" cy="0"/>
          <a:chOff x="0" y="0"/>
          <a:chExt cx="0" cy="0"/>
        </a:xfrm>
      </p:grpSpPr>
      <p:sp>
        <p:nvSpPr>
          <p:cNvPr id="280" name="Google Shape;280;p16"/>
          <p:cNvSpPr txBox="1"/>
          <p:nvPr>
            <p:ph type="title"/>
          </p:nvPr>
        </p:nvSpPr>
        <p:spPr>
          <a:xfrm>
            <a:off x="2592925" y="624110"/>
            <a:ext cx="8911687" cy="128089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rgbClr val="168DBA"/>
              </a:buClr>
              <a:buSzPts val="3600"/>
              <a:buFont typeface="Century Gothic"/>
              <a:buNone/>
            </a:pPr>
            <a:r>
              <a:rPr b="1" lang="en-US"/>
              <a:t>Recommendations for Service Improvement </a:t>
            </a:r>
            <a:endParaRPr/>
          </a:p>
        </p:txBody>
      </p:sp>
      <p:sp>
        <p:nvSpPr>
          <p:cNvPr id="281" name="Google Shape;281;p16"/>
          <p:cNvSpPr txBox="1"/>
          <p:nvPr>
            <p:ph idx="1" type="body"/>
          </p:nvPr>
        </p:nvSpPr>
        <p:spPr>
          <a:xfrm>
            <a:off x="2589212" y="2133600"/>
            <a:ext cx="8915400" cy="3777622"/>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SzPts val="1800"/>
              <a:buChar char="🠶"/>
            </a:pPr>
            <a:r>
              <a:rPr lang="en-US"/>
              <a:t>In order to empower the older people further, a number of enhancements are suggested. </a:t>
            </a:r>
            <a:endParaRPr/>
          </a:p>
          <a:p>
            <a:pPr indent="-342900" lvl="0" marL="342900" rtl="0" algn="l">
              <a:spcBef>
                <a:spcPts val="1000"/>
              </a:spcBef>
              <a:spcAft>
                <a:spcPts val="0"/>
              </a:spcAft>
              <a:buSzPts val="1800"/>
              <a:buChar char="🠶"/>
            </a:pPr>
            <a:r>
              <a:rPr lang="en-US"/>
              <a:t>Preventative and community-based services should be encouraged to postpone dependency. </a:t>
            </a:r>
            <a:endParaRPr/>
          </a:p>
          <a:p>
            <a:pPr indent="-342900" lvl="0" marL="342900" rtl="0" algn="l">
              <a:spcBef>
                <a:spcPts val="1000"/>
              </a:spcBef>
              <a:spcAft>
                <a:spcPts val="0"/>
              </a:spcAft>
              <a:buSzPts val="1800"/>
              <a:buChar char="🠶"/>
            </a:pPr>
            <a:r>
              <a:rPr lang="en-US"/>
              <a:t>It should be through digital inclusion plans that aim at access, affordability as well as skills training (Franco, 2020).</a:t>
            </a:r>
            <a:endParaRPr/>
          </a:p>
          <a:p>
            <a:pPr indent="-342900" lvl="0" marL="342900" rtl="0" algn="l">
              <a:spcBef>
                <a:spcPts val="1000"/>
              </a:spcBef>
              <a:spcAft>
                <a:spcPts val="0"/>
              </a:spcAft>
              <a:buSzPts val="1800"/>
              <a:buChar char="🠶"/>
            </a:pPr>
            <a:r>
              <a:rPr lang="en-US"/>
              <a:t>Fragmentation would be reduced by improved integration between the health, social care and voluntary sectors. </a:t>
            </a:r>
            <a:endParaRPr/>
          </a:p>
          <a:p>
            <a:pPr indent="-342900" lvl="0" marL="342900" rtl="0" algn="l">
              <a:spcBef>
                <a:spcPts val="1000"/>
              </a:spcBef>
              <a:spcAft>
                <a:spcPts val="0"/>
              </a:spcAft>
              <a:buSzPts val="1800"/>
              <a:buChar char="🠶"/>
            </a:pPr>
            <a:r>
              <a:rPr lang="en-US"/>
              <a:t>These suggestions are in favor of a sustainable and inclusive method of empowering older adults (De Ruiter, 2021).</a:t>
            </a:r>
            <a:br>
              <a:rPr lang="en-US"/>
            </a:br>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6" name="Shape 286"/>
        <p:cNvGrpSpPr/>
        <p:nvPr/>
      </p:nvGrpSpPr>
      <p:grpSpPr>
        <a:xfrm>
          <a:off x="0" y="0"/>
          <a:ext cx="0" cy="0"/>
          <a:chOff x="0" y="0"/>
          <a:chExt cx="0" cy="0"/>
        </a:xfrm>
      </p:grpSpPr>
      <p:sp>
        <p:nvSpPr>
          <p:cNvPr id="287" name="Google Shape;287;p17"/>
          <p:cNvSpPr txBox="1"/>
          <p:nvPr>
            <p:ph type="title"/>
          </p:nvPr>
        </p:nvSpPr>
        <p:spPr>
          <a:xfrm>
            <a:off x="2592925" y="624110"/>
            <a:ext cx="8911687" cy="128089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rgbClr val="168DBA"/>
              </a:buClr>
              <a:buSzPts val="3600"/>
              <a:buFont typeface="Century Gothic"/>
              <a:buNone/>
            </a:pPr>
            <a:r>
              <a:rPr b="1" lang="en-US"/>
              <a:t>Future Directions in Older Adult Care </a:t>
            </a:r>
            <a:endParaRPr/>
          </a:p>
        </p:txBody>
      </p:sp>
      <p:sp>
        <p:nvSpPr>
          <p:cNvPr id="288" name="Google Shape;288;p17"/>
          <p:cNvSpPr txBox="1"/>
          <p:nvPr>
            <p:ph idx="1" type="body"/>
          </p:nvPr>
        </p:nvSpPr>
        <p:spPr>
          <a:xfrm>
            <a:off x="2589212" y="2133600"/>
            <a:ext cx="8915400" cy="3777622"/>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SzPts val="1800"/>
              <a:buChar char="🠶"/>
            </a:pPr>
            <a:r>
              <a:rPr lang="en-US"/>
              <a:t>The use of technology, customised care planning, and preventive measures are likely to be of increased use in future care of older people. </a:t>
            </a:r>
            <a:endParaRPr/>
          </a:p>
          <a:p>
            <a:pPr indent="-342900" lvl="0" marL="342900" rtl="0" algn="l">
              <a:spcBef>
                <a:spcPts val="1000"/>
              </a:spcBef>
              <a:spcAft>
                <a:spcPts val="0"/>
              </a:spcAft>
              <a:buSzPts val="1800"/>
              <a:buChar char="🠶"/>
            </a:pPr>
            <a:r>
              <a:rPr lang="en-US"/>
              <a:t>Smart homes and artificial intelligence are among the innovations that can be used to improve monitoring and early intervention. </a:t>
            </a:r>
            <a:endParaRPr/>
          </a:p>
          <a:p>
            <a:pPr indent="-342900" lvl="0" marL="342900" rtl="0" algn="l">
              <a:spcBef>
                <a:spcPts val="1000"/>
              </a:spcBef>
              <a:spcAft>
                <a:spcPts val="0"/>
              </a:spcAft>
              <a:buSzPts val="1800"/>
              <a:buChar char="🠶"/>
            </a:pPr>
            <a:r>
              <a:rPr lang="en-US"/>
              <a:t>Nevertheless, ethical regulation and universal design should go hand in hand with technological development (Criner, 2020).</a:t>
            </a:r>
            <a:endParaRPr/>
          </a:p>
          <a:p>
            <a:pPr indent="-342900" lvl="0" marL="342900" rtl="0" algn="l">
              <a:spcBef>
                <a:spcPts val="1000"/>
              </a:spcBef>
              <a:spcAft>
                <a:spcPts val="0"/>
              </a:spcAft>
              <a:buSzPts val="1800"/>
              <a:buChar char="🠶"/>
            </a:pPr>
            <a:r>
              <a:rPr lang="en-US"/>
              <a:t>The further growth must be supported by evidence-based practice and the voices and experience of older people must be prioritized (Brittain et al., 2020).</a:t>
            </a:r>
            <a:br>
              <a:rPr lang="en-US"/>
            </a:br>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3" name="Shape 293"/>
        <p:cNvGrpSpPr/>
        <p:nvPr/>
      </p:nvGrpSpPr>
      <p:grpSpPr>
        <a:xfrm>
          <a:off x="0" y="0"/>
          <a:ext cx="0" cy="0"/>
          <a:chOff x="0" y="0"/>
          <a:chExt cx="0" cy="0"/>
        </a:xfrm>
      </p:grpSpPr>
      <p:sp>
        <p:nvSpPr>
          <p:cNvPr id="294" name="Google Shape;294;p18"/>
          <p:cNvSpPr txBox="1"/>
          <p:nvPr>
            <p:ph type="title"/>
          </p:nvPr>
        </p:nvSpPr>
        <p:spPr>
          <a:xfrm>
            <a:off x="2592925" y="624110"/>
            <a:ext cx="8911687" cy="128089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rgbClr val="168DBA"/>
              </a:buClr>
              <a:buSzPts val="3600"/>
              <a:buFont typeface="Century Gothic"/>
              <a:buNone/>
            </a:pPr>
            <a:r>
              <a:rPr b="1" lang="en-US"/>
              <a:t>Critical Reflection on Policy and Practice</a:t>
            </a:r>
            <a:endParaRPr/>
          </a:p>
        </p:txBody>
      </p:sp>
      <p:sp>
        <p:nvSpPr>
          <p:cNvPr id="295" name="Google Shape;295;p18"/>
          <p:cNvSpPr txBox="1"/>
          <p:nvPr>
            <p:ph idx="1" type="body"/>
          </p:nvPr>
        </p:nvSpPr>
        <p:spPr>
          <a:xfrm>
            <a:off x="2589212" y="2133600"/>
            <a:ext cx="8915400" cy="3777622"/>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SzPts val="1800"/>
              <a:buChar char="🠶"/>
            </a:pPr>
            <a:r>
              <a:rPr lang="en-US"/>
              <a:t>Although policy frameworks in the UK focus on empowerment and independence, there are still loopholes in the policies focus and the realities of practice. </a:t>
            </a:r>
            <a:endParaRPr/>
          </a:p>
          <a:p>
            <a:pPr indent="-342900" lvl="0" marL="342900" rtl="0" algn="l">
              <a:spcBef>
                <a:spcPts val="1000"/>
              </a:spcBef>
              <a:spcAft>
                <a:spcPts val="0"/>
              </a:spcAft>
              <a:buSzPts val="1800"/>
              <a:buChar char="🠶"/>
            </a:pPr>
            <a:r>
              <a:rPr lang="en-US"/>
              <a:t>The ability to implement the policies efficiently is also usually restrained by the funding pressures and the workforce issues. </a:t>
            </a:r>
            <a:endParaRPr/>
          </a:p>
          <a:p>
            <a:pPr indent="-342900" lvl="0" marL="342900" rtl="0" algn="l">
              <a:spcBef>
                <a:spcPts val="1000"/>
              </a:spcBef>
              <a:spcAft>
                <a:spcPts val="0"/>
              </a:spcAft>
              <a:buSzPts val="1800"/>
              <a:buChar char="🠶"/>
            </a:pPr>
            <a:r>
              <a:rPr lang="en-US"/>
              <a:t>Technology can bring a new opportunity and a threat as well as a new inequality (Astell et al., 2020).</a:t>
            </a:r>
            <a:endParaRPr/>
          </a:p>
          <a:p>
            <a:pPr indent="-342900" lvl="0" marL="342900" rtl="0" algn="l">
              <a:spcBef>
                <a:spcPts val="1000"/>
              </a:spcBef>
              <a:spcAft>
                <a:spcPts val="0"/>
              </a:spcAft>
              <a:buSzPts val="1800"/>
              <a:buChar char="🠶"/>
            </a:pPr>
            <a:r>
              <a:rPr lang="en-US"/>
              <a:t>Evaluation and adjustments need to be made on a continuous basis to make sure policies are put to generate positive changes to older people (Alsaleh, 2020).</a:t>
            </a:r>
            <a:br>
              <a:rPr lang="en-US"/>
            </a:br>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0" name="Shape 300"/>
        <p:cNvGrpSpPr/>
        <p:nvPr/>
      </p:nvGrpSpPr>
      <p:grpSpPr>
        <a:xfrm>
          <a:off x="0" y="0"/>
          <a:ext cx="0" cy="0"/>
          <a:chOff x="0" y="0"/>
          <a:chExt cx="0" cy="0"/>
        </a:xfrm>
      </p:grpSpPr>
      <p:sp>
        <p:nvSpPr>
          <p:cNvPr id="301" name="Google Shape;301;p19"/>
          <p:cNvSpPr txBox="1"/>
          <p:nvPr>
            <p:ph type="title"/>
          </p:nvPr>
        </p:nvSpPr>
        <p:spPr>
          <a:xfrm>
            <a:off x="2592925" y="624110"/>
            <a:ext cx="8911687" cy="128089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rgbClr val="168DBA"/>
              </a:buClr>
              <a:buSzPts val="3600"/>
              <a:buFont typeface="Century Gothic"/>
              <a:buNone/>
            </a:pPr>
            <a:r>
              <a:rPr b="1" lang="en-US"/>
              <a:t>Conclusion </a:t>
            </a:r>
            <a:endParaRPr/>
          </a:p>
        </p:txBody>
      </p:sp>
      <p:sp>
        <p:nvSpPr>
          <p:cNvPr id="302" name="Google Shape;302;p19"/>
          <p:cNvSpPr txBox="1"/>
          <p:nvPr>
            <p:ph idx="1" type="body"/>
          </p:nvPr>
        </p:nvSpPr>
        <p:spPr>
          <a:xfrm>
            <a:off x="2589212" y="2133600"/>
            <a:ext cx="8915400" cy="3777622"/>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SzPts val="1800"/>
              <a:buChar char="🠶"/>
            </a:pPr>
            <a:r>
              <a:rPr lang="en-US"/>
              <a:t>In sum, older people need to be empowered to ensure the independence, dignity, and wellbeing. Aging patients have varied and multifaceted needs that demand holistic and individualistic care. </a:t>
            </a:r>
            <a:endParaRPr/>
          </a:p>
          <a:p>
            <a:pPr indent="-342900" lvl="0" marL="342900" rtl="0" algn="l">
              <a:spcBef>
                <a:spcPts val="1000"/>
              </a:spcBef>
              <a:spcAft>
                <a:spcPts val="0"/>
              </a:spcAft>
              <a:buSzPts val="1800"/>
              <a:buChar char="🠶"/>
            </a:pPr>
            <a:r>
              <a:rPr lang="en-US"/>
              <a:t>The UK policies and services are very strong in their foundation but there is still a problem of implementation, access and equality.</a:t>
            </a:r>
            <a:endParaRPr/>
          </a:p>
          <a:p>
            <a:pPr indent="-342900" lvl="0" marL="342900" rtl="0" algn="l">
              <a:spcBef>
                <a:spcPts val="1000"/>
              </a:spcBef>
              <a:spcAft>
                <a:spcPts val="0"/>
              </a:spcAft>
              <a:buSzPts val="1800"/>
              <a:buChar char="🠶"/>
            </a:pPr>
            <a:r>
              <a:rPr lang="en-US"/>
              <a:t>The process of empowerment needs to be organized in terms of services, sufficient resources, and significant participation of older people in decisions. </a:t>
            </a:r>
            <a:endParaRPr/>
          </a:p>
          <a:p>
            <a:pPr indent="-342900" lvl="0" marL="342900" rtl="0" algn="l">
              <a:spcBef>
                <a:spcPts val="1000"/>
              </a:spcBef>
              <a:spcAft>
                <a:spcPts val="0"/>
              </a:spcAft>
              <a:buSzPts val="1800"/>
              <a:buChar char="🠶"/>
            </a:pPr>
            <a:r>
              <a:rPr lang="en-US"/>
              <a:t>Health and social care systems can overcome current limitations and adopt best practice in support of older people in order to live fulfilling and independent lives. </a:t>
            </a:r>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6" name="Shape 306"/>
        <p:cNvGrpSpPr/>
        <p:nvPr/>
      </p:nvGrpSpPr>
      <p:grpSpPr>
        <a:xfrm>
          <a:off x="0" y="0"/>
          <a:ext cx="0" cy="0"/>
          <a:chOff x="0" y="0"/>
          <a:chExt cx="0" cy="0"/>
        </a:xfrm>
      </p:grpSpPr>
      <p:sp>
        <p:nvSpPr>
          <p:cNvPr id="307" name="Google Shape;307;p20"/>
          <p:cNvSpPr txBox="1"/>
          <p:nvPr>
            <p:ph type="title"/>
          </p:nvPr>
        </p:nvSpPr>
        <p:spPr>
          <a:xfrm>
            <a:off x="2592925" y="624110"/>
            <a:ext cx="8911687" cy="128089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rgbClr val="168DBA"/>
              </a:buClr>
              <a:buSzPts val="3600"/>
              <a:buFont typeface="Century Gothic"/>
              <a:buNone/>
            </a:pPr>
            <a:r>
              <a:rPr b="1" lang="en-US"/>
              <a:t>References</a:t>
            </a:r>
            <a:endParaRPr/>
          </a:p>
        </p:txBody>
      </p:sp>
      <p:sp>
        <p:nvSpPr>
          <p:cNvPr id="308" name="Google Shape;308;p20"/>
          <p:cNvSpPr txBox="1"/>
          <p:nvPr>
            <p:ph idx="1" type="body"/>
          </p:nvPr>
        </p:nvSpPr>
        <p:spPr>
          <a:xfrm>
            <a:off x="2589212" y="1578428"/>
            <a:ext cx="8915400" cy="4474308"/>
          </a:xfrm>
          <a:prstGeom prst="rect">
            <a:avLst/>
          </a:prstGeom>
          <a:noFill/>
          <a:ln>
            <a:noFill/>
          </a:ln>
        </p:spPr>
        <p:txBody>
          <a:bodyPr anchorCtr="0" anchor="t" bIns="45700" lIns="91425" spcFirstLastPara="1" rIns="91425" wrap="square" tIns="45700">
            <a:normAutofit fontScale="32500" lnSpcReduction="20000"/>
          </a:bodyPr>
          <a:lstStyle/>
          <a:p>
            <a:pPr indent="-342900" lvl="0" marL="342900" rtl="0" algn="l">
              <a:spcBef>
                <a:spcPts val="0"/>
              </a:spcBef>
              <a:spcAft>
                <a:spcPts val="0"/>
              </a:spcAft>
              <a:buSzPct val="100000"/>
              <a:buChar char="🠶"/>
            </a:pPr>
            <a:r>
              <a:rPr lang="en-US"/>
              <a:t>Alsaleh, N.J., 2020. Teaching critical thinking skills: Literature review. </a:t>
            </a:r>
            <a:r>
              <a:rPr i="1" lang="en-US"/>
              <a:t>Turkish Online Journal of Educational Technology-TOJET</a:t>
            </a:r>
            <a:r>
              <a:rPr lang="en-US"/>
              <a:t>, </a:t>
            </a:r>
            <a:r>
              <a:rPr i="1" lang="en-US"/>
              <a:t>19</a:t>
            </a:r>
            <a:r>
              <a:rPr lang="en-US"/>
              <a:t>(1), pp.21-39.</a:t>
            </a:r>
            <a:endParaRPr/>
          </a:p>
          <a:p>
            <a:pPr indent="-342900" lvl="0" marL="342900" rtl="0" algn="l">
              <a:spcBef>
                <a:spcPts val="1000"/>
              </a:spcBef>
              <a:spcAft>
                <a:spcPts val="0"/>
              </a:spcAft>
              <a:buSzPct val="100000"/>
              <a:buChar char="🠶"/>
            </a:pPr>
            <a:r>
              <a:rPr lang="en-US"/>
              <a:t>Astell, A.J., McGrath, C. and Dove, E., 2020. ‘That's for old so and so's!’: does identity influence older adults’ technology adoption decisions?. </a:t>
            </a:r>
            <a:r>
              <a:rPr i="1" lang="en-US"/>
              <a:t>Ageing &amp; Society</a:t>
            </a:r>
            <a:r>
              <a:rPr lang="en-US"/>
              <a:t>, </a:t>
            </a:r>
            <a:r>
              <a:rPr i="1" lang="en-US"/>
              <a:t>40</a:t>
            </a:r>
            <a:r>
              <a:rPr lang="en-US"/>
              <a:t>(7), pp.1550-1576.</a:t>
            </a:r>
            <a:endParaRPr/>
          </a:p>
          <a:p>
            <a:pPr indent="-342900" lvl="0" marL="342900" rtl="0" algn="l">
              <a:spcBef>
                <a:spcPts val="1000"/>
              </a:spcBef>
              <a:spcAft>
                <a:spcPts val="0"/>
              </a:spcAft>
              <a:buSzPct val="100000"/>
              <a:buChar char="🠶"/>
            </a:pPr>
            <a:r>
              <a:rPr lang="en-US"/>
              <a:t>Brittain, S., Ibbett, H., de Lange, E., Dorward, L., Hoyte, S., Marino, A., Milner‐Gulland, E.J., Newth, J., Rakotonarivo, S., Veríssimo, D. and Lewis, J., 2020. Ethical considerations when conservation research involves people. </a:t>
            </a:r>
            <a:r>
              <a:rPr i="1" lang="en-US"/>
              <a:t>Conservation Biology</a:t>
            </a:r>
            <a:r>
              <a:rPr lang="en-US"/>
              <a:t>, </a:t>
            </a:r>
            <a:r>
              <a:rPr i="1" lang="en-US"/>
              <a:t>34</a:t>
            </a:r>
            <a:r>
              <a:rPr lang="en-US"/>
              <a:t>(4), pp.925-933.</a:t>
            </a:r>
            <a:endParaRPr/>
          </a:p>
          <a:p>
            <a:pPr indent="-342900" lvl="0" marL="342900" rtl="0" algn="l">
              <a:spcBef>
                <a:spcPts val="1000"/>
              </a:spcBef>
              <a:spcAft>
                <a:spcPts val="0"/>
              </a:spcAft>
              <a:buSzPct val="100000"/>
              <a:buChar char="🠶"/>
            </a:pPr>
            <a:r>
              <a:rPr lang="en-US"/>
              <a:t>Criner, G.J., 2020. Rebuttal From Dr Criner. </a:t>
            </a:r>
            <a:r>
              <a:rPr i="1" lang="en-US"/>
              <a:t>Chest</a:t>
            </a:r>
            <a:r>
              <a:rPr lang="en-US"/>
              <a:t>, </a:t>
            </a:r>
            <a:r>
              <a:rPr i="1" lang="en-US"/>
              <a:t>157</a:t>
            </a:r>
            <a:r>
              <a:rPr lang="en-US"/>
              <a:t>(5), pp.1079-1080.</a:t>
            </a:r>
            <a:endParaRPr/>
          </a:p>
          <a:p>
            <a:pPr indent="-342900" lvl="0" marL="342900" rtl="0" algn="l">
              <a:spcBef>
                <a:spcPts val="1000"/>
              </a:spcBef>
              <a:spcAft>
                <a:spcPts val="0"/>
              </a:spcAft>
              <a:buSzPct val="100000"/>
              <a:buChar char="🠶"/>
            </a:pPr>
            <a:r>
              <a:rPr lang="en-US"/>
              <a:t>De Ruiter, A., 2021. The distinct wrong of deepfakes. </a:t>
            </a:r>
            <a:r>
              <a:rPr i="1" lang="en-US"/>
              <a:t>Philosophy &amp; Technology</a:t>
            </a:r>
            <a:r>
              <a:rPr lang="en-US"/>
              <a:t>, </a:t>
            </a:r>
            <a:r>
              <a:rPr i="1" lang="en-US"/>
              <a:t>34</a:t>
            </a:r>
            <a:r>
              <a:rPr lang="en-US"/>
              <a:t>(4), pp.1311-1332.</a:t>
            </a:r>
            <a:endParaRPr/>
          </a:p>
          <a:p>
            <a:pPr indent="-342900" lvl="0" marL="342900" rtl="0" algn="l">
              <a:spcBef>
                <a:spcPts val="1000"/>
              </a:spcBef>
              <a:spcAft>
                <a:spcPts val="0"/>
              </a:spcAft>
              <a:buSzPct val="100000"/>
              <a:buChar char="🠶"/>
            </a:pPr>
            <a:r>
              <a:rPr lang="en-US"/>
              <a:t>Franco, P., 2020. Empowering the independence of older people with everyday technologies. In </a:t>
            </a:r>
            <a:r>
              <a:rPr i="1" lang="en-US"/>
              <a:t>Measuring, Understanding and Improving Wellbeing Among Older People</a:t>
            </a:r>
            <a:r>
              <a:rPr lang="en-US"/>
              <a:t> (pp. 15-39). Singapore: Springer Singapore.</a:t>
            </a:r>
            <a:endParaRPr/>
          </a:p>
          <a:p>
            <a:pPr indent="-342900" lvl="0" marL="342900" rtl="0" algn="l">
              <a:spcBef>
                <a:spcPts val="1000"/>
              </a:spcBef>
              <a:spcAft>
                <a:spcPts val="0"/>
              </a:spcAft>
              <a:buSzPct val="100000"/>
              <a:buChar char="🠶"/>
            </a:pPr>
            <a:r>
              <a:rPr lang="en-US"/>
              <a:t>Ghorayeb, A., Comber, R. and Gooberman-Hill, R., 2021. Older adults' perspectives of smart home technology: Are we developing the technology that older people want?. </a:t>
            </a:r>
            <a:r>
              <a:rPr i="1" lang="en-US"/>
              <a:t>International journal of human-computer studies</a:t>
            </a:r>
            <a:r>
              <a:rPr lang="en-US"/>
              <a:t>, </a:t>
            </a:r>
            <a:r>
              <a:rPr i="1" lang="en-US"/>
              <a:t>147</a:t>
            </a:r>
            <a:r>
              <a:rPr lang="en-US"/>
              <a:t>, p.102571.</a:t>
            </a:r>
            <a:endParaRPr/>
          </a:p>
          <a:p>
            <a:pPr indent="-342900" lvl="0" marL="342900" rtl="0" algn="l">
              <a:spcBef>
                <a:spcPts val="1000"/>
              </a:spcBef>
              <a:spcAft>
                <a:spcPts val="0"/>
              </a:spcAft>
              <a:buSzPct val="100000"/>
              <a:buChar char="🠶"/>
            </a:pPr>
            <a:r>
              <a:rPr lang="en-US"/>
              <a:t>Moore, R.C. and Hancock, J.T., 2020. Older adults, social technologies, and the coronavirus pandemic: Challenges, strengths, and strategies for support. </a:t>
            </a:r>
            <a:r>
              <a:rPr i="1" lang="en-US"/>
              <a:t>Social Media+ Society</a:t>
            </a:r>
            <a:r>
              <a:rPr lang="en-US"/>
              <a:t>, </a:t>
            </a:r>
            <a:r>
              <a:rPr i="1" lang="en-US"/>
              <a:t>6</a:t>
            </a:r>
            <a:r>
              <a:rPr lang="en-US"/>
              <a:t>(3), p.2056305120948162.</a:t>
            </a:r>
            <a:endParaRPr/>
          </a:p>
          <a:p>
            <a:pPr indent="-342900" lvl="0" marL="342900" rtl="0" algn="l">
              <a:spcBef>
                <a:spcPts val="1000"/>
              </a:spcBef>
              <a:spcAft>
                <a:spcPts val="0"/>
              </a:spcAft>
              <a:buSzPct val="100000"/>
              <a:buChar char="🠶"/>
            </a:pPr>
            <a:r>
              <a:rPr lang="en-US"/>
              <a:t>Nadig, T.R., Smyth, R. and Bade, B.C., 2024. Rebuttal From Dr Nadig et al. </a:t>
            </a:r>
            <a:r>
              <a:rPr i="1" lang="en-US"/>
              <a:t>CHEST pulmonary</a:t>
            </a:r>
            <a:r>
              <a:rPr lang="en-US"/>
              <a:t>, </a:t>
            </a:r>
            <a:r>
              <a:rPr i="1" lang="en-US"/>
              <a:t>2</a:t>
            </a:r>
            <a:r>
              <a:rPr lang="en-US"/>
              <a:t>(3).</a:t>
            </a:r>
            <a:endParaRPr/>
          </a:p>
          <a:p>
            <a:pPr indent="-342900" lvl="0" marL="342900" rtl="0" algn="l">
              <a:spcBef>
                <a:spcPts val="1000"/>
              </a:spcBef>
              <a:spcAft>
                <a:spcPts val="0"/>
              </a:spcAft>
              <a:buSzPct val="100000"/>
              <a:buChar char="🠶"/>
            </a:pPr>
            <a:r>
              <a:rPr lang="en-US"/>
              <a:t>Nii Laryeafio, M. and Ogbewe, O.C., 2023. Ethical consideration dilemma: systematic review of ethics in qualitative data collection through interviews. </a:t>
            </a:r>
            <a:r>
              <a:rPr i="1" lang="en-US"/>
              <a:t>Journal of Ethics in Entrepreneurship and Technology</a:t>
            </a:r>
            <a:r>
              <a:rPr lang="en-US"/>
              <a:t>, </a:t>
            </a:r>
            <a:r>
              <a:rPr i="1" lang="en-US"/>
              <a:t>3</a:t>
            </a:r>
            <a:r>
              <a:rPr lang="en-US"/>
              <a:t>(2), pp.94-110.</a:t>
            </a:r>
            <a:endParaRPr/>
          </a:p>
          <a:p>
            <a:pPr indent="-342900" lvl="0" marL="342900" rtl="0" algn="l">
              <a:spcBef>
                <a:spcPts val="1000"/>
              </a:spcBef>
              <a:spcAft>
                <a:spcPts val="0"/>
              </a:spcAft>
              <a:buSzPct val="100000"/>
              <a:buChar char="🠶"/>
            </a:pPr>
            <a:r>
              <a:rPr lang="en-US"/>
              <a:t>Ollevier, A., Aguiar, G., Palomino, M. and Simpelaere, I.S., 2020. How can technology support ageing in place in healthy older adults? A systematic review. </a:t>
            </a:r>
            <a:r>
              <a:rPr i="1" lang="en-US"/>
              <a:t>Public health reviews</a:t>
            </a:r>
            <a:r>
              <a:rPr lang="en-US"/>
              <a:t>, </a:t>
            </a:r>
            <a:r>
              <a:rPr i="1" lang="en-US"/>
              <a:t>41</a:t>
            </a:r>
            <a:r>
              <a:rPr lang="en-US"/>
              <a:t>(1), p.26.</a:t>
            </a:r>
            <a:endParaRPr/>
          </a:p>
          <a:p>
            <a:pPr indent="-342900" lvl="0" marL="342900" rtl="0" algn="l">
              <a:spcBef>
                <a:spcPts val="1000"/>
              </a:spcBef>
              <a:spcAft>
                <a:spcPts val="0"/>
              </a:spcAft>
              <a:buSzPct val="100000"/>
              <a:buChar char="🠶"/>
            </a:pPr>
            <a:r>
              <a:rPr lang="en-US"/>
              <a:t>Pirzada, P., Wilde, A., Doherty, G.H. and Harris-Birtill, D., 2022. Ethics and acceptance of smart homes for older adults. </a:t>
            </a:r>
            <a:r>
              <a:rPr i="1" lang="en-US"/>
              <a:t>Informatics for Health and Social Care</a:t>
            </a:r>
            <a:r>
              <a:rPr lang="en-US"/>
              <a:t>, </a:t>
            </a:r>
            <a:r>
              <a:rPr i="1" lang="en-US"/>
              <a:t>47</a:t>
            </a:r>
            <a:r>
              <a:rPr lang="en-US"/>
              <a:t>(1), pp.10-37.</a:t>
            </a:r>
            <a:endParaRPr/>
          </a:p>
          <a:p>
            <a:pPr indent="-342900" lvl="0" marL="342900" rtl="0" algn="l">
              <a:spcBef>
                <a:spcPts val="1000"/>
              </a:spcBef>
              <a:spcAft>
                <a:spcPts val="0"/>
              </a:spcAft>
              <a:buSzPct val="100000"/>
              <a:buChar char="🠶"/>
            </a:pPr>
            <a:r>
              <a:rPr lang="en-US"/>
              <a:t>Pope, T.M., 2022. Rebuttal From Dr Pope. </a:t>
            </a:r>
            <a:r>
              <a:rPr i="1" lang="en-US"/>
              <a:t>Chest</a:t>
            </a:r>
            <a:r>
              <a:rPr lang="en-US"/>
              <a:t>, </a:t>
            </a:r>
            <a:r>
              <a:rPr i="1" lang="en-US"/>
              <a:t>161</a:t>
            </a:r>
            <a:r>
              <a:rPr lang="en-US"/>
              <a:t>(5), pp.1148-1149.</a:t>
            </a:r>
            <a:endParaRPr/>
          </a:p>
          <a:p>
            <a:pPr indent="-342900" lvl="0" marL="342900" rtl="0" algn="l">
              <a:spcBef>
                <a:spcPts val="1000"/>
              </a:spcBef>
              <a:spcAft>
                <a:spcPts val="0"/>
              </a:spcAft>
              <a:buSzPct val="100000"/>
              <a:buChar char="🠶"/>
            </a:pPr>
            <a:r>
              <a:rPr lang="en-US"/>
              <a:t>Reiss, M.J., 2021. The Use of Al in Education: Practicalities and Ethical Considerations. </a:t>
            </a:r>
            <a:r>
              <a:rPr i="1" lang="en-US"/>
              <a:t>London Review of Education</a:t>
            </a:r>
            <a:r>
              <a:rPr lang="en-US"/>
              <a:t>, </a:t>
            </a:r>
            <a:r>
              <a:rPr i="1" lang="en-US"/>
              <a:t>19</a:t>
            </a:r>
            <a:r>
              <a:rPr lang="en-US"/>
              <a:t>(1), p.n1.</a:t>
            </a:r>
            <a:endParaRPr/>
          </a:p>
          <a:p>
            <a:pPr indent="-342900" lvl="0" marL="342900" rtl="0" algn="l">
              <a:spcBef>
                <a:spcPts val="1000"/>
              </a:spcBef>
              <a:spcAft>
                <a:spcPts val="0"/>
              </a:spcAft>
              <a:buSzPct val="100000"/>
              <a:buChar char="🠶"/>
            </a:pPr>
            <a:r>
              <a:rPr lang="en-US"/>
              <a:t>Sen, K., Prybutok, G. and Prybutok, V., 2022. The use of digital technology for social wellbeing reduces social isolation in older adults: A systematic review. </a:t>
            </a:r>
            <a:r>
              <a:rPr i="1" lang="en-US"/>
              <a:t>SSM-population health</a:t>
            </a:r>
            <a:r>
              <a:rPr lang="en-US"/>
              <a:t>, </a:t>
            </a:r>
            <a:r>
              <a:rPr i="1" lang="en-US"/>
              <a:t>17</a:t>
            </a:r>
            <a:r>
              <a:rPr lang="en-US"/>
              <a:t>, p.101020.</a:t>
            </a:r>
            <a:endParaRPr/>
          </a:p>
          <a:p>
            <a:pPr indent="-342900" lvl="0" marL="342900" rtl="0" algn="l">
              <a:spcBef>
                <a:spcPts val="1000"/>
              </a:spcBef>
              <a:spcAft>
                <a:spcPts val="0"/>
              </a:spcAft>
              <a:buSzPct val="100000"/>
              <a:buChar char="🠶"/>
            </a:pPr>
            <a:r>
              <a:rPr lang="en-US"/>
              <a:t>Sumner, J., Chong, L.S., Bundele, A. and Wei Lim, Y., 2021. Co-designing technology for aging in place: A systematic review. </a:t>
            </a:r>
            <a:r>
              <a:rPr i="1" lang="en-US"/>
              <a:t>The Gerontologist</a:t>
            </a:r>
            <a:r>
              <a:rPr lang="en-US"/>
              <a:t>, </a:t>
            </a:r>
            <a:r>
              <a:rPr i="1" lang="en-US"/>
              <a:t>61</a:t>
            </a:r>
            <a:r>
              <a:rPr lang="en-US"/>
              <a:t>(7), pp.e395-e409.</a:t>
            </a:r>
            <a:endParaRPr/>
          </a:p>
          <a:p>
            <a:pPr indent="-342900" lvl="0" marL="342900" rtl="0" algn="l">
              <a:spcBef>
                <a:spcPts val="1000"/>
              </a:spcBef>
              <a:spcAft>
                <a:spcPts val="0"/>
              </a:spcAft>
              <a:buSzPct val="100000"/>
              <a:buChar char="🠶"/>
            </a:pPr>
            <a:r>
              <a:rPr lang="en-US"/>
              <a:t>Sweeting, A., Warncken, K.A. and Patel, M., 2024. The role of assistive technology in enabling older adults to achieve independent living: past and future. </a:t>
            </a:r>
            <a:r>
              <a:rPr i="1" lang="en-US"/>
              <a:t>Journal of medical internet research</a:t>
            </a:r>
            <a:r>
              <a:rPr lang="en-US"/>
              <a:t>, </a:t>
            </a:r>
            <a:r>
              <a:rPr i="1" lang="en-US"/>
              <a:t>26</a:t>
            </a:r>
            <a:r>
              <a:rPr lang="en-US"/>
              <a:t>, p.e58846.</a:t>
            </a:r>
            <a:endParaRPr/>
          </a:p>
          <a:p>
            <a:pPr indent="-342900" lvl="0" marL="342900" rtl="0" algn="l">
              <a:spcBef>
                <a:spcPts val="1000"/>
              </a:spcBef>
              <a:spcAft>
                <a:spcPts val="0"/>
              </a:spcAft>
              <a:buSzPct val="100000"/>
              <a:buChar char="🠶"/>
            </a:pPr>
            <a:r>
              <a:rPr lang="en-US"/>
              <a:t>Vadrot, A.B. and Hughes, H., 2023. Practical and Ethical Considerations. </a:t>
            </a:r>
            <a:r>
              <a:rPr i="1" lang="en-US"/>
              <a:t>Conducting Research on Global Environmental Agreement-Making</a:t>
            </a:r>
            <a:r>
              <a:rPr lang="en-US"/>
              <a:t>, p.25.</a:t>
            </a:r>
            <a:endParaRPr/>
          </a:p>
          <a:p>
            <a:pPr indent="-342900" lvl="0" marL="342900" rtl="0" algn="l">
              <a:spcBef>
                <a:spcPts val="1000"/>
              </a:spcBef>
              <a:spcAft>
                <a:spcPts val="0"/>
              </a:spcAft>
              <a:buSzPct val="100000"/>
              <a:buChar char="🠶"/>
            </a:pPr>
            <a:r>
              <a:rPr lang="en-US"/>
              <a:t>Xu, H., Xie, B. and Chang, C.H., 2024. Empowering the care of older adults through the use of technology. </a:t>
            </a:r>
            <a:r>
              <a:rPr i="1" lang="en-US"/>
              <a:t>Work, Aging and Retirement</a:t>
            </a:r>
            <a:r>
              <a:rPr lang="en-US"/>
              <a:t>, </a:t>
            </a:r>
            <a:r>
              <a:rPr i="1" lang="en-US"/>
              <a:t>10</a:t>
            </a:r>
            <a:r>
              <a:rPr lang="en-US"/>
              <a:t>(1), pp.1-5.</a:t>
            </a:r>
            <a:endParaRPr/>
          </a:p>
          <a:p>
            <a:pPr indent="-305752" lvl="0" marL="342900" rtl="0" algn="l">
              <a:spcBef>
                <a:spcPts val="1000"/>
              </a:spcBef>
              <a:spcAft>
                <a:spcPts val="0"/>
              </a:spcAft>
              <a:buSzPct val="100000"/>
              <a:buNone/>
            </a:pPr>
            <a:r>
              <a:t/>
            </a:r>
            <a:endParaRPr/>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13" name="Shape 313"/>
        <p:cNvGrpSpPr/>
        <p:nvPr/>
      </p:nvGrpSpPr>
      <p:grpSpPr>
        <a:xfrm>
          <a:off x="0" y="0"/>
          <a:ext cx="0" cy="0"/>
          <a:chOff x="0" y="0"/>
          <a:chExt cx="0" cy="0"/>
        </a:xfrm>
      </p:grpSpPr>
      <p:sp>
        <p:nvSpPr>
          <p:cNvPr id="314" name="Google Shape;314;g3cb938ea7f0_0_0"/>
          <p:cNvSpPr txBox="1"/>
          <p:nvPr>
            <p:ph type="title"/>
          </p:nvPr>
        </p:nvSpPr>
        <p:spPr>
          <a:xfrm>
            <a:off x="2592925" y="624110"/>
            <a:ext cx="8911800" cy="1281000"/>
          </a:xfrm>
          <a:prstGeom prst="rect">
            <a:avLst/>
          </a:prstGeom>
        </p:spPr>
        <p:txBody>
          <a:bodyPr anchorCtr="0" anchor="t" bIns="45700" lIns="91425" spcFirstLastPara="1" rIns="91425" wrap="square" tIns="45700">
            <a:normAutofit/>
          </a:bodyPr>
          <a:lstStyle/>
          <a:p>
            <a:pPr indent="0" lvl="0" marL="0" rtl="0" algn="l">
              <a:spcBef>
                <a:spcPts val="0"/>
              </a:spcBef>
              <a:spcAft>
                <a:spcPts val="0"/>
              </a:spcAft>
              <a:buNone/>
            </a:pPr>
            <a:r>
              <a:rPr lang="en-US"/>
              <a:t>Audio</a:t>
            </a:r>
            <a:endParaRPr/>
          </a:p>
        </p:txBody>
      </p:sp>
      <p:pic>
        <p:nvPicPr>
          <p:cNvPr id="315" name="Google Shape;315;g3cb938ea7f0_0_0" title="record_audio_25-02-2026_12-05-08.wav">
            <a:hlinkClick r:id="rId3"/>
          </p:cNvPr>
          <p:cNvPicPr preferRelativeResize="0"/>
          <p:nvPr/>
        </p:nvPicPr>
        <p:blipFill>
          <a:blip r:embed="rId4">
            <a:alphaModFix/>
          </a:blip>
          <a:stretch>
            <a:fillRect/>
          </a:stretch>
        </p:blipFill>
        <p:spPr>
          <a:xfrm>
            <a:off x="3174575" y="3200400"/>
            <a:ext cx="1573375" cy="1573375"/>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name="Wisp">
  <a:themeElements>
    <a:clrScheme name="Wisp">
      <a:dk1>
        <a:srgbClr val="000000"/>
      </a:dk1>
      <a:lt1>
        <a:srgbClr val="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2026-02-06T18:42:54Z</dcterms:created>
  <dc:creator>me</dc:creator>
</cp:coreProperties>
</file>