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2" r:id="rId1"/>
  </p:sldMasterIdLst>
  <p:sldIdLst>
    <p:sldId id="256" r:id="rId2"/>
    <p:sldId id="257" r:id="rId3"/>
    <p:sldId id="260" r:id="rId4"/>
    <p:sldId id="271" r:id="rId5"/>
    <p:sldId id="265" r:id="rId6"/>
    <p:sldId id="272" r:id="rId7"/>
    <p:sldId id="261" r:id="rId8"/>
    <p:sldId id="270" r:id="rId9"/>
    <p:sldId id="258" r:id="rId10"/>
    <p:sldId id="259" r:id="rId11"/>
    <p:sldId id="262" r:id="rId12"/>
    <p:sldId id="263" r:id="rId13"/>
    <p:sldId id="264" r:id="rId14"/>
    <p:sldId id="267" r:id="rId15"/>
    <p:sldId id="268" r:id="rId16"/>
    <p:sldId id="269"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D7BB3D-CBCE-4AD1-B651-F44CD35F6506}" v="2250" dt="2020-03-19T14:07:06.725"/>
    <p1510:client id="{40C43B6F-072E-6FEF-B80F-DD328CCE1450}" v="18" dt="2020-03-11T16:24:24.977"/>
    <p1510:client id="{44223399-0F38-4C7C-BF53-325D6597C379}" v="807" dt="2020-03-09T12:08:00.681"/>
    <p1510:client id="{4BF8103A-00A1-42E3-B8FD-E24F61943BB0}" v="1391" dt="2020-03-19T11:53:04.635"/>
    <p1510:client id="{96D855AE-EF41-EA4D-17F7-02355496D73F}" v="72" dt="2020-03-17T12:41:20.702"/>
    <p1510:client id="{9F4F558C-B61D-4C4E-AB47-5A2F4E1AF034}" v="86" dt="2020-03-24T12:54:19.367"/>
    <p1510:client id="{EC8FC3DC-4004-BC3C-A0E1-498584856AF8}" v="1368" dt="2020-03-09T12:48:57.989"/>
    <p1510:client id="{ECB13292-AD94-54D6-11C3-95A53A6117EC}" v="29" dt="2020-03-09T15:06:53.0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presProps" Target="presProps.xml" Id="rId18" /><Relationship Type="http://schemas.openxmlformats.org/officeDocument/2006/relationships/slide" Target="slides/slide2.xml" Id="rId3" /><Relationship Type="http://schemas.openxmlformats.org/officeDocument/2006/relationships/tableStyles" Target="tableStyles.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theme" Target="theme/theme1.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microsoft.com/office/2015/10/relationships/revisionInfo" Target="revisionInfo.xml" Id="rId23" /><Relationship Type="http://schemas.openxmlformats.org/officeDocument/2006/relationships/slide" Target="slides/slide9.xml" Id="rId10" /><Relationship Type="http://schemas.openxmlformats.org/officeDocument/2006/relationships/viewProps" Target="viewProps.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B892CE-B198-4C29-A9D5-D70F3A62064C}" type="doc">
      <dgm:prSet loTypeId="urn:microsoft.com/office/officeart/2005/8/layout/process2" loCatId="process" qsTypeId="urn:microsoft.com/office/officeart/2005/8/quickstyle/simple1" qsCatId="simple" csTypeId="urn:microsoft.com/office/officeart/2005/8/colors/colorful5" csCatId="colorful" phldr="1"/>
      <dgm:spPr/>
    </dgm:pt>
    <dgm:pt modelId="{0E3E8661-9901-490B-847C-2B557CECEF61}">
      <dgm:prSet phldrT="[Text]"/>
      <dgm:spPr/>
      <dgm:t>
        <a:bodyPr/>
        <a:lstStyle/>
        <a:p>
          <a:pPr rtl="0"/>
          <a:r>
            <a:rPr lang="en-GB" dirty="0">
              <a:latin typeface="Corbel" panose="020B0503020204020204"/>
            </a:rPr>
            <a:t>Person Centred counselling</a:t>
          </a:r>
          <a:r>
            <a:rPr lang="en-GB" dirty="0"/>
            <a:t> </a:t>
          </a:r>
          <a:r>
            <a:rPr lang="en-GB" dirty="0">
              <a:latin typeface="Corbel" panose="020B0503020204020204"/>
            </a:rPr>
            <a:t>is used in fewer</a:t>
          </a:r>
          <a:r>
            <a:rPr lang="en-GB" dirty="0"/>
            <a:t> areas compared to</a:t>
          </a:r>
          <a:r>
            <a:rPr lang="en-GB" dirty="0">
              <a:latin typeface="Corbel" panose="020B0503020204020204"/>
            </a:rPr>
            <a:t> </a:t>
          </a:r>
          <a:r>
            <a:rPr lang="en-GB" dirty="0"/>
            <a:t> other psychology theories</a:t>
          </a:r>
          <a:endParaRPr lang="en-GB" sz="3000" dirty="0">
            <a:latin typeface="Corbel"/>
          </a:endParaRPr>
        </a:p>
      </dgm:t>
    </dgm:pt>
    <dgm:pt modelId="{E54C4F3C-BEAA-452B-8D48-1BCBD365C413}" type="parTrans" cxnId="{AB41C342-4F8E-430A-9B84-8E09B3EC6E66}">
      <dgm:prSet/>
      <dgm:spPr/>
    </dgm:pt>
    <dgm:pt modelId="{262CC34E-FB19-4672-9425-3347B154C17F}" type="sibTrans" cxnId="{AB41C342-4F8E-430A-9B84-8E09B3EC6E66}">
      <dgm:prSet/>
      <dgm:spPr/>
      <dgm:t>
        <a:bodyPr/>
        <a:lstStyle/>
        <a:p>
          <a:endParaRPr lang="en-GB"/>
        </a:p>
      </dgm:t>
    </dgm:pt>
    <dgm:pt modelId="{F53BA801-8738-470B-9FC7-9A5E26A09051}">
      <dgm:prSet phldrT="[Text]"/>
      <dgm:spPr/>
      <dgm:t>
        <a:bodyPr/>
        <a:lstStyle/>
        <a:p>
          <a:pPr rtl="0"/>
          <a:r>
            <a:rPr lang="en-GB" sz="3000" dirty="0">
              <a:latin typeface="Corbel"/>
            </a:rPr>
            <a:t>It presents itself as an optimistic, nurturing and caring complementary therapy</a:t>
          </a:r>
        </a:p>
      </dgm:t>
    </dgm:pt>
    <dgm:pt modelId="{3462499E-F5A0-4B6F-A1BD-0678D4D9F0A2}" type="parTrans" cxnId="{1D043F61-955B-4088-9F86-5E027BACD951}">
      <dgm:prSet/>
      <dgm:spPr/>
    </dgm:pt>
    <dgm:pt modelId="{EC4B5430-B129-44BC-90D5-08195D540088}" type="sibTrans" cxnId="{1D043F61-955B-4088-9F86-5E027BACD951}">
      <dgm:prSet/>
      <dgm:spPr/>
      <dgm:t>
        <a:bodyPr/>
        <a:lstStyle/>
        <a:p>
          <a:endParaRPr lang="en-GB"/>
        </a:p>
      </dgm:t>
    </dgm:pt>
    <dgm:pt modelId="{4D2404C9-ED12-4DC1-AF49-F968923A23E3}">
      <dgm:prSet phldrT="[Text]"/>
      <dgm:spPr/>
      <dgm:t>
        <a:bodyPr/>
        <a:lstStyle/>
        <a:p>
          <a:pPr rtl="0"/>
          <a:r>
            <a:rPr lang="en-GB" sz="3000" dirty="0">
              <a:latin typeface="Corbel"/>
            </a:rPr>
            <a:t>If it helps a person in need cope with their issues is it fair to be criticised?</a:t>
          </a:r>
        </a:p>
      </dgm:t>
    </dgm:pt>
    <dgm:pt modelId="{110F1C75-279E-4308-A197-7D22CBAFCDB6}" type="parTrans" cxnId="{7C679964-A7C4-4FB7-90E5-82811F47FF7A}">
      <dgm:prSet/>
      <dgm:spPr/>
    </dgm:pt>
    <dgm:pt modelId="{0423CDB9-B860-484A-9EBD-B69DE0BD247C}" type="sibTrans" cxnId="{7C679964-A7C4-4FB7-90E5-82811F47FF7A}">
      <dgm:prSet/>
      <dgm:spPr/>
      <dgm:t>
        <a:bodyPr/>
        <a:lstStyle/>
        <a:p>
          <a:endParaRPr lang="en-GB"/>
        </a:p>
      </dgm:t>
    </dgm:pt>
    <dgm:pt modelId="{4D1CDEF0-2F04-4250-9DF3-C71D6298A719}">
      <dgm:prSet phldrT="[Text]"/>
      <dgm:spPr/>
      <dgm:t>
        <a:bodyPr/>
        <a:lstStyle/>
        <a:p>
          <a:r>
            <a:rPr lang="en-GB" sz="3000" dirty="0" err="1">
              <a:latin typeface="Corbel"/>
            </a:rPr>
            <a:t>Thankyou</a:t>
          </a:r>
          <a:r>
            <a:rPr lang="en-GB" sz="3000" dirty="0">
              <a:latin typeface="Corbel"/>
            </a:rPr>
            <a:t> for listening</a:t>
          </a:r>
        </a:p>
      </dgm:t>
    </dgm:pt>
    <dgm:pt modelId="{C21102C6-F604-4D33-96E0-C893463C1149}" type="parTrans" cxnId="{8DBBE1A2-2EFC-4322-BCC1-235F2026A4D3}">
      <dgm:prSet/>
      <dgm:spPr/>
    </dgm:pt>
    <dgm:pt modelId="{4B834A14-E439-4D9D-8ED8-C772A7568828}" type="sibTrans" cxnId="{8DBBE1A2-2EFC-4322-BCC1-235F2026A4D3}">
      <dgm:prSet/>
      <dgm:spPr/>
    </dgm:pt>
    <dgm:pt modelId="{E6168CCF-B2EE-4CD5-988A-9CE81E96711A}" type="pres">
      <dgm:prSet presAssocID="{39B892CE-B198-4C29-A9D5-D70F3A62064C}" presName="linearFlow" presStyleCnt="0">
        <dgm:presLayoutVars>
          <dgm:resizeHandles val="exact"/>
        </dgm:presLayoutVars>
      </dgm:prSet>
      <dgm:spPr/>
    </dgm:pt>
    <dgm:pt modelId="{4D139BED-6DAA-4083-908F-73014DB636B4}" type="pres">
      <dgm:prSet presAssocID="{0E3E8661-9901-490B-847C-2B557CECEF61}" presName="node" presStyleLbl="node1" presStyleIdx="0" presStyleCnt="4">
        <dgm:presLayoutVars>
          <dgm:bulletEnabled val="1"/>
        </dgm:presLayoutVars>
      </dgm:prSet>
      <dgm:spPr/>
    </dgm:pt>
    <dgm:pt modelId="{12826F7E-AF68-4BE6-90E4-9F4EA7A8A6A4}" type="pres">
      <dgm:prSet presAssocID="{262CC34E-FB19-4672-9425-3347B154C17F}" presName="sibTrans" presStyleLbl="sibTrans2D1" presStyleIdx="0" presStyleCnt="3"/>
      <dgm:spPr/>
    </dgm:pt>
    <dgm:pt modelId="{9E1565A2-AA38-488E-815E-98B0838A7ACA}" type="pres">
      <dgm:prSet presAssocID="{262CC34E-FB19-4672-9425-3347B154C17F}" presName="connectorText" presStyleLbl="sibTrans2D1" presStyleIdx="0" presStyleCnt="3"/>
      <dgm:spPr/>
    </dgm:pt>
    <dgm:pt modelId="{F46472BA-94C3-4638-861D-4F480C1FEC1B}" type="pres">
      <dgm:prSet presAssocID="{F53BA801-8738-470B-9FC7-9A5E26A09051}" presName="node" presStyleLbl="node1" presStyleIdx="1" presStyleCnt="4">
        <dgm:presLayoutVars>
          <dgm:bulletEnabled val="1"/>
        </dgm:presLayoutVars>
      </dgm:prSet>
      <dgm:spPr/>
    </dgm:pt>
    <dgm:pt modelId="{9661A8F0-FFA6-4BB7-A316-2D2226C961EB}" type="pres">
      <dgm:prSet presAssocID="{EC4B5430-B129-44BC-90D5-08195D540088}" presName="sibTrans" presStyleLbl="sibTrans2D1" presStyleIdx="1" presStyleCnt="3"/>
      <dgm:spPr/>
    </dgm:pt>
    <dgm:pt modelId="{7E3B8873-DC6E-49B6-AB0C-ED92E6F2A247}" type="pres">
      <dgm:prSet presAssocID="{EC4B5430-B129-44BC-90D5-08195D540088}" presName="connectorText" presStyleLbl="sibTrans2D1" presStyleIdx="1" presStyleCnt="3"/>
      <dgm:spPr/>
    </dgm:pt>
    <dgm:pt modelId="{E1EE1CD8-42DB-4561-87E6-405F17C0AE29}" type="pres">
      <dgm:prSet presAssocID="{4D2404C9-ED12-4DC1-AF49-F968923A23E3}" presName="node" presStyleLbl="node1" presStyleIdx="2" presStyleCnt="4">
        <dgm:presLayoutVars>
          <dgm:bulletEnabled val="1"/>
        </dgm:presLayoutVars>
      </dgm:prSet>
      <dgm:spPr/>
    </dgm:pt>
    <dgm:pt modelId="{3270CF8C-D7AB-4B67-B7A1-74345F057538}" type="pres">
      <dgm:prSet presAssocID="{0423CDB9-B860-484A-9EBD-B69DE0BD247C}" presName="sibTrans" presStyleLbl="sibTrans2D1" presStyleIdx="2" presStyleCnt="3"/>
      <dgm:spPr/>
    </dgm:pt>
    <dgm:pt modelId="{15A96524-D92D-48A3-AD3B-46F9B101DA36}" type="pres">
      <dgm:prSet presAssocID="{0423CDB9-B860-484A-9EBD-B69DE0BD247C}" presName="connectorText" presStyleLbl="sibTrans2D1" presStyleIdx="2" presStyleCnt="3"/>
      <dgm:spPr/>
    </dgm:pt>
    <dgm:pt modelId="{89F15BF1-DD00-49EE-BE8D-BF9CFA1459CF}" type="pres">
      <dgm:prSet presAssocID="{4D1CDEF0-2F04-4250-9DF3-C71D6298A719}" presName="node" presStyleLbl="node1" presStyleIdx="3" presStyleCnt="4">
        <dgm:presLayoutVars>
          <dgm:bulletEnabled val="1"/>
        </dgm:presLayoutVars>
      </dgm:prSet>
      <dgm:spPr/>
    </dgm:pt>
  </dgm:ptLst>
  <dgm:cxnLst>
    <dgm:cxn modelId="{39804609-4169-4D1F-BA67-D1204E357E12}" type="presOf" srcId="{EC4B5430-B129-44BC-90D5-08195D540088}" destId="{9661A8F0-FFA6-4BB7-A316-2D2226C961EB}" srcOrd="0" destOrd="0" presId="urn:microsoft.com/office/officeart/2005/8/layout/process2"/>
    <dgm:cxn modelId="{BEB4341B-A60B-425D-8B16-020AC224FDCB}" type="presOf" srcId="{0423CDB9-B860-484A-9EBD-B69DE0BD247C}" destId="{15A96524-D92D-48A3-AD3B-46F9B101DA36}" srcOrd="1" destOrd="0" presId="urn:microsoft.com/office/officeart/2005/8/layout/process2"/>
    <dgm:cxn modelId="{2E50FA29-8E38-4CD2-BEA9-C602F17791A9}" type="presOf" srcId="{0423CDB9-B860-484A-9EBD-B69DE0BD247C}" destId="{3270CF8C-D7AB-4B67-B7A1-74345F057538}" srcOrd="0" destOrd="0" presId="urn:microsoft.com/office/officeart/2005/8/layout/process2"/>
    <dgm:cxn modelId="{0713172E-8929-4E35-BBBE-0E46EB8FFB44}" type="presOf" srcId="{39B892CE-B198-4C29-A9D5-D70F3A62064C}" destId="{E6168CCF-B2EE-4CD5-988A-9CE81E96711A}" srcOrd="0" destOrd="0" presId="urn:microsoft.com/office/officeart/2005/8/layout/process2"/>
    <dgm:cxn modelId="{5059BC3D-E654-456E-BF8B-4C75097FADC8}" type="presOf" srcId="{4D2404C9-ED12-4DC1-AF49-F968923A23E3}" destId="{E1EE1CD8-42DB-4561-87E6-405F17C0AE29}" srcOrd="0" destOrd="0" presId="urn:microsoft.com/office/officeart/2005/8/layout/process2"/>
    <dgm:cxn modelId="{1D043F61-955B-4088-9F86-5E027BACD951}" srcId="{39B892CE-B198-4C29-A9D5-D70F3A62064C}" destId="{F53BA801-8738-470B-9FC7-9A5E26A09051}" srcOrd="1" destOrd="0" parTransId="{3462499E-F5A0-4B6F-A1BD-0678D4D9F0A2}" sibTransId="{EC4B5430-B129-44BC-90D5-08195D540088}"/>
    <dgm:cxn modelId="{AB41C342-4F8E-430A-9B84-8E09B3EC6E66}" srcId="{39B892CE-B198-4C29-A9D5-D70F3A62064C}" destId="{0E3E8661-9901-490B-847C-2B557CECEF61}" srcOrd="0" destOrd="0" parTransId="{E54C4F3C-BEAA-452B-8D48-1BCBD365C413}" sibTransId="{262CC34E-FB19-4672-9425-3347B154C17F}"/>
    <dgm:cxn modelId="{7C679964-A7C4-4FB7-90E5-82811F47FF7A}" srcId="{39B892CE-B198-4C29-A9D5-D70F3A62064C}" destId="{4D2404C9-ED12-4DC1-AF49-F968923A23E3}" srcOrd="2" destOrd="0" parTransId="{110F1C75-279E-4308-A197-7D22CBAFCDB6}" sibTransId="{0423CDB9-B860-484A-9EBD-B69DE0BD247C}"/>
    <dgm:cxn modelId="{77A6407E-B416-4BB9-A344-62C8AC9FF034}" type="presOf" srcId="{262CC34E-FB19-4672-9425-3347B154C17F}" destId="{12826F7E-AF68-4BE6-90E4-9F4EA7A8A6A4}" srcOrd="0" destOrd="0" presId="urn:microsoft.com/office/officeart/2005/8/layout/process2"/>
    <dgm:cxn modelId="{8DBBE1A2-2EFC-4322-BCC1-235F2026A4D3}" srcId="{39B892CE-B198-4C29-A9D5-D70F3A62064C}" destId="{4D1CDEF0-2F04-4250-9DF3-C71D6298A719}" srcOrd="3" destOrd="0" parTransId="{C21102C6-F604-4D33-96E0-C893463C1149}" sibTransId="{4B834A14-E439-4D9D-8ED8-C772A7568828}"/>
    <dgm:cxn modelId="{1461A8B1-67E2-4F77-B385-9841E76E6EDA}" type="presOf" srcId="{F53BA801-8738-470B-9FC7-9A5E26A09051}" destId="{F46472BA-94C3-4638-861D-4F480C1FEC1B}" srcOrd="0" destOrd="0" presId="urn:microsoft.com/office/officeart/2005/8/layout/process2"/>
    <dgm:cxn modelId="{394FA7D4-DDA4-41CA-A815-C0FFA15CD657}" type="presOf" srcId="{262CC34E-FB19-4672-9425-3347B154C17F}" destId="{9E1565A2-AA38-488E-815E-98B0838A7ACA}" srcOrd="1" destOrd="0" presId="urn:microsoft.com/office/officeart/2005/8/layout/process2"/>
    <dgm:cxn modelId="{72142FDB-5F90-43AD-AD29-3C642D57A43A}" type="presOf" srcId="{0E3E8661-9901-490B-847C-2B557CECEF61}" destId="{4D139BED-6DAA-4083-908F-73014DB636B4}" srcOrd="0" destOrd="0" presId="urn:microsoft.com/office/officeart/2005/8/layout/process2"/>
    <dgm:cxn modelId="{1388DDE8-DAA2-4771-AFBA-BF00889F7B3A}" type="presOf" srcId="{4D1CDEF0-2F04-4250-9DF3-C71D6298A719}" destId="{89F15BF1-DD00-49EE-BE8D-BF9CFA1459CF}" srcOrd="0" destOrd="0" presId="urn:microsoft.com/office/officeart/2005/8/layout/process2"/>
    <dgm:cxn modelId="{2BC451FF-6B8F-48BE-AF48-CE857960679E}" type="presOf" srcId="{EC4B5430-B129-44BC-90D5-08195D540088}" destId="{7E3B8873-DC6E-49B6-AB0C-ED92E6F2A247}" srcOrd="1" destOrd="0" presId="urn:microsoft.com/office/officeart/2005/8/layout/process2"/>
    <dgm:cxn modelId="{ABF49482-FC4B-4DFB-B38E-BC1F9D7D8A82}" type="presParOf" srcId="{E6168CCF-B2EE-4CD5-988A-9CE81E96711A}" destId="{4D139BED-6DAA-4083-908F-73014DB636B4}" srcOrd="0" destOrd="0" presId="urn:microsoft.com/office/officeart/2005/8/layout/process2"/>
    <dgm:cxn modelId="{C2A2C428-DC74-4C5F-AB18-BD6242F22654}" type="presParOf" srcId="{E6168CCF-B2EE-4CD5-988A-9CE81E96711A}" destId="{12826F7E-AF68-4BE6-90E4-9F4EA7A8A6A4}" srcOrd="1" destOrd="0" presId="urn:microsoft.com/office/officeart/2005/8/layout/process2"/>
    <dgm:cxn modelId="{4857CEFF-C3F5-4F60-A572-D5BDE4D76AEB}" type="presParOf" srcId="{12826F7E-AF68-4BE6-90E4-9F4EA7A8A6A4}" destId="{9E1565A2-AA38-488E-815E-98B0838A7ACA}" srcOrd="0" destOrd="0" presId="urn:microsoft.com/office/officeart/2005/8/layout/process2"/>
    <dgm:cxn modelId="{2EBB4290-E35F-44DA-9779-82B47860C1D6}" type="presParOf" srcId="{E6168CCF-B2EE-4CD5-988A-9CE81E96711A}" destId="{F46472BA-94C3-4638-861D-4F480C1FEC1B}" srcOrd="2" destOrd="0" presId="urn:microsoft.com/office/officeart/2005/8/layout/process2"/>
    <dgm:cxn modelId="{BCA79DDC-DC10-4D1C-96CD-E15C61C4A799}" type="presParOf" srcId="{E6168CCF-B2EE-4CD5-988A-9CE81E96711A}" destId="{9661A8F0-FFA6-4BB7-A316-2D2226C961EB}" srcOrd="3" destOrd="0" presId="urn:microsoft.com/office/officeart/2005/8/layout/process2"/>
    <dgm:cxn modelId="{B4838241-616F-4501-A797-5EFCBF095A60}" type="presParOf" srcId="{9661A8F0-FFA6-4BB7-A316-2D2226C961EB}" destId="{7E3B8873-DC6E-49B6-AB0C-ED92E6F2A247}" srcOrd="0" destOrd="0" presId="urn:microsoft.com/office/officeart/2005/8/layout/process2"/>
    <dgm:cxn modelId="{C5D369CB-1739-4A6A-B7CE-15AD31E9F90C}" type="presParOf" srcId="{E6168CCF-B2EE-4CD5-988A-9CE81E96711A}" destId="{E1EE1CD8-42DB-4561-87E6-405F17C0AE29}" srcOrd="4" destOrd="0" presId="urn:microsoft.com/office/officeart/2005/8/layout/process2"/>
    <dgm:cxn modelId="{DE8855BA-DA80-4F55-8720-EC1C05827C36}" type="presParOf" srcId="{E6168CCF-B2EE-4CD5-988A-9CE81E96711A}" destId="{3270CF8C-D7AB-4B67-B7A1-74345F057538}" srcOrd="5" destOrd="0" presId="urn:microsoft.com/office/officeart/2005/8/layout/process2"/>
    <dgm:cxn modelId="{D0083D37-B799-4AC2-891E-8C9A7DC4149E}" type="presParOf" srcId="{3270CF8C-D7AB-4B67-B7A1-74345F057538}" destId="{15A96524-D92D-48A3-AD3B-46F9B101DA36}" srcOrd="0" destOrd="0" presId="urn:microsoft.com/office/officeart/2005/8/layout/process2"/>
    <dgm:cxn modelId="{E7FA7532-C037-44B5-B4C9-E6BE3C65DF84}" type="presParOf" srcId="{E6168CCF-B2EE-4CD5-988A-9CE81E96711A}" destId="{89F15BF1-DD00-49EE-BE8D-BF9CFA1459CF}" srcOrd="6"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139BED-6DAA-4083-908F-73014DB636B4}">
      <dsp:nvSpPr>
        <dsp:cNvPr id="0" name=""/>
        <dsp:cNvSpPr/>
      </dsp:nvSpPr>
      <dsp:spPr>
        <a:xfrm>
          <a:off x="1778995" y="2368"/>
          <a:ext cx="2782424" cy="881124"/>
        </a:xfrm>
        <a:prstGeom prst="roundRect">
          <a:avLst>
            <a:gd name="adj" fmla="val 10000"/>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orbel" panose="020B0503020204020204"/>
            </a:rPr>
            <a:t>Person Centred counselling</a:t>
          </a:r>
          <a:r>
            <a:rPr lang="en-GB" sz="1600" kern="1200" dirty="0"/>
            <a:t> </a:t>
          </a:r>
          <a:r>
            <a:rPr lang="en-GB" sz="1600" kern="1200" dirty="0">
              <a:latin typeface="Corbel" panose="020B0503020204020204"/>
            </a:rPr>
            <a:t>is used in fewer</a:t>
          </a:r>
          <a:r>
            <a:rPr lang="en-GB" sz="1600" kern="1200" dirty="0"/>
            <a:t> areas compared to</a:t>
          </a:r>
          <a:r>
            <a:rPr lang="en-GB" sz="1600" kern="1200" dirty="0">
              <a:latin typeface="Corbel" panose="020B0503020204020204"/>
            </a:rPr>
            <a:t> </a:t>
          </a:r>
          <a:r>
            <a:rPr lang="en-GB" sz="1600" kern="1200" dirty="0"/>
            <a:t> other psychology theories</a:t>
          </a:r>
          <a:endParaRPr lang="en-GB" sz="1600" kern="1200" dirty="0">
            <a:latin typeface="Corbel"/>
          </a:endParaRPr>
        </a:p>
      </dsp:txBody>
      <dsp:txXfrm>
        <a:off x="1804802" y="28175"/>
        <a:ext cx="2730810" cy="829510"/>
      </dsp:txXfrm>
    </dsp:sp>
    <dsp:sp modelId="{12826F7E-AF68-4BE6-90E4-9F4EA7A8A6A4}">
      <dsp:nvSpPr>
        <dsp:cNvPr id="0" name=""/>
        <dsp:cNvSpPr/>
      </dsp:nvSpPr>
      <dsp:spPr>
        <a:xfrm rot="5400000">
          <a:off x="3004996" y="905520"/>
          <a:ext cx="330421" cy="39650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3051255" y="938562"/>
        <a:ext cx="237903" cy="231295"/>
      </dsp:txXfrm>
    </dsp:sp>
    <dsp:sp modelId="{F46472BA-94C3-4638-861D-4F480C1FEC1B}">
      <dsp:nvSpPr>
        <dsp:cNvPr id="0" name=""/>
        <dsp:cNvSpPr/>
      </dsp:nvSpPr>
      <dsp:spPr>
        <a:xfrm>
          <a:off x="1778995" y="1324054"/>
          <a:ext cx="2782424" cy="881124"/>
        </a:xfrm>
        <a:prstGeom prst="roundRect">
          <a:avLst>
            <a:gd name="adj" fmla="val 10000"/>
          </a:avLst>
        </a:prstGeom>
        <a:solidFill>
          <a:schemeClr val="accent5">
            <a:hueOff val="3726106"/>
            <a:satOff val="-3211"/>
            <a:lumOff val="42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orbel"/>
            </a:rPr>
            <a:t>It presents itself as an optimistic, nurturing and caring complementary therapy</a:t>
          </a:r>
        </a:p>
      </dsp:txBody>
      <dsp:txXfrm>
        <a:off x="1804802" y="1349861"/>
        <a:ext cx="2730810" cy="829510"/>
      </dsp:txXfrm>
    </dsp:sp>
    <dsp:sp modelId="{9661A8F0-FFA6-4BB7-A316-2D2226C961EB}">
      <dsp:nvSpPr>
        <dsp:cNvPr id="0" name=""/>
        <dsp:cNvSpPr/>
      </dsp:nvSpPr>
      <dsp:spPr>
        <a:xfrm rot="5400000">
          <a:off x="3004996" y="2227207"/>
          <a:ext cx="330421" cy="396505"/>
        </a:xfrm>
        <a:prstGeom prst="rightArrow">
          <a:avLst>
            <a:gd name="adj1" fmla="val 60000"/>
            <a:gd name="adj2" fmla="val 50000"/>
          </a:avLst>
        </a:prstGeom>
        <a:solidFill>
          <a:schemeClr val="accent5">
            <a:hueOff val="5589159"/>
            <a:satOff val="-4817"/>
            <a:lumOff val="63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3051255" y="2260249"/>
        <a:ext cx="237903" cy="231295"/>
      </dsp:txXfrm>
    </dsp:sp>
    <dsp:sp modelId="{E1EE1CD8-42DB-4561-87E6-405F17C0AE29}">
      <dsp:nvSpPr>
        <dsp:cNvPr id="0" name=""/>
        <dsp:cNvSpPr/>
      </dsp:nvSpPr>
      <dsp:spPr>
        <a:xfrm>
          <a:off x="1778995" y="2645741"/>
          <a:ext cx="2782424" cy="881124"/>
        </a:xfrm>
        <a:prstGeom prst="roundRect">
          <a:avLst>
            <a:gd name="adj" fmla="val 10000"/>
          </a:avLst>
        </a:prstGeom>
        <a:solidFill>
          <a:schemeClr val="accent5">
            <a:hueOff val="7452213"/>
            <a:satOff val="-6423"/>
            <a:lumOff val="849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orbel"/>
            </a:rPr>
            <a:t>If it helps a person in need cope with their issues is it fair to be criticised?</a:t>
          </a:r>
        </a:p>
      </dsp:txBody>
      <dsp:txXfrm>
        <a:off x="1804802" y="2671548"/>
        <a:ext cx="2730810" cy="829510"/>
      </dsp:txXfrm>
    </dsp:sp>
    <dsp:sp modelId="{3270CF8C-D7AB-4B67-B7A1-74345F057538}">
      <dsp:nvSpPr>
        <dsp:cNvPr id="0" name=""/>
        <dsp:cNvSpPr/>
      </dsp:nvSpPr>
      <dsp:spPr>
        <a:xfrm rot="5400000">
          <a:off x="3004996" y="3548893"/>
          <a:ext cx="330421" cy="396505"/>
        </a:xfrm>
        <a:prstGeom prst="rightArrow">
          <a:avLst>
            <a:gd name="adj1" fmla="val 60000"/>
            <a:gd name="adj2" fmla="val 50000"/>
          </a:avLst>
        </a:prstGeom>
        <a:solidFill>
          <a:schemeClr val="accent5">
            <a:hueOff val="11178319"/>
            <a:satOff val="-9634"/>
            <a:lumOff val="1274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3051255" y="3581935"/>
        <a:ext cx="237903" cy="231295"/>
      </dsp:txXfrm>
    </dsp:sp>
    <dsp:sp modelId="{89F15BF1-DD00-49EE-BE8D-BF9CFA1459CF}">
      <dsp:nvSpPr>
        <dsp:cNvPr id="0" name=""/>
        <dsp:cNvSpPr/>
      </dsp:nvSpPr>
      <dsp:spPr>
        <a:xfrm>
          <a:off x="1778995" y="3967427"/>
          <a:ext cx="2782424" cy="881124"/>
        </a:xfrm>
        <a:prstGeom prst="roundRect">
          <a:avLst>
            <a:gd name="adj" fmla="val 10000"/>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err="1">
              <a:latin typeface="Corbel"/>
            </a:rPr>
            <a:t>Thankyou</a:t>
          </a:r>
          <a:r>
            <a:rPr lang="en-GB" sz="1600" kern="1200" dirty="0">
              <a:latin typeface="Corbel"/>
            </a:rPr>
            <a:t> for listening</a:t>
          </a:r>
        </a:p>
      </dsp:txBody>
      <dsp:txXfrm>
        <a:off x="1804802" y="3993234"/>
        <a:ext cx="2730810" cy="829510"/>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74257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1952342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869283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7"/>
          <p:cNvSpPr>
            <a:spLocks noGrp="1"/>
          </p:cNvSpPr>
          <p:nvPr>
            <p:ph type="dt" sz="half" idx="10"/>
          </p:nvPr>
        </p:nvSpPr>
        <p:spPr/>
        <p:txBody>
          <a:bodyPr/>
          <a:lstStyle/>
          <a:p>
            <a:fld id="{846CE7D5-CF57-46EF-B807-FDD0502418D4}" type="datetimeFigureOut">
              <a:rPr lang="en-GB" smtClean="0"/>
              <a:t>24/03/2020</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03012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Date Placeholder 1"/>
          <p:cNvSpPr>
            <a:spLocks noGrp="1"/>
          </p:cNvSpPr>
          <p:nvPr>
            <p:ph type="dt" sz="half" idx="10"/>
          </p:nvPr>
        </p:nvSpPr>
        <p:spPr/>
        <p:txBody>
          <a:bodyPr/>
          <a:lstStyle/>
          <a:p>
            <a:fld id="{846CE7D5-CF57-46EF-B807-FDD0502418D4}" type="datetimeFigureOut">
              <a:rPr lang="en-GB" smtClean="0"/>
              <a:t>24/03/2020</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301320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a:p>
        </p:txBody>
      </p:sp>
      <p:sp>
        <p:nvSpPr>
          <p:cNvPr id="2" name="Date Placeholder 1"/>
          <p:cNvSpPr>
            <a:spLocks noGrp="1"/>
          </p:cNvSpPr>
          <p:nvPr>
            <p:ph type="dt" sz="half" idx="10"/>
          </p:nvPr>
        </p:nvSpPr>
        <p:spPr/>
        <p:txBody>
          <a:bodyPr/>
          <a:lstStyle/>
          <a:p>
            <a:fld id="{846CE7D5-CF57-46EF-B807-FDD0502418D4}" type="datetimeFigureOut">
              <a:rPr lang="en-GB" smtClean="0"/>
              <a:t>24/03/2020</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4518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6CE7D5-CF57-46EF-B807-FDD0502418D4}"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67892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846CE7D5-CF57-46EF-B807-FDD0502418D4}" type="datetimeFigureOut">
              <a:rPr lang="en-GB" smtClean="0"/>
              <a:t>24/03/2020</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40329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846CE7D5-CF57-46EF-B807-FDD0502418D4}" type="datetimeFigureOut">
              <a:rPr lang="en-GB" smtClean="0"/>
              <a:t>24/03/2020</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17752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46CE7D5-CF57-46EF-B807-FDD0502418D4}" type="datetimeFigureOut">
              <a:rPr lang="en-GB" smtClean="0"/>
              <a:t>24/03/2020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63216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46CE7D5-CF57-46EF-B807-FDD0502418D4}" type="datetimeFigureOut">
              <a:rPr lang="en-GB" smtClean="0"/>
              <a:t>24/03/2020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8915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846CE7D5-CF57-46EF-B807-FDD0502418D4}" type="datetimeFigureOut">
              <a:rPr lang="en-GB" smtClean="0"/>
              <a:t>24/03/2020</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408529387"/>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hyperlink" Target="https://en.wikipedia.org/wiki/Heart_(symbol)"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hyperlink" Target="https://creativecommons.org/licenses/by-nc-sa/3.0/" TargetMode="External"/><Relationship Id="rId2" Type="http://schemas.openxmlformats.org/officeDocument/2006/relationships/image" Target="../media/image12.jpeg"/><Relationship Id="rId1" Type="http://schemas.openxmlformats.org/officeDocument/2006/relationships/slideLayout" Target="../slideLayouts/slideLayout8.xml"/><Relationship Id="rId6" Type="http://schemas.openxmlformats.org/officeDocument/2006/relationships/hyperlink" Target="https://creativecommons.org/licenses/by-nc-nd/3.0/" TargetMode="External"/><Relationship Id="rId5" Type="http://schemas.openxmlformats.org/officeDocument/2006/relationships/image" Target="../media/image13.jpeg"/><Relationship Id="rId4" Type="http://schemas.openxmlformats.org/officeDocument/2006/relationships/hyperlink" Target="http://www.flickr.com/photos/deeplifequotes/7076794337/"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s://creativecommons.org/licenses/by-nc-sa/3.0/"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16.jpeg"/><Relationship Id="rId1" Type="http://schemas.openxmlformats.org/officeDocument/2006/relationships/slideLayout" Target="../slideLayouts/slideLayout6.xml"/><Relationship Id="rId6" Type="http://schemas.openxmlformats.org/officeDocument/2006/relationships/image" Target="../media/image18.jpeg"/><Relationship Id="rId5" Type="http://schemas.openxmlformats.org/officeDocument/2006/relationships/hyperlink" Target="https://creativecommons.org/licenses/by/3.0/" TargetMode="External"/><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Person Centred Counselling</a:t>
            </a:r>
          </a:p>
        </p:txBody>
      </p:sp>
      <p:sp>
        <p:nvSpPr>
          <p:cNvPr id="3" name="Subtitle 2"/>
          <p:cNvSpPr>
            <a:spLocks noGrp="1"/>
          </p:cNvSpPr>
          <p:nvPr>
            <p:ph type="subTitle" idx="1"/>
          </p:nvPr>
        </p:nvSpPr>
        <p:spPr/>
        <p:txBody>
          <a:bodyPr>
            <a:normAutofit fontScale="92500"/>
          </a:bodyPr>
          <a:lstStyle/>
          <a:p>
            <a:r>
              <a:rPr lang="en-GB"/>
              <a:t>Use of Person Centred counselling as a complementary therapy</a:t>
            </a:r>
          </a:p>
          <a:p>
            <a:r>
              <a:rPr lang="en-GB"/>
              <a:t>Vanessa Underhill 1809145</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It is all about you, you are unique and are your own person and know what is best for you……..</a:t>
            </a:r>
          </a:p>
        </p:txBody>
      </p:sp>
      <p:pic>
        <p:nvPicPr>
          <p:cNvPr id="5" name="Content Placeholder 4" descr="Pink Fluffy Clouds HD Wallpaper by pinkquilldesign on ..."/>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868738" y="1366837"/>
            <a:ext cx="7315200" cy="4114800"/>
          </a:xfrm>
        </p:spPr>
      </p:pic>
    </p:spTree>
    <p:extLst>
      <p:ext uri="{BB962C8B-B14F-4D97-AF65-F5344CB8AC3E}">
        <p14:creationId xmlns:p14="http://schemas.microsoft.com/office/powerpoint/2010/main" val="3853165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Person centred therapy can treat a variety of issues such as anxiety, depression, addictions, anger, mental health  issues. </a:t>
            </a:r>
            <a:br>
              <a:rPr lang="en-GB"/>
            </a:br>
            <a:r>
              <a:rPr lang="en-GB"/>
              <a:t>(NHS,2020)</a:t>
            </a:r>
          </a:p>
        </p:txBody>
      </p:sp>
      <p:sp>
        <p:nvSpPr>
          <p:cNvPr id="3" name="Text Placeholder 2"/>
          <p:cNvSpPr>
            <a:spLocks noGrp="1"/>
          </p:cNvSpPr>
          <p:nvPr>
            <p:ph type="body" idx="1"/>
          </p:nvPr>
        </p:nvSpPr>
        <p:spPr/>
        <p:txBody>
          <a:bodyPr>
            <a:normAutofit fontScale="85000" lnSpcReduction="10000"/>
          </a:bodyPr>
          <a:lstStyle/>
          <a:p>
            <a:r>
              <a:rPr lang="en-GB"/>
              <a:t>It is ideal for individuals who are willing and motivated to find out more about themselves.</a:t>
            </a:r>
          </a:p>
        </p:txBody>
      </p:sp>
      <p:pic>
        <p:nvPicPr>
          <p:cNvPr id="9" name="Content Placeholder 8" descr="Happiness is not determined by what's happening around you ..."/>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155484" y="2185800"/>
            <a:ext cx="3048000" cy="3048000"/>
          </a:xfrm>
        </p:spPr>
      </p:pic>
      <p:sp>
        <p:nvSpPr>
          <p:cNvPr id="5" name="Text Placeholder 4"/>
          <p:cNvSpPr>
            <a:spLocks noGrp="1"/>
          </p:cNvSpPr>
          <p:nvPr>
            <p:ph type="body" sz="quarter" idx="3"/>
          </p:nvPr>
        </p:nvSpPr>
        <p:spPr/>
        <p:txBody>
          <a:bodyPr>
            <a:normAutofit fontScale="85000" lnSpcReduction="10000"/>
          </a:bodyPr>
          <a:lstStyle/>
          <a:p>
            <a:r>
              <a:rPr lang="en-GB"/>
              <a:t>Each person is unique and are motivated to achieve their potential</a:t>
            </a:r>
          </a:p>
        </p:txBody>
      </p:sp>
      <p:pic>
        <p:nvPicPr>
          <p:cNvPr id="10" name="Content Placeholder 9" descr="&quot;Always remember that you are absolutely unique. Just like ..."/>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7818438" y="2205038"/>
            <a:ext cx="3475037" cy="3475037"/>
          </a:xfrm>
        </p:spPr>
      </p:pic>
      <p:sp>
        <p:nvSpPr>
          <p:cNvPr id="4" name="TextBox 3">
            <a:extLst>
              <a:ext uri="{FF2B5EF4-FFF2-40B4-BE49-F238E27FC236}">
                <a16:creationId xmlns:a16="http://schemas.microsoft.com/office/drawing/2014/main" id="{C9A4B58B-9E55-42AD-8A84-8B756B4F5124}"/>
              </a:ext>
            </a:extLst>
          </p:cNvPr>
          <p:cNvSpPr txBox="1"/>
          <p:nvPr/>
        </p:nvSpPr>
        <p:spPr>
          <a:xfrm rot="10800000" flipV="1">
            <a:off x="-10137" y="6234181"/>
            <a:ext cx="2973237"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2344691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D39D8-9D3A-453A-9169-AD1094AF9291}"/>
              </a:ext>
            </a:extLst>
          </p:cNvPr>
          <p:cNvSpPr>
            <a:spLocks noGrp="1"/>
          </p:cNvSpPr>
          <p:nvPr>
            <p:ph type="title"/>
          </p:nvPr>
        </p:nvSpPr>
        <p:spPr/>
        <p:txBody>
          <a:bodyPr>
            <a:normAutofit fontScale="90000"/>
          </a:bodyPr>
          <a:lstStyle/>
          <a:p>
            <a:r>
              <a:rPr lang="en-US" dirty="0"/>
              <a:t>A new hope for the </a:t>
            </a:r>
            <a:r>
              <a:rPr lang="en-US" dirty="0" err="1"/>
              <a:t>future..person</a:t>
            </a:r>
            <a:r>
              <a:rPr lang="en-US" dirty="0"/>
              <a:t> </a:t>
            </a:r>
            <a:r>
              <a:rPr lang="en-US" dirty="0" err="1"/>
              <a:t>centred</a:t>
            </a:r>
            <a:r>
              <a:rPr lang="en-US" dirty="0"/>
              <a:t> counselling is a warm and optimistic therapy</a:t>
            </a:r>
            <a:br>
              <a:rPr lang="en-US" dirty="0"/>
            </a:br>
            <a:r>
              <a:rPr lang="en-US" dirty="0"/>
              <a:t>(Gibbard &amp;Hanley, 2008)</a:t>
            </a:r>
          </a:p>
        </p:txBody>
      </p:sp>
      <p:pic>
        <p:nvPicPr>
          <p:cNvPr id="4" name="Picture 4" descr="A close up of a logo&#10;&#10;Description generated with high confidence">
            <a:extLst>
              <a:ext uri="{FF2B5EF4-FFF2-40B4-BE49-F238E27FC236}">
                <a16:creationId xmlns:a16="http://schemas.microsoft.com/office/drawing/2014/main" id="{B425E90E-425E-4073-A5D4-8C55F7C5CC0A}"/>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965700" y="863600"/>
            <a:ext cx="5121275" cy="5121275"/>
          </a:xfrm>
        </p:spPr>
      </p:pic>
      <p:sp>
        <p:nvSpPr>
          <p:cNvPr id="6" name="TextBox 5">
            <a:extLst>
              <a:ext uri="{FF2B5EF4-FFF2-40B4-BE49-F238E27FC236}">
                <a16:creationId xmlns:a16="http://schemas.microsoft.com/office/drawing/2014/main" id="{5C4336AF-50E6-452C-8072-40040168D7A9}"/>
              </a:ext>
            </a:extLst>
          </p:cNvPr>
          <p:cNvSpPr txBox="1"/>
          <p:nvPr/>
        </p:nvSpPr>
        <p:spPr>
          <a:xfrm>
            <a:off x="5512040" y="5812347"/>
            <a:ext cx="5164407" cy="490028"/>
          </a:xfrm>
          <a:prstGeom prst="rect">
            <a:avLst/>
          </a:prstGeom>
        </p:spPr>
        <p:txBody>
          <a:bodyPr anchor="t">
            <a:normAutofit/>
          </a:bodyPr>
          <a:lstStyle/>
          <a:p>
            <a:r>
              <a:rPr lang="en-US" b="1"/>
              <a:t>        It is all about the 'feel good factor'</a:t>
            </a:r>
          </a:p>
        </p:txBody>
      </p:sp>
    </p:spTree>
    <p:extLst>
      <p:ext uri="{BB962C8B-B14F-4D97-AF65-F5344CB8AC3E}">
        <p14:creationId xmlns:p14="http://schemas.microsoft.com/office/powerpoint/2010/main" val="1596764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F60C8-7F4F-45AE-BE87-81C64A548FDB}"/>
              </a:ext>
            </a:extLst>
          </p:cNvPr>
          <p:cNvSpPr>
            <a:spLocks noGrp="1"/>
          </p:cNvSpPr>
          <p:nvPr>
            <p:ph type="title"/>
          </p:nvPr>
        </p:nvSpPr>
        <p:spPr>
          <a:xfrm>
            <a:off x="226643" y="1433695"/>
            <a:ext cx="2816103" cy="4388497"/>
          </a:xfrm>
        </p:spPr>
        <p:txBody>
          <a:bodyPr>
            <a:normAutofit fontScale="90000"/>
          </a:bodyPr>
          <a:lstStyle/>
          <a:p>
            <a:r>
              <a:rPr lang="en-US" dirty="0"/>
              <a:t>Alongside orthodox treatment, counselling enhances the individual's ability to look at themselves as a whole rather than the addiction.(public Health Wales, 2020)</a:t>
            </a:r>
            <a:br>
              <a:rPr lang="en-US" dirty="0"/>
            </a:br>
            <a:endParaRPr lang="en-US" err="1"/>
          </a:p>
        </p:txBody>
      </p:sp>
      <p:sp>
        <p:nvSpPr>
          <p:cNvPr id="8" name="TextBox 7">
            <a:extLst>
              <a:ext uri="{FF2B5EF4-FFF2-40B4-BE49-F238E27FC236}">
                <a16:creationId xmlns:a16="http://schemas.microsoft.com/office/drawing/2014/main" id="{D5F1C806-C5F8-4674-A207-3107DA0EE36A}"/>
              </a:ext>
            </a:extLst>
          </p:cNvPr>
          <p:cNvSpPr txBox="1"/>
          <p:nvPr/>
        </p:nvSpPr>
        <p:spPr>
          <a:xfrm>
            <a:off x="583721" y="6305909"/>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3" name="Picture 4" descr="A close up of a sign&#10;&#10;Description generated with very high confidence">
            <a:extLst>
              <a:ext uri="{FF2B5EF4-FFF2-40B4-BE49-F238E27FC236}">
                <a16:creationId xmlns:a16="http://schemas.microsoft.com/office/drawing/2014/main" id="{9DACD506-E4E1-4147-B1FC-FC199C465FDD}"/>
              </a:ext>
            </a:extLst>
          </p:cNvPr>
          <p:cNvPicPr>
            <a:picLocks noChangeAspect="1"/>
          </p:cNvPicPr>
          <p:nvPr/>
        </p:nvPicPr>
        <p:blipFill>
          <a:blip r:embed="rId2"/>
          <a:stretch>
            <a:fillRect/>
          </a:stretch>
        </p:blipFill>
        <p:spPr>
          <a:xfrm>
            <a:off x="8379319" y="2364435"/>
            <a:ext cx="2743200" cy="2743200"/>
          </a:xfrm>
          <a:prstGeom prst="rect">
            <a:avLst/>
          </a:prstGeom>
        </p:spPr>
      </p:pic>
      <p:pic>
        <p:nvPicPr>
          <p:cNvPr id="4" name="Picture 4" descr="A close up of a map&#10;&#10;Description generated with high confidence">
            <a:extLst>
              <a:ext uri="{FF2B5EF4-FFF2-40B4-BE49-F238E27FC236}">
                <a16:creationId xmlns:a16="http://schemas.microsoft.com/office/drawing/2014/main" id="{10F29D7E-C185-4622-83C7-6F6CCE401188}"/>
              </a:ext>
            </a:extLst>
          </p:cNvPr>
          <p:cNvPicPr>
            <a:picLocks noChangeAspect="1"/>
          </p:cNvPicPr>
          <p:nvPr/>
        </p:nvPicPr>
        <p:blipFill>
          <a:blip r:embed="rId3"/>
          <a:stretch>
            <a:fillRect/>
          </a:stretch>
        </p:blipFill>
        <p:spPr>
          <a:xfrm>
            <a:off x="3541609" y="784582"/>
            <a:ext cx="4457394" cy="4575995"/>
          </a:xfrm>
          <a:prstGeom prst="rect">
            <a:avLst/>
          </a:prstGeom>
        </p:spPr>
      </p:pic>
      <p:sp>
        <p:nvSpPr>
          <p:cNvPr id="7" name="Content Placeholder 6">
            <a:extLst>
              <a:ext uri="{FF2B5EF4-FFF2-40B4-BE49-F238E27FC236}">
                <a16:creationId xmlns:a16="http://schemas.microsoft.com/office/drawing/2014/main" id="{5F01AA3F-93EA-42C2-A983-54D31BA23957}"/>
              </a:ext>
            </a:extLst>
          </p:cNvPr>
          <p:cNvSpPr>
            <a:spLocks noGrp="1"/>
          </p:cNvSpPr>
          <p:nvPr>
            <p:ph idx="1"/>
          </p:nvPr>
        </p:nvSpPr>
        <p:spPr>
          <a:xfrm>
            <a:off x="4679964" y="6305474"/>
            <a:ext cx="3150173" cy="2738869"/>
          </a:xfrm>
        </p:spPr>
        <p:txBody>
          <a:bodyPr/>
          <a:lstStyle/>
          <a:p>
            <a:pPr>
              <a:buNone/>
            </a:pPr>
            <a:endParaRPr lang="en-US"/>
          </a:p>
        </p:txBody>
      </p:sp>
    </p:spTree>
    <p:extLst>
      <p:ext uri="{BB962C8B-B14F-4D97-AF65-F5344CB8AC3E}">
        <p14:creationId xmlns:p14="http://schemas.microsoft.com/office/powerpoint/2010/main" val="32609727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BFDB2-4985-446E-A19B-3E02B1146313}"/>
              </a:ext>
            </a:extLst>
          </p:cNvPr>
          <p:cNvSpPr>
            <a:spLocks noGrp="1"/>
          </p:cNvSpPr>
          <p:nvPr>
            <p:ph type="title"/>
          </p:nvPr>
        </p:nvSpPr>
        <p:spPr>
          <a:xfrm>
            <a:off x="109145" y="1123837"/>
            <a:ext cx="3450689" cy="4601183"/>
          </a:xfrm>
        </p:spPr>
        <p:txBody>
          <a:bodyPr/>
          <a:lstStyle/>
          <a:p>
            <a:r>
              <a:rPr lang="en-US"/>
              <a:t>BUPA(2020) advise that many number of people in the U.K use complementary</a:t>
            </a:r>
            <a:br>
              <a:rPr lang="en-US"/>
            </a:br>
            <a:r>
              <a:rPr lang="en-US"/>
              <a:t>therapies alongside conventional treatments</a:t>
            </a:r>
          </a:p>
        </p:txBody>
      </p:sp>
      <p:sp>
        <p:nvSpPr>
          <p:cNvPr id="3" name="TextBox 2">
            <a:extLst>
              <a:ext uri="{FF2B5EF4-FFF2-40B4-BE49-F238E27FC236}">
                <a16:creationId xmlns:a16="http://schemas.microsoft.com/office/drawing/2014/main" id="{0B60DF7D-06D6-42C2-81F1-ADB8ED3B02EF}"/>
              </a:ext>
            </a:extLst>
          </p:cNvPr>
          <p:cNvSpPr txBox="1"/>
          <p:nvPr/>
        </p:nvSpPr>
        <p:spPr>
          <a:xfrm>
            <a:off x="5644551" y="1000664"/>
            <a:ext cx="2743200"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People are hopeful that alongside their regular medication having counselling will also help to make their life a little more understandable and manageable. Marie Curie (2020) advise that although there is not great scientific evidence of success rates of complementary therapies they will help the individual feel relaxed and empowered.</a:t>
            </a:r>
          </a:p>
        </p:txBody>
      </p:sp>
    </p:spTree>
    <p:extLst>
      <p:ext uri="{BB962C8B-B14F-4D97-AF65-F5344CB8AC3E}">
        <p14:creationId xmlns:p14="http://schemas.microsoft.com/office/powerpoint/2010/main" val="3334880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D1BEC1A3-A078-4473-B1BC-C026A260BE1A}"/>
              </a:ext>
            </a:extLst>
          </p:cNvPr>
          <p:cNvSpPr>
            <a:spLocks noGrp="1"/>
          </p:cNvSpPr>
          <p:nvPr>
            <p:ph type="body" sz="half" idx="2"/>
          </p:nvPr>
        </p:nvSpPr>
        <p:spPr>
          <a:xfrm>
            <a:off x="256032" y="5622520"/>
            <a:ext cx="2164607" cy="193646"/>
          </a:xfrm>
        </p:spPr>
        <p:txBody>
          <a:bodyPr>
            <a:normAutofit fontScale="55000" lnSpcReduction="20000"/>
          </a:bodyPr>
          <a:lstStyle/>
          <a:p>
            <a:endParaRPr lang="en-GB"/>
          </a:p>
        </p:txBody>
      </p:sp>
      <p:pic>
        <p:nvPicPr>
          <p:cNvPr id="16" name="Picture 16" descr="A picture containing object, mirror&#10;&#10;Description generated with very high confidence">
            <a:extLst>
              <a:ext uri="{FF2B5EF4-FFF2-40B4-BE49-F238E27FC236}">
                <a16:creationId xmlns:a16="http://schemas.microsoft.com/office/drawing/2014/main" id="{C4677E7C-3DAA-4487-ADB1-5F6F53823144}"/>
              </a:ext>
            </a:extLst>
          </p:cNvPr>
          <p:cNvPicPr>
            <a:picLocks noChangeAspect="1"/>
          </p:cNvPicPr>
          <p:nvPr/>
        </p:nvPicPr>
        <p:blipFill>
          <a:blip r:embed="rId2"/>
          <a:stretch>
            <a:fillRect/>
          </a:stretch>
        </p:blipFill>
        <p:spPr>
          <a:xfrm>
            <a:off x="6970986" y="613442"/>
            <a:ext cx="2743200" cy="2451735"/>
          </a:xfrm>
          <a:prstGeom prst="rect">
            <a:avLst/>
          </a:prstGeom>
        </p:spPr>
      </p:pic>
      <p:sp>
        <p:nvSpPr>
          <p:cNvPr id="20" name="TextBox 19">
            <a:extLst>
              <a:ext uri="{FF2B5EF4-FFF2-40B4-BE49-F238E27FC236}">
                <a16:creationId xmlns:a16="http://schemas.microsoft.com/office/drawing/2014/main" id="{238882FC-0A82-452F-B521-49D001C8766D}"/>
              </a:ext>
            </a:extLst>
          </p:cNvPr>
          <p:cNvSpPr txBox="1"/>
          <p:nvPr/>
        </p:nvSpPr>
        <p:spPr>
          <a:xfrm>
            <a:off x="4104191" y="1976589"/>
            <a:ext cx="274320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454545"/>
                </a:solidFill>
                <a:latin typeface="Calibri"/>
                <a:cs typeface="Calibri"/>
              </a:rPr>
              <a:t>Person-</a:t>
            </a:r>
            <a:r>
              <a:rPr lang="en-US" b="1" err="1">
                <a:solidFill>
                  <a:srgbClr val="454545"/>
                </a:solidFill>
                <a:latin typeface="Calibri"/>
                <a:cs typeface="Calibri"/>
              </a:rPr>
              <a:t>centred</a:t>
            </a:r>
            <a:r>
              <a:rPr lang="en-US" b="1">
                <a:solidFill>
                  <a:srgbClr val="454545"/>
                </a:solidFill>
                <a:latin typeface="Calibri"/>
                <a:cs typeface="Calibri"/>
              </a:rPr>
              <a:t> therapy aims to improve the self confidence and trust in the individual. Enabling the person in becoming adjusted and able to live in the moment and to release negative thoughts such as guilt regarding past events which are extremely painful and unable to change.</a:t>
            </a:r>
          </a:p>
        </p:txBody>
      </p:sp>
      <p:sp>
        <p:nvSpPr>
          <p:cNvPr id="22" name="Title 21">
            <a:extLst>
              <a:ext uri="{FF2B5EF4-FFF2-40B4-BE49-F238E27FC236}">
                <a16:creationId xmlns:a16="http://schemas.microsoft.com/office/drawing/2014/main" id="{DDE308E4-2B10-4839-AC98-AE9CCA18FAAC}"/>
              </a:ext>
            </a:extLst>
          </p:cNvPr>
          <p:cNvSpPr>
            <a:spLocks noGrp="1"/>
          </p:cNvSpPr>
          <p:nvPr>
            <p:ph type="title"/>
          </p:nvPr>
        </p:nvSpPr>
        <p:spPr/>
        <p:txBody>
          <a:bodyPr/>
          <a:lstStyle/>
          <a:p>
            <a:r>
              <a:rPr lang="en-GB"/>
              <a:t>The Objective of the Counselling....</a:t>
            </a:r>
            <a:br>
              <a:rPr lang="en-GB"/>
            </a:br>
            <a:r>
              <a:rPr lang="en-GB"/>
              <a:t>What's it all about....?</a:t>
            </a:r>
          </a:p>
        </p:txBody>
      </p:sp>
      <p:sp>
        <p:nvSpPr>
          <p:cNvPr id="2" name="TextBox 1">
            <a:extLst>
              <a:ext uri="{FF2B5EF4-FFF2-40B4-BE49-F238E27FC236}">
                <a16:creationId xmlns:a16="http://schemas.microsoft.com/office/drawing/2014/main" id="{669CC933-FF19-4885-B1D6-B54FF68E03E8}"/>
              </a:ext>
            </a:extLst>
          </p:cNvPr>
          <p:cNvSpPr txBox="1"/>
          <p:nvPr/>
        </p:nvSpPr>
        <p:spPr>
          <a:xfrm>
            <a:off x="8534400" y="3602967"/>
            <a:ext cx="274320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Alongside current orthodox NHS medications prescribed individuals can either self refer and fund or on occasion be referred through the NHS </a:t>
            </a:r>
            <a:r>
              <a:rPr lang="en-US" b="1" err="1"/>
              <a:t>pyschological</a:t>
            </a:r>
            <a:r>
              <a:rPr lang="en-US" b="1"/>
              <a:t> therapies service in each person's local area. </a:t>
            </a:r>
          </a:p>
        </p:txBody>
      </p:sp>
    </p:spTree>
    <p:extLst>
      <p:ext uri="{BB962C8B-B14F-4D97-AF65-F5344CB8AC3E}">
        <p14:creationId xmlns:p14="http://schemas.microsoft.com/office/powerpoint/2010/main" val="7322277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F58C2-A6A0-4D65-877E-807832EA245D}"/>
              </a:ext>
            </a:extLst>
          </p:cNvPr>
          <p:cNvSpPr>
            <a:spLocks noGrp="1"/>
          </p:cNvSpPr>
          <p:nvPr>
            <p:ph type="title"/>
          </p:nvPr>
        </p:nvSpPr>
        <p:spPr/>
        <p:txBody>
          <a:bodyPr/>
          <a:lstStyle/>
          <a:p>
            <a:r>
              <a:rPr lang="en-GB"/>
              <a:t>Is the Counselling regulated?</a:t>
            </a:r>
            <a:br>
              <a:rPr lang="en-GB"/>
            </a:br>
            <a:br>
              <a:rPr lang="en-GB"/>
            </a:br>
            <a:br>
              <a:rPr lang="en-GB"/>
            </a:br>
            <a:br>
              <a:rPr lang="en-GB"/>
            </a:br>
            <a:r>
              <a:rPr lang="en-GB"/>
              <a:t>(BACP, 2020)</a:t>
            </a:r>
          </a:p>
        </p:txBody>
      </p:sp>
      <p:sp>
        <p:nvSpPr>
          <p:cNvPr id="3" name="Content Placeholder 2">
            <a:extLst>
              <a:ext uri="{FF2B5EF4-FFF2-40B4-BE49-F238E27FC236}">
                <a16:creationId xmlns:a16="http://schemas.microsoft.com/office/drawing/2014/main" id="{9B4ABE07-BF6A-4BAA-95CA-13FBBC38AEE5}"/>
              </a:ext>
            </a:extLst>
          </p:cNvPr>
          <p:cNvSpPr>
            <a:spLocks noGrp="1"/>
          </p:cNvSpPr>
          <p:nvPr>
            <p:ph idx="1"/>
          </p:nvPr>
        </p:nvSpPr>
        <p:spPr/>
        <p:txBody>
          <a:bodyPr>
            <a:normAutofit/>
          </a:bodyPr>
          <a:lstStyle/>
          <a:p>
            <a:pPr marL="0" indent="0">
              <a:buNone/>
            </a:pPr>
            <a:endParaRPr lang="en-GB">
              <a:ea typeface="+mn-lt"/>
              <a:cs typeface="+mn-lt"/>
            </a:endParaRPr>
          </a:p>
          <a:p>
            <a:r>
              <a:rPr lang="en-GB">
                <a:ea typeface="+mn-lt"/>
                <a:cs typeface="+mn-lt"/>
              </a:rPr>
              <a:t>The British Association for Counselling and Psychotherapy (BACP) is the professional association for members of the counselling professions in the United Kingdom (U.K)</a:t>
            </a:r>
          </a:p>
          <a:p>
            <a:endParaRPr lang="en-GB">
              <a:ea typeface="+mn-lt"/>
              <a:cs typeface="+mn-lt"/>
            </a:endParaRPr>
          </a:p>
          <a:p>
            <a:r>
              <a:rPr lang="en-GB">
                <a:ea typeface="+mn-lt"/>
                <a:cs typeface="+mn-lt"/>
              </a:rPr>
              <a:t>The BACP has a desire for social justice which determines everything they do to guide the relationship with members and the public, as well as commissioners and government. The BACP champion the counselling professions as a viable, and increasingly evidence-based choice for people. </a:t>
            </a:r>
          </a:p>
          <a:p>
            <a:endParaRPr lang="en-GB"/>
          </a:p>
          <a:p>
            <a:r>
              <a:rPr lang="en-GB"/>
              <a:t>The BACP promotes and facilitates research to produce trusted best practice, by providing a robust framework to ensure the profession follows and adheres to the highest possible standards that protect individuals seeking therapy.</a:t>
            </a:r>
            <a:endParaRPr lang="en-US">
              <a:ea typeface="+mn-lt"/>
              <a:cs typeface="+mn-lt"/>
            </a:endParaRPr>
          </a:p>
          <a:p>
            <a:endParaRPr lang="en-GB"/>
          </a:p>
          <a:p>
            <a:endParaRPr lang="en-GB"/>
          </a:p>
        </p:txBody>
      </p:sp>
    </p:spTree>
    <p:extLst>
      <p:ext uri="{BB962C8B-B14F-4D97-AF65-F5344CB8AC3E}">
        <p14:creationId xmlns:p14="http://schemas.microsoft.com/office/powerpoint/2010/main" val="20884859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Initially in 1943, a system was conceived claiming in order to reach the next stage of the system you had to successfully complete the one before.</a:t>
            </a:r>
            <a:br>
              <a:rPr lang="en-GB"/>
            </a:br>
            <a:br>
              <a:rPr lang="en-GB"/>
            </a:br>
            <a:r>
              <a:rPr lang="en-GB"/>
              <a:t>(Maslow,1987)</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591098" y="330679"/>
            <a:ext cx="6758248" cy="7045559"/>
          </a:xfrm>
        </p:spPr>
      </p:pic>
      <p:sp>
        <p:nvSpPr>
          <p:cNvPr id="3" name="TextBox 2">
            <a:extLst>
              <a:ext uri="{FF2B5EF4-FFF2-40B4-BE49-F238E27FC236}">
                <a16:creationId xmlns:a16="http://schemas.microsoft.com/office/drawing/2014/main" id="{F901549D-7DA9-4AB9-B58E-4B10A0905126}"/>
              </a:ext>
            </a:extLst>
          </p:cNvPr>
          <p:cNvSpPr txBox="1"/>
          <p:nvPr/>
        </p:nvSpPr>
        <p:spPr>
          <a:xfrm>
            <a:off x="353683" y="6234023"/>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1132882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252919" y="1123837"/>
            <a:ext cx="2947482" cy="4802466"/>
          </a:xfrm>
        </p:spPr>
        <p:txBody>
          <a:bodyPr>
            <a:normAutofit fontScale="90000"/>
          </a:bodyPr>
          <a:lstStyle/>
          <a:p>
            <a:r>
              <a:rPr lang="en-GB"/>
              <a:t>Key theorist Carl Rogers, published a 1946 person centred therapy book and counselling for clients was totally revolutionised.</a:t>
            </a:r>
          </a:p>
        </p:txBody>
      </p:sp>
      <p:sp>
        <p:nvSpPr>
          <p:cNvPr id="9" name="Text Placeholder 8"/>
          <p:cNvSpPr>
            <a:spLocks noGrp="1"/>
          </p:cNvSpPr>
          <p:nvPr>
            <p:ph type="body" idx="1"/>
          </p:nvPr>
        </p:nvSpPr>
        <p:spPr/>
        <p:txBody>
          <a:bodyPr>
            <a:normAutofit fontScale="92500"/>
          </a:bodyPr>
          <a:lstStyle/>
          <a:p>
            <a:r>
              <a:rPr lang="en-GB"/>
              <a:t>Humans have  basic needs to feel valued, loved and nurtured</a:t>
            </a:r>
          </a:p>
        </p:txBody>
      </p:sp>
      <p:pic>
        <p:nvPicPr>
          <p:cNvPr id="13" name="Content Placeholder 12" descr="Carl Rogers Quote | This great quote by Carl Rogers forms ..."/>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867150" y="2182373"/>
            <a:ext cx="3475038" cy="4311122"/>
          </a:xfrm>
        </p:spPr>
      </p:pic>
      <p:sp>
        <p:nvSpPr>
          <p:cNvPr id="11" name="Text Placeholder 10"/>
          <p:cNvSpPr>
            <a:spLocks noGrp="1"/>
          </p:cNvSpPr>
          <p:nvPr>
            <p:ph type="body" sz="quarter" idx="3"/>
          </p:nvPr>
        </p:nvSpPr>
        <p:spPr/>
        <p:txBody>
          <a:bodyPr/>
          <a:lstStyle/>
          <a:p>
            <a:r>
              <a:rPr lang="en-GB"/>
              <a:t>We all have a picture of our ideal self versus our real self</a:t>
            </a:r>
          </a:p>
        </p:txBody>
      </p:sp>
      <p:pic>
        <p:nvPicPr>
          <p:cNvPr id="14" name="Content Placeholder 13"/>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7818439" y="1952870"/>
            <a:ext cx="3619874" cy="4365297"/>
          </a:xfrm>
        </p:spPr>
      </p:pic>
      <p:sp>
        <p:nvSpPr>
          <p:cNvPr id="4" name="TextBox 3">
            <a:extLst>
              <a:ext uri="{FF2B5EF4-FFF2-40B4-BE49-F238E27FC236}">
                <a16:creationId xmlns:a16="http://schemas.microsoft.com/office/drawing/2014/main" id="{B138AAC6-1007-4F15-9FAE-154D840ED378}"/>
              </a:ext>
            </a:extLst>
          </p:cNvPr>
          <p:cNvSpPr txBox="1"/>
          <p:nvPr/>
        </p:nvSpPr>
        <p:spPr>
          <a:xfrm>
            <a:off x="468702" y="6320287"/>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3558019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6032" y="1425632"/>
            <a:ext cx="2834640" cy="4426527"/>
          </a:xfrm>
        </p:spPr>
        <p:txBody>
          <a:bodyPr>
            <a:normAutofit fontScale="90000"/>
          </a:bodyPr>
          <a:lstStyle/>
          <a:p>
            <a:r>
              <a:rPr lang="en-GB"/>
              <a:t>Both Maslow and Rogers advocated personal development as an essential human need. The theory is focussed on </a:t>
            </a:r>
            <a:r>
              <a:rPr lang="en-GB" err="1"/>
              <a:t>self worth</a:t>
            </a:r>
            <a:r>
              <a:rPr lang="en-GB"/>
              <a:t> and recognises each person's importance</a:t>
            </a:r>
          </a:p>
        </p:txBody>
      </p:sp>
      <p:pic>
        <p:nvPicPr>
          <p:cNvPr id="5" name="Content Placeholder 4" descr="The 1709 Blog: How to calculate damages in filesharing cases?"/>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29918" y="868363"/>
            <a:ext cx="4389664" cy="5121275"/>
          </a:xfrm>
        </p:spPr>
      </p:pic>
      <p:sp>
        <p:nvSpPr>
          <p:cNvPr id="3" name="TextBox 2">
            <a:extLst>
              <a:ext uri="{FF2B5EF4-FFF2-40B4-BE49-F238E27FC236}">
                <a16:creationId xmlns:a16="http://schemas.microsoft.com/office/drawing/2014/main" id="{F91468DE-D47C-4CB9-BE90-E9A61681B32E}"/>
              </a:ext>
            </a:extLst>
          </p:cNvPr>
          <p:cNvSpPr txBox="1"/>
          <p:nvPr/>
        </p:nvSpPr>
        <p:spPr>
          <a:xfrm>
            <a:off x="468702" y="6406551"/>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3177383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4673166"/>
          </a:xfrm>
        </p:spPr>
        <p:txBody>
          <a:bodyPr>
            <a:normAutofit fontScale="90000"/>
          </a:bodyPr>
          <a:lstStyle/>
          <a:p>
            <a:r>
              <a:rPr lang="en-GB"/>
              <a:t>The counselling aims to promote inventive and refreshing methods, it stresses the belief that people are born with the wish to better not only themselves but the world too</a:t>
            </a:r>
          </a:p>
        </p:txBody>
      </p:sp>
      <p:sp>
        <p:nvSpPr>
          <p:cNvPr id="4" name="Text Placeholder 3"/>
          <p:cNvSpPr>
            <a:spLocks noGrp="1"/>
          </p:cNvSpPr>
          <p:nvPr>
            <p:ph type="body" sz="half" idx="2"/>
          </p:nvPr>
        </p:nvSpPr>
        <p:spPr>
          <a:xfrm>
            <a:off x="256032" y="6003697"/>
            <a:ext cx="2834640" cy="79123"/>
          </a:xfrm>
        </p:spPr>
        <p:txBody>
          <a:bodyPr>
            <a:normAutofit fontScale="25000" lnSpcReduction="20000"/>
          </a:bodyPr>
          <a:lstStyle/>
          <a:p>
            <a:endParaRPr lang="en-US"/>
          </a:p>
        </p:txBody>
      </p:sp>
      <p:sp>
        <p:nvSpPr>
          <p:cNvPr id="3" name="TextBox 2">
            <a:extLst>
              <a:ext uri="{FF2B5EF4-FFF2-40B4-BE49-F238E27FC236}">
                <a16:creationId xmlns:a16="http://schemas.microsoft.com/office/drawing/2014/main" id="{1353B6F3-CD06-4B50-ABB2-0A40CEBA3883}"/>
              </a:ext>
            </a:extLst>
          </p:cNvPr>
          <p:cNvSpPr txBox="1"/>
          <p:nvPr/>
        </p:nvSpPr>
        <p:spPr>
          <a:xfrm>
            <a:off x="310551" y="6320287"/>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6" name="Picture 6" descr="A close up of text on a white background&#10;&#10;Description generated with very high confidence">
            <a:extLst>
              <a:ext uri="{FF2B5EF4-FFF2-40B4-BE49-F238E27FC236}">
                <a16:creationId xmlns:a16="http://schemas.microsoft.com/office/drawing/2014/main" id="{02FA67EF-7B5A-4768-9752-B543D5A0BEA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845834" y="159590"/>
            <a:ext cx="4353463" cy="3778369"/>
          </a:xfrm>
          <a:prstGeom prst="rect">
            <a:avLst/>
          </a:prstGeom>
        </p:spPr>
      </p:pic>
      <p:sp>
        <p:nvSpPr>
          <p:cNvPr id="8" name="TextBox 7">
            <a:extLst>
              <a:ext uri="{FF2B5EF4-FFF2-40B4-BE49-F238E27FC236}">
                <a16:creationId xmlns:a16="http://schemas.microsoft.com/office/drawing/2014/main" id="{CD8DF604-E0FB-420A-939A-177829C31283}"/>
              </a:ext>
            </a:extLst>
          </p:cNvPr>
          <p:cNvSpPr txBox="1"/>
          <p:nvPr/>
        </p:nvSpPr>
        <p:spPr>
          <a:xfrm>
            <a:off x="4724400" y="4800600"/>
            <a:ext cx="2743200" cy="317500"/>
          </a:xfrm>
          <a:prstGeom prst="rect">
            <a:avLst/>
          </a:prstGeom>
        </p:spPr>
        <p:txBody>
          <a:bodyPr>
            <a:normAutofit fontScale="47500" lnSpcReduction="20000"/>
          </a:bodyPr>
          <a:lstStyle/>
          <a:p>
            <a:r>
              <a:rPr lang="en-US">
                <a:hlinkClick r:id="rId4"/>
              </a:rPr>
              <a:t>This Photo</a:t>
            </a:r>
            <a:r>
              <a:rPr lang="en-US"/>
              <a:t> by Unknown author is licensed under </a:t>
            </a:r>
            <a:r>
              <a:rPr lang="en-US">
                <a:hlinkClick r:id="rId3"/>
              </a:rPr>
              <a:t>CC BY-SA-NC</a:t>
            </a:r>
            <a:r>
              <a:rPr lang="en-US"/>
              <a:t>.</a:t>
            </a:r>
          </a:p>
        </p:txBody>
      </p:sp>
      <p:pic>
        <p:nvPicPr>
          <p:cNvPr id="12" name="Picture 12" descr="A baby lying on a bed&#10;&#10;Description generated with high confidence">
            <a:extLst>
              <a:ext uri="{FF2B5EF4-FFF2-40B4-BE49-F238E27FC236}">
                <a16:creationId xmlns:a16="http://schemas.microsoft.com/office/drawing/2014/main" id="{FAF4B54D-ED15-45F7-BFAC-7EF0D633B0C7}"/>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4057396" y="3926539"/>
            <a:ext cx="5615587" cy="2843677"/>
          </a:xfrm>
          <a:prstGeom prst="rect">
            <a:avLst/>
          </a:prstGeom>
        </p:spPr>
      </p:pic>
      <p:sp>
        <p:nvSpPr>
          <p:cNvPr id="14" name="TextBox 13">
            <a:extLst>
              <a:ext uri="{FF2B5EF4-FFF2-40B4-BE49-F238E27FC236}">
                <a16:creationId xmlns:a16="http://schemas.microsoft.com/office/drawing/2014/main" id="{B22AA8FC-281A-42F5-8F42-B7C71F903C49}"/>
              </a:ext>
            </a:extLst>
          </p:cNvPr>
          <p:cNvSpPr txBox="1"/>
          <p:nvPr/>
        </p:nvSpPr>
        <p:spPr>
          <a:xfrm>
            <a:off x="4186418" y="6339188"/>
            <a:ext cx="1587500" cy="317500"/>
          </a:xfrm>
          <a:prstGeom prst="rect">
            <a:avLst/>
          </a:prstGeom>
        </p:spPr>
        <p:txBody>
          <a:bodyPr anchor="t">
            <a:normAutofit fontScale="92500" lnSpcReduction="20000"/>
          </a:bodyPr>
          <a:lstStyle/>
          <a:p>
            <a:r>
              <a:rPr lang="en-US"/>
              <a:t>.</a:t>
            </a:r>
          </a:p>
        </p:txBody>
      </p:sp>
    </p:spTree>
    <p:extLst>
      <p:ext uri="{BB962C8B-B14F-4D97-AF65-F5344CB8AC3E}">
        <p14:creationId xmlns:p14="http://schemas.microsoft.com/office/powerpoint/2010/main" val="22357353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The theorists of person-centred counselling believe the individual's subjective experiences are the most important.</a:t>
            </a:r>
          </a:p>
        </p:txBody>
      </p:sp>
      <p:pic>
        <p:nvPicPr>
          <p:cNvPr id="3" name="Picture 2" descr="EOI and Communication: Expressing your Opinion"/>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39014" y="3685746"/>
            <a:ext cx="2790825" cy="1638300"/>
          </a:xfrm>
          <a:prstGeom prst="rect">
            <a:avLst/>
          </a:prstGeom>
        </p:spPr>
      </p:pic>
      <p:sp>
        <p:nvSpPr>
          <p:cNvPr id="4" name="TextBox 3"/>
          <p:cNvSpPr txBox="1"/>
          <p:nvPr/>
        </p:nvSpPr>
        <p:spPr>
          <a:xfrm>
            <a:off x="8429105" y="2596236"/>
            <a:ext cx="2852911" cy="3539430"/>
          </a:xfrm>
          <a:prstGeom prst="rect">
            <a:avLst/>
          </a:prstGeom>
          <a:noFill/>
        </p:spPr>
        <p:txBody>
          <a:bodyPr wrap="square" rtlCol="0" anchor="t">
            <a:spAutoFit/>
          </a:bodyPr>
          <a:lstStyle/>
          <a:p>
            <a:r>
              <a:rPr lang="en-GB" sz="2800" err="1"/>
              <a:t>Opinion's</a:t>
            </a:r>
            <a:r>
              <a:rPr lang="en-GB" sz="2800"/>
              <a:t> of the individual's own experience is much greater than taking various opinions from differing participants.</a:t>
            </a:r>
          </a:p>
        </p:txBody>
      </p:sp>
      <p:pic>
        <p:nvPicPr>
          <p:cNvPr id="5" name="Picture 4" descr="Mental health counselling for students in Riga Stradinš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37783" y="117685"/>
            <a:ext cx="6991257" cy="2486692"/>
          </a:xfrm>
          <a:prstGeom prst="rect">
            <a:avLst/>
          </a:prstGeom>
        </p:spPr>
      </p:pic>
      <p:sp>
        <p:nvSpPr>
          <p:cNvPr id="6" name="TextBox 5">
            <a:extLst>
              <a:ext uri="{FF2B5EF4-FFF2-40B4-BE49-F238E27FC236}">
                <a16:creationId xmlns:a16="http://schemas.microsoft.com/office/drawing/2014/main" id="{076F3033-1EC6-449F-9F03-DA24313125B0}"/>
              </a:ext>
            </a:extLst>
          </p:cNvPr>
          <p:cNvSpPr txBox="1"/>
          <p:nvPr/>
        </p:nvSpPr>
        <p:spPr>
          <a:xfrm>
            <a:off x="684363" y="6205267"/>
            <a:ext cx="2513161"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3995259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766C7-71FE-46C3-97D9-8D8084850091}"/>
              </a:ext>
            </a:extLst>
          </p:cNvPr>
          <p:cNvSpPr>
            <a:spLocks noGrp="1"/>
          </p:cNvSpPr>
          <p:nvPr>
            <p:ph type="title"/>
          </p:nvPr>
        </p:nvSpPr>
        <p:spPr/>
        <p:txBody>
          <a:bodyPr>
            <a:normAutofit fontScale="90000"/>
          </a:bodyPr>
          <a:lstStyle/>
          <a:p>
            <a:br>
              <a:rPr lang="en-US"/>
            </a:br>
            <a:r>
              <a:rPr lang="en-US"/>
              <a:t>"The good life is an ongoing process, it is not a fixed destination"  </a:t>
            </a:r>
            <a:br>
              <a:rPr lang="en-US"/>
            </a:br>
            <a:r>
              <a:rPr lang="en-US"/>
              <a:t>(C. Rogers 1961) the counselling can be used in all forms of health and social care....</a:t>
            </a:r>
          </a:p>
        </p:txBody>
      </p:sp>
      <p:pic>
        <p:nvPicPr>
          <p:cNvPr id="3" name="Picture 3" descr="A picture containing person, indoor, floor, sitting&#10;&#10;Description generated with very high confidence">
            <a:extLst>
              <a:ext uri="{FF2B5EF4-FFF2-40B4-BE49-F238E27FC236}">
                <a16:creationId xmlns:a16="http://schemas.microsoft.com/office/drawing/2014/main" id="{C1AACAAC-3221-429D-9CD0-D5258B22DDE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182771" y="185421"/>
            <a:ext cx="3835879" cy="2927029"/>
          </a:xfrm>
          <a:prstGeom prst="rect">
            <a:avLst/>
          </a:prstGeom>
        </p:spPr>
      </p:pic>
      <p:sp>
        <p:nvSpPr>
          <p:cNvPr id="5" name="TextBox 4">
            <a:extLst>
              <a:ext uri="{FF2B5EF4-FFF2-40B4-BE49-F238E27FC236}">
                <a16:creationId xmlns:a16="http://schemas.microsoft.com/office/drawing/2014/main" id="{87C6DA5D-F760-42C3-BCC7-1CF56B921CC1}"/>
              </a:ext>
            </a:extLst>
          </p:cNvPr>
          <p:cNvSpPr txBox="1"/>
          <p:nvPr/>
        </p:nvSpPr>
        <p:spPr>
          <a:xfrm>
            <a:off x="5601420" y="2441695"/>
            <a:ext cx="2743200" cy="360632"/>
          </a:xfrm>
          <a:prstGeom prst="rect">
            <a:avLst/>
          </a:prstGeom>
        </p:spPr>
        <p:txBody>
          <a:bodyPr anchor="t">
            <a:normAutofit lnSpcReduction="10000"/>
          </a:bodyPr>
          <a:lstStyle/>
          <a:p>
            <a:endParaRPr lang="en-US"/>
          </a:p>
        </p:txBody>
      </p:sp>
      <p:pic>
        <p:nvPicPr>
          <p:cNvPr id="7" name="Picture 7" descr="A close up of text on a whiteboard&#10;&#10;Description generated with high confidence">
            <a:extLst>
              <a:ext uri="{FF2B5EF4-FFF2-40B4-BE49-F238E27FC236}">
                <a16:creationId xmlns:a16="http://schemas.microsoft.com/office/drawing/2014/main" id="{DAD60A9D-0C6B-4042-9CED-A82A1FB4913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361871" y="3293853"/>
            <a:ext cx="3174521" cy="2556294"/>
          </a:xfrm>
          <a:prstGeom prst="rect">
            <a:avLst/>
          </a:prstGeom>
        </p:spPr>
      </p:pic>
      <p:pic>
        <p:nvPicPr>
          <p:cNvPr id="11" name="Picture 11" descr="A close up of a person&#10;&#10;Description generated with high confidence">
            <a:extLst>
              <a:ext uri="{FF2B5EF4-FFF2-40B4-BE49-F238E27FC236}">
                <a16:creationId xmlns:a16="http://schemas.microsoft.com/office/drawing/2014/main" id="{F2A30494-D790-4F09-A4C2-FDC782F0B710}"/>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4120552" y="3665508"/>
            <a:ext cx="3059501" cy="2287437"/>
          </a:xfrm>
          <a:prstGeom prst="rect">
            <a:avLst/>
          </a:prstGeom>
        </p:spPr>
      </p:pic>
      <p:sp>
        <p:nvSpPr>
          <p:cNvPr id="13" name="TextBox 12">
            <a:extLst>
              <a:ext uri="{FF2B5EF4-FFF2-40B4-BE49-F238E27FC236}">
                <a16:creationId xmlns:a16="http://schemas.microsoft.com/office/drawing/2014/main" id="{9C3F1CCC-D035-45F2-BA71-CC2CCD1A61C1}"/>
              </a:ext>
            </a:extLst>
          </p:cNvPr>
          <p:cNvSpPr txBox="1"/>
          <p:nvPr/>
        </p:nvSpPr>
        <p:spPr>
          <a:xfrm>
            <a:off x="4120552" y="5952945"/>
            <a:ext cx="3059501" cy="317500"/>
          </a:xfrm>
          <a:prstGeom prst="rect">
            <a:avLst/>
          </a:prstGeom>
        </p:spPr>
        <p:txBody>
          <a:bodyPr anchor="t">
            <a:normAutofit fontScale="92500" lnSpcReduction="20000"/>
          </a:bodyPr>
          <a:lstStyle/>
          <a:p>
            <a:endParaRPr lang="en-US"/>
          </a:p>
        </p:txBody>
      </p:sp>
      <p:sp>
        <p:nvSpPr>
          <p:cNvPr id="15" name="TextBox 14">
            <a:extLst>
              <a:ext uri="{FF2B5EF4-FFF2-40B4-BE49-F238E27FC236}">
                <a16:creationId xmlns:a16="http://schemas.microsoft.com/office/drawing/2014/main" id="{F5767E3C-5D98-46E5-B008-8A4D45AAD96F}"/>
              </a:ext>
            </a:extLst>
          </p:cNvPr>
          <p:cNvSpPr txBox="1"/>
          <p:nvPr/>
        </p:nvSpPr>
        <p:spPr>
          <a:xfrm rot="10800000" flipV="1">
            <a:off x="195531" y="5596943"/>
            <a:ext cx="2398144"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42858247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B25BC-6D19-4638-9348-18547D5F0C89}"/>
              </a:ext>
            </a:extLst>
          </p:cNvPr>
          <p:cNvSpPr>
            <a:spLocks noGrp="1"/>
          </p:cNvSpPr>
          <p:nvPr>
            <p:ph type="title"/>
          </p:nvPr>
        </p:nvSpPr>
        <p:spPr/>
        <p:txBody>
          <a:bodyPr/>
          <a:lstStyle/>
          <a:p>
            <a:r>
              <a:rPr lang="en-US"/>
              <a:t>Evaluation of Person </a:t>
            </a:r>
            <a:r>
              <a:rPr lang="en-US" err="1"/>
              <a:t>Centred</a:t>
            </a:r>
            <a:r>
              <a:rPr lang="en-US"/>
              <a:t> Counselling, What do you think?........</a:t>
            </a:r>
          </a:p>
        </p:txBody>
      </p:sp>
      <p:sp>
        <p:nvSpPr>
          <p:cNvPr id="3" name="Text Placeholder 2">
            <a:extLst>
              <a:ext uri="{FF2B5EF4-FFF2-40B4-BE49-F238E27FC236}">
                <a16:creationId xmlns:a16="http://schemas.microsoft.com/office/drawing/2014/main" id="{235754E9-77D0-48F7-A8E8-EE2F4CAAAF9A}"/>
              </a:ext>
            </a:extLst>
          </p:cNvPr>
          <p:cNvSpPr>
            <a:spLocks noGrp="1"/>
          </p:cNvSpPr>
          <p:nvPr>
            <p:ph type="body" idx="1"/>
          </p:nvPr>
        </p:nvSpPr>
        <p:spPr/>
        <p:txBody>
          <a:bodyPr/>
          <a:lstStyle/>
          <a:p>
            <a:r>
              <a:rPr lang="en-US" sz="4400"/>
              <a:t>strengths</a:t>
            </a:r>
            <a:endParaRPr lang="en-US" sz="3600"/>
          </a:p>
        </p:txBody>
      </p:sp>
      <p:sp>
        <p:nvSpPr>
          <p:cNvPr id="4" name="Content Placeholder 3">
            <a:extLst>
              <a:ext uri="{FF2B5EF4-FFF2-40B4-BE49-F238E27FC236}">
                <a16:creationId xmlns:a16="http://schemas.microsoft.com/office/drawing/2014/main" id="{D69109A8-D340-4AC3-83C4-5AF749008851}"/>
              </a:ext>
            </a:extLst>
          </p:cNvPr>
          <p:cNvSpPr>
            <a:spLocks noGrp="1"/>
          </p:cNvSpPr>
          <p:nvPr>
            <p:ph sz="half" idx="2"/>
          </p:nvPr>
        </p:nvSpPr>
        <p:spPr/>
        <p:txBody>
          <a:bodyPr>
            <a:normAutofit fontScale="77500" lnSpcReduction="20000"/>
          </a:bodyPr>
          <a:lstStyle/>
          <a:p>
            <a:pPr marL="0" indent="0">
              <a:buNone/>
            </a:pPr>
            <a:r>
              <a:rPr lang="en-US" sz="2800"/>
              <a:t>Individual </a:t>
            </a:r>
            <a:r>
              <a:rPr lang="en-US" sz="2800" err="1"/>
              <a:t>behaviour</a:t>
            </a:r>
            <a:r>
              <a:rPr lang="en-US" sz="2800"/>
              <a:t> </a:t>
            </a:r>
            <a:r>
              <a:rPr lang="en-US" sz="2800" err="1"/>
              <a:t>focussed</a:t>
            </a:r>
          </a:p>
          <a:p>
            <a:pPr marL="0" indent="0">
              <a:buNone/>
            </a:pPr>
            <a:r>
              <a:rPr lang="en-US" sz="2800"/>
              <a:t>Real life counselling implementation</a:t>
            </a:r>
          </a:p>
          <a:p>
            <a:pPr marL="0" indent="0">
              <a:buNone/>
            </a:pPr>
            <a:r>
              <a:rPr lang="en-US" sz="2800"/>
              <a:t>Values individual models and </a:t>
            </a:r>
            <a:r>
              <a:rPr lang="en-US" sz="2800" err="1"/>
              <a:t>self accomplishment</a:t>
            </a:r>
          </a:p>
          <a:p>
            <a:pPr marL="0" indent="0">
              <a:buNone/>
            </a:pPr>
            <a:r>
              <a:rPr lang="en-US" sz="2800"/>
              <a:t>Highlights the value of more individualistic methods of study-a proper understanding of human </a:t>
            </a:r>
            <a:r>
              <a:rPr lang="en-US" sz="2800" err="1"/>
              <a:t>behaviour</a:t>
            </a:r>
            <a:r>
              <a:rPr lang="en-US" sz="2800"/>
              <a:t> is better achieved by examining humans.</a:t>
            </a:r>
          </a:p>
          <a:p>
            <a:pPr marL="742950" indent="-742950">
              <a:buAutoNum type="arabicPeriod"/>
            </a:pPr>
            <a:endParaRPr lang="en-US" sz="3600"/>
          </a:p>
        </p:txBody>
      </p:sp>
      <p:sp>
        <p:nvSpPr>
          <p:cNvPr id="5" name="Text Placeholder 4">
            <a:extLst>
              <a:ext uri="{FF2B5EF4-FFF2-40B4-BE49-F238E27FC236}">
                <a16:creationId xmlns:a16="http://schemas.microsoft.com/office/drawing/2014/main" id="{2C1D4C2B-34BC-4A1C-951A-D173A323D97A}"/>
              </a:ext>
            </a:extLst>
          </p:cNvPr>
          <p:cNvSpPr>
            <a:spLocks noGrp="1"/>
          </p:cNvSpPr>
          <p:nvPr>
            <p:ph type="body" sz="quarter" idx="3"/>
          </p:nvPr>
        </p:nvSpPr>
        <p:spPr/>
        <p:txBody>
          <a:bodyPr/>
          <a:lstStyle/>
          <a:p>
            <a:r>
              <a:rPr lang="en-US" sz="4400"/>
              <a:t>weaknesses</a:t>
            </a:r>
            <a:endParaRPr lang="en-US" sz="3600"/>
          </a:p>
        </p:txBody>
      </p:sp>
      <p:sp>
        <p:nvSpPr>
          <p:cNvPr id="6" name="Content Placeholder 5">
            <a:extLst>
              <a:ext uri="{FF2B5EF4-FFF2-40B4-BE49-F238E27FC236}">
                <a16:creationId xmlns:a16="http://schemas.microsoft.com/office/drawing/2014/main" id="{E248076E-D7E4-441C-BE66-6D74026BABA5}"/>
              </a:ext>
            </a:extLst>
          </p:cNvPr>
          <p:cNvSpPr>
            <a:spLocks noGrp="1"/>
          </p:cNvSpPr>
          <p:nvPr>
            <p:ph sz="quarter" idx="4"/>
          </p:nvPr>
        </p:nvSpPr>
        <p:spPr/>
        <p:txBody>
          <a:bodyPr>
            <a:normAutofit fontScale="77500" lnSpcReduction="20000"/>
          </a:bodyPr>
          <a:lstStyle/>
          <a:p>
            <a:pPr marL="0" indent="0">
              <a:buNone/>
            </a:pPr>
            <a:endParaRPr lang="en-US" sz="2800"/>
          </a:p>
          <a:p>
            <a:pPr marL="0" indent="0">
              <a:buNone/>
            </a:pPr>
            <a:r>
              <a:rPr lang="en-US" sz="2800"/>
              <a:t>Too subjective, self </a:t>
            </a:r>
            <a:r>
              <a:rPr lang="en-US" sz="2800" err="1"/>
              <a:t>actualisation</a:t>
            </a:r>
            <a:r>
              <a:rPr lang="en-US" sz="2800"/>
              <a:t> cannot be measured.</a:t>
            </a:r>
          </a:p>
          <a:p>
            <a:pPr marL="0" indent="0">
              <a:buNone/>
            </a:pPr>
            <a:r>
              <a:rPr lang="en-US" sz="2800"/>
              <a:t>Belief in free will is in opposition to the determined laws of science</a:t>
            </a:r>
          </a:p>
          <a:p>
            <a:pPr marL="0" indent="0">
              <a:buNone/>
            </a:pPr>
            <a:r>
              <a:rPr lang="en-US" sz="2800"/>
              <a:t>opposing counselling methods are used more extensively due to more scientific proof- therefore it theory is viewed as lacking in scientific weight.</a:t>
            </a:r>
          </a:p>
        </p:txBody>
      </p:sp>
      <p:sp>
        <p:nvSpPr>
          <p:cNvPr id="7" name="TextBox 6">
            <a:extLst>
              <a:ext uri="{FF2B5EF4-FFF2-40B4-BE49-F238E27FC236}">
                <a16:creationId xmlns:a16="http://schemas.microsoft.com/office/drawing/2014/main" id="{34EF90CF-4510-4ED7-A011-78A48FB54243}"/>
              </a:ext>
            </a:extLst>
          </p:cNvPr>
          <p:cNvSpPr txBox="1"/>
          <p:nvPr/>
        </p:nvSpPr>
        <p:spPr>
          <a:xfrm rot="10800000" flipV="1">
            <a:off x="253043" y="5445977"/>
            <a:ext cx="3073879"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1203884496"/>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3B932-D0BC-4F51-88F2-6A13A159958B}"/>
              </a:ext>
            </a:extLst>
          </p:cNvPr>
          <p:cNvSpPr>
            <a:spLocks noGrp="1"/>
          </p:cNvSpPr>
          <p:nvPr>
            <p:ph type="title"/>
          </p:nvPr>
        </p:nvSpPr>
        <p:spPr/>
        <p:txBody>
          <a:bodyPr/>
          <a:lstStyle/>
          <a:p>
            <a:r>
              <a:rPr lang="en-US"/>
              <a:t>Conclusion...</a:t>
            </a:r>
            <a:br>
              <a:rPr lang="en-US"/>
            </a:br>
            <a:r>
              <a:rPr lang="en-US"/>
              <a:t>Is the counselling as a therapy useful or successful for an individual in need? Who can say.....</a:t>
            </a:r>
          </a:p>
        </p:txBody>
      </p:sp>
      <p:sp>
        <p:nvSpPr>
          <p:cNvPr id="847" name="TextBox 846">
            <a:extLst>
              <a:ext uri="{FF2B5EF4-FFF2-40B4-BE49-F238E27FC236}">
                <a16:creationId xmlns:a16="http://schemas.microsoft.com/office/drawing/2014/main" id="{4DBA7045-D9F2-4868-9530-E865D3E53238}"/>
              </a:ext>
            </a:extLst>
          </p:cNvPr>
          <p:cNvSpPr txBox="1"/>
          <p:nvPr/>
        </p:nvSpPr>
        <p:spPr>
          <a:xfrm>
            <a:off x="4120551" y="3243532"/>
            <a:ext cx="5417388"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849" name="Diagram 849">
            <a:extLst>
              <a:ext uri="{FF2B5EF4-FFF2-40B4-BE49-F238E27FC236}">
                <a16:creationId xmlns:a16="http://schemas.microsoft.com/office/drawing/2014/main" id="{619DB71E-C603-47C9-A225-52AE230B5B10}"/>
              </a:ext>
            </a:extLst>
          </p:cNvPr>
          <p:cNvGraphicFramePr/>
          <p:nvPr>
            <p:extLst>
              <p:ext uri="{D42A27DB-BD31-4B8C-83A1-F6EECF244321}">
                <p14:modId xmlns:p14="http://schemas.microsoft.com/office/powerpoint/2010/main" val="125796857"/>
              </p:ext>
            </p:extLst>
          </p:nvPr>
        </p:nvGraphicFramePr>
        <p:xfrm>
          <a:off x="4356340" y="937602"/>
          <a:ext cx="6340415" cy="4850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2825452"/>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Frame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Frame</vt:lpstr>
      <vt:lpstr>Person Centred Counselling</vt:lpstr>
      <vt:lpstr>It is all about you, you are unique and are your own person and know what is best for you……..</vt:lpstr>
      <vt:lpstr>Person centred therapy can treat a variety of issues such as anxiety, depression, addictions, anger, mental health  issues.  (NHS,2020)</vt:lpstr>
      <vt:lpstr>A new hope for the future..person centred counselling is a warm and optimistic therapy (Gibbard &amp;Hanley, 2008)</vt:lpstr>
      <vt:lpstr>Alongside orthodox treatment, counselling enhances the individual's ability to look at themselves as a whole rather than the addiction.(public Health Wales, 2020) </vt:lpstr>
      <vt:lpstr>BUPA(2020) advise that many number of people in the U.K use complementary therapies alongside conventional treatments</vt:lpstr>
      <vt:lpstr>The Objective of the Counselling.... What's it all about....?</vt:lpstr>
      <vt:lpstr>Is the Counselling regulated?    (BACP, 2020)</vt:lpstr>
      <vt:lpstr>Initially in 1943, a system was conceived claiming in order to reach the next stage of the system you had to successfully complete the one before.  (Maslow,1987)</vt:lpstr>
      <vt:lpstr>Key theorist Carl Rogers, published a 1946 person centred therapy book and counselling for clients was totally revolutionised.</vt:lpstr>
      <vt:lpstr>Both Maslow and Rogers advocated personal development as an essential human need. The theory is focussed on self worth and recognises each person's importance</vt:lpstr>
      <vt:lpstr>The counselling aims to promote inventive and refreshing methods, it stresses the belief that people are born with the wish to better not only themselves but the world too</vt:lpstr>
      <vt:lpstr>The theorists of person-centred counselling believe the individual's subjective experiences are the most important.</vt:lpstr>
      <vt:lpstr> "The good life is an ongoing process, it is not a fixed destination"   (C. Rogers 1961) the counselling can be used in all forms of health and social care....</vt:lpstr>
      <vt:lpstr>Evaluation of Person Centred Counselling, What do you think?........</vt:lpstr>
      <vt:lpstr>Conclusion... Is the counselling as a therapy useful or successful for an individual in need? Who can say.....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23</cp:revision>
  <dcterms:created xsi:type="dcterms:W3CDTF">2013-07-15T20:26:40Z</dcterms:created>
  <dcterms:modified xsi:type="dcterms:W3CDTF">2020-03-24T12:54:19Z</dcterms:modified>
</cp:coreProperties>
</file>