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69" r:id="rId3"/>
    <p:sldId id="258" r:id="rId4"/>
    <p:sldId id="259" r:id="rId5"/>
    <p:sldId id="257" r:id="rId6"/>
    <p:sldId id="261" r:id="rId7"/>
    <p:sldId id="263" r:id="rId8"/>
    <p:sldId id="260" r:id="rId9"/>
    <p:sldId id="271" r:id="rId10"/>
    <p:sldId id="275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25F242-DF85-9447-EB1A-5AC5710CEC02}" v="1756" dt="2021-02-25T20:21:02.1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80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l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mc/articles/PMC2536542/" TargetMode="External"/><Relationship Id="rId3" Type="http://schemas.openxmlformats.org/officeDocument/2006/relationships/hyperlink" Target="https://www.diabetes.co.uk/insulin/diabetes-and-metformin.html" TargetMode="External"/><Relationship Id="rId7" Type="http://schemas.openxmlformats.org/officeDocument/2006/relationships/hyperlink" Target="https://journals.sagepub.com/doi/abs/10.1191/0269216306pm1108oa" TargetMode="External"/><Relationship Id="rId2" Type="http://schemas.openxmlformats.org/officeDocument/2006/relationships/hyperlink" Target="https://www.ageuk.org.uk/information-advice/care/housing-options/adapting-home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equalityhumanrights.com/en/advice-and-guidance/your-rights-under-equality-act-2010#rights" TargetMode="External"/><Relationship Id="rId5" Type="http://schemas.openxmlformats.org/officeDocument/2006/relationships/hyperlink" Target="https://www.qcs.co.uk/care-policies-and-procedures/" TargetMode="External"/><Relationship Id="rId4" Type="http://schemas.openxmlformats.org/officeDocument/2006/relationships/hyperlink" Target="http://www.cpa.org.uk/cpa/policies_on_ageing.htm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55/2011/613589" TargetMode="External"/><Relationship Id="rId2" Type="http://schemas.openxmlformats.org/officeDocument/2006/relationships/hyperlink" Target="https://www.sciencedirect.com/science/article/pii/S1551714418304762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doi.org/10.1016/S0140-6736(18)32344-4" TargetMode="External"/><Relationship Id="rId4" Type="http://schemas.openxmlformats.org/officeDocument/2006/relationships/hyperlink" Target="https://www.nhs.uk/conditions/social-care-and-support-guide/care-services-equipment-and-care-homes/household-gadgets-and-equipment-to-make-life-easie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DAFDA2-BA08-9040-9E63-6EC407380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6000" y="1690688"/>
            <a:ext cx="9200000" cy="2963333"/>
          </a:xfrm>
        </p:spPr>
        <p:txBody>
          <a:bodyPr/>
          <a:lstStyle/>
          <a:p>
            <a:pPr marL="0" indent="0">
              <a:buNone/>
            </a:pPr>
            <a:r>
              <a:rPr lang="en-GB"/>
              <a:t>                           </a:t>
            </a:r>
          </a:p>
          <a:p>
            <a:pPr marL="0" indent="0">
              <a:buNone/>
            </a:pPr>
            <a:r>
              <a:rPr lang="en-GB"/>
              <a:t>                            </a:t>
            </a: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31B39AD-39CA-422C-9F12-53AB7C169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312" y="2130778"/>
            <a:ext cx="10515600" cy="3330142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GB" sz="5300" dirty="0">
                <a:latin typeface="Tahoma"/>
                <a:ea typeface="Tahoma"/>
                <a:cs typeface="Calibri Light"/>
              </a:rPr>
              <a:t>CARE PLAN </a:t>
            </a:r>
            <a:br>
              <a:rPr lang="en-GB" sz="5300" dirty="0">
                <a:latin typeface="Tahoma"/>
                <a:ea typeface="Tahoma"/>
                <a:cs typeface="Calibri Light"/>
              </a:rPr>
            </a:br>
            <a:br>
              <a:rPr lang="en-GB" sz="5300" dirty="0">
                <a:latin typeface="Tahoma"/>
                <a:ea typeface="Tahoma"/>
                <a:cs typeface="Calibri Light"/>
              </a:rPr>
            </a:br>
            <a:r>
              <a:rPr lang="en-GB" dirty="0">
                <a:latin typeface="Tahoma"/>
                <a:ea typeface="Tahoma"/>
                <a:cs typeface="Calibri Light"/>
              </a:rPr>
              <a:t>Rehana Bibi</a:t>
            </a:r>
            <a:r>
              <a:rPr lang="en-GB" sz="7200" dirty="0">
                <a:latin typeface="Tahoma"/>
                <a:ea typeface="Tahoma"/>
                <a:cs typeface="Calibri Light"/>
              </a:rPr>
              <a:t> </a:t>
            </a:r>
            <a:r>
              <a:rPr lang="en-GB" sz="3600" dirty="0">
                <a:latin typeface="Tahoma"/>
                <a:ea typeface="Tahoma"/>
                <a:cs typeface="Calibri Light"/>
              </a:rPr>
              <a:t>1713117</a:t>
            </a:r>
            <a:r>
              <a:rPr lang="en-GB" sz="7200" dirty="0">
                <a:latin typeface="Tahoma"/>
                <a:ea typeface="Tahoma"/>
                <a:cs typeface="Calibri Light"/>
              </a:rPr>
              <a:t> </a:t>
            </a:r>
            <a:br>
              <a:rPr lang="en-GB" sz="7200" dirty="0">
                <a:latin typeface="Tahoma"/>
                <a:ea typeface="Tahoma"/>
                <a:cs typeface="Calibri Light"/>
              </a:rPr>
            </a:br>
            <a:r>
              <a:rPr lang="en-GB" sz="4000" dirty="0">
                <a:latin typeface="Tahoma"/>
                <a:ea typeface="Tahoma"/>
                <a:cs typeface="Calibri Light"/>
              </a:rPr>
              <a:t>Living with care : The older person</a:t>
            </a:r>
            <a:br>
              <a:rPr lang="en-GB" sz="4000" dirty="0">
                <a:latin typeface="Tahoma"/>
                <a:ea typeface="Tahoma"/>
                <a:cs typeface="Calibri Light"/>
              </a:rPr>
            </a:br>
            <a:r>
              <a:rPr lang="en-GB" sz="4000" dirty="0">
                <a:latin typeface="Tahoma"/>
                <a:ea typeface="Tahoma"/>
                <a:cs typeface="Calibri Light"/>
              </a:rPr>
              <a:t>BMHP6009</a:t>
            </a:r>
            <a:br>
              <a:rPr lang="en-GB" sz="4000" dirty="0">
                <a:latin typeface="Tahoma"/>
                <a:ea typeface="Tahoma"/>
                <a:cs typeface="Calibri Light"/>
              </a:rPr>
            </a:br>
            <a:r>
              <a:rPr lang="en-GB" sz="4000" dirty="0">
                <a:latin typeface="Tahoma"/>
                <a:ea typeface="Tahoma"/>
                <a:cs typeface="Calibri Light"/>
              </a:rPr>
              <a:t>Lecturer: Joanne Davies </a:t>
            </a:r>
            <a:br>
              <a:rPr lang="en-GB" sz="4000" dirty="0">
                <a:latin typeface="Tahoma"/>
                <a:ea typeface="Tahoma"/>
                <a:cs typeface="Calibri Light"/>
              </a:rPr>
            </a:br>
            <a:endParaRPr lang="en-GB" sz="7200" dirty="0">
              <a:latin typeface="Tahoma"/>
              <a:ea typeface="Tahoma"/>
              <a:cs typeface="Calibri Light"/>
            </a:endParaRPr>
          </a:p>
        </p:txBody>
      </p:sp>
      <p:pic>
        <p:nvPicPr>
          <p:cNvPr id="2" name="Graphic 3" descr="Suburban scene">
            <a:extLst>
              <a:ext uri="{FF2B5EF4-FFF2-40B4-BE49-F238E27FC236}">
                <a16:creationId xmlns:a16="http://schemas.microsoft.com/office/drawing/2014/main" id="{52D6D1FF-47C6-394F-A582-7C7352780A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48267" y="3979253"/>
            <a:ext cx="2963333" cy="296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7091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2184F3F-50C9-496E-BEA0-EC565A667569}"/>
              </a:ext>
            </a:extLst>
          </p:cNvPr>
          <p:cNvSpPr txBox="1"/>
          <p:nvPr/>
        </p:nvSpPr>
        <p:spPr>
          <a:xfrm>
            <a:off x="397419" y="0"/>
            <a:ext cx="2481248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Name : Mina Akhtar 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Preferred Name Mina 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Age: 72</a:t>
            </a:r>
          </a:p>
          <a:p>
            <a:r>
              <a:rPr lang="en-GB" dirty="0"/>
              <a:t>Gender: Female </a:t>
            </a:r>
          </a:p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C6541A-6B44-43D0-B432-4C81FEC5E057}"/>
              </a:ext>
            </a:extLst>
          </p:cNvPr>
          <p:cNvSpPr txBox="1"/>
          <p:nvPr/>
        </p:nvSpPr>
        <p:spPr>
          <a:xfrm>
            <a:off x="2936201" y="43943"/>
            <a:ext cx="186921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D.O.B </a:t>
            </a:r>
          </a:p>
          <a:p>
            <a:r>
              <a:rPr lang="en-GB" dirty="0">
                <a:cs typeface="Calibri"/>
              </a:rPr>
              <a:t>20.10.1948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7278EA-193D-4ABF-BD69-CA62F6A2F5B1}"/>
              </a:ext>
            </a:extLst>
          </p:cNvPr>
          <p:cNvSpPr txBox="1"/>
          <p:nvPr/>
        </p:nvSpPr>
        <p:spPr>
          <a:xfrm>
            <a:off x="6354878" y="49895"/>
            <a:ext cx="2972762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EMERGENCY CONTACT </a:t>
            </a:r>
          </a:p>
          <a:p>
            <a:r>
              <a:rPr lang="en-GB" dirty="0">
                <a:cs typeface="Calibri"/>
              </a:rPr>
              <a:t>07449074959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292C3E-5628-4F6A-9F46-D5025B3E3850}"/>
              </a:ext>
            </a:extLst>
          </p:cNvPr>
          <p:cNvSpPr txBox="1"/>
          <p:nvPr/>
        </p:nvSpPr>
        <p:spPr>
          <a:xfrm>
            <a:off x="4900597" y="38504"/>
            <a:ext cx="130001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Segoe UI"/>
              </a:rPr>
              <a:t>RELIGION </a:t>
            </a:r>
            <a:r>
              <a:rPr lang="en-US" dirty="0">
                <a:cs typeface="Segoe UI"/>
              </a:rPr>
              <a:t>​</a:t>
            </a:r>
          </a:p>
          <a:p>
            <a:r>
              <a:rPr lang="en-GB" dirty="0">
                <a:cs typeface="Segoe UI"/>
              </a:rPr>
              <a:t>ISLAM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5C817FF-2BF5-43F0-ADB3-0D1079F52415}"/>
              </a:ext>
            </a:extLst>
          </p:cNvPr>
          <p:cNvSpPr txBox="1"/>
          <p:nvPr/>
        </p:nvSpPr>
        <p:spPr>
          <a:xfrm>
            <a:off x="295275" y="1436993"/>
            <a:ext cx="8577984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cs typeface="Calibri"/>
              </a:rPr>
              <a:t>Medical history:</a:t>
            </a:r>
            <a:r>
              <a:rPr lang="en-GB" dirty="0">
                <a:cs typeface="Calibri"/>
              </a:rPr>
              <a:t>  Parkinson’s Disease, Blood pressure, diabetes,</a:t>
            </a:r>
            <a:endParaRPr lang="en-US" dirty="0">
              <a:cs typeface="Calibri" panose="020F0502020204030204"/>
            </a:endParaRPr>
          </a:p>
          <a:p>
            <a:r>
              <a:rPr lang="en-GB" dirty="0">
                <a:cs typeface="Calibri"/>
              </a:rPr>
              <a:t>                                               Cholesterol, Knee Replacement Surgery 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EBC036-6688-41AA-B268-C1E92486DF5F}"/>
              </a:ext>
            </a:extLst>
          </p:cNvPr>
          <p:cNvSpPr txBox="1"/>
          <p:nvPr/>
        </p:nvSpPr>
        <p:spPr>
          <a:xfrm>
            <a:off x="178349" y="2274504"/>
            <a:ext cx="8619836" cy="48936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cs typeface="Calibri"/>
              </a:rPr>
              <a:t>Current health status:           </a:t>
            </a:r>
            <a:r>
              <a:rPr lang="en-GB" dirty="0">
                <a:cs typeface="Calibri"/>
              </a:rPr>
              <a:t>blood pressure has been quite high. </a:t>
            </a:r>
          </a:p>
          <a:p>
            <a:r>
              <a:rPr lang="en-GB" dirty="0">
                <a:cs typeface="Calibri"/>
              </a:rPr>
              <a:t>                                                                   Mobility – requires walking frame. </a:t>
            </a:r>
          </a:p>
          <a:p>
            <a:r>
              <a:rPr lang="en-GB" dirty="0">
                <a:cs typeface="Calibri"/>
              </a:rPr>
              <a:t>                                                             Personal requirement – she wants female nurse or carer.</a:t>
            </a:r>
          </a:p>
          <a:p>
            <a:r>
              <a:rPr lang="en-GB" dirty="0">
                <a:cs typeface="Calibri"/>
              </a:rPr>
              <a:t>                                                            Prefers Bangla speaking carer not too fluent with English.</a:t>
            </a:r>
          </a:p>
          <a:p>
            <a:r>
              <a:rPr lang="en-GB" dirty="0">
                <a:cs typeface="Calibri"/>
              </a:rPr>
              <a:t>                                                                   Allergies – none. </a:t>
            </a:r>
          </a:p>
          <a:p>
            <a:r>
              <a:rPr lang="en-GB" dirty="0">
                <a:cs typeface="Calibri"/>
              </a:rPr>
              <a:t>                                                                  ICT – always keep door sensors on.</a:t>
            </a:r>
          </a:p>
          <a:p>
            <a:r>
              <a:rPr lang="en-GB" sz="2400" dirty="0">
                <a:cs typeface="Calibri"/>
              </a:rPr>
              <a:t>Daily Activities:                          </a:t>
            </a:r>
            <a:r>
              <a:rPr lang="en-GB" dirty="0">
                <a:cs typeface="Calibri"/>
              </a:rPr>
              <a:t>walking in her garden after lunch.</a:t>
            </a:r>
          </a:p>
          <a:p>
            <a:r>
              <a:rPr lang="en-GB" dirty="0">
                <a:cs typeface="Calibri"/>
              </a:rPr>
              <a:t>                                                                      Video call to see her grandchildren.</a:t>
            </a:r>
          </a:p>
          <a:p>
            <a:r>
              <a:rPr lang="en-GB" sz="2400" dirty="0">
                <a:cs typeface="Calibri"/>
              </a:rPr>
              <a:t>Patients' everyday need:         </a:t>
            </a:r>
            <a:r>
              <a:rPr lang="en-GB" dirty="0">
                <a:cs typeface="Calibri"/>
              </a:rPr>
              <a:t>regular medication. </a:t>
            </a:r>
          </a:p>
          <a:p>
            <a:r>
              <a:rPr lang="en-GB" dirty="0">
                <a:cs typeface="Calibri"/>
              </a:rPr>
              <a:t>                                                                      Blood pressure and sugar monitored twice a day. </a:t>
            </a:r>
          </a:p>
          <a:p>
            <a:r>
              <a:rPr lang="en-GB" dirty="0">
                <a:cs typeface="Calibri"/>
              </a:rPr>
              <a:t>                                                                      Shower every morning </a:t>
            </a:r>
          </a:p>
          <a:p>
            <a:r>
              <a:rPr lang="en-GB" dirty="0">
                <a:cs typeface="Calibri"/>
              </a:rPr>
              <a:t>                                                                      She needs her laundry done twice a week </a:t>
            </a:r>
          </a:p>
          <a:p>
            <a:r>
              <a:rPr lang="en-GB" dirty="0">
                <a:cs typeface="Calibri"/>
              </a:rPr>
              <a:t>                                                                      </a:t>
            </a:r>
          </a:p>
          <a:p>
            <a:r>
              <a:rPr lang="en-GB" sz="2400" dirty="0">
                <a:cs typeface="Calibri"/>
              </a:rPr>
              <a:t>Special dietary requirements:   </a:t>
            </a:r>
            <a:r>
              <a:rPr lang="en-GB" dirty="0">
                <a:cs typeface="Calibri"/>
              </a:rPr>
              <a:t>halal food.</a:t>
            </a:r>
          </a:p>
          <a:p>
            <a:r>
              <a:rPr lang="en-GB" dirty="0">
                <a:cs typeface="Calibri"/>
              </a:rPr>
              <a:t>                                                                         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989E613-C1C5-4065-80D2-A3C8EA2F5733}"/>
              </a:ext>
            </a:extLst>
          </p:cNvPr>
          <p:cNvSpPr txBox="1"/>
          <p:nvPr/>
        </p:nvSpPr>
        <p:spPr>
          <a:xfrm>
            <a:off x="2926451" y="812248"/>
            <a:ext cx="211974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Language: Bangla 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7AD445A-C724-4972-8D49-CC4DFED91F68}"/>
              </a:ext>
            </a:extLst>
          </p:cNvPr>
          <p:cNvSpPr txBox="1"/>
          <p:nvPr/>
        </p:nvSpPr>
        <p:spPr>
          <a:xfrm>
            <a:off x="9327640" y="389829"/>
            <a:ext cx="2743200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This care plan is for Mrs Mina </a:t>
            </a:r>
            <a:r>
              <a:rPr lang="en-GB" sz="2400" dirty="0" err="1"/>
              <a:t>Akhtar</a:t>
            </a:r>
            <a:endParaRPr lang="en-GB" sz="2400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To make this care plan all effort has been taken into account to ensure that she is provided with the best care and support within her house.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826169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9AEBEA-FFF9-4E5D-85CB-FBA4C0BB6320}"/>
              </a:ext>
            </a:extLst>
          </p:cNvPr>
          <p:cNvSpPr txBox="1"/>
          <p:nvPr/>
        </p:nvSpPr>
        <p:spPr>
          <a:xfrm>
            <a:off x="395111" y="254000"/>
            <a:ext cx="11599333" cy="63709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6000" dirty="0">
                <a:cs typeface="Calibri"/>
              </a:rPr>
              <a:t>                      </a:t>
            </a:r>
            <a:r>
              <a:rPr lang="en-GB" sz="6000" b="1" u="sng" dirty="0">
                <a:cs typeface="Calibri"/>
              </a:rPr>
              <a:t>Health</a:t>
            </a:r>
          </a:p>
          <a:p>
            <a:pPr algn="l"/>
            <a:endParaRPr lang="en-GB" sz="6000" b="1" u="sng" dirty="0">
              <a:cs typeface="Calibri"/>
            </a:endParaRPr>
          </a:p>
          <a:p>
            <a:pPr algn="l"/>
            <a:r>
              <a:rPr lang="en-GB" sz="3600" dirty="0">
                <a:cs typeface="Calibri"/>
              </a:rPr>
              <a:t> Mrs Aktar is on a few medications and her blood pressure at the moment needs to be monitored because it’s quite raised.</a:t>
            </a:r>
          </a:p>
          <a:p>
            <a:pPr algn="l"/>
            <a:endParaRPr lang="en-GB" sz="3600" dirty="0">
              <a:cs typeface="Calibri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Parkinson’s disease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Diabetes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High blood pressure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Cholesterol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Knee replacement surgery </a:t>
            </a:r>
            <a:r>
              <a:rPr lang="en-GB" sz="2000" dirty="0">
                <a:cs typeface="Calibri"/>
              </a:rPr>
              <a:t>(NHS, 2018; Lindsey et al, 2011) </a:t>
            </a:r>
            <a:endParaRPr lang="en-GB" sz="36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689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2"/>
            <a:extLst>
              <a:ext uri="{FF2B5EF4-FFF2-40B4-BE49-F238E27FC236}">
                <a16:creationId xmlns:a16="http://schemas.microsoft.com/office/drawing/2014/main" id="{2FDEDD86-0B3E-4903-9200-977AF590CC65}"/>
              </a:ext>
            </a:extLst>
          </p:cNvPr>
          <p:cNvSpPr txBox="1"/>
          <p:nvPr/>
        </p:nvSpPr>
        <p:spPr>
          <a:xfrm>
            <a:off x="225779" y="183444"/>
            <a:ext cx="11458222" cy="69249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800" dirty="0">
                <a:cs typeface="Calibri"/>
              </a:rPr>
              <a:t>     </a:t>
            </a:r>
            <a:r>
              <a:rPr lang="en-GB" sz="4800" b="1" u="sng" dirty="0">
                <a:cs typeface="Calibri"/>
              </a:rPr>
              <a:t>Medication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>
              <a:cs typeface="Calibri"/>
            </a:endParaRPr>
          </a:p>
          <a:p>
            <a:pPr algn="l"/>
            <a:endParaRPr lang="en-GB" sz="3600" dirty="0">
              <a:cs typeface="Calibri"/>
            </a:endParaRPr>
          </a:p>
          <a:p>
            <a:pPr algn="l"/>
            <a:r>
              <a:rPr lang="en-GB" sz="2800" dirty="0">
                <a:cs typeface="Calibri"/>
              </a:rPr>
              <a:t>Mrs </a:t>
            </a:r>
            <a:r>
              <a:rPr lang="en-GB" sz="2800" dirty="0" err="1">
                <a:cs typeface="Calibri"/>
              </a:rPr>
              <a:t>Akhtar</a:t>
            </a:r>
            <a:r>
              <a:rPr lang="en-GB" sz="2800" dirty="0">
                <a:cs typeface="Calibri"/>
              </a:rPr>
              <a:t> needs to take her medication for Parkinson’s disease daily and attend her physiotherapist once a week which relieves the muscle stiffness and joint pain through movement exercise. She needs carer to take to her to physiotherapist appointment she wants her carer to be her advocate. </a:t>
            </a:r>
          </a:p>
          <a:p>
            <a:pPr algn="l"/>
            <a:endParaRPr lang="en-GB" sz="2800" dirty="0">
              <a:cs typeface="Calibri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2800" dirty="0">
                <a:cs typeface="Calibri"/>
              </a:rPr>
              <a:t>Regular medication is taken for high blood pressure and cholesterol.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2800" dirty="0">
                <a:cs typeface="Calibri"/>
              </a:rPr>
              <a:t>She also has to take diabetes medication once a day after her evening meal.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2800" dirty="0">
              <a:cs typeface="Calibri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>
              <a:cs typeface="Calibri"/>
            </a:endParaRPr>
          </a:p>
          <a:p>
            <a:pPr algn="l"/>
            <a:r>
              <a:rPr lang="en-GB" sz="3600" dirty="0">
                <a:cs typeface="Calibri"/>
              </a:rPr>
              <a:t>                                                          </a:t>
            </a:r>
            <a:r>
              <a:rPr lang="en-GB" sz="2000" dirty="0">
                <a:cs typeface="Calibri"/>
              </a:rPr>
              <a:t> (Hudson P. L. et al. 2006; Diabetes.co.Uk, 2019)</a:t>
            </a:r>
          </a:p>
        </p:txBody>
      </p:sp>
    </p:spTree>
    <p:extLst>
      <p:ext uri="{BB962C8B-B14F-4D97-AF65-F5344CB8AC3E}">
        <p14:creationId xmlns:p14="http://schemas.microsoft.com/office/powerpoint/2010/main" val="3258232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F6AA9C-D9F9-4182-B226-68A9D25DFA2D}"/>
              </a:ext>
            </a:extLst>
          </p:cNvPr>
          <p:cNvSpPr txBox="1"/>
          <p:nvPr/>
        </p:nvSpPr>
        <p:spPr>
          <a:xfrm>
            <a:off x="931330" y="0"/>
            <a:ext cx="10978448" cy="52014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800" b="1" u="sng" dirty="0">
                <a:cs typeface="Calibri"/>
              </a:rPr>
              <a:t>Risk Assessments</a:t>
            </a:r>
          </a:p>
          <a:p>
            <a:pPr algn="ctr"/>
            <a:endParaRPr lang="en-GB" sz="48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She needs rails at the front door theirs two steps before her front door which is a hazard for her. </a:t>
            </a:r>
          </a:p>
          <a:p>
            <a:endParaRPr lang="en-GB" sz="36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Bath rail and chair to assist her at bath time.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She also needs a walking frame.</a:t>
            </a:r>
            <a:r>
              <a:rPr lang="en-GB" sz="2000" dirty="0">
                <a:cs typeface="Calibri"/>
              </a:rPr>
              <a:t> </a:t>
            </a:r>
          </a:p>
          <a:p>
            <a:r>
              <a:rPr lang="en-GB" sz="2000" dirty="0">
                <a:cs typeface="Calibri"/>
              </a:rPr>
              <a:t>                                                                                                                   (Age UK, 2020; EHCR, 2021; CQC, 2021)</a:t>
            </a:r>
            <a:endParaRPr lang="en-GB" sz="36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51286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BC1C776-867F-D44B-864F-84F2E0F60F45}"/>
              </a:ext>
            </a:extLst>
          </p:cNvPr>
          <p:cNvSpPr txBox="1"/>
          <p:nvPr/>
        </p:nvSpPr>
        <p:spPr>
          <a:xfrm>
            <a:off x="451555" y="211667"/>
            <a:ext cx="11288889" cy="575542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Personal care</a:t>
            </a:r>
            <a:endParaRPr lang="en-GB" sz="3200" dirty="0"/>
          </a:p>
          <a:p>
            <a:pPr algn="l"/>
            <a:r>
              <a:rPr lang="en-GB" sz="3200" dirty="0"/>
              <a:t> 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She likes to cook her food but needs assistance with cooking due to her Parkinson’s disease.</a:t>
            </a:r>
          </a:p>
          <a:p>
            <a:pPr algn="l"/>
            <a:endParaRPr lang="en-GB" sz="32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needs assistance when she has a bath, make sure she doesn’t slip or trip because of her knee surgery and Parkinson’s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She needs her laundry to done twice a week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/>
          </a:p>
          <a:p>
            <a:pPr algn="l"/>
            <a:r>
              <a:rPr lang="en-GB" sz="3200" dirty="0"/>
              <a:t>                                                                          </a:t>
            </a:r>
            <a:r>
              <a:rPr lang="en-GB" sz="2000" dirty="0"/>
              <a:t>(Price et al, 2018; Kluger et al, 2019)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2219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C4D626-1802-4ED2-98F2-00A7514C4356}"/>
              </a:ext>
            </a:extLst>
          </p:cNvPr>
          <p:cNvSpPr txBox="1"/>
          <p:nvPr/>
        </p:nvSpPr>
        <p:spPr>
          <a:xfrm>
            <a:off x="889000" y="253123"/>
            <a:ext cx="14647332" cy="57554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cs typeface="Calibri"/>
              </a:rPr>
              <a:t>         WHAT IS IMPORTANT TO HER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She needs reminding on her husbands death anniversary.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And her grandchildren’s birthdays.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Remind her to pay her bills on time.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cs typeface="Calibri"/>
            </a:endParaRPr>
          </a:p>
          <a:p>
            <a:r>
              <a:rPr lang="en-GB" sz="3600" dirty="0">
                <a:cs typeface="Calibri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510404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B1A894-AB5C-4CE2-B102-C61DD7E7E73A}"/>
              </a:ext>
            </a:extLst>
          </p:cNvPr>
          <p:cNvSpPr txBox="1"/>
          <p:nvPr/>
        </p:nvSpPr>
        <p:spPr>
          <a:xfrm>
            <a:off x="757436" y="190946"/>
            <a:ext cx="10268586" cy="60016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800" dirty="0">
                <a:cs typeface="Calibri"/>
              </a:rPr>
              <a:t>                        </a:t>
            </a:r>
            <a:r>
              <a:rPr lang="en-GB" sz="4800" b="1" u="sng" dirty="0">
                <a:cs typeface="Calibri"/>
              </a:rPr>
              <a:t>HOBBIES</a:t>
            </a:r>
          </a:p>
          <a:p>
            <a:endParaRPr lang="en-GB" sz="4800" dirty="0">
              <a:cs typeface="Calibri"/>
            </a:endParaRPr>
          </a:p>
          <a:p>
            <a:endParaRPr lang="en-GB" sz="3600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Enjoys regular reading the holy book (Quran)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She joins zoom class for learning Arabic to understand the meaning of Quran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she likes to walk in her garden daily after lunch.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She is likes cooking her own food but needs help.   </a:t>
            </a:r>
          </a:p>
          <a:p>
            <a:r>
              <a:rPr lang="en-GB" sz="3600" dirty="0">
                <a:cs typeface="Calibri"/>
              </a:rPr>
              <a:t>                                                            </a:t>
            </a:r>
            <a:r>
              <a:rPr lang="en-GB" sz="2000" dirty="0">
                <a:cs typeface="Calibri"/>
              </a:rPr>
              <a:t>(Jankovic and Aguilar, 2018).   </a:t>
            </a:r>
            <a:endParaRPr lang="en-GB" sz="3600" dirty="0">
              <a:cs typeface="Calibri"/>
            </a:endParaRPr>
          </a:p>
          <a:p>
            <a:endParaRPr lang="en-GB" sz="36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8945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489E63-C214-BF45-986C-89B8D91DD46D}"/>
              </a:ext>
            </a:extLst>
          </p:cNvPr>
          <p:cNvSpPr txBox="1"/>
          <p:nvPr/>
        </p:nvSpPr>
        <p:spPr>
          <a:xfrm>
            <a:off x="151319" y="254000"/>
            <a:ext cx="11913681" cy="9633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u="sng" dirty="0"/>
              <a:t>References</a:t>
            </a:r>
            <a:r>
              <a:rPr lang="en-GB" dirty="0"/>
              <a:t> </a:t>
            </a:r>
          </a:p>
          <a:p>
            <a:pPr algn="ctr"/>
            <a:endParaRPr lang="en-GB" dirty="0"/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AgeUK, (2020) ‘Home adaptations to simplify home tasks’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Age,UK.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https://www.ageuk.org.uk/information-advice/care/housing-options/adapting-home/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18 January 2021)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Diabetes.co.UK, (2019)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Metformin.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https://www.diabetes.co.uk/insulin/diabetes-and-metformin.html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24 January 2021) </a:t>
            </a:r>
          </a:p>
          <a:p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Centre for policy on aging, (2021),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policies on ageing.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www.cpa.org.uk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cpa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/policies_on_ageing.html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Accessed: 19 January 2021) </a:t>
            </a:r>
            <a:endParaRPr lang="en-GB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CQC, (2020)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Policies and Procedures in Health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 Care.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www.qcs.co.uk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/care-policies-and-procedures/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20 January 2020)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EHCR, (2021)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Your rights under the Equality Act 2010: Equality and Human Rights Commission.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https://www.equalityhumanrights.com/en/advice-and-guidance/your-rights-under-equality-act-2010#rights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25 January 2021)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Hudson, P.L. et al (2006) ‘Would people with Parkinson’s disease benefit from palliative care’?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Palliative Medicine.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Vol, 20, (2) pp, Pp, 87-94 Available at: 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journals.sagepub.com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/doi/abs/10.1191/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0269216306pm1108oa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23 January 2021)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Jankovic, J. and Aguilar L, G. (2008) ‘Current approaches to the treatment of Parkinson’s disease’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Neuropsychiatric Disease and Treatment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Dove press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Available at: 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www.ncbi.nlm.nih.gov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/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pmc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/articles/PMC2536542/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17 January 2021)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16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CCDAA4B-9671-534A-8D88-90E949F327D8}"/>
              </a:ext>
            </a:extLst>
          </p:cNvPr>
          <p:cNvSpPr txBox="1"/>
          <p:nvPr/>
        </p:nvSpPr>
        <p:spPr>
          <a:xfrm>
            <a:off x="585611" y="426157"/>
            <a:ext cx="1102077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Kluger, B. M. et al. (2019)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‘Does outpatient palliative care improve </a:t>
            </a:r>
            <a:r>
              <a:rPr lang="en-GB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patient-centered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outcomes in Parkinson's disease: Rationale, design, and implementation of a pragmatic comparative effectiveness trial’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Contemporary Clinical Trails.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 (79) pp, 28-36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www.sciencedirect.com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/science/article/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pii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/S1551714418304762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GB" dirty="0"/>
          </a:p>
          <a:p>
            <a:pPr algn="l"/>
            <a:endParaRPr lang="en-GB" dirty="0"/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Lindsay, G. et al. (2011) "Quality of Life in People with Type 2 Diabetes in Relation to Deprivation, Gender, and Age in a New Community-Based Model of Care",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Nursing Research and Practice.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vol. (2011), Article ID 613589. Available at:  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https://doi.org/10.1155/2011/613589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GB" dirty="0"/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NHS, (2018 a)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Household gadgets and equipment to make life easier.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www.nhs.uk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/conditions/social-care-and-support-guide/care-services-equipment-and-care-homes/household-gadgets-and-equipment-to-make-life-easier/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20 January 2020)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GB" dirty="0"/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Price, A.J. et al. (2018)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knee replacement.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Lancet Vol 392, (10158) Pp,1672-1682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https://doi.org/10.1016/S0140-6736(18)32344-4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206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1675</Words>
  <Application>Microsoft Office PowerPoint</Application>
  <PresentationFormat>Widescreen</PresentationFormat>
  <Paragraphs>128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Tahoma</vt:lpstr>
      <vt:lpstr>office theme</vt:lpstr>
      <vt:lpstr>CARE PLAN   Rehana Bibi 1713117  Living with care : The older person BMHP6009 Lecturer: Joanne Davies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Samira Rashid (Selly Park)</cp:lastModifiedBy>
  <cp:revision>50</cp:revision>
  <dcterms:created xsi:type="dcterms:W3CDTF">2021-02-15T20:26:33Z</dcterms:created>
  <dcterms:modified xsi:type="dcterms:W3CDTF">2021-02-26T11:11:41Z</dcterms:modified>
</cp:coreProperties>
</file>