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20"/>
  </p:notesMasterIdLst>
  <p:sldIdLst>
    <p:sldId id="256" r:id="rId2"/>
    <p:sldId id="259" r:id="rId3"/>
    <p:sldId id="260" r:id="rId4"/>
    <p:sldId id="262" r:id="rId5"/>
    <p:sldId id="264" r:id="rId6"/>
    <p:sldId id="265" r:id="rId7"/>
    <p:sldId id="266" r:id="rId8"/>
    <p:sldId id="268" r:id="rId9"/>
    <p:sldId id="269" r:id="rId10"/>
    <p:sldId id="267" r:id="rId11"/>
    <p:sldId id="270" r:id="rId12"/>
    <p:sldId id="271" r:id="rId13"/>
    <p:sldId id="272" r:id="rId14"/>
    <p:sldId id="273" r:id="rId15"/>
    <p:sldId id="274" r:id="rId16"/>
    <p:sldId id="276" r:id="rId17"/>
    <p:sldId id="277" r:id="rId18"/>
    <p:sldId id="261"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65970" autoAdjust="0"/>
  </p:normalViewPr>
  <p:slideViewPr>
    <p:cSldViewPr snapToGrid="0">
      <p:cViewPr varScale="1">
        <p:scale>
          <a:sx n="60" d="100"/>
          <a:sy n="60" d="100"/>
        </p:scale>
        <p:origin x="339" y="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76457F-FA31-4682-9FF7-506048EC9BEB}" type="datetimeFigureOut">
              <a:rPr lang="en-GB" smtClean="0"/>
              <a:t>05/02/2019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C47030-8026-4F9F-998A-D8CF2FCA49AA}" type="slidenum">
              <a:rPr lang="en-GB" smtClean="0"/>
              <a:t>‹#›</a:t>
            </a:fld>
            <a:endParaRPr lang="en-GB"/>
          </a:p>
        </p:txBody>
      </p:sp>
    </p:spTree>
    <p:extLst>
      <p:ext uri="{BB962C8B-B14F-4D97-AF65-F5344CB8AC3E}">
        <p14:creationId xmlns:p14="http://schemas.microsoft.com/office/powerpoint/2010/main" val="27790706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5C47030-8026-4F9F-998A-D8CF2FCA49AA}" type="slidenum">
              <a:rPr lang="en-GB" smtClean="0"/>
              <a:t>2</a:t>
            </a:fld>
            <a:endParaRPr lang="en-GB"/>
          </a:p>
        </p:txBody>
      </p:sp>
    </p:spTree>
    <p:extLst>
      <p:ext uri="{BB962C8B-B14F-4D97-AF65-F5344CB8AC3E}">
        <p14:creationId xmlns:p14="http://schemas.microsoft.com/office/powerpoint/2010/main" val="6808893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0B6416B-18BD-4199-A335-768D9A7025AE}" type="slidenum">
              <a:rPr lang="en-GB" smtClean="0"/>
              <a:t>5</a:t>
            </a:fld>
            <a:endParaRPr lang="en-GB"/>
          </a:p>
        </p:txBody>
      </p:sp>
    </p:spTree>
    <p:extLst>
      <p:ext uri="{BB962C8B-B14F-4D97-AF65-F5344CB8AC3E}">
        <p14:creationId xmlns:p14="http://schemas.microsoft.com/office/powerpoint/2010/main" val="2406495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5C47030-8026-4F9F-998A-D8CF2FCA49AA}" type="slidenum">
              <a:rPr lang="en-GB" smtClean="0"/>
              <a:t>6</a:t>
            </a:fld>
            <a:endParaRPr lang="en-GB"/>
          </a:p>
        </p:txBody>
      </p:sp>
    </p:spTree>
    <p:extLst>
      <p:ext uri="{BB962C8B-B14F-4D97-AF65-F5344CB8AC3E}">
        <p14:creationId xmlns:p14="http://schemas.microsoft.com/office/powerpoint/2010/main" val="27932296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5C47030-8026-4F9F-998A-D8CF2FCA49AA}" type="slidenum">
              <a:rPr lang="en-GB" smtClean="0"/>
              <a:t>8</a:t>
            </a:fld>
            <a:endParaRPr lang="en-GB"/>
          </a:p>
        </p:txBody>
      </p:sp>
    </p:spTree>
    <p:extLst>
      <p:ext uri="{BB962C8B-B14F-4D97-AF65-F5344CB8AC3E}">
        <p14:creationId xmlns:p14="http://schemas.microsoft.com/office/powerpoint/2010/main" val="10718616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5C47030-8026-4F9F-998A-D8CF2FCA49AA}" type="slidenum">
              <a:rPr lang="en-GB" smtClean="0"/>
              <a:t>9</a:t>
            </a:fld>
            <a:endParaRPr lang="en-GB"/>
          </a:p>
        </p:txBody>
      </p:sp>
    </p:spTree>
    <p:extLst>
      <p:ext uri="{BB962C8B-B14F-4D97-AF65-F5344CB8AC3E}">
        <p14:creationId xmlns:p14="http://schemas.microsoft.com/office/powerpoint/2010/main" val="5787225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5C47030-8026-4F9F-998A-D8CF2FCA49AA}" type="slidenum">
              <a:rPr lang="en-GB" smtClean="0"/>
              <a:t>10</a:t>
            </a:fld>
            <a:endParaRPr lang="en-GB"/>
          </a:p>
        </p:txBody>
      </p:sp>
    </p:spTree>
    <p:extLst>
      <p:ext uri="{BB962C8B-B14F-4D97-AF65-F5344CB8AC3E}">
        <p14:creationId xmlns:p14="http://schemas.microsoft.com/office/powerpoint/2010/main" val="34116636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5C47030-8026-4F9F-998A-D8CF2FCA49AA}" type="slidenum">
              <a:rPr lang="en-GB" smtClean="0"/>
              <a:t>11</a:t>
            </a:fld>
            <a:endParaRPr lang="en-GB"/>
          </a:p>
        </p:txBody>
      </p:sp>
    </p:spTree>
    <p:extLst>
      <p:ext uri="{BB962C8B-B14F-4D97-AF65-F5344CB8AC3E}">
        <p14:creationId xmlns:p14="http://schemas.microsoft.com/office/powerpoint/2010/main" val="14737477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5C47030-8026-4F9F-998A-D8CF2FCA49AA}" type="slidenum">
              <a:rPr lang="en-GB" smtClean="0"/>
              <a:t>12</a:t>
            </a:fld>
            <a:endParaRPr lang="en-GB"/>
          </a:p>
        </p:txBody>
      </p:sp>
    </p:spTree>
    <p:extLst>
      <p:ext uri="{BB962C8B-B14F-4D97-AF65-F5344CB8AC3E}">
        <p14:creationId xmlns:p14="http://schemas.microsoft.com/office/powerpoint/2010/main" val="20069585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5C47030-8026-4F9F-998A-D8CF2FCA49AA}" type="slidenum">
              <a:rPr lang="en-GB" smtClean="0"/>
              <a:t>13</a:t>
            </a:fld>
            <a:endParaRPr lang="en-GB"/>
          </a:p>
        </p:txBody>
      </p:sp>
    </p:spTree>
    <p:extLst>
      <p:ext uri="{BB962C8B-B14F-4D97-AF65-F5344CB8AC3E}">
        <p14:creationId xmlns:p14="http://schemas.microsoft.com/office/powerpoint/2010/main" val="23936936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5C47030-8026-4F9F-998A-D8CF2FCA49AA}" type="slidenum">
              <a:rPr lang="en-GB" smtClean="0"/>
              <a:t>14</a:t>
            </a:fld>
            <a:endParaRPr lang="en-GB"/>
          </a:p>
        </p:txBody>
      </p:sp>
    </p:spTree>
    <p:extLst>
      <p:ext uri="{BB962C8B-B14F-4D97-AF65-F5344CB8AC3E}">
        <p14:creationId xmlns:p14="http://schemas.microsoft.com/office/powerpoint/2010/main" val="22558229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85C47030-8026-4F9F-998A-D8CF2FCA49AA}" type="slidenum">
              <a:rPr lang="en-GB" smtClean="0"/>
              <a:t>15</a:t>
            </a:fld>
            <a:endParaRPr lang="en-GB"/>
          </a:p>
        </p:txBody>
      </p:sp>
    </p:spTree>
    <p:extLst>
      <p:ext uri="{BB962C8B-B14F-4D97-AF65-F5344CB8AC3E}">
        <p14:creationId xmlns:p14="http://schemas.microsoft.com/office/powerpoint/2010/main" val="33555576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5C47030-8026-4F9F-998A-D8CF2FCA49AA}" type="slidenum">
              <a:rPr lang="en-GB" smtClean="0"/>
              <a:t>16</a:t>
            </a:fld>
            <a:endParaRPr lang="en-GB"/>
          </a:p>
        </p:txBody>
      </p:sp>
    </p:spTree>
    <p:extLst>
      <p:ext uri="{BB962C8B-B14F-4D97-AF65-F5344CB8AC3E}">
        <p14:creationId xmlns:p14="http://schemas.microsoft.com/office/powerpoint/2010/main" val="41829940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5C47030-8026-4F9F-998A-D8CF2FCA49AA}" type="slidenum">
              <a:rPr lang="en-GB" smtClean="0"/>
              <a:t>17</a:t>
            </a:fld>
            <a:endParaRPr lang="en-GB"/>
          </a:p>
        </p:txBody>
      </p:sp>
    </p:spTree>
    <p:extLst>
      <p:ext uri="{BB962C8B-B14F-4D97-AF65-F5344CB8AC3E}">
        <p14:creationId xmlns:p14="http://schemas.microsoft.com/office/powerpoint/2010/main" val="29436895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7D5DDCB-9D01-41F6-8B4A-5FE494FBDC6C}" type="datetimeFigureOut">
              <a:rPr lang="en-GB" smtClean="0"/>
              <a:t>05/02/2019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179C8B-B681-4A30-8851-DF61210FB0B9}" type="slidenum">
              <a:rPr lang="en-GB" smtClean="0"/>
              <a:t>‹#›</a:t>
            </a:fld>
            <a:endParaRPr lang="en-GB"/>
          </a:p>
        </p:txBody>
      </p:sp>
    </p:spTree>
    <p:extLst>
      <p:ext uri="{BB962C8B-B14F-4D97-AF65-F5344CB8AC3E}">
        <p14:creationId xmlns:p14="http://schemas.microsoft.com/office/powerpoint/2010/main" val="3620100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7D5DDCB-9D01-41F6-8B4A-5FE494FBDC6C}" type="datetimeFigureOut">
              <a:rPr lang="en-GB" smtClean="0"/>
              <a:t>05/02/2019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179C8B-B681-4A30-8851-DF61210FB0B9}" type="slidenum">
              <a:rPr lang="en-GB" smtClean="0"/>
              <a:t>‹#›</a:t>
            </a:fld>
            <a:endParaRPr lang="en-GB"/>
          </a:p>
        </p:txBody>
      </p:sp>
    </p:spTree>
    <p:extLst>
      <p:ext uri="{BB962C8B-B14F-4D97-AF65-F5344CB8AC3E}">
        <p14:creationId xmlns:p14="http://schemas.microsoft.com/office/powerpoint/2010/main" val="2350160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7D5DDCB-9D01-41F6-8B4A-5FE494FBDC6C}" type="datetimeFigureOut">
              <a:rPr lang="en-GB" smtClean="0"/>
              <a:t>05/02/2019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179C8B-B681-4A30-8851-DF61210FB0B9}" type="slidenum">
              <a:rPr lang="en-GB" smtClean="0"/>
              <a:t>‹#›</a:t>
            </a:fld>
            <a:endParaRPr lang="en-GB"/>
          </a:p>
        </p:txBody>
      </p:sp>
    </p:spTree>
    <p:extLst>
      <p:ext uri="{BB962C8B-B14F-4D97-AF65-F5344CB8AC3E}">
        <p14:creationId xmlns:p14="http://schemas.microsoft.com/office/powerpoint/2010/main" val="16842651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7D5DDCB-9D01-41F6-8B4A-5FE494FBDC6C}" type="datetimeFigureOut">
              <a:rPr lang="en-GB" smtClean="0"/>
              <a:t>05/02/2019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C179C8B-B681-4A30-8851-DF61210FB0B9}" type="slidenum">
              <a:rPr lang="en-GB" smtClean="0"/>
              <a:t>‹#›</a:t>
            </a:fld>
            <a:endParaRPr lang="en-GB"/>
          </a:p>
        </p:txBody>
      </p:sp>
    </p:spTree>
    <p:extLst>
      <p:ext uri="{BB962C8B-B14F-4D97-AF65-F5344CB8AC3E}">
        <p14:creationId xmlns:p14="http://schemas.microsoft.com/office/powerpoint/2010/main" val="8301013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7D5DDCB-9D01-41F6-8B4A-5FE494FBDC6C}" type="datetimeFigureOut">
              <a:rPr lang="en-GB" smtClean="0"/>
              <a:t>05/02/2019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C179C8B-B681-4A30-8851-DF61210FB0B9}" type="slidenum">
              <a:rPr lang="en-GB" smtClean="0"/>
              <a:t>‹#›</a:t>
            </a:fld>
            <a:endParaRPr lang="en-GB"/>
          </a:p>
        </p:txBody>
      </p:sp>
    </p:spTree>
    <p:extLst>
      <p:ext uri="{BB962C8B-B14F-4D97-AF65-F5344CB8AC3E}">
        <p14:creationId xmlns:p14="http://schemas.microsoft.com/office/powerpoint/2010/main" val="5471670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7D5DDCB-9D01-41F6-8B4A-5FE494FBDC6C}" type="datetimeFigureOut">
              <a:rPr lang="en-GB" smtClean="0"/>
              <a:t>05/02/2019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C179C8B-B681-4A30-8851-DF61210FB0B9}" type="slidenum">
              <a:rPr lang="en-GB" smtClean="0"/>
              <a:t>‹#›</a:t>
            </a:fld>
            <a:endParaRPr lang="en-GB"/>
          </a:p>
        </p:txBody>
      </p:sp>
    </p:spTree>
    <p:extLst>
      <p:ext uri="{BB962C8B-B14F-4D97-AF65-F5344CB8AC3E}">
        <p14:creationId xmlns:p14="http://schemas.microsoft.com/office/powerpoint/2010/main" val="693384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7D5DDCB-9D01-41F6-8B4A-5FE494FBDC6C}" type="datetimeFigureOut">
              <a:rPr lang="en-GB" smtClean="0"/>
              <a:t>05/02/2019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C179C8B-B681-4A30-8851-DF61210FB0B9}" type="slidenum">
              <a:rPr lang="en-GB" smtClean="0"/>
              <a:t>‹#›</a:t>
            </a:fld>
            <a:endParaRPr lang="en-GB"/>
          </a:p>
        </p:txBody>
      </p:sp>
    </p:spTree>
    <p:extLst>
      <p:ext uri="{BB962C8B-B14F-4D97-AF65-F5344CB8AC3E}">
        <p14:creationId xmlns:p14="http://schemas.microsoft.com/office/powerpoint/2010/main" val="4197449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7D5DDCB-9D01-41F6-8B4A-5FE494FBDC6C}" type="datetimeFigureOut">
              <a:rPr lang="en-GB" smtClean="0"/>
              <a:t>05/02/2019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C179C8B-B681-4A30-8851-DF61210FB0B9}" type="slidenum">
              <a:rPr lang="en-GB" smtClean="0"/>
              <a:t>‹#›</a:t>
            </a:fld>
            <a:endParaRPr lang="en-GB"/>
          </a:p>
        </p:txBody>
      </p:sp>
    </p:spTree>
    <p:extLst>
      <p:ext uri="{BB962C8B-B14F-4D97-AF65-F5344CB8AC3E}">
        <p14:creationId xmlns:p14="http://schemas.microsoft.com/office/powerpoint/2010/main" val="31411175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7D5DDCB-9D01-41F6-8B4A-5FE494FBDC6C}" type="datetimeFigureOut">
              <a:rPr lang="en-GB" smtClean="0"/>
              <a:t>05/02/2019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C179C8B-B681-4A30-8851-DF61210FB0B9}" type="slidenum">
              <a:rPr lang="en-GB" smtClean="0"/>
              <a:t>‹#›</a:t>
            </a:fld>
            <a:endParaRPr lang="en-GB"/>
          </a:p>
        </p:txBody>
      </p:sp>
    </p:spTree>
    <p:extLst>
      <p:ext uri="{BB962C8B-B14F-4D97-AF65-F5344CB8AC3E}">
        <p14:creationId xmlns:p14="http://schemas.microsoft.com/office/powerpoint/2010/main" val="6841073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7D5DDCB-9D01-41F6-8B4A-5FE494FBDC6C}" type="datetimeFigureOut">
              <a:rPr lang="en-GB" smtClean="0"/>
              <a:t>05/02/2019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179C8B-B681-4A30-8851-DF61210FB0B9}" type="slidenum">
              <a:rPr lang="en-GB" smtClean="0"/>
              <a:t>‹#›</a:t>
            </a:fld>
            <a:endParaRPr lang="en-GB"/>
          </a:p>
        </p:txBody>
      </p:sp>
    </p:spTree>
    <p:extLst>
      <p:ext uri="{BB962C8B-B14F-4D97-AF65-F5344CB8AC3E}">
        <p14:creationId xmlns:p14="http://schemas.microsoft.com/office/powerpoint/2010/main" val="25663298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7D5DDCB-9D01-41F6-8B4A-5FE494FBDC6C}" type="datetimeFigureOut">
              <a:rPr lang="en-GB" smtClean="0"/>
              <a:t>05/02/2019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179C8B-B681-4A30-8851-DF61210FB0B9}" type="slidenum">
              <a:rPr lang="en-GB" smtClean="0"/>
              <a:t>‹#›</a:t>
            </a:fld>
            <a:endParaRPr lang="en-GB"/>
          </a:p>
        </p:txBody>
      </p:sp>
    </p:spTree>
    <p:extLst>
      <p:ext uri="{BB962C8B-B14F-4D97-AF65-F5344CB8AC3E}">
        <p14:creationId xmlns:p14="http://schemas.microsoft.com/office/powerpoint/2010/main" val="27173846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7D5DDCB-9D01-41F6-8B4A-5FE494FBDC6C}" type="datetimeFigureOut">
              <a:rPr lang="en-GB" smtClean="0"/>
              <a:t>05/02/2019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179C8B-B681-4A30-8851-DF61210FB0B9}" type="slidenum">
              <a:rPr lang="en-GB" smtClean="0"/>
              <a:t>‹#›</a:t>
            </a:fld>
            <a:endParaRPr lang="en-GB"/>
          </a:p>
        </p:txBody>
      </p:sp>
    </p:spTree>
    <p:extLst>
      <p:ext uri="{BB962C8B-B14F-4D97-AF65-F5344CB8AC3E}">
        <p14:creationId xmlns:p14="http://schemas.microsoft.com/office/powerpoint/2010/main" val="12235204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doi.org/10.1177/10253823070140040201" TargetMode="External"/><Relationship Id="rId2" Type="http://schemas.openxmlformats.org/officeDocument/2006/relationships/hyperlink" Target="https://doi.org/10.1093/eurpub/ckv206" TargetMode="External"/><Relationship Id="rId1" Type="http://schemas.openxmlformats.org/officeDocument/2006/relationships/slideLayout" Target="../slideLayouts/slideLayout2.xml"/><Relationship Id="rId4" Type="http://schemas.openxmlformats.org/officeDocument/2006/relationships/hyperlink" Target="http://blogs.bmj.com/bmj/2008/07/08/richard-smith-the-end-of-disease-and-the-beginning-of-heal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ECCH7004</a:t>
            </a:r>
            <a:br>
              <a:rPr lang="en-GB" dirty="0" smtClean="0"/>
            </a:br>
            <a:r>
              <a:rPr lang="en-GB" dirty="0" smtClean="0"/>
              <a:t>Education for Health and Well-Being</a:t>
            </a:r>
            <a:endParaRPr lang="en-GB" dirty="0"/>
          </a:p>
        </p:txBody>
      </p:sp>
      <p:sp>
        <p:nvSpPr>
          <p:cNvPr id="3" name="Subtitle 2"/>
          <p:cNvSpPr>
            <a:spLocks noGrp="1"/>
          </p:cNvSpPr>
          <p:nvPr>
            <p:ph type="subTitle" idx="1"/>
          </p:nvPr>
        </p:nvSpPr>
        <p:spPr/>
        <p:txBody>
          <a:bodyPr/>
          <a:lstStyle/>
          <a:p>
            <a:r>
              <a:rPr lang="en-GB" dirty="0" smtClean="0"/>
              <a:t>Session 2</a:t>
            </a:r>
            <a:endParaRPr lang="en-GB" dirty="0"/>
          </a:p>
        </p:txBody>
      </p:sp>
    </p:spTree>
    <p:extLst>
      <p:ext uri="{BB962C8B-B14F-4D97-AF65-F5344CB8AC3E}">
        <p14:creationId xmlns:p14="http://schemas.microsoft.com/office/powerpoint/2010/main" val="18500214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Health and </a:t>
            </a:r>
            <a:r>
              <a:rPr lang="en-GB" dirty="0" smtClean="0"/>
              <a:t>Well-Being?</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000375" y="1829594"/>
            <a:ext cx="6191250" cy="4343400"/>
          </a:xfrm>
        </p:spPr>
      </p:pic>
    </p:spTree>
    <p:extLst>
      <p:ext uri="{BB962C8B-B14F-4D97-AF65-F5344CB8AC3E}">
        <p14:creationId xmlns:p14="http://schemas.microsoft.com/office/powerpoint/2010/main" val="1442542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Thinking about Health and Well-being</a:t>
            </a:r>
            <a:endParaRPr lang="en-GB" dirty="0"/>
          </a:p>
        </p:txBody>
      </p:sp>
      <p:sp>
        <p:nvSpPr>
          <p:cNvPr id="3" name="Content Placeholder 2"/>
          <p:cNvSpPr>
            <a:spLocks noGrp="1"/>
          </p:cNvSpPr>
          <p:nvPr>
            <p:ph idx="1"/>
          </p:nvPr>
        </p:nvSpPr>
        <p:spPr/>
        <p:txBody>
          <a:bodyPr/>
          <a:lstStyle/>
          <a:p>
            <a:pPr marL="0" indent="0">
              <a:buNone/>
            </a:pPr>
            <a:r>
              <a:rPr lang="en-GB" u="sng" dirty="0" smtClean="0"/>
              <a:t>Historical</a:t>
            </a:r>
          </a:p>
          <a:p>
            <a:pPr marL="0" indent="0">
              <a:buNone/>
            </a:pPr>
            <a:r>
              <a:rPr lang="en-GB" dirty="0" smtClean="0"/>
              <a:t>Commonly accepted that the new biopsychosocial model for health and well-being is a relatively new concept.</a:t>
            </a:r>
          </a:p>
          <a:p>
            <a:pPr marL="0" indent="0">
              <a:buNone/>
            </a:pPr>
            <a:r>
              <a:rPr lang="en-GB" dirty="0" smtClean="0"/>
              <a:t>This model challenges the dominance of the biomedical model and instead puts emphasis on the role of the environment and of human behaviour on the biological, psychological and social dimensions of both positive and negative health (</a:t>
            </a:r>
            <a:r>
              <a:rPr lang="en-GB" dirty="0" err="1" smtClean="0"/>
              <a:t>Scriven</a:t>
            </a:r>
            <a:r>
              <a:rPr lang="en-GB" dirty="0" smtClean="0"/>
              <a:t>, 2007)</a:t>
            </a:r>
          </a:p>
          <a:p>
            <a:pPr marL="0" indent="0">
              <a:buNone/>
            </a:pPr>
            <a:r>
              <a:rPr lang="en-GB" dirty="0" smtClean="0"/>
              <a:t>However, these ideas have roots in ancient civilisations, including Greek, Roman, Indian and Chinese philosophies.</a:t>
            </a:r>
            <a:endParaRPr lang="en-GB" dirty="0"/>
          </a:p>
        </p:txBody>
      </p:sp>
    </p:spTree>
    <p:extLst>
      <p:ext uri="{BB962C8B-B14F-4D97-AF65-F5344CB8AC3E}">
        <p14:creationId xmlns:p14="http://schemas.microsoft.com/office/powerpoint/2010/main" val="13459723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ideas of the Four Humours (Fluids)</a:t>
            </a:r>
            <a:endParaRPr lang="en-GB" dirty="0"/>
          </a:p>
        </p:txBody>
      </p:sp>
      <p:sp>
        <p:nvSpPr>
          <p:cNvPr id="3" name="Content Placeholder 2"/>
          <p:cNvSpPr>
            <a:spLocks noGrp="1"/>
          </p:cNvSpPr>
          <p:nvPr>
            <p:ph idx="1"/>
          </p:nvPr>
        </p:nvSpPr>
        <p:spPr/>
        <p:txBody>
          <a:bodyPr/>
          <a:lstStyle/>
          <a:p>
            <a:r>
              <a:rPr lang="en-GB" dirty="0" smtClean="0"/>
              <a:t>The ancient Greeks believed that health and illness were based on the theory of the four fluids (Blood, Phlegm, Yellow bile and Black Bile) and this in turn was influenced by the four elements (Fire, Earth, Water and Air), these in turn have corresponding qualities (heat, dry, humid and cold). </a:t>
            </a:r>
          </a:p>
          <a:p>
            <a:r>
              <a:rPr lang="en-GB" dirty="0" smtClean="0"/>
              <a:t>The Pythagoreans maintained that harmony, perfect balance, were the central tenets of good </a:t>
            </a:r>
            <a:r>
              <a:rPr lang="en-GB" dirty="0" smtClean="0"/>
              <a:t>health</a:t>
            </a:r>
            <a:r>
              <a:rPr lang="en-GB" dirty="0"/>
              <a:t> </a:t>
            </a:r>
            <a:r>
              <a:rPr lang="en-GB" dirty="0" smtClean="0"/>
              <a:t>(Howard, 2000)</a:t>
            </a:r>
            <a:endParaRPr lang="en-GB" dirty="0">
              <a:solidFill>
                <a:srgbClr val="FF0000"/>
              </a:solidFill>
            </a:endParaRPr>
          </a:p>
        </p:txBody>
      </p:sp>
    </p:spTree>
    <p:extLst>
      <p:ext uri="{BB962C8B-B14F-4D97-AF65-F5344CB8AC3E}">
        <p14:creationId xmlns:p14="http://schemas.microsoft.com/office/powerpoint/2010/main" val="29602279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Chinese Concept of Qi</a:t>
            </a:r>
            <a:endParaRPr lang="en-GB" dirty="0"/>
          </a:p>
        </p:txBody>
      </p:sp>
      <p:sp>
        <p:nvSpPr>
          <p:cNvPr id="3" name="Content Placeholder 2"/>
          <p:cNvSpPr>
            <a:spLocks noGrp="1"/>
          </p:cNvSpPr>
          <p:nvPr>
            <p:ph sz="half" idx="1"/>
          </p:nvPr>
        </p:nvSpPr>
        <p:spPr/>
        <p:txBody>
          <a:bodyPr>
            <a:normAutofit fontScale="85000" lnSpcReduction="20000"/>
          </a:bodyPr>
          <a:lstStyle/>
          <a:p>
            <a:r>
              <a:rPr lang="en-GB" dirty="0" smtClean="0"/>
              <a:t>Like Greece it was considered to be a disruption to internal balance.</a:t>
            </a:r>
          </a:p>
          <a:p>
            <a:r>
              <a:rPr lang="en-GB" dirty="0" smtClean="0"/>
              <a:t>In China it was thought to be something that blocked or prevented the flow of </a:t>
            </a:r>
            <a:r>
              <a:rPr lang="en-GB" i="1" dirty="0" smtClean="0"/>
              <a:t>qi</a:t>
            </a:r>
            <a:r>
              <a:rPr lang="en-GB" dirty="0" smtClean="0"/>
              <a:t> (energy or breath).</a:t>
            </a:r>
          </a:p>
          <a:p>
            <a:endParaRPr lang="en-GB" dirty="0"/>
          </a:p>
          <a:p>
            <a:r>
              <a:rPr lang="en-GB" dirty="0" smtClean="0"/>
              <a:t>The </a:t>
            </a:r>
            <a:r>
              <a:rPr lang="en-GB" dirty="0" err="1" smtClean="0"/>
              <a:t>Hippocratics</a:t>
            </a:r>
            <a:r>
              <a:rPr lang="en-GB" dirty="0" smtClean="0"/>
              <a:t> placed a significance on the imbalance of the Humours, the elite physicians within Chinese medicine saw </a:t>
            </a:r>
            <a:r>
              <a:rPr lang="en-GB" i="1" dirty="0" smtClean="0"/>
              <a:t>yin and yang as</a:t>
            </a:r>
            <a:r>
              <a:rPr lang="en-GB" dirty="0" smtClean="0"/>
              <a:t> contrary forces that were both interconnected and yet independent of each other. Disease would come from the imbalance between the two.</a:t>
            </a:r>
          </a:p>
          <a:p>
            <a:endParaRPr lang="en-GB" dirty="0"/>
          </a:p>
        </p:txBody>
      </p:sp>
      <p:pic>
        <p:nvPicPr>
          <p:cNvPr id="11" name="Content Placeholder 10"/>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744767" y="3108960"/>
            <a:ext cx="3759844" cy="1856423"/>
          </a:xfrm>
        </p:spPr>
      </p:pic>
      <p:sp>
        <p:nvSpPr>
          <p:cNvPr id="4" name="Footer Placeholder 3"/>
          <p:cNvSpPr>
            <a:spLocks noGrp="1"/>
          </p:cNvSpPr>
          <p:nvPr>
            <p:ph type="ftr" sz="quarter" idx="11"/>
          </p:nvPr>
        </p:nvSpPr>
        <p:spPr>
          <a:xfrm>
            <a:off x="8443623" y="6383655"/>
            <a:ext cx="4114800" cy="365125"/>
          </a:xfrm>
        </p:spPr>
        <p:txBody>
          <a:bodyPr/>
          <a:lstStyle/>
          <a:p>
            <a:r>
              <a:rPr lang="en-GB" dirty="0" smtClean="0"/>
              <a:t>Scull, 2016</a:t>
            </a:r>
            <a:endParaRPr lang="en-GB" dirty="0"/>
          </a:p>
        </p:txBody>
      </p:sp>
    </p:spTree>
    <p:extLst>
      <p:ext uri="{BB962C8B-B14F-4D97-AF65-F5344CB8AC3E}">
        <p14:creationId xmlns:p14="http://schemas.microsoft.com/office/powerpoint/2010/main" val="371966049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World Health Organisation (WHO)definition:</a:t>
            </a:r>
            <a:endParaRPr lang="en-GB" dirty="0"/>
          </a:p>
        </p:txBody>
      </p:sp>
      <p:sp>
        <p:nvSpPr>
          <p:cNvPr id="3" name="Content Placeholder 2"/>
          <p:cNvSpPr>
            <a:spLocks noGrp="1"/>
          </p:cNvSpPr>
          <p:nvPr>
            <p:ph idx="1"/>
          </p:nvPr>
        </p:nvSpPr>
        <p:spPr/>
        <p:txBody>
          <a:bodyPr/>
          <a:lstStyle/>
          <a:p>
            <a:endParaRPr lang="en-GB" dirty="0" smtClean="0"/>
          </a:p>
          <a:p>
            <a:endParaRPr lang="en-GB" dirty="0"/>
          </a:p>
          <a:p>
            <a:r>
              <a:rPr lang="en-GB" dirty="0" smtClean="0"/>
              <a:t>Health </a:t>
            </a:r>
            <a:r>
              <a:rPr lang="en-GB" dirty="0"/>
              <a:t>is a state of complete physical, mental and social well-being and not merely the absence of disease or </a:t>
            </a:r>
            <a:r>
              <a:rPr lang="en-GB" dirty="0" smtClean="0"/>
              <a:t>infirmity (WHO, 1946).</a:t>
            </a:r>
          </a:p>
          <a:p>
            <a:endParaRPr lang="en-GB" dirty="0"/>
          </a:p>
        </p:txBody>
      </p:sp>
    </p:spTree>
    <p:extLst>
      <p:ext uri="{BB962C8B-B14F-4D97-AF65-F5344CB8AC3E}">
        <p14:creationId xmlns:p14="http://schemas.microsoft.com/office/powerpoint/2010/main" val="1150384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endParaRPr lang="en-GB" dirty="0"/>
          </a:p>
        </p:txBody>
      </p:sp>
      <p:pic>
        <p:nvPicPr>
          <p:cNvPr id="6" name="Content Placeholder 5"/>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5598055" y="237677"/>
            <a:ext cx="6368657" cy="6368657"/>
          </a:xfrm>
        </p:spPr>
      </p:pic>
      <p:sp>
        <p:nvSpPr>
          <p:cNvPr id="7" name="Rectangle 6"/>
          <p:cNvSpPr/>
          <p:nvPr/>
        </p:nvSpPr>
        <p:spPr>
          <a:xfrm>
            <a:off x="1741336" y="1818136"/>
            <a:ext cx="5017273" cy="707886"/>
          </a:xfrm>
          <a:prstGeom prst="rect">
            <a:avLst/>
          </a:prstGeom>
        </p:spPr>
        <p:txBody>
          <a:bodyPr wrap="square">
            <a:spAutoFit/>
          </a:bodyPr>
          <a:lstStyle/>
          <a:p>
            <a:r>
              <a:rPr lang="en-GB" sz="4000" dirty="0"/>
              <a:t>Maslow (Humanists)</a:t>
            </a:r>
          </a:p>
        </p:txBody>
      </p:sp>
    </p:spTree>
    <p:extLst>
      <p:ext uri="{BB962C8B-B14F-4D97-AF65-F5344CB8AC3E}">
        <p14:creationId xmlns:p14="http://schemas.microsoft.com/office/powerpoint/2010/main" val="6192791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a:t>
            </a:r>
            <a:endParaRPr lang="en-GB" dirty="0"/>
          </a:p>
        </p:txBody>
      </p:sp>
      <p:sp>
        <p:nvSpPr>
          <p:cNvPr id="3" name="Content Placeholder 2"/>
          <p:cNvSpPr>
            <a:spLocks noGrp="1"/>
          </p:cNvSpPr>
          <p:nvPr>
            <p:ph idx="1"/>
          </p:nvPr>
        </p:nvSpPr>
        <p:spPr/>
        <p:txBody>
          <a:bodyPr/>
          <a:lstStyle/>
          <a:p>
            <a:endParaRPr lang="en-GB" dirty="0" smtClean="0"/>
          </a:p>
          <a:p>
            <a:endParaRPr lang="en-GB" dirty="0"/>
          </a:p>
          <a:p>
            <a:endParaRPr lang="en-GB" dirty="0" smtClean="0"/>
          </a:p>
          <a:p>
            <a:r>
              <a:rPr lang="en-GB" dirty="0" smtClean="0"/>
              <a:t>Is </a:t>
            </a:r>
            <a:r>
              <a:rPr lang="en-GB" dirty="0"/>
              <a:t>the WHO view of health realistic?</a:t>
            </a:r>
          </a:p>
          <a:p>
            <a:endParaRPr lang="en-GB" dirty="0"/>
          </a:p>
        </p:txBody>
      </p:sp>
    </p:spTree>
    <p:extLst>
      <p:ext uri="{BB962C8B-B14F-4D97-AF65-F5344CB8AC3E}">
        <p14:creationId xmlns:p14="http://schemas.microsoft.com/office/powerpoint/2010/main" val="41479393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Should there be a new definition of health</a:t>
            </a:r>
            <a:endParaRPr lang="en-GB" dirty="0"/>
          </a:p>
        </p:txBody>
      </p:sp>
      <p:sp>
        <p:nvSpPr>
          <p:cNvPr id="3" name="Content Placeholder 2"/>
          <p:cNvSpPr>
            <a:spLocks noGrp="1"/>
          </p:cNvSpPr>
          <p:nvPr>
            <p:ph idx="1"/>
          </p:nvPr>
        </p:nvSpPr>
        <p:spPr/>
        <p:txBody>
          <a:bodyPr/>
          <a:lstStyle/>
          <a:p>
            <a:r>
              <a:rPr lang="en-GB" dirty="0" smtClean="0"/>
              <a:t>Huber et al. (2011) suggested a new definition of health as:</a:t>
            </a:r>
          </a:p>
          <a:p>
            <a:endParaRPr lang="en-GB" dirty="0" smtClean="0"/>
          </a:p>
          <a:p>
            <a:pPr marL="457200" lvl="1" indent="0">
              <a:buNone/>
            </a:pPr>
            <a:r>
              <a:rPr lang="en-GB" sz="3200" dirty="0" smtClean="0"/>
              <a:t>‘the ability to adapt and to self manage, in the face of social, physical and emotional challenges’</a:t>
            </a:r>
          </a:p>
          <a:p>
            <a:pPr marL="0" indent="0">
              <a:buNone/>
            </a:pPr>
            <a:endParaRPr lang="en-GB" dirty="0"/>
          </a:p>
          <a:p>
            <a:pPr marL="0" indent="0">
              <a:buNone/>
            </a:pPr>
            <a:endParaRPr lang="en-GB" dirty="0" smtClean="0"/>
          </a:p>
          <a:p>
            <a:r>
              <a:rPr lang="en-GB" dirty="0" smtClean="0"/>
              <a:t>Thoughts?</a:t>
            </a:r>
            <a:endParaRPr lang="en-GB" dirty="0"/>
          </a:p>
        </p:txBody>
      </p:sp>
    </p:spTree>
    <p:extLst>
      <p:ext uri="{BB962C8B-B14F-4D97-AF65-F5344CB8AC3E}">
        <p14:creationId xmlns:p14="http://schemas.microsoft.com/office/powerpoint/2010/main" val="22558084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Viktor </a:t>
            </a:r>
            <a:r>
              <a:rPr lang="en-GB" dirty="0" err="1" smtClean="0"/>
              <a:t>Frankl</a:t>
            </a:r>
            <a:r>
              <a:rPr lang="en-GB" dirty="0" smtClean="0"/>
              <a:t>: Man’s Search for Meaning</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920331" y="1825625"/>
            <a:ext cx="4351338" cy="4351338"/>
          </a:xfrm>
        </p:spPr>
      </p:pic>
    </p:spTree>
    <p:extLst>
      <p:ext uri="{BB962C8B-B14F-4D97-AF65-F5344CB8AC3E}">
        <p14:creationId xmlns:p14="http://schemas.microsoft.com/office/powerpoint/2010/main" val="24111655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about mental health and wellbeing?</a:t>
            </a:r>
            <a:endParaRPr lang="en-GB" dirty="0"/>
          </a:p>
        </p:txBody>
      </p:sp>
      <p:sp>
        <p:nvSpPr>
          <p:cNvPr id="3" name="Content Placeholder 2"/>
          <p:cNvSpPr>
            <a:spLocks noGrp="1"/>
          </p:cNvSpPr>
          <p:nvPr>
            <p:ph idx="1"/>
          </p:nvPr>
        </p:nvSpPr>
        <p:spPr/>
        <p:txBody>
          <a:bodyPr/>
          <a:lstStyle/>
          <a:p>
            <a:r>
              <a:rPr lang="en-GB" dirty="0" smtClean="0"/>
              <a:t>Using a wider definition of health has enabled an improved understanding of mental health and wellbeing.</a:t>
            </a:r>
          </a:p>
          <a:p>
            <a:endParaRPr lang="en-GB" dirty="0"/>
          </a:p>
          <a:p>
            <a:r>
              <a:rPr lang="en-GB" dirty="0" smtClean="0"/>
              <a:t>NHS England has been working towards greater parity between physical and mental health (</a:t>
            </a:r>
            <a:r>
              <a:rPr lang="en-GB" i="1" dirty="0" smtClean="0"/>
              <a:t>No Health Without Mental Health).</a:t>
            </a:r>
          </a:p>
          <a:p>
            <a:r>
              <a:rPr lang="en-GB" dirty="0" smtClean="0"/>
              <a:t>This can help to ensure that mental health has equal importance to physical health.</a:t>
            </a:r>
          </a:p>
          <a:p>
            <a:r>
              <a:rPr lang="en-GB" dirty="0" smtClean="0"/>
              <a:t>Public Health policies in England Wales seek to improve the nations mental health and well-being as well as increase resilience.</a:t>
            </a:r>
            <a:endParaRPr lang="en-GB" dirty="0"/>
          </a:p>
        </p:txBody>
      </p:sp>
    </p:spTree>
    <p:extLst>
      <p:ext uri="{BB962C8B-B14F-4D97-AF65-F5344CB8AC3E}">
        <p14:creationId xmlns:p14="http://schemas.microsoft.com/office/powerpoint/2010/main" val="5260761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Seligman (2011) PERMA model of Flourishing</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963972" y="1298055"/>
            <a:ext cx="7819776" cy="5663982"/>
          </a:xfrm>
        </p:spPr>
      </p:pic>
    </p:spTree>
    <p:extLst>
      <p:ext uri="{BB962C8B-B14F-4D97-AF65-F5344CB8AC3E}">
        <p14:creationId xmlns:p14="http://schemas.microsoft.com/office/powerpoint/2010/main" val="3403885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Wellbeing Institute (</a:t>
            </a:r>
            <a:r>
              <a:rPr lang="en-GB" dirty="0" err="1" smtClean="0"/>
              <a:t>UofC</a:t>
            </a:r>
            <a:r>
              <a:rPr lang="en-GB" dirty="0" smtClean="0"/>
              <a:t>)</a:t>
            </a:r>
            <a:endParaRPr lang="en-GB" dirty="0"/>
          </a:p>
        </p:txBody>
      </p:sp>
      <p:sp>
        <p:nvSpPr>
          <p:cNvPr id="3" name="Content Placeholder 2"/>
          <p:cNvSpPr>
            <a:spLocks noGrp="1"/>
          </p:cNvSpPr>
          <p:nvPr>
            <p:ph idx="1"/>
          </p:nvPr>
        </p:nvSpPr>
        <p:spPr/>
        <p:txBody>
          <a:bodyPr/>
          <a:lstStyle/>
          <a:p>
            <a:r>
              <a:rPr lang="en-GB" dirty="0" smtClean="0"/>
              <a:t>The Wellbeing Institute at the University of Cambridge defines </a:t>
            </a:r>
            <a:r>
              <a:rPr lang="en-GB" dirty="0"/>
              <a:t>wellbeing as </a:t>
            </a:r>
            <a:endParaRPr lang="en-GB" dirty="0" smtClean="0"/>
          </a:p>
          <a:p>
            <a:endParaRPr lang="en-GB" dirty="0"/>
          </a:p>
          <a:p>
            <a:pPr marL="0" indent="0">
              <a:buNone/>
            </a:pPr>
            <a:r>
              <a:rPr lang="en-GB" dirty="0" smtClean="0"/>
              <a:t>	‘</a:t>
            </a:r>
            <a:r>
              <a:rPr lang="en-GB" dirty="0"/>
              <a:t>positive and sustainable characteristics which </a:t>
            </a:r>
            <a:endParaRPr lang="en-GB" dirty="0" smtClean="0"/>
          </a:p>
          <a:p>
            <a:pPr marL="0" indent="0">
              <a:buNone/>
            </a:pPr>
            <a:r>
              <a:rPr lang="en-GB" dirty="0"/>
              <a:t>	</a:t>
            </a:r>
            <a:r>
              <a:rPr lang="en-GB" dirty="0" smtClean="0"/>
              <a:t>enable </a:t>
            </a:r>
            <a:r>
              <a:rPr lang="en-GB" dirty="0"/>
              <a:t>individuals </a:t>
            </a:r>
            <a:r>
              <a:rPr lang="en-GB" dirty="0" smtClean="0"/>
              <a:t>	and </a:t>
            </a:r>
            <a:r>
              <a:rPr lang="en-GB" dirty="0"/>
              <a:t>organisations to thrive </a:t>
            </a:r>
            <a:endParaRPr lang="en-GB" dirty="0" smtClean="0"/>
          </a:p>
          <a:p>
            <a:pPr marL="0" indent="0">
              <a:buNone/>
            </a:pPr>
            <a:r>
              <a:rPr lang="en-GB" dirty="0"/>
              <a:t>	</a:t>
            </a:r>
            <a:r>
              <a:rPr lang="en-GB" dirty="0" smtClean="0"/>
              <a:t>and flourish’</a:t>
            </a:r>
            <a:endParaRPr lang="en-GB" dirty="0"/>
          </a:p>
        </p:txBody>
      </p:sp>
    </p:spTree>
    <p:extLst>
      <p:ext uri="{BB962C8B-B14F-4D97-AF65-F5344CB8AC3E}">
        <p14:creationId xmlns:p14="http://schemas.microsoft.com/office/powerpoint/2010/main" val="36690353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Objective and Subjective Wellbeing</a:t>
            </a:r>
            <a:endParaRPr lang="en-GB" dirty="0"/>
          </a:p>
        </p:txBody>
      </p:sp>
      <p:sp>
        <p:nvSpPr>
          <p:cNvPr id="3" name="Content Placeholder 2"/>
          <p:cNvSpPr>
            <a:spLocks noGrp="1"/>
          </p:cNvSpPr>
          <p:nvPr>
            <p:ph idx="1"/>
          </p:nvPr>
        </p:nvSpPr>
        <p:spPr/>
        <p:txBody>
          <a:bodyPr/>
          <a:lstStyle/>
          <a:p>
            <a:r>
              <a:rPr lang="en-GB" dirty="0" smtClean="0"/>
              <a:t>A common theme that is emerging from the wellbeing discussions is that it is about “Feeling good and functioning well”.</a:t>
            </a:r>
          </a:p>
          <a:p>
            <a:r>
              <a:rPr lang="en-GB" dirty="0" smtClean="0"/>
              <a:t>It could be viewed as having two dimensions: Objective wellbeing and Subjective wellbeing.</a:t>
            </a:r>
          </a:p>
          <a:p>
            <a:endParaRPr lang="en-GB" dirty="0"/>
          </a:p>
          <a:p>
            <a:r>
              <a:rPr lang="en-GB" dirty="0" smtClean="0"/>
              <a:t>The Warwick-Edinburgh Mental Wellbeing Scale (WEMWBS) is a validated tool for monitoring subjective wellbeing.</a:t>
            </a:r>
          </a:p>
          <a:p>
            <a:endParaRPr lang="en-GB" dirty="0"/>
          </a:p>
          <a:p>
            <a:endParaRPr lang="en-GB" dirty="0"/>
          </a:p>
        </p:txBody>
      </p:sp>
    </p:spTree>
    <p:extLst>
      <p:ext uri="{BB962C8B-B14F-4D97-AF65-F5344CB8AC3E}">
        <p14:creationId xmlns:p14="http://schemas.microsoft.com/office/powerpoint/2010/main" val="2741478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New Economics Foundation (2008)</a:t>
            </a:r>
            <a:endParaRPr lang="en-GB" dirty="0"/>
          </a:p>
        </p:txBody>
      </p:sp>
      <p:sp>
        <p:nvSpPr>
          <p:cNvPr id="3" name="Content Placeholder 2"/>
          <p:cNvSpPr>
            <a:spLocks noGrp="1"/>
          </p:cNvSpPr>
          <p:nvPr>
            <p:ph idx="1"/>
          </p:nvPr>
        </p:nvSpPr>
        <p:spPr/>
        <p:txBody>
          <a:bodyPr/>
          <a:lstStyle/>
          <a:p>
            <a:r>
              <a:rPr lang="en-GB" dirty="0" smtClean="0"/>
              <a:t>5 Ways to Wellbeing:</a:t>
            </a:r>
          </a:p>
          <a:p>
            <a:pPr lvl="1"/>
            <a:r>
              <a:rPr lang="en-GB" dirty="0" smtClean="0"/>
              <a:t>Connect</a:t>
            </a:r>
          </a:p>
          <a:p>
            <a:pPr lvl="1"/>
            <a:r>
              <a:rPr lang="en-GB" dirty="0" smtClean="0"/>
              <a:t>Be active</a:t>
            </a:r>
          </a:p>
          <a:p>
            <a:pPr lvl="1"/>
            <a:r>
              <a:rPr lang="en-GB" dirty="0" smtClean="0"/>
              <a:t>Take notice</a:t>
            </a:r>
          </a:p>
          <a:p>
            <a:pPr lvl="1"/>
            <a:r>
              <a:rPr lang="en-GB" dirty="0" smtClean="0"/>
              <a:t>Keep learning</a:t>
            </a:r>
          </a:p>
          <a:p>
            <a:pPr lvl="1"/>
            <a:r>
              <a:rPr lang="en-GB" dirty="0" smtClean="0"/>
              <a:t>Give </a:t>
            </a:r>
            <a:endParaRPr lang="en-GB" dirty="0"/>
          </a:p>
        </p:txBody>
      </p:sp>
    </p:spTree>
    <p:extLst>
      <p:ext uri="{BB962C8B-B14F-4D97-AF65-F5344CB8AC3E}">
        <p14:creationId xmlns:p14="http://schemas.microsoft.com/office/powerpoint/2010/main" val="32107293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659" y="0"/>
            <a:ext cx="12247659" cy="6877202"/>
          </a:xfrm>
          <a:prstGeom prst="rect">
            <a:avLst/>
          </a:prstGeom>
        </p:spPr>
      </p:pic>
    </p:spTree>
    <p:extLst>
      <p:ext uri="{BB962C8B-B14F-4D97-AF65-F5344CB8AC3E}">
        <p14:creationId xmlns:p14="http://schemas.microsoft.com/office/powerpoint/2010/main" val="19479506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a:solidFill>
            <a:schemeClr val="accent4">
              <a:lumMod val="20000"/>
              <a:lumOff val="80000"/>
            </a:schemeClr>
          </a:solidFill>
        </p:spPr>
        <p:txBody>
          <a:bodyPr/>
          <a:lstStyle/>
          <a:p>
            <a:r>
              <a:rPr lang="en-GB" dirty="0" smtClean="0"/>
              <a:t>Think, Pair, Share</a:t>
            </a:r>
            <a:endParaRPr lang="en-GB" dirty="0"/>
          </a:p>
        </p:txBody>
      </p:sp>
    </p:spTree>
    <p:extLst>
      <p:ext uri="{BB962C8B-B14F-4D97-AF65-F5344CB8AC3E}">
        <p14:creationId xmlns:p14="http://schemas.microsoft.com/office/powerpoint/2010/main" val="1147595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Howard, A. 2000. </a:t>
            </a:r>
            <a:r>
              <a:rPr lang="en-GB" i="1" dirty="0" smtClean="0"/>
              <a:t>Philosophy for Counselling and Psychotherapy. </a:t>
            </a:r>
            <a:r>
              <a:rPr lang="en-GB" dirty="0" smtClean="0"/>
              <a:t>Basingstoke: Palgrave MacMillan</a:t>
            </a:r>
          </a:p>
          <a:p>
            <a:r>
              <a:rPr lang="en-GB" dirty="0" err="1" smtClean="0"/>
              <a:t>Jambroes</a:t>
            </a:r>
            <a:r>
              <a:rPr lang="en-GB" dirty="0" smtClean="0"/>
              <a:t>, M; Nederland</a:t>
            </a:r>
            <a:r>
              <a:rPr lang="en-GB" dirty="0"/>
              <a:t>, </a:t>
            </a:r>
            <a:r>
              <a:rPr lang="en-GB" dirty="0" smtClean="0"/>
              <a:t>T.; </a:t>
            </a:r>
            <a:r>
              <a:rPr lang="en-GB" dirty="0" err="1" smtClean="0"/>
              <a:t>Kaljouw</a:t>
            </a:r>
            <a:r>
              <a:rPr lang="en-GB" dirty="0" smtClean="0"/>
              <a:t>, M.; van </a:t>
            </a:r>
            <a:r>
              <a:rPr lang="en-GB" dirty="0" err="1" smtClean="0"/>
              <a:t>Vliet</a:t>
            </a:r>
            <a:r>
              <a:rPr lang="en-GB" dirty="0" smtClean="0"/>
              <a:t>, K.; </a:t>
            </a:r>
            <a:r>
              <a:rPr lang="en-GB" dirty="0" err="1" smtClean="0"/>
              <a:t>Essink</a:t>
            </a:r>
            <a:r>
              <a:rPr lang="en-GB" dirty="0" smtClean="0"/>
              <a:t>-Bot, ML.; and </a:t>
            </a:r>
            <a:r>
              <a:rPr lang="en-GB" dirty="0" err="1" smtClean="0"/>
              <a:t>Ruwaard</a:t>
            </a:r>
            <a:r>
              <a:rPr lang="en-GB" dirty="0" smtClean="0"/>
              <a:t>, D.; </a:t>
            </a:r>
            <a:r>
              <a:rPr lang="en-GB" dirty="0"/>
              <a:t>Implications of health as ‘the ability to adapt and self-manage’ for public health policy: a qualitative study, </a:t>
            </a:r>
            <a:r>
              <a:rPr lang="en-GB" i="1" dirty="0"/>
              <a:t>European Journal of Public Health</a:t>
            </a:r>
            <a:r>
              <a:rPr lang="en-GB" dirty="0"/>
              <a:t>, Volume 26, Issue 3, 1 June 2016, Pages 412–416, </a:t>
            </a:r>
            <a:r>
              <a:rPr lang="en-GB" dirty="0">
                <a:hlinkClick r:id="rId2"/>
              </a:rPr>
              <a:t>https://doi.org/10.1093/eurpub/ckv206</a:t>
            </a:r>
            <a:endParaRPr lang="en-GB" dirty="0" smtClean="0"/>
          </a:p>
          <a:p>
            <a:r>
              <a:rPr lang="en-GB" dirty="0" err="1" smtClean="0"/>
              <a:t>Scriven</a:t>
            </a:r>
            <a:r>
              <a:rPr lang="en-GB" dirty="0"/>
              <a:t>, A., &amp; Speller, V. (2007). Global issues and challenges beyond Ottawa: the way forward. </a:t>
            </a:r>
            <a:r>
              <a:rPr lang="en-GB" i="1" dirty="0"/>
              <a:t>Promotion &amp; Education</a:t>
            </a:r>
            <a:r>
              <a:rPr lang="en-GB" dirty="0"/>
              <a:t>, </a:t>
            </a:r>
            <a:r>
              <a:rPr lang="en-GB" i="1" dirty="0"/>
              <a:t>14</a:t>
            </a:r>
            <a:r>
              <a:rPr lang="en-GB" dirty="0"/>
              <a:t>(4), 194–198. </a:t>
            </a:r>
            <a:r>
              <a:rPr lang="en-GB" u="sng" dirty="0">
                <a:hlinkClick r:id="rId3"/>
              </a:rPr>
              <a:t>https://</a:t>
            </a:r>
            <a:r>
              <a:rPr lang="en-GB" u="sng" dirty="0" smtClean="0">
                <a:hlinkClick r:id="rId3"/>
              </a:rPr>
              <a:t>doi.org/10.1177/10253823070140040201</a:t>
            </a:r>
            <a:endParaRPr lang="en-GB" u="sng" dirty="0" smtClean="0"/>
          </a:p>
          <a:p>
            <a:r>
              <a:rPr lang="en-GB" dirty="0" smtClean="0"/>
              <a:t>Scull, A. 2016. </a:t>
            </a:r>
            <a:r>
              <a:rPr lang="en-GB" i="1" dirty="0" smtClean="0"/>
              <a:t>Madness in Civilization: A cultural history of insanity from the Bible to Freud, from the madhouse to modern medicine. </a:t>
            </a:r>
            <a:r>
              <a:rPr lang="en-GB" dirty="0" smtClean="0"/>
              <a:t>London: Thames and Hudson</a:t>
            </a:r>
          </a:p>
          <a:p>
            <a:r>
              <a:rPr lang="en-GB" dirty="0"/>
              <a:t>Seligman, M. E. P. (2011). </a:t>
            </a:r>
            <a:r>
              <a:rPr lang="en-GB" i="1" dirty="0"/>
              <a:t>Flourish: A Visionary New Understanding of Happiness and Well-being</a:t>
            </a:r>
            <a:r>
              <a:rPr lang="en-GB" dirty="0"/>
              <a:t>.</a:t>
            </a:r>
            <a:endParaRPr lang="en-GB" dirty="0" smtClean="0"/>
          </a:p>
          <a:p>
            <a:pPr fontAlgn="base"/>
            <a:r>
              <a:rPr lang="en-GB" dirty="0" smtClean="0"/>
              <a:t>Smith, R.</a:t>
            </a:r>
            <a:r>
              <a:rPr lang="en-GB" dirty="0"/>
              <a:t> </a:t>
            </a:r>
            <a:r>
              <a:rPr lang="en-GB" dirty="0" smtClean="0"/>
              <a:t>(2008) The </a:t>
            </a:r>
            <a:r>
              <a:rPr lang="en-GB" dirty="0"/>
              <a:t>end of disease and the beginning of </a:t>
            </a:r>
            <a:r>
              <a:rPr lang="en-GB" dirty="0" smtClean="0"/>
              <a:t>health. </a:t>
            </a:r>
            <a:r>
              <a:rPr lang="en-GB" i="1" dirty="0" smtClean="0"/>
              <a:t>BMJ </a:t>
            </a:r>
            <a:r>
              <a:rPr lang="en-GB" i="1" dirty="0"/>
              <a:t>Group </a:t>
            </a:r>
            <a:r>
              <a:rPr lang="en-GB" i="1" dirty="0" smtClean="0"/>
              <a:t>Blogs.</a:t>
            </a:r>
            <a:r>
              <a:rPr lang="en-GB" dirty="0" smtClean="0"/>
              <a:t>. Available </a:t>
            </a:r>
            <a:r>
              <a:rPr lang="en-GB" dirty="0"/>
              <a:t>at: </a:t>
            </a:r>
            <a:r>
              <a:rPr lang="en-GB" dirty="0">
                <a:hlinkClick r:id="rId4"/>
              </a:rPr>
              <a:t>http://blogs.bmj.com/bmj/2008/07/08/richard-smith-the-end-of-disease-and-the-beginning-of-health/</a:t>
            </a:r>
            <a:r>
              <a:rPr lang="en-GB" dirty="0"/>
              <a:t> . last accessed date Nov 22 2015 </a:t>
            </a:r>
            <a:endParaRPr lang="en-GB" dirty="0"/>
          </a:p>
        </p:txBody>
      </p:sp>
    </p:spTree>
    <p:extLst>
      <p:ext uri="{BB962C8B-B14F-4D97-AF65-F5344CB8AC3E}">
        <p14:creationId xmlns:p14="http://schemas.microsoft.com/office/powerpoint/2010/main" val="21116147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116</TotalTime>
  <Words>782</Words>
  <Application>Microsoft Office PowerPoint</Application>
  <PresentationFormat>Widescreen</PresentationFormat>
  <Paragraphs>83</Paragraphs>
  <Slides>18</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Office Theme</vt:lpstr>
      <vt:lpstr>ECCH7004 Education for Health and Well-Being</vt:lpstr>
      <vt:lpstr>What is Health and Well-Being?</vt:lpstr>
      <vt:lpstr>Thinking about Health and Well-being</vt:lpstr>
      <vt:lpstr>The ideas of the Four Humours (Fluids)</vt:lpstr>
      <vt:lpstr>Chinese Concept of Qi</vt:lpstr>
      <vt:lpstr>World Health Organisation (WHO)definition:</vt:lpstr>
      <vt:lpstr> </vt:lpstr>
      <vt:lpstr>Question?</vt:lpstr>
      <vt:lpstr>Should there be a new definition of health</vt:lpstr>
      <vt:lpstr>Viktor Frankl: Man’s Search for Meaning</vt:lpstr>
      <vt:lpstr>What about mental health and wellbeing?</vt:lpstr>
      <vt:lpstr>Seligman (2011) PERMA model of Flourishing</vt:lpstr>
      <vt:lpstr>Wellbeing Institute (UofC)</vt:lpstr>
      <vt:lpstr>Objective and Subjective Wellbeing</vt:lpstr>
      <vt:lpstr>New Economics Foundation (2008)</vt:lpstr>
      <vt:lpstr>PowerPoint Presentation</vt:lpstr>
      <vt:lpstr>Summary</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ECCH7004 Education for Health and Well-Being</dc:title>
  <dc:creator>Catherine Slade</dc:creator>
  <cp:lastModifiedBy>Catherine Slade</cp:lastModifiedBy>
  <cp:revision>14</cp:revision>
  <dcterms:created xsi:type="dcterms:W3CDTF">2019-02-05T11:31:17Z</dcterms:created>
  <dcterms:modified xsi:type="dcterms:W3CDTF">2019-02-05T13:29:41Z</dcterms:modified>
</cp:coreProperties>
</file>