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358" r:id="rId5"/>
    <p:sldId id="338" r:id="rId6"/>
    <p:sldId id="274" r:id="rId7"/>
    <p:sldId id="341" r:id="rId8"/>
    <p:sldId id="342" r:id="rId9"/>
    <p:sldId id="343" r:id="rId10"/>
    <p:sldId id="344" r:id="rId11"/>
    <p:sldId id="345" r:id="rId12"/>
    <p:sldId id="330" r:id="rId13"/>
    <p:sldId id="347" r:id="rId14"/>
    <p:sldId id="348" r:id="rId15"/>
    <p:sldId id="349" r:id="rId16"/>
    <p:sldId id="350" r:id="rId17"/>
    <p:sldId id="351" r:id="rId18"/>
    <p:sldId id="352" r:id="rId19"/>
    <p:sldId id="291" r:id="rId20"/>
    <p:sldId id="290" r:id="rId21"/>
    <p:sldId id="353" r:id="rId22"/>
    <p:sldId id="292" r:id="rId23"/>
    <p:sldId id="354" r:id="rId24"/>
    <p:sldId id="355" r:id="rId25"/>
    <p:sldId id="356" r:id="rId26"/>
    <p:sldId id="357" r:id="rId27"/>
    <p:sldId id="34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9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0BB757-9AA5-41CE-AD28-76E66CEB6169}" type="doc">
      <dgm:prSet loTypeId="urn:microsoft.com/office/officeart/2005/8/layout/list1" loCatId="list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7DB38C06-F764-4C61-8FF0-9D8E83F5F1FF}">
      <dgm:prSet custT="1"/>
      <dgm:spPr>
        <a:solidFill>
          <a:srgbClr val="FF0000"/>
        </a:solidFill>
      </dgm:spPr>
      <dgm:t>
        <a:bodyPr/>
        <a:lstStyle/>
        <a:p>
          <a:r>
            <a:rPr lang="en-GB" sz="2800" dirty="0"/>
            <a:t>Ignorance</a:t>
          </a:r>
        </a:p>
      </dgm:t>
    </dgm:pt>
    <dgm:pt modelId="{B66D3819-2432-4526-8748-6D35A1D8D46E}" type="parTrans" cxnId="{8E90CD10-5B3B-45BA-AB69-18AF4E1FA894}">
      <dgm:prSet/>
      <dgm:spPr/>
      <dgm:t>
        <a:bodyPr/>
        <a:lstStyle/>
        <a:p>
          <a:endParaRPr lang="en-GB" sz="2800"/>
        </a:p>
      </dgm:t>
    </dgm:pt>
    <dgm:pt modelId="{DC516701-53D9-488C-AC59-20592DFA1D5E}" type="sibTrans" cxnId="{8E90CD10-5B3B-45BA-AB69-18AF4E1FA894}">
      <dgm:prSet/>
      <dgm:spPr/>
      <dgm:t>
        <a:bodyPr/>
        <a:lstStyle/>
        <a:p>
          <a:endParaRPr lang="en-GB" sz="2800"/>
        </a:p>
      </dgm:t>
    </dgm:pt>
    <dgm:pt modelId="{A126F1C4-BBA1-4009-9F11-830F616D0367}">
      <dgm:prSet custT="1"/>
      <dgm:spPr>
        <a:solidFill>
          <a:srgbClr val="FFC000"/>
        </a:solidFill>
      </dgm:spPr>
      <dgm:t>
        <a:bodyPr/>
        <a:lstStyle/>
        <a:p>
          <a:r>
            <a:rPr lang="en-GB" sz="2800" dirty="0"/>
            <a:t>Disease</a:t>
          </a:r>
        </a:p>
      </dgm:t>
    </dgm:pt>
    <dgm:pt modelId="{E69EDDD2-99F5-48DD-963F-7F05D474648A}" type="parTrans" cxnId="{11C3BAE7-D099-4C42-B15C-0EF499C2866B}">
      <dgm:prSet/>
      <dgm:spPr/>
      <dgm:t>
        <a:bodyPr/>
        <a:lstStyle/>
        <a:p>
          <a:endParaRPr lang="en-GB" sz="2800"/>
        </a:p>
      </dgm:t>
    </dgm:pt>
    <dgm:pt modelId="{549E5948-FBA4-4089-8562-DE11F536BB1C}" type="sibTrans" cxnId="{11C3BAE7-D099-4C42-B15C-0EF499C2866B}">
      <dgm:prSet/>
      <dgm:spPr/>
      <dgm:t>
        <a:bodyPr/>
        <a:lstStyle/>
        <a:p>
          <a:endParaRPr lang="en-GB" sz="2800"/>
        </a:p>
      </dgm:t>
    </dgm:pt>
    <dgm:pt modelId="{D9299B67-595F-4020-AA23-19FD53B1ABE8}">
      <dgm:prSet custT="1"/>
      <dgm:spPr>
        <a:solidFill>
          <a:srgbClr val="00B050"/>
        </a:solidFill>
      </dgm:spPr>
      <dgm:t>
        <a:bodyPr/>
        <a:lstStyle/>
        <a:p>
          <a:r>
            <a:rPr lang="en-GB" sz="2800" dirty="0"/>
            <a:t>Idleness</a:t>
          </a:r>
        </a:p>
      </dgm:t>
    </dgm:pt>
    <dgm:pt modelId="{B718C65D-B9CD-4430-B89E-775C31146971}" type="parTrans" cxnId="{6AB80A0B-420D-4C82-9E3C-F7892AE4F456}">
      <dgm:prSet/>
      <dgm:spPr/>
      <dgm:t>
        <a:bodyPr/>
        <a:lstStyle/>
        <a:p>
          <a:endParaRPr lang="en-GB" sz="2800"/>
        </a:p>
      </dgm:t>
    </dgm:pt>
    <dgm:pt modelId="{D3CDF42F-C83D-42B3-8A91-2E8FA66581D0}" type="sibTrans" cxnId="{6AB80A0B-420D-4C82-9E3C-F7892AE4F456}">
      <dgm:prSet/>
      <dgm:spPr/>
      <dgm:t>
        <a:bodyPr/>
        <a:lstStyle/>
        <a:p>
          <a:endParaRPr lang="en-GB" sz="2800"/>
        </a:p>
      </dgm:t>
    </dgm:pt>
    <dgm:pt modelId="{3DF874C9-7FED-4586-9F3A-C24975B31D89}">
      <dgm:prSet custT="1"/>
      <dgm:spPr>
        <a:solidFill>
          <a:srgbClr val="00B0F0"/>
        </a:solidFill>
      </dgm:spPr>
      <dgm:t>
        <a:bodyPr/>
        <a:lstStyle/>
        <a:p>
          <a:r>
            <a:rPr lang="en-GB" sz="2800"/>
            <a:t>Squalor</a:t>
          </a:r>
          <a:endParaRPr lang="en-GB" sz="2800" dirty="0"/>
        </a:p>
      </dgm:t>
    </dgm:pt>
    <dgm:pt modelId="{CDDD5D14-1D36-4914-B0C2-3CDA36468ABA}" type="parTrans" cxnId="{F7BAD147-DC1A-476C-A920-7942E241207E}">
      <dgm:prSet/>
      <dgm:spPr/>
      <dgm:t>
        <a:bodyPr/>
        <a:lstStyle/>
        <a:p>
          <a:endParaRPr lang="en-GB" sz="2800"/>
        </a:p>
      </dgm:t>
    </dgm:pt>
    <dgm:pt modelId="{472EB8CB-D83A-4015-8BEB-FC9D9542129C}" type="sibTrans" cxnId="{F7BAD147-DC1A-476C-A920-7942E241207E}">
      <dgm:prSet/>
      <dgm:spPr/>
      <dgm:t>
        <a:bodyPr/>
        <a:lstStyle/>
        <a:p>
          <a:endParaRPr lang="en-GB" sz="2800"/>
        </a:p>
      </dgm:t>
    </dgm:pt>
    <dgm:pt modelId="{F7BF5949-4AC1-4FE5-9C28-436D61648098}">
      <dgm:prSet custT="1"/>
      <dgm:spPr>
        <a:solidFill>
          <a:srgbClr val="7030A0"/>
        </a:solidFill>
      </dgm:spPr>
      <dgm:t>
        <a:bodyPr/>
        <a:lstStyle/>
        <a:p>
          <a:r>
            <a:rPr lang="en-GB" sz="2800"/>
            <a:t>Want</a:t>
          </a:r>
          <a:endParaRPr lang="en-GB" sz="2800" dirty="0"/>
        </a:p>
      </dgm:t>
    </dgm:pt>
    <dgm:pt modelId="{C5F37AAF-8694-4998-B036-7BB45A228DFF}" type="parTrans" cxnId="{EA592BCF-AF20-4EC0-9090-1C052290538F}">
      <dgm:prSet/>
      <dgm:spPr/>
      <dgm:t>
        <a:bodyPr/>
        <a:lstStyle/>
        <a:p>
          <a:endParaRPr lang="en-GB" sz="2800"/>
        </a:p>
      </dgm:t>
    </dgm:pt>
    <dgm:pt modelId="{77736922-C275-4EEF-A31D-2D72A7A04527}" type="sibTrans" cxnId="{EA592BCF-AF20-4EC0-9090-1C052290538F}">
      <dgm:prSet/>
      <dgm:spPr/>
      <dgm:t>
        <a:bodyPr/>
        <a:lstStyle/>
        <a:p>
          <a:endParaRPr lang="en-GB" sz="2800"/>
        </a:p>
      </dgm:t>
    </dgm:pt>
    <dgm:pt modelId="{F02683F4-26FE-447D-8906-F011C313D487}" type="pres">
      <dgm:prSet presAssocID="{B10BB757-9AA5-41CE-AD28-76E66CEB6169}" presName="linear" presStyleCnt="0">
        <dgm:presLayoutVars>
          <dgm:dir/>
          <dgm:animLvl val="lvl"/>
          <dgm:resizeHandles val="exact"/>
        </dgm:presLayoutVars>
      </dgm:prSet>
      <dgm:spPr/>
    </dgm:pt>
    <dgm:pt modelId="{10657622-F1C2-4B8C-99C3-5C184B9EADB6}" type="pres">
      <dgm:prSet presAssocID="{7DB38C06-F764-4C61-8FF0-9D8E83F5F1FF}" presName="parentLin" presStyleCnt="0"/>
      <dgm:spPr/>
    </dgm:pt>
    <dgm:pt modelId="{8792312B-C507-439B-A4D8-47B50588E113}" type="pres">
      <dgm:prSet presAssocID="{7DB38C06-F764-4C61-8FF0-9D8E83F5F1FF}" presName="parentLeftMargin" presStyleLbl="node1" presStyleIdx="0" presStyleCnt="5"/>
      <dgm:spPr/>
    </dgm:pt>
    <dgm:pt modelId="{F8B63904-8CF0-4F06-8B8C-C41875BBAAC1}" type="pres">
      <dgm:prSet presAssocID="{7DB38C06-F764-4C61-8FF0-9D8E83F5F1F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36CEB55-229C-4A33-A6B7-4E2D3E78BAED}" type="pres">
      <dgm:prSet presAssocID="{7DB38C06-F764-4C61-8FF0-9D8E83F5F1FF}" presName="negativeSpace" presStyleCnt="0"/>
      <dgm:spPr/>
    </dgm:pt>
    <dgm:pt modelId="{FC56E2F5-0828-4427-A807-A34173A8AC82}" type="pres">
      <dgm:prSet presAssocID="{7DB38C06-F764-4C61-8FF0-9D8E83F5F1FF}" presName="childText" presStyleLbl="conFgAcc1" presStyleIdx="0" presStyleCnt="5">
        <dgm:presLayoutVars>
          <dgm:bulletEnabled val="1"/>
        </dgm:presLayoutVars>
      </dgm:prSet>
      <dgm:spPr/>
    </dgm:pt>
    <dgm:pt modelId="{783C6CD6-B572-4F62-A816-C8C2447ADCD9}" type="pres">
      <dgm:prSet presAssocID="{DC516701-53D9-488C-AC59-20592DFA1D5E}" presName="spaceBetweenRectangles" presStyleCnt="0"/>
      <dgm:spPr/>
    </dgm:pt>
    <dgm:pt modelId="{8EAE49A6-DF6A-49FF-BEBE-52A23F8CAA43}" type="pres">
      <dgm:prSet presAssocID="{A126F1C4-BBA1-4009-9F11-830F616D0367}" presName="parentLin" presStyleCnt="0"/>
      <dgm:spPr/>
    </dgm:pt>
    <dgm:pt modelId="{0849590B-537E-4DC2-BB10-15A404C8B06B}" type="pres">
      <dgm:prSet presAssocID="{A126F1C4-BBA1-4009-9F11-830F616D0367}" presName="parentLeftMargin" presStyleLbl="node1" presStyleIdx="0" presStyleCnt="5"/>
      <dgm:spPr/>
    </dgm:pt>
    <dgm:pt modelId="{6AF16436-DEAF-4C8E-994F-823ADAEB9B4A}" type="pres">
      <dgm:prSet presAssocID="{A126F1C4-BBA1-4009-9F11-830F616D036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50B8516-B5EE-4220-9008-BE2C1028EAA5}" type="pres">
      <dgm:prSet presAssocID="{A126F1C4-BBA1-4009-9F11-830F616D0367}" presName="negativeSpace" presStyleCnt="0"/>
      <dgm:spPr/>
    </dgm:pt>
    <dgm:pt modelId="{2F9D646F-910E-4DF2-B684-66F061DB9631}" type="pres">
      <dgm:prSet presAssocID="{A126F1C4-BBA1-4009-9F11-830F616D0367}" presName="childText" presStyleLbl="conFgAcc1" presStyleIdx="1" presStyleCnt="5">
        <dgm:presLayoutVars>
          <dgm:bulletEnabled val="1"/>
        </dgm:presLayoutVars>
      </dgm:prSet>
      <dgm:spPr/>
    </dgm:pt>
    <dgm:pt modelId="{021843F6-7725-47D9-8ED2-2B0693E8344F}" type="pres">
      <dgm:prSet presAssocID="{549E5948-FBA4-4089-8562-DE11F536BB1C}" presName="spaceBetweenRectangles" presStyleCnt="0"/>
      <dgm:spPr/>
    </dgm:pt>
    <dgm:pt modelId="{61AE507C-88EF-49D5-B547-742E7EEF06AB}" type="pres">
      <dgm:prSet presAssocID="{D9299B67-595F-4020-AA23-19FD53B1ABE8}" presName="parentLin" presStyleCnt="0"/>
      <dgm:spPr/>
    </dgm:pt>
    <dgm:pt modelId="{3ABFF4D5-1B82-4BD6-8E2B-FB3B1B9CFBA5}" type="pres">
      <dgm:prSet presAssocID="{D9299B67-595F-4020-AA23-19FD53B1ABE8}" presName="parentLeftMargin" presStyleLbl="node1" presStyleIdx="1" presStyleCnt="5"/>
      <dgm:spPr/>
    </dgm:pt>
    <dgm:pt modelId="{4726ECB4-25AE-43A3-B8E0-DA048C80FD04}" type="pres">
      <dgm:prSet presAssocID="{D9299B67-595F-4020-AA23-19FD53B1AB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5DC42CE-733E-4E46-9569-3CE3B2E7DE9D}" type="pres">
      <dgm:prSet presAssocID="{D9299B67-595F-4020-AA23-19FD53B1ABE8}" presName="negativeSpace" presStyleCnt="0"/>
      <dgm:spPr/>
    </dgm:pt>
    <dgm:pt modelId="{6DB28AFE-20E0-4F7B-8C12-514A0032D8A7}" type="pres">
      <dgm:prSet presAssocID="{D9299B67-595F-4020-AA23-19FD53B1ABE8}" presName="childText" presStyleLbl="conFgAcc1" presStyleIdx="2" presStyleCnt="5">
        <dgm:presLayoutVars>
          <dgm:bulletEnabled val="1"/>
        </dgm:presLayoutVars>
      </dgm:prSet>
      <dgm:spPr/>
    </dgm:pt>
    <dgm:pt modelId="{DD53CA8B-6C9C-4E41-9706-0525B33ADA44}" type="pres">
      <dgm:prSet presAssocID="{D3CDF42F-C83D-42B3-8A91-2E8FA66581D0}" presName="spaceBetweenRectangles" presStyleCnt="0"/>
      <dgm:spPr/>
    </dgm:pt>
    <dgm:pt modelId="{67569BC2-D9E1-4B03-9731-0AFA282FB682}" type="pres">
      <dgm:prSet presAssocID="{3DF874C9-7FED-4586-9F3A-C24975B31D89}" presName="parentLin" presStyleCnt="0"/>
      <dgm:spPr/>
    </dgm:pt>
    <dgm:pt modelId="{32D87CFD-2298-4305-A608-2253A1394876}" type="pres">
      <dgm:prSet presAssocID="{3DF874C9-7FED-4586-9F3A-C24975B31D89}" presName="parentLeftMargin" presStyleLbl="node1" presStyleIdx="2" presStyleCnt="5"/>
      <dgm:spPr/>
    </dgm:pt>
    <dgm:pt modelId="{69857377-9233-41D4-9CF6-B29618A49978}" type="pres">
      <dgm:prSet presAssocID="{3DF874C9-7FED-4586-9F3A-C24975B31D8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9021C52-ABED-4B37-8B82-F19DFCF73345}" type="pres">
      <dgm:prSet presAssocID="{3DF874C9-7FED-4586-9F3A-C24975B31D89}" presName="negativeSpace" presStyleCnt="0"/>
      <dgm:spPr/>
    </dgm:pt>
    <dgm:pt modelId="{851F9F25-3794-4637-A2FD-4FC3B3DB822C}" type="pres">
      <dgm:prSet presAssocID="{3DF874C9-7FED-4586-9F3A-C24975B31D89}" presName="childText" presStyleLbl="conFgAcc1" presStyleIdx="3" presStyleCnt="5">
        <dgm:presLayoutVars>
          <dgm:bulletEnabled val="1"/>
        </dgm:presLayoutVars>
      </dgm:prSet>
      <dgm:spPr/>
    </dgm:pt>
    <dgm:pt modelId="{780B8489-69CA-4F62-8424-F92A6FCBA6BE}" type="pres">
      <dgm:prSet presAssocID="{472EB8CB-D83A-4015-8BEB-FC9D9542129C}" presName="spaceBetweenRectangles" presStyleCnt="0"/>
      <dgm:spPr/>
    </dgm:pt>
    <dgm:pt modelId="{B4D57033-22E4-462F-BFB6-31B3710D9B82}" type="pres">
      <dgm:prSet presAssocID="{F7BF5949-4AC1-4FE5-9C28-436D61648098}" presName="parentLin" presStyleCnt="0"/>
      <dgm:spPr/>
    </dgm:pt>
    <dgm:pt modelId="{8CA931E3-1D98-429F-9216-5E6887BB5A87}" type="pres">
      <dgm:prSet presAssocID="{F7BF5949-4AC1-4FE5-9C28-436D61648098}" presName="parentLeftMargin" presStyleLbl="node1" presStyleIdx="3" presStyleCnt="5"/>
      <dgm:spPr/>
    </dgm:pt>
    <dgm:pt modelId="{6EE2A618-AD6D-42C4-B2EB-495E2F755379}" type="pres">
      <dgm:prSet presAssocID="{F7BF5949-4AC1-4FE5-9C28-436D6164809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2E5AFB0D-DD41-4F87-8CB2-8A7E0478DE2B}" type="pres">
      <dgm:prSet presAssocID="{F7BF5949-4AC1-4FE5-9C28-436D61648098}" presName="negativeSpace" presStyleCnt="0"/>
      <dgm:spPr/>
    </dgm:pt>
    <dgm:pt modelId="{3099424E-43EC-470D-AB36-F308A7A77BD2}" type="pres">
      <dgm:prSet presAssocID="{F7BF5949-4AC1-4FE5-9C28-436D6164809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798A505-CE4E-4FE7-97A0-257939F80C84}" type="presOf" srcId="{A126F1C4-BBA1-4009-9F11-830F616D0367}" destId="{6AF16436-DEAF-4C8E-994F-823ADAEB9B4A}" srcOrd="1" destOrd="0" presId="urn:microsoft.com/office/officeart/2005/8/layout/list1"/>
    <dgm:cxn modelId="{A734ED06-C256-49DE-A955-2A1EF57629EF}" type="presOf" srcId="{3DF874C9-7FED-4586-9F3A-C24975B31D89}" destId="{69857377-9233-41D4-9CF6-B29618A49978}" srcOrd="1" destOrd="0" presId="urn:microsoft.com/office/officeart/2005/8/layout/list1"/>
    <dgm:cxn modelId="{6AB80A0B-420D-4C82-9E3C-F7892AE4F456}" srcId="{B10BB757-9AA5-41CE-AD28-76E66CEB6169}" destId="{D9299B67-595F-4020-AA23-19FD53B1ABE8}" srcOrd="2" destOrd="0" parTransId="{B718C65D-B9CD-4430-B89E-775C31146971}" sibTransId="{D3CDF42F-C83D-42B3-8A91-2E8FA66581D0}"/>
    <dgm:cxn modelId="{8E90CD10-5B3B-45BA-AB69-18AF4E1FA894}" srcId="{B10BB757-9AA5-41CE-AD28-76E66CEB6169}" destId="{7DB38C06-F764-4C61-8FF0-9D8E83F5F1FF}" srcOrd="0" destOrd="0" parTransId="{B66D3819-2432-4526-8748-6D35A1D8D46E}" sibTransId="{DC516701-53D9-488C-AC59-20592DFA1D5E}"/>
    <dgm:cxn modelId="{996BA811-013C-48F1-B22B-6CE079EDCB19}" type="presOf" srcId="{F7BF5949-4AC1-4FE5-9C28-436D61648098}" destId="{8CA931E3-1D98-429F-9216-5E6887BB5A87}" srcOrd="0" destOrd="0" presId="urn:microsoft.com/office/officeart/2005/8/layout/list1"/>
    <dgm:cxn modelId="{A9105427-7F6D-4CC4-950A-45B0B928B167}" type="presOf" srcId="{F7BF5949-4AC1-4FE5-9C28-436D61648098}" destId="{6EE2A618-AD6D-42C4-B2EB-495E2F755379}" srcOrd="1" destOrd="0" presId="urn:microsoft.com/office/officeart/2005/8/layout/list1"/>
    <dgm:cxn modelId="{84BDC23A-FACF-446E-8E69-F77E7D6CED6B}" type="presOf" srcId="{D9299B67-595F-4020-AA23-19FD53B1ABE8}" destId="{4726ECB4-25AE-43A3-B8E0-DA048C80FD04}" srcOrd="1" destOrd="0" presId="urn:microsoft.com/office/officeart/2005/8/layout/list1"/>
    <dgm:cxn modelId="{F7BAD147-DC1A-476C-A920-7942E241207E}" srcId="{B10BB757-9AA5-41CE-AD28-76E66CEB6169}" destId="{3DF874C9-7FED-4586-9F3A-C24975B31D89}" srcOrd="3" destOrd="0" parTransId="{CDDD5D14-1D36-4914-B0C2-3CDA36468ABA}" sibTransId="{472EB8CB-D83A-4015-8BEB-FC9D9542129C}"/>
    <dgm:cxn modelId="{39B5F948-4F7E-49E7-959F-D119E4DAF430}" type="presOf" srcId="{B10BB757-9AA5-41CE-AD28-76E66CEB6169}" destId="{F02683F4-26FE-447D-8906-F011C313D487}" srcOrd="0" destOrd="0" presId="urn:microsoft.com/office/officeart/2005/8/layout/list1"/>
    <dgm:cxn modelId="{F5510357-77BD-467E-ACA1-C8A10D8253F6}" type="presOf" srcId="{A126F1C4-BBA1-4009-9F11-830F616D0367}" destId="{0849590B-537E-4DC2-BB10-15A404C8B06B}" srcOrd="0" destOrd="0" presId="urn:microsoft.com/office/officeart/2005/8/layout/list1"/>
    <dgm:cxn modelId="{15B28BA7-E685-451F-9BFD-B566BF266B67}" type="presOf" srcId="{D9299B67-595F-4020-AA23-19FD53B1ABE8}" destId="{3ABFF4D5-1B82-4BD6-8E2B-FB3B1B9CFBA5}" srcOrd="0" destOrd="0" presId="urn:microsoft.com/office/officeart/2005/8/layout/list1"/>
    <dgm:cxn modelId="{026A87BA-A56D-45F5-83B1-2AC134121678}" type="presOf" srcId="{7DB38C06-F764-4C61-8FF0-9D8E83F5F1FF}" destId="{F8B63904-8CF0-4F06-8B8C-C41875BBAAC1}" srcOrd="1" destOrd="0" presId="urn:microsoft.com/office/officeart/2005/8/layout/list1"/>
    <dgm:cxn modelId="{316BC5CE-E610-4EDE-B0C2-76777C540BFC}" type="presOf" srcId="{7DB38C06-F764-4C61-8FF0-9D8E83F5F1FF}" destId="{8792312B-C507-439B-A4D8-47B50588E113}" srcOrd="0" destOrd="0" presId="urn:microsoft.com/office/officeart/2005/8/layout/list1"/>
    <dgm:cxn modelId="{EA592BCF-AF20-4EC0-9090-1C052290538F}" srcId="{B10BB757-9AA5-41CE-AD28-76E66CEB6169}" destId="{F7BF5949-4AC1-4FE5-9C28-436D61648098}" srcOrd="4" destOrd="0" parTransId="{C5F37AAF-8694-4998-B036-7BB45A228DFF}" sibTransId="{77736922-C275-4EEF-A31D-2D72A7A04527}"/>
    <dgm:cxn modelId="{11C3BAE7-D099-4C42-B15C-0EF499C2866B}" srcId="{B10BB757-9AA5-41CE-AD28-76E66CEB6169}" destId="{A126F1C4-BBA1-4009-9F11-830F616D0367}" srcOrd="1" destOrd="0" parTransId="{E69EDDD2-99F5-48DD-963F-7F05D474648A}" sibTransId="{549E5948-FBA4-4089-8562-DE11F536BB1C}"/>
    <dgm:cxn modelId="{014ABCF7-C3D0-4C36-826B-EE1A681552FD}" type="presOf" srcId="{3DF874C9-7FED-4586-9F3A-C24975B31D89}" destId="{32D87CFD-2298-4305-A608-2253A1394876}" srcOrd="0" destOrd="0" presId="urn:microsoft.com/office/officeart/2005/8/layout/list1"/>
    <dgm:cxn modelId="{439BEDE1-F316-46D5-9E54-CDBD0C32223A}" type="presParOf" srcId="{F02683F4-26FE-447D-8906-F011C313D487}" destId="{10657622-F1C2-4B8C-99C3-5C184B9EADB6}" srcOrd="0" destOrd="0" presId="urn:microsoft.com/office/officeart/2005/8/layout/list1"/>
    <dgm:cxn modelId="{C431087B-9514-4917-9666-645DA56C22FB}" type="presParOf" srcId="{10657622-F1C2-4B8C-99C3-5C184B9EADB6}" destId="{8792312B-C507-439B-A4D8-47B50588E113}" srcOrd="0" destOrd="0" presId="urn:microsoft.com/office/officeart/2005/8/layout/list1"/>
    <dgm:cxn modelId="{2D401380-9637-407C-9B37-18EE36CB7712}" type="presParOf" srcId="{10657622-F1C2-4B8C-99C3-5C184B9EADB6}" destId="{F8B63904-8CF0-4F06-8B8C-C41875BBAAC1}" srcOrd="1" destOrd="0" presId="urn:microsoft.com/office/officeart/2005/8/layout/list1"/>
    <dgm:cxn modelId="{94F89E88-AE6D-4B30-BEA0-BB123B286EB7}" type="presParOf" srcId="{F02683F4-26FE-447D-8906-F011C313D487}" destId="{D36CEB55-229C-4A33-A6B7-4E2D3E78BAED}" srcOrd="1" destOrd="0" presId="urn:microsoft.com/office/officeart/2005/8/layout/list1"/>
    <dgm:cxn modelId="{8B310B04-9EA8-40F4-8202-A19F41F60BA9}" type="presParOf" srcId="{F02683F4-26FE-447D-8906-F011C313D487}" destId="{FC56E2F5-0828-4427-A807-A34173A8AC82}" srcOrd="2" destOrd="0" presId="urn:microsoft.com/office/officeart/2005/8/layout/list1"/>
    <dgm:cxn modelId="{F4C5C4CF-2B26-431B-838A-CAC2A0172070}" type="presParOf" srcId="{F02683F4-26FE-447D-8906-F011C313D487}" destId="{783C6CD6-B572-4F62-A816-C8C2447ADCD9}" srcOrd="3" destOrd="0" presId="urn:microsoft.com/office/officeart/2005/8/layout/list1"/>
    <dgm:cxn modelId="{FEB3CD69-4384-4B7F-AAB9-9EEC4643EEA3}" type="presParOf" srcId="{F02683F4-26FE-447D-8906-F011C313D487}" destId="{8EAE49A6-DF6A-49FF-BEBE-52A23F8CAA43}" srcOrd="4" destOrd="0" presId="urn:microsoft.com/office/officeart/2005/8/layout/list1"/>
    <dgm:cxn modelId="{C933E6A1-50E6-4D6A-8F2C-52B306399294}" type="presParOf" srcId="{8EAE49A6-DF6A-49FF-BEBE-52A23F8CAA43}" destId="{0849590B-537E-4DC2-BB10-15A404C8B06B}" srcOrd="0" destOrd="0" presId="urn:microsoft.com/office/officeart/2005/8/layout/list1"/>
    <dgm:cxn modelId="{0DF87E51-7348-4B9F-87D9-90346DAE9F90}" type="presParOf" srcId="{8EAE49A6-DF6A-49FF-BEBE-52A23F8CAA43}" destId="{6AF16436-DEAF-4C8E-994F-823ADAEB9B4A}" srcOrd="1" destOrd="0" presId="urn:microsoft.com/office/officeart/2005/8/layout/list1"/>
    <dgm:cxn modelId="{914792CA-CA7E-4D26-ABD8-192464CC969E}" type="presParOf" srcId="{F02683F4-26FE-447D-8906-F011C313D487}" destId="{350B8516-B5EE-4220-9008-BE2C1028EAA5}" srcOrd="5" destOrd="0" presId="urn:microsoft.com/office/officeart/2005/8/layout/list1"/>
    <dgm:cxn modelId="{10883B0F-A80F-4FBB-88A5-4A0B3B1791CA}" type="presParOf" srcId="{F02683F4-26FE-447D-8906-F011C313D487}" destId="{2F9D646F-910E-4DF2-B684-66F061DB9631}" srcOrd="6" destOrd="0" presId="urn:microsoft.com/office/officeart/2005/8/layout/list1"/>
    <dgm:cxn modelId="{286CE49E-FD5E-411C-BC84-D1660678E8EA}" type="presParOf" srcId="{F02683F4-26FE-447D-8906-F011C313D487}" destId="{021843F6-7725-47D9-8ED2-2B0693E8344F}" srcOrd="7" destOrd="0" presId="urn:microsoft.com/office/officeart/2005/8/layout/list1"/>
    <dgm:cxn modelId="{C6FDB98E-7BFF-41DC-965E-CACF25CE7E50}" type="presParOf" srcId="{F02683F4-26FE-447D-8906-F011C313D487}" destId="{61AE507C-88EF-49D5-B547-742E7EEF06AB}" srcOrd="8" destOrd="0" presId="urn:microsoft.com/office/officeart/2005/8/layout/list1"/>
    <dgm:cxn modelId="{054F9A18-4EF2-41AE-93F7-5A4C4D359A86}" type="presParOf" srcId="{61AE507C-88EF-49D5-B547-742E7EEF06AB}" destId="{3ABFF4D5-1B82-4BD6-8E2B-FB3B1B9CFBA5}" srcOrd="0" destOrd="0" presId="urn:microsoft.com/office/officeart/2005/8/layout/list1"/>
    <dgm:cxn modelId="{6851E5A3-2BAA-4A25-B382-43067499BDF3}" type="presParOf" srcId="{61AE507C-88EF-49D5-B547-742E7EEF06AB}" destId="{4726ECB4-25AE-43A3-B8E0-DA048C80FD04}" srcOrd="1" destOrd="0" presId="urn:microsoft.com/office/officeart/2005/8/layout/list1"/>
    <dgm:cxn modelId="{CD9BEA19-92EB-4709-ABBA-3FAB17BB27C5}" type="presParOf" srcId="{F02683F4-26FE-447D-8906-F011C313D487}" destId="{25DC42CE-733E-4E46-9569-3CE3B2E7DE9D}" srcOrd="9" destOrd="0" presId="urn:microsoft.com/office/officeart/2005/8/layout/list1"/>
    <dgm:cxn modelId="{DE2E2EC4-F028-4BD5-9976-45B6799D72BE}" type="presParOf" srcId="{F02683F4-26FE-447D-8906-F011C313D487}" destId="{6DB28AFE-20E0-4F7B-8C12-514A0032D8A7}" srcOrd="10" destOrd="0" presId="urn:microsoft.com/office/officeart/2005/8/layout/list1"/>
    <dgm:cxn modelId="{DA73CAE5-B135-4EE9-93AC-176443F8B1D2}" type="presParOf" srcId="{F02683F4-26FE-447D-8906-F011C313D487}" destId="{DD53CA8B-6C9C-4E41-9706-0525B33ADA44}" srcOrd="11" destOrd="0" presId="urn:microsoft.com/office/officeart/2005/8/layout/list1"/>
    <dgm:cxn modelId="{DCBDCD05-6B8F-4983-AA63-AFAFA94EF170}" type="presParOf" srcId="{F02683F4-26FE-447D-8906-F011C313D487}" destId="{67569BC2-D9E1-4B03-9731-0AFA282FB682}" srcOrd="12" destOrd="0" presId="urn:microsoft.com/office/officeart/2005/8/layout/list1"/>
    <dgm:cxn modelId="{8CF0EA89-A5B7-4ECD-994B-2A965D72C978}" type="presParOf" srcId="{67569BC2-D9E1-4B03-9731-0AFA282FB682}" destId="{32D87CFD-2298-4305-A608-2253A1394876}" srcOrd="0" destOrd="0" presId="urn:microsoft.com/office/officeart/2005/8/layout/list1"/>
    <dgm:cxn modelId="{16AD1E8B-7E5C-4FA1-B501-407D81414393}" type="presParOf" srcId="{67569BC2-D9E1-4B03-9731-0AFA282FB682}" destId="{69857377-9233-41D4-9CF6-B29618A49978}" srcOrd="1" destOrd="0" presId="urn:microsoft.com/office/officeart/2005/8/layout/list1"/>
    <dgm:cxn modelId="{F3483AA2-B231-4CC2-9DDC-31315CB5A01E}" type="presParOf" srcId="{F02683F4-26FE-447D-8906-F011C313D487}" destId="{59021C52-ABED-4B37-8B82-F19DFCF73345}" srcOrd="13" destOrd="0" presId="urn:microsoft.com/office/officeart/2005/8/layout/list1"/>
    <dgm:cxn modelId="{C45F4514-95CF-4013-A1DC-E64279208CEA}" type="presParOf" srcId="{F02683F4-26FE-447D-8906-F011C313D487}" destId="{851F9F25-3794-4637-A2FD-4FC3B3DB822C}" srcOrd="14" destOrd="0" presId="urn:microsoft.com/office/officeart/2005/8/layout/list1"/>
    <dgm:cxn modelId="{07C77F33-A1F2-4AD2-8827-8C53B7CC3A08}" type="presParOf" srcId="{F02683F4-26FE-447D-8906-F011C313D487}" destId="{780B8489-69CA-4F62-8424-F92A6FCBA6BE}" srcOrd="15" destOrd="0" presId="urn:microsoft.com/office/officeart/2005/8/layout/list1"/>
    <dgm:cxn modelId="{AC869F87-41CB-4D16-911C-05D1A2BBCF94}" type="presParOf" srcId="{F02683F4-26FE-447D-8906-F011C313D487}" destId="{B4D57033-22E4-462F-BFB6-31B3710D9B82}" srcOrd="16" destOrd="0" presId="urn:microsoft.com/office/officeart/2005/8/layout/list1"/>
    <dgm:cxn modelId="{E33E865F-7202-41A2-9D9D-F32BCEBDE481}" type="presParOf" srcId="{B4D57033-22E4-462F-BFB6-31B3710D9B82}" destId="{8CA931E3-1D98-429F-9216-5E6887BB5A87}" srcOrd="0" destOrd="0" presId="urn:microsoft.com/office/officeart/2005/8/layout/list1"/>
    <dgm:cxn modelId="{B6953392-8CED-4F49-B02A-C6782AAA8B47}" type="presParOf" srcId="{B4D57033-22E4-462F-BFB6-31B3710D9B82}" destId="{6EE2A618-AD6D-42C4-B2EB-495E2F755379}" srcOrd="1" destOrd="0" presId="urn:microsoft.com/office/officeart/2005/8/layout/list1"/>
    <dgm:cxn modelId="{AF7994FA-6DA0-4EE5-B39B-C78B68783A2E}" type="presParOf" srcId="{F02683F4-26FE-447D-8906-F011C313D487}" destId="{2E5AFB0D-DD41-4F87-8CB2-8A7E0478DE2B}" srcOrd="17" destOrd="0" presId="urn:microsoft.com/office/officeart/2005/8/layout/list1"/>
    <dgm:cxn modelId="{8F0C2F1F-9F8E-438B-8D00-BAA949DBA381}" type="presParOf" srcId="{F02683F4-26FE-447D-8906-F011C313D487}" destId="{3099424E-43EC-470D-AB36-F308A7A77BD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B4111B-9DE9-4017-A234-6B32F99EC1E2}" type="doc">
      <dgm:prSet loTypeId="urn:microsoft.com/office/officeart/2005/8/layout/vList5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E0D8A49E-50E5-4C72-920A-BEC8DA927033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Free education</a:t>
          </a:r>
        </a:p>
      </dgm:t>
    </dgm:pt>
    <dgm:pt modelId="{987F0DD8-F07F-4514-BA4E-03D0159304AD}" type="parTrans" cxnId="{12E2C6DC-9108-427D-88C7-D4A6F3283230}">
      <dgm:prSet/>
      <dgm:spPr/>
      <dgm:t>
        <a:bodyPr/>
        <a:lstStyle/>
        <a:p>
          <a:endParaRPr lang="en-GB"/>
        </a:p>
      </dgm:t>
    </dgm:pt>
    <dgm:pt modelId="{974882BA-6885-4FDF-BCF3-7EE6F60F7153}" type="sibTrans" cxnId="{12E2C6DC-9108-427D-88C7-D4A6F3283230}">
      <dgm:prSet/>
      <dgm:spPr/>
      <dgm:t>
        <a:bodyPr/>
        <a:lstStyle/>
        <a:p>
          <a:endParaRPr lang="en-GB"/>
        </a:p>
      </dgm:t>
    </dgm:pt>
    <dgm:pt modelId="{3B2BA282-736E-4742-BCD6-4A6B9389F7B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NHS</a:t>
          </a:r>
        </a:p>
      </dgm:t>
    </dgm:pt>
    <dgm:pt modelId="{7A51D0E9-8671-47A3-A1FE-13C404C79BA6}" type="parTrans" cxnId="{EBA55CCB-88CF-41A8-9E63-2ADC2188B553}">
      <dgm:prSet/>
      <dgm:spPr/>
      <dgm:t>
        <a:bodyPr/>
        <a:lstStyle/>
        <a:p>
          <a:endParaRPr lang="en-GB"/>
        </a:p>
      </dgm:t>
    </dgm:pt>
    <dgm:pt modelId="{EF8E5514-245B-422D-8B85-8B05CE31F1C6}" type="sibTrans" cxnId="{EBA55CCB-88CF-41A8-9E63-2ADC2188B553}">
      <dgm:prSet/>
      <dgm:spPr/>
      <dgm:t>
        <a:bodyPr/>
        <a:lstStyle/>
        <a:p>
          <a:endParaRPr lang="en-GB"/>
        </a:p>
      </dgm:t>
    </dgm:pt>
    <dgm:pt modelId="{5DAF3729-59D2-447E-B1EB-B349476758E2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Employment</a:t>
          </a:r>
        </a:p>
      </dgm:t>
    </dgm:pt>
    <dgm:pt modelId="{3E7C7465-875D-4440-B9F3-994A8CB0F6A2}" type="parTrans" cxnId="{7A5B946B-AB07-4AB1-BDC6-F9E3E49384BB}">
      <dgm:prSet/>
      <dgm:spPr/>
      <dgm:t>
        <a:bodyPr/>
        <a:lstStyle/>
        <a:p>
          <a:endParaRPr lang="en-GB"/>
        </a:p>
      </dgm:t>
    </dgm:pt>
    <dgm:pt modelId="{E43221B8-6C3D-4DFA-832A-1034C8080F6F}" type="sibTrans" cxnId="{7A5B946B-AB07-4AB1-BDC6-F9E3E49384BB}">
      <dgm:prSet/>
      <dgm:spPr/>
      <dgm:t>
        <a:bodyPr/>
        <a:lstStyle/>
        <a:p>
          <a:endParaRPr lang="en-GB"/>
        </a:p>
      </dgm:t>
    </dgm:pt>
    <dgm:pt modelId="{B92E99C2-589E-4044-93F5-36804D378FB5}">
      <dgm:prSet/>
      <dgm:spPr>
        <a:solidFill>
          <a:srgbClr val="00B0F0"/>
        </a:solidFill>
      </dgm:spPr>
      <dgm:t>
        <a:bodyPr/>
        <a:lstStyle/>
        <a:p>
          <a:r>
            <a:rPr lang="en-GB" dirty="0"/>
            <a:t>Housing</a:t>
          </a:r>
        </a:p>
      </dgm:t>
    </dgm:pt>
    <dgm:pt modelId="{F25AD5FF-FBAC-4344-875B-779FD576C153}" type="parTrans" cxnId="{53398C8E-9715-45A9-BA6D-CB1F5F139241}">
      <dgm:prSet/>
      <dgm:spPr/>
      <dgm:t>
        <a:bodyPr/>
        <a:lstStyle/>
        <a:p>
          <a:endParaRPr lang="en-GB"/>
        </a:p>
      </dgm:t>
    </dgm:pt>
    <dgm:pt modelId="{E114C541-5696-4861-B673-5D854981A228}" type="sibTrans" cxnId="{53398C8E-9715-45A9-BA6D-CB1F5F139241}">
      <dgm:prSet/>
      <dgm:spPr/>
      <dgm:t>
        <a:bodyPr/>
        <a:lstStyle/>
        <a:p>
          <a:endParaRPr lang="en-GB"/>
        </a:p>
      </dgm:t>
    </dgm:pt>
    <dgm:pt modelId="{031C1507-2079-43EF-9733-ACA615AA06A1}">
      <dgm:prSet/>
      <dgm:spPr>
        <a:solidFill>
          <a:srgbClr val="7030A0"/>
        </a:solidFill>
      </dgm:spPr>
      <dgm:t>
        <a:bodyPr/>
        <a:lstStyle/>
        <a:p>
          <a:r>
            <a:rPr lang="en-GB" dirty="0"/>
            <a:t>National insurance</a:t>
          </a:r>
        </a:p>
      </dgm:t>
    </dgm:pt>
    <dgm:pt modelId="{7BCA11E0-E8B7-4839-9A95-7CB5DB854B9C}" type="parTrans" cxnId="{E4929414-3A00-4F87-8928-2F8A8975E336}">
      <dgm:prSet/>
      <dgm:spPr/>
      <dgm:t>
        <a:bodyPr/>
        <a:lstStyle/>
        <a:p>
          <a:endParaRPr lang="en-GB"/>
        </a:p>
      </dgm:t>
    </dgm:pt>
    <dgm:pt modelId="{1920D8BA-B37B-435E-B976-1C34B0916F76}" type="sibTrans" cxnId="{E4929414-3A00-4F87-8928-2F8A8975E336}">
      <dgm:prSet/>
      <dgm:spPr/>
      <dgm:t>
        <a:bodyPr/>
        <a:lstStyle/>
        <a:p>
          <a:endParaRPr lang="en-GB"/>
        </a:p>
      </dgm:t>
    </dgm:pt>
    <dgm:pt modelId="{391E5B6F-F069-43CC-8FBF-67FEFB12E472}" type="pres">
      <dgm:prSet presAssocID="{1AB4111B-9DE9-4017-A234-6B32F99EC1E2}" presName="Name0" presStyleCnt="0">
        <dgm:presLayoutVars>
          <dgm:dir/>
          <dgm:animLvl val="lvl"/>
          <dgm:resizeHandles val="exact"/>
        </dgm:presLayoutVars>
      </dgm:prSet>
      <dgm:spPr/>
    </dgm:pt>
    <dgm:pt modelId="{1D057EE7-90D7-40F0-B158-5B67195B7655}" type="pres">
      <dgm:prSet presAssocID="{E0D8A49E-50E5-4C72-920A-BEC8DA927033}" presName="linNode" presStyleCnt="0"/>
      <dgm:spPr/>
    </dgm:pt>
    <dgm:pt modelId="{B36261F1-45A5-484E-A891-9DCBF43F1A17}" type="pres">
      <dgm:prSet presAssocID="{E0D8A49E-50E5-4C72-920A-BEC8DA92703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FFBEE04-9E98-47E8-BE52-BCE5AA45E321}" type="pres">
      <dgm:prSet presAssocID="{974882BA-6885-4FDF-BCF3-7EE6F60F7153}" presName="sp" presStyleCnt="0"/>
      <dgm:spPr/>
    </dgm:pt>
    <dgm:pt modelId="{53058B14-BA50-4E32-BD13-0C7973318953}" type="pres">
      <dgm:prSet presAssocID="{3B2BA282-736E-4742-BCD6-4A6B9389F7BC}" presName="linNode" presStyleCnt="0"/>
      <dgm:spPr/>
    </dgm:pt>
    <dgm:pt modelId="{5ABA1632-C696-4E49-9005-B3415BE66B45}" type="pres">
      <dgm:prSet presAssocID="{3B2BA282-736E-4742-BCD6-4A6B9389F7BC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CB17797-B095-46B3-AE87-375E218B8F38}" type="pres">
      <dgm:prSet presAssocID="{EF8E5514-245B-422D-8B85-8B05CE31F1C6}" presName="sp" presStyleCnt="0"/>
      <dgm:spPr/>
    </dgm:pt>
    <dgm:pt modelId="{A44816E1-9E95-4C44-A641-67FDF81A834E}" type="pres">
      <dgm:prSet presAssocID="{5DAF3729-59D2-447E-B1EB-B349476758E2}" presName="linNode" presStyleCnt="0"/>
      <dgm:spPr/>
    </dgm:pt>
    <dgm:pt modelId="{3125673A-16BD-4165-BB83-668ABD9B744A}" type="pres">
      <dgm:prSet presAssocID="{5DAF3729-59D2-447E-B1EB-B349476758E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C6F6BDAC-5245-44D8-AB0E-FEB944E785AD}" type="pres">
      <dgm:prSet presAssocID="{E43221B8-6C3D-4DFA-832A-1034C8080F6F}" presName="sp" presStyleCnt="0"/>
      <dgm:spPr/>
    </dgm:pt>
    <dgm:pt modelId="{CF863557-5A08-40FA-BAB5-A76F5154BF29}" type="pres">
      <dgm:prSet presAssocID="{B92E99C2-589E-4044-93F5-36804D378FB5}" presName="linNode" presStyleCnt="0"/>
      <dgm:spPr/>
    </dgm:pt>
    <dgm:pt modelId="{4AA218D6-7A61-48FC-8FF5-9BBAE18315B5}" type="pres">
      <dgm:prSet presAssocID="{B92E99C2-589E-4044-93F5-36804D378FB5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A11784F1-52BF-44C1-A7E5-8BB9FE5DAB19}" type="pres">
      <dgm:prSet presAssocID="{E114C541-5696-4861-B673-5D854981A228}" presName="sp" presStyleCnt="0"/>
      <dgm:spPr/>
    </dgm:pt>
    <dgm:pt modelId="{D6E55949-0F87-4446-88E7-065AA158B702}" type="pres">
      <dgm:prSet presAssocID="{031C1507-2079-43EF-9733-ACA615AA06A1}" presName="linNode" presStyleCnt="0"/>
      <dgm:spPr/>
    </dgm:pt>
    <dgm:pt modelId="{1A919B61-70FE-4C9D-9969-4B71034ED807}" type="pres">
      <dgm:prSet presAssocID="{031C1507-2079-43EF-9733-ACA615AA06A1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E4929414-3A00-4F87-8928-2F8A8975E336}" srcId="{1AB4111B-9DE9-4017-A234-6B32F99EC1E2}" destId="{031C1507-2079-43EF-9733-ACA615AA06A1}" srcOrd="4" destOrd="0" parTransId="{7BCA11E0-E8B7-4839-9A95-7CB5DB854B9C}" sibTransId="{1920D8BA-B37B-435E-B976-1C34B0916F76}"/>
    <dgm:cxn modelId="{F2927B29-9F58-48F9-BAD8-B7B3CD2A763F}" type="presOf" srcId="{031C1507-2079-43EF-9733-ACA615AA06A1}" destId="{1A919B61-70FE-4C9D-9969-4B71034ED807}" srcOrd="0" destOrd="0" presId="urn:microsoft.com/office/officeart/2005/8/layout/vList5"/>
    <dgm:cxn modelId="{7A5B946B-AB07-4AB1-BDC6-F9E3E49384BB}" srcId="{1AB4111B-9DE9-4017-A234-6B32F99EC1E2}" destId="{5DAF3729-59D2-447E-B1EB-B349476758E2}" srcOrd="2" destOrd="0" parTransId="{3E7C7465-875D-4440-B9F3-994A8CB0F6A2}" sibTransId="{E43221B8-6C3D-4DFA-832A-1034C8080F6F}"/>
    <dgm:cxn modelId="{4D8A7272-005D-4294-B525-1985EDC38769}" type="presOf" srcId="{E0D8A49E-50E5-4C72-920A-BEC8DA927033}" destId="{B36261F1-45A5-484E-A891-9DCBF43F1A17}" srcOrd="0" destOrd="0" presId="urn:microsoft.com/office/officeart/2005/8/layout/vList5"/>
    <dgm:cxn modelId="{53398C8E-9715-45A9-BA6D-CB1F5F139241}" srcId="{1AB4111B-9DE9-4017-A234-6B32F99EC1E2}" destId="{B92E99C2-589E-4044-93F5-36804D378FB5}" srcOrd="3" destOrd="0" parTransId="{F25AD5FF-FBAC-4344-875B-779FD576C153}" sibTransId="{E114C541-5696-4861-B673-5D854981A228}"/>
    <dgm:cxn modelId="{D837829A-D1F8-4F9B-9B9F-CD56B7A4335A}" type="presOf" srcId="{B92E99C2-589E-4044-93F5-36804D378FB5}" destId="{4AA218D6-7A61-48FC-8FF5-9BBAE18315B5}" srcOrd="0" destOrd="0" presId="urn:microsoft.com/office/officeart/2005/8/layout/vList5"/>
    <dgm:cxn modelId="{34E1A0B8-1A1D-4EEC-9646-EEA7B40CBC28}" type="presOf" srcId="{5DAF3729-59D2-447E-B1EB-B349476758E2}" destId="{3125673A-16BD-4165-BB83-668ABD9B744A}" srcOrd="0" destOrd="0" presId="urn:microsoft.com/office/officeart/2005/8/layout/vList5"/>
    <dgm:cxn modelId="{C6761FC4-B170-421E-B158-E8FFC9320AA2}" type="presOf" srcId="{1AB4111B-9DE9-4017-A234-6B32F99EC1E2}" destId="{391E5B6F-F069-43CC-8FBF-67FEFB12E472}" srcOrd="0" destOrd="0" presId="urn:microsoft.com/office/officeart/2005/8/layout/vList5"/>
    <dgm:cxn modelId="{EBA55CCB-88CF-41A8-9E63-2ADC2188B553}" srcId="{1AB4111B-9DE9-4017-A234-6B32F99EC1E2}" destId="{3B2BA282-736E-4742-BCD6-4A6B9389F7BC}" srcOrd="1" destOrd="0" parTransId="{7A51D0E9-8671-47A3-A1FE-13C404C79BA6}" sibTransId="{EF8E5514-245B-422D-8B85-8B05CE31F1C6}"/>
    <dgm:cxn modelId="{A5A4F8D4-A4A3-4862-BCE6-3B7E34680158}" type="presOf" srcId="{3B2BA282-736E-4742-BCD6-4A6B9389F7BC}" destId="{5ABA1632-C696-4E49-9005-B3415BE66B45}" srcOrd="0" destOrd="0" presId="urn:microsoft.com/office/officeart/2005/8/layout/vList5"/>
    <dgm:cxn modelId="{12E2C6DC-9108-427D-88C7-D4A6F3283230}" srcId="{1AB4111B-9DE9-4017-A234-6B32F99EC1E2}" destId="{E0D8A49E-50E5-4C72-920A-BEC8DA927033}" srcOrd="0" destOrd="0" parTransId="{987F0DD8-F07F-4514-BA4E-03D0159304AD}" sibTransId="{974882BA-6885-4FDF-BCF3-7EE6F60F7153}"/>
    <dgm:cxn modelId="{73D3D0EF-86E6-40B2-BFD2-37D5B7123036}" type="presParOf" srcId="{391E5B6F-F069-43CC-8FBF-67FEFB12E472}" destId="{1D057EE7-90D7-40F0-B158-5B67195B7655}" srcOrd="0" destOrd="0" presId="urn:microsoft.com/office/officeart/2005/8/layout/vList5"/>
    <dgm:cxn modelId="{791EE80F-D172-4FF7-9B22-DE191940A0B3}" type="presParOf" srcId="{1D057EE7-90D7-40F0-B158-5B67195B7655}" destId="{B36261F1-45A5-484E-A891-9DCBF43F1A17}" srcOrd="0" destOrd="0" presId="urn:microsoft.com/office/officeart/2005/8/layout/vList5"/>
    <dgm:cxn modelId="{8E737E8D-9720-4D9C-86E0-A50F08A4322B}" type="presParOf" srcId="{391E5B6F-F069-43CC-8FBF-67FEFB12E472}" destId="{4FFBEE04-9E98-47E8-BE52-BCE5AA45E321}" srcOrd="1" destOrd="0" presId="urn:microsoft.com/office/officeart/2005/8/layout/vList5"/>
    <dgm:cxn modelId="{3A03FC67-59AC-48C2-AFF0-1CACD47B6B06}" type="presParOf" srcId="{391E5B6F-F069-43CC-8FBF-67FEFB12E472}" destId="{53058B14-BA50-4E32-BD13-0C7973318953}" srcOrd="2" destOrd="0" presId="urn:microsoft.com/office/officeart/2005/8/layout/vList5"/>
    <dgm:cxn modelId="{7B065793-01F3-4393-BB1B-B367BD17C482}" type="presParOf" srcId="{53058B14-BA50-4E32-BD13-0C7973318953}" destId="{5ABA1632-C696-4E49-9005-B3415BE66B45}" srcOrd="0" destOrd="0" presId="urn:microsoft.com/office/officeart/2005/8/layout/vList5"/>
    <dgm:cxn modelId="{2B845232-29EA-4D8F-A942-BA779D0F6C6F}" type="presParOf" srcId="{391E5B6F-F069-43CC-8FBF-67FEFB12E472}" destId="{1CB17797-B095-46B3-AE87-375E218B8F38}" srcOrd="3" destOrd="0" presId="urn:microsoft.com/office/officeart/2005/8/layout/vList5"/>
    <dgm:cxn modelId="{A71FF127-C1CD-4CE9-B1BF-FE93DB83AFC5}" type="presParOf" srcId="{391E5B6F-F069-43CC-8FBF-67FEFB12E472}" destId="{A44816E1-9E95-4C44-A641-67FDF81A834E}" srcOrd="4" destOrd="0" presId="urn:microsoft.com/office/officeart/2005/8/layout/vList5"/>
    <dgm:cxn modelId="{E8BA4B28-D0B5-417F-8AA2-1D974EA0168D}" type="presParOf" srcId="{A44816E1-9E95-4C44-A641-67FDF81A834E}" destId="{3125673A-16BD-4165-BB83-668ABD9B744A}" srcOrd="0" destOrd="0" presId="urn:microsoft.com/office/officeart/2005/8/layout/vList5"/>
    <dgm:cxn modelId="{665E19F7-F879-4C9E-A200-FA8F301DDD66}" type="presParOf" srcId="{391E5B6F-F069-43CC-8FBF-67FEFB12E472}" destId="{C6F6BDAC-5245-44D8-AB0E-FEB944E785AD}" srcOrd="5" destOrd="0" presId="urn:microsoft.com/office/officeart/2005/8/layout/vList5"/>
    <dgm:cxn modelId="{B84A9DDA-2922-4238-8FC3-4DDE5F84E9AB}" type="presParOf" srcId="{391E5B6F-F069-43CC-8FBF-67FEFB12E472}" destId="{CF863557-5A08-40FA-BAB5-A76F5154BF29}" srcOrd="6" destOrd="0" presId="urn:microsoft.com/office/officeart/2005/8/layout/vList5"/>
    <dgm:cxn modelId="{F160C386-CA60-416D-A55D-CD2018EB59DE}" type="presParOf" srcId="{CF863557-5A08-40FA-BAB5-A76F5154BF29}" destId="{4AA218D6-7A61-48FC-8FF5-9BBAE18315B5}" srcOrd="0" destOrd="0" presId="urn:microsoft.com/office/officeart/2005/8/layout/vList5"/>
    <dgm:cxn modelId="{EE91CB03-24B4-470E-8505-9CDBB0FDCAD9}" type="presParOf" srcId="{391E5B6F-F069-43CC-8FBF-67FEFB12E472}" destId="{A11784F1-52BF-44C1-A7E5-8BB9FE5DAB19}" srcOrd="7" destOrd="0" presId="urn:microsoft.com/office/officeart/2005/8/layout/vList5"/>
    <dgm:cxn modelId="{EC0A1EC6-4F36-41E4-94A7-52FE983A6215}" type="presParOf" srcId="{391E5B6F-F069-43CC-8FBF-67FEFB12E472}" destId="{D6E55949-0F87-4446-88E7-065AA158B702}" srcOrd="8" destOrd="0" presId="urn:microsoft.com/office/officeart/2005/8/layout/vList5"/>
    <dgm:cxn modelId="{F7807CF7-03AB-4AFF-9FF1-112963CFB8FF}" type="presParOf" srcId="{D6E55949-0F87-4446-88E7-065AA158B702}" destId="{1A919B61-70FE-4C9D-9969-4B71034ED80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6E2F5-0828-4427-A807-A34173A8AC82}">
      <dsp:nvSpPr>
        <dsp:cNvPr id="0" name=""/>
        <dsp:cNvSpPr/>
      </dsp:nvSpPr>
      <dsp:spPr>
        <a:xfrm>
          <a:off x="0" y="450391"/>
          <a:ext cx="447467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63904-8CF0-4F06-8B8C-C41875BBAAC1}">
      <dsp:nvSpPr>
        <dsp:cNvPr id="0" name=""/>
        <dsp:cNvSpPr/>
      </dsp:nvSpPr>
      <dsp:spPr>
        <a:xfrm>
          <a:off x="223733" y="81391"/>
          <a:ext cx="3132272" cy="738000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392" tIns="0" rIns="118392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Ignorance</a:t>
          </a:r>
        </a:p>
      </dsp:txBody>
      <dsp:txXfrm>
        <a:off x="259759" y="117417"/>
        <a:ext cx="3060220" cy="665948"/>
      </dsp:txXfrm>
    </dsp:sp>
    <dsp:sp modelId="{2F9D646F-910E-4DF2-B684-66F061DB9631}">
      <dsp:nvSpPr>
        <dsp:cNvPr id="0" name=""/>
        <dsp:cNvSpPr/>
      </dsp:nvSpPr>
      <dsp:spPr>
        <a:xfrm>
          <a:off x="0" y="1584391"/>
          <a:ext cx="447467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F16436-DEAF-4C8E-994F-823ADAEB9B4A}">
      <dsp:nvSpPr>
        <dsp:cNvPr id="0" name=""/>
        <dsp:cNvSpPr/>
      </dsp:nvSpPr>
      <dsp:spPr>
        <a:xfrm>
          <a:off x="223733" y="1215391"/>
          <a:ext cx="3132272" cy="738000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392" tIns="0" rIns="118392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Disease</a:t>
          </a:r>
        </a:p>
      </dsp:txBody>
      <dsp:txXfrm>
        <a:off x="259759" y="1251417"/>
        <a:ext cx="3060220" cy="665948"/>
      </dsp:txXfrm>
    </dsp:sp>
    <dsp:sp modelId="{6DB28AFE-20E0-4F7B-8C12-514A0032D8A7}">
      <dsp:nvSpPr>
        <dsp:cNvPr id="0" name=""/>
        <dsp:cNvSpPr/>
      </dsp:nvSpPr>
      <dsp:spPr>
        <a:xfrm>
          <a:off x="0" y="2718391"/>
          <a:ext cx="447467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6ECB4-25AE-43A3-B8E0-DA048C80FD04}">
      <dsp:nvSpPr>
        <dsp:cNvPr id="0" name=""/>
        <dsp:cNvSpPr/>
      </dsp:nvSpPr>
      <dsp:spPr>
        <a:xfrm>
          <a:off x="223733" y="2349391"/>
          <a:ext cx="3132272" cy="738000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392" tIns="0" rIns="118392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Idleness</a:t>
          </a:r>
        </a:p>
      </dsp:txBody>
      <dsp:txXfrm>
        <a:off x="259759" y="2385417"/>
        <a:ext cx="3060220" cy="665948"/>
      </dsp:txXfrm>
    </dsp:sp>
    <dsp:sp modelId="{851F9F25-3794-4637-A2FD-4FC3B3DB822C}">
      <dsp:nvSpPr>
        <dsp:cNvPr id="0" name=""/>
        <dsp:cNvSpPr/>
      </dsp:nvSpPr>
      <dsp:spPr>
        <a:xfrm>
          <a:off x="0" y="3852391"/>
          <a:ext cx="447467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57377-9233-41D4-9CF6-B29618A49978}">
      <dsp:nvSpPr>
        <dsp:cNvPr id="0" name=""/>
        <dsp:cNvSpPr/>
      </dsp:nvSpPr>
      <dsp:spPr>
        <a:xfrm>
          <a:off x="223733" y="3483391"/>
          <a:ext cx="3132272" cy="738000"/>
        </a:xfrm>
        <a:prstGeom prst="roundRect">
          <a:avLst/>
        </a:prstGeom>
        <a:solidFill>
          <a:srgbClr val="00B0F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392" tIns="0" rIns="118392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Squalor</a:t>
          </a:r>
          <a:endParaRPr lang="en-GB" sz="2800" kern="1200" dirty="0"/>
        </a:p>
      </dsp:txBody>
      <dsp:txXfrm>
        <a:off x="259759" y="3519417"/>
        <a:ext cx="3060220" cy="665948"/>
      </dsp:txXfrm>
    </dsp:sp>
    <dsp:sp modelId="{3099424E-43EC-470D-AB36-F308A7A77BD2}">
      <dsp:nvSpPr>
        <dsp:cNvPr id="0" name=""/>
        <dsp:cNvSpPr/>
      </dsp:nvSpPr>
      <dsp:spPr>
        <a:xfrm>
          <a:off x="0" y="4986391"/>
          <a:ext cx="447467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E2A618-AD6D-42C4-B2EB-495E2F755379}">
      <dsp:nvSpPr>
        <dsp:cNvPr id="0" name=""/>
        <dsp:cNvSpPr/>
      </dsp:nvSpPr>
      <dsp:spPr>
        <a:xfrm>
          <a:off x="223733" y="4617391"/>
          <a:ext cx="3132272" cy="738000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392" tIns="0" rIns="118392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Want</a:t>
          </a:r>
          <a:endParaRPr lang="en-GB" sz="2800" kern="1200" dirty="0"/>
        </a:p>
      </dsp:txBody>
      <dsp:txXfrm>
        <a:off x="259759" y="4653417"/>
        <a:ext cx="3060220" cy="665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61F1-45A5-484E-A891-9DCBF43F1A17}">
      <dsp:nvSpPr>
        <dsp:cNvPr id="0" name=""/>
        <dsp:cNvSpPr/>
      </dsp:nvSpPr>
      <dsp:spPr>
        <a:xfrm>
          <a:off x="1863808" y="2434"/>
          <a:ext cx="2096784" cy="1064613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Free education</a:t>
          </a:r>
        </a:p>
      </dsp:txBody>
      <dsp:txXfrm>
        <a:off x="1915778" y="54404"/>
        <a:ext cx="1992844" cy="960673"/>
      </dsp:txXfrm>
    </dsp:sp>
    <dsp:sp modelId="{5ABA1632-C696-4E49-9005-B3415BE66B45}">
      <dsp:nvSpPr>
        <dsp:cNvPr id="0" name=""/>
        <dsp:cNvSpPr/>
      </dsp:nvSpPr>
      <dsp:spPr>
        <a:xfrm>
          <a:off x="1863808" y="1120279"/>
          <a:ext cx="2096784" cy="1064613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NHS</a:t>
          </a:r>
        </a:p>
      </dsp:txBody>
      <dsp:txXfrm>
        <a:off x="1915778" y="1172249"/>
        <a:ext cx="1992844" cy="960673"/>
      </dsp:txXfrm>
    </dsp:sp>
    <dsp:sp modelId="{3125673A-16BD-4165-BB83-668ABD9B744A}">
      <dsp:nvSpPr>
        <dsp:cNvPr id="0" name=""/>
        <dsp:cNvSpPr/>
      </dsp:nvSpPr>
      <dsp:spPr>
        <a:xfrm>
          <a:off x="1863808" y="2238123"/>
          <a:ext cx="2096784" cy="1064613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Employment</a:t>
          </a:r>
        </a:p>
      </dsp:txBody>
      <dsp:txXfrm>
        <a:off x="1915778" y="2290093"/>
        <a:ext cx="1992844" cy="960673"/>
      </dsp:txXfrm>
    </dsp:sp>
    <dsp:sp modelId="{4AA218D6-7A61-48FC-8FF5-9BBAE18315B5}">
      <dsp:nvSpPr>
        <dsp:cNvPr id="0" name=""/>
        <dsp:cNvSpPr/>
      </dsp:nvSpPr>
      <dsp:spPr>
        <a:xfrm>
          <a:off x="1863808" y="3355968"/>
          <a:ext cx="2096784" cy="1064613"/>
        </a:xfrm>
        <a:prstGeom prst="roundRect">
          <a:avLst/>
        </a:prstGeom>
        <a:solidFill>
          <a:srgbClr val="00B0F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Housing</a:t>
          </a:r>
        </a:p>
      </dsp:txBody>
      <dsp:txXfrm>
        <a:off x="1915778" y="3407938"/>
        <a:ext cx="1992844" cy="960673"/>
      </dsp:txXfrm>
    </dsp:sp>
    <dsp:sp modelId="{1A919B61-70FE-4C9D-9969-4B71034ED807}">
      <dsp:nvSpPr>
        <dsp:cNvPr id="0" name=""/>
        <dsp:cNvSpPr/>
      </dsp:nvSpPr>
      <dsp:spPr>
        <a:xfrm>
          <a:off x="1863808" y="4473812"/>
          <a:ext cx="2096784" cy="1064613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National insurance</a:t>
          </a:r>
        </a:p>
      </dsp:txBody>
      <dsp:txXfrm>
        <a:off x="1915778" y="4525782"/>
        <a:ext cx="1992844" cy="960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BDD35-6FFB-BB47-9C2B-3C3854B7C2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9050DB-B389-CC85-C124-576DF0D4E3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FC52DC-2544-6C5C-DE40-A60ED5A4A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49C4D-643C-A487-2B7E-EB347E4D9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D7BBD-AF7E-90F5-64EE-D75FB1B8E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306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9160F-FE55-5E6C-F80A-9A885841C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2424B-FE6B-4CF3-52AA-669DE7415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BBB99-FB41-708C-9CA2-A99B45EAF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78463-797D-8A2E-73F1-2D9C894E3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A074F-FD30-9090-3C06-5904BE9AE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198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B05CB-A3CD-3541-B3BB-FCB97E77C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D2E41-5F75-9FF4-AFCA-7A3717CF61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B914E-6AEB-EE51-C11B-E73BD0A4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F908D-D180-818F-AD26-FE70A6F47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23850-622E-A1A5-5A4B-3744E4601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20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F6010-99ED-C8C1-4F90-AD5ACBC35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752D7-54AB-412E-44F6-85FD008198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FFFB8F-18E7-474D-5F61-0F3EF0E31D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C0BD61-AB28-12A8-F85A-626582DA6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6E918F-B85B-717E-AD22-44CE8C795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881AB-D61E-E3FD-AFCD-62BDAA2C6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198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3C1D8-69CF-0FFA-573C-F5A3D07E4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3EBA6D-EF13-DF82-0A5C-763F2A24A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D3648C-4C94-6A2D-F613-0A247EAE15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5FEDA5-F81D-0D2F-3A6B-B52798FABE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E6A824-7930-2BAD-523E-8C060CB868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D5A750-908E-B276-2C54-3A6B030F2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159FE8-FE7D-C98C-FC4D-E0503306D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0BC112-C990-6376-E1CE-4D1CCBFEE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296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E7E1B-9FA7-E6B7-8CD6-4EB1061E0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9647F5-FE71-81D7-A5B3-7F98C1CEB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C1B21D-B435-DCD2-3FAD-0C8EBA4F5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4108DE-E4BE-303D-856E-F678BE014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22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A89F6B-9059-5A10-180B-EC29316FB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6F8216-E363-B0C9-A5CF-4751BE5D8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9C1D8B-C17C-CABF-B7E9-01AE2F3FA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248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C19AE-620C-C47E-7F3F-5E64DA81F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D3C84-6CCA-6922-CB6D-EC0A97CE4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6F460E-5533-1A98-4132-3DAC7F6A47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C3C0D2-4C60-F19C-1563-0DC4C9385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F7634-705C-69D0-E520-FE14B1402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3DA2D4-E9A9-3660-245E-E5C7D36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319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49F08-0D8F-EC54-2F9C-78B64D893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66A03-E148-3B84-2DEB-427EC20880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268073-9C2F-7BC8-B80F-D2B5157B51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5A91D8-D2E7-155F-CF8A-153C62440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5B654D-200C-76A6-2104-5BCF1A062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6AAA58-D977-6ADB-DCFF-769A55B6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535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AA5BC-4993-FD3D-FD6A-383885447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765CB-8354-342E-9D64-3BFF7112F8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81803A-247E-C5FB-9B40-FA76A972E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B0165-96DB-5277-440C-9757D2476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048BE-B6DB-942F-75C6-320227913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05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BF583D-82D7-BC92-6B42-7D295A8081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38DFC4-2872-4FFE-86C5-4EF15818BE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5B494-E19B-CB18-3D09-0E130D4B4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598B2-886C-A12D-3BCC-29D4EE42A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52CBC1-E156-E16A-07CD-3158B627B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352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303CD-7F27-4297-9BCB-7CB01EE8C4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1FB9BA-3AD3-46DE-80AC-CA67A2B1AA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3BFDB-5FCF-4D41-8EE5-214987433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79CB1-D1D3-4DF3-9A3F-2840A7AD6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49927-37B1-49B1-B49B-F174AFC88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834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7AAD8-DC4F-467A-9BCB-7D6654387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4D81B-8641-473E-B957-A0EC41EACF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6A3C8-DCAB-4F23-85B4-1815D72F5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73546-B347-40F3-9A3C-ED47AE6FE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F241C-8056-461C-B6E5-7E4615DA7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366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A47F3-4465-4124-AB70-669E93FAF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5001BE-4B76-4264-AF18-657BBB950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AD2A5-6885-48C6-B863-A677A483D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FF390-83EC-4D0B-B61A-F33C49971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912E9-4253-4E58-9653-F5892C971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564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5D523-BAB8-4437-B2FE-A126ACA77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9472B-F57E-43CC-9D7E-76334D2362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ECF258-C512-4D61-A5B1-C4474978BA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5DE5D2-576E-4BEF-B013-07D9DFCE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250AF-39C8-48F1-8496-B07A8D6F2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824902-055D-4581-BE5A-2832C9D3E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1972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FC8E1-681B-454B-923F-CF3A36DD2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444A6-311C-46BF-94BB-5D51E8EC4B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40280B-27B2-4731-9AA7-403E36EFA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3820D-695B-4BB7-B7FB-3F40E4D205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1E79F-83D3-4BA9-9A29-7E8545AE28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7DA71-10FC-44FB-9604-E571AD568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B933FE-74A6-4D40-9A5D-F738BDD7A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725458-F108-4DA4-B08B-E44B43254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692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F6E60-AC3F-4B31-B550-902F68647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394E90-5B58-444E-A9C8-60B691F87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9185FB-E653-49A0-A8C4-068DE12B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2CA068-65A4-4D54-A836-6A0C9F060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065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1E5504-EC4A-482E-B6A0-11680F670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1F8F12-36A1-4FCC-9168-0EDD02C0A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1D64EB-12A8-40C4-AF79-40D5AE8B6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9635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EE5C2-CB29-4683-9F91-CC3EE3328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686E4-82BD-4FC9-99E1-ADC14DDD5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1B08B4-320A-44A4-AFE5-34CA7F053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7FBED5-2770-413D-91BE-326C76764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FC10FD-9097-4082-9638-044C9CFC4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3B6FD7-C26A-40E2-BB32-B1ED166E7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5982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85260-9FCF-4943-82FF-9797F1FA2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676798-FF36-4F63-848E-6CD516BE31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9F8684-61F7-407D-B367-523B1369F9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FF2AF4-B555-4A24-97EA-1543E4757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6C78D1-CD4C-4E62-9958-24901C3FA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4D78C-957C-4743-B12F-E14EF2EE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0262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936A7-C74E-457A-87CA-92C946A26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E5E3E5-4993-492F-85D5-3086A399B1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B20169-B03E-480D-A9F5-CC4A82289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7BAB6-4A87-4BBB-B368-9D95123A7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E1A0F-D066-4C3D-B8DE-249AF5A78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6470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295142-7BCE-4545-862B-41FEBD8E88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FD4DBC-ECA6-4740-8A1E-61BC590BD3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F2E8FD-B130-48F4-A723-EC5E3D91A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50FC4-ED04-4419-B4B5-DA3BF29D2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30CAC-5F7F-4E9A-B7F4-F319DCCC3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3459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FBE65-71F1-4806-AA80-6EAD9017A5E2}" type="datetime1">
              <a:rPr lang="en-US" smtClean="0"/>
              <a:t>10/2/2024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288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7037B-F273-4704-B5AB-304D9AEFF135}" type="datetime1">
              <a:rPr lang="en-US" smtClean="0"/>
              <a:t>10/2/2024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7615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DAC6E-4A61-4C7A-8053-27C5C32BE4EA}" type="datetime1">
              <a:rPr lang="en-US" smtClean="0"/>
              <a:t>10/2/2024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45195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FC072-2FF3-46BD-9A14-4893BDE61902}" type="datetime1">
              <a:rPr lang="en-US" smtClean="0"/>
              <a:t>10/2/2024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9461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9D1D0-4948-44D0-B40F-6746811A7A1F}" type="datetime1">
              <a:rPr lang="en-US" smtClean="0"/>
              <a:t>10/2/2024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441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94CE8-92DB-4DE1-9679-93B37C9D6A1F}" type="datetime1">
              <a:rPr lang="en-US" smtClean="0"/>
              <a:t>10/2/2024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4491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17977-1FD1-4DD7-ABA5-9FDA19EF7810}" type="datetime1">
              <a:rPr lang="en-US" smtClean="0"/>
              <a:t>10/2/2024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0132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335F-B2B5-49F6-A25B-B1C0BE57D084}" type="datetime1">
              <a:rPr lang="en-US" smtClean="0"/>
              <a:t>10/2/2024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6848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B53A3-9BF1-4995-BC0B-234AC854FAD1}" type="datetime1">
              <a:rPr lang="en-US" smtClean="0"/>
              <a:t>10/2/2024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3773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B7A14-66B6-4EBE-9A7F-39567D3F4987}" type="datetime1">
              <a:rPr lang="en-US" smtClean="0"/>
              <a:t>10/2/2024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8413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0978F-C2A6-4FF5-A9C6-9FF56C1D0927}" type="datetime1">
              <a:rPr lang="en-US" smtClean="0"/>
              <a:t>10/2/2024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849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E7413E-0BFB-86A4-F96D-69A548DD0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F51280-7430-AEF6-68E9-C676F1E670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6ED8E-5F60-15DC-B0C2-DD03C43421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8889C4-5667-41A9-A864-CFD55CD7097B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B2A4A6-73C8-81E3-3E1C-C37C07E3EB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74D38-4872-79F2-689D-816705E4AC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7AFC48-D6AE-48F4-9A39-8D678E62E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361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9F790F-DE75-4936-AA67-F27A49418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CD326-5035-4444-8351-5BCC977692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06658F-F7F4-4725-99FD-64716A7BF3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72D1B-9BBE-4143-8B72-1A984BD40DD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EBE86-26C1-445B-BF54-D46DDE6628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544A2-962F-4216-8BA1-5B7F230AB4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6AD2F-44DE-4679-A7DF-311AF0642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783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B78FD-D9D6-45CB-B2B4-903C77E3750D}" type="datetime1">
              <a:rPr lang="en-US" smtClean="0"/>
              <a:t>10/2/2024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270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ww.theguardian.com/education/2017/feb/23/ppe-oxford-university-degree-that-rules-britain" TargetMode="External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A4BD6EE-7B51-447C-AAB3-028B7A3E5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9C47A-1F3B-1583-10E5-654D0D8CBD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33387"/>
            <a:ext cx="5432734" cy="3512584"/>
          </a:xfrm>
        </p:spPr>
        <p:txBody>
          <a:bodyPr>
            <a:noAutofit/>
          </a:bodyPr>
          <a:lstStyle/>
          <a:p>
            <a:pPr algn="l"/>
            <a:r>
              <a:rPr lang="en-GB" dirty="0"/>
              <a:t>Booth, Webb, Beveridge and the Welfare State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74DCBC-7AB7-CAAF-283E-098AA11E46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264579"/>
            <a:ext cx="5032744" cy="1845282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0D814C-E3A7-D33A-34F2-FE8783FBA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6619" y="433388"/>
            <a:ext cx="5553490" cy="3512584"/>
          </a:xfrm>
          <a:prstGeom prst="rect">
            <a:avLst/>
          </a:pr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6B5FF7CD-712E-4187-BFF5-B192FFB33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005089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2FCCC2-322E-37DF-107A-78ABB65FF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1247" y="4164506"/>
            <a:ext cx="2236417" cy="251282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C911645-BEF8-54B7-648D-751D69027D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599" y="4164505"/>
            <a:ext cx="2972671" cy="235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45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C9C93-83AA-15D4-F6DF-6F1F4571D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Contents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AC3D9-BFFD-74FD-0876-581FA984A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5943119" cy="3547872"/>
          </a:xfrm>
        </p:spPr>
        <p:txBody>
          <a:bodyPr anchor="t">
            <a:normAutofit/>
          </a:bodyPr>
          <a:lstStyle/>
          <a:p>
            <a:r>
              <a:rPr lang="en-GB" dirty="0"/>
              <a:t>Charles Booth and mapping London</a:t>
            </a:r>
          </a:p>
          <a:p>
            <a:r>
              <a:rPr lang="en-GB" dirty="0"/>
              <a:t>Passionate campaigning of Beatrice Webb</a:t>
            </a:r>
          </a:p>
          <a:p>
            <a:r>
              <a:rPr lang="en-GB" dirty="0"/>
              <a:t>William Beveridge and the challenge of understanding poverty in a rich country</a:t>
            </a:r>
          </a:p>
          <a:p>
            <a:r>
              <a:rPr lang="en-GB" dirty="0"/>
              <a:t>The UK Welfare State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01BEF2-D8EF-BD17-5429-B5AE8E5297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2706" y="640080"/>
            <a:ext cx="361165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32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716466-C93B-E98C-A5E3-8791F35590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86" b="9096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D9374-1883-42B7-A480-633EFC3C8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1161288"/>
            <a:ext cx="5724907" cy="1124712"/>
          </a:xfrm>
        </p:spPr>
        <p:txBody>
          <a:bodyPr anchor="b">
            <a:noAutofit/>
          </a:bodyPr>
          <a:lstStyle/>
          <a:p>
            <a:r>
              <a:rPr lang="en-GB" sz="4000" dirty="0"/>
              <a:t>Charles Booth (1840-1916)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27B51-4CC7-4B17-8C65-FB95B62F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18054"/>
            <a:ext cx="6589544" cy="3710738"/>
          </a:xfrm>
        </p:spPr>
        <p:txBody>
          <a:bodyPr anchor="t">
            <a:noAutofit/>
          </a:bodyPr>
          <a:lstStyle/>
          <a:p>
            <a:r>
              <a:rPr lang="en-GB" sz="2000" dirty="0"/>
              <a:t>1886: Surveyed every household in booming London to test whether it was correct that 25% of the population lived in poverty</a:t>
            </a:r>
          </a:p>
          <a:p>
            <a:r>
              <a:rPr lang="en-GB" sz="2000" dirty="0"/>
              <a:t>Found that in fact is was 30%: many too old or too young to work</a:t>
            </a:r>
          </a:p>
          <a:p>
            <a:r>
              <a:rPr lang="en-GB" sz="2000" dirty="0"/>
              <a:t>70% found to be comfortable</a:t>
            </a:r>
          </a:p>
          <a:p>
            <a:r>
              <a:rPr lang="en-GB" sz="2000" dirty="0"/>
              <a:t>Colour coded maps to highlight the problem</a:t>
            </a:r>
          </a:p>
          <a:p>
            <a:r>
              <a:rPr lang="en-GB" sz="2000" dirty="0"/>
              <a:t>Floated the idea of creating work camps for the casual workers in the countryside. Remove cheap labour and wages go up. A young William Beveridge initially supported this idea too.</a:t>
            </a:r>
          </a:p>
        </p:txBody>
      </p:sp>
    </p:spTree>
    <p:extLst>
      <p:ext uri="{BB962C8B-B14F-4D97-AF65-F5344CB8AC3E}">
        <p14:creationId xmlns:p14="http://schemas.microsoft.com/office/powerpoint/2010/main" val="6431857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12F5353-9D1B-46CC-AD14-63B354093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357" y="207084"/>
            <a:ext cx="5085345" cy="6693809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DEACED28-8E67-41C6-86DD-49A344DCCFE1}"/>
              </a:ext>
            </a:extLst>
          </p:cNvPr>
          <p:cNvSpPr/>
          <p:nvPr/>
        </p:nvSpPr>
        <p:spPr>
          <a:xfrm>
            <a:off x="695744" y="207084"/>
            <a:ext cx="6438122" cy="309295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30EA89-4CAA-4598-A605-C226E7D3C9CB}"/>
              </a:ext>
            </a:extLst>
          </p:cNvPr>
          <p:cNvSpPr txBox="1"/>
          <p:nvPr/>
        </p:nvSpPr>
        <p:spPr>
          <a:xfrm>
            <a:off x="7363326" y="243512"/>
            <a:ext cx="447769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Purple and wealthier has a direct impact on your wealth and, crucially for Booth, moral standing and character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Black, Dark Blue, Light Blue, sometimes Purple relate to lazy, drunken, parasitical people.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Perhaps the worst being 2 or 3% of the working population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 does not refer questionable characters in the wealthier classes, even though they were engaged with white collar crime, mistreatment of poor people, slave wages etc.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London population doubled in 50 years</a:t>
            </a:r>
          </a:p>
        </p:txBody>
      </p:sp>
    </p:spTree>
    <p:extLst>
      <p:ext uri="{BB962C8B-B14F-4D97-AF65-F5344CB8AC3E}">
        <p14:creationId xmlns:p14="http://schemas.microsoft.com/office/powerpoint/2010/main" val="193904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FE23C19-17B5-40EA-A823-CDEE59C21A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83367" y="457200"/>
            <a:ext cx="9625265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368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99D2C73-08B0-4F6B-A8E9-4651E6BDB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8DB88C-7EF2-487C-85D1-848F61F13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4BE404-A7BA-45E4-9AD3-F315B64D33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63" r="5940" b="3"/>
          <a:stretch/>
        </p:blipFill>
        <p:spPr>
          <a:xfrm>
            <a:off x="643467" y="643467"/>
            <a:ext cx="5372099" cy="557106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6B00F41-418D-6709-9DE9-C1B6609542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674" r="23084" b="-1"/>
          <a:stretch/>
        </p:blipFill>
        <p:spPr>
          <a:xfrm>
            <a:off x="6176432" y="643467"/>
            <a:ext cx="537210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813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D9374-1883-42B7-A480-633EFC3C8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dirty="0"/>
              <a:t>Beatrice Webb (1858-1943)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27B51-4CC7-4B17-8C65-FB95B62F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707532" cy="3785419"/>
          </a:xfrm>
        </p:spPr>
        <p:txBody>
          <a:bodyPr>
            <a:normAutofit/>
          </a:bodyPr>
          <a:lstStyle/>
          <a:p>
            <a:r>
              <a:rPr lang="en-GB" sz="2400" dirty="0"/>
              <a:t>Described Booth as the living embodiment of the mid-Victorian spirit</a:t>
            </a:r>
          </a:p>
          <a:p>
            <a:r>
              <a:rPr lang="en-GB" sz="2400" dirty="0"/>
              <a:t>Some described Booth as a utopian thinker – seeking for an impossible, perfect world</a:t>
            </a:r>
          </a:p>
          <a:p>
            <a:r>
              <a:rPr lang="en-GB" sz="2400" dirty="0"/>
              <a:t>He was not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F057FC-AF46-413B-A670-DA6CD7833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523764"/>
            <a:ext cx="6019331" cy="380722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95780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E34CC-3CA6-486F-84E0-B1E822EA4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Benjamin Seebohm Rowntree 1871-1954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E39AA-DF7E-4714-8920-A297C87EB7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Poverty: a Study of Town Life 1901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D1DC20-DB4F-421A-9993-F43D97996D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" r="227" b="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2C2B22-017D-4448-A173-27653664BF39}"/>
              </a:ext>
            </a:extLst>
          </p:cNvPr>
          <p:cNvSpPr txBox="1"/>
          <p:nvPr/>
        </p:nvSpPr>
        <p:spPr>
          <a:xfrm>
            <a:off x="748145" y="6044540"/>
            <a:ext cx="2802577" cy="372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Rowntree 1901</a:t>
            </a:r>
          </a:p>
        </p:txBody>
      </p:sp>
    </p:spTree>
    <p:extLst>
      <p:ext uri="{BB962C8B-B14F-4D97-AF65-F5344CB8AC3E}">
        <p14:creationId xmlns:p14="http://schemas.microsoft.com/office/powerpoint/2010/main" val="511665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E3995-454C-40A7-9CFC-406677BDA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GB" sz="5400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33E51-5C5F-4EEC-B344-21CFC52B5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0" y="2305869"/>
            <a:ext cx="6957396" cy="4332437"/>
          </a:xfrm>
        </p:spPr>
        <p:txBody>
          <a:bodyPr>
            <a:normAutofit/>
          </a:bodyPr>
          <a:lstStyle/>
          <a:p>
            <a:r>
              <a:rPr lang="en-GB" dirty="0"/>
              <a:t>To throw some light upon the wage-earning classes</a:t>
            </a:r>
          </a:p>
          <a:p>
            <a:r>
              <a:rPr lang="en-GB" dirty="0"/>
              <a:t>Focus on the problem of poverty</a:t>
            </a:r>
          </a:p>
          <a:p>
            <a:r>
              <a:rPr lang="en-GB" dirty="0"/>
              <a:t>Wanted to follow Booth’s approach to see if his conclusions could be applied to York</a:t>
            </a:r>
          </a:p>
          <a:p>
            <a:pPr lvl="1"/>
            <a:r>
              <a:rPr lang="en-GB" dirty="0"/>
              <a:t>The extent of poverty?</a:t>
            </a:r>
          </a:p>
          <a:p>
            <a:pPr lvl="1"/>
            <a:r>
              <a:rPr lang="en-GB" dirty="0"/>
              <a:t>How much due to lack of income, and how much due to improvidence?</a:t>
            </a:r>
          </a:p>
          <a:p>
            <a:pPr lvl="1"/>
            <a:r>
              <a:rPr lang="en-GB" dirty="0"/>
              <a:t>How many suffer from a chronic shortage of food and clothing?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9D5C89-E05F-4856-B995-F550762F3F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27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6915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B7348F-3487-4B99-90D8-258FAA57A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26" y="448721"/>
            <a:ext cx="5400673" cy="1027653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Transforming the country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47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28DE9-1B30-481F-AC09-64D21EBFE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3926" y="1909192"/>
            <a:ext cx="5494164" cy="3723065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Liberal governments of the early 20</a:t>
            </a:r>
            <a:r>
              <a:rPr lang="en-GB" sz="2400" baseline="30000" dirty="0">
                <a:solidFill>
                  <a:schemeClr val="bg1"/>
                </a:solidFill>
              </a:rPr>
              <a:t>th</a:t>
            </a:r>
            <a:r>
              <a:rPr lang="en-GB" sz="2400" dirty="0">
                <a:solidFill>
                  <a:schemeClr val="bg1"/>
                </a:solidFill>
              </a:rPr>
              <a:t> century</a:t>
            </a:r>
          </a:p>
          <a:p>
            <a:r>
              <a:rPr lang="en-GB" sz="2400" dirty="0">
                <a:solidFill>
                  <a:schemeClr val="bg1"/>
                </a:solidFill>
              </a:rPr>
              <a:t>Astute politicians</a:t>
            </a:r>
          </a:p>
          <a:p>
            <a:r>
              <a:rPr lang="en-GB" sz="2400" dirty="0">
                <a:solidFill>
                  <a:schemeClr val="bg1"/>
                </a:solidFill>
              </a:rPr>
              <a:t>A young William Beveridge</a:t>
            </a:r>
          </a:p>
          <a:p>
            <a:r>
              <a:rPr lang="en-GB" sz="2400" dirty="0">
                <a:solidFill>
                  <a:schemeClr val="bg1"/>
                </a:solidFill>
              </a:rPr>
              <a:t>New ways to crack old nuts</a:t>
            </a:r>
          </a:p>
          <a:p>
            <a:r>
              <a:rPr lang="en-GB" sz="2400" dirty="0">
                <a:solidFill>
                  <a:schemeClr val="bg1"/>
                </a:solidFill>
              </a:rPr>
              <a:t>Possibly to prevent revolution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An older Mr Beveridge and the wide-ranging reforms of the 1940s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49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E01E760-8518-4787-8863-273ABB2A7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094"/>
          <a:stretch/>
        </p:blipFill>
        <p:spPr>
          <a:xfrm>
            <a:off x="6856240" y="10"/>
            <a:ext cx="4249911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D6D2D-1572-95C3-7C3F-5E2F1D251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620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02599"/>
            <a:ext cx="10972800" cy="1143000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The welfare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1149" y="2132856"/>
            <a:ext cx="8849612" cy="3736238"/>
          </a:xfrm>
        </p:spPr>
        <p:txBody>
          <a:bodyPr>
            <a:noAutofit/>
          </a:bodyPr>
          <a:lstStyle/>
          <a:p>
            <a:r>
              <a:rPr lang="en-GB" dirty="0"/>
              <a:t>The most important development in social policy in the 20</a:t>
            </a:r>
            <a:r>
              <a:rPr lang="en-GB" baseline="30000" dirty="0"/>
              <a:t>th</a:t>
            </a:r>
            <a:r>
              <a:rPr lang="en-GB" dirty="0"/>
              <a:t> century was the creation of the welfare state in the years immediately after World War 2</a:t>
            </a:r>
          </a:p>
          <a:p>
            <a:r>
              <a:rPr lang="en-GB" dirty="0"/>
              <a:t>The Labour party’s commitment to introduce state provision to meet welfare needs was a key element in its success in 1945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61" name="Picture 2060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2063" name="Rectangle 2062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60000"/>
          </a:blip>
          <a:srcRect r="-1" b="24624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2050" name="Picture 2" descr="Image result for william beveridge"/>
          <p:cNvPicPr>
            <a:picLocks noChangeAspect="1" noChangeArrowheads="1"/>
          </p:cNvPicPr>
          <p:nvPr/>
        </p:nvPicPr>
        <p:blipFill rotWithShape="1">
          <a:blip r:embed="rId4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24" r="4377" b="1"/>
          <a:stretch/>
        </p:blipFill>
        <p:spPr bwMode="auto">
          <a:xfrm>
            <a:off x="6096000" y="10"/>
            <a:ext cx="6096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096" y="3902495"/>
            <a:ext cx="6312835" cy="27903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Sir William Beveridge </a:t>
            </a:r>
            <a:b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(1879-1963)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22608" y="18288"/>
            <a:ext cx="475488" cy="4754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/>
              <a:t>Sir William Beveridge </a:t>
            </a:r>
            <a:br>
              <a:rPr lang="en-GB" sz="4200"/>
            </a:br>
            <a:r>
              <a:rPr lang="en-GB" sz="4200"/>
              <a:t>(1879-1963)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Born in India, the son of a British judge</a:t>
            </a:r>
          </a:p>
          <a:p>
            <a:pPr>
              <a:lnSpc>
                <a:spcPct val="90000"/>
              </a:lnSpc>
            </a:pPr>
            <a:r>
              <a:rPr lang="en-GB" sz="2200"/>
              <a:t>His house was staffed by 26 servants</a:t>
            </a:r>
          </a:p>
          <a:p>
            <a:pPr>
              <a:lnSpc>
                <a:spcPct val="90000"/>
              </a:lnSpc>
            </a:pPr>
            <a:r>
              <a:rPr lang="en-GB" sz="2200"/>
              <a:t>Schooled at Charterhouse, Godalming, Surry, founded 1611. Boarding fees £39,165 in 2018</a:t>
            </a:r>
          </a:p>
          <a:p>
            <a:pPr>
              <a:lnSpc>
                <a:spcPct val="90000"/>
              </a:lnSpc>
            </a:pPr>
            <a:r>
              <a:rPr lang="en-GB" sz="2200"/>
              <a:t>Read mathematics and classics at Oxford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B948BB-E77F-5584-7AA5-202C11E5D9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18" r="3071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767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/>
              <a:t>Sir William Beveridge </a:t>
            </a:r>
            <a:br>
              <a:rPr lang="en-GB" dirty="0"/>
            </a:br>
            <a:r>
              <a:rPr lang="en-GB" dirty="0"/>
              <a:t>(1879-1963)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06" y="715720"/>
            <a:ext cx="5299294" cy="5729898"/>
          </a:xfrm>
        </p:spPr>
        <p:txBody>
          <a:bodyPr>
            <a:noAutofit/>
          </a:bodyPr>
          <a:lstStyle/>
          <a:p>
            <a:r>
              <a:rPr lang="en-GB" sz="2800" dirty="0"/>
              <a:t>Urged by Master Edward </a:t>
            </a:r>
            <a:r>
              <a:rPr lang="en-GB" sz="2800" dirty="0" err="1"/>
              <a:t>Caird</a:t>
            </a:r>
            <a:r>
              <a:rPr lang="en-GB" sz="2800" dirty="0"/>
              <a:t> to consider how poverty continues to exist in such a rich country and how it could be cured</a:t>
            </a:r>
          </a:p>
          <a:p>
            <a:r>
              <a:rPr lang="en-GB" sz="2800" dirty="0"/>
              <a:t>In 1903, became a ‘social worker’ at Toynbee Hall – the university foundation for the poor in the East End</a:t>
            </a:r>
          </a:p>
          <a:p>
            <a:r>
              <a:rPr lang="en-GB" sz="2800" dirty="0"/>
              <a:t>Saw ‘poverty’ and the consequences of unemployment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85984C-0B41-051D-5E99-6411DEEBD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1457" y="2332057"/>
            <a:ext cx="5792286" cy="21938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0198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Picture 6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283" y="971397"/>
            <a:ext cx="10213434" cy="47389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003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Sir William Beveridge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714" y="1845734"/>
            <a:ext cx="9436767" cy="439157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Advised the Liberal government 1906-1914 on old age pensions and national insurance</a:t>
            </a:r>
          </a:p>
          <a:p>
            <a:r>
              <a:rPr lang="en-GB" dirty="0"/>
              <a:t>1941: government commissioned a report on rebuilding Britain after the war</a:t>
            </a:r>
          </a:p>
          <a:p>
            <a:r>
              <a:rPr lang="en-GB" dirty="0"/>
              <a:t>The idea was to replace the piecemeal and partial welfare provision developed earlier in the century with a strident and comprehensive approach</a:t>
            </a:r>
          </a:p>
          <a:p>
            <a:r>
              <a:rPr lang="en-GB" dirty="0"/>
              <a:t>1942: the scene for this approach was set by the </a:t>
            </a:r>
            <a:r>
              <a:rPr lang="en-GB" dirty="0" err="1"/>
              <a:t>Beveridge</a:t>
            </a:r>
            <a:r>
              <a:rPr lang="en-GB" dirty="0"/>
              <a:t> Report which included Labour’s manifesto promises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058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6296" y="71687"/>
            <a:ext cx="4381500" cy="67532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488" y="-11361"/>
            <a:ext cx="47670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0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9736"/>
            <a:ext cx="444028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450" y="-27353"/>
            <a:ext cx="49023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036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Oval 1"/>
          <p:cNvSpPr/>
          <p:nvPr/>
        </p:nvSpPr>
        <p:spPr>
          <a:xfrm>
            <a:off x="1919536" y="144452"/>
            <a:ext cx="8352928" cy="6480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“The object of government in peace and in war is not the glory of rulers or races, but the happiness of the common man.”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- William Beveridge</a:t>
            </a:r>
          </a:p>
        </p:txBody>
      </p:sp>
    </p:spTree>
    <p:extLst>
      <p:ext uri="{BB962C8B-B14F-4D97-AF65-F5344CB8AC3E}">
        <p14:creationId xmlns:p14="http://schemas.microsoft.com/office/powerpoint/2010/main" val="4521317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608483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Beveridge’s approach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2920" y="2132856"/>
            <a:ext cx="9057842" cy="3736238"/>
          </a:xfrm>
        </p:spPr>
        <p:txBody>
          <a:bodyPr>
            <a:normAutofit/>
          </a:bodyPr>
          <a:lstStyle/>
          <a:p>
            <a:r>
              <a:rPr lang="en-GB" dirty="0"/>
              <a:t>Evidence from a wide range of sources suggested we had major issues in post-war Britain</a:t>
            </a:r>
          </a:p>
          <a:p>
            <a:r>
              <a:rPr lang="en-GB" dirty="0"/>
              <a:t>Education, health, jobs, good housing and a financial safety net for all</a:t>
            </a:r>
          </a:p>
          <a:p>
            <a:r>
              <a:rPr lang="en-GB" dirty="0"/>
              <a:t>He identified evils in society which needed to be defeated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8349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Two Key Drivers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3331" y="1988840"/>
            <a:ext cx="5866725" cy="4176464"/>
          </a:xfrm>
        </p:spPr>
        <p:txBody>
          <a:bodyPr>
            <a:normAutofit/>
          </a:bodyPr>
          <a:lstStyle/>
          <a:p>
            <a:r>
              <a:rPr lang="en-GB" sz="3600" dirty="0"/>
              <a:t>Beveridge argued that it was in everyone’s interest to remove these evils from British society</a:t>
            </a:r>
          </a:p>
          <a:p>
            <a:r>
              <a:rPr lang="en-GB" sz="3600" dirty="0"/>
              <a:t>It was the duty of the state, as the representative body of all citizens, to do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675319" y="2085827"/>
            <a:ext cx="3456384" cy="14906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Everyone’s interest</a:t>
            </a:r>
          </a:p>
        </p:txBody>
      </p:sp>
      <p:sp>
        <p:nvSpPr>
          <p:cNvPr id="6" name="Rectangle 5"/>
          <p:cNvSpPr/>
          <p:nvPr/>
        </p:nvSpPr>
        <p:spPr>
          <a:xfrm>
            <a:off x="7675319" y="4197495"/>
            <a:ext cx="3456384" cy="14906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Duty of the state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b="1" dirty="0">
                <a:solidFill>
                  <a:srgbClr val="000000">
                    <a:lumMod val="75000"/>
                    <a:lumOff val="25000"/>
                  </a:srgbClr>
                </a:solidFill>
              </a:rPr>
              <a:t>Five Giant Social Evils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464" y="1628800"/>
            <a:ext cx="961012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8674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C15FC-A4E3-4B29-A5C5-31F9933AD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2DF97-ACD6-4346-9C28-D70C71663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687C96-6249-4B9C-A013-DE3C07C71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DF2A03-5370-4EFB-92A5-A725BD31B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3502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631479" y="658569"/>
          <a:ext cx="4474675" cy="5697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901AFDE-8F39-A081-9D1B-32F6C341E5D9}"/>
              </a:ext>
            </a:extLst>
          </p:cNvPr>
          <p:cNvGraphicFramePr/>
          <p:nvPr/>
        </p:nvGraphicFramePr>
        <p:xfrm>
          <a:off x="3183799" y="658568"/>
          <a:ext cx="5824402" cy="5540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Content Placeholder 13">
            <a:extLst>
              <a:ext uri="{FF2B5EF4-FFF2-40B4-BE49-F238E27FC236}">
                <a16:creationId xmlns:a16="http://schemas.microsoft.com/office/drawing/2014/main" id="{6C3442C4-CF35-20A0-79DE-E5FA9DA948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27029" y="933326"/>
            <a:ext cx="4474675" cy="542302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/>
              <a:t>Free education up to age 15 (16 later) to </a:t>
            </a:r>
            <a:r>
              <a:rPr lang="en-GB" sz="2600" b="1" u="sng" dirty="0"/>
              <a:t>combat ignorance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A National Health Service (NHS) free at the point of use to </a:t>
            </a:r>
            <a:r>
              <a:rPr lang="en-GB" sz="2600" b="1" u="sng" dirty="0"/>
              <a:t>combat disease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State commitment to securing full employment, to </a:t>
            </a:r>
            <a:r>
              <a:rPr lang="en-GB" sz="2600" b="1" u="sng" dirty="0"/>
              <a:t>combat idleness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Public housing for all to </a:t>
            </a:r>
            <a:r>
              <a:rPr lang="en-GB" sz="2600" b="1" u="sng" dirty="0"/>
              <a:t>combat squalor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National insurance benefits for all in need to </a:t>
            </a:r>
            <a:r>
              <a:rPr lang="en-GB" sz="2600" b="1" u="sng" dirty="0"/>
              <a:t>combat want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6261F1-45A5-484E-A891-9DCBF43F1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B36261F1-45A5-484E-A891-9DCBF43F1A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BA1632-C696-4E49-9005-B3415BE66B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5ABA1632-C696-4E49-9005-B3415BE66B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25673A-16BD-4165-BB83-668ABD9B7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3125673A-16BD-4165-BB83-668ABD9B74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A218D6-7A61-48FC-8FF5-9BBAE18315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4AA218D6-7A61-48FC-8FF5-9BBAE18315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A919B61-70FE-4C9D-9969-4B71034ED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1A919B61-70FE-4C9D-9969-4B71034ED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E0651-057C-10F6-74BF-0FD3F35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536055"/>
          </a:xfrm>
        </p:spPr>
        <p:txBody>
          <a:bodyPr/>
          <a:lstStyle/>
          <a:p>
            <a:pPr algn="l"/>
            <a:r>
              <a:rPr lang="en-GB" dirty="0"/>
              <a:t>Transformed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5BD74-B436-E18A-E898-3BE7E12C9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91762"/>
            <a:ext cx="10972800" cy="4134402"/>
          </a:xfrm>
        </p:spPr>
        <p:txBody>
          <a:bodyPr/>
          <a:lstStyle/>
          <a:p>
            <a:r>
              <a:rPr lang="en-GB" dirty="0"/>
              <a:t>A safety net for all</a:t>
            </a:r>
          </a:p>
          <a:p>
            <a:r>
              <a:rPr lang="en-GB" dirty="0"/>
              <a:t>Opportunities for everyone</a:t>
            </a:r>
          </a:p>
          <a:p>
            <a:r>
              <a:rPr lang="en-GB" dirty="0"/>
              <a:t>Social mobility</a:t>
            </a:r>
          </a:p>
          <a:p>
            <a:r>
              <a:rPr lang="en-GB" dirty="0"/>
              <a:t>A foundation for people born in the mid 20</a:t>
            </a:r>
            <a:r>
              <a:rPr lang="en-GB" baseline="30000" dirty="0"/>
              <a:t>th</a:t>
            </a:r>
            <a:r>
              <a:rPr lang="en-GB" dirty="0"/>
              <a:t> century onwards</a:t>
            </a:r>
          </a:p>
          <a:p>
            <a:r>
              <a:rPr lang="en-GB" dirty="0"/>
              <a:t>Is there an argument for Beveridge 2.0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77F58A-A0C3-F66F-C445-F15382F21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64085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825</Words>
  <Application>Microsoft Office PowerPoint</Application>
  <PresentationFormat>Widescreen</PresentationFormat>
  <Paragraphs>107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Aptos</vt:lpstr>
      <vt:lpstr>Aptos Display</vt:lpstr>
      <vt:lpstr>Arial</vt:lpstr>
      <vt:lpstr>Calibri</vt:lpstr>
      <vt:lpstr>Calibri Light</vt:lpstr>
      <vt:lpstr>Office Theme</vt:lpstr>
      <vt:lpstr>3_Office Theme</vt:lpstr>
      <vt:lpstr>1_Office Theme</vt:lpstr>
      <vt:lpstr>Booth, Webb, Beveridge and the Welfare State</vt:lpstr>
      <vt:lpstr>Contents</vt:lpstr>
      <vt:lpstr>Charles Booth (1840-1916)</vt:lpstr>
      <vt:lpstr>PowerPoint Presentation</vt:lpstr>
      <vt:lpstr>PowerPoint Presentation</vt:lpstr>
      <vt:lpstr>PowerPoint Presentation</vt:lpstr>
      <vt:lpstr>Beatrice Webb (1858-1943)</vt:lpstr>
      <vt:lpstr>Benjamin Seebohm Rowntree 1871-1954</vt:lpstr>
      <vt:lpstr>Aims</vt:lpstr>
      <vt:lpstr>Transforming the country</vt:lpstr>
      <vt:lpstr>The welfare state</vt:lpstr>
      <vt:lpstr>Sir William Beveridge  (1879-1963)</vt:lpstr>
      <vt:lpstr>Sir William Beveridge  (1879-1963)</vt:lpstr>
      <vt:lpstr>Sir William Beveridge  (1879-1963)</vt:lpstr>
      <vt:lpstr>PowerPoint Presentation</vt:lpstr>
      <vt:lpstr>Sir William Beveridge</vt:lpstr>
      <vt:lpstr>PowerPoint Presentation</vt:lpstr>
      <vt:lpstr>PowerPoint Presentation</vt:lpstr>
      <vt:lpstr>PowerPoint Presentation</vt:lpstr>
      <vt:lpstr>Beveridge’s approach</vt:lpstr>
      <vt:lpstr>Two Key Drivers</vt:lpstr>
      <vt:lpstr>Five Giant Social Evils</vt:lpstr>
      <vt:lpstr>PowerPoint Presentation</vt:lpstr>
      <vt:lpstr>PowerPoint Presentation</vt:lpstr>
      <vt:lpstr>Transformed Communities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Durke</dc:creator>
  <cp:lastModifiedBy>Mike Durke</cp:lastModifiedBy>
  <cp:revision>3</cp:revision>
  <dcterms:created xsi:type="dcterms:W3CDTF">2024-10-02T16:59:45Z</dcterms:created>
  <dcterms:modified xsi:type="dcterms:W3CDTF">2024-10-02T17:05:30Z</dcterms:modified>
</cp:coreProperties>
</file>