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wdp" ContentType="image/vnd.ms-photo"/>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rts/chart1.xml" ContentType="application/vnd.openxmlformats-officedocument.drawingml.chart+xml"/>
  <Override PartName="/ppt/charts/chart2.xml" ContentType="application/vnd.openxmlformats-officedocument.drawingml.chart+xml"/>
  <Override PartName="/ppt/charts/chart3.xml" ContentType="application/vnd.openxmlformats-officedocument.drawingml.char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8" r:id="rId1"/>
  </p:sldMasterIdLst>
  <p:notesMasterIdLst>
    <p:notesMasterId r:id="rId40"/>
  </p:notesMasterIdLst>
  <p:handoutMasterIdLst>
    <p:handoutMasterId r:id="rId41"/>
  </p:handoutMasterIdLst>
  <p:sldIdLst>
    <p:sldId id="903" r:id="rId2"/>
    <p:sldId id="1106" r:id="rId3"/>
    <p:sldId id="904" r:id="rId4"/>
    <p:sldId id="1109" r:id="rId5"/>
    <p:sldId id="1107" r:id="rId6"/>
    <p:sldId id="1115" r:id="rId7"/>
    <p:sldId id="1116" r:id="rId8"/>
    <p:sldId id="1114" r:id="rId9"/>
    <p:sldId id="1119" r:id="rId10"/>
    <p:sldId id="1117" r:id="rId11"/>
    <p:sldId id="1121" r:id="rId12"/>
    <p:sldId id="1108" r:id="rId13"/>
    <p:sldId id="1070" r:id="rId14"/>
    <p:sldId id="1110" r:id="rId15"/>
    <p:sldId id="1105" r:id="rId16"/>
    <p:sldId id="1111" r:id="rId17"/>
    <p:sldId id="1112" r:id="rId18"/>
    <p:sldId id="1113" r:id="rId19"/>
    <p:sldId id="1118" r:id="rId20"/>
    <p:sldId id="1120" r:id="rId21"/>
    <p:sldId id="905" r:id="rId22"/>
    <p:sldId id="1094" r:id="rId23"/>
    <p:sldId id="1066" r:id="rId24"/>
    <p:sldId id="1058" r:id="rId25"/>
    <p:sldId id="1122" r:id="rId26"/>
    <p:sldId id="909" r:id="rId27"/>
    <p:sldId id="1032" r:id="rId28"/>
    <p:sldId id="915" r:id="rId29"/>
    <p:sldId id="918" r:id="rId30"/>
    <p:sldId id="1062" r:id="rId31"/>
    <p:sldId id="920" r:id="rId32"/>
    <p:sldId id="910" r:id="rId33"/>
    <p:sldId id="1065" r:id="rId34"/>
    <p:sldId id="1100" r:id="rId35"/>
    <p:sldId id="908" r:id="rId36"/>
    <p:sldId id="1071" r:id="rId37"/>
    <p:sldId id="1057" r:id="rId38"/>
    <p:sldId id="912" r:id="rId39"/>
  </p:sldIdLst>
  <p:sldSz cx="9144000" cy="6858000" type="screen4x3"/>
  <p:notesSz cx="6799263" cy="9929813"/>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CE2D8"/>
    <a:srgbClr val="E6F0FF"/>
    <a:srgbClr val="FFFFFF"/>
    <a:srgbClr val="FFFF99"/>
    <a:srgbClr val="437CB5"/>
    <a:srgbClr val="2323A9"/>
    <a:srgbClr val="0000FF"/>
    <a:srgbClr val="ADADAD"/>
    <a:srgbClr val="D68D8B"/>
    <a:srgbClr val="5A5EA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152" autoAdjust="0"/>
    <p:restoredTop sz="93626" autoAdjust="0"/>
  </p:normalViewPr>
  <p:slideViewPr>
    <p:cSldViewPr snapToGrid="0" snapToObjects="1">
      <p:cViewPr>
        <p:scale>
          <a:sx n="74" d="100"/>
          <a:sy n="74" d="100"/>
        </p:scale>
        <p:origin x="1636" y="584"/>
      </p:cViewPr>
      <p:guideLst>
        <p:guide orient="horz" pos="2160"/>
        <p:guide pos="2880"/>
      </p:guideLst>
    </p:cSldViewPr>
  </p:slideViewPr>
  <p:notesTextViewPr>
    <p:cViewPr>
      <p:scale>
        <a:sx n="3" d="2"/>
        <a:sy n="3" d="2"/>
      </p:scale>
      <p:origin x="0" y="0"/>
    </p:cViewPr>
  </p:notesTextViewPr>
  <p:sorterViewPr>
    <p:cViewPr>
      <p:scale>
        <a:sx n="66" d="100"/>
        <a:sy n="66" d="100"/>
      </p:scale>
      <p:origin x="0" y="0"/>
    </p:cViewPr>
  </p:sorterViewPr>
  <p:gridSpacing cx="71999" cy="71999"/>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handoutMaster" Target="handoutMasters/handoutMaster1.xml"/></Relationships>
</file>

<file path=ppt/charts/_rels/chart1.xml.rels><?xml version="1.0" encoding="UTF-8" standalone="yes"?>
<Relationships xmlns="http://schemas.openxmlformats.org/package/2006/relationships"><Relationship Id="rId1" Type="http://schemas.openxmlformats.org/officeDocument/2006/relationships/oleObject" Target="file:///D:\Data\Climate\Climate%20etc\WIND\wind.xls" TargetMode="External"/></Relationships>
</file>

<file path=ppt/charts/_rels/chart2.xml.rels><?xml version="1.0" encoding="UTF-8" standalone="yes"?>
<Relationships xmlns="http://schemas.openxmlformats.org/package/2006/relationships"><Relationship Id="rId1" Type="http://schemas.openxmlformats.org/officeDocument/2006/relationships/oleObject" Target="file:///D:\Publications\May_QSR_Dunes\ClimateData_Bolivia_Comp_mitDaily.xls" TargetMode="External"/></Relationships>
</file>

<file path=ppt/charts/_rels/chart3.xml.rels><?xml version="1.0" encoding="UTF-8" standalone="yes"?>
<Relationships xmlns="http://schemas.openxmlformats.org/package/2006/relationships"><Relationship Id="rId1" Type="http://schemas.openxmlformats.org/officeDocument/2006/relationships/oleObject" Target="file:///C:\Users\henne\Desktop\May%20ANZGG%20SBDs\SBD.xlsx" TargetMode="Externa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4151343783834117"/>
          <c:y val="5.9440660922238604E-2"/>
          <c:w val="0.74097507925072237"/>
          <c:h val="0.76223906359105864"/>
        </c:manualLayout>
      </c:layout>
      <c:barChart>
        <c:barDir val="col"/>
        <c:grouping val="clustered"/>
        <c:varyColors val="0"/>
        <c:ser>
          <c:idx val="1"/>
          <c:order val="0"/>
          <c:tx>
            <c:strRef>
              <c:f>Tabelle1!$B$22</c:f>
              <c:strCache>
                <c:ptCount val="1"/>
                <c:pt idx="0">
                  <c:v>Wind Speed Santa Cruz</c:v>
                </c:pt>
              </c:strCache>
            </c:strRef>
          </c:tx>
          <c:spPr>
            <a:pattFill prst="pct20">
              <a:fgClr>
                <a:srgbClr val="000000"/>
              </a:fgClr>
              <a:bgClr>
                <a:srgbClr val="FFFFFF"/>
              </a:bgClr>
            </a:pattFill>
            <a:ln w="12700">
              <a:solidFill>
                <a:srgbClr val="000000"/>
              </a:solidFill>
              <a:prstDash val="solid"/>
            </a:ln>
          </c:spPr>
          <c:invertIfNegative val="0"/>
          <c:cat>
            <c:strRef>
              <c:f>Tabelle1!$D$1:$O$1</c:f>
              <c:strCache>
                <c:ptCount val="12"/>
                <c:pt idx="0">
                  <c:v>ene</c:v>
                </c:pt>
                <c:pt idx="1">
                  <c:v>feb</c:v>
                </c:pt>
                <c:pt idx="2">
                  <c:v>mar</c:v>
                </c:pt>
                <c:pt idx="3">
                  <c:v>abr</c:v>
                </c:pt>
                <c:pt idx="4">
                  <c:v>may</c:v>
                </c:pt>
                <c:pt idx="5">
                  <c:v>jun</c:v>
                </c:pt>
                <c:pt idx="6">
                  <c:v>jul</c:v>
                </c:pt>
                <c:pt idx="7">
                  <c:v>ago</c:v>
                </c:pt>
                <c:pt idx="8">
                  <c:v>sep</c:v>
                </c:pt>
                <c:pt idx="9">
                  <c:v>oct</c:v>
                </c:pt>
                <c:pt idx="10">
                  <c:v>nov</c:v>
                </c:pt>
                <c:pt idx="11">
                  <c:v>dic </c:v>
                </c:pt>
              </c:strCache>
            </c:strRef>
          </c:cat>
          <c:val>
            <c:numRef>
              <c:f>Tabelle1!$D$22:$O$22</c:f>
              <c:numCache>
                <c:formatCode>0.00</c:formatCode>
                <c:ptCount val="12"/>
                <c:pt idx="0">
                  <c:v>4.6296296296296315</c:v>
                </c:pt>
                <c:pt idx="1">
                  <c:v>4.6296296296296315</c:v>
                </c:pt>
                <c:pt idx="2">
                  <c:v>4.6296296296296315</c:v>
                </c:pt>
                <c:pt idx="3">
                  <c:v>5.1440329218106982</c:v>
                </c:pt>
                <c:pt idx="4">
                  <c:v>5.1440329218106982</c:v>
                </c:pt>
                <c:pt idx="5">
                  <c:v>5.6584362139917683</c:v>
                </c:pt>
                <c:pt idx="6">
                  <c:v>6.1728395061728385</c:v>
                </c:pt>
                <c:pt idx="7">
                  <c:v>5.6584362139917683</c:v>
                </c:pt>
                <c:pt idx="8">
                  <c:v>5.1440329218106982</c:v>
                </c:pt>
                <c:pt idx="9">
                  <c:v>5.1440329218106982</c:v>
                </c:pt>
                <c:pt idx="10">
                  <c:v>4.6296296296296315</c:v>
                </c:pt>
                <c:pt idx="11">
                  <c:v>4.1152263374485578</c:v>
                </c:pt>
              </c:numCache>
            </c:numRef>
          </c:val>
          <c:extLst>
            <c:ext xmlns:c16="http://schemas.microsoft.com/office/drawing/2014/chart" uri="{C3380CC4-5D6E-409C-BE32-E72D297353CC}">
              <c16:uniqueId val="{00000000-4F15-4F6F-B031-13AEE7A36971}"/>
            </c:ext>
          </c:extLst>
        </c:ser>
        <c:dLbls>
          <c:showLegendKey val="0"/>
          <c:showVal val="0"/>
          <c:showCatName val="0"/>
          <c:showSerName val="0"/>
          <c:showPercent val="0"/>
          <c:showBubbleSize val="0"/>
        </c:dLbls>
        <c:gapWidth val="30"/>
        <c:axId val="357346560"/>
        <c:axId val="282524656"/>
      </c:barChart>
      <c:lineChart>
        <c:grouping val="standard"/>
        <c:varyColors val="0"/>
        <c:ser>
          <c:idx val="0"/>
          <c:order val="1"/>
          <c:tx>
            <c:v>Discharge Rio Grande</c:v>
          </c:tx>
          <c:spPr>
            <a:ln w="25400">
              <a:solidFill>
                <a:srgbClr val="000080"/>
              </a:solidFill>
              <a:prstDash val="solid"/>
            </a:ln>
          </c:spPr>
          <c:marker>
            <c:symbol val="circle"/>
            <c:size val="8"/>
            <c:spPr>
              <a:solidFill>
                <a:srgbClr val="FFFFFF"/>
              </a:solidFill>
              <a:ln>
                <a:solidFill>
                  <a:srgbClr val="000080"/>
                </a:solidFill>
                <a:prstDash val="solid"/>
              </a:ln>
            </c:spPr>
          </c:marker>
          <c:val>
            <c:numRef>
              <c:f>Tabelle1!$D$51:$O$51</c:f>
              <c:numCache>
                <c:formatCode>General</c:formatCode>
                <c:ptCount val="12"/>
                <c:pt idx="0">
                  <c:v>644.66666666666663</c:v>
                </c:pt>
                <c:pt idx="1">
                  <c:v>771.66666666666663</c:v>
                </c:pt>
                <c:pt idx="2">
                  <c:v>583.25</c:v>
                </c:pt>
                <c:pt idx="3">
                  <c:v>261.71428571428567</c:v>
                </c:pt>
                <c:pt idx="4">
                  <c:v>151</c:v>
                </c:pt>
                <c:pt idx="5">
                  <c:v>94.285714285714292</c:v>
                </c:pt>
                <c:pt idx="6">
                  <c:v>63</c:v>
                </c:pt>
                <c:pt idx="7">
                  <c:v>55</c:v>
                </c:pt>
                <c:pt idx="8">
                  <c:v>56.125000000000014</c:v>
                </c:pt>
                <c:pt idx="9">
                  <c:v>58.375</c:v>
                </c:pt>
                <c:pt idx="10">
                  <c:v>126.75</c:v>
                </c:pt>
                <c:pt idx="11">
                  <c:v>323</c:v>
                </c:pt>
              </c:numCache>
            </c:numRef>
          </c:val>
          <c:smooth val="0"/>
          <c:extLst>
            <c:ext xmlns:c16="http://schemas.microsoft.com/office/drawing/2014/chart" uri="{C3380CC4-5D6E-409C-BE32-E72D297353CC}">
              <c16:uniqueId val="{00000001-4F15-4F6F-B031-13AEE7A36971}"/>
            </c:ext>
          </c:extLst>
        </c:ser>
        <c:dLbls>
          <c:showLegendKey val="0"/>
          <c:showVal val="0"/>
          <c:showCatName val="0"/>
          <c:showSerName val="0"/>
          <c:showPercent val="0"/>
          <c:showBubbleSize val="0"/>
        </c:dLbls>
        <c:marker val="1"/>
        <c:smooth val="0"/>
        <c:axId val="355455840"/>
        <c:axId val="221632560"/>
      </c:lineChart>
      <c:catAx>
        <c:axId val="357346560"/>
        <c:scaling>
          <c:orientation val="minMax"/>
        </c:scaling>
        <c:delete val="0"/>
        <c:axPos val="b"/>
        <c:numFmt formatCode="General" sourceLinked="1"/>
        <c:majorTickMark val="cross"/>
        <c:minorTickMark val="none"/>
        <c:tickLblPos val="nextTo"/>
        <c:spPr>
          <a:ln w="3175">
            <a:solidFill>
              <a:srgbClr val="000000"/>
            </a:solidFill>
            <a:prstDash val="solid"/>
          </a:ln>
        </c:spPr>
        <c:txPr>
          <a:bodyPr rot="-5400000" vert="horz"/>
          <a:lstStyle/>
          <a:p>
            <a:pPr>
              <a:defRPr sz="1000" b="0" i="0" u="none" strike="noStrike" baseline="0">
                <a:solidFill>
                  <a:srgbClr val="000000"/>
                </a:solidFill>
                <a:latin typeface="Arial"/>
                <a:ea typeface="Arial"/>
                <a:cs typeface="Arial"/>
              </a:defRPr>
            </a:pPr>
            <a:endParaRPr lang="en-US"/>
          </a:p>
        </c:txPr>
        <c:crossAx val="282524656"/>
        <c:crosses val="autoZero"/>
        <c:auto val="0"/>
        <c:lblAlgn val="ctr"/>
        <c:lblOffset val="100"/>
        <c:tickLblSkip val="1"/>
        <c:tickMarkSkip val="1"/>
        <c:noMultiLvlLbl val="0"/>
      </c:catAx>
      <c:valAx>
        <c:axId val="282524656"/>
        <c:scaling>
          <c:orientation val="minMax"/>
          <c:min val="4"/>
        </c:scaling>
        <c:delete val="0"/>
        <c:axPos val="l"/>
        <c:title>
          <c:tx>
            <c:rich>
              <a:bodyPr/>
              <a:lstStyle/>
              <a:p>
                <a:pPr>
                  <a:defRPr sz="1200" b="0" i="0" u="none" strike="noStrike" baseline="0">
                    <a:solidFill>
                      <a:srgbClr val="000000"/>
                    </a:solidFill>
                    <a:latin typeface="Arial"/>
                    <a:ea typeface="Arial"/>
                    <a:cs typeface="Arial"/>
                  </a:defRPr>
                </a:pPr>
                <a:r>
                  <a:rPr lang="en-AU" sz="1200"/>
                  <a:t>Wind speed [m/s]</a:t>
                </a:r>
              </a:p>
            </c:rich>
          </c:tx>
          <c:layout>
            <c:manualLayout>
              <c:xMode val="edge"/>
              <c:yMode val="edge"/>
              <c:x val="0"/>
              <c:y val="0.29809419418187105"/>
            </c:manualLayout>
          </c:layout>
          <c:overlay val="0"/>
          <c:spPr>
            <a:noFill/>
            <a:ln w="25400">
              <a:noFill/>
            </a:ln>
          </c:spPr>
        </c:title>
        <c:numFmt formatCode="0.0" sourceLinked="0"/>
        <c:majorTickMark val="cross"/>
        <c:minorTickMark val="none"/>
        <c:tickLblPos val="nextTo"/>
        <c:spPr>
          <a:ln w="3175">
            <a:solidFill>
              <a:srgbClr val="000000"/>
            </a:solidFill>
            <a:prstDash val="solid"/>
          </a:ln>
        </c:spPr>
        <c:txPr>
          <a:bodyPr rot="0" vert="horz"/>
          <a:lstStyle/>
          <a:p>
            <a:pPr>
              <a:defRPr sz="1000" b="0" i="0" u="none" strike="noStrike" baseline="0">
                <a:solidFill>
                  <a:srgbClr val="000000"/>
                </a:solidFill>
                <a:latin typeface="Arial"/>
                <a:ea typeface="Arial"/>
                <a:cs typeface="Arial"/>
              </a:defRPr>
            </a:pPr>
            <a:endParaRPr lang="en-US"/>
          </a:p>
        </c:txPr>
        <c:crossAx val="357346560"/>
        <c:crosses val="autoZero"/>
        <c:crossBetween val="between"/>
        <c:majorUnit val="0.5"/>
      </c:valAx>
      <c:catAx>
        <c:axId val="355455840"/>
        <c:scaling>
          <c:orientation val="minMax"/>
        </c:scaling>
        <c:delete val="1"/>
        <c:axPos val="b"/>
        <c:majorTickMark val="out"/>
        <c:minorTickMark val="none"/>
        <c:tickLblPos val="none"/>
        <c:crossAx val="221632560"/>
        <c:crosses val="autoZero"/>
        <c:auto val="0"/>
        <c:lblAlgn val="ctr"/>
        <c:lblOffset val="100"/>
        <c:noMultiLvlLbl val="0"/>
      </c:catAx>
      <c:valAx>
        <c:axId val="221632560"/>
        <c:scaling>
          <c:orientation val="minMax"/>
        </c:scaling>
        <c:delete val="0"/>
        <c:axPos val="r"/>
        <c:title>
          <c:tx>
            <c:rich>
              <a:bodyPr/>
              <a:lstStyle/>
              <a:p>
                <a:pPr>
                  <a:defRPr sz="1200" b="0" i="0" u="none" strike="noStrike" baseline="0">
                    <a:solidFill>
                      <a:srgbClr val="000000"/>
                    </a:solidFill>
                    <a:latin typeface="Arial"/>
                    <a:ea typeface="Arial"/>
                    <a:cs typeface="Arial"/>
                  </a:defRPr>
                </a:pPr>
                <a:r>
                  <a:rPr lang="en-AU" sz="1200" dirty="0"/>
                  <a:t>Discharge [m3]</a:t>
                </a:r>
              </a:p>
            </c:rich>
          </c:tx>
          <c:layout>
            <c:manualLayout>
              <c:xMode val="edge"/>
              <c:yMode val="edge"/>
              <c:x val="0.95161290322580661"/>
              <c:y val="0.29021015729677146"/>
            </c:manualLayout>
          </c:layout>
          <c:overlay val="0"/>
          <c:spPr>
            <a:noFill/>
            <a:ln w="25400">
              <a:noFill/>
            </a:ln>
          </c:spPr>
        </c:title>
        <c:numFmt formatCode="General" sourceLinked="1"/>
        <c:majorTickMark val="cross"/>
        <c:minorTickMark val="none"/>
        <c:tickLblPos val="nextTo"/>
        <c:spPr>
          <a:ln w="3175">
            <a:solidFill>
              <a:srgbClr val="000000"/>
            </a:solidFill>
            <a:prstDash val="solid"/>
          </a:ln>
        </c:spPr>
        <c:txPr>
          <a:bodyPr rot="0" vert="horz"/>
          <a:lstStyle/>
          <a:p>
            <a:pPr>
              <a:defRPr sz="800" b="0" i="0" u="none" strike="noStrike" baseline="0">
                <a:solidFill>
                  <a:srgbClr val="000000"/>
                </a:solidFill>
                <a:latin typeface="Arial"/>
                <a:ea typeface="Arial"/>
                <a:cs typeface="Arial"/>
              </a:defRPr>
            </a:pPr>
            <a:endParaRPr lang="en-US"/>
          </a:p>
        </c:txPr>
        <c:crossAx val="355455840"/>
        <c:crosses val="max"/>
        <c:crossBetween val="between"/>
      </c:valAx>
      <c:spPr>
        <a:noFill/>
        <a:ln w="12700">
          <a:solidFill>
            <a:srgbClr val="808080"/>
          </a:solidFill>
          <a:prstDash val="solid"/>
        </a:ln>
      </c:spPr>
    </c:plotArea>
    <c:legend>
      <c:legendPos val="t"/>
      <c:layout>
        <c:manualLayout>
          <c:xMode val="edge"/>
          <c:yMode val="edge"/>
          <c:x val="0.65807017123646183"/>
          <c:y val="3.5808576941959616E-2"/>
          <c:w val="0.33210042052700833"/>
          <c:h val="0.16703909369677494"/>
        </c:manualLayout>
      </c:layout>
      <c:overlay val="0"/>
      <c:spPr>
        <a:solidFill>
          <a:schemeClr val="bg1"/>
        </a:solidFill>
        <a:ln w="9525"/>
      </c:spPr>
      <c:txPr>
        <a:bodyPr/>
        <a:lstStyle/>
        <a:p>
          <a:pPr>
            <a:defRPr sz="1000"/>
          </a:pPr>
          <a:endParaRPr lang="en-US"/>
        </a:p>
      </c:txPr>
    </c:legend>
    <c:plotVisOnly val="1"/>
    <c:dispBlanksAs val="gap"/>
    <c:showDLblsOverMax val="0"/>
  </c:chart>
  <c:spPr>
    <a:solidFill>
      <a:srgbClr val="FFFFFF"/>
    </a:solidFill>
    <a:ln w="0">
      <a:noFill/>
      <a:prstDash val="solid"/>
    </a:ln>
  </c:spPr>
  <c:txPr>
    <a:bodyPr/>
    <a:lstStyle/>
    <a:p>
      <a:pPr>
        <a:defRPr sz="1000" b="0" i="0" u="none" strike="noStrike" baseline="0">
          <a:solidFill>
            <a:srgbClr val="000000"/>
          </a:solidFill>
          <a:latin typeface="Arial"/>
          <a:ea typeface="Arial"/>
          <a:cs typeface="Arial"/>
        </a:defRPr>
      </a:pPr>
      <a:endParaRPr lang="en-US"/>
    </a:p>
  </c:tx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8.5540295695075763E-2"/>
          <c:y val="3.1034296813527262E-2"/>
          <c:w val="0.8723598162703432"/>
          <c:h val="0.8283151257274376"/>
        </c:manualLayout>
      </c:layout>
      <c:lineChart>
        <c:grouping val="standard"/>
        <c:varyColors val="0"/>
        <c:ser>
          <c:idx val="3"/>
          <c:order val="0"/>
          <c:tx>
            <c:strRef>
              <c:f>SCET2004!$AG$187</c:f>
              <c:strCache>
                <c:ptCount val="1"/>
                <c:pt idx="0">
                  <c:v>Velocidad media del viento (Km/h)</c:v>
                </c:pt>
              </c:strCache>
            </c:strRef>
          </c:tx>
          <c:spPr>
            <a:ln w="22225">
              <a:solidFill>
                <a:schemeClr val="accent5">
                  <a:lumMod val="50000"/>
                </a:schemeClr>
              </a:solidFill>
            </a:ln>
          </c:spPr>
          <c:marker>
            <c:symbol val="none"/>
          </c:marker>
          <c:val>
            <c:numRef>
              <c:f>SCET2004!$J$184:$J$214</c:f>
              <c:numCache>
                <c:formatCode>General</c:formatCode>
                <c:ptCount val="31"/>
                <c:pt idx="0">
                  <c:v>26.9</c:v>
                </c:pt>
                <c:pt idx="1">
                  <c:v>28.3</c:v>
                </c:pt>
                <c:pt idx="2">
                  <c:v>25.6</c:v>
                </c:pt>
                <c:pt idx="3">
                  <c:v>10</c:v>
                </c:pt>
                <c:pt idx="4">
                  <c:v>23</c:v>
                </c:pt>
                <c:pt idx="5">
                  <c:v>14.4</c:v>
                </c:pt>
                <c:pt idx="6">
                  <c:v>32</c:v>
                </c:pt>
                <c:pt idx="7">
                  <c:v>9.4</c:v>
                </c:pt>
                <c:pt idx="8">
                  <c:v>13.7</c:v>
                </c:pt>
                <c:pt idx="9">
                  <c:v>29.8</c:v>
                </c:pt>
                <c:pt idx="10">
                  <c:v>19.600000000000001</c:v>
                </c:pt>
                <c:pt idx="11">
                  <c:v>34.4</c:v>
                </c:pt>
                <c:pt idx="12">
                  <c:v>41.1</c:v>
                </c:pt>
                <c:pt idx="13">
                  <c:v>38.700000000000003</c:v>
                </c:pt>
                <c:pt idx="14">
                  <c:v>13.9</c:v>
                </c:pt>
                <c:pt idx="15">
                  <c:v>36.300000000000011</c:v>
                </c:pt>
                <c:pt idx="16">
                  <c:v>24.6</c:v>
                </c:pt>
                <c:pt idx="17">
                  <c:v>21.1</c:v>
                </c:pt>
                <c:pt idx="18">
                  <c:v>13.7</c:v>
                </c:pt>
                <c:pt idx="19">
                  <c:v>9.3000000000000007</c:v>
                </c:pt>
                <c:pt idx="20">
                  <c:v>27.2</c:v>
                </c:pt>
                <c:pt idx="21">
                  <c:v>30.6</c:v>
                </c:pt>
                <c:pt idx="22">
                  <c:v>27</c:v>
                </c:pt>
                <c:pt idx="23">
                  <c:v>21.9</c:v>
                </c:pt>
                <c:pt idx="24">
                  <c:v>18.5</c:v>
                </c:pt>
                <c:pt idx="25">
                  <c:v>21.9</c:v>
                </c:pt>
                <c:pt idx="26">
                  <c:v>24.1</c:v>
                </c:pt>
                <c:pt idx="27">
                  <c:v>31.5</c:v>
                </c:pt>
                <c:pt idx="28">
                  <c:v>32</c:v>
                </c:pt>
                <c:pt idx="29">
                  <c:v>20.399999999999999</c:v>
                </c:pt>
                <c:pt idx="30">
                  <c:v>9.8000000000000007</c:v>
                </c:pt>
              </c:numCache>
            </c:numRef>
          </c:val>
          <c:smooth val="0"/>
          <c:extLst>
            <c:ext xmlns:c16="http://schemas.microsoft.com/office/drawing/2014/chart" uri="{C3380CC4-5D6E-409C-BE32-E72D297353CC}">
              <c16:uniqueId val="{00000000-E8E4-4433-A855-18305FC77647}"/>
            </c:ext>
          </c:extLst>
        </c:ser>
        <c:ser>
          <c:idx val="4"/>
          <c:order val="1"/>
          <c:tx>
            <c:strRef>
              <c:f>SCET2004!$AG$188</c:f>
              <c:strCache>
                <c:ptCount val="1"/>
                <c:pt idx="0">
                  <c:v>Velocidad máxima sostenida del viento (Km/h)</c:v>
                </c:pt>
              </c:strCache>
            </c:strRef>
          </c:tx>
          <c:spPr>
            <a:ln w="22225">
              <a:solidFill>
                <a:schemeClr val="accent2"/>
              </a:solidFill>
            </a:ln>
          </c:spPr>
          <c:marker>
            <c:symbol val="none"/>
          </c:marker>
          <c:val>
            <c:numRef>
              <c:f>SCET2004!$K$184:$K$214</c:f>
              <c:numCache>
                <c:formatCode>General</c:formatCode>
                <c:ptCount val="31"/>
                <c:pt idx="0">
                  <c:v>37</c:v>
                </c:pt>
                <c:pt idx="1">
                  <c:v>46.5</c:v>
                </c:pt>
                <c:pt idx="2">
                  <c:v>37</c:v>
                </c:pt>
                <c:pt idx="3">
                  <c:v>24.1</c:v>
                </c:pt>
                <c:pt idx="4">
                  <c:v>27.8</c:v>
                </c:pt>
                <c:pt idx="5">
                  <c:v>27.8</c:v>
                </c:pt>
                <c:pt idx="6">
                  <c:v>55.4</c:v>
                </c:pt>
                <c:pt idx="7">
                  <c:v>18.3</c:v>
                </c:pt>
                <c:pt idx="8">
                  <c:v>24.1</c:v>
                </c:pt>
                <c:pt idx="9">
                  <c:v>37</c:v>
                </c:pt>
                <c:pt idx="10">
                  <c:v>31.3</c:v>
                </c:pt>
                <c:pt idx="11">
                  <c:v>46.5</c:v>
                </c:pt>
                <c:pt idx="12">
                  <c:v>46.5</c:v>
                </c:pt>
                <c:pt idx="13">
                  <c:v>51.9</c:v>
                </c:pt>
                <c:pt idx="14">
                  <c:v>22.2</c:v>
                </c:pt>
                <c:pt idx="15">
                  <c:v>46.5</c:v>
                </c:pt>
                <c:pt idx="16">
                  <c:v>27.8</c:v>
                </c:pt>
                <c:pt idx="17">
                  <c:v>31.3</c:v>
                </c:pt>
                <c:pt idx="18">
                  <c:v>22.2</c:v>
                </c:pt>
                <c:pt idx="19">
                  <c:v>14.8</c:v>
                </c:pt>
                <c:pt idx="20">
                  <c:v>37</c:v>
                </c:pt>
                <c:pt idx="21">
                  <c:v>40.700000000000003</c:v>
                </c:pt>
                <c:pt idx="22">
                  <c:v>37</c:v>
                </c:pt>
                <c:pt idx="23">
                  <c:v>37</c:v>
                </c:pt>
                <c:pt idx="24">
                  <c:v>24.1</c:v>
                </c:pt>
                <c:pt idx="25">
                  <c:v>29.4</c:v>
                </c:pt>
                <c:pt idx="26">
                  <c:v>37</c:v>
                </c:pt>
                <c:pt idx="27">
                  <c:v>40.700000000000003</c:v>
                </c:pt>
                <c:pt idx="28">
                  <c:v>37</c:v>
                </c:pt>
                <c:pt idx="29">
                  <c:v>33.5</c:v>
                </c:pt>
                <c:pt idx="30">
                  <c:v>18.3</c:v>
                </c:pt>
              </c:numCache>
            </c:numRef>
          </c:val>
          <c:smooth val="0"/>
          <c:extLst>
            <c:ext xmlns:c16="http://schemas.microsoft.com/office/drawing/2014/chart" uri="{C3380CC4-5D6E-409C-BE32-E72D297353CC}">
              <c16:uniqueId val="{00000001-E8E4-4433-A855-18305FC77647}"/>
            </c:ext>
          </c:extLst>
        </c:ser>
        <c:ser>
          <c:idx val="5"/>
          <c:order val="2"/>
          <c:tx>
            <c:strRef>
              <c:f>SCET2004!$AG$189</c:f>
              <c:strCache>
                <c:ptCount val="1"/>
                <c:pt idx="0">
                  <c:v>Velocidad de ráfagas máximas de viento (Km/h)</c:v>
                </c:pt>
              </c:strCache>
            </c:strRef>
          </c:tx>
          <c:spPr>
            <a:ln>
              <a:noFill/>
            </a:ln>
          </c:spPr>
          <c:marker>
            <c:symbol val="x"/>
            <c:size val="6"/>
            <c:spPr>
              <a:noFill/>
              <a:ln>
                <a:solidFill>
                  <a:schemeClr val="accent2"/>
                </a:solidFill>
              </a:ln>
            </c:spPr>
          </c:marker>
          <c:val>
            <c:numRef>
              <c:f>SCET2004!$L$184:$L$214</c:f>
              <c:numCache>
                <c:formatCode>General</c:formatCode>
                <c:ptCount val="31"/>
                <c:pt idx="0">
                  <c:v>57.2</c:v>
                </c:pt>
                <c:pt idx="1">
                  <c:v>55.4</c:v>
                </c:pt>
                <c:pt idx="2">
                  <c:v>55.4</c:v>
                </c:pt>
                <c:pt idx="6">
                  <c:v>74.099999999999994</c:v>
                </c:pt>
                <c:pt idx="9">
                  <c:v>64.8</c:v>
                </c:pt>
                <c:pt idx="10">
                  <c:v>51.9</c:v>
                </c:pt>
                <c:pt idx="11">
                  <c:v>74.099999999999994</c:v>
                </c:pt>
                <c:pt idx="12">
                  <c:v>72.2</c:v>
                </c:pt>
                <c:pt idx="13">
                  <c:v>74.099999999999994</c:v>
                </c:pt>
                <c:pt idx="15">
                  <c:v>64.8</c:v>
                </c:pt>
                <c:pt idx="16">
                  <c:v>48.2</c:v>
                </c:pt>
                <c:pt idx="20">
                  <c:v>50</c:v>
                </c:pt>
                <c:pt idx="21">
                  <c:v>59.4</c:v>
                </c:pt>
                <c:pt idx="22">
                  <c:v>72.2</c:v>
                </c:pt>
                <c:pt idx="23">
                  <c:v>46.5</c:v>
                </c:pt>
                <c:pt idx="26">
                  <c:v>46.5</c:v>
                </c:pt>
                <c:pt idx="27">
                  <c:v>64.8</c:v>
                </c:pt>
                <c:pt idx="28">
                  <c:v>59.4</c:v>
                </c:pt>
              </c:numCache>
            </c:numRef>
          </c:val>
          <c:smooth val="0"/>
          <c:extLst>
            <c:ext xmlns:c16="http://schemas.microsoft.com/office/drawing/2014/chart" uri="{C3380CC4-5D6E-409C-BE32-E72D297353CC}">
              <c16:uniqueId val="{00000002-E8E4-4433-A855-18305FC77647}"/>
            </c:ext>
          </c:extLst>
        </c:ser>
        <c:dLbls>
          <c:showLegendKey val="0"/>
          <c:showVal val="0"/>
          <c:showCatName val="0"/>
          <c:showSerName val="0"/>
          <c:showPercent val="0"/>
          <c:showBubbleSize val="0"/>
        </c:dLbls>
        <c:smooth val="0"/>
        <c:axId val="356059152"/>
        <c:axId val="357113712"/>
      </c:lineChart>
      <c:catAx>
        <c:axId val="356059152"/>
        <c:scaling>
          <c:orientation val="minMax"/>
        </c:scaling>
        <c:delete val="0"/>
        <c:axPos val="b"/>
        <c:title>
          <c:tx>
            <c:rich>
              <a:bodyPr/>
              <a:lstStyle/>
              <a:p>
                <a:pPr>
                  <a:defRPr sz="1200" b="0"/>
                </a:pPr>
                <a:r>
                  <a:rPr lang="en-US" sz="1200" b="0"/>
                  <a:t>Day of August 2004</a:t>
                </a:r>
              </a:p>
            </c:rich>
          </c:tx>
          <c:layout>
            <c:manualLayout>
              <c:xMode val="edge"/>
              <c:yMode val="edge"/>
              <c:x val="0.33041866898416733"/>
              <c:y val="0.92476729910966604"/>
            </c:manualLayout>
          </c:layout>
          <c:overlay val="0"/>
        </c:title>
        <c:numFmt formatCode="General" sourceLinked="1"/>
        <c:majorTickMark val="out"/>
        <c:minorTickMark val="none"/>
        <c:tickLblPos val="nextTo"/>
        <c:txPr>
          <a:bodyPr rot="5400000" vert="horz"/>
          <a:lstStyle/>
          <a:p>
            <a:pPr>
              <a:defRPr sz="800"/>
            </a:pPr>
            <a:endParaRPr lang="en-US"/>
          </a:p>
        </c:txPr>
        <c:crossAx val="357113712"/>
        <c:crosses val="autoZero"/>
        <c:auto val="1"/>
        <c:lblAlgn val="ctr"/>
        <c:lblOffset val="100"/>
        <c:noMultiLvlLbl val="0"/>
      </c:catAx>
      <c:valAx>
        <c:axId val="357113712"/>
        <c:scaling>
          <c:orientation val="minMax"/>
        </c:scaling>
        <c:delete val="0"/>
        <c:axPos val="l"/>
        <c:majorGridlines/>
        <c:title>
          <c:tx>
            <c:rich>
              <a:bodyPr rot="-5400000" vert="horz"/>
              <a:lstStyle/>
              <a:p>
                <a:pPr>
                  <a:defRPr sz="1050" b="0"/>
                </a:pPr>
                <a:r>
                  <a:rPr lang="en-US" sz="1050" b="0"/>
                  <a:t>Wind Speed km/h</a:t>
                </a:r>
              </a:p>
            </c:rich>
          </c:tx>
          <c:layout>
            <c:manualLayout>
              <c:xMode val="edge"/>
              <c:yMode val="edge"/>
              <c:x val="9.684990714140658E-2"/>
              <c:y val="5.0606650147183165E-2"/>
            </c:manualLayout>
          </c:layout>
          <c:overlay val="0"/>
          <c:spPr>
            <a:solidFill>
              <a:schemeClr val="bg1"/>
            </a:solidFill>
          </c:spPr>
        </c:title>
        <c:numFmt formatCode="General" sourceLinked="1"/>
        <c:majorTickMark val="out"/>
        <c:minorTickMark val="none"/>
        <c:tickLblPos val="nextTo"/>
        <c:txPr>
          <a:bodyPr/>
          <a:lstStyle/>
          <a:p>
            <a:pPr>
              <a:defRPr sz="1200"/>
            </a:pPr>
            <a:endParaRPr lang="en-US"/>
          </a:p>
        </c:txPr>
        <c:crossAx val="356059152"/>
        <c:crosses val="autoZero"/>
        <c:crossBetween val="between"/>
      </c:valAx>
    </c:plotArea>
    <c:legend>
      <c:legendPos val="r"/>
      <c:layout>
        <c:manualLayout>
          <c:xMode val="edge"/>
          <c:yMode val="edge"/>
          <c:x val="0.32659155717256871"/>
          <c:y val="0.73945045963654121"/>
          <c:w val="0.64910607757139582"/>
          <c:h val="0.10692399605702839"/>
        </c:manualLayout>
      </c:layout>
      <c:overlay val="0"/>
      <c:spPr>
        <a:solidFill>
          <a:sysClr val="window" lastClr="FFFFFF"/>
        </a:solidFill>
        <a:ln>
          <a:noFill/>
        </a:ln>
      </c:spPr>
      <c:txPr>
        <a:bodyPr/>
        <a:lstStyle/>
        <a:p>
          <a:pPr>
            <a:defRPr sz="800"/>
          </a:pPr>
          <a:endParaRPr lang="en-US"/>
        </a:p>
      </c:txPr>
    </c:legend>
    <c:plotVisOnly val="1"/>
    <c:dispBlanksAs val="gap"/>
    <c:showDLblsOverMax val="0"/>
  </c:chart>
  <c:spPr>
    <a:solidFill>
      <a:schemeClr val="bg1"/>
    </a:solidFill>
    <a:ln>
      <a:noFill/>
    </a:ln>
  </c:spPr>
  <c:externalData r:id="rId1">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7158570278174956"/>
          <c:y val="6.2450854038898343E-2"/>
          <c:w val="0.74718564900019802"/>
          <c:h val="0.76034920622148205"/>
        </c:manualLayout>
      </c:layout>
      <c:scatterChart>
        <c:scatterStyle val="lineMarker"/>
        <c:varyColors val="0"/>
        <c:ser>
          <c:idx val="0"/>
          <c:order val="0"/>
          <c:spPr>
            <a:ln w="28575">
              <a:noFill/>
            </a:ln>
          </c:spPr>
          <c:marker>
            <c:symbol val="x"/>
            <c:size val="8"/>
            <c:spPr>
              <a:noFill/>
              <a:ln w="15875"/>
            </c:spPr>
          </c:marker>
          <c:xVal>
            <c:numRef>
              <c:f>Sheet1!$AV$18:$AV$65</c:f>
              <c:numCache>
                <c:formatCode>General</c:formatCode>
                <c:ptCount val="48"/>
                <c:pt idx="0">
                  <c:v>1970.5</c:v>
                </c:pt>
                <c:pt idx="1">
                  <c:v>1970.5</c:v>
                </c:pt>
                <c:pt idx="2">
                  <c:v>1970.5</c:v>
                </c:pt>
                <c:pt idx="3">
                  <c:v>1970.5</c:v>
                </c:pt>
                <c:pt idx="4">
                  <c:v>1980.5</c:v>
                </c:pt>
                <c:pt idx="5">
                  <c:v>1980.5</c:v>
                </c:pt>
                <c:pt idx="6">
                  <c:v>1980.5</c:v>
                </c:pt>
                <c:pt idx="7">
                  <c:v>1980.5</c:v>
                </c:pt>
                <c:pt idx="8">
                  <c:v>1980.5</c:v>
                </c:pt>
                <c:pt idx="9">
                  <c:v>1980.5</c:v>
                </c:pt>
                <c:pt idx="10">
                  <c:v>1980.5</c:v>
                </c:pt>
                <c:pt idx="11">
                  <c:v>1980.5</c:v>
                </c:pt>
                <c:pt idx="12">
                  <c:v>1980.5</c:v>
                </c:pt>
                <c:pt idx="13">
                  <c:v>1980.5</c:v>
                </c:pt>
                <c:pt idx="14">
                  <c:v>1980.5</c:v>
                </c:pt>
                <c:pt idx="15">
                  <c:v>1980.5</c:v>
                </c:pt>
                <c:pt idx="16">
                  <c:v>1980.5</c:v>
                </c:pt>
                <c:pt idx="17">
                  <c:v>1991</c:v>
                </c:pt>
                <c:pt idx="18">
                  <c:v>1991</c:v>
                </c:pt>
                <c:pt idx="19">
                  <c:v>1991</c:v>
                </c:pt>
                <c:pt idx="20">
                  <c:v>1991</c:v>
                </c:pt>
                <c:pt idx="21">
                  <c:v>1991</c:v>
                </c:pt>
                <c:pt idx="22">
                  <c:v>1991</c:v>
                </c:pt>
                <c:pt idx="23">
                  <c:v>1991</c:v>
                </c:pt>
                <c:pt idx="24">
                  <c:v>1991</c:v>
                </c:pt>
                <c:pt idx="25">
                  <c:v>1991</c:v>
                </c:pt>
                <c:pt idx="26">
                  <c:v>1991</c:v>
                </c:pt>
                <c:pt idx="27">
                  <c:v>1991</c:v>
                </c:pt>
                <c:pt idx="28">
                  <c:v>1991</c:v>
                </c:pt>
                <c:pt idx="29">
                  <c:v>1991</c:v>
                </c:pt>
                <c:pt idx="30">
                  <c:v>2000</c:v>
                </c:pt>
                <c:pt idx="31">
                  <c:v>2000</c:v>
                </c:pt>
                <c:pt idx="32">
                  <c:v>2000</c:v>
                </c:pt>
                <c:pt idx="33">
                  <c:v>2000</c:v>
                </c:pt>
                <c:pt idx="34">
                  <c:v>2000</c:v>
                </c:pt>
                <c:pt idx="35">
                  <c:v>2000</c:v>
                </c:pt>
                <c:pt idx="36">
                  <c:v>2000</c:v>
                </c:pt>
                <c:pt idx="37">
                  <c:v>2000</c:v>
                </c:pt>
                <c:pt idx="38">
                  <c:v>2000</c:v>
                </c:pt>
                <c:pt idx="39">
                  <c:v>2007.5</c:v>
                </c:pt>
                <c:pt idx="40">
                  <c:v>2007.5</c:v>
                </c:pt>
                <c:pt idx="41">
                  <c:v>2007.5</c:v>
                </c:pt>
                <c:pt idx="42">
                  <c:v>2007.5</c:v>
                </c:pt>
                <c:pt idx="43">
                  <c:v>2007.5</c:v>
                </c:pt>
                <c:pt idx="44">
                  <c:v>2007.5</c:v>
                </c:pt>
                <c:pt idx="45">
                  <c:v>2007.5</c:v>
                </c:pt>
                <c:pt idx="46">
                  <c:v>2007.5</c:v>
                </c:pt>
                <c:pt idx="47">
                  <c:v>2007.5</c:v>
                </c:pt>
              </c:numCache>
            </c:numRef>
          </c:xVal>
          <c:yVal>
            <c:numRef>
              <c:f>Sheet1!$AW$18:$AW$65</c:f>
              <c:numCache>
                <c:formatCode>General</c:formatCode>
                <c:ptCount val="48"/>
                <c:pt idx="0">
                  <c:v>22.777777777777779</c:v>
                </c:pt>
                <c:pt idx="1">
                  <c:v>22.2222222222222</c:v>
                </c:pt>
                <c:pt idx="2">
                  <c:v>44.4444444444444</c:v>
                </c:pt>
                <c:pt idx="3">
                  <c:v>32.222222222222243</c:v>
                </c:pt>
                <c:pt idx="4">
                  <c:v>18.181818181818198</c:v>
                </c:pt>
                <c:pt idx="5">
                  <c:v>28.181818181818198</c:v>
                </c:pt>
                <c:pt idx="6">
                  <c:v>25.454545454545453</c:v>
                </c:pt>
                <c:pt idx="7">
                  <c:v>25.454545454545453</c:v>
                </c:pt>
                <c:pt idx="8">
                  <c:v>41.818181818181841</c:v>
                </c:pt>
                <c:pt idx="9">
                  <c:v>28.636363636363626</c:v>
                </c:pt>
                <c:pt idx="10">
                  <c:v>27.272727272727241</c:v>
                </c:pt>
                <c:pt idx="11">
                  <c:v>8.4545454545454568</c:v>
                </c:pt>
                <c:pt idx="12">
                  <c:v>38.181818181818159</c:v>
                </c:pt>
                <c:pt idx="13">
                  <c:v>25.454545454545453</c:v>
                </c:pt>
                <c:pt idx="14">
                  <c:v>27.272727272727241</c:v>
                </c:pt>
                <c:pt idx="15">
                  <c:v>14.636363636363637</c:v>
                </c:pt>
                <c:pt idx="16">
                  <c:v>20</c:v>
                </c:pt>
                <c:pt idx="17">
                  <c:v>9</c:v>
                </c:pt>
                <c:pt idx="18">
                  <c:v>3</c:v>
                </c:pt>
                <c:pt idx="19">
                  <c:v>3</c:v>
                </c:pt>
                <c:pt idx="20">
                  <c:v>8</c:v>
                </c:pt>
                <c:pt idx="21">
                  <c:v>25.5</c:v>
                </c:pt>
                <c:pt idx="22">
                  <c:v>24</c:v>
                </c:pt>
                <c:pt idx="23">
                  <c:v>15</c:v>
                </c:pt>
                <c:pt idx="24">
                  <c:v>20</c:v>
                </c:pt>
                <c:pt idx="25">
                  <c:v>12</c:v>
                </c:pt>
                <c:pt idx="26">
                  <c:v>21</c:v>
                </c:pt>
                <c:pt idx="27">
                  <c:v>9</c:v>
                </c:pt>
                <c:pt idx="28">
                  <c:v>23</c:v>
                </c:pt>
                <c:pt idx="29">
                  <c:v>30</c:v>
                </c:pt>
                <c:pt idx="30">
                  <c:v>8.75</c:v>
                </c:pt>
                <c:pt idx="31">
                  <c:v>15</c:v>
                </c:pt>
                <c:pt idx="32">
                  <c:v>21.25</c:v>
                </c:pt>
                <c:pt idx="33">
                  <c:v>14.375000000000005</c:v>
                </c:pt>
                <c:pt idx="34">
                  <c:v>15</c:v>
                </c:pt>
                <c:pt idx="35">
                  <c:v>8.75</c:v>
                </c:pt>
                <c:pt idx="36">
                  <c:v>13.75</c:v>
                </c:pt>
                <c:pt idx="37">
                  <c:v>7.5</c:v>
                </c:pt>
                <c:pt idx="38">
                  <c:v>20</c:v>
                </c:pt>
                <c:pt idx="39">
                  <c:v>7</c:v>
                </c:pt>
                <c:pt idx="40">
                  <c:v>7.1428571428571415</c:v>
                </c:pt>
                <c:pt idx="41">
                  <c:v>12.857142857142868</c:v>
                </c:pt>
                <c:pt idx="42">
                  <c:v>14.285714285714286</c:v>
                </c:pt>
                <c:pt idx="43">
                  <c:v>11.428571428571418</c:v>
                </c:pt>
                <c:pt idx="44">
                  <c:v>20</c:v>
                </c:pt>
                <c:pt idx="45">
                  <c:v>20</c:v>
                </c:pt>
                <c:pt idx="46">
                  <c:v>8.5714285714285712</c:v>
                </c:pt>
                <c:pt idx="47">
                  <c:v>21.428571428571427</c:v>
                </c:pt>
              </c:numCache>
            </c:numRef>
          </c:yVal>
          <c:smooth val="0"/>
          <c:extLst>
            <c:ext xmlns:c16="http://schemas.microsoft.com/office/drawing/2014/chart" uri="{C3380CC4-5D6E-409C-BE32-E72D297353CC}">
              <c16:uniqueId val="{00000000-85AC-42C1-85D3-A25EF1BF779D}"/>
            </c:ext>
          </c:extLst>
        </c:ser>
        <c:ser>
          <c:idx val="1"/>
          <c:order val="1"/>
          <c:spPr>
            <a:ln w="28575">
              <a:noFill/>
            </a:ln>
          </c:spPr>
          <c:marker>
            <c:symbol val="circle"/>
            <c:size val="12"/>
            <c:spPr>
              <a:solidFill>
                <a:schemeClr val="tx2">
                  <a:lumMod val="40000"/>
                  <a:lumOff val="60000"/>
                </a:schemeClr>
              </a:solidFill>
              <a:ln>
                <a:solidFill>
                  <a:schemeClr val="accent1"/>
                </a:solidFill>
              </a:ln>
            </c:spPr>
          </c:marker>
          <c:xVal>
            <c:numRef>
              <c:f>Sheet1!$U$13:$U$17</c:f>
              <c:numCache>
                <c:formatCode>General</c:formatCode>
                <c:ptCount val="5"/>
                <c:pt idx="0">
                  <c:v>1970.5</c:v>
                </c:pt>
                <c:pt idx="1">
                  <c:v>1980.5</c:v>
                </c:pt>
                <c:pt idx="2">
                  <c:v>1991</c:v>
                </c:pt>
                <c:pt idx="3">
                  <c:v>2000</c:v>
                </c:pt>
                <c:pt idx="4">
                  <c:v>2007.5</c:v>
                </c:pt>
              </c:numCache>
            </c:numRef>
          </c:xVal>
          <c:yVal>
            <c:numRef>
              <c:f>Sheet1!$AQ$13:$AQ$17</c:f>
              <c:numCache>
                <c:formatCode>0</c:formatCode>
                <c:ptCount val="5"/>
                <c:pt idx="0">
                  <c:v>30.416666666666664</c:v>
                </c:pt>
                <c:pt idx="1">
                  <c:v>25.307692307692307</c:v>
                </c:pt>
                <c:pt idx="2">
                  <c:v>15.576923076923077</c:v>
                </c:pt>
                <c:pt idx="3">
                  <c:v>13.819444444444454</c:v>
                </c:pt>
                <c:pt idx="4">
                  <c:v>14.464285714285721</c:v>
                </c:pt>
              </c:numCache>
            </c:numRef>
          </c:yVal>
          <c:smooth val="0"/>
          <c:extLst>
            <c:ext xmlns:c16="http://schemas.microsoft.com/office/drawing/2014/chart" uri="{C3380CC4-5D6E-409C-BE32-E72D297353CC}">
              <c16:uniqueId val="{00000001-85AC-42C1-85D3-A25EF1BF779D}"/>
            </c:ext>
          </c:extLst>
        </c:ser>
        <c:dLbls>
          <c:showLegendKey val="0"/>
          <c:showVal val="0"/>
          <c:showCatName val="0"/>
          <c:showSerName val="0"/>
          <c:showPercent val="0"/>
          <c:showBubbleSize val="0"/>
        </c:dLbls>
        <c:axId val="357113320"/>
        <c:axId val="357115280"/>
      </c:scatterChart>
      <c:valAx>
        <c:axId val="357113320"/>
        <c:scaling>
          <c:orientation val="minMax"/>
        </c:scaling>
        <c:delete val="0"/>
        <c:axPos val="b"/>
        <c:title>
          <c:tx>
            <c:rich>
              <a:bodyPr/>
              <a:lstStyle/>
              <a:p>
                <a:pPr>
                  <a:defRPr b="0"/>
                </a:pPr>
                <a:r>
                  <a:rPr lang="en-AU" b="0"/>
                  <a:t>Year</a:t>
                </a:r>
              </a:p>
            </c:rich>
          </c:tx>
          <c:overlay val="0"/>
        </c:title>
        <c:numFmt formatCode="General" sourceLinked="1"/>
        <c:majorTickMark val="out"/>
        <c:minorTickMark val="none"/>
        <c:tickLblPos val="nextTo"/>
        <c:crossAx val="357115280"/>
        <c:crosses val="autoZero"/>
        <c:crossBetween val="midCat"/>
      </c:valAx>
      <c:valAx>
        <c:axId val="357115280"/>
        <c:scaling>
          <c:orientation val="minMax"/>
        </c:scaling>
        <c:delete val="0"/>
        <c:axPos val="l"/>
        <c:majorGridlines/>
        <c:title>
          <c:tx>
            <c:rich>
              <a:bodyPr rot="-5400000" vert="horz"/>
              <a:lstStyle/>
              <a:p>
                <a:pPr>
                  <a:defRPr b="0"/>
                </a:pPr>
                <a:r>
                  <a:rPr lang="en-US" b="0" dirty="0"/>
                  <a:t>Migration Rate m/a</a:t>
                </a:r>
              </a:p>
            </c:rich>
          </c:tx>
          <c:overlay val="0"/>
        </c:title>
        <c:numFmt formatCode="General" sourceLinked="1"/>
        <c:majorTickMark val="out"/>
        <c:minorTickMark val="none"/>
        <c:tickLblPos val="nextTo"/>
        <c:crossAx val="357113320"/>
        <c:crosses val="autoZero"/>
        <c:crossBetween val="midCat"/>
      </c:valAx>
    </c:plotArea>
    <c:plotVisOnly val="1"/>
    <c:dispBlanksAs val="gap"/>
    <c:showDLblsOverMax val="0"/>
  </c:chart>
  <c:spPr>
    <a:ln>
      <a:noFill/>
    </a:ln>
  </c:spPr>
  <c:txPr>
    <a:bodyPr/>
    <a:lstStyle/>
    <a:p>
      <a:pPr>
        <a:defRPr>
          <a:solidFill>
            <a:schemeClr val="tx2"/>
          </a:solidFill>
        </a:defRPr>
      </a:pPr>
      <a:endParaRPr lang="en-US"/>
    </a:p>
  </c:txPr>
  <c:externalData r:id="rId1">
    <c:autoUpdate val="0"/>
  </c:externalData>
</c:chartSpac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946347" cy="498215"/>
          </a:xfrm>
          <a:prstGeom prst="rect">
            <a:avLst/>
          </a:prstGeom>
        </p:spPr>
        <p:txBody>
          <a:bodyPr vert="horz" lIns="91440" tIns="45720" rIns="91440" bIns="45720" rtlCol="0"/>
          <a:lstStyle>
            <a:lvl1pPr algn="l">
              <a:defRPr sz="1200"/>
            </a:lvl1pPr>
          </a:lstStyle>
          <a:p>
            <a:endParaRPr lang="de-DE"/>
          </a:p>
        </p:txBody>
      </p:sp>
      <p:sp>
        <p:nvSpPr>
          <p:cNvPr id="3" name="Date Placeholder 2"/>
          <p:cNvSpPr>
            <a:spLocks noGrp="1"/>
          </p:cNvSpPr>
          <p:nvPr>
            <p:ph type="dt" sz="quarter" idx="1"/>
          </p:nvPr>
        </p:nvSpPr>
        <p:spPr>
          <a:xfrm>
            <a:off x="3851342" y="1"/>
            <a:ext cx="2946347" cy="498215"/>
          </a:xfrm>
          <a:prstGeom prst="rect">
            <a:avLst/>
          </a:prstGeom>
        </p:spPr>
        <p:txBody>
          <a:bodyPr vert="horz" lIns="91440" tIns="45720" rIns="91440" bIns="45720" rtlCol="0"/>
          <a:lstStyle>
            <a:lvl1pPr algn="r">
              <a:defRPr sz="1200"/>
            </a:lvl1pPr>
          </a:lstStyle>
          <a:p>
            <a:fld id="{B4B3B7E4-A211-450A-B104-EA8E89A190BE}" type="datetimeFigureOut">
              <a:rPr lang="de-DE" smtClean="0"/>
              <a:t>03.03.2024</a:t>
            </a:fld>
            <a:endParaRPr lang="de-DE"/>
          </a:p>
        </p:txBody>
      </p:sp>
      <p:sp>
        <p:nvSpPr>
          <p:cNvPr id="4" name="Footer Placeholder 3"/>
          <p:cNvSpPr>
            <a:spLocks noGrp="1"/>
          </p:cNvSpPr>
          <p:nvPr>
            <p:ph type="ftr" sz="quarter" idx="2"/>
          </p:nvPr>
        </p:nvSpPr>
        <p:spPr>
          <a:xfrm>
            <a:off x="0" y="9431600"/>
            <a:ext cx="2946347" cy="498214"/>
          </a:xfrm>
          <a:prstGeom prst="rect">
            <a:avLst/>
          </a:prstGeom>
        </p:spPr>
        <p:txBody>
          <a:bodyPr vert="horz" lIns="91440" tIns="45720" rIns="91440" bIns="45720" rtlCol="0" anchor="b"/>
          <a:lstStyle>
            <a:lvl1pPr algn="l">
              <a:defRPr sz="1200"/>
            </a:lvl1pPr>
          </a:lstStyle>
          <a:p>
            <a:endParaRPr lang="de-DE"/>
          </a:p>
        </p:txBody>
      </p:sp>
      <p:sp>
        <p:nvSpPr>
          <p:cNvPr id="5" name="Slide Number Placeholder 4"/>
          <p:cNvSpPr>
            <a:spLocks noGrp="1"/>
          </p:cNvSpPr>
          <p:nvPr>
            <p:ph type="sldNum" sz="quarter" idx="3"/>
          </p:nvPr>
        </p:nvSpPr>
        <p:spPr>
          <a:xfrm>
            <a:off x="3851342" y="9431600"/>
            <a:ext cx="2946347" cy="498214"/>
          </a:xfrm>
          <a:prstGeom prst="rect">
            <a:avLst/>
          </a:prstGeom>
        </p:spPr>
        <p:txBody>
          <a:bodyPr vert="horz" lIns="91440" tIns="45720" rIns="91440" bIns="45720" rtlCol="0" anchor="b"/>
          <a:lstStyle>
            <a:lvl1pPr algn="r">
              <a:defRPr sz="1200"/>
            </a:lvl1pPr>
          </a:lstStyle>
          <a:p>
            <a:fld id="{10F72494-BD2A-427B-89E4-E017B6110069}" type="slidenum">
              <a:rPr lang="de-DE" smtClean="0"/>
              <a:t>‹#›</a:t>
            </a:fld>
            <a:endParaRPr lang="de-DE"/>
          </a:p>
        </p:txBody>
      </p:sp>
    </p:spTree>
    <p:extLst>
      <p:ext uri="{BB962C8B-B14F-4D97-AF65-F5344CB8AC3E}">
        <p14:creationId xmlns:p14="http://schemas.microsoft.com/office/powerpoint/2010/main" val="259457906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946347" cy="498215"/>
          </a:xfrm>
          <a:prstGeom prst="rect">
            <a:avLst/>
          </a:prstGeom>
        </p:spPr>
        <p:txBody>
          <a:bodyPr vert="horz" lIns="91440" tIns="45720" rIns="91440" bIns="45720" rtlCol="0"/>
          <a:lstStyle>
            <a:lvl1pPr algn="l">
              <a:defRPr sz="1200"/>
            </a:lvl1pPr>
          </a:lstStyle>
          <a:p>
            <a:endParaRPr lang="de-DE"/>
          </a:p>
        </p:txBody>
      </p:sp>
      <p:sp>
        <p:nvSpPr>
          <p:cNvPr id="3" name="Date Placeholder 2"/>
          <p:cNvSpPr>
            <a:spLocks noGrp="1"/>
          </p:cNvSpPr>
          <p:nvPr>
            <p:ph type="dt" idx="1"/>
          </p:nvPr>
        </p:nvSpPr>
        <p:spPr>
          <a:xfrm>
            <a:off x="3851342" y="1"/>
            <a:ext cx="2946347" cy="498215"/>
          </a:xfrm>
          <a:prstGeom prst="rect">
            <a:avLst/>
          </a:prstGeom>
        </p:spPr>
        <p:txBody>
          <a:bodyPr vert="horz" lIns="91440" tIns="45720" rIns="91440" bIns="45720" rtlCol="0"/>
          <a:lstStyle>
            <a:lvl1pPr algn="r">
              <a:defRPr sz="1200"/>
            </a:lvl1pPr>
          </a:lstStyle>
          <a:p>
            <a:fld id="{116ADBCA-916B-4419-B29D-A189EB9A5B4A}" type="datetimeFigureOut">
              <a:rPr lang="de-DE" smtClean="0"/>
              <a:t>03.03.2024</a:t>
            </a:fld>
            <a:endParaRPr lang="de-DE"/>
          </a:p>
        </p:txBody>
      </p:sp>
      <p:sp>
        <p:nvSpPr>
          <p:cNvPr id="4" name="Slide Image Placeholder 3"/>
          <p:cNvSpPr>
            <a:spLocks noGrp="1" noRot="1" noChangeAspect="1"/>
          </p:cNvSpPr>
          <p:nvPr>
            <p:ph type="sldImg" idx="2"/>
          </p:nvPr>
        </p:nvSpPr>
        <p:spPr>
          <a:xfrm>
            <a:off x="1166813" y="1241425"/>
            <a:ext cx="4465637" cy="3351213"/>
          </a:xfrm>
          <a:prstGeom prst="rect">
            <a:avLst/>
          </a:prstGeom>
          <a:noFill/>
          <a:ln w="12700">
            <a:solidFill>
              <a:prstClr val="black"/>
            </a:solidFill>
          </a:ln>
        </p:spPr>
        <p:txBody>
          <a:bodyPr vert="horz" lIns="91440" tIns="45720" rIns="91440" bIns="45720" rtlCol="0" anchor="ctr"/>
          <a:lstStyle/>
          <a:p>
            <a:endParaRPr lang="de-DE"/>
          </a:p>
        </p:txBody>
      </p:sp>
      <p:sp>
        <p:nvSpPr>
          <p:cNvPr id="5" name="Notes Placeholder 4"/>
          <p:cNvSpPr>
            <a:spLocks noGrp="1"/>
          </p:cNvSpPr>
          <p:nvPr>
            <p:ph type="body" sz="quarter" idx="3"/>
          </p:nvPr>
        </p:nvSpPr>
        <p:spPr>
          <a:xfrm>
            <a:off x="679927" y="4778722"/>
            <a:ext cx="5439410" cy="390986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Footer Placeholder 5"/>
          <p:cNvSpPr>
            <a:spLocks noGrp="1"/>
          </p:cNvSpPr>
          <p:nvPr>
            <p:ph type="ftr" sz="quarter" idx="4"/>
          </p:nvPr>
        </p:nvSpPr>
        <p:spPr>
          <a:xfrm>
            <a:off x="0" y="9431600"/>
            <a:ext cx="2946347" cy="498214"/>
          </a:xfrm>
          <a:prstGeom prst="rect">
            <a:avLst/>
          </a:prstGeom>
        </p:spPr>
        <p:txBody>
          <a:bodyPr vert="horz" lIns="91440" tIns="45720" rIns="91440" bIns="45720" rtlCol="0" anchor="b"/>
          <a:lstStyle>
            <a:lvl1pPr algn="l">
              <a:defRPr sz="1200"/>
            </a:lvl1pPr>
          </a:lstStyle>
          <a:p>
            <a:endParaRPr lang="de-DE"/>
          </a:p>
        </p:txBody>
      </p:sp>
      <p:sp>
        <p:nvSpPr>
          <p:cNvPr id="7" name="Slide Number Placeholder 6"/>
          <p:cNvSpPr>
            <a:spLocks noGrp="1"/>
          </p:cNvSpPr>
          <p:nvPr>
            <p:ph type="sldNum" sz="quarter" idx="5"/>
          </p:nvPr>
        </p:nvSpPr>
        <p:spPr>
          <a:xfrm>
            <a:off x="3851342" y="9431600"/>
            <a:ext cx="2946347" cy="498214"/>
          </a:xfrm>
          <a:prstGeom prst="rect">
            <a:avLst/>
          </a:prstGeom>
        </p:spPr>
        <p:txBody>
          <a:bodyPr vert="horz" lIns="91440" tIns="45720" rIns="91440" bIns="45720" rtlCol="0" anchor="b"/>
          <a:lstStyle>
            <a:lvl1pPr algn="r">
              <a:defRPr sz="1200"/>
            </a:lvl1pPr>
          </a:lstStyle>
          <a:p>
            <a:fld id="{36D06500-57F3-405F-92A5-6DE512B4D68C}" type="slidenum">
              <a:rPr lang="de-DE" smtClean="0"/>
              <a:t>‹#›</a:t>
            </a:fld>
            <a:endParaRPr lang="de-DE"/>
          </a:p>
        </p:txBody>
      </p:sp>
    </p:spTree>
    <p:extLst>
      <p:ext uri="{BB962C8B-B14F-4D97-AF65-F5344CB8AC3E}">
        <p14:creationId xmlns:p14="http://schemas.microsoft.com/office/powerpoint/2010/main" val="26912057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rgbClr val="002060"/>
                </a:solidFill>
              </a:rPr>
              <a:t>Aeolian processes involve complex interactions between the wind and the ground surface. Understanding these processes requires knowledge of relevant surface characteristics (e.g. texture, degree of cohesion, crusting, and vegetation cover), as well as the dynamics of airflow over the surface. </a:t>
            </a:r>
          </a:p>
          <a:p>
            <a:endParaRPr lang="en-GB" dirty="0"/>
          </a:p>
        </p:txBody>
      </p:sp>
      <p:sp>
        <p:nvSpPr>
          <p:cNvPr id="4" name="Slide Number Placeholder 3"/>
          <p:cNvSpPr>
            <a:spLocks noGrp="1"/>
          </p:cNvSpPr>
          <p:nvPr>
            <p:ph type="sldNum" sz="quarter" idx="5"/>
          </p:nvPr>
        </p:nvSpPr>
        <p:spPr/>
        <p:txBody>
          <a:bodyPr/>
          <a:lstStyle/>
          <a:p>
            <a:fld id="{36D06500-57F3-405F-92A5-6DE512B4D68C}" type="slidenum">
              <a:rPr lang="de-DE" smtClean="0"/>
              <a:t>5</a:t>
            </a:fld>
            <a:endParaRPr lang="de-DE"/>
          </a:p>
        </p:txBody>
      </p:sp>
    </p:spTree>
    <p:extLst>
      <p:ext uri="{BB962C8B-B14F-4D97-AF65-F5344CB8AC3E}">
        <p14:creationId xmlns:p14="http://schemas.microsoft.com/office/powerpoint/2010/main" val="9106528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rgbClr val="002060"/>
                </a:solidFill>
              </a:rPr>
              <a:t>Aeolian processes involve complex interactions between the wind and the ground surface. Understanding these processes requires knowledge of relevant surface characteristics (e.g. texture, degree of cohesion, crusting, and vegetation cover), as well as the dynamics of airflow over the surface. </a:t>
            </a:r>
          </a:p>
          <a:p>
            <a:endParaRPr lang="en-GB" dirty="0"/>
          </a:p>
        </p:txBody>
      </p:sp>
      <p:sp>
        <p:nvSpPr>
          <p:cNvPr id="4" name="Slide Number Placeholder 3"/>
          <p:cNvSpPr>
            <a:spLocks noGrp="1"/>
          </p:cNvSpPr>
          <p:nvPr>
            <p:ph type="sldNum" sz="quarter" idx="5"/>
          </p:nvPr>
        </p:nvSpPr>
        <p:spPr/>
        <p:txBody>
          <a:bodyPr/>
          <a:lstStyle/>
          <a:p>
            <a:fld id="{36D06500-57F3-405F-92A5-6DE512B4D68C}" type="slidenum">
              <a:rPr lang="de-DE" smtClean="0"/>
              <a:t>6</a:t>
            </a:fld>
            <a:endParaRPr lang="de-DE"/>
          </a:p>
        </p:txBody>
      </p:sp>
    </p:spTree>
    <p:extLst>
      <p:ext uri="{BB962C8B-B14F-4D97-AF65-F5344CB8AC3E}">
        <p14:creationId xmlns:p14="http://schemas.microsoft.com/office/powerpoint/2010/main" val="9616497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rgbClr val="002060"/>
                </a:solidFill>
              </a:rPr>
              <a:t>Aeolian processes involve complex interactions between the wind and the ground surface. Understanding these processes requires knowledge of relevant surface characteristics (e.g. texture, degree of cohesion, crusting, and vegetation cover), as well as the dynamics of airflow over the surface. </a:t>
            </a:r>
          </a:p>
          <a:p>
            <a:endParaRPr lang="en-GB" dirty="0"/>
          </a:p>
        </p:txBody>
      </p:sp>
      <p:sp>
        <p:nvSpPr>
          <p:cNvPr id="4" name="Slide Number Placeholder 3"/>
          <p:cNvSpPr>
            <a:spLocks noGrp="1"/>
          </p:cNvSpPr>
          <p:nvPr>
            <p:ph type="sldNum" sz="quarter" idx="5"/>
          </p:nvPr>
        </p:nvSpPr>
        <p:spPr/>
        <p:txBody>
          <a:bodyPr/>
          <a:lstStyle/>
          <a:p>
            <a:fld id="{36D06500-57F3-405F-92A5-6DE512B4D68C}" type="slidenum">
              <a:rPr lang="de-DE" smtClean="0"/>
              <a:t>7</a:t>
            </a:fld>
            <a:endParaRPr lang="de-DE"/>
          </a:p>
        </p:txBody>
      </p:sp>
    </p:spTree>
    <p:extLst>
      <p:ext uri="{BB962C8B-B14F-4D97-AF65-F5344CB8AC3E}">
        <p14:creationId xmlns:p14="http://schemas.microsoft.com/office/powerpoint/2010/main" val="29795570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6D06500-57F3-405F-92A5-6DE512B4D68C}" type="slidenum">
              <a:rPr lang="de-DE" smtClean="0"/>
              <a:t>8</a:t>
            </a:fld>
            <a:endParaRPr lang="de-DE"/>
          </a:p>
        </p:txBody>
      </p:sp>
    </p:spTree>
    <p:extLst>
      <p:ext uri="{BB962C8B-B14F-4D97-AF65-F5344CB8AC3E}">
        <p14:creationId xmlns:p14="http://schemas.microsoft.com/office/powerpoint/2010/main" val="25091504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6D06500-57F3-405F-92A5-6DE512B4D68C}" type="slidenum">
              <a:rPr lang="de-DE" smtClean="0"/>
              <a:t>9</a:t>
            </a:fld>
            <a:endParaRPr lang="de-DE"/>
          </a:p>
        </p:txBody>
      </p:sp>
    </p:spTree>
    <p:extLst>
      <p:ext uri="{BB962C8B-B14F-4D97-AF65-F5344CB8AC3E}">
        <p14:creationId xmlns:p14="http://schemas.microsoft.com/office/powerpoint/2010/main" val="16327541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noProof="1"/>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noProof="1"/>
              <a:t>Click to edit Master subtitle style</a:t>
            </a:r>
          </a:p>
        </p:txBody>
      </p:sp>
      <p:sp>
        <p:nvSpPr>
          <p:cNvPr id="4" name="Date Placeholder 1027">
            <a:extLst>
              <a:ext uri="{FF2B5EF4-FFF2-40B4-BE49-F238E27FC236}">
                <a16:creationId xmlns:a16="http://schemas.microsoft.com/office/drawing/2014/main" id="{EE3B30C1-6B2C-4091-8EE7-B735F2CEBF06}"/>
              </a:ext>
            </a:extLst>
          </p:cNvPr>
          <p:cNvSpPr>
            <a:spLocks noGrp="1"/>
          </p:cNvSpPr>
          <p:nvPr>
            <p:ph type="dt" sz="half" idx="10"/>
          </p:nvPr>
        </p:nvSpPr>
        <p:spPr/>
        <p:txBody>
          <a:bodyPr/>
          <a:lstStyle>
            <a:lvl1pPr>
              <a:defRPr/>
            </a:lvl1pPr>
          </a:lstStyle>
          <a:p>
            <a:pPr>
              <a:defRPr/>
            </a:pPr>
            <a:endParaRPr lang="en-US" altLang="zh-CN"/>
          </a:p>
        </p:txBody>
      </p:sp>
      <p:sp>
        <p:nvSpPr>
          <p:cNvPr id="5" name="Footer Placeholder 1028">
            <a:extLst>
              <a:ext uri="{FF2B5EF4-FFF2-40B4-BE49-F238E27FC236}">
                <a16:creationId xmlns:a16="http://schemas.microsoft.com/office/drawing/2014/main" id="{DCAB0A01-2AEB-42BE-AAF6-1D8AA5C3EC38}"/>
              </a:ext>
            </a:extLst>
          </p:cNvPr>
          <p:cNvSpPr>
            <a:spLocks noGrp="1"/>
          </p:cNvSpPr>
          <p:nvPr>
            <p:ph type="ftr" sz="quarter" idx="11"/>
          </p:nvPr>
        </p:nvSpPr>
        <p:spPr/>
        <p:txBody>
          <a:bodyPr/>
          <a:lstStyle>
            <a:lvl1pPr>
              <a:defRPr/>
            </a:lvl1pPr>
          </a:lstStyle>
          <a:p>
            <a:pPr>
              <a:defRPr/>
            </a:pPr>
            <a:endParaRPr lang="en-US" altLang="zh-CN"/>
          </a:p>
        </p:txBody>
      </p:sp>
      <p:sp>
        <p:nvSpPr>
          <p:cNvPr id="6" name="Slide Number Placeholder 1029">
            <a:extLst>
              <a:ext uri="{FF2B5EF4-FFF2-40B4-BE49-F238E27FC236}">
                <a16:creationId xmlns:a16="http://schemas.microsoft.com/office/drawing/2014/main" id="{73D4770B-FC4A-4E5E-86F5-B1668107F0E1}"/>
              </a:ext>
            </a:extLst>
          </p:cNvPr>
          <p:cNvSpPr>
            <a:spLocks noGrp="1"/>
          </p:cNvSpPr>
          <p:nvPr>
            <p:ph type="sldNum" sz="quarter" idx="12"/>
          </p:nvPr>
        </p:nvSpPr>
        <p:spPr/>
        <p:txBody>
          <a:bodyPr/>
          <a:lstStyle>
            <a:lvl1pPr>
              <a:defRPr/>
            </a:lvl1pPr>
          </a:lstStyle>
          <a:p>
            <a:pPr>
              <a:defRPr/>
            </a:pPr>
            <a:fld id="{AD57C450-9BC1-46BD-99D2-44FD7CCAC378}" type="slidenum">
              <a:rPr lang="en-US" altLang="zh-CN"/>
              <a:pPr>
                <a:defRPr/>
              </a:pPr>
              <a:t>‹#›</a:t>
            </a:fld>
            <a:endParaRPr lang="en-US" altLang="zh-CN"/>
          </a:p>
        </p:txBody>
      </p:sp>
    </p:spTree>
    <p:extLst>
      <p:ext uri="{BB962C8B-B14F-4D97-AF65-F5344CB8AC3E}">
        <p14:creationId xmlns:p14="http://schemas.microsoft.com/office/powerpoint/2010/main" val="6594266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1"/>
              <a:t>Click to edit Master title style</a:t>
            </a:r>
          </a:p>
        </p:txBody>
      </p:sp>
      <p:sp>
        <p:nvSpPr>
          <p:cNvPr id="3" name="Content Placeholder 2"/>
          <p:cNvSpPr>
            <a:spLocks noGrp="1"/>
          </p:cNvSpPr>
          <p:nvPr>
            <p:ph idx="1"/>
          </p:nvPr>
        </p:nvSpPr>
        <p:spPr/>
        <p:txBody>
          <a:body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p>
        </p:txBody>
      </p:sp>
      <p:sp>
        <p:nvSpPr>
          <p:cNvPr id="4" name="Date Placeholder 1027">
            <a:extLst>
              <a:ext uri="{FF2B5EF4-FFF2-40B4-BE49-F238E27FC236}">
                <a16:creationId xmlns:a16="http://schemas.microsoft.com/office/drawing/2014/main" id="{EFF7B06D-19B8-4F39-BDD6-AC69574200BA}"/>
              </a:ext>
            </a:extLst>
          </p:cNvPr>
          <p:cNvSpPr>
            <a:spLocks noGrp="1"/>
          </p:cNvSpPr>
          <p:nvPr>
            <p:ph type="dt" sz="half" idx="10"/>
          </p:nvPr>
        </p:nvSpPr>
        <p:spPr/>
        <p:txBody>
          <a:bodyPr/>
          <a:lstStyle>
            <a:lvl1pPr>
              <a:defRPr/>
            </a:lvl1pPr>
          </a:lstStyle>
          <a:p>
            <a:pPr>
              <a:defRPr/>
            </a:pPr>
            <a:endParaRPr lang="en-US" altLang="zh-CN"/>
          </a:p>
        </p:txBody>
      </p:sp>
      <p:sp>
        <p:nvSpPr>
          <p:cNvPr id="5" name="Footer Placeholder 1028">
            <a:extLst>
              <a:ext uri="{FF2B5EF4-FFF2-40B4-BE49-F238E27FC236}">
                <a16:creationId xmlns:a16="http://schemas.microsoft.com/office/drawing/2014/main" id="{09D7D495-5651-4A28-AF54-0F7375DDB570}"/>
              </a:ext>
            </a:extLst>
          </p:cNvPr>
          <p:cNvSpPr>
            <a:spLocks noGrp="1"/>
          </p:cNvSpPr>
          <p:nvPr>
            <p:ph type="ftr" sz="quarter" idx="11"/>
          </p:nvPr>
        </p:nvSpPr>
        <p:spPr/>
        <p:txBody>
          <a:bodyPr/>
          <a:lstStyle>
            <a:lvl1pPr>
              <a:defRPr/>
            </a:lvl1pPr>
          </a:lstStyle>
          <a:p>
            <a:pPr>
              <a:defRPr/>
            </a:pPr>
            <a:endParaRPr lang="en-US" altLang="zh-CN"/>
          </a:p>
        </p:txBody>
      </p:sp>
      <p:sp>
        <p:nvSpPr>
          <p:cNvPr id="6" name="Slide Number Placeholder 1029">
            <a:extLst>
              <a:ext uri="{FF2B5EF4-FFF2-40B4-BE49-F238E27FC236}">
                <a16:creationId xmlns:a16="http://schemas.microsoft.com/office/drawing/2014/main" id="{189C313A-0F47-4F4B-8FE9-ECAC89E7778C}"/>
              </a:ext>
            </a:extLst>
          </p:cNvPr>
          <p:cNvSpPr>
            <a:spLocks noGrp="1"/>
          </p:cNvSpPr>
          <p:nvPr>
            <p:ph type="sldNum" sz="quarter" idx="12"/>
          </p:nvPr>
        </p:nvSpPr>
        <p:spPr/>
        <p:txBody>
          <a:bodyPr/>
          <a:lstStyle>
            <a:lvl1pPr>
              <a:defRPr/>
            </a:lvl1pPr>
          </a:lstStyle>
          <a:p>
            <a:pPr>
              <a:defRPr/>
            </a:pPr>
            <a:fld id="{430D06DD-8A7C-4B32-A348-2535C1FA2F51}" type="slidenum">
              <a:rPr lang="en-US" altLang="zh-CN"/>
              <a:pPr>
                <a:defRPr/>
              </a:pPr>
              <a:t>‹#›</a:t>
            </a:fld>
            <a:endParaRPr lang="en-US" altLang="zh-CN"/>
          </a:p>
        </p:txBody>
      </p:sp>
    </p:spTree>
    <p:extLst>
      <p:ext uri="{BB962C8B-B14F-4D97-AF65-F5344CB8AC3E}">
        <p14:creationId xmlns:p14="http://schemas.microsoft.com/office/powerpoint/2010/main" val="28539572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4500"/>
            </a:lvl1pPr>
          </a:lstStyle>
          <a:p>
            <a:r>
              <a:rPr lang="en-US" noProof="1"/>
              <a:t>Click to edit Master title style</a:t>
            </a:r>
          </a:p>
        </p:txBody>
      </p:sp>
      <p:sp>
        <p:nvSpPr>
          <p:cNvPr id="3" name="Text Placeholder 2"/>
          <p:cNvSpPr>
            <a:spLocks noGrp="1"/>
          </p:cNvSpPr>
          <p:nvPr>
            <p:ph type="body" idx="1"/>
          </p:nvPr>
        </p:nvSpPr>
        <p:spPr>
          <a:xfrm>
            <a:off x="623888" y="4589463"/>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noProof="1"/>
              <a:t>Click to edit Master text styles</a:t>
            </a:r>
          </a:p>
        </p:txBody>
      </p:sp>
      <p:sp>
        <p:nvSpPr>
          <p:cNvPr id="4" name="Date Placeholder 1027">
            <a:extLst>
              <a:ext uri="{FF2B5EF4-FFF2-40B4-BE49-F238E27FC236}">
                <a16:creationId xmlns:a16="http://schemas.microsoft.com/office/drawing/2014/main" id="{9359E976-39E5-49B4-BFA9-5AA2AC9FD129}"/>
              </a:ext>
            </a:extLst>
          </p:cNvPr>
          <p:cNvSpPr>
            <a:spLocks noGrp="1"/>
          </p:cNvSpPr>
          <p:nvPr>
            <p:ph type="dt" sz="half" idx="10"/>
          </p:nvPr>
        </p:nvSpPr>
        <p:spPr/>
        <p:txBody>
          <a:bodyPr/>
          <a:lstStyle>
            <a:lvl1pPr>
              <a:defRPr/>
            </a:lvl1pPr>
          </a:lstStyle>
          <a:p>
            <a:pPr>
              <a:defRPr/>
            </a:pPr>
            <a:endParaRPr lang="en-US" altLang="zh-CN"/>
          </a:p>
        </p:txBody>
      </p:sp>
      <p:sp>
        <p:nvSpPr>
          <p:cNvPr id="5" name="Footer Placeholder 1028">
            <a:extLst>
              <a:ext uri="{FF2B5EF4-FFF2-40B4-BE49-F238E27FC236}">
                <a16:creationId xmlns:a16="http://schemas.microsoft.com/office/drawing/2014/main" id="{4CD0C101-DFDE-405E-901F-15D3D0E930A2}"/>
              </a:ext>
            </a:extLst>
          </p:cNvPr>
          <p:cNvSpPr>
            <a:spLocks noGrp="1"/>
          </p:cNvSpPr>
          <p:nvPr>
            <p:ph type="ftr" sz="quarter" idx="11"/>
          </p:nvPr>
        </p:nvSpPr>
        <p:spPr/>
        <p:txBody>
          <a:bodyPr/>
          <a:lstStyle>
            <a:lvl1pPr>
              <a:defRPr/>
            </a:lvl1pPr>
          </a:lstStyle>
          <a:p>
            <a:pPr>
              <a:defRPr/>
            </a:pPr>
            <a:endParaRPr lang="en-US" altLang="zh-CN"/>
          </a:p>
        </p:txBody>
      </p:sp>
      <p:sp>
        <p:nvSpPr>
          <p:cNvPr id="6" name="Slide Number Placeholder 1029">
            <a:extLst>
              <a:ext uri="{FF2B5EF4-FFF2-40B4-BE49-F238E27FC236}">
                <a16:creationId xmlns:a16="http://schemas.microsoft.com/office/drawing/2014/main" id="{04A9A283-FD89-486B-A25E-9B9B958FCDB6}"/>
              </a:ext>
            </a:extLst>
          </p:cNvPr>
          <p:cNvSpPr>
            <a:spLocks noGrp="1"/>
          </p:cNvSpPr>
          <p:nvPr>
            <p:ph type="sldNum" sz="quarter" idx="12"/>
          </p:nvPr>
        </p:nvSpPr>
        <p:spPr/>
        <p:txBody>
          <a:bodyPr/>
          <a:lstStyle>
            <a:lvl1pPr>
              <a:defRPr/>
            </a:lvl1pPr>
          </a:lstStyle>
          <a:p>
            <a:pPr>
              <a:defRPr/>
            </a:pPr>
            <a:fld id="{72CCB824-58A9-4B77-96CF-502246AD2DAC}" type="slidenum">
              <a:rPr lang="en-US" altLang="zh-CN"/>
              <a:pPr>
                <a:defRPr/>
              </a:pPr>
              <a:t>‹#›</a:t>
            </a:fld>
            <a:endParaRPr lang="en-US" altLang="zh-CN"/>
          </a:p>
        </p:txBody>
      </p:sp>
    </p:spTree>
    <p:extLst>
      <p:ext uri="{BB962C8B-B14F-4D97-AF65-F5344CB8AC3E}">
        <p14:creationId xmlns:p14="http://schemas.microsoft.com/office/powerpoint/2010/main" val="24149362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1"/>
              <a:t>Click to edit Master title style</a:t>
            </a:r>
          </a:p>
        </p:txBody>
      </p:sp>
      <p:sp>
        <p:nvSpPr>
          <p:cNvPr id="3" name="Content Placeholder 2"/>
          <p:cNvSpPr>
            <a:spLocks noGrp="1"/>
          </p:cNvSpPr>
          <p:nvPr>
            <p:ph sz="half" idx="1"/>
          </p:nvPr>
        </p:nvSpPr>
        <p:spPr>
          <a:xfrm>
            <a:off x="457200" y="1600200"/>
            <a:ext cx="4032504" cy="4525963"/>
          </a:xfrm>
        </p:spPr>
        <p:txBody>
          <a:body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p>
        </p:txBody>
      </p:sp>
      <p:sp>
        <p:nvSpPr>
          <p:cNvPr id="4" name="Content Placeholder 3"/>
          <p:cNvSpPr>
            <a:spLocks noGrp="1"/>
          </p:cNvSpPr>
          <p:nvPr>
            <p:ph sz="half" idx="2"/>
          </p:nvPr>
        </p:nvSpPr>
        <p:spPr>
          <a:xfrm>
            <a:off x="4654296" y="1600200"/>
            <a:ext cx="4032504" cy="4525963"/>
          </a:xfrm>
        </p:spPr>
        <p:txBody>
          <a:body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p>
        </p:txBody>
      </p:sp>
      <p:sp>
        <p:nvSpPr>
          <p:cNvPr id="5" name="Date Placeholder 1027">
            <a:extLst>
              <a:ext uri="{FF2B5EF4-FFF2-40B4-BE49-F238E27FC236}">
                <a16:creationId xmlns:a16="http://schemas.microsoft.com/office/drawing/2014/main" id="{38DB06D0-45BA-4D7B-993C-4AE1652EBC8E}"/>
              </a:ext>
            </a:extLst>
          </p:cNvPr>
          <p:cNvSpPr>
            <a:spLocks noGrp="1"/>
          </p:cNvSpPr>
          <p:nvPr>
            <p:ph type="dt" sz="half" idx="10"/>
          </p:nvPr>
        </p:nvSpPr>
        <p:spPr/>
        <p:txBody>
          <a:bodyPr/>
          <a:lstStyle>
            <a:lvl1pPr>
              <a:defRPr/>
            </a:lvl1pPr>
          </a:lstStyle>
          <a:p>
            <a:pPr>
              <a:defRPr/>
            </a:pPr>
            <a:endParaRPr lang="en-US" altLang="zh-CN"/>
          </a:p>
        </p:txBody>
      </p:sp>
      <p:sp>
        <p:nvSpPr>
          <p:cNvPr id="6" name="Footer Placeholder 1028">
            <a:extLst>
              <a:ext uri="{FF2B5EF4-FFF2-40B4-BE49-F238E27FC236}">
                <a16:creationId xmlns:a16="http://schemas.microsoft.com/office/drawing/2014/main" id="{C45EAE06-503A-4E22-B170-4106E156872F}"/>
              </a:ext>
            </a:extLst>
          </p:cNvPr>
          <p:cNvSpPr>
            <a:spLocks noGrp="1"/>
          </p:cNvSpPr>
          <p:nvPr>
            <p:ph type="ftr" sz="quarter" idx="11"/>
          </p:nvPr>
        </p:nvSpPr>
        <p:spPr/>
        <p:txBody>
          <a:bodyPr/>
          <a:lstStyle>
            <a:lvl1pPr>
              <a:defRPr/>
            </a:lvl1pPr>
          </a:lstStyle>
          <a:p>
            <a:pPr>
              <a:defRPr/>
            </a:pPr>
            <a:endParaRPr lang="en-US" altLang="zh-CN"/>
          </a:p>
        </p:txBody>
      </p:sp>
      <p:sp>
        <p:nvSpPr>
          <p:cNvPr id="7" name="Slide Number Placeholder 1029">
            <a:extLst>
              <a:ext uri="{FF2B5EF4-FFF2-40B4-BE49-F238E27FC236}">
                <a16:creationId xmlns:a16="http://schemas.microsoft.com/office/drawing/2014/main" id="{0B1AA435-4D8E-437F-A966-697C454DC2EE}"/>
              </a:ext>
            </a:extLst>
          </p:cNvPr>
          <p:cNvSpPr>
            <a:spLocks noGrp="1"/>
          </p:cNvSpPr>
          <p:nvPr>
            <p:ph type="sldNum" sz="quarter" idx="12"/>
          </p:nvPr>
        </p:nvSpPr>
        <p:spPr/>
        <p:txBody>
          <a:bodyPr/>
          <a:lstStyle>
            <a:lvl1pPr>
              <a:defRPr/>
            </a:lvl1pPr>
          </a:lstStyle>
          <a:p>
            <a:pPr>
              <a:defRPr/>
            </a:pPr>
            <a:fld id="{AE3DE72B-5845-4032-B525-46AC111DA6E6}" type="slidenum">
              <a:rPr lang="en-US" altLang="zh-CN"/>
              <a:pPr>
                <a:defRPr/>
              </a:pPr>
              <a:t>‹#›</a:t>
            </a:fld>
            <a:endParaRPr lang="en-US" altLang="zh-CN"/>
          </a:p>
        </p:txBody>
      </p:sp>
    </p:spTree>
    <p:extLst>
      <p:ext uri="{BB962C8B-B14F-4D97-AF65-F5344CB8AC3E}">
        <p14:creationId xmlns:p14="http://schemas.microsoft.com/office/powerpoint/2010/main" val="22961361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5"/>
            <a:ext cx="7886700" cy="1325563"/>
          </a:xfrm>
        </p:spPr>
        <p:txBody>
          <a:bodyPr/>
          <a:lstStyle/>
          <a:p>
            <a:r>
              <a:rPr lang="en-US" noProof="1"/>
              <a:t>Click to edit Master title style</a:t>
            </a:r>
          </a:p>
        </p:txBody>
      </p:sp>
      <p:sp>
        <p:nvSpPr>
          <p:cNvPr id="3" name="Text Placeholder 2"/>
          <p:cNvSpPr>
            <a:spLocks noGrp="1"/>
          </p:cNvSpPr>
          <p:nvPr>
            <p:ph type="body" idx="1"/>
          </p:nvPr>
        </p:nvSpPr>
        <p:spPr>
          <a:xfrm>
            <a:off x="629841"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noProof="1"/>
              <a:t>Click to edit Master text styles</a:t>
            </a:r>
          </a:p>
        </p:txBody>
      </p:sp>
      <p:sp>
        <p:nvSpPr>
          <p:cNvPr id="4" name="Content Placeholder 3"/>
          <p:cNvSpPr>
            <a:spLocks noGrp="1"/>
          </p:cNvSpPr>
          <p:nvPr>
            <p:ph sz="half" idx="2"/>
          </p:nvPr>
        </p:nvSpPr>
        <p:spPr>
          <a:xfrm>
            <a:off x="629841" y="2505075"/>
            <a:ext cx="3868340" cy="3684588"/>
          </a:xfrm>
        </p:spPr>
        <p:txBody>
          <a:body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noProof="1"/>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p>
        </p:txBody>
      </p:sp>
      <p:sp>
        <p:nvSpPr>
          <p:cNvPr id="7" name="Date Placeholder 1027">
            <a:extLst>
              <a:ext uri="{FF2B5EF4-FFF2-40B4-BE49-F238E27FC236}">
                <a16:creationId xmlns:a16="http://schemas.microsoft.com/office/drawing/2014/main" id="{9D75D2D3-68F3-4A3D-BEB2-8E3F5CFB2E7A}"/>
              </a:ext>
            </a:extLst>
          </p:cNvPr>
          <p:cNvSpPr>
            <a:spLocks noGrp="1"/>
          </p:cNvSpPr>
          <p:nvPr>
            <p:ph type="dt" sz="half" idx="10"/>
          </p:nvPr>
        </p:nvSpPr>
        <p:spPr/>
        <p:txBody>
          <a:bodyPr/>
          <a:lstStyle>
            <a:lvl1pPr>
              <a:defRPr/>
            </a:lvl1pPr>
          </a:lstStyle>
          <a:p>
            <a:pPr>
              <a:defRPr/>
            </a:pPr>
            <a:endParaRPr lang="en-US" altLang="zh-CN"/>
          </a:p>
        </p:txBody>
      </p:sp>
      <p:sp>
        <p:nvSpPr>
          <p:cNvPr id="8" name="Footer Placeholder 1028">
            <a:extLst>
              <a:ext uri="{FF2B5EF4-FFF2-40B4-BE49-F238E27FC236}">
                <a16:creationId xmlns:a16="http://schemas.microsoft.com/office/drawing/2014/main" id="{0B37FE8F-AB3D-48EB-9B93-AB73F3F44676}"/>
              </a:ext>
            </a:extLst>
          </p:cNvPr>
          <p:cNvSpPr>
            <a:spLocks noGrp="1"/>
          </p:cNvSpPr>
          <p:nvPr>
            <p:ph type="ftr" sz="quarter" idx="11"/>
          </p:nvPr>
        </p:nvSpPr>
        <p:spPr/>
        <p:txBody>
          <a:bodyPr/>
          <a:lstStyle>
            <a:lvl1pPr>
              <a:defRPr/>
            </a:lvl1pPr>
          </a:lstStyle>
          <a:p>
            <a:pPr>
              <a:defRPr/>
            </a:pPr>
            <a:endParaRPr lang="en-US" altLang="zh-CN"/>
          </a:p>
        </p:txBody>
      </p:sp>
      <p:sp>
        <p:nvSpPr>
          <p:cNvPr id="9" name="Slide Number Placeholder 1029">
            <a:extLst>
              <a:ext uri="{FF2B5EF4-FFF2-40B4-BE49-F238E27FC236}">
                <a16:creationId xmlns:a16="http://schemas.microsoft.com/office/drawing/2014/main" id="{C79580D2-E23F-46E0-B3DC-12997F117A70}"/>
              </a:ext>
            </a:extLst>
          </p:cNvPr>
          <p:cNvSpPr>
            <a:spLocks noGrp="1"/>
          </p:cNvSpPr>
          <p:nvPr>
            <p:ph type="sldNum" sz="quarter" idx="12"/>
          </p:nvPr>
        </p:nvSpPr>
        <p:spPr/>
        <p:txBody>
          <a:bodyPr/>
          <a:lstStyle>
            <a:lvl1pPr>
              <a:defRPr/>
            </a:lvl1pPr>
          </a:lstStyle>
          <a:p>
            <a:pPr>
              <a:defRPr/>
            </a:pPr>
            <a:fld id="{B74BB0FF-9895-44E5-9B61-D57B53657482}" type="slidenum">
              <a:rPr lang="en-US" altLang="zh-CN"/>
              <a:pPr>
                <a:defRPr/>
              </a:pPr>
              <a:t>‹#›</a:t>
            </a:fld>
            <a:endParaRPr lang="en-US" altLang="zh-CN"/>
          </a:p>
        </p:txBody>
      </p:sp>
    </p:spTree>
    <p:extLst>
      <p:ext uri="{BB962C8B-B14F-4D97-AF65-F5344CB8AC3E}">
        <p14:creationId xmlns:p14="http://schemas.microsoft.com/office/powerpoint/2010/main" val="3643633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1"/>
              <a:t>Click to edit Master title style</a:t>
            </a:r>
          </a:p>
        </p:txBody>
      </p:sp>
      <p:sp>
        <p:nvSpPr>
          <p:cNvPr id="3" name="Date Placeholder 1027">
            <a:extLst>
              <a:ext uri="{FF2B5EF4-FFF2-40B4-BE49-F238E27FC236}">
                <a16:creationId xmlns:a16="http://schemas.microsoft.com/office/drawing/2014/main" id="{92CBBEB0-B359-4FF3-9D4C-E72BE0C64F5B}"/>
              </a:ext>
            </a:extLst>
          </p:cNvPr>
          <p:cNvSpPr>
            <a:spLocks noGrp="1"/>
          </p:cNvSpPr>
          <p:nvPr>
            <p:ph type="dt" sz="half" idx="10"/>
          </p:nvPr>
        </p:nvSpPr>
        <p:spPr/>
        <p:txBody>
          <a:bodyPr/>
          <a:lstStyle>
            <a:lvl1pPr>
              <a:defRPr/>
            </a:lvl1pPr>
          </a:lstStyle>
          <a:p>
            <a:pPr>
              <a:defRPr/>
            </a:pPr>
            <a:endParaRPr lang="en-US" altLang="zh-CN"/>
          </a:p>
        </p:txBody>
      </p:sp>
      <p:sp>
        <p:nvSpPr>
          <p:cNvPr id="4" name="Footer Placeholder 1028">
            <a:extLst>
              <a:ext uri="{FF2B5EF4-FFF2-40B4-BE49-F238E27FC236}">
                <a16:creationId xmlns:a16="http://schemas.microsoft.com/office/drawing/2014/main" id="{379DAFF8-01AC-4173-8346-56B7E6E0D644}"/>
              </a:ext>
            </a:extLst>
          </p:cNvPr>
          <p:cNvSpPr>
            <a:spLocks noGrp="1"/>
          </p:cNvSpPr>
          <p:nvPr>
            <p:ph type="ftr" sz="quarter" idx="11"/>
          </p:nvPr>
        </p:nvSpPr>
        <p:spPr/>
        <p:txBody>
          <a:bodyPr/>
          <a:lstStyle>
            <a:lvl1pPr>
              <a:defRPr/>
            </a:lvl1pPr>
          </a:lstStyle>
          <a:p>
            <a:pPr>
              <a:defRPr/>
            </a:pPr>
            <a:endParaRPr lang="en-US" altLang="zh-CN"/>
          </a:p>
        </p:txBody>
      </p:sp>
      <p:sp>
        <p:nvSpPr>
          <p:cNvPr id="5" name="Slide Number Placeholder 1029">
            <a:extLst>
              <a:ext uri="{FF2B5EF4-FFF2-40B4-BE49-F238E27FC236}">
                <a16:creationId xmlns:a16="http://schemas.microsoft.com/office/drawing/2014/main" id="{9A0FC386-2C2F-4134-BFA3-521E7AA4E869}"/>
              </a:ext>
            </a:extLst>
          </p:cNvPr>
          <p:cNvSpPr>
            <a:spLocks noGrp="1"/>
          </p:cNvSpPr>
          <p:nvPr>
            <p:ph type="sldNum" sz="quarter" idx="12"/>
          </p:nvPr>
        </p:nvSpPr>
        <p:spPr/>
        <p:txBody>
          <a:bodyPr/>
          <a:lstStyle>
            <a:lvl1pPr>
              <a:defRPr/>
            </a:lvl1pPr>
          </a:lstStyle>
          <a:p>
            <a:pPr>
              <a:defRPr/>
            </a:pPr>
            <a:fld id="{64706CE3-2016-43BB-9C6B-A9CAAAC166EA}" type="slidenum">
              <a:rPr lang="en-US" altLang="zh-CN"/>
              <a:pPr>
                <a:defRPr/>
              </a:pPr>
              <a:t>‹#›</a:t>
            </a:fld>
            <a:endParaRPr lang="en-US" altLang="zh-CN"/>
          </a:p>
        </p:txBody>
      </p:sp>
    </p:spTree>
    <p:extLst>
      <p:ext uri="{BB962C8B-B14F-4D97-AF65-F5344CB8AC3E}">
        <p14:creationId xmlns:p14="http://schemas.microsoft.com/office/powerpoint/2010/main" val="5362883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027">
            <a:extLst>
              <a:ext uri="{FF2B5EF4-FFF2-40B4-BE49-F238E27FC236}">
                <a16:creationId xmlns:a16="http://schemas.microsoft.com/office/drawing/2014/main" id="{087D47D0-8C58-4ADD-8293-B740DA0D7402}"/>
              </a:ext>
            </a:extLst>
          </p:cNvPr>
          <p:cNvSpPr>
            <a:spLocks noGrp="1"/>
          </p:cNvSpPr>
          <p:nvPr>
            <p:ph type="dt" sz="half" idx="10"/>
          </p:nvPr>
        </p:nvSpPr>
        <p:spPr/>
        <p:txBody>
          <a:bodyPr/>
          <a:lstStyle>
            <a:lvl1pPr>
              <a:defRPr/>
            </a:lvl1pPr>
          </a:lstStyle>
          <a:p>
            <a:pPr>
              <a:defRPr/>
            </a:pPr>
            <a:endParaRPr lang="en-US" altLang="zh-CN"/>
          </a:p>
        </p:txBody>
      </p:sp>
      <p:sp>
        <p:nvSpPr>
          <p:cNvPr id="3" name="Footer Placeholder 1028">
            <a:extLst>
              <a:ext uri="{FF2B5EF4-FFF2-40B4-BE49-F238E27FC236}">
                <a16:creationId xmlns:a16="http://schemas.microsoft.com/office/drawing/2014/main" id="{A2CB302A-177A-4B3E-840A-24AC5B95D367}"/>
              </a:ext>
            </a:extLst>
          </p:cNvPr>
          <p:cNvSpPr>
            <a:spLocks noGrp="1"/>
          </p:cNvSpPr>
          <p:nvPr>
            <p:ph type="ftr" sz="quarter" idx="11"/>
          </p:nvPr>
        </p:nvSpPr>
        <p:spPr/>
        <p:txBody>
          <a:bodyPr/>
          <a:lstStyle>
            <a:lvl1pPr>
              <a:defRPr/>
            </a:lvl1pPr>
          </a:lstStyle>
          <a:p>
            <a:pPr>
              <a:defRPr/>
            </a:pPr>
            <a:endParaRPr lang="en-US" altLang="zh-CN"/>
          </a:p>
        </p:txBody>
      </p:sp>
      <p:sp>
        <p:nvSpPr>
          <p:cNvPr id="4" name="Slide Number Placeholder 1029">
            <a:extLst>
              <a:ext uri="{FF2B5EF4-FFF2-40B4-BE49-F238E27FC236}">
                <a16:creationId xmlns:a16="http://schemas.microsoft.com/office/drawing/2014/main" id="{595D3AC3-0C5A-4AE5-A480-7A1BCA60AD8E}"/>
              </a:ext>
            </a:extLst>
          </p:cNvPr>
          <p:cNvSpPr>
            <a:spLocks noGrp="1"/>
          </p:cNvSpPr>
          <p:nvPr>
            <p:ph type="sldNum" sz="quarter" idx="12"/>
          </p:nvPr>
        </p:nvSpPr>
        <p:spPr/>
        <p:txBody>
          <a:bodyPr/>
          <a:lstStyle>
            <a:lvl1pPr>
              <a:defRPr/>
            </a:lvl1pPr>
          </a:lstStyle>
          <a:p>
            <a:pPr>
              <a:defRPr/>
            </a:pPr>
            <a:fld id="{DC64FD5C-E568-49F7-A42C-0F4830A49AB9}" type="slidenum">
              <a:rPr lang="en-US" altLang="zh-CN"/>
              <a:pPr>
                <a:defRPr/>
              </a:pPr>
              <a:t>‹#›</a:t>
            </a:fld>
            <a:endParaRPr lang="en-US" altLang="zh-CN"/>
          </a:p>
        </p:txBody>
      </p:sp>
    </p:spTree>
    <p:extLst>
      <p:ext uri="{BB962C8B-B14F-4D97-AF65-F5344CB8AC3E}">
        <p14:creationId xmlns:p14="http://schemas.microsoft.com/office/powerpoint/2010/main" val="32666663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noProof="1"/>
              <a:t>Click to edit Master title style</a:t>
            </a:r>
          </a:p>
        </p:txBody>
      </p:sp>
      <p:sp>
        <p:nvSpPr>
          <p:cNvPr id="3" name="Content Placeholder 2"/>
          <p:cNvSpPr>
            <a:spLocks noGrp="1"/>
          </p:cNvSpPr>
          <p:nvPr>
            <p:ph idx="1"/>
          </p:nvPr>
        </p:nvSpPr>
        <p:spPr>
          <a:xfrm>
            <a:off x="3887391" y="987425"/>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noProof="1"/>
              <a:t>Click to edit Master text styles</a:t>
            </a:r>
          </a:p>
        </p:txBody>
      </p:sp>
      <p:sp>
        <p:nvSpPr>
          <p:cNvPr id="5" name="Date Placeholder 1027">
            <a:extLst>
              <a:ext uri="{FF2B5EF4-FFF2-40B4-BE49-F238E27FC236}">
                <a16:creationId xmlns:a16="http://schemas.microsoft.com/office/drawing/2014/main" id="{5E742E54-F33D-4710-93B6-7726443F9D8B}"/>
              </a:ext>
            </a:extLst>
          </p:cNvPr>
          <p:cNvSpPr>
            <a:spLocks noGrp="1"/>
          </p:cNvSpPr>
          <p:nvPr>
            <p:ph type="dt" sz="half" idx="10"/>
          </p:nvPr>
        </p:nvSpPr>
        <p:spPr/>
        <p:txBody>
          <a:bodyPr/>
          <a:lstStyle>
            <a:lvl1pPr>
              <a:defRPr/>
            </a:lvl1pPr>
          </a:lstStyle>
          <a:p>
            <a:pPr>
              <a:defRPr/>
            </a:pPr>
            <a:endParaRPr lang="en-US" altLang="zh-CN"/>
          </a:p>
        </p:txBody>
      </p:sp>
      <p:sp>
        <p:nvSpPr>
          <p:cNvPr id="6" name="Footer Placeholder 1028">
            <a:extLst>
              <a:ext uri="{FF2B5EF4-FFF2-40B4-BE49-F238E27FC236}">
                <a16:creationId xmlns:a16="http://schemas.microsoft.com/office/drawing/2014/main" id="{C15A5DAA-8539-449D-9846-B107D53DD1BA}"/>
              </a:ext>
            </a:extLst>
          </p:cNvPr>
          <p:cNvSpPr>
            <a:spLocks noGrp="1"/>
          </p:cNvSpPr>
          <p:nvPr>
            <p:ph type="ftr" sz="quarter" idx="11"/>
          </p:nvPr>
        </p:nvSpPr>
        <p:spPr/>
        <p:txBody>
          <a:bodyPr/>
          <a:lstStyle>
            <a:lvl1pPr>
              <a:defRPr/>
            </a:lvl1pPr>
          </a:lstStyle>
          <a:p>
            <a:pPr>
              <a:defRPr/>
            </a:pPr>
            <a:endParaRPr lang="en-US" altLang="zh-CN"/>
          </a:p>
        </p:txBody>
      </p:sp>
      <p:sp>
        <p:nvSpPr>
          <p:cNvPr id="7" name="Slide Number Placeholder 1029">
            <a:extLst>
              <a:ext uri="{FF2B5EF4-FFF2-40B4-BE49-F238E27FC236}">
                <a16:creationId xmlns:a16="http://schemas.microsoft.com/office/drawing/2014/main" id="{E7021738-E27A-4F86-AF84-66ED902F52B0}"/>
              </a:ext>
            </a:extLst>
          </p:cNvPr>
          <p:cNvSpPr>
            <a:spLocks noGrp="1"/>
          </p:cNvSpPr>
          <p:nvPr>
            <p:ph type="sldNum" sz="quarter" idx="12"/>
          </p:nvPr>
        </p:nvSpPr>
        <p:spPr/>
        <p:txBody>
          <a:bodyPr/>
          <a:lstStyle>
            <a:lvl1pPr>
              <a:defRPr/>
            </a:lvl1pPr>
          </a:lstStyle>
          <a:p>
            <a:pPr>
              <a:defRPr/>
            </a:pPr>
            <a:fld id="{81E7AA21-9830-4C2F-A60D-93987749A879}" type="slidenum">
              <a:rPr lang="en-US" altLang="zh-CN"/>
              <a:pPr>
                <a:defRPr/>
              </a:pPr>
              <a:t>‹#›</a:t>
            </a:fld>
            <a:endParaRPr lang="en-US" altLang="zh-CN"/>
          </a:p>
        </p:txBody>
      </p:sp>
    </p:spTree>
    <p:extLst>
      <p:ext uri="{BB962C8B-B14F-4D97-AF65-F5344CB8AC3E}">
        <p14:creationId xmlns:p14="http://schemas.microsoft.com/office/powerpoint/2010/main" val="21177113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noProof="1"/>
              <a:t>Click to edit Master title style</a:t>
            </a:r>
          </a:p>
        </p:txBody>
      </p:sp>
      <p:sp>
        <p:nvSpPr>
          <p:cNvPr id="3" name="Picture Placeholder 2"/>
          <p:cNvSpPr>
            <a:spLocks noGrp="1"/>
          </p:cNvSpPr>
          <p:nvPr>
            <p:ph type="pic" idx="1"/>
          </p:nvPr>
        </p:nvSpPr>
        <p:spPr>
          <a:xfrm>
            <a:off x="3887391" y="987425"/>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endParaRPr lang="en-US" noProof="1"/>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noProof="1"/>
              <a:t>Click to edit Master text styles</a:t>
            </a:r>
          </a:p>
        </p:txBody>
      </p:sp>
      <p:sp>
        <p:nvSpPr>
          <p:cNvPr id="5" name="Date Placeholder 1027">
            <a:extLst>
              <a:ext uri="{FF2B5EF4-FFF2-40B4-BE49-F238E27FC236}">
                <a16:creationId xmlns:a16="http://schemas.microsoft.com/office/drawing/2014/main" id="{F163C1A8-8E95-4CB5-9EBC-E11A21C79376}"/>
              </a:ext>
            </a:extLst>
          </p:cNvPr>
          <p:cNvSpPr>
            <a:spLocks noGrp="1"/>
          </p:cNvSpPr>
          <p:nvPr>
            <p:ph type="dt" sz="half" idx="10"/>
          </p:nvPr>
        </p:nvSpPr>
        <p:spPr/>
        <p:txBody>
          <a:bodyPr/>
          <a:lstStyle>
            <a:lvl1pPr>
              <a:defRPr/>
            </a:lvl1pPr>
          </a:lstStyle>
          <a:p>
            <a:pPr>
              <a:defRPr/>
            </a:pPr>
            <a:endParaRPr lang="en-US" altLang="zh-CN"/>
          </a:p>
        </p:txBody>
      </p:sp>
      <p:sp>
        <p:nvSpPr>
          <p:cNvPr id="6" name="Footer Placeholder 1028">
            <a:extLst>
              <a:ext uri="{FF2B5EF4-FFF2-40B4-BE49-F238E27FC236}">
                <a16:creationId xmlns:a16="http://schemas.microsoft.com/office/drawing/2014/main" id="{00AF615B-483F-4440-AEAD-F57A0CE0BC07}"/>
              </a:ext>
            </a:extLst>
          </p:cNvPr>
          <p:cNvSpPr>
            <a:spLocks noGrp="1"/>
          </p:cNvSpPr>
          <p:nvPr>
            <p:ph type="ftr" sz="quarter" idx="11"/>
          </p:nvPr>
        </p:nvSpPr>
        <p:spPr/>
        <p:txBody>
          <a:bodyPr/>
          <a:lstStyle>
            <a:lvl1pPr>
              <a:defRPr/>
            </a:lvl1pPr>
          </a:lstStyle>
          <a:p>
            <a:pPr>
              <a:defRPr/>
            </a:pPr>
            <a:endParaRPr lang="en-US" altLang="zh-CN"/>
          </a:p>
        </p:txBody>
      </p:sp>
      <p:sp>
        <p:nvSpPr>
          <p:cNvPr id="7" name="Slide Number Placeholder 1029">
            <a:extLst>
              <a:ext uri="{FF2B5EF4-FFF2-40B4-BE49-F238E27FC236}">
                <a16:creationId xmlns:a16="http://schemas.microsoft.com/office/drawing/2014/main" id="{688B831F-F167-4D46-BAEE-5838F58EF4A0}"/>
              </a:ext>
            </a:extLst>
          </p:cNvPr>
          <p:cNvSpPr>
            <a:spLocks noGrp="1"/>
          </p:cNvSpPr>
          <p:nvPr>
            <p:ph type="sldNum" sz="quarter" idx="12"/>
          </p:nvPr>
        </p:nvSpPr>
        <p:spPr/>
        <p:txBody>
          <a:bodyPr/>
          <a:lstStyle>
            <a:lvl1pPr>
              <a:defRPr/>
            </a:lvl1pPr>
          </a:lstStyle>
          <a:p>
            <a:pPr>
              <a:defRPr/>
            </a:pPr>
            <a:fld id="{205C7D8A-A440-49E5-8FF0-CE90AD69C8E3}" type="slidenum">
              <a:rPr lang="en-US" altLang="zh-CN"/>
              <a:pPr>
                <a:defRPr/>
              </a:pPr>
              <a:t>‹#›</a:t>
            </a:fld>
            <a:endParaRPr lang="en-US" altLang="zh-CN"/>
          </a:p>
        </p:txBody>
      </p:sp>
    </p:spTree>
    <p:extLst>
      <p:ext uri="{BB962C8B-B14F-4D97-AF65-F5344CB8AC3E}">
        <p14:creationId xmlns:p14="http://schemas.microsoft.com/office/powerpoint/2010/main" val="15787406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1"/>
              <a:t>Click to edit Master title style</a:t>
            </a:r>
          </a:p>
        </p:txBody>
      </p:sp>
      <p:sp>
        <p:nvSpPr>
          <p:cNvPr id="3" name="Vertical Text Placeholder 2"/>
          <p:cNvSpPr>
            <a:spLocks noGrp="1"/>
          </p:cNvSpPr>
          <p:nvPr>
            <p:ph type="body" orient="vert" idx="1"/>
          </p:nvPr>
        </p:nvSpPr>
        <p:spPr/>
        <p:txBody>
          <a:bodyPr vert="eaVert"/>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p>
        </p:txBody>
      </p:sp>
      <p:sp>
        <p:nvSpPr>
          <p:cNvPr id="4" name="Date Placeholder 1027">
            <a:extLst>
              <a:ext uri="{FF2B5EF4-FFF2-40B4-BE49-F238E27FC236}">
                <a16:creationId xmlns:a16="http://schemas.microsoft.com/office/drawing/2014/main" id="{7A0416FF-4275-4813-9DEB-D3098AF72EEA}"/>
              </a:ext>
            </a:extLst>
          </p:cNvPr>
          <p:cNvSpPr>
            <a:spLocks noGrp="1"/>
          </p:cNvSpPr>
          <p:nvPr>
            <p:ph type="dt" sz="half" idx="10"/>
          </p:nvPr>
        </p:nvSpPr>
        <p:spPr/>
        <p:txBody>
          <a:bodyPr/>
          <a:lstStyle>
            <a:lvl1pPr>
              <a:defRPr/>
            </a:lvl1pPr>
          </a:lstStyle>
          <a:p>
            <a:pPr>
              <a:defRPr/>
            </a:pPr>
            <a:endParaRPr lang="en-US" altLang="zh-CN"/>
          </a:p>
        </p:txBody>
      </p:sp>
      <p:sp>
        <p:nvSpPr>
          <p:cNvPr id="5" name="Footer Placeholder 1028">
            <a:extLst>
              <a:ext uri="{FF2B5EF4-FFF2-40B4-BE49-F238E27FC236}">
                <a16:creationId xmlns:a16="http://schemas.microsoft.com/office/drawing/2014/main" id="{492C6BF7-9F5A-4DD9-9063-DD21CF5BDC5C}"/>
              </a:ext>
            </a:extLst>
          </p:cNvPr>
          <p:cNvSpPr>
            <a:spLocks noGrp="1"/>
          </p:cNvSpPr>
          <p:nvPr>
            <p:ph type="ftr" sz="quarter" idx="11"/>
          </p:nvPr>
        </p:nvSpPr>
        <p:spPr/>
        <p:txBody>
          <a:bodyPr/>
          <a:lstStyle>
            <a:lvl1pPr>
              <a:defRPr/>
            </a:lvl1pPr>
          </a:lstStyle>
          <a:p>
            <a:pPr>
              <a:defRPr/>
            </a:pPr>
            <a:endParaRPr lang="en-US" altLang="zh-CN"/>
          </a:p>
        </p:txBody>
      </p:sp>
      <p:sp>
        <p:nvSpPr>
          <p:cNvPr id="6" name="Slide Number Placeholder 1029">
            <a:extLst>
              <a:ext uri="{FF2B5EF4-FFF2-40B4-BE49-F238E27FC236}">
                <a16:creationId xmlns:a16="http://schemas.microsoft.com/office/drawing/2014/main" id="{A2D01360-AA81-4CE1-A61F-80977AEBFC57}"/>
              </a:ext>
            </a:extLst>
          </p:cNvPr>
          <p:cNvSpPr>
            <a:spLocks noGrp="1"/>
          </p:cNvSpPr>
          <p:nvPr>
            <p:ph type="sldNum" sz="quarter" idx="12"/>
          </p:nvPr>
        </p:nvSpPr>
        <p:spPr/>
        <p:txBody>
          <a:bodyPr/>
          <a:lstStyle>
            <a:lvl1pPr>
              <a:defRPr/>
            </a:lvl1pPr>
          </a:lstStyle>
          <a:p>
            <a:pPr>
              <a:defRPr/>
            </a:pPr>
            <a:fld id="{F2D46640-A4E2-4109-840E-0388CA6B1719}" type="slidenum">
              <a:rPr lang="en-US" altLang="zh-CN"/>
              <a:pPr>
                <a:defRPr/>
              </a:pPr>
              <a:t>‹#›</a:t>
            </a:fld>
            <a:endParaRPr lang="en-US" altLang="zh-CN"/>
          </a:p>
        </p:txBody>
      </p:sp>
    </p:spTree>
    <p:extLst>
      <p:ext uri="{BB962C8B-B14F-4D97-AF65-F5344CB8AC3E}">
        <p14:creationId xmlns:p14="http://schemas.microsoft.com/office/powerpoint/2010/main" val="38480949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noProof="1"/>
              <a:t>Click to edit Master title style</a:t>
            </a:r>
          </a:p>
        </p:txBody>
      </p:sp>
      <p:sp>
        <p:nvSpPr>
          <p:cNvPr id="3" name="Vertical Text Placeholder 2"/>
          <p:cNvSpPr>
            <a:spLocks noGrp="1"/>
          </p:cNvSpPr>
          <p:nvPr>
            <p:ph type="body" orient="vert" idx="1"/>
          </p:nvPr>
        </p:nvSpPr>
        <p:spPr>
          <a:xfrm>
            <a:off x="457200" y="274638"/>
            <a:ext cx="6052930" cy="5851525"/>
          </a:xfrm>
        </p:spPr>
        <p:txBody>
          <a:bodyPr vert="eaVert"/>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p>
        </p:txBody>
      </p:sp>
      <p:sp>
        <p:nvSpPr>
          <p:cNvPr id="4" name="Date Placeholder 1027">
            <a:extLst>
              <a:ext uri="{FF2B5EF4-FFF2-40B4-BE49-F238E27FC236}">
                <a16:creationId xmlns:a16="http://schemas.microsoft.com/office/drawing/2014/main" id="{C40DA201-0B21-4666-86CF-98EB772125F8}"/>
              </a:ext>
            </a:extLst>
          </p:cNvPr>
          <p:cNvSpPr>
            <a:spLocks noGrp="1"/>
          </p:cNvSpPr>
          <p:nvPr>
            <p:ph type="dt" sz="half" idx="10"/>
          </p:nvPr>
        </p:nvSpPr>
        <p:spPr/>
        <p:txBody>
          <a:bodyPr/>
          <a:lstStyle>
            <a:lvl1pPr>
              <a:defRPr/>
            </a:lvl1pPr>
          </a:lstStyle>
          <a:p>
            <a:pPr>
              <a:defRPr/>
            </a:pPr>
            <a:endParaRPr lang="en-US" altLang="zh-CN"/>
          </a:p>
        </p:txBody>
      </p:sp>
      <p:sp>
        <p:nvSpPr>
          <p:cNvPr id="5" name="Footer Placeholder 1028">
            <a:extLst>
              <a:ext uri="{FF2B5EF4-FFF2-40B4-BE49-F238E27FC236}">
                <a16:creationId xmlns:a16="http://schemas.microsoft.com/office/drawing/2014/main" id="{C1147F3C-A143-491C-A465-59E475B01B22}"/>
              </a:ext>
            </a:extLst>
          </p:cNvPr>
          <p:cNvSpPr>
            <a:spLocks noGrp="1"/>
          </p:cNvSpPr>
          <p:nvPr>
            <p:ph type="ftr" sz="quarter" idx="11"/>
          </p:nvPr>
        </p:nvSpPr>
        <p:spPr/>
        <p:txBody>
          <a:bodyPr/>
          <a:lstStyle>
            <a:lvl1pPr>
              <a:defRPr/>
            </a:lvl1pPr>
          </a:lstStyle>
          <a:p>
            <a:pPr>
              <a:defRPr/>
            </a:pPr>
            <a:endParaRPr lang="en-US" altLang="zh-CN"/>
          </a:p>
        </p:txBody>
      </p:sp>
      <p:sp>
        <p:nvSpPr>
          <p:cNvPr id="6" name="Slide Number Placeholder 1029">
            <a:extLst>
              <a:ext uri="{FF2B5EF4-FFF2-40B4-BE49-F238E27FC236}">
                <a16:creationId xmlns:a16="http://schemas.microsoft.com/office/drawing/2014/main" id="{40E41003-1271-41BE-98F6-2E7C358D12AD}"/>
              </a:ext>
            </a:extLst>
          </p:cNvPr>
          <p:cNvSpPr>
            <a:spLocks noGrp="1"/>
          </p:cNvSpPr>
          <p:nvPr>
            <p:ph type="sldNum" sz="quarter" idx="12"/>
          </p:nvPr>
        </p:nvSpPr>
        <p:spPr/>
        <p:txBody>
          <a:bodyPr/>
          <a:lstStyle>
            <a:lvl1pPr>
              <a:defRPr/>
            </a:lvl1pPr>
          </a:lstStyle>
          <a:p>
            <a:pPr>
              <a:defRPr/>
            </a:pPr>
            <a:fld id="{0E27EC7D-B599-41EC-B249-CBE4AD64BE74}" type="slidenum">
              <a:rPr lang="en-US" altLang="zh-CN"/>
              <a:pPr>
                <a:defRPr/>
              </a:pPr>
              <a:t>‹#›</a:t>
            </a:fld>
            <a:endParaRPr lang="en-US" altLang="zh-CN"/>
          </a:p>
        </p:txBody>
      </p:sp>
    </p:spTree>
    <p:extLst>
      <p:ext uri="{BB962C8B-B14F-4D97-AF65-F5344CB8AC3E}">
        <p14:creationId xmlns:p14="http://schemas.microsoft.com/office/powerpoint/2010/main" val="29680744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a:xfrm>
            <a:off x="35496" y="6458545"/>
            <a:ext cx="683096" cy="365125"/>
          </a:xfrm>
        </p:spPr>
        <p:txBody>
          <a:bodyPr/>
          <a:lstStyle>
            <a:lvl1pPr algn="l">
              <a:defRPr/>
            </a:lvl1pPr>
          </a:lstStyle>
          <a:p>
            <a:fld id="{B3DD4D5E-1AAD-46F9-A822-8C981A40F6B9}" type="slidenum">
              <a:rPr lang="en-AU" smtClean="0"/>
              <a:pPr/>
              <a:t>‹#›</a:t>
            </a:fld>
            <a:endParaRPr lang="en-AU"/>
          </a:p>
        </p:txBody>
      </p:sp>
      <p:sp>
        <p:nvSpPr>
          <p:cNvPr id="3" name="TextBox 2"/>
          <p:cNvSpPr txBox="1"/>
          <p:nvPr userDrawn="1"/>
        </p:nvSpPr>
        <p:spPr>
          <a:xfrm>
            <a:off x="0" y="0"/>
            <a:ext cx="9144000" cy="369332"/>
          </a:xfrm>
          <a:prstGeom prst="rect">
            <a:avLst/>
          </a:prstGeom>
          <a:gradFill flip="none" rotWithShape="1">
            <a:gsLst>
              <a:gs pos="0">
                <a:schemeClr val="accent1">
                  <a:lumMod val="5000"/>
                  <a:lumOff val="95000"/>
                </a:schemeClr>
              </a:gs>
              <a:gs pos="100000">
                <a:schemeClr val="tx2"/>
              </a:gs>
            </a:gsLst>
            <a:lin ang="0" scaled="1"/>
            <a:tileRect/>
          </a:gradFill>
        </p:spPr>
        <p:txBody>
          <a:bodyPr wrap="square" rtlCol="0">
            <a:spAutoFit/>
          </a:bodyPr>
          <a:lstStyle/>
          <a:p>
            <a:pPr algn="r"/>
            <a:endParaRPr lang="en-GB" b="1"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964646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auto">
      <p:bgPr>
        <a:gradFill flip="none" rotWithShape="1">
          <a:gsLst>
            <a:gs pos="23000">
              <a:schemeClr val="accent1">
                <a:lumMod val="5000"/>
                <a:lumOff val="95000"/>
              </a:schemeClr>
            </a:gs>
            <a:gs pos="99000">
              <a:srgbClr val="002060">
                <a:lumMod val="99000"/>
                <a:lumOff val="1000"/>
                <a:alpha val="75000"/>
              </a:srgbClr>
            </a:gs>
          </a:gsLst>
          <a:lin ang="2700000" scaled="1"/>
          <a:tileRect/>
        </a:gradFill>
        <a:effectLst/>
      </p:bgPr>
    </p:bg>
    <p:spTree>
      <p:nvGrpSpPr>
        <p:cNvPr id="1" name=""/>
        <p:cNvGrpSpPr/>
        <p:nvPr/>
      </p:nvGrpSpPr>
      <p:grpSpPr>
        <a:xfrm>
          <a:off x="0" y="0"/>
          <a:ext cx="0" cy="0"/>
          <a:chOff x="0" y="0"/>
          <a:chExt cx="0" cy="0"/>
        </a:xfrm>
      </p:grpSpPr>
      <p:sp>
        <p:nvSpPr>
          <p:cNvPr id="1026" name="Title 1025"/>
          <p:cNvSpPr>
            <a:spLocks noGrp="1" noChangeArrowheads="1"/>
          </p:cNvSpPr>
          <p:nvPr>
            <p:ph type="title" idx="4294967295"/>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Text Placeholder 1026"/>
          <p:cNvSpPr>
            <a:spLocks noGrp="1" noChangeArrowheads="1"/>
          </p:cNvSpPr>
          <p:nvPr>
            <p:ph type="body" idx="4294967295"/>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Date Placeholder 1027">
            <a:extLst>
              <a:ext uri="{FF2B5EF4-FFF2-40B4-BE49-F238E27FC236}">
                <a16:creationId xmlns:a16="http://schemas.microsoft.com/office/drawing/2014/main" id="{A819CC32-FFE5-4BE3-80EC-7A5DC1ABDBD0}"/>
              </a:ext>
            </a:extLst>
          </p:cNvPr>
          <p:cNvSpPr>
            <a:spLocks noGrp="1"/>
          </p:cNvSpPr>
          <p:nvPr>
            <p:ph type="dt" sz="half" idx="2"/>
          </p:nvPr>
        </p:nvSpPr>
        <p:spPr>
          <a:xfrm>
            <a:off x="457200" y="6245225"/>
            <a:ext cx="2133600" cy="476250"/>
          </a:xfrm>
          <a:prstGeom prst="rect">
            <a:avLst/>
          </a:prstGeom>
          <a:noFill/>
          <a:ln w="9525">
            <a:noFill/>
          </a:ln>
        </p:spPr>
        <p:txBody>
          <a:bodyPr vert="horz" wrap="square" lIns="91440" tIns="45720" rIns="91440" bIns="45720" numCol="1" anchor="t" anchorCtr="0" compatLnSpc="1"/>
          <a:lstStyle>
            <a:lvl1pPr eaLnBrk="1" hangingPunct="1">
              <a:buFont typeface="Arial" panose="020B0604020202020204" pitchFamily="34" charset="0"/>
              <a:buNone/>
              <a:defRPr sz="1400" noProof="1">
                <a:ea typeface="SimSun" panose="02010600030101010101" pitchFamily="2" charset="-122"/>
              </a:defRPr>
            </a:lvl1pPr>
          </a:lstStyle>
          <a:p>
            <a:pPr>
              <a:defRPr/>
            </a:pPr>
            <a:endParaRPr lang="en-US" altLang="zh-CN"/>
          </a:p>
        </p:txBody>
      </p:sp>
      <p:sp>
        <p:nvSpPr>
          <p:cNvPr id="1029" name="Footer Placeholder 1028">
            <a:extLst>
              <a:ext uri="{FF2B5EF4-FFF2-40B4-BE49-F238E27FC236}">
                <a16:creationId xmlns:a16="http://schemas.microsoft.com/office/drawing/2014/main" id="{925879BE-701F-42A0-9C12-A6E8667A0F4E}"/>
              </a:ext>
            </a:extLst>
          </p:cNvPr>
          <p:cNvSpPr>
            <a:spLocks noGrp="1"/>
          </p:cNvSpPr>
          <p:nvPr>
            <p:ph type="ftr" sz="quarter" idx="3"/>
          </p:nvPr>
        </p:nvSpPr>
        <p:spPr>
          <a:xfrm>
            <a:off x="3124200" y="6245225"/>
            <a:ext cx="2895600" cy="476250"/>
          </a:xfrm>
          <a:prstGeom prst="rect">
            <a:avLst/>
          </a:prstGeom>
          <a:noFill/>
          <a:ln w="9525">
            <a:noFill/>
          </a:ln>
        </p:spPr>
        <p:txBody>
          <a:bodyPr vert="horz" wrap="square" lIns="91440" tIns="45720" rIns="91440" bIns="45720" numCol="1" anchor="t" anchorCtr="0" compatLnSpc="1"/>
          <a:lstStyle>
            <a:lvl1pPr algn="ctr" eaLnBrk="1" hangingPunct="1">
              <a:buFont typeface="Arial" panose="020B0604020202020204" pitchFamily="34" charset="0"/>
              <a:buNone/>
              <a:defRPr sz="1400" noProof="1">
                <a:ea typeface="SimSun" panose="02010600030101010101" pitchFamily="2" charset="-122"/>
              </a:defRPr>
            </a:lvl1pPr>
          </a:lstStyle>
          <a:p>
            <a:pPr>
              <a:defRPr/>
            </a:pPr>
            <a:endParaRPr lang="en-US" altLang="zh-CN"/>
          </a:p>
        </p:txBody>
      </p:sp>
      <p:sp>
        <p:nvSpPr>
          <p:cNvPr id="1030" name="Slide Number Placeholder 1029">
            <a:extLst>
              <a:ext uri="{FF2B5EF4-FFF2-40B4-BE49-F238E27FC236}">
                <a16:creationId xmlns:a16="http://schemas.microsoft.com/office/drawing/2014/main" id="{B0291A70-9137-4FF9-B759-F000E13799DA}"/>
              </a:ext>
            </a:extLst>
          </p:cNvPr>
          <p:cNvSpPr>
            <a:spLocks noGrp="1"/>
          </p:cNvSpPr>
          <p:nvPr>
            <p:ph type="sldNum" sz="quarter" idx="4"/>
          </p:nvPr>
        </p:nvSpPr>
        <p:spPr>
          <a:xfrm>
            <a:off x="6553200" y="6245225"/>
            <a:ext cx="2133600" cy="476250"/>
          </a:xfrm>
          <a:prstGeom prst="rect">
            <a:avLst/>
          </a:prstGeom>
          <a:noFill/>
          <a:ln w="9525">
            <a:noFill/>
          </a:ln>
        </p:spPr>
        <p:txBody>
          <a:bodyPr vert="horz" wrap="square" lIns="91440" tIns="45720" rIns="91440" bIns="45720" numCol="1" anchor="t" anchorCtr="0" compatLnSpc="1"/>
          <a:lstStyle>
            <a:lvl1pPr algn="r" eaLnBrk="1" hangingPunct="1">
              <a:buFont typeface="Arial" panose="020B0604020202020204" pitchFamily="34" charset="0"/>
              <a:buNone/>
              <a:defRPr sz="1400" noProof="1">
                <a:ea typeface="SimSun" panose="02010600030101010101" pitchFamily="2" charset="-122"/>
                <a:cs typeface="+mn-cs"/>
              </a:defRPr>
            </a:lvl1pPr>
          </a:lstStyle>
          <a:p>
            <a:pPr>
              <a:defRPr/>
            </a:pPr>
            <a:fld id="{44D23AE8-3CB1-43D2-B62C-CD3A80EC897B}" type="slidenum">
              <a:rPr lang="en-US" altLang="zh-CN"/>
              <a:pPr>
                <a:defRPr/>
              </a:pPr>
              <a:t>‹#›</a:t>
            </a:fld>
            <a:endParaRPr lang="en-US" altLang="zh-CN">
              <a:cs typeface="Arial" panose="020B0604020202020204" pitchFamily="34" charset="0"/>
            </a:endParaRPr>
          </a:p>
        </p:txBody>
      </p:sp>
    </p:spTree>
  </p:cSld>
  <p:clrMap bg1="lt1" tx1="dk1" bg2="lt2" tx2="dk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 id="2147483698" r:id="rId6"/>
    <p:sldLayoutId id="2147483699" r:id="rId7"/>
    <p:sldLayoutId id="2147483700" r:id="rId8"/>
    <p:sldLayoutId id="2147483701" r:id="rId9"/>
    <p:sldLayoutId id="2147483702" r:id="rId10"/>
    <p:sldLayoutId id="2147483703" r:id="rId11"/>
    <p:sldLayoutId id="2147483704" r:id="rId12"/>
  </p:sldLayoutIdLst>
  <p:txStyles>
    <p:titleStyle>
      <a:lvl1pPr algn="ctr" rtl="0" eaLnBrk="0" fontAlgn="base" hangingPunct="0">
        <a:spcBef>
          <a:spcPct val="0"/>
        </a:spcBef>
        <a:spcAft>
          <a:spcPct val="0"/>
        </a:spcAft>
        <a:buFont typeface="Arial" panose="020B0604020202020204" pitchFamily="34" charset="0"/>
        <a:defRPr sz="4400" kern="1200">
          <a:solidFill>
            <a:schemeClr val="tx2"/>
          </a:solidFill>
          <a:latin typeface="+mj-lt"/>
          <a:ea typeface="+mj-ea"/>
          <a:cs typeface="Arial" panose="020B0604020202020204" pitchFamily="34" charset="0"/>
        </a:defRPr>
      </a:lvl1pPr>
      <a:lvl2pPr algn="ctr" rtl="0" eaLnBrk="0" fontAlgn="base" hangingPunct="0">
        <a:spcBef>
          <a:spcPct val="0"/>
        </a:spcBef>
        <a:spcAft>
          <a:spcPct val="0"/>
        </a:spcAft>
        <a:buFont typeface="Arial" panose="020B0604020202020204" pitchFamily="34" charset="0"/>
        <a:defRPr sz="4400">
          <a:solidFill>
            <a:schemeClr val="tx2"/>
          </a:solidFill>
          <a:latin typeface="Arial" panose="020B0604020202020204" pitchFamily="34" charset="0"/>
          <a:cs typeface="Arial" panose="020B0604020202020204" pitchFamily="34" charset="0"/>
        </a:defRPr>
      </a:lvl2pPr>
      <a:lvl3pPr algn="ctr" rtl="0" eaLnBrk="0" fontAlgn="base" hangingPunct="0">
        <a:spcBef>
          <a:spcPct val="0"/>
        </a:spcBef>
        <a:spcAft>
          <a:spcPct val="0"/>
        </a:spcAft>
        <a:buFont typeface="Arial" panose="020B0604020202020204" pitchFamily="34" charset="0"/>
        <a:defRPr sz="4400">
          <a:solidFill>
            <a:schemeClr val="tx2"/>
          </a:solidFill>
          <a:latin typeface="Arial" panose="020B0604020202020204" pitchFamily="34" charset="0"/>
          <a:cs typeface="Arial" panose="020B0604020202020204" pitchFamily="34" charset="0"/>
        </a:defRPr>
      </a:lvl3pPr>
      <a:lvl4pPr algn="ctr" rtl="0" eaLnBrk="0" fontAlgn="base" hangingPunct="0">
        <a:spcBef>
          <a:spcPct val="0"/>
        </a:spcBef>
        <a:spcAft>
          <a:spcPct val="0"/>
        </a:spcAft>
        <a:buFont typeface="Arial" panose="020B0604020202020204" pitchFamily="34" charset="0"/>
        <a:defRPr sz="4400">
          <a:solidFill>
            <a:schemeClr val="tx2"/>
          </a:solidFill>
          <a:latin typeface="Arial" panose="020B0604020202020204" pitchFamily="34" charset="0"/>
          <a:cs typeface="Arial" panose="020B0604020202020204" pitchFamily="34" charset="0"/>
        </a:defRPr>
      </a:lvl4pPr>
      <a:lvl5pPr algn="ctr" rtl="0" eaLnBrk="0" fontAlgn="base" hangingPunct="0">
        <a:spcBef>
          <a:spcPct val="0"/>
        </a:spcBef>
        <a:spcAft>
          <a:spcPct val="0"/>
        </a:spcAft>
        <a:buFont typeface="Arial" panose="020B0604020202020204" pitchFamily="34" charset="0"/>
        <a:defRPr sz="4400">
          <a:solidFill>
            <a:schemeClr val="tx2"/>
          </a:solidFill>
          <a:latin typeface="Arial" panose="020B0604020202020204" pitchFamily="34" charset="0"/>
          <a:cs typeface="Arial" panose="020B0604020202020204" pitchFamily="34" charset="0"/>
        </a:defRPr>
      </a:lvl5pPr>
      <a:lvl6pPr marL="457200" algn="ctr" rtl="0" fontAlgn="base">
        <a:spcBef>
          <a:spcPct val="0"/>
        </a:spcBef>
        <a:spcAft>
          <a:spcPct val="0"/>
        </a:spcAft>
        <a:buFont typeface="Arial" panose="020B0604020202020204" pitchFamily="34" charset="0"/>
        <a:defRPr sz="4400">
          <a:solidFill>
            <a:schemeClr val="tx2"/>
          </a:solidFill>
          <a:latin typeface="Arial" panose="020B0604020202020204" pitchFamily="34" charset="0"/>
          <a:cs typeface="Arial" panose="020B0604020202020204" pitchFamily="34" charset="0"/>
        </a:defRPr>
      </a:lvl6pPr>
      <a:lvl7pPr marL="914400" algn="ctr" rtl="0" fontAlgn="base">
        <a:spcBef>
          <a:spcPct val="0"/>
        </a:spcBef>
        <a:spcAft>
          <a:spcPct val="0"/>
        </a:spcAft>
        <a:buFont typeface="Arial" panose="020B0604020202020204" pitchFamily="34" charset="0"/>
        <a:defRPr sz="4400">
          <a:solidFill>
            <a:schemeClr val="tx2"/>
          </a:solidFill>
          <a:latin typeface="Arial" panose="020B0604020202020204" pitchFamily="34" charset="0"/>
          <a:cs typeface="Arial" panose="020B0604020202020204" pitchFamily="34" charset="0"/>
        </a:defRPr>
      </a:lvl7pPr>
      <a:lvl8pPr marL="1371600" algn="ctr" rtl="0" fontAlgn="base">
        <a:spcBef>
          <a:spcPct val="0"/>
        </a:spcBef>
        <a:spcAft>
          <a:spcPct val="0"/>
        </a:spcAft>
        <a:buFont typeface="Arial" panose="020B0604020202020204" pitchFamily="34" charset="0"/>
        <a:defRPr sz="4400">
          <a:solidFill>
            <a:schemeClr val="tx2"/>
          </a:solidFill>
          <a:latin typeface="Arial" panose="020B0604020202020204" pitchFamily="34" charset="0"/>
          <a:cs typeface="Arial" panose="020B0604020202020204" pitchFamily="34" charset="0"/>
        </a:defRPr>
      </a:lvl8pPr>
      <a:lvl9pPr marL="1828800" algn="ctr" rtl="0" fontAlgn="base">
        <a:spcBef>
          <a:spcPct val="0"/>
        </a:spcBef>
        <a:spcAft>
          <a:spcPct val="0"/>
        </a:spcAft>
        <a:buFont typeface="Arial" panose="020B0604020202020204" pitchFamily="34" charset="0"/>
        <a:defRPr sz="4400">
          <a:solidFill>
            <a:schemeClr val="tx2"/>
          </a:solidFill>
          <a:latin typeface="Arial" panose="020B0604020202020204" pitchFamily="34" charset="0"/>
          <a:cs typeface="Arial" panose="020B0604020202020204" pitchFamily="34"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Arial" panose="020B0604020202020204" pitchFamily="34" charset="0"/>
        </a:defRPr>
      </a:lvl1pPr>
      <a:lvl2pPr marL="742950" lvl="1"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Arial" panose="020B0604020202020204" pitchFamily="34" charset="0"/>
        </a:defRPr>
      </a:lvl2pPr>
      <a:lvl3pPr marL="1143000" lvl="2"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Arial" panose="020B0604020202020204" pitchFamily="34" charset="0"/>
        </a:defRPr>
      </a:lvl3pPr>
      <a:lvl4pPr marL="1600200" lvl="3"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Arial" panose="020B0604020202020204" pitchFamily="34" charset="0"/>
        </a:defRPr>
      </a:lvl4pPr>
      <a:lvl5pPr marL="2057400" lvl="4"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Arial" panose="020B0604020202020204" pitchFamily="34" charset="0"/>
        </a:defRPr>
      </a:lvl5pPr>
      <a:lvl6pPr marL="2514600" lvl="5" indent="-228600" algn="l" defTabSz="91440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6pPr>
      <a:lvl7pPr marL="2971800" lvl="6" indent="-228600" algn="l" defTabSz="91440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7pPr>
      <a:lvl8pPr marL="3429000" lvl="7" indent="-228600" algn="l" defTabSz="91440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8pPr>
      <a:lvl9pPr marL="3886200" lvl="8" indent="-228600" algn="l" defTabSz="91440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9pPr>
    </p:bodyStyle>
    <p:otherStyle>
      <a:lvl1pPr marL="0" lvl="0" indent="0" algn="l" defTabSz="914400" eaLnBrk="1" fontAlgn="base" latinLnBrk="0" hangingPunct="1">
        <a:lnSpc>
          <a:spcPct val="100000"/>
        </a:lnSpc>
        <a:spcBef>
          <a:spcPct val="0"/>
        </a:spcBef>
        <a:spcAft>
          <a:spcPct val="0"/>
        </a:spcAft>
        <a:buFont typeface="Arial" panose="020B0604020202020204" pitchFamily="34" charset="0"/>
        <a:buNone/>
        <a:defRPr sz="1800" b="0" i="0" u="none" kern="1200" baseline="0">
          <a:solidFill>
            <a:schemeClr val="tx1"/>
          </a:solidFill>
          <a:latin typeface="+mn-lt"/>
          <a:ea typeface="+mn-ea"/>
          <a:cs typeface="+mn-cs"/>
        </a:defRPr>
      </a:lvl1pPr>
      <a:lvl2pPr marL="457200" lvl="1" indent="0" algn="l" defTabSz="914400" eaLnBrk="1" fontAlgn="base" latinLnBrk="0" hangingPunct="1">
        <a:lnSpc>
          <a:spcPct val="100000"/>
        </a:lnSpc>
        <a:spcBef>
          <a:spcPct val="0"/>
        </a:spcBef>
        <a:spcAft>
          <a:spcPct val="0"/>
        </a:spcAft>
        <a:buFont typeface="Arial" panose="020B0604020202020204" pitchFamily="34" charset="0"/>
        <a:buNone/>
        <a:defRPr b="0" i="0" u="none" kern="1200" baseline="0">
          <a:solidFill>
            <a:schemeClr val="tx1"/>
          </a:solidFill>
          <a:latin typeface="Arial" panose="020B0604020202020204" pitchFamily="34" charset="0"/>
          <a:ea typeface="Arial" panose="020B0604020202020204" pitchFamily="34" charset="0"/>
          <a:cs typeface="+mn-cs"/>
        </a:defRPr>
      </a:lvl2pPr>
      <a:lvl3pPr marL="914400" lvl="2" indent="0" algn="l" defTabSz="914400" eaLnBrk="1" fontAlgn="base" latinLnBrk="0" hangingPunct="1">
        <a:lnSpc>
          <a:spcPct val="100000"/>
        </a:lnSpc>
        <a:spcBef>
          <a:spcPct val="0"/>
        </a:spcBef>
        <a:spcAft>
          <a:spcPct val="0"/>
        </a:spcAft>
        <a:buFont typeface="Arial" panose="020B0604020202020204" pitchFamily="34" charset="0"/>
        <a:buNone/>
        <a:defRPr b="0" i="0" u="none" kern="1200" baseline="0">
          <a:solidFill>
            <a:schemeClr val="tx1"/>
          </a:solidFill>
          <a:latin typeface="Arial" panose="020B0604020202020204" pitchFamily="34" charset="0"/>
          <a:ea typeface="Arial" panose="020B0604020202020204" pitchFamily="34" charset="0"/>
          <a:cs typeface="+mn-cs"/>
        </a:defRPr>
      </a:lvl3pPr>
      <a:lvl4pPr marL="1371600" lvl="3" indent="0" algn="l" defTabSz="914400" eaLnBrk="1" fontAlgn="base" latinLnBrk="0" hangingPunct="1">
        <a:lnSpc>
          <a:spcPct val="100000"/>
        </a:lnSpc>
        <a:spcBef>
          <a:spcPct val="0"/>
        </a:spcBef>
        <a:spcAft>
          <a:spcPct val="0"/>
        </a:spcAft>
        <a:buFont typeface="Arial" panose="020B0604020202020204" pitchFamily="34" charset="0"/>
        <a:buNone/>
        <a:defRPr b="0" i="0" u="none" kern="1200" baseline="0">
          <a:solidFill>
            <a:schemeClr val="tx1"/>
          </a:solidFill>
          <a:latin typeface="Arial" panose="020B0604020202020204" pitchFamily="34" charset="0"/>
          <a:ea typeface="Arial" panose="020B0604020202020204" pitchFamily="34" charset="0"/>
          <a:cs typeface="+mn-cs"/>
        </a:defRPr>
      </a:lvl4pPr>
      <a:lvl5pPr marL="1828800" lvl="4" indent="0" algn="l" defTabSz="914400" eaLnBrk="1" fontAlgn="base" latinLnBrk="0" hangingPunct="1">
        <a:lnSpc>
          <a:spcPct val="100000"/>
        </a:lnSpc>
        <a:spcBef>
          <a:spcPct val="0"/>
        </a:spcBef>
        <a:spcAft>
          <a:spcPct val="0"/>
        </a:spcAft>
        <a:buFont typeface="Arial" panose="020B0604020202020204" pitchFamily="34" charset="0"/>
        <a:buNone/>
        <a:defRPr b="0" i="0" u="none" kern="1200" baseline="0">
          <a:solidFill>
            <a:schemeClr val="tx1"/>
          </a:solidFill>
          <a:latin typeface="Arial" panose="020B0604020202020204" pitchFamily="34" charset="0"/>
          <a:ea typeface="Arial" panose="020B0604020202020204" pitchFamily="34" charset="0"/>
          <a:cs typeface="+mn-cs"/>
        </a:defRPr>
      </a:lvl5pPr>
      <a:lvl6pPr marL="2286000" lvl="5" indent="0" algn="l" defTabSz="914400" eaLnBrk="1" fontAlgn="base" latinLnBrk="0" hangingPunct="1">
        <a:lnSpc>
          <a:spcPct val="100000"/>
        </a:lnSpc>
        <a:spcBef>
          <a:spcPct val="0"/>
        </a:spcBef>
        <a:spcAft>
          <a:spcPct val="0"/>
        </a:spcAft>
        <a:buFont typeface="Arial" panose="020B0604020202020204" pitchFamily="34" charset="0"/>
        <a:buNone/>
        <a:defRPr b="0" i="0" u="none" kern="1200" baseline="0">
          <a:solidFill>
            <a:schemeClr val="tx1"/>
          </a:solidFill>
          <a:latin typeface="Arial" panose="020B0604020202020204" pitchFamily="34" charset="0"/>
          <a:ea typeface="Arial" panose="020B0604020202020204" pitchFamily="34" charset="0"/>
          <a:cs typeface="+mn-cs"/>
        </a:defRPr>
      </a:lvl6pPr>
      <a:lvl7pPr marL="2743200" lvl="6" indent="0" algn="l" defTabSz="914400" eaLnBrk="1" fontAlgn="base" latinLnBrk="0" hangingPunct="1">
        <a:lnSpc>
          <a:spcPct val="100000"/>
        </a:lnSpc>
        <a:spcBef>
          <a:spcPct val="0"/>
        </a:spcBef>
        <a:spcAft>
          <a:spcPct val="0"/>
        </a:spcAft>
        <a:buFont typeface="Arial" panose="020B0604020202020204" pitchFamily="34" charset="0"/>
        <a:buNone/>
        <a:defRPr b="0" i="0" u="none" kern="1200" baseline="0">
          <a:solidFill>
            <a:schemeClr val="tx1"/>
          </a:solidFill>
          <a:latin typeface="Arial" panose="020B0604020202020204" pitchFamily="34" charset="0"/>
          <a:ea typeface="Arial" panose="020B0604020202020204" pitchFamily="34" charset="0"/>
          <a:cs typeface="+mn-cs"/>
        </a:defRPr>
      </a:lvl7pPr>
      <a:lvl8pPr marL="3200400" lvl="7" indent="0" algn="l" defTabSz="914400" eaLnBrk="1" fontAlgn="base" latinLnBrk="0" hangingPunct="1">
        <a:lnSpc>
          <a:spcPct val="100000"/>
        </a:lnSpc>
        <a:spcBef>
          <a:spcPct val="0"/>
        </a:spcBef>
        <a:spcAft>
          <a:spcPct val="0"/>
        </a:spcAft>
        <a:buFont typeface="Arial" panose="020B0604020202020204" pitchFamily="34" charset="0"/>
        <a:buNone/>
        <a:defRPr b="0" i="0" u="none" kern="1200" baseline="0">
          <a:solidFill>
            <a:schemeClr val="tx1"/>
          </a:solidFill>
          <a:latin typeface="Arial" panose="020B0604020202020204" pitchFamily="34" charset="0"/>
          <a:ea typeface="Arial" panose="020B0604020202020204" pitchFamily="34" charset="0"/>
          <a:cs typeface="+mn-cs"/>
        </a:defRPr>
      </a:lvl8pPr>
      <a:lvl9pPr marL="3657600" lvl="8" indent="0" algn="l" defTabSz="914400" eaLnBrk="1" fontAlgn="base" latinLnBrk="0" hangingPunct="1">
        <a:lnSpc>
          <a:spcPct val="100000"/>
        </a:lnSpc>
        <a:spcBef>
          <a:spcPct val="0"/>
        </a:spcBef>
        <a:spcAft>
          <a:spcPct val="0"/>
        </a:spcAft>
        <a:buFont typeface="Arial" panose="020B0604020202020204" pitchFamily="34" charset="0"/>
        <a:buNone/>
        <a:defRPr b="0" i="0" u="none" kern="1200" baseline="0">
          <a:solidFill>
            <a:schemeClr val="tx1"/>
          </a:solidFill>
          <a:latin typeface="Arial" panose="020B0604020202020204" pitchFamily="34" charset="0"/>
          <a:ea typeface="Arial" panose="020B0604020202020204" pitchFamily="34" charset="0"/>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hyperlink" Target="https://education.nationalgeographic.org/resource/dune/" TargetMode="External"/><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hyperlink" Target="https://link.springer.com/chapter/10.1007/978-1-4020-5719-9_17" TargetMode="Externa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8.jpeg"/><Relationship Id="rId4" Type="http://schemas.openxmlformats.org/officeDocument/2006/relationships/hyperlink" Target="https://earthobservatory.nasa.gov/images/152384/saharan-dust-blows-toward-europe#:~:text=Large%20plumes%20of%20Saharan%20dust,and%20intensity%20of%20tropical%20cyclones."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hyperlink" Target="https://earthobservatory.nasa.gov/images/146913/a-dust-plume-to-remember" TargetMode="Externa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hyperlink" Target="https://link.springer.com/chapter/10.1007/978-1-4020-5719-9_17" TargetMode="Externa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hyperlink" Target="https://link.springer.com/chapter/10.1007/978-1-4020-5719-9_17" TargetMode="Externa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hyperlink" Target="https://earthsurface.readthedocs.io/en/latest/_images/DuneTypes.png" TargetMode="External"/><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hyperlink" Target="https://earthsurface.readthedocs.io/en/latest/_images/DuneTypes.png" TargetMode="External"/><Relationship Id="rId2" Type="http://schemas.openxmlformats.org/officeDocument/2006/relationships/image" Target="../media/image11.png"/><Relationship Id="rId1" Type="http://schemas.openxmlformats.org/officeDocument/2006/relationships/slideLayout" Target="../slideLayouts/slideLayout7.xml"/><Relationship Id="rId4" Type="http://schemas.openxmlformats.org/officeDocument/2006/relationships/image" Target="../media/image12.jpeg"/></Relationships>
</file>

<file path=ppt/slides/_rels/slide12.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13.png"/><Relationship Id="rId1" Type="http://schemas.openxmlformats.org/officeDocument/2006/relationships/slideLayout" Target="../slideLayouts/slideLayout7.xml"/><Relationship Id="rId4" Type="http://schemas.openxmlformats.org/officeDocument/2006/relationships/image" Target="../media/image15.jpg"/></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jpeg"/><Relationship Id="rId1" Type="http://schemas.openxmlformats.org/officeDocument/2006/relationships/slideLayout" Target="../slideLayouts/slideLayout4.xml"/><Relationship Id="rId5" Type="http://schemas.openxmlformats.org/officeDocument/2006/relationships/hyperlink" Target="https://www.youtube.com/watch?v=ugD0mM1fbDg" TargetMode="External"/><Relationship Id="rId4" Type="http://schemas.openxmlformats.org/officeDocument/2006/relationships/image" Target="../media/image18.png"/></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hyperlink" Target="https://moodle.uwtsd.ac.uk/pluginfile.php/903685/mod_resource/content/1/Lorenz%20et%20al%20%282013%29%20Barchan%20Dunes.pdf" TargetMode="External"/><Relationship Id="rId2" Type="http://schemas.openxmlformats.org/officeDocument/2006/relationships/image" Target="../media/image25.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hyperlink" Target="https://moodle.uwtsd.ac.uk/pluginfile.php/903685/mod_resource/content/1/Lorenz%20et%20al%20%282013%29%20Barchan%20Dunes.pdf" TargetMode="External"/><Relationship Id="rId2" Type="http://schemas.openxmlformats.org/officeDocument/2006/relationships/image" Target="../media/image25.jpeg"/><Relationship Id="rId1" Type="http://schemas.openxmlformats.org/officeDocument/2006/relationships/slideLayout" Target="../slideLayouts/slideLayout7.xml"/><Relationship Id="rId4" Type="http://schemas.openxmlformats.org/officeDocument/2006/relationships/hyperlink" Target="https://www.google.com/maps/place/Star+Wars:+Mos+Espa/@33.9939758,7.8427424,377m/data=!3m1!1e3!4m6!3m5!1s0x1257f69daf12dbe9:0xa1a55593e3a898cf!8m2!3d33.9941716!4d7.8428328!16s%2Fg%2F1wsvqbd1?hl=en&amp;entry=ttu"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7.xml"/><Relationship Id="rId4" Type="http://schemas.openxmlformats.org/officeDocument/2006/relationships/image" Target="../media/image28.jpeg"/></Relationships>
</file>

<file path=ppt/slides/_rels/slide22.xml.rels><?xml version="1.0" encoding="UTF-8" standalone="yes"?>
<Relationships xmlns="http://schemas.openxmlformats.org/package/2006/relationships"><Relationship Id="rId3" Type="http://schemas.openxmlformats.org/officeDocument/2006/relationships/image" Target="../media/image30.emf"/><Relationship Id="rId2" Type="http://schemas.openxmlformats.org/officeDocument/2006/relationships/image" Target="../media/image29.png"/><Relationship Id="rId1" Type="http://schemas.openxmlformats.org/officeDocument/2006/relationships/slideLayout" Target="../slideLayouts/slideLayout7.xml"/><Relationship Id="rId5" Type="http://schemas.openxmlformats.org/officeDocument/2006/relationships/image" Target="../media/image32.png"/><Relationship Id="rId4" Type="http://schemas.openxmlformats.org/officeDocument/2006/relationships/image" Target="../media/image31.png"/></Relationships>
</file>

<file path=ppt/slides/_rels/slide23.xml.rels><?xml version="1.0" encoding="UTF-8" standalone="yes"?>
<Relationships xmlns="http://schemas.openxmlformats.org/package/2006/relationships"><Relationship Id="rId3" Type="http://schemas.openxmlformats.org/officeDocument/2006/relationships/image" Target="../media/image34.jpeg"/><Relationship Id="rId7" Type="http://schemas.openxmlformats.org/officeDocument/2006/relationships/image" Target="../media/image37.emf"/><Relationship Id="rId2" Type="http://schemas.openxmlformats.org/officeDocument/2006/relationships/image" Target="../media/image33.jpeg"/><Relationship Id="rId1" Type="http://schemas.openxmlformats.org/officeDocument/2006/relationships/slideLayout" Target="../slideLayouts/slideLayout7.xml"/><Relationship Id="rId6" Type="http://schemas.microsoft.com/office/2007/relationships/hdphoto" Target="../media/hdphoto1.wdp"/><Relationship Id="rId5" Type="http://schemas.openxmlformats.org/officeDocument/2006/relationships/image" Target="../media/image36.png"/><Relationship Id="rId4" Type="http://schemas.openxmlformats.org/officeDocument/2006/relationships/image" Target="../media/image35.emf"/></Relationships>
</file>

<file path=ppt/slides/_rels/slide24.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8.jpeg"/><Relationship Id="rId1" Type="http://schemas.openxmlformats.org/officeDocument/2006/relationships/slideLayout" Target="../slideLayouts/slideLayout7.xml"/><Relationship Id="rId5" Type="http://schemas.openxmlformats.org/officeDocument/2006/relationships/hyperlink" Target="https://dunedoctors.com/how-coastal-dunes-evolve/" TargetMode="External"/><Relationship Id="rId4" Type="http://schemas.openxmlformats.org/officeDocument/2006/relationships/hyperlink" Target="https://www.nature.com/scitable/knowledge/library/coastal-dunes-geomorphology-25822000/"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www.nature.com/scitable/knowledge/library/coastal-dunes-geomorphology-25822000/" TargetMode="External"/><Relationship Id="rId2" Type="http://schemas.openxmlformats.org/officeDocument/2006/relationships/image" Target="../media/image38.jpeg"/><Relationship Id="rId1" Type="http://schemas.openxmlformats.org/officeDocument/2006/relationships/slideLayout" Target="../slideLayouts/slideLayout7.xml"/><Relationship Id="rId5" Type="http://schemas.openxmlformats.org/officeDocument/2006/relationships/image" Target="../media/image40.jpeg"/><Relationship Id="rId4" Type="http://schemas.openxmlformats.org/officeDocument/2006/relationships/hyperlink" Target="https://dunedoctors.com/how-coastal-dunes-evolve/"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41.jpg"/><Relationship Id="rId1" Type="http://schemas.openxmlformats.org/officeDocument/2006/relationships/slideLayout" Target="../slideLayouts/slideLayout7.xml"/><Relationship Id="rId4" Type="http://schemas.openxmlformats.org/officeDocument/2006/relationships/image" Target="../media/image43.jpeg"/></Relationships>
</file>

<file path=ppt/slides/_rels/slide27.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44.jpeg"/><Relationship Id="rId1" Type="http://schemas.openxmlformats.org/officeDocument/2006/relationships/slideLayout" Target="../slideLayouts/slideLayout7.xml"/><Relationship Id="rId5" Type="http://schemas.openxmlformats.org/officeDocument/2006/relationships/image" Target="../media/image47.jpeg"/><Relationship Id="rId4" Type="http://schemas.openxmlformats.org/officeDocument/2006/relationships/image" Target="../media/image46.jpeg"/></Relationships>
</file>

<file path=ppt/slides/_rels/slide28.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image" Target="../media/image48.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image" Target="../media/image49.jpeg"/><Relationship Id="rId1" Type="http://schemas.openxmlformats.org/officeDocument/2006/relationships/slideLayout" Target="../slideLayouts/slideLayout7.xml"/><Relationship Id="rId5" Type="http://schemas.openxmlformats.org/officeDocument/2006/relationships/image" Target="../media/image52.jpeg"/><Relationship Id="rId4" Type="http://schemas.openxmlformats.org/officeDocument/2006/relationships/image" Target="../media/image51.wmf"/></Relationships>
</file>

<file path=ppt/slides/_rels/slide30.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image" Target="../media/image53.jpeg"/><Relationship Id="rId1" Type="http://schemas.openxmlformats.org/officeDocument/2006/relationships/slideLayout" Target="../slideLayouts/slideLayout7.xml"/><Relationship Id="rId5" Type="http://schemas.openxmlformats.org/officeDocument/2006/relationships/chart" Target="../charts/chart2.xml"/><Relationship Id="rId4" Type="http://schemas.openxmlformats.org/officeDocument/2006/relationships/image" Target="../media/image55.jpeg"/></Relationships>
</file>

<file path=ppt/slides/_rels/slide31.xml.rels><?xml version="1.0" encoding="UTF-8" standalone="yes"?>
<Relationships xmlns="http://schemas.openxmlformats.org/package/2006/relationships"><Relationship Id="rId3" Type="http://schemas.openxmlformats.org/officeDocument/2006/relationships/image" Target="../media/image57.jpeg"/><Relationship Id="rId7" Type="http://schemas.openxmlformats.org/officeDocument/2006/relationships/image" Target="../media/image61.jpeg"/><Relationship Id="rId2" Type="http://schemas.openxmlformats.org/officeDocument/2006/relationships/image" Target="../media/image56.jpeg"/><Relationship Id="rId1" Type="http://schemas.openxmlformats.org/officeDocument/2006/relationships/slideLayout" Target="../slideLayouts/slideLayout7.xml"/><Relationship Id="rId6" Type="http://schemas.openxmlformats.org/officeDocument/2006/relationships/image" Target="../media/image60.jpeg"/><Relationship Id="rId5" Type="http://schemas.openxmlformats.org/officeDocument/2006/relationships/image" Target="../media/image59.jpeg"/><Relationship Id="rId4" Type="http://schemas.openxmlformats.org/officeDocument/2006/relationships/image" Target="../media/image58.jpeg"/></Relationships>
</file>

<file path=ppt/slides/_rels/slide32.xml.rels><?xml version="1.0" encoding="UTF-8" standalone="yes"?>
<Relationships xmlns="http://schemas.openxmlformats.org/package/2006/relationships"><Relationship Id="rId8" Type="http://schemas.openxmlformats.org/officeDocument/2006/relationships/chart" Target="../charts/chart3.xml"/><Relationship Id="rId3" Type="http://schemas.openxmlformats.org/officeDocument/2006/relationships/image" Target="../media/image63.jpeg"/><Relationship Id="rId7" Type="http://schemas.openxmlformats.org/officeDocument/2006/relationships/image" Target="../media/image67.jpeg"/><Relationship Id="rId2" Type="http://schemas.openxmlformats.org/officeDocument/2006/relationships/image" Target="../media/image62.jpeg"/><Relationship Id="rId1" Type="http://schemas.openxmlformats.org/officeDocument/2006/relationships/slideLayout" Target="../slideLayouts/slideLayout7.xml"/><Relationship Id="rId6" Type="http://schemas.openxmlformats.org/officeDocument/2006/relationships/image" Target="../media/image66.jpeg"/><Relationship Id="rId5" Type="http://schemas.openxmlformats.org/officeDocument/2006/relationships/image" Target="../media/image65.wmf"/><Relationship Id="rId4" Type="http://schemas.openxmlformats.org/officeDocument/2006/relationships/image" Target="../media/image64.jpeg"/></Relationships>
</file>

<file path=ppt/slides/_rels/slide33.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image" Target="../media/image68.jpeg"/><Relationship Id="rId1" Type="http://schemas.openxmlformats.org/officeDocument/2006/relationships/slideLayout" Target="../slideLayouts/slideLayout7.xml"/><Relationship Id="rId6" Type="http://schemas.openxmlformats.org/officeDocument/2006/relationships/image" Target="../media/image72.jpeg"/><Relationship Id="rId5" Type="http://schemas.openxmlformats.org/officeDocument/2006/relationships/image" Target="../media/image71.jpeg"/><Relationship Id="rId4" Type="http://schemas.openxmlformats.org/officeDocument/2006/relationships/image" Target="../media/image70.jpeg"/></Relationships>
</file>

<file path=ppt/slides/_rels/slide34.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image" Target="../media/image73.jpeg"/><Relationship Id="rId1" Type="http://schemas.openxmlformats.org/officeDocument/2006/relationships/slideLayout" Target="../slideLayouts/slideLayout7.xml"/><Relationship Id="rId4" Type="http://schemas.openxmlformats.org/officeDocument/2006/relationships/image" Target="../media/image75.jpeg"/></Relationships>
</file>

<file path=ppt/slides/_rels/slide35.xml.rels><?xml version="1.0" encoding="UTF-8" standalone="yes"?>
<Relationships xmlns="http://schemas.openxmlformats.org/package/2006/relationships"><Relationship Id="rId3" Type="http://schemas.openxmlformats.org/officeDocument/2006/relationships/image" Target="../media/image77.jpg"/><Relationship Id="rId2" Type="http://schemas.openxmlformats.org/officeDocument/2006/relationships/image" Target="../media/image76.jp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79.jpg"/><Relationship Id="rId2" Type="http://schemas.openxmlformats.org/officeDocument/2006/relationships/image" Target="../media/image78.jp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80.jpe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81.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a:extLst>
              <a:ext uri="{FF2B5EF4-FFF2-40B4-BE49-F238E27FC236}">
                <a16:creationId xmlns:a16="http://schemas.microsoft.com/office/drawing/2014/main" id="{26345BAD-C52C-580F-5E54-C371F1F93D5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1216"/>
          <a:stretch/>
        </p:blipFill>
        <p:spPr bwMode="auto">
          <a:xfrm>
            <a:off x="0" y="-3142"/>
            <a:ext cx="9144000" cy="6864284"/>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12">
            <a:extLst>
              <a:ext uri="{FF2B5EF4-FFF2-40B4-BE49-F238E27FC236}">
                <a16:creationId xmlns:a16="http://schemas.microsoft.com/office/drawing/2014/main" id="{B383E416-5896-40B4-AF64-067018421372}"/>
              </a:ext>
            </a:extLst>
          </p:cNvPr>
          <p:cNvSpPr txBox="1">
            <a:spLocks noChangeArrowheads="1"/>
          </p:cNvSpPr>
          <p:nvPr/>
        </p:nvSpPr>
        <p:spPr bwMode="auto">
          <a:xfrm>
            <a:off x="148382" y="5985689"/>
            <a:ext cx="6370655"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r>
              <a:rPr lang="en-AU" altLang="en-US" sz="2000" dirty="0">
                <a:solidFill>
                  <a:schemeClr val="bg1"/>
                </a:solidFill>
                <a:cs typeface="Arial" panose="020B0604020202020204" pitchFamily="34" charset="0"/>
              </a:rPr>
              <a:t>Dr Alissa Flatley</a:t>
            </a:r>
          </a:p>
          <a:p>
            <a:pPr eaLnBrk="1" hangingPunct="1"/>
            <a:r>
              <a:rPr lang="en-GB" sz="2000" dirty="0">
                <a:solidFill>
                  <a:schemeClr val="bg1"/>
                </a:solidFill>
              </a:rPr>
              <a:t>ACNA4007 – Physical Landscape and the Geosphere </a:t>
            </a:r>
            <a:endParaRPr lang="en-AU" altLang="en-US" sz="2000" dirty="0">
              <a:solidFill>
                <a:schemeClr val="bg1"/>
              </a:solidFill>
              <a:cs typeface="Arial" panose="020B0604020202020204" pitchFamily="34" charset="0"/>
            </a:endParaRPr>
          </a:p>
          <a:p>
            <a:pPr algn="r" eaLnBrk="1" hangingPunct="1"/>
            <a:endParaRPr lang="en-AU" altLang="en-US" sz="2000" dirty="0">
              <a:solidFill>
                <a:schemeClr val="bg1"/>
              </a:solidFill>
              <a:cs typeface="Arial" panose="020B0604020202020204" pitchFamily="34" charset="0"/>
            </a:endParaRPr>
          </a:p>
        </p:txBody>
      </p:sp>
      <p:sp>
        <p:nvSpPr>
          <p:cNvPr id="8" name="Rectangle 7">
            <a:extLst>
              <a:ext uri="{FF2B5EF4-FFF2-40B4-BE49-F238E27FC236}">
                <a16:creationId xmlns:a16="http://schemas.microsoft.com/office/drawing/2014/main" id="{1E7EA1A0-1BE0-4676-A495-F14C426B829D}"/>
              </a:ext>
            </a:extLst>
          </p:cNvPr>
          <p:cNvSpPr/>
          <p:nvPr/>
        </p:nvSpPr>
        <p:spPr>
          <a:xfrm>
            <a:off x="220641" y="46083"/>
            <a:ext cx="8371268" cy="1538883"/>
          </a:xfrm>
          <a:prstGeom prst="rect">
            <a:avLst/>
          </a:prstGeom>
        </p:spPr>
        <p:txBody>
          <a:bodyPr wrap="square">
            <a:spAutoFit/>
          </a:bodyPr>
          <a:lstStyle/>
          <a:p>
            <a:pPr algn="r" eaLnBrk="1" fontAlgn="auto" hangingPunct="1">
              <a:spcBef>
                <a:spcPts val="0"/>
              </a:spcBef>
              <a:spcAft>
                <a:spcPts val="0"/>
              </a:spcAft>
              <a:defRPr/>
            </a:pPr>
            <a:r>
              <a:rPr lang="en-US" sz="5400" dirty="0">
                <a:solidFill>
                  <a:srgbClr val="002060"/>
                </a:solidFill>
                <a:effectLst>
                  <a:outerShdw blurRad="50800" dist="63500" dir="5400000" algn="ctr" rotWithShape="0">
                    <a:schemeClr val="bg1">
                      <a:alpha val="43000"/>
                    </a:schemeClr>
                  </a:outerShdw>
                </a:effectLst>
                <a:latin typeface="Arial Black" pitchFamily="34" charset="0"/>
              </a:rPr>
              <a:t>Windy Landscapes </a:t>
            </a:r>
            <a:r>
              <a:rPr lang="en-US" sz="4000" dirty="0">
                <a:solidFill>
                  <a:srgbClr val="002060"/>
                </a:solidFill>
                <a:effectLst>
                  <a:outerShdw blurRad="50800" dist="63500" dir="5400000" algn="ctr" rotWithShape="0">
                    <a:schemeClr val="bg1">
                      <a:alpha val="43000"/>
                    </a:schemeClr>
                  </a:outerShdw>
                </a:effectLst>
                <a:latin typeface="Arial Black" pitchFamily="34" charset="0"/>
              </a:rPr>
              <a:t>Aeolian Forms and Dynamics</a:t>
            </a:r>
          </a:p>
        </p:txBody>
      </p:sp>
      <p:pic>
        <p:nvPicPr>
          <p:cNvPr id="3" name="Picture 2" descr="A black background with white text&#10;&#10;Description automatically generated">
            <a:extLst>
              <a:ext uri="{FF2B5EF4-FFF2-40B4-BE49-F238E27FC236}">
                <a16:creationId xmlns:a16="http://schemas.microsoft.com/office/drawing/2014/main" id="{4441065F-39CC-E848-F12F-99DEABA296A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91296" y="5699918"/>
            <a:ext cx="2404322" cy="1111999"/>
          </a:xfrm>
          <a:prstGeom prst="rect">
            <a:avLst/>
          </a:prstGeom>
        </p:spPr>
      </p:pic>
    </p:spTree>
    <p:extLst>
      <p:ext uri="{BB962C8B-B14F-4D97-AF65-F5344CB8AC3E}">
        <p14:creationId xmlns:p14="http://schemas.microsoft.com/office/powerpoint/2010/main" val="7013854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a:extLst>
              <a:ext uri="{FF2B5EF4-FFF2-40B4-BE49-F238E27FC236}">
                <a16:creationId xmlns:a16="http://schemas.microsoft.com/office/drawing/2014/main" id="{26345BAD-C52C-580F-5E54-C371F1F93D5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1216"/>
          <a:stretch/>
        </p:blipFill>
        <p:spPr bwMode="auto">
          <a:xfrm>
            <a:off x="0" y="-3142"/>
            <a:ext cx="9144000" cy="6864284"/>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6134A7E6-730B-6EDC-9DF5-99CFF6725BAD}"/>
              </a:ext>
            </a:extLst>
          </p:cNvPr>
          <p:cNvSpPr txBox="1"/>
          <p:nvPr/>
        </p:nvSpPr>
        <p:spPr>
          <a:xfrm>
            <a:off x="293698" y="5247325"/>
            <a:ext cx="4572000" cy="1477328"/>
          </a:xfrm>
          <a:prstGeom prst="rect">
            <a:avLst/>
          </a:prstGeom>
          <a:noFill/>
        </p:spPr>
        <p:txBody>
          <a:bodyPr wrap="square">
            <a:spAutoFit/>
          </a:bodyPr>
          <a:lstStyle/>
          <a:p>
            <a:r>
              <a:rPr lang="en-GB" dirty="0">
                <a:solidFill>
                  <a:schemeClr val="bg1"/>
                </a:solidFill>
              </a:rPr>
              <a:t>A </a:t>
            </a:r>
            <a:r>
              <a:rPr lang="en-GB" u="sng" dirty="0">
                <a:solidFill>
                  <a:schemeClr val="bg1"/>
                </a:solidFill>
              </a:rPr>
              <a:t>dune</a:t>
            </a:r>
            <a:r>
              <a:rPr lang="en-GB" dirty="0">
                <a:solidFill>
                  <a:schemeClr val="bg1"/>
                </a:solidFill>
              </a:rPr>
              <a:t> is a mound of sand formed by the wind, usually along the beach or in a desert. Dunes form when wind blows sand into a sheltered area behind an obstacle. Dunes grow as grains of sand accumulate.</a:t>
            </a:r>
          </a:p>
        </p:txBody>
      </p:sp>
      <p:sp>
        <p:nvSpPr>
          <p:cNvPr id="10" name="TextBox 9">
            <a:extLst>
              <a:ext uri="{FF2B5EF4-FFF2-40B4-BE49-F238E27FC236}">
                <a16:creationId xmlns:a16="http://schemas.microsoft.com/office/drawing/2014/main" id="{9085F8C0-ED52-23F4-2CF7-A23BD33A8312}"/>
              </a:ext>
            </a:extLst>
          </p:cNvPr>
          <p:cNvSpPr txBox="1"/>
          <p:nvPr/>
        </p:nvSpPr>
        <p:spPr>
          <a:xfrm>
            <a:off x="245253" y="155353"/>
            <a:ext cx="4572000" cy="646331"/>
          </a:xfrm>
          <a:prstGeom prst="rect">
            <a:avLst/>
          </a:prstGeom>
          <a:noFill/>
        </p:spPr>
        <p:txBody>
          <a:bodyPr wrap="square">
            <a:spAutoFit/>
          </a:bodyPr>
          <a:lstStyle/>
          <a:p>
            <a:r>
              <a:rPr lang="en-GB" b="0" i="0" u="sng" dirty="0">
                <a:solidFill>
                  <a:schemeClr val="bg1"/>
                </a:solidFill>
                <a:effectLst/>
                <a:latin typeface="arial" panose="020B0604020202020204" pitchFamily="34" charset="0"/>
              </a:rPr>
              <a:t>Aeolian </a:t>
            </a:r>
            <a:r>
              <a:rPr lang="en-GB" b="0" i="0" dirty="0">
                <a:solidFill>
                  <a:schemeClr val="bg1"/>
                </a:solidFill>
                <a:effectLst/>
                <a:latin typeface="arial" panose="020B0604020202020204" pitchFamily="34" charset="0"/>
              </a:rPr>
              <a:t>relating to or arising from the action of the wind.</a:t>
            </a:r>
            <a:endParaRPr lang="en-GB" dirty="0">
              <a:solidFill>
                <a:schemeClr val="bg1"/>
              </a:solidFill>
            </a:endParaRPr>
          </a:p>
        </p:txBody>
      </p:sp>
      <p:sp>
        <p:nvSpPr>
          <p:cNvPr id="12" name="TextBox 11">
            <a:extLst>
              <a:ext uri="{FF2B5EF4-FFF2-40B4-BE49-F238E27FC236}">
                <a16:creationId xmlns:a16="http://schemas.microsoft.com/office/drawing/2014/main" id="{323E3C7D-BA7A-E55D-E0DD-572103F03638}"/>
              </a:ext>
            </a:extLst>
          </p:cNvPr>
          <p:cNvSpPr txBox="1"/>
          <p:nvPr/>
        </p:nvSpPr>
        <p:spPr>
          <a:xfrm>
            <a:off x="4950477" y="6346268"/>
            <a:ext cx="4572000" cy="369332"/>
          </a:xfrm>
          <a:prstGeom prst="rect">
            <a:avLst/>
          </a:prstGeom>
          <a:noFill/>
        </p:spPr>
        <p:txBody>
          <a:bodyPr wrap="square">
            <a:spAutoFit/>
          </a:bodyPr>
          <a:lstStyle/>
          <a:p>
            <a:r>
              <a:rPr lang="en-GB" dirty="0">
                <a:highlight>
                  <a:srgbClr val="ECE2D8"/>
                </a:highlight>
                <a:hlinkClick r:id="rId3"/>
              </a:rPr>
              <a:t>Dune (nationalgeographic.org)</a:t>
            </a:r>
            <a:endParaRPr lang="en-GB" dirty="0">
              <a:highlight>
                <a:srgbClr val="ECE2D8"/>
              </a:highlight>
            </a:endParaRPr>
          </a:p>
        </p:txBody>
      </p:sp>
    </p:spTree>
    <p:extLst>
      <p:ext uri="{BB962C8B-B14F-4D97-AF65-F5344CB8AC3E}">
        <p14:creationId xmlns:p14="http://schemas.microsoft.com/office/powerpoint/2010/main" val="26689098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0" name="Picture 6" descr="Star sand dunes in the Death Valley, California, USA. ">
            <a:extLst>
              <a:ext uri="{FF2B5EF4-FFF2-40B4-BE49-F238E27FC236}">
                <a16:creationId xmlns:a16="http://schemas.microsoft.com/office/drawing/2014/main" id="{97C02E0F-FA6E-1E48-0282-06E7D8512AA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1042" b="-1284"/>
          <a:stretch/>
        </p:blipFill>
        <p:spPr bwMode="auto">
          <a:xfrm>
            <a:off x="1" y="0"/>
            <a:ext cx="9144000" cy="6946083"/>
          </a:xfrm>
          <a:prstGeom prst="rect">
            <a:avLst/>
          </a:prstGeom>
          <a:noFill/>
          <a:extLst>
            <a:ext uri="{909E8E84-426E-40DD-AFC4-6F175D3DCCD1}">
              <a14:hiddenFill xmlns:a14="http://schemas.microsoft.com/office/drawing/2010/main">
                <a:solidFill>
                  <a:srgbClr val="FFFFFF"/>
                </a:solidFill>
              </a14:hiddenFill>
            </a:ext>
          </a:extLst>
        </p:spPr>
      </p:pic>
      <p:cxnSp>
        <p:nvCxnSpPr>
          <p:cNvPr id="3" name="Straight Connector 2"/>
          <p:cNvCxnSpPr/>
          <p:nvPr/>
        </p:nvCxnSpPr>
        <p:spPr>
          <a:xfrm>
            <a:off x="107504" y="404664"/>
            <a:ext cx="8856984"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4" name="TextBox 3"/>
          <p:cNvSpPr txBox="1"/>
          <p:nvPr/>
        </p:nvSpPr>
        <p:spPr>
          <a:xfrm>
            <a:off x="0" y="0"/>
            <a:ext cx="9144000" cy="369332"/>
          </a:xfrm>
          <a:prstGeom prst="rect">
            <a:avLst/>
          </a:prstGeom>
          <a:noFill/>
        </p:spPr>
        <p:txBody>
          <a:bodyPr wrap="square" rtlCol="0">
            <a:spAutoFit/>
          </a:bodyPr>
          <a:lstStyle/>
          <a:p>
            <a:pPr algn="r"/>
            <a:r>
              <a:rPr lang="de-DE" b="1" dirty="0">
                <a:solidFill>
                  <a:srgbClr val="002060"/>
                </a:solidFill>
                <a:latin typeface="Arial" panose="020B0604020202020204" pitchFamily="34" charset="0"/>
                <a:cs typeface="Arial" panose="020B0604020202020204" pitchFamily="34" charset="0"/>
              </a:rPr>
              <a:t>Understanding the aeolian system...</a:t>
            </a:r>
          </a:p>
        </p:txBody>
      </p:sp>
      <p:sp>
        <p:nvSpPr>
          <p:cNvPr id="23" name="TextBox 22">
            <a:extLst>
              <a:ext uri="{FF2B5EF4-FFF2-40B4-BE49-F238E27FC236}">
                <a16:creationId xmlns:a16="http://schemas.microsoft.com/office/drawing/2014/main" id="{0D5D7A44-F802-AB23-D9BA-8452AC2A495D}"/>
              </a:ext>
            </a:extLst>
          </p:cNvPr>
          <p:cNvSpPr txBox="1"/>
          <p:nvPr/>
        </p:nvSpPr>
        <p:spPr>
          <a:xfrm>
            <a:off x="210474" y="599710"/>
            <a:ext cx="3326013" cy="1754326"/>
          </a:xfrm>
          <a:prstGeom prst="rect">
            <a:avLst/>
          </a:prstGeom>
          <a:noFill/>
        </p:spPr>
        <p:txBody>
          <a:bodyPr wrap="square">
            <a:spAutoFit/>
          </a:bodyPr>
          <a:lstStyle/>
          <a:p>
            <a:r>
              <a:rPr lang="en-GB" dirty="0">
                <a:solidFill>
                  <a:srgbClr val="002060"/>
                </a:solidFill>
                <a:highlight>
                  <a:srgbClr val="ECE2D8"/>
                </a:highlight>
              </a:rPr>
              <a:t>The whole of the surface of the globe is affected by the wind to varying degrees, but aeolian deposits are only dominant in a relatively restricted range of settings. </a:t>
            </a:r>
          </a:p>
        </p:txBody>
      </p:sp>
      <p:pic>
        <p:nvPicPr>
          <p:cNvPr id="1028" name="Picture 4" descr="Winds">
            <a:extLst>
              <a:ext uri="{FF2B5EF4-FFF2-40B4-BE49-F238E27FC236}">
                <a16:creationId xmlns:a16="http://schemas.microsoft.com/office/drawing/2014/main" id="{C1A376F4-36A8-9775-BA6F-F9F5A79FF8D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56129" y="910684"/>
            <a:ext cx="6402273" cy="53476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493010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0" name="Picture 6" descr="Star sand dunes in the Death Valley, California, USA. ">
            <a:extLst>
              <a:ext uri="{FF2B5EF4-FFF2-40B4-BE49-F238E27FC236}">
                <a16:creationId xmlns:a16="http://schemas.microsoft.com/office/drawing/2014/main" id="{97C02E0F-FA6E-1E48-0282-06E7D8512AA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1042" b="-1284"/>
          <a:stretch/>
        </p:blipFill>
        <p:spPr bwMode="auto">
          <a:xfrm>
            <a:off x="1" y="0"/>
            <a:ext cx="9144000" cy="6946083"/>
          </a:xfrm>
          <a:prstGeom prst="rect">
            <a:avLst/>
          </a:prstGeom>
          <a:noFill/>
          <a:extLst>
            <a:ext uri="{909E8E84-426E-40DD-AFC4-6F175D3DCCD1}">
              <a14:hiddenFill xmlns:a14="http://schemas.microsoft.com/office/drawing/2010/main">
                <a:solidFill>
                  <a:srgbClr val="FFFFFF"/>
                </a:solidFill>
              </a14:hiddenFill>
            </a:ext>
          </a:extLst>
        </p:spPr>
      </p:pic>
      <p:cxnSp>
        <p:nvCxnSpPr>
          <p:cNvPr id="3" name="Straight Connector 2"/>
          <p:cNvCxnSpPr/>
          <p:nvPr/>
        </p:nvCxnSpPr>
        <p:spPr>
          <a:xfrm>
            <a:off x="107504" y="404664"/>
            <a:ext cx="8856984"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4" name="TextBox 3"/>
          <p:cNvSpPr txBox="1"/>
          <p:nvPr/>
        </p:nvSpPr>
        <p:spPr>
          <a:xfrm>
            <a:off x="0" y="0"/>
            <a:ext cx="9144000" cy="369332"/>
          </a:xfrm>
          <a:prstGeom prst="rect">
            <a:avLst/>
          </a:prstGeom>
          <a:noFill/>
        </p:spPr>
        <p:txBody>
          <a:bodyPr wrap="square" rtlCol="0">
            <a:spAutoFit/>
          </a:bodyPr>
          <a:lstStyle/>
          <a:p>
            <a:pPr algn="r"/>
            <a:r>
              <a:rPr lang="de-DE" b="1" dirty="0">
                <a:solidFill>
                  <a:srgbClr val="002060"/>
                </a:solidFill>
                <a:latin typeface="Arial" panose="020B0604020202020204" pitchFamily="34" charset="0"/>
                <a:cs typeface="Arial" panose="020B0604020202020204" pitchFamily="34" charset="0"/>
              </a:rPr>
              <a:t>Understanding the aeolian system...</a:t>
            </a:r>
          </a:p>
        </p:txBody>
      </p:sp>
      <p:pic>
        <p:nvPicPr>
          <p:cNvPr id="3074" name="Picture 2">
            <a:extLst>
              <a:ext uri="{FF2B5EF4-FFF2-40B4-BE49-F238E27FC236}">
                <a16:creationId xmlns:a16="http://schemas.microsoft.com/office/drawing/2014/main" id="{4F2A3A88-008D-0EFC-4D98-71EF47A3520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6694" y="699692"/>
            <a:ext cx="8090611" cy="4659124"/>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ECFFCFE5-1E38-015C-E344-509E8B89C3AF}"/>
              </a:ext>
            </a:extLst>
          </p:cNvPr>
          <p:cNvSpPr txBox="1"/>
          <p:nvPr/>
        </p:nvSpPr>
        <p:spPr>
          <a:xfrm>
            <a:off x="2340864" y="5385079"/>
            <a:ext cx="6430060" cy="1200329"/>
          </a:xfrm>
          <a:prstGeom prst="rect">
            <a:avLst/>
          </a:prstGeom>
          <a:noFill/>
        </p:spPr>
        <p:txBody>
          <a:bodyPr wrap="square">
            <a:spAutoFit/>
          </a:bodyPr>
          <a:lstStyle/>
          <a:p>
            <a:r>
              <a:rPr lang="en-GB" dirty="0">
                <a:solidFill>
                  <a:srgbClr val="002060"/>
                </a:solidFill>
                <a:highlight>
                  <a:srgbClr val="ECE2D8"/>
                </a:highlight>
              </a:rPr>
              <a:t>Arid and hyper-arid regions make up approximately 20% of Earth’s surface and are arranged in two latitudinal zones around 30°N and S of equator, as a result of dry air associated with the descending arm of a Hadley Cell.</a:t>
            </a:r>
          </a:p>
        </p:txBody>
      </p:sp>
    </p:spTree>
    <p:extLst>
      <p:ext uri="{BB962C8B-B14F-4D97-AF65-F5344CB8AC3E}">
        <p14:creationId xmlns:p14="http://schemas.microsoft.com/office/powerpoint/2010/main" val="10613999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 name="Picture 2">
            <a:extLst>
              <a:ext uri="{FF2B5EF4-FFF2-40B4-BE49-F238E27FC236}">
                <a16:creationId xmlns:a16="http://schemas.microsoft.com/office/drawing/2014/main" id="{A4DDE9DD-5B57-A4C2-144D-AC3A243EECF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1088"/>
          <a:stretch/>
        </p:blipFill>
        <p:spPr bwMode="auto">
          <a:xfrm>
            <a:off x="-1" y="0"/>
            <a:ext cx="9144001" cy="6858000"/>
          </a:xfrm>
          <a:prstGeom prst="rect">
            <a:avLst/>
          </a:prstGeom>
          <a:noFill/>
          <a:extLst>
            <a:ext uri="{909E8E84-426E-40DD-AFC4-6F175D3DCCD1}">
              <a14:hiddenFill xmlns:a14="http://schemas.microsoft.com/office/drawing/2010/main">
                <a:solidFill>
                  <a:srgbClr val="FFFFFF"/>
                </a:solidFill>
              </a14:hiddenFill>
            </a:ext>
          </a:extLst>
        </p:spPr>
      </p:pic>
      <p:cxnSp>
        <p:nvCxnSpPr>
          <p:cNvPr id="3" name="Straight Connector 2"/>
          <p:cNvCxnSpPr/>
          <p:nvPr/>
        </p:nvCxnSpPr>
        <p:spPr>
          <a:xfrm>
            <a:off x="107504" y="404664"/>
            <a:ext cx="8856984"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4" name="TextBox 3"/>
          <p:cNvSpPr txBox="1"/>
          <p:nvPr/>
        </p:nvSpPr>
        <p:spPr>
          <a:xfrm>
            <a:off x="0" y="0"/>
            <a:ext cx="9144000" cy="369332"/>
          </a:xfrm>
          <a:prstGeom prst="rect">
            <a:avLst/>
          </a:prstGeom>
          <a:noFill/>
        </p:spPr>
        <p:txBody>
          <a:bodyPr wrap="square" rtlCol="0">
            <a:spAutoFit/>
          </a:bodyPr>
          <a:lstStyle/>
          <a:p>
            <a:pPr algn="r"/>
            <a:r>
              <a:rPr lang="de-DE" b="1" dirty="0">
                <a:solidFill>
                  <a:srgbClr val="002060"/>
                </a:solidFill>
                <a:latin typeface="Arial" panose="020B0604020202020204" pitchFamily="34" charset="0"/>
                <a:cs typeface="Arial" panose="020B0604020202020204" pitchFamily="34" charset="0"/>
              </a:rPr>
              <a:t>Understanding the aeolian system...</a:t>
            </a:r>
          </a:p>
        </p:txBody>
      </p:sp>
      <p:pic>
        <p:nvPicPr>
          <p:cNvPr id="23" name="Picture 22">
            <a:extLst>
              <a:ext uri="{FF2B5EF4-FFF2-40B4-BE49-F238E27FC236}">
                <a16:creationId xmlns:a16="http://schemas.microsoft.com/office/drawing/2014/main" id="{DB99A378-EB1A-2384-1707-386C94E4ED4C}"/>
              </a:ext>
            </a:extLst>
          </p:cNvPr>
          <p:cNvPicPr>
            <a:picLocks noChangeAspect="1"/>
          </p:cNvPicPr>
          <p:nvPr/>
        </p:nvPicPr>
        <p:blipFill rotWithShape="1">
          <a:blip r:embed="rId4"/>
          <a:srcRect l="12138" t="56543" r="67449" b="27733"/>
          <a:stretch/>
        </p:blipFill>
        <p:spPr>
          <a:xfrm>
            <a:off x="390984" y="732876"/>
            <a:ext cx="8491523" cy="4360503"/>
          </a:xfrm>
          <a:prstGeom prst="rect">
            <a:avLst/>
          </a:prstGeom>
        </p:spPr>
      </p:pic>
      <p:sp>
        <p:nvSpPr>
          <p:cNvPr id="25" name="TextBox 24">
            <a:extLst>
              <a:ext uri="{FF2B5EF4-FFF2-40B4-BE49-F238E27FC236}">
                <a16:creationId xmlns:a16="http://schemas.microsoft.com/office/drawing/2014/main" id="{BCB5730E-C7E8-D02E-A004-1C3CC296552A}"/>
              </a:ext>
            </a:extLst>
          </p:cNvPr>
          <p:cNvSpPr txBox="1"/>
          <p:nvPr/>
        </p:nvSpPr>
        <p:spPr>
          <a:xfrm>
            <a:off x="390984" y="4966815"/>
            <a:ext cx="5304840" cy="1754326"/>
          </a:xfrm>
          <a:prstGeom prst="rect">
            <a:avLst/>
          </a:prstGeom>
          <a:noFill/>
        </p:spPr>
        <p:txBody>
          <a:bodyPr wrap="square">
            <a:spAutoFit/>
          </a:bodyPr>
          <a:lstStyle/>
          <a:p>
            <a:endParaRPr lang="en-GB" dirty="0">
              <a:solidFill>
                <a:srgbClr val="002060"/>
              </a:solidFill>
              <a:highlight>
                <a:srgbClr val="ECE2D8"/>
              </a:highlight>
            </a:endParaRPr>
          </a:p>
          <a:p>
            <a:r>
              <a:rPr lang="en-GB" dirty="0">
                <a:solidFill>
                  <a:srgbClr val="002060"/>
                </a:solidFill>
                <a:highlight>
                  <a:srgbClr val="ECE2D8"/>
                </a:highlight>
              </a:rPr>
              <a:t>The aeolian sediment transport system can be subdivided into two classes based on grain size characteristics. </a:t>
            </a:r>
            <a:r>
              <a:rPr lang="en-GB" b="1" dirty="0">
                <a:solidFill>
                  <a:srgbClr val="002060"/>
                </a:solidFill>
                <a:highlight>
                  <a:srgbClr val="ECE2D8"/>
                </a:highlight>
              </a:rPr>
              <a:t>That is: (a) material of sand size (&gt;50μm); and (b) silt- and clay-sized particles (&lt; 50μm) and dust</a:t>
            </a:r>
          </a:p>
        </p:txBody>
      </p:sp>
      <p:sp>
        <p:nvSpPr>
          <p:cNvPr id="28" name="TextBox 27">
            <a:extLst>
              <a:ext uri="{FF2B5EF4-FFF2-40B4-BE49-F238E27FC236}">
                <a16:creationId xmlns:a16="http://schemas.microsoft.com/office/drawing/2014/main" id="{7350A4EF-A7E1-E117-0D37-FB7F46F8D7DE}"/>
              </a:ext>
            </a:extLst>
          </p:cNvPr>
          <p:cNvSpPr txBox="1"/>
          <p:nvPr/>
        </p:nvSpPr>
        <p:spPr>
          <a:xfrm>
            <a:off x="5789098" y="5197647"/>
            <a:ext cx="3436882" cy="646331"/>
          </a:xfrm>
          <a:prstGeom prst="rect">
            <a:avLst/>
          </a:prstGeom>
          <a:noFill/>
        </p:spPr>
        <p:txBody>
          <a:bodyPr wrap="square">
            <a:spAutoFit/>
          </a:bodyPr>
          <a:lstStyle/>
          <a:p>
            <a:r>
              <a:rPr lang="en-GB" dirty="0">
                <a:hlinkClick r:id="rId5"/>
              </a:rPr>
              <a:t>Aeolian Sediment Transport | SpringerLink</a:t>
            </a:r>
            <a:endParaRPr lang="en-GB" dirty="0"/>
          </a:p>
        </p:txBody>
      </p:sp>
    </p:spTree>
    <p:extLst>
      <p:ext uri="{BB962C8B-B14F-4D97-AF65-F5344CB8AC3E}">
        <p14:creationId xmlns:p14="http://schemas.microsoft.com/office/powerpoint/2010/main" val="44412304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469F6FFB-401A-C333-1ECE-FC251FB029A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1088"/>
          <a:stretch/>
        </p:blipFill>
        <p:spPr bwMode="auto">
          <a:xfrm>
            <a:off x="-1" y="0"/>
            <a:ext cx="9144001" cy="6858000"/>
          </a:xfrm>
          <a:prstGeom prst="rect">
            <a:avLst/>
          </a:prstGeom>
          <a:noFill/>
          <a:extLst>
            <a:ext uri="{909E8E84-426E-40DD-AFC4-6F175D3DCCD1}">
              <a14:hiddenFill xmlns:a14="http://schemas.microsoft.com/office/drawing/2010/main">
                <a:solidFill>
                  <a:srgbClr val="FFFFFF"/>
                </a:solidFill>
              </a14:hiddenFill>
            </a:ext>
          </a:extLst>
        </p:spPr>
      </p:pic>
      <p:cxnSp>
        <p:nvCxnSpPr>
          <p:cNvPr id="3" name="Straight Connector 2"/>
          <p:cNvCxnSpPr/>
          <p:nvPr/>
        </p:nvCxnSpPr>
        <p:spPr>
          <a:xfrm>
            <a:off x="107504" y="404664"/>
            <a:ext cx="8856984"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4" name="TextBox 3"/>
          <p:cNvSpPr txBox="1"/>
          <p:nvPr/>
        </p:nvSpPr>
        <p:spPr>
          <a:xfrm>
            <a:off x="0" y="0"/>
            <a:ext cx="9144000" cy="369332"/>
          </a:xfrm>
          <a:prstGeom prst="rect">
            <a:avLst/>
          </a:prstGeom>
          <a:noFill/>
        </p:spPr>
        <p:txBody>
          <a:bodyPr wrap="square" rtlCol="0">
            <a:spAutoFit/>
          </a:bodyPr>
          <a:lstStyle/>
          <a:p>
            <a:pPr algn="r"/>
            <a:r>
              <a:rPr lang="de-DE" b="1" dirty="0">
                <a:solidFill>
                  <a:srgbClr val="002060"/>
                </a:solidFill>
                <a:latin typeface="Arial" panose="020B0604020202020204" pitchFamily="34" charset="0"/>
                <a:cs typeface="Arial" panose="020B0604020202020204" pitchFamily="34" charset="0"/>
              </a:rPr>
              <a:t>Understanding the aeolian system...</a:t>
            </a:r>
          </a:p>
        </p:txBody>
      </p:sp>
      <p:sp>
        <p:nvSpPr>
          <p:cNvPr id="5" name="TextBox 4">
            <a:extLst>
              <a:ext uri="{FF2B5EF4-FFF2-40B4-BE49-F238E27FC236}">
                <a16:creationId xmlns:a16="http://schemas.microsoft.com/office/drawing/2014/main" id="{368205C1-3DB8-EE1A-4C62-D5B1066F85BB}"/>
              </a:ext>
            </a:extLst>
          </p:cNvPr>
          <p:cNvSpPr txBox="1"/>
          <p:nvPr/>
        </p:nvSpPr>
        <p:spPr>
          <a:xfrm>
            <a:off x="252961" y="5665206"/>
            <a:ext cx="5304840" cy="923330"/>
          </a:xfrm>
          <a:prstGeom prst="rect">
            <a:avLst/>
          </a:prstGeom>
          <a:noFill/>
        </p:spPr>
        <p:txBody>
          <a:bodyPr wrap="square">
            <a:spAutoFit/>
          </a:bodyPr>
          <a:lstStyle/>
          <a:p>
            <a:endParaRPr lang="en-GB" dirty="0">
              <a:solidFill>
                <a:srgbClr val="002060"/>
              </a:solidFill>
              <a:highlight>
                <a:srgbClr val="ECE2D8"/>
              </a:highlight>
            </a:endParaRPr>
          </a:p>
          <a:p>
            <a:r>
              <a:rPr lang="en-GB" dirty="0">
                <a:solidFill>
                  <a:srgbClr val="002060"/>
                </a:solidFill>
                <a:highlight>
                  <a:srgbClr val="ECE2D8"/>
                </a:highlight>
              </a:rPr>
              <a:t>Long term suspension from aerial images (Cabo Verde) </a:t>
            </a:r>
            <a:endParaRPr lang="en-GB" b="1" dirty="0">
              <a:solidFill>
                <a:srgbClr val="002060"/>
              </a:solidFill>
              <a:highlight>
                <a:srgbClr val="ECE2D8"/>
              </a:highlight>
            </a:endParaRPr>
          </a:p>
        </p:txBody>
      </p:sp>
      <p:sp>
        <p:nvSpPr>
          <p:cNvPr id="7" name="TextBox 6">
            <a:extLst>
              <a:ext uri="{FF2B5EF4-FFF2-40B4-BE49-F238E27FC236}">
                <a16:creationId xmlns:a16="http://schemas.microsoft.com/office/drawing/2014/main" id="{6B03B155-DD83-9C96-ABD5-EA4D02A1C51C}"/>
              </a:ext>
            </a:extLst>
          </p:cNvPr>
          <p:cNvSpPr txBox="1"/>
          <p:nvPr/>
        </p:nvSpPr>
        <p:spPr>
          <a:xfrm>
            <a:off x="5106838" y="440323"/>
            <a:ext cx="4658264" cy="646331"/>
          </a:xfrm>
          <a:prstGeom prst="rect">
            <a:avLst/>
          </a:prstGeom>
          <a:noFill/>
        </p:spPr>
        <p:txBody>
          <a:bodyPr wrap="square">
            <a:spAutoFit/>
          </a:bodyPr>
          <a:lstStyle/>
          <a:p>
            <a:r>
              <a:rPr lang="en-GB" dirty="0">
                <a:hlinkClick r:id="rId4"/>
              </a:rPr>
              <a:t>Saharan Dust Blows Toward Europe (nasa.gov)</a:t>
            </a:r>
            <a:endParaRPr lang="en-GB" dirty="0"/>
          </a:p>
        </p:txBody>
      </p:sp>
      <p:pic>
        <p:nvPicPr>
          <p:cNvPr id="6148" name="Picture 4" descr="Cabo Verde | Capital, Map, Language, People, &amp; Portugal | Britannica">
            <a:extLst>
              <a:ext uri="{FF2B5EF4-FFF2-40B4-BE49-F238E27FC236}">
                <a16:creationId xmlns:a16="http://schemas.microsoft.com/office/drawing/2014/main" id="{2935F29C-6547-434A-2380-4B3A0909D249}"/>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52961" y="603848"/>
            <a:ext cx="2241951" cy="21479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2489309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469F6FFB-401A-C333-1ECE-FC251FB029A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1088"/>
          <a:stretch/>
        </p:blipFill>
        <p:spPr bwMode="auto">
          <a:xfrm>
            <a:off x="-1" y="0"/>
            <a:ext cx="9144001" cy="6858000"/>
          </a:xfrm>
          <a:prstGeom prst="rect">
            <a:avLst/>
          </a:prstGeom>
          <a:noFill/>
          <a:extLst>
            <a:ext uri="{909E8E84-426E-40DD-AFC4-6F175D3DCCD1}">
              <a14:hiddenFill xmlns:a14="http://schemas.microsoft.com/office/drawing/2010/main">
                <a:solidFill>
                  <a:srgbClr val="FFFFFF"/>
                </a:solidFill>
              </a14:hiddenFill>
            </a:ext>
          </a:extLst>
        </p:spPr>
      </p:pic>
      <p:cxnSp>
        <p:nvCxnSpPr>
          <p:cNvPr id="3" name="Straight Connector 2"/>
          <p:cNvCxnSpPr/>
          <p:nvPr/>
        </p:nvCxnSpPr>
        <p:spPr>
          <a:xfrm>
            <a:off x="107504" y="404664"/>
            <a:ext cx="8856984"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4" name="TextBox 3"/>
          <p:cNvSpPr txBox="1"/>
          <p:nvPr/>
        </p:nvSpPr>
        <p:spPr>
          <a:xfrm>
            <a:off x="0" y="0"/>
            <a:ext cx="9144000" cy="369332"/>
          </a:xfrm>
          <a:prstGeom prst="rect">
            <a:avLst/>
          </a:prstGeom>
          <a:noFill/>
        </p:spPr>
        <p:txBody>
          <a:bodyPr wrap="square" rtlCol="0">
            <a:spAutoFit/>
          </a:bodyPr>
          <a:lstStyle/>
          <a:p>
            <a:pPr algn="r"/>
            <a:r>
              <a:rPr lang="de-DE" b="1" dirty="0">
                <a:solidFill>
                  <a:srgbClr val="002060"/>
                </a:solidFill>
                <a:latin typeface="Arial" panose="020B0604020202020204" pitchFamily="34" charset="0"/>
                <a:cs typeface="Arial" panose="020B0604020202020204" pitchFamily="34" charset="0"/>
              </a:rPr>
              <a:t>Understanding the aeolian system...</a:t>
            </a:r>
          </a:p>
        </p:txBody>
      </p:sp>
      <p:sp>
        <p:nvSpPr>
          <p:cNvPr id="5" name="TextBox 4">
            <a:extLst>
              <a:ext uri="{FF2B5EF4-FFF2-40B4-BE49-F238E27FC236}">
                <a16:creationId xmlns:a16="http://schemas.microsoft.com/office/drawing/2014/main" id="{368205C1-3DB8-EE1A-4C62-D5B1066F85BB}"/>
              </a:ext>
            </a:extLst>
          </p:cNvPr>
          <p:cNvSpPr txBox="1"/>
          <p:nvPr/>
        </p:nvSpPr>
        <p:spPr>
          <a:xfrm>
            <a:off x="390984" y="6260837"/>
            <a:ext cx="5304840" cy="369332"/>
          </a:xfrm>
          <a:prstGeom prst="rect">
            <a:avLst/>
          </a:prstGeom>
          <a:noFill/>
        </p:spPr>
        <p:txBody>
          <a:bodyPr wrap="square">
            <a:spAutoFit/>
          </a:bodyPr>
          <a:lstStyle/>
          <a:p>
            <a:r>
              <a:rPr lang="en-GB" dirty="0">
                <a:solidFill>
                  <a:srgbClr val="002060"/>
                </a:solidFill>
                <a:highlight>
                  <a:srgbClr val="ECE2D8"/>
                </a:highlight>
              </a:rPr>
              <a:t>Saharan dust transport</a:t>
            </a:r>
          </a:p>
        </p:txBody>
      </p:sp>
      <p:pic>
        <p:nvPicPr>
          <p:cNvPr id="7172" name="Picture 4">
            <a:extLst>
              <a:ext uri="{FF2B5EF4-FFF2-40B4-BE49-F238E27FC236}">
                <a16:creationId xmlns:a16="http://schemas.microsoft.com/office/drawing/2014/main" id="{9ED4C66F-4CB4-7726-DC74-016BB03BA82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52465" y="530094"/>
            <a:ext cx="5312023" cy="6167144"/>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574C9DA4-01FF-FFAD-67F4-CE3BD70444B5}"/>
              </a:ext>
            </a:extLst>
          </p:cNvPr>
          <p:cNvSpPr txBox="1"/>
          <p:nvPr/>
        </p:nvSpPr>
        <p:spPr>
          <a:xfrm>
            <a:off x="179512" y="597163"/>
            <a:ext cx="2472291" cy="646331"/>
          </a:xfrm>
          <a:prstGeom prst="rect">
            <a:avLst/>
          </a:prstGeom>
          <a:noFill/>
        </p:spPr>
        <p:txBody>
          <a:bodyPr wrap="square">
            <a:spAutoFit/>
          </a:bodyPr>
          <a:lstStyle/>
          <a:p>
            <a:r>
              <a:rPr lang="en-GB" dirty="0">
                <a:highlight>
                  <a:srgbClr val="ECE2D8"/>
                </a:highlight>
                <a:hlinkClick r:id="rId5"/>
              </a:rPr>
              <a:t>A Dust Plume to Remember (nasa.gov)</a:t>
            </a:r>
            <a:endParaRPr lang="en-GB" dirty="0">
              <a:highlight>
                <a:srgbClr val="ECE2D8"/>
              </a:highlight>
            </a:endParaRPr>
          </a:p>
        </p:txBody>
      </p:sp>
    </p:spTree>
    <p:extLst>
      <p:ext uri="{BB962C8B-B14F-4D97-AF65-F5344CB8AC3E}">
        <p14:creationId xmlns:p14="http://schemas.microsoft.com/office/powerpoint/2010/main" val="398746121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2">
            <a:extLst>
              <a:ext uri="{FF2B5EF4-FFF2-40B4-BE49-F238E27FC236}">
                <a16:creationId xmlns:a16="http://schemas.microsoft.com/office/drawing/2014/main" id="{2D0C2524-F101-F15F-23EE-1DBC0C29706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1088"/>
          <a:stretch/>
        </p:blipFill>
        <p:spPr bwMode="auto">
          <a:xfrm>
            <a:off x="-1" y="0"/>
            <a:ext cx="9144001" cy="6858000"/>
          </a:xfrm>
          <a:prstGeom prst="rect">
            <a:avLst/>
          </a:prstGeom>
          <a:noFill/>
          <a:extLst>
            <a:ext uri="{909E8E84-426E-40DD-AFC4-6F175D3DCCD1}">
              <a14:hiddenFill xmlns:a14="http://schemas.microsoft.com/office/drawing/2010/main">
                <a:solidFill>
                  <a:srgbClr val="FFFFFF"/>
                </a:solidFill>
              </a14:hiddenFill>
            </a:ext>
          </a:extLst>
        </p:spPr>
      </p:pic>
      <p:cxnSp>
        <p:nvCxnSpPr>
          <p:cNvPr id="3" name="Straight Connector 2"/>
          <p:cNvCxnSpPr/>
          <p:nvPr/>
        </p:nvCxnSpPr>
        <p:spPr>
          <a:xfrm>
            <a:off x="107504" y="404664"/>
            <a:ext cx="8856984"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4" name="TextBox 3"/>
          <p:cNvSpPr txBox="1"/>
          <p:nvPr/>
        </p:nvSpPr>
        <p:spPr>
          <a:xfrm>
            <a:off x="0" y="0"/>
            <a:ext cx="9144000" cy="369332"/>
          </a:xfrm>
          <a:prstGeom prst="rect">
            <a:avLst/>
          </a:prstGeom>
          <a:noFill/>
        </p:spPr>
        <p:txBody>
          <a:bodyPr wrap="square" rtlCol="0">
            <a:spAutoFit/>
          </a:bodyPr>
          <a:lstStyle/>
          <a:p>
            <a:pPr algn="r"/>
            <a:r>
              <a:rPr lang="de-DE" b="1" dirty="0">
                <a:solidFill>
                  <a:srgbClr val="002060"/>
                </a:solidFill>
                <a:latin typeface="Arial" panose="020B0604020202020204" pitchFamily="34" charset="0"/>
                <a:cs typeface="Arial" panose="020B0604020202020204" pitchFamily="34" charset="0"/>
              </a:rPr>
              <a:t>Understanding the aeolian system...</a:t>
            </a:r>
          </a:p>
        </p:txBody>
      </p:sp>
      <p:sp>
        <p:nvSpPr>
          <p:cNvPr id="13" name="TextBox 12"/>
          <p:cNvSpPr txBox="1"/>
          <p:nvPr/>
        </p:nvSpPr>
        <p:spPr>
          <a:xfrm>
            <a:off x="8414313" y="6625064"/>
            <a:ext cx="729687" cy="230832"/>
          </a:xfrm>
          <a:prstGeom prst="rect">
            <a:avLst/>
          </a:prstGeom>
          <a:noFill/>
        </p:spPr>
        <p:txBody>
          <a:bodyPr wrap="none" rtlCol="0">
            <a:spAutoFit/>
          </a:bodyPr>
          <a:lstStyle/>
          <a:p>
            <a:r>
              <a:rPr lang="de-DE" sz="900" dirty="0">
                <a:solidFill>
                  <a:srgbClr val="002060"/>
                </a:solidFill>
              </a:rPr>
              <a:t>Allen 2005</a:t>
            </a:r>
          </a:p>
        </p:txBody>
      </p:sp>
      <p:pic>
        <p:nvPicPr>
          <p:cNvPr id="5" name="Picture 4">
            <a:extLst>
              <a:ext uri="{FF2B5EF4-FFF2-40B4-BE49-F238E27FC236}">
                <a16:creationId xmlns:a16="http://schemas.microsoft.com/office/drawing/2014/main" id="{20090FE9-A6A6-DB30-2A06-35FA3666CF0F}"/>
              </a:ext>
            </a:extLst>
          </p:cNvPr>
          <p:cNvPicPr>
            <a:picLocks noChangeAspect="1"/>
          </p:cNvPicPr>
          <p:nvPr/>
        </p:nvPicPr>
        <p:blipFill rotWithShape="1">
          <a:blip r:embed="rId4"/>
          <a:srcRect l="33862" t="23129" r="46758" b="24422"/>
          <a:stretch/>
        </p:blipFill>
        <p:spPr>
          <a:xfrm>
            <a:off x="5486400" y="542333"/>
            <a:ext cx="3314716" cy="5980647"/>
          </a:xfrm>
          <a:prstGeom prst="rect">
            <a:avLst/>
          </a:prstGeom>
        </p:spPr>
      </p:pic>
      <p:sp>
        <p:nvSpPr>
          <p:cNvPr id="9" name="TextBox 8">
            <a:extLst>
              <a:ext uri="{FF2B5EF4-FFF2-40B4-BE49-F238E27FC236}">
                <a16:creationId xmlns:a16="http://schemas.microsoft.com/office/drawing/2014/main" id="{7E400C05-4C65-6D89-CFC6-27198C2698C8}"/>
              </a:ext>
            </a:extLst>
          </p:cNvPr>
          <p:cNvSpPr txBox="1"/>
          <p:nvPr/>
        </p:nvSpPr>
        <p:spPr>
          <a:xfrm>
            <a:off x="283779" y="5609401"/>
            <a:ext cx="4780105" cy="830997"/>
          </a:xfrm>
          <a:prstGeom prst="rect">
            <a:avLst/>
          </a:prstGeom>
          <a:noFill/>
        </p:spPr>
        <p:txBody>
          <a:bodyPr wrap="square">
            <a:spAutoFit/>
          </a:bodyPr>
          <a:lstStyle/>
          <a:p>
            <a:r>
              <a:rPr lang="en-GB" sz="1600" dirty="0">
                <a:solidFill>
                  <a:srgbClr val="002060"/>
                </a:solidFill>
                <a:highlight>
                  <a:srgbClr val="ECE2D8"/>
                </a:highlight>
              </a:rPr>
              <a:t>Modes of transport for quartz spheres of different</a:t>
            </a:r>
          </a:p>
          <a:p>
            <a:r>
              <a:rPr lang="en-GB" sz="1600" dirty="0">
                <a:solidFill>
                  <a:srgbClr val="002060"/>
                </a:solidFill>
                <a:highlight>
                  <a:srgbClr val="ECE2D8"/>
                </a:highlight>
              </a:rPr>
              <a:t>diameters at different wind shear velocities (After </a:t>
            </a:r>
            <a:r>
              <a:rPr lang="en-GB" sz="1600" dirty="0" err="1">
                <a:solidFill>
                  <a:srgbClr val="002060"/>
                </a:solidFill>
                <a:highlight>
                  <a:srgbClr val="ECE2D8"/>
                </a:highlight>
              </a:rPr>
              <a:t>Tsoar</a:t>
            </a:r>
            <a:r>
              <a:rPr lang="en-GB" sz="1600" dirty="0">
                <a:solidFill>
                  <a:srgbClr val="002060"/>
                </a:solidFill>
                <a:highlight>
                  <a:srgbClr val="ECE2D8"/>
                </a:highlight>
              </a:rPr>
              <a:t> and Pye 1987)</a:t>
            </a:r>
          </a:p>
        </p:txBody>
      </p:sp>
      <p:sp>
        <p:nvSpPr>
          <p:cNvPr id="11" name="TextBox 10">
            <a:extLst>
              <a:ext uri="{FF2B5EF4-FFF2-40B4-BE49-F238E27FC236}">
                <a16:creationId xmlns:a16="http://schemas.microsoft.com/office/drawing/2014/main" id="{4EABD8DC-1877-1671-1DED-03EE869FEC3C}"/>
              </a:ext>
            </a:extLst>
          </p:cNvPr>
          <p:cNvSpPr txBox="1"/>
          <p:nvPr/>
        </p:nvSpPr>
        <p:spPr>
          <a:xfrm>
            <a:off x="283779" y="6440398"/>
            <a:ext cx="4597224" cy="369332"/>
          </a:xfrm>
          <a:prstGeom prst="rect">
            <a:avLst/>
          </a:prstGeom>
          <a:noFill/>
        </p:spPr>
        <p:txBody>
          <a:bodyPr wrap="square">
            <a:spAutoFit/>
          </a:bodyPr>
          <a:lstStyle/>
          <a:p>
            <a:r>
              <a:rPr lang="en-GB" dirty="0">
                <a:highlight>
                  <a:srgbClr val="ECE2D8"/>
                </a:highlight>
                <a:hlinkClick r:id="rId5"/>
              </a:rPr>
              <a:t>Aeolian Sediment Transport | SpringerLink</a:t>
            </a:r>
            <a:endParaRPr lang="en-GB" dirty="0">
              <a:highlight>
                <a:srgbClr val="ECE2D8"/>
              </a:highlight>
            </a:endParaRPr>
          </a:p>
        </p:txBody>
      </p:sp>
    </p:spTree>
    <p:extLst>
      <p:ext uri="{BB962C8B-B14F-4D97-AF65-F5344CB8AC3E}">
        <p14:creationId xmlns:p14="http://schemas.microsoft.com/office/powerpoint/2010/main" val="274381135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2">
            <a:extLst>
              <a:ext uri="{FF2B5EF4-FFF2-40B4-BE49-F238E27FC236}">
                <a16:creationId xmlns:a16="http://schemas.microsoft.com/office/drawing/2014/main" id="{2D0C2524-F101-F15F-23EE-1DBC0C29706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1088"/>
          <a:stretch/>
        </p:blipFill>
        <p:spPr bwMode="auto">
          <a:xfrm>
            <a:off x="-1" y="0"/>
            <a:ext cx="9144001" cy="6858000"/>
          </a:xfrm>
          <a:prstGeom prst="rect">
            <a:avLst/>
          </a:prstGeom>
          <a:noFill/>
          <a:extLst>
            <a:ext uri="{909E8E84-426E-40DD-AFC4-6F175D3DCCD1}">
              <a14:hiddenFill xmlns:a14="http://schemas.microsoft.com/office/drawing/2010/main">
                <a:solidFill>
                  <a:srgbClr val="FFFFFF"/>
                </a:solidFill>
              </a14:hiddenFill>
            </a:ext>
          </a:extLst>
        </p:spPr>
      </p:pic>
      <p:cxnSp>
        <p:nvCxnSpPr>
          <p:cNvPr id="3" name="Straight Connector 2"/>
          <p:cNvCxnSpPr/>
          <p:nvPr/>
        </p:nvCxnSpPr>
        <p:spPr>
          <a:xfrm>
            <a:off x="107504" y="404664"/>
            <a:ext cx="8856984"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4" name="TextBox 3"/>
          <p:cNvSpPr txBox="1"/>
          <p:nvPr/>
        </p:nvSpPr>
        <p:spPr>
          <a:xfrm>
            <a:off x="0" y="0"/>
            <a:ext cx="9144000" cy="369332"/>
          </a:xfrm>
          <a:prstGeom prst="rect">
            <a:avLst/>
          </a:prstGeom>
          <a:noFill/>
        </p:spPr>
        <p:txBody>
          <a:bodyPr wrap="square" rtlCol="0">
            <a:spAutoFit/>
          </a:bodyPr>
          <a:lstStyle/>
          <a:p>
            <a:pPr algn="r"/>
            <a:r>
              <a:rPr lang="de-DE" b="1" dirty="0">
                <a:solidFill>
                  <a:srgbClr val="002060"/>
                </a:solidFill>
                <a:latin typeface="Arial" panose="020B0604020202020204" pitchFamily="34" charset="0"/>
                <a:cs typeface="Arial" panose="020B0604020202020204" pitchFamily="34" charset="0"/>
              </a:rPr>
              <a:t>Understanding the aeolian system...</a:t>
            </a:r>
          </a:p>
        </p:txBody>
      </p:sp>
      <p:sp>
        <p:nvSpPr>
          <p:cNvPr id="13" name="TextBox 12"/>
          <p:cNvSpPr txBox="1"/>
          <p:nvPr/>
        </p:nvSpPr>
        <p:spPr>
          <a:xfrm>
            <a:off x="8414313" y="6625064"/>
            <a:ext cx="729687" cy="230832"/>
          </a:xfrm>
          <a:prstGeom prst="rect">
            <a:avLst/>
          </a:prstGeom>
          <a:noFill/>
        </p:spPr>
        <p:txBody>
          <a:bodyPr wrap="none" rtlCol="0">
            <a:spAutoFit/>
          </a:bodyPr>
          <a:lstStyle/>
          <a:p>
            <a:r>
              <a:rPr lang="de-DE" sz="900" dirty="0">
                <a:solidFill>
                  <a:srgbClr val="002060"/>
                </a:solidFill>
              </a:rPr>
              <a:t>Allen 2005</a:t>
            </a:r>
          </a:p>
        </p:txBody>
      </p:sp>
      <p:pic>
        <p:nvPicPr>
          <p:cNvPr id="5" name="Picture 4">
            <a:extLst>
              <a:ext uri="{FF2B5EF4-FFF2-40B4-BE49-F238E27FC236}">
                <a16:creationId xmlns:a16="http://schemas.microsoft.com/office/drawing/2014/main" id="{20090FE9-A6A6-DB30-2A06-35FA3666CF0F}"/>
              </a:ext>
            </a:extLst>
          </p:cNvPr>
          <p:cNvPicPr>
            <a:picLocks noChangeAspect="1"/>
          </p:cNvPicPr>
          <p:nvPr/>
        </p:nvPicPr>
        <p:blipFill rotWithShape="1">
          <a:blip r:embed="rId4"/>
          <a:srcRect l="33862" t="23129" r="46758" b="24422"/>
          <a:stretch/>
        </p:blipFill>
        <p:spPr>
          <a:xfrm>
            <a:off x="5486400" y="542333"/>
            <a:ext cx="3314716" cy="5980647"/>
          </a:xfrm>
          <a:prstGeom prst="rect">
            <a:avLst/>
          </a:prstGeom>
        </p:spPr>
      </p:pic>
      <p:sp>
        <p:nvSpPr>
          <p:cNvPr id="9" name="TextBox 8">
            <a:extLst>
              <a:ext uri="{FF2B5EF4-FFF2-40B4-BE49-F238E27FC236}">
                <a16:creationId xmlns:a16="http://schemas.microsoft.com/office/drawing/2014/main" id="{7E400C05-4C65-6D89-CFC6-27198C2698C8}"/>
              </a:ext>
            </a:extLst>
          </p:cNvPr>
          <p:cNvSpPr txBox="1"/>
          <p:nvPr/>
        </p:nvSpPr>
        <p:spPr>
          <a:xfrm>
            <a:off x="283779" y="5609401"/>
            <a:ext cx="4780105" cy="830997"/>
          </a:xfrm>
          <a:prstGeom prst="rect">
            <a:avLst/>
          </a:prstGeom>
          <a:noFill/>
        </p:spPr>
        <p:txBody>
          <a:bodyPr wrap="square">
            <a:spAutoFit/>
          </a:bodyPr>
          <a:lstStyle/>
          <a:p>
            <a:r>
              <a:rPr lang="en-GB" sz="1600" dirty="0">
                <a:solidFill>
                  <a:srgbClr val="002060"/>
                </a:solidFill>
                <a:highlight>
                  <a:srgbClr val="ECE2D8"/>
                </a:highlight>
              </a:rPr>
              <a:t>Modes of transport for quartz spheres of different</a:t>
            </a:r>
          </a:p>
          <a:p>
            <a:r>
              <a:rPr lang="en-GB" sz="1600" dirty="0">
                <a:solidFill>
                  <a:srgbClr val="002060"/>
                </a:solidFill>
                <a:highlight>
                  <a:srgbClr val="ECE2D8"/>
                </a:highlight>
              </a:rPr>
              <a:t>diameters at different wind shear velocities (After </a:t>
            </a:r>
            <a:r>
              <a:rPr lang="en-GB" sz="1600" dirty="0" err="1">
                <a:solidFill>
                  <a:srgbClr val="002060"/>
                </a:solidFill>
                <a:highlight>
                  <a:srgbClr val="ECE2D8"/>
                </a:highlight>
              </a:rPr>
              <a:t>Tsoar</a:t>
            </a:r>
            <a:r>
              <a:rPr lang="en-GB" sz="1600" dirty="0">
                <a:solidFill>
                  <a:srgbClr val="002060"/>
                </a:solidFill>
                <a:highlight>
                  <a:srgbClr val="ECE2D8"/>
                </a:highlight>
              </a:rPr>
              <a:t> and Pye 1987)</a:t>
            </a:r>
          </a:p>
        </p:txBody>
      </p:sp>
      <p:sp>
        <p:nvSpPr>
          <p:cNvPr id="11" name="TextBox 10">
            <a:extLst>
              <a:ext uri="{FF2B5EF4-FFF2-40B4-BE49-F238E27FC236}">
                <a16:creationId xmlns:a16="http://schemas.microsoft.com/office/drawing/2014/main" id="{4EABD8DC-1877-1671-1DED-03EE869FEC3C}"/>
              </a:ext>
            </a:extLst>
          </p:cNvPr>
          <p:cNvSpPr txBox="1"/>
          <p:nvPr/>
        </p:nvSpPr>
        <p:spPr>
          <a:xfrm>
            <a:off x="283779" y="6440398"/>
            <a:ext cx="4597224" cy="369332"/>
          </a:xfrm>
          <a:prstGeom prst="rect">
            <a:avLst/>
          </a:prstGeom>
          <a:noFill/>
        </p:spPr>
        <p:txBody>
          <a:bodyPr wrap="square">
            <a:spAutoFit/>
          </a:bodyPr>
          <a:lstStyle/>
          <a:p>
            <a:r>
              <a:rPr lang="en-GB" dirty="0">
                <a:highlight>
                  <a:srgbClr val="ECE2D8"/>
                </a:highlight>
                <a:hlinkClick r:id="rId5"/>
              </a:rPr>
              <a:t>Aeolian Sediment Transport | SpringerLink</a:t>
            </a:r>
            <a:endParaRPr lang="en-GB" dirty="0">
              <a:highlight>
                <a:srgbClr val="ECE2D8"/>
              </a:highlight>
            </a:endParaRPr>
          </a:p>
        </p:txBody>
      </p:sp>
      <p:sp>
        <p:nvSpPr>
          <p:cNvPr id="2" name="TextBox 1">
            <a:extLst>
              <a:ext uri="{FF2B5EF4-FFF2-40B4-BE49-F238E27FC236}">
                <a16:creationId xmlns:a16="http://schemas.microsoft.com/office/drawing/2014/main" id="{74F43E7D-DA4C-DEAB-6E98-1932B35F8CC2}"/>
              </a:ext>
            </a:extLst>
          </p:cNvPr>
          <p:cNvSpPr txBox="1"/>
          <p:nvPr/>
        </p:nvSpPr>
        <p:spPr>
          <a:xfrm>
            <a:off x="403596" y="844918"/>
            <a:ext cx="4780105" cy="1200329"/>
          </a:xfrm>
          <a:prstGeom prst="rect">
            <a:avLst/>
          </a:prstGeom>
          <a:noFill/>
        </p:spPr>
        <p:txBody>
          <a:bodyPr wrap="square">
            <a:spAutoFit/>
          </a:bodyPr>
          <a:lstStyle/>
          <a:p>
            <a:r>
              <a:rPr lang="en-GB" sz="3600" dirty="0">
                <a:solidFill>
                  <a:srgbClr val="002060"/>
                </a:solidFill>
                <a:highlight>
                  <a:srgbClr val="ECE2D8"/>
                </a:highlight>
              </a:rPr>
              <a:t>What about dune form?</a:t>
            </a:r>
          </a:p>
        </p:txBody>
      </p:sp>
    </p:spTree>
    <p:extLst>
      <p:ext uri="{BB962C8B-B14F-4D97-AF65-F5344CB8AC3E}">
        <p14:creationId xmlns:p14="http://schemas.microsoft.com/office/powerpoint/2010/main" val="285550754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3" name="Straight Connector 2"/>
          <p:cNvCxnSpPr/>
          <p:nvPr/>
        </p:nvCxnSpPr>
        <p:spPr>
          <a:xfrm>
            <a:off x="107504" y="404664"/>
            <a:ext cx="8856984"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4" name="TextBox 3"/>
          <p:cNvSpPr txBox="1"/>
          <p:nvPr/>
        </p:nvSpPr>
        <p:spPr>
          <a:xfrm>
            <a:off x="0" y="0"/>
            <a:ext cx="9144000" cy="369332"/>
          </a:xfrm>
          <a:prstGeom prst="rect">
            <a:avLst/>
          </a:prstGeom>
          <a:noFill/>
        </p:spPr>
        <p:txBody>
          <a:bodyPr wrap="square" rtlCol="0">
            <a:spAutoFit/>
          </a:bodyPr>
          <a:lstStyle/>
          <a:p>
            <a:pPr algn="r"/>
            <a:r>
              <a:rPr lang="de-DE" b="1" dirty="0">
                <a:solidFill>
                  <a:srgbClr val="002060"/>
                </a:solidFill>
                <a:latin typeface="Arial" panose="020B0604020202020204" pitchFamily="34" charset="0"/>
                <a:cs typeface="Arial" panose="020B0604020202020204" pitchFamily="34" charset="0"/>
              </a:rPr>
              <a:t>Dune Formation...</a:t>
            </a:r>
          </a:p>
        </p:txBody>
      </p:sp>
      <p:sp>
        <p:nvSpPr>
          <p:cNvPr id="13" name="TextBox 12"/>
          <p:cNvSpPr txBox="1"/>
          <p:nvPr/>
        </p:nvSpPr>
        <p:spPr>
          <a:xfrm>
            <a:off x="8414313" y="6625064"/>
            <a:ext cx="729687" cy="230832"/>
          </a:xfrm>
          <a:prstGeom prst="rect">
            <a:avLst/>
          </a:prstGeom>
          <a:noFill/>
        </p:spPr>
        <p:txBody>
          <a:bodyPr wrap="none" rtlCol="0">
            <a:spAutoFit/>
          </a:bodyPr>
          <a:lstStyle/>
          <a:p>
            <a:r>
              <a:rPr lang="de-DE" sz="900" dirty="0">
                <a:solidFill>
                  <a:srgbClr val="002060"/>
                </a:solidFill>
              </a:rPr>
              <a:t>Allen 2005</a:t>
            </a:r>
          </a:p>
        </p:txBody>
      </p:sp>
      <p:pic>
        <p:nvPicPr>
          <p:cNvPr id="2050" name="Picture 2">
            <a:extLst>
              <a:ext uri="{FF2B5EF4-FFF2-40B4-BE49-F238E27FC236}">
                <a16:creationId xmlns:a16="http://schemas.microsoft.com/office/drawing/2014/main" id="{80D1E025-E96A-FE0C-A81A-2874E1985CB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538950"/>
            <a:ext cx="9172069" cy="6316945"/>
          </a:xfrm>
          <a:prstGeom prst="rect">
            <a:avLst/>
          </a:prstGeom>
          <a:noFill/>
          <a:extLst>
            <a:ext uri="{909E8E84-426E-40DD-AFC4-6F175D3DCCD1}">
              <a14:hiddenFill xmlns:a14="http://schemas.microsoft.com/office/drawing/2010/main">
                <a:solidFill>
                  <a:srgbClr val="FFFFFF"/>
                </a:solidFill>
              </a14:hiddenFill>
            </a:ext>
          </a:extLst>
        </p:spPr>
      </p:pic>
      <p:sp>
        <p:nvSpPr>
          <p:cNvPr id="21" name="TextBox 20">
            <a:extLst>
              <a:ext uri="{FF2B5EF4-FFF2-40B4-BE49-F238E27FC236}">
                <a16:creationId xmlns:a16="http://schemas.microsoft.com/office/drawing/2014/main" id="{FC1F0EED-B744-224C-4AE0-56BF4CDCAB74}"/>
              </a:ext>
            </a:extLst>
          </p:cNvPr>
          <p:cNvSpPr txBox="1"/>
          <p:nvPr/>
        </p:nvSpPr>
        <p:spPr>
          <a:xfrm>
            <a:off x="4217746" y="6550223"/>
            <a:ext cx="5622652" cy="307777"/>
          </a:xfrm>
          <a:prstGeom prst="rect">
            <a:avLst/>
          </a:prstGeom>
          <a:noFill/>
        </p:spPr>
        <p:txBody>
          <a:bodyPr wrap="square">
            <a:spAutoFit/>
          </a:bodyPr>
          <a:lstStyle/>
          <a:p>
            <a:r>
              <a:rPr lang="en-GB" sz="1400" dirty="0">
                <a:hlinkClick r:id="rId3"/>
              </a:rPr>
              <a:t>DuneTypes.png (1548×1066) (earthsurface.readthedocs.io)</a:t>
            </a:r>
            <a:endParaRPr lang="en-GB" sz="1400" dirty="0"/>
          </a:p>
        </p:txBody>
      </p:sp>
    </p:spTree>
    <p:extLst>
      <p:ext uri="{BB962C8B-B14F-4D97-AF65-F5344CB8AC3E}">
        <p14:creationId xmlns:p14="http://schemas.microsoft.com/office/powerpoint/2010/main" val="281573824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3" name="Straight Connector 2"/>
          <p:cNvCxnSpPr/>
          <p:nvPr/>
        </p:nvCxnSpPr>
        <p:spPr>
          <a:xfrm>
            <a:off x="107504" y="404664"/>
            <a:ext cx="8856984"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4" name="TextBox 3"/>
          <p:cNvSpPr txBox="1"/>
          <p:nvPr/>
        </p:nvSpPr>
        <p:spPr>
          <a:xfrm>
            <a:off x="0" y="0"/>
            <a:ext cx="9144000" cy="369332"/>
          </a:xfrm>
          <a:prstGeom prst="rect">
            <a:avLst/>
          </a:prstGeom>
          <a:noFill/>
        </p:spPr>
        <p:txBody>
          <a:bodyPr wrap="square" rtlCol="0">
            <a:spAutoFit/>
          </a:bodyPr>
          <a:lstStyle/>
          <a:p>
            <a:pPr algn="r"/>
            <a:r>
              <a:rPr lang="de-DE" b="1" dirty="0">
                <a:solidFill>
                  <a:srgbClr val="002060"/>
                </a:solidFill>
                <a:latin typeface="Arial" panose="020B0604020202020204" pitchFamily="34" charset="0"/>
                <a:cs typeface="Arial" panose="020B0604020202020204" pitchFamily="34" charset="0"/>
              </a:rPr>
              <a:t>Dune Formation...</a:t>
            </a:r>
          </a:p>
        </p:txBody>
      </p:sp>
      <p:sp>
        <p:nvSpPr>
          <p:cNvPr id="13" name="TextBox 12"/>
          <p:cNvSpPr txBox="1"/>
          <p:nvPr/>
        </p:nvSpPr>
        <p:spPr>
          <a:xfrm>
            <a:off x="8414313" y="6625064"/>
            <a:ext cx="729687" cy="230832"/>
          </a:xfrm>
          <a:prstGeom prst="rect">
            <a:avLst/>
          </a:prstGeom>
          <a:noFill/>
        </p:spPr>
        <p:txBody>
          <a:bodyPr wrap="none" rtlCol="0">
            <a:spAutoFit/>
          </a:bodyPr>
          <a:lstStyle/>
          <a:p>
            <a:r>
              <a:rPr lang="de-DE" sz="900" dirty="0">
                <a:solidFill>
                  <a:srgbClr val="002060"/>
                </a:solidFill>
              </a:rPr>
              <a:t>Allen 2005</a:t>
            </a:r>
          </a:p>
        </p:txBody>
      </p:sp>
      <p:pic>
        <p:nvPicPr>
          <p:cNvPr id="2050" name="Picture 2">
            <a:extLst>
              <a:ext uri="{FF2B5EF4-FFF2-40B4-BE49-F238E27FC236}">
                <a16:creationId xmlns:a16="http://schemas.microsoft.com/office/drawing/2014/main" id="{80D1E025-E96A-FE0C-A81A-2874E1985CB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538950"/>
            <a:ext cx="9172069" cy="6316945"/>
          </a:xfrm>
          <a:prstGeom prst="rect">
            <a:avLst/>
          </a:prstGeom>
          <a:noFill/>
          <a:extLst>
            <a:ext uri="{909E8E84-426E-40DD-AFC4-6F175D3DCCD1}">
              <a14:hiddenFill xmlns:a14="http://schemas.microsoft.com/office/drawing/2010/main">
                <a:solidFill>
                  <a:srgbClr val="FFFFFF"/>
                </a:solidFill>
              </a14:hiddenFill>
            </a:ext>
          </a:extLst>
        </p:spPr>
      </p:pic>
      <p:sp>
        <p:nvSpPr>
          <p:cNvPr id="21" name="TextBox 20">
            <a:extLst>
              <a:ext uri="{FF2B5EF4-FFF2-40B4-BE49-F238E27FC236}">
                <a16:creationId xmlns:a16="http://schemas.microsoft.com/office/drawing/2014/main" id="{FC1F0EED-B744-224C-4AE0-56BF4CDCAB74}"/>
              </a:ext>
            </a:extLst>
          </p:cNvPr>
          <p:cNvSpPr txBox="1"/>
          <p:nvPr/>
        </p:nvSpPr>
        <p:spPr>
          <a:xfrm>
            <a:off x="4217746" y="6550223"/>
            <a:ext cx="5622652" cy="307777"/>
          </a:xfrm>
          <a:prstGeom prst="rect">
            <a:avLst/>
          </a:prstGeom>
          <a:noFill/>
        </p:spPr>
        <p:txBody>
          <a:bodyPr wrap="square">
            <a:spAutoFit/>
          </a:bodyPr>
          <a:lstStyle/>
          <a:p>
            <a:r>
              <a:rPr lang="en-GB" sz="1400" dirty="0">
                <a:hlinkClick r:id="rId3"/>
              </a:rPr>
              <a:t>DuneTypes.png (1548×1066) (earthsurface.readthedocs.io)</a:t>
            </a:r>
            <a:endParaRPr lang="en-GB" sz="1400" dirty="0"/>
          </a:p>
        </p:txBody>
      </p:sp>
      <p:pic>
        <p:nvPicPr>
          <p:cNvPr id="14338" name="Picture 2" descr="illustration of dune forms; blowout dunes, barchan dunes, parabolic duene, barchanoid duned, dome dunes, transverse ridges">
            <a:extLst>
              <a:ext uri="{FF2B5EF4-FFF2-40B4-BE49-F238E27FC236}">
                <a16:creationId xmlns:a16="http://schemas.microsoft.com/office/drawing/2014/main" id="{4BC96861-8B04-4268-DE27-A5590898923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7504" y="574283"/>
            <a:ext cx="4800926" cy="41580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7515824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3" name="Straight Connector 2"/>
          <p:cNvCxnSpPr/>
          <p:nvPr/>
        </p:nvCxnSpPr>
        <p:spPr>
          <a:xfrm>
            <a:off x="107504" y="404664"/>
            <a:ext cx="8856984"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4" name="TextBox 3"/>
          <p:cNvSpPr txBox="1"/>
          <p:nvPr/>
        </p:nvSpPr>
        <p:spPr>
          <a:xfrm>
            <a:off x="0" y="0"/>
            <a:ext cx="9144000" cy="369332"/>
          </a:xfrm>
          <a:prstGeom prst="rect">
            <a:avLst/>
          </a:prstGeom>
          <a:noFill/>
        </p:spPr>
        <p:txBody>
          <a:bodyPr wrap="square" rtlCol="0">
            <a:spAutoFit/>
          </a:bodyPr>
          <a:lstStyle/>
          <a:p>
            <a:pPr algn="r"/>
            <a:r>
              <a:rPr lang="de-DE" b="1" dirty="0">
                <a:solidFill>
                  <a:srgbClr val="002060"/>
                </a:solidFill>
                <a:latin typeface="Arial" panose="020B0604020202020204" pitchFamily="34" charset="0"/>
                <a:cs typeface="Arial" panose="020B0604020202020204" pitchFamily="34" charset="0"/>
              </a:rPr>
              <a:t>Understanding the aeolian system...</a:t>
            </a:r>
          </a:p>
        </p:txBody>
      </p:sp>
      <p:grpSp>
        <p:nvGrpSpPr>
          <p:cNvPr id="5" name="Group 4"/>
          <p:cNvGrpSpPr/>
          <p:nvPr/>
        </p:nvGrpSpPr>
        <p:grpSpPr>
          <a:xfrm>
            <a:off x="4398646" y="578020"/>
            <a:ext cx="4409577" cy="3178281"/>
            <a:chOff x="579285" y="673805"/>
            <a:chExt cx="4409577" cy="3178281"/>
          </a:xfrm>
        </p:grpSpPr>
        <p:pic>
          <p:nvPicPr>
            <p:cNvPr id="6" name="Picture 2"/>
            <p:cNvPicPr>
              <a:picLocks noChangeAspect="1" noChangeArrowheads="1"/>
            </p:cNvPicPr>
            <p:nvPr/>
          </p:nvPicPr>
          <p:blipFill>
            <a:blip r:embed="rId2" cstate="print"/>
            <a:srcRect/>
            <a:stretch>
              <a:fillRect/>
            </a:stretch>
          </p:blipFill>
          <p:spPr bwMode="auto">
            <a:xfrm>
              <a:off x="579285" y="673805"/>
              <a:ext cx="4409577" cy="3178281"/>
            </a:xfrm>
            <a:prstGeom prst="rect">
              <a:avLst/>
            </a:prstGeom>
            <a:noFill/>
            <a:ln w="9525">
              <a:noFill/>
              <a:miter lim="800000"/>
              <a:headEnd/>
              <a:tailEnd/>
            </a:ln>
          </p:spPr>
        </p:pic>
        <p:sp>
          <p:nvSpPr>
            <p:cNvPr id="10" name="Rectangle 9">
              <a:extLst>
                <a:ext uri="{FF2B5EF4-FFF2-40B4-BE49-F238E27FC236}">
                  <a16:creationId xmlns:a16="http://schemas.microsoft.com/office/drawing/2014/main" id="{B0BDE4A6-5410-42CE-8B76-A2644C12E573}"/>
                </a:ext>
              </a:extLst>
            </p:cNvPr>
            <p:cNvSpPr/>
            <p:nvPr/>
          </p:nvSpPr>
          <p:spPr>
            <a:xfrm>
              <a:off x="2765933" y="756134"/>
              <a:ext cx="2053258" cy="707886"/>
            </a:xfrm>
            <a:prstGeom prst="rect">
              <a:avLst/>
            </a:prstGeom>
            <a:noFill/>
          </p:spPr>
          <p:txBody>
            <a:bodyPr wrap="square">
              <a:spAutoFit/>
            </a:bodyPr>
            <a:lstStyle/>
            <a:p>
              <a:pPr algn="r">
                <a:spcAft>
                  <a:spcPts val="600"/>
                </a:spcAft>
              </a:pPr>
              <a:r>
                <a:rPr lang="en-AU" sz="2000" dirty="0">
                  <a:solidFill>
                    <a:srgbClr val="002060"/>
                  </a:solidFill>
                  <a:latin typeface="Arial" panose="020B0604020202020204" pitchFamily="34" charset="0"/>
                  <a:cs typeface="Arial" panose="020B0604020202020204" pitchFamily="34" charset="0"/>
                </a:rPr>
                <a:t>Sediment routing systems</a:t>
              </a:r>
            </a:p>
          </p:txBody>
        </p:sp>
      </p:grpSp>
      <p:grpSp>
        <p:nvGrpSpPr>
          <p:cNvPr id="7" name="Group 6"/>
          <p:cNvGrpSpPr/>
          <p:nvPr/>
        </p:nvGrpSpPr>
        <p:grpSpPr>
          <a:xfrm>
            <a:off x="379563" y="184666"/>
            <a:ext cx="3701447" cy="6373303"/>
            <a:chOff x="5110264" y="673805"/>
            <a:chExt cx="3094172" cy="5896136"/>
          </a:xfrm>
        </p:grpSpPr>
        <p:pic>
          <p:nvPicPr>
            <p:cNvPr id="2" name="Picture 1"/>
            <p:cNvPicPr>
              <a:picLocks noChangeAspect="1"/>
            </p:cNvPicPr>
            <p:nvPr/>
          </p:nvPicPr>
          <p:blipFill rotWithShape="1">
            <a:blip r:embed="rId3">
              <a:extLst>
                <a:ext uri="{28A0092B-C50C-407E-A947-70E740481C1C}">
                  <a14:useLocalDpi xmlns:a14="http://schemas.microsoft.com/office/drawing/2010/main" val="0"/>
                </a:ext>
              </a:extLst>
            </a:blip>
            <a:srcRect l="6152" r="8222"/>
            <a:stretch/>
          </p:blipFill>
          <p:spPr>
            <a:xfrm>
              <a:off x="5110264" y="673805"/>
              <a:ext cx="3094172" cy="5896136"/>
            </a:xfrm>
            <a:prstGeom prst="rect">
              <a:avLst/>
            </a:prstGeom>
          </p:spPr>
        </p:pic>
        <p:sp>
          <p:nvSpPr>
            <p:cNvPr id="12" name="TextBox 11"/>
            <p:cNvSpPr txBox="1"/>
            <p:nvPr/>
          </p:nvSpPr>
          <p:spPr>
            <a:xfrm>
              <a:off x="6548622" y="4367644"/>
              <a:ext cx="1579919" cy="341680"/>
            </a:xfrm>
            <a:prstGeom prst="rect">
              <a:avLst/>
            </a:prstGeom>
            <a:noFill/>
          </p:spPr>
          <p:txBody>
            <a:bodyPr wrap="square" rtlCol="0">
              <a:spAutoFit/>
            </a:bodyPr>
            <a:lstStyle/>
            <a:p>
              <a:r>
                <a:rPr lang="de-DE" dirty="0">
                  <a:solidFill>
                    <a:srgbClr val="002060"/>
                  </a:solidFill>
                </a:rPr>
                <a:t>Only fluvial ??</a:t>
              </a:r>
            </a:p>
          </p:txBody>
        </p:sp>
      </p:grpSp>
      <p:sp>
        <p:nvSpPr>
          <p:cNvPr id="13" name="TextBox 12"/>
          <p:cNvSpPr txBox="1"/>
          <p:nvPr/>
        </p:nvSpPr>
        <p:spPr>
          <a:xfrm>
            <a:off x="8414313" y="6625064"/>
            <a:ext cx="729687" cy="230832"/>
          </a:xfrm>
          <a:prstGeom prst="rect">
            <a:avLst/>
          </a:prstGeom>
          <a:noFill/>
        </p:spPr>
        <p:txBody>
          <a:bodyPr wrap="none" rtlCol="0">
            <a:spAutoFit/>
          </a:bodyPr>
          <a:lstStyle/>
          <a:p>
            <a:r>
              <a:rPr lang="de-DE" sz="900" dirty="0">
                <a:solidFill>
                  <a:srgbClr val="002060"/>
                </a:solidFill>
              </a:rPr>
              <a:t>Allen 2005</a:t>
            </a:r>
          </a:p>
        </p:txBody>
      </p:sp>
      <p:grpSp>
        <p:nvGrpSpPr>
          <p:cNvPr id="15" name="Group 14"/>
          <p:cNvGrpSpPr/>
          <p:nvPr/>
        </p:nvGrpSpPr>
        <p:grpSpPr>
          <a:xfrm>
            <a:off x="4380505" y="3890018"/>
            <a:ext cx="4409577" cy="2592237"/>
            <a:chOff x="4380505" y="3890018"/>
            <a:chExt cx="4409577" cy="2592237"/>
          </a:xfrm>
        </p:grpSpPr>
        <p:grpSp>
          <p:nvGrpSpPr>
            <p:cNvPr id="8" name="Group 7"/>
            <p:cNvGrpSpPr/>
            <p:nvPr/>
          </p:nvGrpSpPr>
          <p:grpSpPr>
            <a:xfrm>
              <a:off x="4380505" y="3890018"/>
              <a:ext cx="4409577" cy="2592237"/>
              <a:chOff x="561144" y="3985803"/>
              <a:chExt cx="4409577" cy="2592237"/>
            </a:xfrm>
          </p:grpSpPr>
          <p:pic>
            <p:nvPicPr>
              <p:cNvPr id="9" name="Picture 8"/>
              <p:cNvPicPr>
                <a:picLocks noChangeAspect="1"/>
              </p:cNvPicPr>
              <p:nvPr/>
            </p:nvPicPr>
            <p:blipFill rotWithShape="1">
              <a:blip r:embed="rId4" cstate="print">
                <a:extLst>
                  <a:ext uri="{28A0092B-C50C-407E-A947-70E740481C1C}">
                    <a14:useLocalDpi xmlns:a14="http://schemas.microsoft.com/office/drawing/2010/main" val="0"/>
                  </a:ext>
                </a:extLst>
              </a:blip>
              <a:srcRect t="5350" b="6295"/>
              <a:stretch/>
            </p:blipFill>
            <p:spPr>
              <a:xfrm>
                <a:off x="561144" y="3985803"/>
                <a:ext cx="4409577" cy="2592237"/>
              </a:xfrm>
              <a:prstGeom prst="rect">
                <a:avLst/>
              </a:prstGeom>
            </p:spPr>
          </p:pic>
          <p:sp>
            <p:nvSpPr>
              <p:cNvPr id="11" name="TextBox 10"/>
              <p:cNvSpPr txBox="1"/>
              <p:nvPr/>
            </p:nvSpPr>
            <p:spPr>
              <a:xfrm>
                <a:off x="689819" y="5835924"/>
                <a:ext cx="3621504" cy="646331"/>
              </a:xfrm>
              <a:prstGeom prst="rect">
                <a:avLst/>
              </a:prstGeom>
              <a:noFill/>
            </p:spPr>
            <p:txBody>
              <a:bodyPr wrap="none" rtlCol="0">
                <a:spAutoFit/>
              </a:bodyPr>
              <a:lstStyle/>
              <a:p>
                <a:r>
                  <a:rPr lang="de-DE" dirty="0">
                    <a:solidFill>
                      <a:schemeClr val="bg1"/>
                    </a:solidFill>
                  </a:rPr>
                  <a:t>Where is aeolian sediment from? </a:t>
                </a:r>
              </a:p>
              <a:p>
                <a:r>
                  <a:rPr lang="de-DE" dirty="0">
                    <a:solidFill>
                      <a:schemeClr val="bg1"/>
                    </a:solidFill>
                  </a:rPr>
                  <a:t>Where does it go to and how?</a:t>
                </a:r>
              </a:p>
            </p:txBody>
          </p:sp>
        </p:grpSp>
        <p:sp>
          <p:nvSpPr>
            <p:cNvPr id="14" name="TextBox 13"/>
            <p:cNvSpPr txBox="1"/>
            <p:nvPr/>
          </p:nvSpPr>
          <p:spPr>
            <a:xfrm>
              <a:off x="4806697" y="4997559"/>
              <a:ext cx="595035" cy="830997"/>
            </a:xfrm>
            <a:prstGeom prst="rect">
              <a:avLst/>
            </a:prstGeom>
            <a:noFill/>
          </p:spPr>
          <p:txBody>
            <a:bodyPr wrap="none" rtlCol="0">
              <a:spAutoFit/>
            </a:bodyPr>
            <a:lstStyle/>
            <a:p>
              <a:r>
                <a:rPr lang="de-DE" sz="4800" dirty="0">
                  <a:solidFill>
                    <a:schemeClr val="bg1"/>
                  </a:solidFill>
                  <a:latin typeface="Arial Black" panose="020B0A04020102020204" pitchFamily="34" charset="0"/>
                </a:rPr>
                <a:t>1</a:t>
              </a:r>
            </a:p>
          </p:txBody>
        </p:sp>
      </p:grpSp>
    </p:spTree>
    <p:extLst>
      <p:ext uri="{BB962C8B-B14F-4D97-AF65-F5344CB8AC3E}">
        <p14:creationId xmlns:p14="http://schemas.microsoft.com/office/powerpoint/2010/main" val="261226963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0" y="0"/>
            <a:ext cx="9144000" cy="6858000"/>
          </a:xfrm>
          <a:prstGeom prst="rect">
            <a:avLst/>
          </a:prstGeom>
        </p:spPr>
      </p:pic>
      <p:sp>
        <p:nvSpPr>
          <p:cNvPr id="9" name="TextBox 8"/>
          <p:cNvSpPr txBox="1"/>
          <p:nvPr/>
        </p:nvSpPr>
        <p:spPr>
          <a:xfrm>
            <a:off x="107504" y="6213273"/>
            <a:ext cx="2711255" cy="646331"/>
          </a:xfrm>
          <a:prstGeom prst="rect">
            <a:avLst/>
          </a:prstGeom>
          <a:noFill/>
        </p:spPr>
        <p:txBody>
          <a:bodyPr wrap="none" rtlCol="0">
            <a:spAutoFit/>
          </a:bodyPr>
          <a:lstStyle/>
          <a:p>
            <a:r>
              <a:rPr lang="de-DE" dirty="0">
                <a:solidFill>
                  <a:srgbClr val="002060"/>
                </a:solidFill>
                <a:latin typeface="Arial" panose="020B0604020202020204" pitchFamily="34" charset="0"/>
                <a:cs typeface="Arial" panose="020B0604020202020204" pitchFamily="34" charset="0"/>
              </a:rPr>
              <a:t>Upper Yarlung Tsangpo, </a:t>
            </a:r>
          </a:p>
          <a:p>
            <a:r>
              <a:rPr lang="de-DE" dirty="0">
                <a:solidFill>
                  <a:srgbClr val="002060"/>
                </a:solidFill>
                <a:latin typeface="Arial" panose="020B0604020202020204" pitchFamily="34" charset="0"/>
                <a:cs typeface="Arial" panose="020B0604020202020204" pitchFamily="34" charset="0"/>
              </a:rPr>
              <a:t>Tibetan Plateau</a:t>
            </a:r>
          </a:p>
        </p:txBody>
      </p:sp>
      <p:cxnSp>
        <p:nvCxnSpPr>
          <p:cNvPr id="4" name="Straight Connector 3">
            <a:extLst>
              <a:ext uri="{FF2B5EF4-FFF2-40B4-BE49-F238E27FC236}">
                <a16:creationId xmlns:a16="http://schemas.microsoft.com/office/drawing/2014/main" id="{881E935E-02C8-4E9C-A4FD-1277AC469ADF}"/>
              </a:ext>
            </a:extLst>
          </p:cNvPr>
          <p:cNvCxnSpPr/>
          <p:nvPr/>
        </p:nvCxnSpPr>
        <p:spPr>
          <a:xfrm>
            <a:off x="107504" y="404664"/>
            <a:ext cx="8856984"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AD93724A-427C-435A-AFD8-50A661FB602F}"/>
              </a:ext>
            </a:extLst>
          </p:cNvPr>
          <p:cNvSpPr txBox="1"/>
          <p:nvPr/>
        </p:nvSpPr>
        <p:spPr>
          <a:xfrm>
            <a:off x="0" y="0"/>
            <a:ext cx="9144000" cy="369332"/>
          </a:xfrm>
          <a:prstGeom prst="rect">
            <a:avLst/>
          </a:prstGeom>
          <a:noFill/>
        </p:spPr>
        <p:txBody>
          <a:bodyPr wrap="square" rtlCol="0">
            <a:spAutoFit/>
          </a:bodyPr>
          <a:lstStyle/>
          <a:p>
            <a:pPr algn="r"/>
            <a:r>
              <a:rPr lang="de-DE" b="1" dirty="0">
                <a:solidFill>
                  <a:srgbClr val="002060"/>
                </a:solidFill>
                <a:latin typeface="Arial" panose="020B0604020202020204" pitchFamily="34" charset="0"/>
                <a:cs typeface="Arial" panose="020B0604020202020204" pitchFamily="34" charset="0"/>
              </a:rPr>
              <a:t>Understanding the aeolian system...</a:t>
            </a:r>
          </a:p>
        </p:txBody>
      </p:sp>
      <p:grpSp>
        <p:nvGrpSpPr>
          <p:cNvPr id="3" name="Group 2"/>
          <p:cNvGrpSpPr/>
          <p:nvPr/>
        </p:nvGrpSpPr>
        <p:grpSpPr>
          <a:xfrm>
            <a:off x="275332" y="653546"/>
            <a:ext cx="3960611" cy="3485196"/>
            <a:chOff x="275332" y="653546"/>
            <a:chExt cx="3960611" cy="3485196"/>
          </a:xfrm>
        </p:grpSpPr>
        <p:pic>
          <p:nvPicPr>
            <p:cNvPr id="12" name="Picture 11"/>
            <p:cNvPicPr>
              <a:picLocks noChangeAspect="1"/>
            </p:cNvPicPr>
            <p:nvPr/>
          </p:nvPicPr>
          <p:blipFill>
            <a:blip r:embed="rId3"/>
            <a:stretch>
              <a:fillRect/>
            </a:stretch>
          </p:blipFill>
          <p:spPr>
            <a:xfrm>
              <a:off x="275332" y="653546"/>
              <a:ext cx="3960611" cy="2821831"/>
            </a:xfrm>
            <a:prstGeom prst="rect">
              <a:avLst/>
            </a:prstGeom>
          </p:spPr>
        </p:pic>
        <p:sp>
          <p:nvSpPr>
            <p:cNvPr id="13" name="TextBox 12"/>
            <p:cNvSpPr txBox="1"/>
            <p:nvPr/>
          </p:nvSpPr>
          <p:spPr>
            <a:xfrm>
              <a:off x="3520969" y="735346"/>
              <a:ext cx="595035" cy="830997"/>
            </a:xfrm>
            <a:prstGeom prst="rect">
              <a:avLst/>
            </a:prstGeom>
            <a:noFill/>
          </p:spPr>
          <p:txBody>
            <a:bodyPr wrap="none" rtlCol="0">
              <a:spAutoFit/>
            </a:bodyPr>
            <a:lstStyle/>
            <a:p>
              <a:r>
                <a:rPr lang="de-DE" sz="4800" dirty="0">
                  <a:solidFill>
                    <a:srgbClr val="002060"/>
                  </a:solidFill>
                  <a:latin typeface="Arial Black" panose="020B0A04020102020204" pitchFamily="34" charset="0"/>
                </a:rPr>
                <a:t>2</a:t>
              </a:r>
            </a:p>
          </p:txBody>
        </p:sp>
        <p:sp>
          <p:nvSpPr>
            <p:cNvPr id="14" name="TextBox 13">
              <a:extLst>
                <a:ext uri="{FF2B5EF4-FFF2-40B4-BE49-F238E27FC236}">
                  <a16:creationId xmlns:a16="http://schemas.microsoft.com/office/drawing/2014/main" id="{9A90DC76-E4B3-47E1-A237-6241ACCE21C9}"/>
                </a:ext>
              </a:extLst>
            </p:cNvPr>
            <p:cNvSpPr txBox="1"/>
            <p:nvPr/>
          </p:nvSpPr>
          <p:spPr>
            <a:xfrm>
              <a:off x="275332" y="3492411"/>
              <a:ext cx="2787943" cy="646331"/>
            </a:xfrm>
            <a:prstGeom prst="rect">
              <a:avLst/>
            </a:prstGeom>
            <a:noFill/>
          </p:spPr>
          <p:txBody>
            <a:bodyPr wrap="none" rtlCol="0">
              <a:spAutoFit/>
            </a:bodyPr>
            <a:lstStyle/>
            <a:p>
              <a:r>
                <a:rPr lang="en-AU" dirty="0">
                  <a:solidFill>
                    <a:schemeClr val="bg1"/>
                  </a:solidFill>
                </a:rPr>
                <a:t>How does wind transport </a:t>
              </a:r>
            </a:p>
            <a:p>
              <a:r>
                <a:rPr lang="en-AU" dirty="0">
                  <a:solidFill>
                    <a:schemeClr val="bg1"/>
                  </a:solidFill>
                </a:rPr>
                <a:t>sediment?</a:t>
              </a:r>
            </a:p>
          </p:txBody>
        </p:sp>
        <p:sp>
          <p:nvSpPr>
            <p:cNvPr id="16" name="TextBox 15"/>
            <p:cNvSpPr txBox="1"/>
            <p:nvPr/>
          </p:nvSpPr>
          <p:spPr>
            <a:xfrm>
              <a:off x="756232" y="787118"/>
              <a:ext cx="723275" cy="369332"/>
            </a:xfrm>
            <a:prstGeom prst="rect">
              <a:avLst/>
            </a:prstGeom>
            <a:noFill/>
          </p:spPr>
          <p:txBody>
            <a:bodyPr wrap="none" rtlCol="0">
              <a:spAutoFit/>
            </a:bodyPr>
            <a:lstStyle/>
            <a:p>
              <a:r>
                <a:rPr lang="de-DE" dirty="0">
                  <a:solidFill>
                    <a:srgbClr val="FF0000"/>
                  </a:solidFill>
                </a:rPr>
                <a:t>Dust </a:t>
              </a:r>
            </a:p>
          </p:txBody>
        </p:sp>
        <p:sp>
          <p:nvSpPr>
            <p:cNvPr id="17" name="TextBox 16"/>
            <p:cNvSpPr txBox="1"/>
            <p:nvPr/>
          </p:nvSpPr>
          <p:spPr>
            <a:xfrm>
              <a:off x="2255637" y="2513880"/>
              <a:ext cx="787395" cy="369332"/>
            </a:xfrm>
            <a:prstGeom prst="rect">
              <a:avLst/>
            </a:prstGeom>
            <a:solidFill>
              <a:schemeClr val="bg1"/>
            </a:solidFill>
          </p:spPr>
          <p:txBody>
            <a:bodyPr wrap="none" rtlCol="0">
              <a:spAutoFit/>
            </a:bodyPr>
            <a:lstStyle/>
            <a:p>
              <a:r>
                <a:rPr lang="de-DE" dirty="0">
                  <a:solidFill>
                    <a:srgbClr val="FF0000"/>
                  </a:solidFill>
                </a:rPr>
                <a:t>Sand </a:t>
              </a:r>
            </a:p>
          </p:txBody>
        </p:sp>
      </p:grpSp>
      <p:grpSp>
        <p:nvGrpSpPr>
          <p:cNvPr id="6" name="Group 5"/>
          <p:cNvGrpSpPr/>
          <p:nvPr/>
        </p:nvGrpSpPr>
        <p:grpSpPr>
          <a:xfrm>
            <a:off x="3456793" y="2244953"/>
            <a:ext cx="5576379" cy="4384777"/>
            <a:chOff x="3456793" y="2244953"/>
            <a:chExt cx="5576379" cy="4384777"/>
          </a:xfrm>
        </p:grpSpPr>
        <p:sp>
          <p:nvSpPr>
            <p:cNvPr id="2" name="TextBox 1">
              <a:extLst>
                <a:ext uri="{FF2B5EF4-FFF2-40B4-BE49-F238E27FC236}">
                  <a16:creationId xmlns:a16="http://schemas.microsoft.com/office/drawing/2014/main" id="{9A90DC76-E4B3-47E1-A237-6241ACCE21C9}"/>
                </a:ext>
              </a:extLst>
            </p:cNvPr>
            <p:cNvSpPr txBox="1"/>
            <p:nvPr/>
          </p:nvSpPr>
          <p:spPr>
            <a:xfrm>
              <a:off x="5085336" y="2244953"/>
              <a:ext cx="3947836" cy="646331"/>
            </a:xfrm>
            <a:prstGeom prst="rect">
              <a:avLst/>
            </a:prstGeom>
            <a:noFill/>
          </p:spPr>
          <p:txBody>
            <a:bodyPr wrap="square" rtlCol="0">
              <a:spAutoFit/>
            </a:bodyPr>
            <a:lstStyle/>
            <a:p>
              <a:pPr algn="r"/>
              <a:r>
                <a:rPr lang="en-AU" dirty="0">
                  <a:solidFill>
                    <a:schemeClr val="bg1"/>
                  </a:solidFill>
                </a:rPr>
                <a:t>Which landforms does this create, and what controls their formation?</a:t>
              </a:r>
            </a:p>
          </p:txBody>
        </p:sp>
        <p:pic>
          <p:nvPicPr>
            <p:cNvPr id="5" name="Picture 4"/>
            <p:cNvPicPr>
              <a:picLocks noChangeAspect="1"/>
            </p:cNvPicPr>
            <p:nvPr/>
          </p:nvPicPr>
          <p:blipFill>
            <a:blip r:embed="rId4"/>
            <a:stretch>
              <a:fillRect/>
            </a:stretch>
          </p:blipFill>
          <p:spPr>
            <a:xfrm>
              <a:off x="3456793" y="2947427"/>
              <a:ext cx="5499069" cy="3682303"/>
            </a:xfrm>
            <a:prstGeom prst="rect">
              <a:avLst/>
            </a:prstGeom>
          </p:spPr>
        </p:pic>
        <p:sp>
          <p:nvSpPr>
            <p:cNvPr id="15" name="TextBox 14"/>
            <p:cNvSpPr txBox="1"/>
            <p:nvPr/>
          </p:nvSpPr>
          <p:spPr>
            <a:xfrm>
              <a:off x="8279875" y="4896139"/>
              <a:ext cx="595035" cy="830997"/>
            </a:xfrm>
            <a:prstGeom prst="rect">
              <a:avLst/>
            </a:prstGeom>
            <a:noFill/>
          </p:spPr>
          <p:txBody>
            <a:bodyPr wrap="none" rtlCol="0">
              <a:spAutoFit/>
            </a:bodyPr>
            <a:lstStyle/>
            <a:p>
              <a:r>
                <a:rPr lang="de-DE" sz="4800" dirty="0">
                  <a:solidFill>
                    <a:srgbClr val="002060"/>
                  </a:solidFill>
                  <a:latin typeface="Arial Black" panose="020B0A04020102020204" pitchFamily="34" charset="0"/>
                </a:rPr>
                <a:t>3</a:t>
              </a:r>
            </a:p>
          </p:txBody>
        </p:sp>
        <p:sp>
          <p:nvSpPr>
            <p:cNvPr id="18" name="TextBox 17"/>
            <p:cNvSpPr txBox="1"/>
            <p:nvPr/>
          </p:nvSpPr>
          <p:spPr>
            <a:xfrm>
              <a:off x="5750119" y="2953411"/>
              <a:ext cx="1608133" cy="369332"/>
            </a:xfrm>
            <a:prstGeom prst="rect">
              <a:avLst/>
            </a:prstGeom>
            <a:solidFill>
              <a:schemeClr val="bg1"/>
            </a:solidFill>
          </p:spPr>
          <p:txBody>
            <a:bodyPr wrap="none" rtlCol="0">
              <a:spAutoFit/>
            </a:bodyPr>
            <a:lstStyle/>
            <a:p>
              <a:r>
                <a:rPr lang="de-DE" dirty="0"/>
                <a:t>Wind strength</a:t>
              </a:r>
            </a:p>
          </p:txBody>
        </p:sp>
        <p:sp>
          <p:nvSpPr>
            <p:cNvPr id="20" name="TextBox 19"/>
            <p:cNvSpPr txBox="1"/>
            <p:nvPr/>
          </p:nvSpPr>
          <p:spPr>
            <a:xfrm>
              <a:off x="7642488" y="6091396"/>
              <a:ext cx="1274773" cy="369332"/>
            </a:xfrm>
            <a:prstGeom prst="rect">
              <a:avLst/>
            </a:prstGeom>
            <a:solidFill>
              <a:schemeClr val="bg1"/>
            </a:solidFill>
          </p:spPr>
          <p:txBody>
            <a:bodyPr wrap="none" rtlCol="0">
              <a:spAutoFit/>
            </a:bodyPr>
            <a:lstStyle/>
            <a:p>
              <a:r>
                <a:rPr lang="de-DE" dirty="0">
                  <a:solidFill>
                    <a:srgbClr val="FF0000"/>
                  </a:solidFill>
                </a:rPr>
                <a:t>Vegetation</a:t>
              </a:r>
            </a:p>
          </p:txBody>
        </p:sp>
        <p:sp>
          <p:nvSpPr>
            <p:cNvPr id="21" name="TextBox 20"/>
            <p:cNvSpPr txBox="1"/>
            <p:nvPr/>
          </p:nvSpPr>
          <p:spPr>
            <a:xfrm>
              <a:off x="3503385" y="6094089"/>
              <a:ext cx="2496836" cy="369332"/>
            </a:xfrm>
            <a:prstGeom prst="rect">
              <a:avLst/>
            </a:prstGeom>
            <a:solidFill>
              <a:schemeClr val="bg1"/>
            </a:solidFill>
          </p:spPr>
          <p:txBody>
            <a:bodyPr wrap="square" rtlCol="0">
              <a:spAutoFit/>
            </a:bodyPr>
            <a:lstStyle/>
            <a:p>
              <a:r>
                <a:rPr lang="de-DE" dirty="0">
                  <a:solidFill>
                    <a:srgbClr val="FF0000"/>
                  </a:solidFill>
                </a:rPr>
                <a:t>Sand Supply (Source)</a:t>
              </a:r>
            </a:p>
          </p:txBody>
        </p:sp>
      </p:grpSp>
      <p:sp>
        <p:nvSpPr>
          <p:cNvPr id="11" name="TextBox 10">
            <a:extLst>
              <a:ext uri="{FF2B5EF4-FFF2-40B4-BE49-F238E27FC236}">
                <a16:creationId xmlns:a16="http://schemas.microsoft.com/office/drawing/2014/main" id="{93A8F631-65C8-A54D-AA77-F27EA0708A2F}"/>
              </a:ext>
            </a:extLst>
          </p:cNvPr>
          <p:cNvSpPr txBox="1"/>
          <p:nvPr/>
        </p:nvSpPr>
        <p:spPr>
          <a:xfrm>
            <a:off x="4436928" y="538531"/>
            <a:ext cx="4596244" cy="646331"/>
          </a:xfrm>
          <a:prstGeom prst="rect">
            <a:avLst/>
          </a:prstGeom>
          <a:noFill/>
        </p:spPr>
        <p:txBody>
          <a:bodyPr wrap="square">
            <a:spAutoFit/>
          </a:bodyPr>
          <a:lstStyle/>
          <a:p>
            <a:r>
              <a:rPr lang="en-GB" dirty="0">
                <a:highlight>
                  <a:srgbClr val="ECE2D8"/>
                </a:highlight>
                <a:hlinkClick r:id="rId5"/>
              </a:rPr>
              <a:t>How Are Sand Dunes Formed? (youtube.com)</a:t>
            </a:r>
            <a:r>
              <a:rPr lang="en-GB" dirty="0">
                <a:highlight>
                  <a:srgbClr val="ECE2D8"/>
                </a:highlight>
              </a:rPr>
              <a:t> (8mins)</a:t>
            </a:r>
          </a:p>
        </p:txBody>
      </p:sp>
    </p:spTree>
    <p:extLst>
      <p:ext uri="{BB962C8B-B14F-4D97-AF65-F5344CB8AC3E}">
        <p14:creationId xmlns:p14="http://schemas.microsoft.com/office/powerpoint/2010/main" val="11886731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0" y="0"/>
            <a:ext cx="9144000" cy="6858000"/>
          </a:xfrm>
          <a:prstGeom prst="rect">
            <a:avLst/>
          </a:prstGeom>
        </p:spPr>
      </p:pic>
      <p:cxnSp>
        <p:nvCxnSpPr>
          <p:cNvPr id="4" name="Straight Connector 3">
            <a:extLst>
              <a:ext uri="{FF2B5EF4-FFF2-40B4-BE49-F238E27FC236}">
                <a16:creationId xmlns:a16="http://schemas.microsoft.com/office/drawing/2014/main" id="{881E935E-02C8-4E9C-A4FD-1277AC469ADF}"/>
              </a:ext>
            </a:extLst>
          </p:cNvPr>
          <p:cNvCxnSpPr/>
          <p:nvPr/>
        </p:nvCxnSpPr>
        <p:spPr>
          <a:xfrm>
            <a:off x="107504" y="404664"/>
            <a:ext cx="8856984"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AD93724A-427C-435A-AFD8-50A661FB602F}"/>
              </a:ext>
            </a:extLst>
          </p:cNvPr>
          <p:cNvSpPr txBox="1"/>
          <p:nvPr/>
        </p:nvSpPr>
        <p:spPr>
          <a:xfrm>
            <a:off x="0" y="0"/>
            <a:ext cx="9144000" cy="369332"/>
          </a:xfrm>
          <a:prstGeom prst="rect">
            <a:avLst/>
          </a:prstGeom>
          <a:noFill/>
        </p:spPr>
        <p:txBody>
          <a:bodyPr wrap="square" rtlCol="0">
            <a:spAutoFit/>
          </a:bodyPr>
          <a:lstStyle/>
          <a:p>
            <a:pPr algn="r"/>
            <a:r>
              <a:rPr lang="de-DE" b="1" dirty="0">
                <a:solidFill>
                  <a:srgbClr val="002060"/>
                </a:solidFill>
                <a:latin typeface="Arial" panose="020B0604020202020204" pitchFamily="34" charset="0"/>
                <a:cs typeface="Arial" panose="020B0604020202020204" pitchFamily="34" charset="0"/>
              </a:rPr>
              <a:t>Wind Erosion</a:t>
            </a:r>
          </a:p>
        </p:txBody>
      </p:sp>
      <p:pic>
        <p:nvPicPr>
          <p:cNvPr id="4098" name="Picture 2">
            <a:extLst>
              <a:ext uri="{FF2B5EF4-FFF2-40B4-BE49-F238E27FC236}">
                <a16:creationId xmlns:a16="http://schemas.microsoft.com/office/drawing/2014/main" id="{C1B8E04B-B3FC-AFB2-3C7F-F65FB75A23F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109787"/>
            <a:ext cx="9144000" cy="4748213"/>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9520EF22-B266-35CB-4C3D-2BF2E845EB06}"/>
              </a:ext>
            </a:extLst>
          </p:cNvPr>
          <p:cNvSpPr txBox="1"/>
          <p:nvPr/>
        </p:nvSpPr>
        <p:spPr>
          <a:xfrm>
            <a:off x="381598" y="500895"/>
            <a:ext cx="8582890" cy="1477328"/>
          </a:xfrm>
          <a:prstGeom prst="rect">
            <a:avLst/>
          </a:prstGeom>
          <a:noFill/>
        </p:spPr>
        <p:txBody>
          <a:bodyPr wrap="square">
            <a:spAutoFit/>
          </a:bodyPr>
          <a:lstStyle/>
          <a:p>
            <a:pPr algn="l">
              <a:buFont typeface="+mj-lt"/>
              <a:buAutoNum type="arabicPeriod"/>
            </a:pPr>
            <a:r>
              <a:rPr lang="en-GB" b="1" i="0" dirty="0">
                <a:solidFill>
                  <a:srgbClr val="002060"/>
                </a:solidFill>
                <a:effectLst/>
                <a:latin typeface="+mn-lt"/>
              </a:rPr>
              <a:t>Deflation</a:t>
            </a:r>
            <a:r>
              <a:rPr lang="en-GB" b="0" i="0" dirty="0">
                <a:solidFill>
                  <a:srgbClr val="002060"/>
                </a:solidFill>
                <a:effectLst/>
                <a:latin typeface="+mn-lt"/>
              </a:rPr>
              <a:t> which is related to small particles eroded from the landscape by wind over time, leaving larger particles behind to form a desert pavement (ground surface lowers);</a:t>
            </a:r>
          </a:p>
          <a:p>
            <a:pPr algn="l">
              <a:buFont typeface="+mj-lt"/>
              <a:buAutoNum type="arabicPeriod"/>
            </a:pPr>
            <a:r>
              <a:rPr lang="en-GB" b="1" i="0" dirty="0">
                <a:solidFill>
                  <a:srgbClr val="002060"/>
                </a:solidFill>
                <a:effectLst/>
                <a:latin typeface="+mn-lt"/>
              </a:rPr>
              <a:t>Abrasion</a:t>
            </a:r>
            <a:r>
              <a:rPr lang="en-GB" b="0" i="0" dirty="0">
                <a:solidFill>
                  <a:srgbClr val="002060"/>
                </a:solidFill>
                <a:effectLst/>
                <a:latin typeface="+mn-lt"/>
              </a:rPr>
              <a:t> where particles carried by the wind blast larger features in the landscape, abrading their surface and wearing away the rock.</a:t>
            </a:r>
          </a:p>
        </p:txBody>
      </p:sp>
    </p:spTree>
    <p:extLst>
      <p:ext uri="{BB962C8B-B14F-4D97-AF65-F5344CB8AC3E}">
        <p14:creationId xmlns:p14="http://schemas.microsoft.com/office/powerpoint/2010/main" val="359687237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rotWithShape="1">
          <a:blip r:embed="rId2"/>
          <a:srcRect l="2263" r="7735" b="3144"/>
          <a:stretch/>
        </p:blipFill>
        <p:spPr>
          <a:xfrm>
            <a:off x="0" y="0"/>
            <a:ext cx="9143999" cy="6858000"/>
          </a:xfrm>
          <a:prstGeom prst="rect">
            <a:avLst/>
          </a:prstGeom>
        </p:spPr>
      </p:pic>
      <p:cxnSp>
        <p:nvCxnSpPr>
          <p:cNvPr id="2" name="Straight Connector 1"/>
          <p:cNvCxnSpPr/>
          <p:nvPr/>
        </p:nvCxnSpPr>
        <p:spPr>
          <a:xfrm>
            <a:off x="107504" y="404664"/>
            <a:ext cx="8856984"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3" name="TextBox 2"/>
          <p:cNvSpPr txBox="1"/>
          <p:nvPr/>
        </p:nvSpPr>
        <p:spPr>
          <a:xfrm>
            <a:off x="0" y="0"/>
            <a:ext cx="9144000" cy="369332"/>
          </a:xfrm>
          <a:prstGeom prst="rect">
            <a:avLst/>
          </a:prstGeom>
          <a:noFill/>
        </p:spPr>
        <p:txBody>
          <a:bodyPr wrap="square" rtlCol="0">
            <a:spAutoFit/>
          </a:bodyPr>
          <a:lstStyle/>
          <a:p>
            <a:pPr algn="r"/>
            <a:r>
              <a:rPr lang="de-DE" b="1" dirty="0">
                <a:solidFill>
                  <a:srgbClr val="002060"/>
                </a:solidFill>
                <a:latin typeface="Arial" panose="020B0604020202020204" pitchFamily="34" charset="0"/>
                <a:cs typeface="Arial" panose="020B0604020202020204" pitchFamily="34" charset="0"/>
              </a:rPr>
              <a:t>Understanding the aeolian system...</a:t>
            </a:r>
          </a:p>
        </p:txBody>
      </p:sp>
      <p:sp>
        <p:nvSpPr>
          <p:cNvPr id="4" name="TextBox 3"/>
          <p:cNvSpPr txBox="1"/>
          <p:nvPr/>
        </p:nvSpPr>
        <p:spPr>
          <a:xfrm>
            <a:off x="390706" y="622690"/>
            <a:ext cx="5288105" cy="400110"/>
          </a:xfrm>
          <a:prstGeom prst="rect">
            <a:avLst/>
          </a:prstGeom>
          <a:noFill/>
        </p:spPr>
        <p:txBody>
          <a:bodyPr wrap="square" rtlCol="0">
            <a:spAutoFit/>
          </a:bodyPr>
          <a:lstStyle/>
          <a:p>
            <a:pPr marL="342900" indent="-342900">
              <a:buFont typeface="Arial" panose="020B0604020202020204" pitchFamily="34" charset="0"/>
              <a:buChar char="•"/>
            </a:pPr>
            <a:r>
              <a:rPr lang="de-DE" sz="2000" b="1" dirty="0">
                <a:solidFill>
                  <a:schemeClr val="bg1"/>
                </a:solidFill>
              </a:rPr>
              <a:t>Sand sources </a:t>
            </a:r>
            <a:r>
              <a:rPr lang="de-DE" sz="2000" dirty="0">
                <a:solidFill>
                  <a:schemeClr val="bg1"/>
                </a:solidFill>
              </a:rPr>
              <a:t>for aeolian transport </a:t>
            </a:r>
          </a:p>
        </p:txBody>
      </p:sp>
      <p:sp>
        <p:nvSpPr>
          <p:cNvPr id="7" name="Rectangle 6"/>
          <p:cNvSpPr/>
          <p:nvPr/>
        </p:nvSpPr>
        <p:spPr>
          <a:xfrm>
            <a:off x="7747464" y="6619473"/>
            <a:ext cx="1396536" cy="261610"/>
          </a:xfrm>
          <a:prstGeom prst="rect">
            <a:avLst/>
          </a:prstGeom>
        </p:spPr>
        <p:txBody>
          <a:bodyPr wrap="none">
            <a:spAutoFit/>
          </a:bodyPr>
          <a:lstStyle/>
          <a:p>
            <a:r>
              <a:rPr lang="de-DE" sz="1100" dirty="0">
                <a:solidFill>
                  <a:schemeClr val="bg1"/>
                </a:solidFill>
              </a:rPr>
              <a:t>https://i.pinimg.com</a:t>
            </a:r>
          </a:p>
        </p:txBody>
      </p:sp>
      <p:grpSp>
        <p:nvGrpSpPr>
          <p:cNvPr id="11" name="Group 10"/>
          <p:cNvGrpSpPr/>
          <p:nvPr/>
        </p:nvGrpSpPr>
        <p:grpSpPr>
          <a:xfrm>
            <a:off x="390706" y="2359322"/>
            <a:ext cx="5193102" cy="3894827"/>
            <a:chOff x="390706" y="2359322"/>
            <a:chExt cx="5193102" cy="3894827"/>
          </a:xfrm>
        </p:grpSpPr>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90706" y="2359322"/>
              <a:ext cx="5193102" cy="3894827"/>
            </a:xfrm>
            <a:prstGeom prst="rect">
              <a:avLst/>
            </a:prstGeom>
          </p:spPr>
        </p:pic>
        <p:sp>
          <p:nvSpPr>
            <p:cNvPr id="9" name="TextBox 8"/>
            <p:cNvSpPr txBox="1"/>
            <p:nvPr/>
          </p:nvSpPr>
          <p:spPr>
            <a:xfrm>
              <a:off x="457200" y="2436963"/>
              <a:ext cx="3165894" cy="646331"/>
            </a:xfrm>
            <a:prstGeom prst="rect">
              <a:avLst/>
            </a:prstGeom>
            <a:noFill/>
          </p:spPr>
          <p:txBody>
            <a:bodyPr wrap="square" rtlCol="0">
              <a:spAutoFit/>
            </a:bodyPr>
            <a:lstStyle/>
            <a:p>
              <a:pPr marL="285750" indent="-285750">
                <a:buFont typeface="Arial" panose="020B0604020202020204" pitchFamily="34" charset="0"/>
                <a:buChar char="•"/>
              </a:pPr>
              <a:r>
                <a:rPr lang="de-DE" dirty="0">
                  <a:solidFill>
                    <a:srgbClr val="002060"/>
                  </a:solidFill>
                </a:rPr>
                <a:t>Abrasion by saltating grains (aeolian erosion)</a:t>
              </a:r>
            </a:p>
          </p:txBody>
        </p:sp>
        <p:sp>
          <p:nvSpPr>
            <p:cNvPr id="10" name="TextBox 9"/>
            <p:cNvSpPr txBox="1"/>
            <p:nvPr/>
          </p:nvSpPr>
          <p:spPr>
            <a:xfrm>
              <a:off x="2441275" y="3937953"/>
              <a:ext cx="2536166" cy="369332"/>
            </a:xfrm>
            <a:prstGeom prst="rect">
              <a:avLst/>
            </a:prstGeom>
            <a:noFill/>
          </p:spPr>
          <p:txBody>
            <a:bodyPr wrap="square" rtlCol="0">
              <a:spAutoFit/>
            </a:bodyPr>
            <a:lstStyle/>
            <a:p>
              <a:r>
                <a:rPr lang="de-DE" dirty="0">
                  <a:solidFill>
                    <a:schemeClr val="bg1"/>
                  </a:solidFill>
                </a:rPr>
                <a:t>Yardangs</a:t>
              </a:r>
            </a:p>
          </p:txBody>
        </p:sp>
      </p:grpSp>
    </p:spTree>
    <p:extLst>
      <p:ext uri="{BB962C8B-B14F-4D97-AF65-F5344CB8AC3E}">
        <p14:creationId xmlns:p14="http://schemas.microsoft.com/office/powerpoint/2010/main" val="36659257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500"/>
                                        <p:tgtEl>
                                          <p:spTgt spid="11"/>
                                        </p:tgtEl>
                                      </p:cBhvr>
                                    </p:animEffect>
                                    <p:set>
                                      <p:cBhvr>
                                        <p:cTn id="7" dur="1" fill="hold">
                                          <p:stCondLst>
                                            <p:cond delay="499"/>
                                          </p:stCondLst>
                                        </p:cTn>
                                        <p:tgtEl>
                                          <p:spTgt spid="11"/>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desert landscape with two figures">
            <a:extLst>
              <a:ext uri="{FF2B5EF4-FFF2-40B4-BE49-F238E27FC236}">
                <a16:creationId xmlns:a16="http://schemas.microsoft.com/office/drawing/2014/main" id="{BD145BCC-5478-8537-F7BA-C4D0122FC19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020" r="5863"/>
          <a:stretch/>
        </p:blipFill>
        <p:spPr bwMode="auto">
          <a:xfrm>
            <a:off x="0" y="439997"/>
            <a:ext cx="9144000" cy="6419976"/>
          </a:xfrm>
          <a:prstGeom prst="rect">
            <a:avLst/>
          </a:prstGeom>
          <a:noFill/>
          <a:extLst>
            <a:ext uri="{909E8E84-426E-40DD-AFC4-6F175D3DCCD1}">
              <a14:hiddenFill xmlns:a14="http://schemas.microsoft.com/office/drawing/2010/main">
                <a:solidFill>
                  <a:srgbClr val="FFFFFF"/>
                </a:solidFill>
              </a14:hiddenFill>
            </a:ext>
          </a:extLst>
        </p:spPr>
      </p:pic>
      <p:cxnSp>
        <p:nvCxnSpPr>
          <p:cNvPr id="2" name="Straight Connector 1"/>
          <p:cNvCxnSpPr/>
          <p:nvPr/>
        </p:nvCxnSpPr>
        <p:spPr>
          <a:xfrm>
            <a:off x="107504" y="404664"/>
            <a:ext cx="8856984"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3" name="TextBox 2"/>
          <p:cNvSpPr txBox="1"/>
          <p:nvPr/>
        </p:nvSpPr>
        <p:spPr>
          <a:xfrm>
            <a:off x="0" y="0"/>
            <a:ext cx="9144000" cy="369332"/>
          </a:xfrm>
          <a:prstGeom prst="rect">
            <a:avLst/>
          </a:prstGeom>
          <a:noFill/>
        </p:spPr>
        <p:txBody>
          <a:bodyPr wrap="square" rtlCol="0">
            <a:spAutoFit/>
          </a:bodyPr>
          <a:lstStyle/>
          <a:p>
            <a:pPr algn="r"/>
            <a:r>
              <a:rPr lang="de-DE" b="1" dirty="0">
                <a:solidFill>
                  <a:srgbClr val="002060"/>
                </a:solidFill>
                <a:latin typeface="Arial" panose="020B0604020202020204" pitchFamily="34" charset="0"/>
                <a:cs typeface="Arial" panose="020B0604020202020204" pitchFamily="34" charset="0"/>
              </a:rPr>
              <a:t>Understanding the aeolian system...</a:t>
            </a:r>
          </a:p>
        </p:txBody>
      </p:sp>
      <p:sp>
        <p:nvSpPr>
          <p:cNvPr id="4" name="TextBox 3"/>
          <p:cNvSpPr txBox="1"/>
          <p:nvPr/>
        </p:nvSpPr>
        <p:spPr>
          <a:xfrm>
            <a:off x="390706" y="622690"/>
            <a:ext cx="5288105" cy="400110"/>
          </a:xfrm>
          <a:prstGeom prst="rect">
            <a:avLst/>
          </a:prstGeom>
          <a:noFill/>
        </p:spPr>
        <p:txBody>
          <a:bodyPr wrap="square" rtlCol="0">
            <a:spAutoFit/>
          </a:bodyPr>
          <a:lstStyle/>
          <a:p>
            <a:pPr marL="342900" indent="-342900">
              <a:buFont typeface="Arial" panose="020B0604020202020204" pitchFamily="34" charset="0"/>
              <a:buChar char="•"/>
            </a:pPr>
            <a:r>
              <a:rPr lang="de-DE" sz="2000" b="1" dirty="0">
                <a:solidFill>
                  <a:srgbClr val="002060"/>
                </a:solidFill>
              </a:rPr>
              <a:t>Sand sources </a:t>
            </a:r>
            <a:r>
              <a:rPr lang="de-DE" sz="2000" dirty="0">
                <a:solidFill>
                  <a:srgbClr val="002060"/>
                </a:solidFill>
              </a:rPr>
              <a:t>for aeolian transport </a:t>
            </a:r>
          </a:p>
        </p:txBody>
      </p:sp>
      <p:grpSp>
        <p:nvGrpSpPr>
          <p:cNvPr id="11" name="Group 10"/>
          <p:cNvGrpSpPr/>
          <p:nvPr/>
        </p:nvGrpSpPr>
        <p:grpSpPr>
          <a:xfrm>
            <a:off x="156173" y="5650216"/>
            <a:ext cx="8669171" cy="968821"/>
            <a:chOff x="-2376054" y="5440346"/>
            <a:chExt cx="8669171" cy="968821"/>
          </a:xfrm>
        </p:grpSpPr>
        <p:sp>
          <p:nvSpPr>
            <p:cNvPr id="9" name="TextBox 8"/>
            <p:cNvSpPr txBox="1"/>
            <p:nvPr/>
          </p:nvSpPr>
          <p:spPr>
            <a:xfrm>
              <a:off x="-2376054" y="5440346"/>
              <a:ext cx="3165894" cy="646331"/>
            </a:xfrm>
            <a:prstGeom prst="rect">
              <a:avLst/>
            </a:prstGeom>
            <a:noFill/>
          </p:spPr>
          <p:txBody>
            <a:bodyPr wrap="square" rtlCol="0">
              <a:spAutoFit/>
            </a:bodyPr>
            <a:lstStyle/>
            <a:p>
              <a:pPr marL="285750" indent="-285750">
                <a:buFont typeface="Arial" panose="020B0604020202020204" pitchFamily="34" charset="0"/>
                <a:buChar char="•"/>
              </a:pPr>
              <a:r>
                <a:rPr lang="de-DE" dirty="0">
                  <a:solidFill>
                    <a:srgbClr val="002060"/>
                  </a:solidFill>
                </a:rPr>
                <a:t>Abrasion by saltating grains (aeolian erosion)</a:t>
              </a:r>
            </a:p>
          </p:txBody>
        </p:sp>
        <p:sp>
          <p:nvSpPr>
            <p:cNvPr id="10" name="TextBox 9"/>
            <p:cNvSpPr txBox="1"/>
            <p:nvPr/>
          </p:nvSpPr>
          <p:spPr>
            <a:xfrm>
              <a:off x="2586746" y="5485837"/>
              <a:ext cx="3706371" cy="923330"/>
            </a:xfrm>
            <a:prstGeom prst="rect">
              <a:avLst/>
            </a:prstGeom>
            <a:noFill/>
          </p:spPr>
          <p:txBody>
            <a:bodyPr wrap="square" rtlCol="0">
              <a:spAutoFit/>
            </a:bodyPr>
            <a:lstStyle/>
            <a:p>
              <a:r>
                <a:rPr lang="de-DE" dirty="0">
                  <a:solidFill>
                    <a:schemeClr val="bg1"/>
                  </a:solidFill>
                </a:rPr>
                <a:t>Yardang formation – Wadi Rum, Jordan</a:t>
              </a:r>
            </a:p>
            <a:p>
              <a:r>
                <a:rPr lang="de-DE" b="1" dirty="0">
                  <a:solidFill>
                    <a:schemeClr val="bg1"/>
                  </a:solidFill>
                </a:rPr>
                <a:t> AKA Arrakis in Dune</a:t>
              </a:r>
            </a:p>
          </p:txBody>
        </p:sp>
      </p:grpSp>
      <p:sp>
        <p:nvSpPr>
          <p:cNvPr id="14" name="TextBox 13">
            <a:extLst>
              <a:ext uri="{FF2B5EF4-FFF2-40B4-BE49-F238E27FC236}">
                <a16:creationId xmlns:a16="http://schemas.microsoft.com/office/drawing/2014/main" id="{F155CAAC-AED8-4849-2014-34A0E4F37A4B}"/>
              </a:ext>
            </a:extLst>
          </p:cNvPr>
          <p:cNvSpPr txBox="1"/>
          <p:nvPr/>
        </p:nvSpPr>
        <p:spPr>
          <a:xfrm>
            <a:off x="736636" y="1123682"/>
            <a:ext cx="4596244" cy="1200329"/>
          </a:xfrm>
          <a:prstGeom prst="rect">
            <a:avLst/>
          </a:prstGeom>
          <a:noFill/>
        </p:spPr>
        <p:txBody>
          <a:bodyPr wrap="square">
            <a:spAutoFit/>
          </a:bodyPr>
          <a:lstStyle/>
          <a:p>
            <a:r>
              <a:rPr lang="en-GB" b="1" dirty="0">
                <a:solidFill>
                  <a:srgbClr val="002060"/>
                </a:solidFill>
              </a:rPr>
              <a:t>Yardangs</a:t>
            </a:r>
            <a:r>
              <a:rPr lang="en-GB" dirty="0">
                <a:solidFill>
                  <a:srgbClr val="002060"/>
                </a:solidFill>
              </a:rPr>
              <a:t> are portions of rock that have been sandblasted into long, skinny ridges by saltating (or bouncing) sand particles blowing in the wind.</a:t>
            </a:r>
          </a:p>
        </p:txBody>
      </p:sp>
    </p:spTree>
    <p:extLst>
      <p:ext uri="{BB962C8B-B14F-4D97-AF65-F5344CB8AC3E}">
        <p14:creationId xmlns:p14="http://schemas.microsoft.com/office/powerpoint/2010/main" val="273556728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500"/>
                                        <p:tgtEl>
                                          <p:spTgt spid="11"/>
                                        </p:tgtEl>
                                      </p:cBhvr>
                                    </p:animEffect>
                                    <p:set>
                                      <p:cBhvr>
                                        <p:cTn id="7" dur="1" fill="hold">
                                          <p:stCondLst>
                                            <p:cond delay="499"/>
                                          </p:stCondLst>
                                        </p:cTn>
                                        <p:tgtEl>
                                          <p:spTgt spid="11"/>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desert landscape with two figures">
            <a:extLst>
              <a:ext uri="{FF2B5EF4-FFF2-40B4-BE49-F238E27FC236}">
                <a16:creationId xmlns:a16="http://schemas.microsoft.com/office/drawing/2014/main" id="{BD145BCC-5478-8537-F7BA-C4D0122FC19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020" r="5863"/>
          <a:stretch/>
        </p:blipFill>
        <p:spPr bwMode="auto">
          <a:xfrm>
            <a:off x="0" y="439997"/>
            <a:ext cx="9144000" cy="6419976"/>
          </a:xfrm>
          <a:prstGeom prst="rect">
            <a:avLst/>
          </a:prstGeom>
          <a:noFill/>
          <a:extLst>
            <a:ext uri="{909E8E84-426E-40DD-AFC4-6F175D3DCCD1}">
              <a14:hiddenFill xmlns:a14="http://schemas.microsoft.com/office/drawing/2010/main">
                <a:solidFill>
                  <a:srgbClr val="FFFFFF"/>
                </a:solidFill>
              </a14:hiddenFill>
            </a:ext>
          </a:extLst>
        </p:spPr>
      </p:pic>
      <p:cxnSp>
        <p:nvCxnSpPr>
          <p:cNvPr id="2" name="Straight Connector 1"/>
          <p:cNvCxnSpPr/>
          <p:nvPr/>
        </p:nvCxnSpPr>
        <p:spPr>
          <a:xfrm>
            <a:off x="107504" y="404664"/>
            <a:ext cx="8856984"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3" name="TextBox 2"/>
          <p:cNvSpPr txBox="1"/>
          <p:nvPr/>
        </p:nvSpPr>
        <p:spPr>
          <a:xfrm>
            <a:off x="0" y="0"/>
            <a:ext cx="9144000" cy="369332"/>
          </a:xfrm>
          <a:prstGeom prst="rect">
            <a:avLst/>
          </a:prstGeom>
          <a:noFill/>
        </p:spPr>
        <p:txBody>
          <a:bodyPr wrap="square" rtlCol="0">
            <a:spAutoFit/>
          </a:bodyPr>
          <a:lstStyle/>
          <a:p>
            <a:pPr algn="r"/>
            <a:r>
              <a:rPr lang="de-DE" b="1" dirty="0">
                <a:solidFill>
                  <a:srgbClr val="002060"/>
                </a:solidFill>
                <a:latin typeface="Arial" panose="020B0604020202020204" pitchFamily="34" charset="0"/>
                <a:cs typeface="Arial" panose="020B0604020202020204" pitchFamily="34" charset="0"/>
              </a:rPr>
              <a:t>Understanding the aeolian system...</a:t>
            </a:r>
          </a:p>
        </p:txBody>
      </p:sp>
      <p:sp>
        <p:nvSpPr>
          <p:cNvPr id="14" name="TextBox 13">
            <a:extLst>
              <a:ext uri="{FF2B5EF4-FFF2-40B4-BE49-F238E27FC236}">
                <a16:creationId xmlns:a16="http://schemas.microsoft.com/office/drawing/2014/main" id="{F155CAAC-AED8-4849-2014-34A0E4F37A4B}"/>
              </a:ext>
            </a:extLst>
          </p:cNvPr>
          <p:cNvSpPr txBox="1"/>
          <p:nvPr/>
        </p:nvSpPr>
        <p:spPr>
          <a:xfrm>
            <a:off x="736636" y="1123682"/>
            <a:ext cx="4596244" cy="1200329"/>
          </a:xfrm>
          <a:prstGeom prst="rect">
            <a:avLst/>
          </a:prstGeom>
          <a:noFill/>
        </p:spPr>
        <p:txBody>
          <a:bodyPr wrap="square">
            <a:spAutoFit/>
          </a:bodyPr>
          <a:lstStyle/>
          <a:p>
            <a:r>
              <a:rPr lang="en-GB" b="1" dirty="0">
                <a:solidFill>
                  <a:srgbClr val="002060"/>
                </a:solidFill>
              </a:rPr>
              <a:t>Yardangs</a:t>
            </a:r>
            <a:r>
              <a:rPr lang="en-GB" dirty="0">
                <a:solidFill>
                  <a:srgbClr val="002060"/>
                </a:solidFill>
              </a:rPr>
              <a:t> are portions of rock that have been sandblasted into long, skinny ridges by saltating (or bouncing) sand particles blowing in the wind.</a:t>
            </a:r>
          </a:p>
        </p:txBody>
      </p:sp>
      <p:pic>
        <p:nvPicPr>
          <p:cNvPr id="6" name="Picture 5">
            <a:extLst>
              <a:ext uri="{FF2B5EF4-FFF2-40B4-BE49-F238E27FC236}">
                <a16:creationId xmlns:a16="http://schemas.microsoft.com/office/drawing/2014/main" id="{1D7758D5-86A7-FFF3-7BB5-F382FE5A98A2}"/>
              </a:ext>
            </a:extLst>
          </p:cNvPr>
          <p:cNvPicPr>
            <a:picLocks noChangeAspect="1"/>
          </p:cNvPicPr>
          <p:nvPr/>
        </p:nvPicPr>
        <p:blipFill rotWithShape="1">
          <a:blip r:embed="rId3"/>
          <a:srcRect l="944" t="14091" r="3073" b="8864"/>
          <a:stretch/>
        </p:blipFill>
        <p:spPr>
          <a:xfrm>
            <a:off x="736636" y="2394676"/>
            <a:ext cx="7936309" cy="4247063"/>
          </a:xfrm>
          <a:prstGeom prst="rect">
            <a:avLst/>
          </a:prstGeom>
        </p:spPr>
      </p:pic>
    </p:spTree>
    <p:extLst>
      <p:ext uri="{BB962C8B-B14F-4D97-AF65-F5344CB8AC3E}">
        <p14:creationId xmlns:p14="http://schemas.microsoft.com/office/powerpoint/2010/main" val="65555528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3" name="Straight Connector 2"/>
          <p:cNvCxnSpPr/>
          <p:nvPr/>
        </p:nvCxnSpPr>
        <p:spPr>
          <a:xfrm>
            <a:off x="107504" y="404664"/>
            <a:ext cx="8856984"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4" name="TextBox 3"/>
          <p:cNvSpPr txBox="1"/>
          <p:nvPr/>
        </p:nvSpPr>
        <p:spPr>
          <a:xfrm>
            <a:off x="0" y="0"/>
            <a:ext cx="9144000" cy="369332"/>
          </a:xfrm>
          <a:prstGeom prst="rect">
            <a:avLst/>
          </a:prstGeom>
          <a:noFill/>
        </p:spPr>
        <p:txBody>
          <a:bodyPr wrap="square" rtlCol="0">
            <a:spAutoFit/>
          </a:bodyPr>
          <a:lstStyle/>
          <a:p>
            <a:pPr algn="r"/>
            <a:r>
              <a:rPr lang="de-DE" b="1" dirty="0">
                <a:solidFill>
                  <a:srgbClr val="002060"/>
                </a:solidFill>
                <a:latin typeface="Arial" panose="020B0604020202020204" pitchFamily="34" charset="0"/>
                <a:cs typeface="Arial" panose="020B0604020202020204" pitchFamily="34" charset="0"/>
              </a:rPr>
              <a:t>Threats of sand dunes</a:t>
            </a:r>
          </a:p>
        </p:txBody>
      </p:sp>
      <p:sp>
        <p:nvSpPr>
          <p:cNvPr id="13" name="TextBox 12"/>
          <p:cNvSpPr txBox="1"/>
          <p:nvPr/>
        </p:nvSpPr>
        <p:spPr>
          <a:xfrm>
            <a:off x="8414313" y="6625064"/>
            <a:ext cx="729687" cy="230832"/>
          </a:xfrm>
          <a:prstGeom prst="rect">
            <a:avLst/>
          </a:prstGeom>
          <a:noFill/>
        </p:spPr>
        <p:txBody>
          <a:bodyPr wrap="none" rtlCol="0">
            <a:spAutoFit/>
          </a:bodyPr>
          <a:lstStyle/>
          <a:p>
            <a:r>
              <a:rPr lang="de-DE" sz="900" dirty="0">
                <a:solidFill>
                  <a:srgbClr val="002060"/>
                </a:solidFill>
              </a:rPr>
              <a:t>Allen 2005</a:t>
            </a:r>
          </a:p>
        </p:txBody>
      </p:sp>
      <p:pic>
        <p:nvPicPr>
          <p:cNvPr id="8194" name="Picture 2">
            <a:extLst>
              <a:ext uri="{FF2B5EF4-FFF2-40B4-BE49-F238E27FC236}">
                <a16:creationId xmlns:a16="http://schemas.microsoft.com/office/drawing/2014/main" id="{3361744E-3140-B2DB-99FF-DA2AB5C18C8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9651" y="519921"/>
            <a:ext cx="8663797" cy="6037584"/>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C8A34AA8-158E-1F5E-4545-C13E71726F11}"/>
              </a:ext>
            </a:extLst>
          </p:cNvPr>
          <p:cNvSpPr txBox="1"/>
          <p:nvPr/>
        </p:nvSpPr>
        <p:spPr>
          <a:xfrm>
            <a:off x="142878" y="6012505"/>
            <a:ext cx="8690570" cy="830997"/>
          </a:xfrm>
          <a:prstGeom prst="rect">
            <a:avLst/>
          </a:prstGeom>
          <a:noFill/>
        </p:spPr>
        <p:txBody>
          <a:bodyPr wrap="square">
            <a:spAutoFit/>
          </a:bodyPr>
          <a:lstStyle/>
          <a:p>
            <a:r>
              <a:rPr lang="en-GB" sz="1600" dirty="0">
                <a:solidFill>
                  <a:srgbClr val="002060"/>
                </a:solidFill>
                <a:highlight>
                  <a:srgbClr val="ECE2D8"/>
                </a:highlight>
              </a:rPr>
              <a:t>Duran (2007) Examples of real threats posed by sand dunes in four places around the world: (a) El </a:t>
            </a:r>
            <a:r>
              <a:rPr lang="en-GB" sz="1600" dirty="0" err="1">
                <a:solidFill>
                  <a:srgbClr val="002060"/>
                </a:solidFill>
                <a:highlight>
                  <a:srgbClr val="ECE2D8"/>
                </a:highlight>
              </a:rPr>
              <a:t>kharga</a:t>
            </a:r>
            <a:r>
              <a:rPr lang="en-GB" sz="1600" dirty="0">
                <a:solidFill>
                  <a:srgbClr val="002060"/>
                </a:solidFill>
                <a:highlight>
                  <a:srgbClr val="ECE2D8"/>
                </a:highlight>
              </a:rPr>
              <a:t>, Egypt, (b) Nouakchott, capital of Mauritania, (c) </a:t>
            </a:r>
            <a:r>
              <a:rPr lang="en-GB" sz="1600" dirty="0" err="1">
                <a:solidFill>
                  <a:srgbClr val="002060"/>
                </a:solidFill>
                <a:highlight>
                  <a:srgbClr val="ECE2D8"/>
                </a:highlight>
              </a:rPr>
              <a:t>Paracuru</a:t>
            </a:r>
            <a:r>
              <a:rPr lang="en-GB" sz="1600" dirty="0">
                <a:solidFill>
                  <a:srgbClr val="002060"/>
                </a:solidFill>
                <a:highlight>
                  <a:srgbClr val="ECE2D8"/>
                </a:highlight>
              </a:rPr>
              <a:t>, </a:t>
            </a:r>
            <a:r>
              <a:rPr lang="en-GB" sz="1600" dirty="0" err="1">
                <a:solidFill>
                  <a:srgbClr val="002060"/>
                </a:solidFill>
                <a:highlight>
                  <a:srgbClr val="ECE2D8"/>
                </a:highlight>
              </a:rPr>
              <a:t>Brasil</a:t>
            </a:r>
            <a:r>
              <a:rPr lang="en-GB" sz="1600" dirty="0">
                <a:solidFill>
                  <a:srgbClr val="002060"/>
                </a:solidFill>
                <a:highlight>
                  <a:srgbClr val="ECE2D8"/>
                </a:highlight>
              </a:rPr>
              <a:t>, and (d) Sha, United Arab Emirates.</a:t>
            </a:r>
          </a:p>
        </p:txBody>
      </p:sp>
    </p:spTree>
    <p:extLst>
      <p:ext uri="{BB962C8B-B14F-4D97-AF65-F5344CB8AC3E}">
        <p14:creationId xmlns:p14="http://schemas.microsoft.com/office/powerpoint/2010/main" val="405510339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pic>
        <p:nvPicPr>
          <p:cNvPr id="10242" name="Picture 2" descr="undefined">
            <a:extLst>
              <a:ext uri="{FF2B5EF4-FFF2-40B4-BE49-F238E27FC236}">
                <a16:creationId xmlns:a16="http://schemas.microsoft.com/office/drawing/2014/main" id="{65BEA8F8-A66C-34D1-E08A-C6B0E5D71F7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cxnSp>
        <p:nvCxnSpPr>
          <p:cNvPr id="3" name="Straight Connector 2"/>
          <p:cNvCxnSpPr/>
          <p:nvPr/>
        </p:nvCxnSpPr>
        <p:spPr>
          <a:xfrm>
            <a:off x="107504" y="404664"/>
            <a:ext cx="8856984"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4" name="TextBox 3"/>
          <p:cNvSpPr txBox="1"/>
          <p:nvPr/>
        </p:nvSpPr>
        <p:spPr>
          <a:xfrm>
            <a:off x="0" y="0"/>
            <a:ext cx="9144000" cy="369332"/>
          </a:xfrm>
          <a:prstGeom prst="rect">
            <a:avLst/>
          </a:prstGeom>
          <a:noFill/>
        </p:spPr>
        <p:txBody>
          <a:bodyPr wrap="square" rtlCol="0">
            <a:spAutoFit/>
          </a:bodyPr>
          <a:lstStyle/>
          <a:p>
            <a:pPr algn="r"/>
            <a:r>
              <a:rPr lang="de-DE" b="1" dirty="0">
                <a:solidFill>
                  <a:srgbClr val="002060"/>
                </a:solidFill>
              </a:rPr>
              <a:t>Dunes and Tatooine</a:t>
            </a:r>
            <a:endParaRPr lang="de-DE" b="1" dirty="0">
              <a:solidFill>
                <a:srgbClr val="002060"/>
              </a:solidFill>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C8A34AA8-158E-1F5E-4545-C13E71726F11}"/>
              </a:ext>
            </a:extLst>
          </p:cNvPr>
          <p:cNvSpPr txBox="1"/>
          <p:nvPr/>
        </p:nvSpPr>
        <p:spPr>
          <a:xfrm>
            <a:off x="142878" y="6342326"/>
            <a:ext cx="8690570" cy="338554"/>
          </a:xfrm>
          <a:prstGeom prst="rect">
            <a:avLst/>
          </a:prstGeom>
          <a:noFill/>
        </p:spPr>
        <p:txBody>
          <a:bodyPr wrap="square">
            <a:spAutoFit/>
          </a:bodyPr>
          <a:lstStyle/>
          <a:p>
            <a:r>
              <a:rPr lang="en-GB" sz="1600" dirty="0">
                <a:solidFill>
                  <a:srgbClr val="002060"/>
                </a:solidFill>
                <a:highlight>
                  <a:srgbClr val="ECE2D8"/>
                </a:highlight>
              </a:rPr>
              <a:t>Set of Star Wars (Mos </a:t>
            </a:r>
            <a:r>
              <a:rPr lang="en-GB" sz="1600" dirty="0" err="1">
                <a:solidFill>
                  <a:srgbClr val="002060"/>
                </a:solidFill>
                <a:highlight>
                  <a:srgbClr val="ECE2D8"/>
                </a:highlight>
              </a:rPr>
              <a:t>Espa</a:t>
            </a:r>
            <a:r>
              <a:rPr lang="en-GB" sz="1600" dirty="0">
                <a:solidFill>
                  <a:srgbClr val="002060"/>
                </a:solidFill>
                <a:highlight>
                  <a:srgbClr val="ECE2D8"/>
                </a:highlight>
              </a:rPr>
              <a:t>) in Tunisia</a:t>
            </a:r>
          </a:p>
        </p:txBody>
      </p:sp>
      <p:sp>
        <p:nvSpPr>
          <p:cNvPr id="10" name="TextBox 9">
            <a:extLst>
              <a:ext uri="{FF2B5EF4-FFF2-40B4-BE49-F238E27FC236}">
                <a16:creationId xmlns:a16="http://schemas.microsoft.com/office/drawing/2014/main" id="{7F979B2B-A481-E66A-1AF5-A93F4BF8B322}"/>
              </a:ext>
            </a:extLst>
          </p:cNvPr>
          <p:cNvSpPr txBox="1"/>
          <p:nvPr/>
        </p:nvSpPr>
        <p:spPr>
          <a:xfrm>
            <a:off x="4366610" y="5757550"/>
            <a:ext cx="4597878" cy="923330"/>
          </a:xfrm>
          <a:prstGeom prst="rect">
            <a:avLst/>
          </a:prstGeom>
          <a:noFill/>
        </p:spPr>
        <p:txBody>
          <a:bodyPr wrap="square">
            <a:spAutoFit/>
          </a:bodyPr>
          <a:lstStyle/>
          <a:p>
            <a:r>
              <a:rPr lang="en-GB" dirty="0">
                <a:hlinkClick r:id="rId3"/>
              </a:rPr>
              <a:t>Dunes on planet Tatooine: Observation of barchan migration at the Star Wars film set in Tunisia (uwtsd.ac.uk)</a:t>
            </a:r>
            <a:endParaRPr lang="en-GB" dirty="0"/>
          </a:p>
        </p:txBody>
      </p:sp>
    </p:spTree>
    <p:extLst>
      <p:ext uri="{BB962C8B-B14F-4D97-AF65-F5344CB8AC3E}">
        <p14:creationId xmlns:p14="http://schemas.microsoft.com/office/powerpoint/2010/main" val="214536528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pic>
        <p:nvPicPr>
          <p:cNvPr id="10242" name="Picture 2" descr="undefined">
            <a:extLst>
              <a:ext uri="{FF2B5EF4-FFF2-40B4-BE49-F238E27FC236}">
                <a16:creationId xmlns:a16="http://schemas.microsoft.com/office/drawing/2014/main" id="{65BEA8F8-A66C-34D1-E08A-C6B0E5D71F7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cxnSp>
        <p:nvCxnSpPr>
          <p:cNvPr id="3" name="Straight Connector 2"/>
          <p:cNvCxnSpPr/>
          <p:nvPr/>
        </p:nvCxnSpPr>
        <p:spPr>
          <a:xfrm>
            <a:off x="107504" y="404664"/>
            <a:ext cx="8856984"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4" name="TextBox 3"/>
          <p:cNvSpPr txBox="1"/>
          <p:nvPr/>
        </p:nvSpPr>
        <p:spPr>
          <a:xfrm>
            <a:off x="0" y="0"/>
            <a:ext cx="9144000" cy="369332"/>
          </a:xfrm>
          <a:prstGeom prst="rect">
            <a:avLst/>
          </a:prstGeom>
          <a:noFill/>
        </p:spPr>
        <p:txBody>
          <a:bodyPr wrap="square" rtlCol="0">
            <a:spAutoFit/>
          </a:bodyPr>
          <a:lstStyle/>
          <a:p>
            <a:pPr algn="r"/>
            <a:r>
              <a:rPr lang="de-DE" b="1" dirty="0">
                <a:solidFill>
                  <a:srgbClr val="002060"/>
                </a:solidFill>
              </a:rPr>
              <a:t>Dunes and Tatooine</a:t>
            </a:r>
            <a:endParaRPr lang="de-DE" b="1" dirty="0">
              <a:solidFill>
                <a:srgbClr val="002060"/>
              </a:solidFill>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C8A34AA8-158E-1F5E-4545-C13E71726F11}"/>
              </a:ext>
            </a:extLst>
          </p:cNvPr>
          <p:cNvSpPr txBox="1"/>
          <p:nvPr/>
        </p:nvSpPr>
        <p:spPr>
          <a:xfrm>
            <a:off x="142878" y="6342326"/>
            <a:ext cx="8690570" cy="338554"/>
          </a:xfrm>
          <a:prstGeom prst="rect">
            <a:avLst/>
          </a:prstGeom>
          <a:noFill/>
        </p:spPr>
        <p:txBody>
          <a:bodyPr wrap="square">
            <a:spAutoFit/>
          </a:bodyPr>
          <a:lstStyle/>
          <a:p>
            <a:r>
              <a:rPr lang="en-GB" sz="1600" dirty="0">
                <a:solidFill>
                  <a:srgbClr val="002060"/>
                </a:solidFill>
                <a:highlight>
                  <a:srgbClr val="ECE2D8"/>
                </a:highlight>
              </a:rPr>
              <a:t>Set of Star Wars (Mos </a:t>
            </a:r>
            <a:r>
              <a:rPr lang="en-GB" sz="1600" dirty="0" err="1">
                <a:solidFill>
                  <a:srgbClr val="002060"/>
                </a:solidFill>
                <a:highlight>
                  <a:srgbClr val="ECE2D8"/>
                </a:highlight>
              </a:rPr>
              <a:t>Espa</a:t>
            </a:r>
            <a:r>
              <a:rPr lang="en-GB" sz="1600" dirty="0">
                <a:solidFill>
                  <a:srgbClr val="002060"/>
                </a:solidFill>
                <a:highlight>
                  <a:srgbClr val="ECE2D8"/>
                </a:highlight>
              </a:rPr>
              <a:t>) in Tunisia</a:t>
            </a:r>
          </a:p>
        </p:txBody>
      </p:sp>
      <p:sp>
        <p:nvSpPr>
          <p:cNvPr id="10" name="TextBox 9">
            <a:extLst>
              <a:ext uri="{FF2B5EF4-FFF2-40B4-BE49-F238E27FC236}">
                <a16:creationId xmlns:a16="http://schemas.microsoft.com/office/drawing/2014/main" id="{7F979B2B-A481-E66A-1AF5-A93F4BF8B322}"/>
              </a:ext>
            </a:extLst>
          </p:cNvPr>
          <p:cNvSpPr txBox="1"/>
          <p:nvPr/>
        </p:nvSpPr>
        <p:spPr>
          <a:xfrm>
            <a:off x="4366610" y="5757550"/>
            <a:ext cx="4597878" cy="923330"/>
          </a:xfrm>
          <a:prstGeom prst="rect">
            <a:avLst/>
          </a:prstGeom>
          <a:noFill/>
        </p:spPr>
        <p:txBody>
          <a:bodyPr wrap="square">
            <a:spAutoFit/>
          </a:bodyPr>
          <a:lstStyle/>
          <a:p>
            <a:r>
              <a:rPr lang="en-GB" dirty="0">
                <a:hlinkClick r:id="rId3"/>
              </a:rPr>
              <a:t>Dunes on planet Tatooine: Observation of barchan migration at the Star Wars film set in Tunisia (uwtsd.ac.uk)</a:t>
            </a:r>
            <a:endParaRPr lang="en-GB" dirty="0"/>
          </a:p>
        </p:txBody>
      </p:sp>
      <p:sp>
        <p:nvSpPr>
          <p:cNvPr id="5" name="TextBox 4">
            <a:extLst>
              <a:ext uri="{FF2B5EF4-FFF2-40B4-BE49-F238E27FC236}">
                <a16:creationId xmlns:a16="http://schemas.microsoft.com/office/drawing/2014/main" id="{510A2749-7AFF-D6AD-03D3-BE647F3C5BAF}"/>
              </a:ext>
            </a:extLst>
          </p:cNvPr>
          <p:cNvSpPr txBox="1"/>
          <p:nvPr/>
        </p:nvSpPr>
        <p:spPr>
          <a:xfrm>
            <a:off x="403596" y="844918"/>
            <a:ext cx="4780105" cy="646331"/>
          </a:xfrm>
          <a:prstGeom prst="rect">
            <a:avLst/>
          </a:prstGeom>
          <a:noFill/>
        </p:spPr>
        <p:txBody>
          <a:bodyPr wrap="square">
            <a:spAutoFit/>
          </a:bodyPr>
          <a:lstStyle/>
          <a:p>
            <a:r>
              <a:rPr lang="en-GB" sz="3600" dirty="0">
                <a:solidFill>
                  <a:srgbClr val="002060"/>
                </a:solidFill>
                <a:highlight>
                  <a:srgbClr val="ECE2D8"/>
                </a:highlight>
              </a:rPr>
              <a:t>What about now?</a:t>
            </a:r>
          </a:p>
        </p:txBody>
      </p:sp>
      <p:sp>
        <p:nvSpPr>
          <p:cNvPr id="7" name="TextBox 6">
            <a:extLst>
              <a:ext uri="{FF2B5EF4-FFF2-40B4-BE49-F238E27FC236}">
                <a16:creationId xmlns:a16="http://schemas.microsoft.com/office/drawing/2014/main" id="{1630CA94-0A16-85B2-A20A-B75E555C69B9}"/>
              </a:ext>
            </a:extLst>
          </p:cNvPr>
          <p:cNvSpPr txBox="1"/>
          <p:nvPr/>
        </p:nvSpPr>
        <p:spPr>
          <a:xfrm>
            <a:off x="403596" y="1453232"/>
            <a:ext cx="4597878" cy="369332"/>
          </a:xfrm>
          <a:prstGeom prst="rect">
            <a:avLst/>
          </a:prstGeom>
          <a:noFill/>
        </p:spPr>
        <p:txBody>
          <a:bodyPr wrap="square">
            <a:spAutoFit/>
          </a:bodyPr>
          <a:lstStyle/>
          <a:p>
            <a:r>
              <a:rPr lang="en-GB" dirty="0">
                <a:highlight>
                  <a:srgbClr val="ECE2D8"/>
                </a:highlight>
                <a:hlinkClick r:id="rId4"/>
              </a:rPr>
              <a:t>Star Wars: Mos </a:t>
            </a:r>
            <a:r>
              <a:rPr lang="en-GB" dirty="0" err="1">
                <a:highlight>
                  <a:srgbClr val="ECE2D8"/>
                </a:highlight>
                <a:hlinkClick r:id="rId4"/>
              </a:rPr>
              <a:t>Espa</a:t>
            </a:r>
            <a:r>
              <a:rPr lang="en-GB" dirty="0">
                <a:highlight>
                  <a:srgbClr val="ECE2D8"/>
                </a:highlight>
                <a:hlinkClick r:id="rId4"/>
              </a:rPr>
              <a:t> - Google Maps</a:t>
            </a:r>
            <a:endParaRPr lang="en-GB" dirty="0">
              <a:highlight>
                <a:srgbClr val="ECE2D8"/>
              </a:highlight>
            </a:endParaRPr>
          </a:p>
        </p:txBody>
      </p:sp>
    </p:spTree>
    <p:extLst>
      <p:ext uri="{BB962C8B-B14F-4D97-AF65-F5344CB8AC3E}">
        <p14:creationId xmlns:p14="http://schemas.microsoft.com/office/powerpoint/2010/main" val="227288638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6" name="Group 35"/>
          <p:cNvGrpSpPr/>
          <p:nvPr/>
        </p:nvGrpSpPr>
        <p:grpSpPr>
          <a:xfrm>
            <a:off x="181416" y="570275"/>
            <a:ext cx="6022635" cy="5000431"/>
            <a:chOff x="181416" y="570275"/>
            <a:chExt cx="6022635" cy="5000431"/>
          </a:xfrm>
        </p:grpSpPr>
        <p:pic>
          <p:nvPicPr>
            <p:cNvPr id="9" name="Picture 8"/>
            <p:cNvPicPr>
              <a:picLocks noChangeAspect="1"/>
            </p:cNvPicPr>
            <p:nvPr/>
          </p:nvPicPr>
          <p:blipFill rotWithShape="1">
            <a:blip r:embed="rId2"/>
            <a:srcRect l="23881" r="6402"/>
            <a:stretch/>
          </p:blipFill>
          <p:spPr>
            <a:xfrm>
              <a:off x="181416" y="570275"/>
              <a:ext cx="5229233" cy="5000431"/>
            </a:xfrm>
            <a:prstGeom prst="rect">
              <a:avLst/>
            </a:prstGeom>
          </p:spPr>
        </p:pic>
        <p:sp>
          <p:nvSpPr>
            <p:cNvPr id="2" name="TextBox 1"/>
            <p:cNvSpPr txBox="1"/>
            <p:nvPr/>
          </p:nvSpPr>
          <p:spPr>
            <a:xfrm>
              <a:off x="3380929" y="1943030"/>
              <a:ext cx="2031325" cy="369332"/>
            </a:xfrm>
            <a:prstGeom prst="rect">
              <a:avLst/>
            </a:prstGeom>
            <a:noFill/>
          </p:spPr>
          <p:txBody>
            <a:bodyPr wrap="none" rtlCol="0">
              <a:spAutoFit/>
            </a:bodyPr>
            <a:lstStyle/>
            <a:p>
              <a:r>
                <a:rPr lang="de-DE" dirty="0">
                  <a:solidFill>
                    <a:srgbClr val="002060"/>
                  </a:solidFill>
                </a:rPr>
                <a:t>Sandy </a:t>
              </a:r>
              <a:r>
                <a:rPr lang="de-DE" b="1" dirty="0">
                  <a:solidFill>
                    <a:srgbClr val="002060"/>
                  </a:solidFill>
                </a:rPr>
                <a:t>coastlines</a:t>
              </a:r>
            </a:p>
          </p:txBody>
        </p:sp>
        <p:sp>
          <p:nvSpPr>
            <p:cNvPr id="28" name="TextBox 27"/>
            <p:cNvSpPr txBox="1"/>
            <p:nvPr/>
          </p:nvSpPr>
          <p:spPr>
            <a:xfrm>
              <a:off x="5677945" y="2892970"/>
              <a:ext cx="526106" cy="707886"/>
            </a:xfrm>
            <a:prstGeom prst="rect">
              <a:avLst/>
            </a:prstGeom>
            <a:noFill/>
          </p:spPr>
          <p:txBody>
            <a:bodyPr wrap="none" rtlCol="0">
              <a:spAutoFit/>
            </a:bodyPr>
            <a:lstStyle/>
            <a:p>
              <a:r>
                <a:rPr lang="de-DE" sz="4000" dirty="0">
                  <a:solidFill>
                    <a:srgbClr val="002060"/>
                  </a:solidFill>
                  <a:latin typeface="Arial Black" panose="020B0A04020102020204" pitchFamily="34" charset="0"/>
                </a:rPr>
                <a:t>1</a:t>
              </a:r>
            </a:p>
          </p:txBody>
        </p:sp>
        <p:cxnSp>
          <p:nvCxnSpPr>
            <p:cNvPr id="31" name="Straight Connector 30"/>
            <p:cNvCxnSpPr/>
            <p:nvPr/>
          </p:nvCxnSpPr>
          <p:spPr>
            <a:xfrm>
              <a:off x="4818434" y="2390839"/>
              <a:ext cx="869003" cy="679651"/>
            </a:xfrm>
            <a:prstGeom prst="line">
              <a:avLst/>
            </a:prstGeom>
            <a:ln w="12700">
              <a:solidFill>
                <a:srgbClr val="002060"/>
              </a:solidFill>
            </a:ln>
          </p:spPr>
          <p:style>
            <a:lnRef idx="1">
              <a:schemeClr val="accent1"/>
            </a:lnRef>
            <a:fillRef idx="0">
              <a:schemeClr val="accent1"/>
            </a:fillRef>
            <a:effectRef idx="0">
              <a:schemeClr val="accent1"/>
            </a:effectRef>
            <a:fontRef idx="minor">
              <a:schemeClr val="tx1"/>
            </a:fontRef>
          </p:style>
        </p:cxnSp>
      </p:grpSp>
      <p:cxnSp>
        <p:nvCxnSpPr>
          <p:cNvPr id="6" name="Straight Connector 5"/>
          <p:cNvCxnSpPr/>
          <p:nvPr/>
        </p:nvCxnSpPr>
        <p:spPr>
          <a:xfrm>
            <a:off x="107504" y="404664"/>
            <a:ext cx="8856984"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7" name="TextBox 6"/>
          <p:cNvSpPr txBox="1"/>
          <p:nvPr/>
        </p:nvSpPr>
        <p:spPr>
          <a:xfrm>
            <a:off x="0" y="0"/>
            <a:ext cx="9144000" cy="369332"/>
          </a:xfrm>
          <a:prstGeom prst="rect">
            <a:avLst/>
          </a:prstGeom>
          <a:noFill/>
        </p:spPr>
        <p:txBody>
          <a:bodyPr wrap="square" rtlCol="0">
            <a:spAutoFit/>
          </a:bodyPr>
          <a:lstStyle/>
          <a:p>
            <a:pPr algn="r"/>
            <a:r>
              <a:rPr lang="de-DE" b="1" dirty="0">
                <a:solidFill>
                  <a:srgbClr val="002060"/>
                </a:solidFill>
                <a:latin typeface="Arial" panose="020B0604020202020204" pitchFamily="34" charset="0"/>
                <a:cs typeface="Arial" panose="020B0604020202020204" pitchFamily="34" charset="0"/>
              </a:rPr>
              <a:t>Where does the sand originate from?</a:t>
            </a:r>
          </a:p>
        </p:txBody>
      </p:sp>
      <p:sp>
        <p:nvSpPr>
          <p:cNvPr id="13" name="TextBox 12"/>
          <p:cNvSpPr txBox="1"/>
          <p:nvPr/>
        </p:nvSpPr>
        <p:spPr>
          <a:xfrm>
            <a:off x="390706" y="622690"/>
            <a:ext cx="5288105" cy="400110"/>
          </a:xfrm>
          <a:prstGeom prst="rect">
            <a:avLst/>
          </a:prstGeom>
          <a:noFill/>
        </p:spPr>
        <p:txBody>
          <a:bodyPr wrap="square" rtlCol="0">
            <a:spAutoFit/>
          </a:bodyPr>
          <a:lstStyle/>
          <a:p>
            <a:pPr marL="342900" indent="-342900">
              <a:buFont typeface="Arial" panose="020B0604020202020204" pitchFamily="34" charset="0"/>
              <a:buChar char="•"/>
            </a:pPr>
            <a:r>
              <a:rPr lang="de-DE" sz="2000" b="1" dirty="0">
                <a:solidFill>
                  <a:srgbClr val="002060"/>
                </a:solidFill>
              </a:rPr>
              <a:t>Sand sources </a:t>
            </a:r>
            <a:r>
              <a:rPr lang="de-DE" sz="2000" dirty="0">
                <a:solidFill>
                  <a:srgbClr val="002060"/>
                </a:solidFill>
              </a:rPr>
              <a:t>for aeolian transport </a:t>
            </a:r>
          </a:p>
        </p:txBody>
      </p:sp>
      <p:grpSp>
        <p:nvGrpSpPr>
          <p:cNvPr id="39" name="Group 38"/>
          <p:cNvGrpSpPr/>
          <p:nvPr/>
        </p:nvGrpSpPr>
        <p:grpSpPr>
          <a:xfrm>
            <a:off x="3380929" y="535117"/>
            <a:ext cx="5926973" cy="6117733"/>
            <a:chOff x="3380929" y="535117"/>
            <a:chExt cx="5926973" cy="6117733"/>
          </a:xfrm>
        </p:grpSpPr>
        <p:sp>
          <p:nvSpPr>
            <p:cNvPr id="4" name="Rectangle 3"/>
            <p:cNvSpPr/>
            <p:nvPr/>
          </p:nvSpPr>
          <p:spPr>
            <a:xfrm>
              <a:off x="5490664" y="535117"/>
              <a:ext cx="3817238" cy="1200329"/>
            </a:xfrm>
            <a:prstGeom prst="rect">
              <a:avLst/>
            </a:prstGeom>
          </p:spPr>
          <p:txBody>
            <a:bodyPr wrap="square">
              <a:spAutoFit/>
            </a:bodyPr>
            <a:lstStyle/>
            <a:p>
              <a:pPr marL="285750" indent="-285750">
                <a:buFont typeface="Arial" panose="020B0604020202020204" pitchFamily="34" charset="0"/>
                <a:buChar char="•"/>
              </a:pPr>
              <a:r>
                <a:rPr lang="en-US" dirty="0">
                  <a:solidFill>
                    <a:srgbClr val="002060"/>
                  </a:solidFill>
                </a:rPr>
                <a:t>Fluvial processes often play a key role in presorting and concentrating weathering products</a:t>
              </a:r>
            </a:p>
          </p:txBody>
        </p:sp>
        <p:sp>
          <p:nvSpPr>
            <p:cNvPr id="5" name="Rectangle 4"/>
            <p:cNvSpPr/>
            <p:nvPr/>
          </p:nvSpPr>
          <p:spPr>
            <a:xfrm>
              <a:off x="5512341" y="2143601"/>
              <a:ext cx="3566808" cy="646331"/>
            </a:xfrm>
            <a:prstGeom prst="rect">
              <a:avLst/>
            </a:prstGeom>
          </p:spPr>
          <p:txBody>
            <a:bodyPr wrap="square">
              <a:spAutoFit/>
            </a:bodyPr>
            <a:lstStyle/>
            <a:p>
              <a:pPr marL="285750" indent="-285750">
                <a:buFont typeface="Arial" panose="020B0604020202020204" pitchFamily="34" charset="0"/>
                <a:buChar char="•"/>
              </a:pPr>
              <a:r>
                <a:rPr lang="en-US" dirty="0">
                  <a:solidFill>
                    <a:srgbClr val="FF0000"/>
                  </a:solidFill>
                </a:rPr>
                <a:t>Deflation</a:t>
              </a:r>
              <a:r>
                <a:rPr lang="en-US" dirty="0">
                  <a:solidFill>
                    <a:srgbClr val="002060"/>
                  </a:solidFill>
                </a:rPr>
                <a:t> of exposed </a:t>
              </a:r>
              <a:r>
                <a:rPr lang="en-US" b="1" dirty="0">
                  <a:solidFill>
                    <a:srgbClr val="002060"/>
                  </a:solidFill>
                </a:rPr>
                <a:t>fluvial </a:t>
              </a:r>
              <a:r>
                <a:rPr lang="en-US" dirty="0">
                  <a:solidFill>
                    <a:srgbClr val="002060"/>
                  </a:solidFill>
                </a:rPr>
                <a:t>and </a:t>
              </a:r>
              <a:r>
                <a:rPr lang="en-US" b="1" dirty="0">
                  <a:solidFill>
                    <a:srgbClr val="002060"/>
                  </a:solidFill>
                </a:rPr>
                <a:t>lacustrine</a:t>
              </a:r>
              <a:r>
                <a:rPr lang="en-US" dirty="0">
                  <a:solidFill>
                    <a:srgbClr val="002060"/>
                  </a:solidFill>
                </a:rPr>
                <a:t> sediments</a:t>
              </a:r>
              <a:endParaRPr lang="de-DE" dirty="0">
                <a:solidFill>
                  <a:srgbClr val="002060"/>
                </a:solidFill>
              </a:endParaRPr>
            </a:p>
          </p:txBody>
        </p:sp>
        <p:grpSp>
          <p:nvGrpSpPr>
            <p:cNvPr id="38" name="Group 37"/>
            <p:cNvGrpSpPr/>
            <p:nvPr/>
          </p:nvGrpSpPr>
          <p:grpSpPr>
            <a:xfrm>
              <a:off x="3380929" y="3565189"/>
              <a:ext cx="5583559" cy="3087661"/>
              <a:chOff x="3380929" y="3565189"/>
              <a:chExt cx="5583559" cy="3087661"/>
            </a:xfrm>
          </p:grpSpPr>
          <p:pic>
            <p:nvPicPr>
              <p:cNvPr id="11" name="Picture 10"/>
              <p:cNvPicPr>
                <a:picLocks noChangeAspect="1"/>
              </p:cNvPicPr>
              <p:nvPr/>
            </p:nvPicPr>
            <p:blipFill rotWithShape="1">
              <a:blip r:embed="rId3"/>
              <a:srcRect l="7200"/>
              <a:stretch/>
            </p:blipFill>
            <p:spPr>
              <a:xfrm rot="5400000">
                <a:off x="4628878" y="2317240"/>
                <a:ext cx="3087661" cy="5583559"/>
              </a:xfrm>
              <a:prstGeom prst="rect">
                <a:avLst/>
              </a:prstGeom>
            </p:spPr>
          </p:pic>
          <p:sp>
            <p:nvSpPr>
              <p:cNvPr id="14" name="Rectangle 13"/>
              <p:cNvSpPr/>
              <p:nvPr/>
            </p:nvSpPr>
            <p:spPr>
              <a:xfrm>
                <a:off x="5512340" y="4104188"/>
                <a:ext cx="2328154" cy="486382"/>
              </a:xfrm>
              <a:prstGeom prst="rect">
                <a:avLst/>
              </a:prstGeom>
              <a:solidFill>
                <a:schemeClr val="accent1">
                  <a:alpha val="24000"/>
                </a:schemeClr>
              </a:solidFill>
              <a:ln w="3175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grpSp>
      </p:grpSp>
      <p:grpSp>
        <p:nvGrpSpPr>
          <p:cNvPr id="37" name="Group 36"/>
          <p:cNvGrpSpPr/>
          <p:nvPr/>
        </p:nvGrpSpPr>
        <p:grpSpPr>
          <a:xfrm>
            <a:off x="331417" y="3565189"/>
            <a:ext cx="2882310" cy="3080312"/>
            <a:chOff x="331417" y="3530685"/>
            <a:chExt cx="2882310" cy="3080312"/>
          </a:xfrm>
        </p:grpSpPr>
        <p:pic>
          <p:nvPicPr>
            <p:cNvPr id="16" name="Picture 2" descr="https://planetarygeomorphology.files.wordpress.com/2013/09/image-1.jpg?w=600&amp;h=411"/>
            <p:cNvPicPr>
              <a:picLocks noChangeAspect="1" noChangeArrowheads="1"/>
            </p:cNvPicPr>
            <p:nvPr/>
          </p:nvPicPr>
          <p:blipFill rotWithShape="1">
            <a:blip r:embed="rId4" cstate="email">
              <a:extLst>
                <a:ext uri="{28A0092B-C50C-407E-A947-70E740481C1C}">
                  <a14:useLocalDpi xmlns:a14="http://schemas.microsoft.com/office/drawing/2010/main" val="0"/>
                </a:ext>
              </a:extLst>
            </a:blip>
            <a:srcRect l="52249"/>
            <a:stretch/>
          </p:blipFill>
          <p:spPr bwMode="auto">
            <a:xfrm>
              <a:off x="331417" y="3530685"/>
              <a:ext cx="2882310" cy="3080312"/>
            </a:xfrm>
            <a:prstGeom prst="rect">
              <a:avLst/>
            </a:prstGeom>
            <a:noFill/>
          </p:spPr>
        </p:pic>
        <p:sp>
          <p:nvSpPr>
            <p:cNvPr id="17" name="TextBox 16"/>
            <p:cNvSpPr txBox="1"/>
            <p:nvPr/>
          </p:nvSpPr>
          <p:spPr>
            <a:xfrm>
              <a:off x="476723" y="3637633"/>
              <a:ext cx="2518966" cy="923330"/>
            </a:xfrm>
            <a:prstGeom prst="rect">
              <a:avLst/>
            </a:prstGeom>
            <a:noFill/>
          </p:spPr>
          <p:txBody>
            <a:bodyPr wrap="square" rtlCol="0">
              <a:spAutoFit/>
            </a:bodyPr>
            <a:lstStyle/>
            <a:p>
              <a:r>
                <a:rPr lang="en-US" b="1" dirty="0">
                  <a:solidFill>
                    <a:schemeClr val="bg1"/>
                  </a:solidFill>
                </a:rPr>
                <a:t>Sandy regolith </a:t>
              </a:r>
              <a:r>
                <a:rPr lang="en-US" dirty="0">
                  <a:solidFill>
                    <a:schemeClr val="bg1"/>
                  </a:solidFill>
                </a:rPr>
                <a:t>formed by weathering in arid climates</a:t>
              </a:r>
              <a:endParaRPr lang="de-DE" dirty="0">
                <a:solidFill>
                  <a:schemeClr val="bg1"/>
                </a:solidFill>
              </a:endParaRPr>
            </a:p>
          </p:txBody>
        </p:sp>
      </p:grpSp>
      <p:grpSp>
        <p:nvGrpSpPr>
          <p:cNvPr id="40" name="Group 39"/>
          <p:cNvGrpSpPr/>
          <p:nvPr/>
        </p:nvGrpSpPr>
        <p:grpSpPr>
          <a:xfrm>
            <a:off x="6924515" y="2530625"/>
            <a:ext cx="1848793" cy="1100843"/>
            <a:chOff x="6924515" y="2530625"/>
            <a:chExt cx="1848793" cy="1100843"/>
          </a:xfrm>
        </p:grpSpPr>
        <p:cxnSp>
          <p:nvCxnSpPr>
            <p:cNvPr id="10" name="Straight Connector 9"/>
            <p:cNvCxnSpPr/>
            <p:nvPr/>
          </p:nvCxnSpPr>
          <p:spPr>
            <a:xfrm>
              <a:off x="7128280" y="2772314"/>
              <a:ext cx="32160" cy="189721"/>
            </a:xfrm>
            <a:prstGeom prst="line">
              <a:avLst/>
            </a:prstGeom>
            <a:ln w="1270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flipH="1">
              <a:off x="8560472" y="2530625"/>
              <a:ext cx="117702" cy="428268"/>
            </a:xfrm>
            <a:prstGeom prst="line">
              <a:avLst/>
            </a:prstGeom>
            <a:ln w="12700">
              <a:solidFill>
                <a:srgbClr val="002060"/>
              </a:solidFill>
            </a:ln>
          </p:spPr>
          <p:style>
            <a:lnRef idx="1">
              <a:schemeClr val="accent1"/>
            </a:lnRef>
            <a:fillRef idx="0">
              <a:schemeClr val="accent1"/>
            </a:fillRef>
            <a:effectRef idx="0">
              <a:schemeClr val="accent1"/>
            </a:effectRef>
            <a:fontRef idx="minor">
              <a:schemeClr val="tx1"/>
            </a:fontRef>
          </p:style>
        </p:cxnSp>
        <p:sp>
          <p:nvSpPr>
            <p:cNvPr id="19" name="TextBox 18"/>
            <p:cNvSpPr txBox="1"/>
            <p:nvPr/>
          </p:nvSpPr>
          <p:spPr>
            <a:xfrm>
              <a:off x="6924515" y="2906948"/>
              <a:ext cx="526106" cy="707886"/>
            </a:xfrm>
            <a:prstGeom prst="rect">
              <a:avLst/>
            </a:prstGeom>
            <a:noFill/>
          </p:spPr>
          <p:txBody>
            <a:bodyPr wrap="none" rtlCol="0">
              <a:spAutoFit/>
            </a:bodyPr>
            <a:lstStyle/>
            <a:p>
              <a:r>
                <a:rPr lang="de-DE" sz="4000" dirty="0">
                  <a:solidFill>
                    <a:srgbClr val="002060"/>
                  </a:solidFill>
                  <a:latin typeface="Arial Black" panose="020B0A04020102020204" pitchFamily="34" charset="0"/>
                </a:rPr>
                <a:t>2</a:t>
              </a:r>
            </a:p>
          </p:txBody>
        </p:sp>
        <p:sp>
          <p:nvSpPr>
            <p:cNvPr id="20" name="TextBox 19"/>
            <p:cNvSpPr txBox="1"/>
            <p:nvPr/>
          </p:nvSpPr>
          <p:spPr>
            <a:xfrm>
              <a:off x="8247202" y="2923582"/>
              <a:ext cx="526106" cy="707886"/>
            </a:xfrm>
            <a:prstGeom prst="rect">
              <a:avLst/>
            </a:prstGeom>
            <a:noFill/>
          </p:spPr>
          <p:txBody>
            <a:bodyPr wrap="none" rtlCol="0">
              <a:spAutoFit/>
            </a:bodyPr>
            <a:lstStyle/>
            <a:p>
              <a:r>
                <a:rPr lang="de-DE" sz="4000" dirty="0">
                  <a:solidFill>
                    <a:srgbClr val="002060"/>
                  </a:solidFill>
                  <a:latin typeface="Arial Black" panose="020B0A04020102020204" pitchFamily="34" charset="0"/>
                </a:rPr>
                <a:t>3</a:t>
              </a:r>
            </a:p>
          </p:txBody>
        </p:sp>
      </p:grpSp>
      <p:sp>
        <p:nvSpPr>
          <p:cNvPr id="35" name="TextBox 34"/>
          <p:cNvSpPr txBox="1"/>
          <p:nvPr/>
        </p:nvSpPr>
        <p:spPr>
          <a:xfrm>
            <a:off x="7948765" y="6627168"/>
            <a:ext cx="1223412" cy="230832"/>
          </a:xfrm>
          <a:prstGeom prst="rect">
            <a:avLst/>
          </a:prstGeom>
          <a:noFill/>
        </p:spPr>
        <p:txBody>
          <a:bodyPr wrap="none" rtlCol="0">
            <a:spAutoFit/>
          </a:bodyPr>
          <a:lstStyle/>
          <a:p>
            <a:r>
              <a:rPr lang="de-DE" sz="900" dirty="0">
                <a:solidFill>
                  <a:srgbClr val="002060"/>
                </a:solidFill>
              </a:rPr>
              <a:t>Pye and Tsoar 2009</a:t>
            </a:r>
          </a:p>
        </p:txBody>
      </p:sp>
      <p:sp>
        <p:nvSpPr>
          <p:cNvPr id="3" name="Rectangle 2"/>
          <p:cNvSpPr/>
          <p:nvPr/>
        </p:nvSpPr>
        <p:spPr>
          <a:xfrm>
            <a:off x="5650333" y="1768893"/>
            <a:ext cx="3290824" cy="338554"/>
          </a:xfrm>
          <a:prstGeom prst="rect">
            <a:avLst/>
          </a:prstGeom>
          <a:solidFill>
            <a:schemeClr val="bg1"/>
          </a:solidFill>
        </p:spPr>
        <p:txBody>
          <a:bodyPr wrap="square">
            <a:spAutoFit/>
          </a:bodyPr>
          <a:lstStyle/>
          <a:p>
            <a:r>
              <a:rPr lang="en-US" sz="1600" i="1" dirty="0">
                <a:solidFill>
                  <a:srgbClr val="FF0000"/>
                </a:solidFill>
              </a:rPr>
              <a:t> removal of solid particles by wind</a:t>
            </a:r>
            <a:endParaRPr lang="de-DE" sz="1600" i="1" dirty="0">
              <a:solidFill>
                <a:srgbClr val="FF0000"/>
              </a:solidFill>
            </a:endParaRPr>
          </a:p>
        </p:txBody>
      </p:sp>
    </p:spTree>
    <p:extLst>
      <p:ext uri="{BB962C8B-B14F-4D97-AF65-F5344CB8AC3E}">
        <p14:creationId xmlns:p14="http://schemas.microsoft.com/office/powerpoint/2010/main" val="3497422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6"/>
                                        </p:tgtEl>
                                        <p:attrNameLst>
                                          <p:attrName>style.visibility</p:attrName>
                                        </p:attrNameLst>
                                      </p:cBhvr>
                                      <p:to>
                                        <p:strVal val="visible"/>
                                      </p:to>
                                    </p:set>
                                    <p:animEffect transition="in" filter="fade">
                                      <p:cBhvr>
                                        <p:cTn id="7" dur="500"/>
                                        <p:tgtEl>
                                          <p:spTgt spid="3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7"/>
                                        </p:tgtEl>
                                        <p:attrNameLst>
                                          <p:attrName>style.visibility</p:attrName>
                                        </p:attrNameLst>
                                      </p:cBhvr>
                                      <p:to>
                                        <p:strVal val="visible"/>
                                      </p:to>
                                    </p:set>
                                    <p:animEffect transition="in" filter="fade">
                                      <p:cBhvr>
                                        <p:cTn id="12" dur="500"/>
                                        <p:tgtEl>
                                          <p:spTgt spid="3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9"/>
                                        </p:tgtEl>
                                        <p:attrNameLst>
                                          <p:attrName>style.visibility</p:attrName>
                                        </p:attrNameLst>
                                      </p:cBhvr>
                                      <p:to>
                                        <p:strVal val="visible"/>
                                      </p:to>
                                    </p:set>
                                    <p:animEffect transition="in" filter="fade">
                                      <p:cBhvr>
                                        <p:cTn id="17" dur="500"/>
                                        <p:tgtEl>
                                          <p:spTgt spid="3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0"/>
                                        </p:tgtEl>
                                        <p:attrNameLst>
                                          <p:attrName>style.visibility</p:attrName>
                                        </p:attrNameLst>
                                      </p:cBhvr>
                                      <p:to>
                                        <p:strVal val="visible"/>
                                      </p:to>
                                    </p:set>
                                    <p:animEffect transition="in" filter="fade">
                                      <p:cBhvr>
                                        <p:cTn id="22" dur="500"/>
                                        <p:tgtEl>
                                          <p:spTgt spid="4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gtEl>
                                        <p:attrNameLst>
                                          <p:attrName>style.visibility</p:attrName>
                                        </p:attrNameLst>
                                      </p:cBhvr>
                                      <p:to>
                                        <p:strVal val="visible"/>
                                      </p:to>
                                    </p:set>
                                    <p:animEffect transition="in" filter="fade">
                                      <p:cBhvr>
                                        <p:cTn id="2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extBox 55"/>
          <p:cNvSpPr txBox="1">
            <a:spLocks noChangeArrowheads="1"/>
          </p:cNvSpPr>
          <p:nvPr/>
        </p:nvSpPr>
        <p:spPr bwMode="auto">
          <a:xfrm>
            <a:off x="6438899" y="6611779"/>
            <a:ext cx="2683748" cy="246221"/>
          </a:xfrm>
          <a:prstGeom prst="rect">
            <a:avLst/>
          </a:prstGeom>
          <a:noFill/>
          <a:ln w="9525">
            <a:noFill/>
            <a:miter lim="800000"/>
            <a:headEnd/>
            <a:tailEnd/>
          </a:ln>
        </p:spPr>
        <p:txBody>
          <a:bodyPr wrap="none">
            <a:spAutoFit/>
          </a:bodyPr>
          <a:lstStyle/>
          <a:p>
            <a:pPr algn="r"/>
            <a:r>
              <a:rPr lang="en-AU" sz="1000" dirty="0">
                <a:solidFill>
                  <a:schemeClr val="accent5">
                    <a:lumMod val="25000"/>
                  </a:schemeClr>
                </a:solidFill>
                <a:latin typeface="+mn-lt"/>
              </a:rPr>
              <a:t>Fujioka et al. 2005, Fujioka &amp; Chappell 2009</a:t>
            </a:r>
          </a:p>
        </p:txBody>
      </p:sp>
      <p:grpSp>
        <p:nvGrpSpPr>
          <p:cNvPr id="28" name="Group 27"/>
          <p:cNvGrpSpPr/>
          <p:nvPr/>
        </p:nvGrpSpPr>
        <p:grpSpPr>
          <a:xfrm>
            <a:off x="5622587" y="869847"/>
            <a:ext cx="3333855" cy="2110848"/>
            <a:chOff x="5622587" y="869847"/>
            <a:chExt cx="3333855" cy="2110848"/>
          </a:xfrm>
        </p:grpSpPr>
        <p:pic>
          <p:nvPicPr>
            <p:cNvPr id="32" name="Picture 31"/>
            <p:cNvPicPr>
              <a:picLocks noChangeAspect="1"/>
            </p:cNvPicPr>
            <p:nvPr/>
          </p:nvPicPr>
          <p:blipFill rotWithShape="1">
            <a:blip r:embed="rId2" cstate="screen">
              <a:extLst>
                <a:ext uri="{28A0092B-C50C-407E-A947-70E740481C1C}">
                  <a14:useLocalDpi xmlns:a14="http://schemas.microsoft.com/office/drawing/2010/main"/>
                </a:ext>
              </a:extLst>
            </a:blip>
            <a:srcRect l="18722"/>
            <a:stretch/>
          </p:blipFill>
          <p:spPr>
            <a:xfrm>
              <a:off x="5622587" y="869847"/>
              <a:ext cx="2576015" cy="2110848"/>
            </a:xfrm>
            <a:prstGeom prst="rect">
              <a:avLst/>
            </a:prstGeom>
          </p:spPr>
        </p:pic>
        <p:sp>
          <p:nvSpPr>
            <p:cNvPr id="34" name="TextBox 33"/>
            <p:cNvSpPr txBox="1"/>
            <p:nvPr/>
          </p:nvSpPr>
          <p:spPr>
            <a:xfrm>
              <a:off x="5907787" y="1638346"/>
              <a:ext cx="3048655" cy="369332"/>
            </a:xfrm>
            <a:prstGeom prst="rect">
              <a:avLst/>
            </a:prstGeom>
            <a:solidFill>
              <a:schemeClr val="bg1"/>
            </a:solidFill>
          </p:spPr>
          <p:txBody>
            <a:bodyPr wrap="none" rtlCol="0">
              <a:spAutoFit/>
            </a:bodyPr>
            <a:lstStyle/>
            <a:p>
              <a:r>
                <a:rPr lang="de-DE" dirty="0">
                  <a:solidFill>
                    <a:srgbClr val="002060"/>
                  </a:solidFill>
                </a:rPr>
                <a:t>Transport-limited and humid</a:t>
              </a:r>
            </a:p>
          </p:txBody>
        </p:sp>
      </p:grpSp>
      <p:grpSp>
        <p:nvGrpSpPr>
          <p:cNvPr id="57" name="Group 56"/>
          <p:cNvGrpSpPr/>
          <p:nvPr/>
        </p:nvGrpSpPr>
        <p:grpSpPr>
          <a:xfrm>
            <a:off x="5622587" y="3264681"/>
            <a:ext cx="3333855" cy="3142193"/>
            <a:chOff x="5622587" y="3264681"/>
            <a:chExt cx="3333855" cy="3142193"/>
          </a:xfrm>
        </p:grpSpPr>
        <p:pic>
          <p:nvPicPr>
            <p:cNvPr id="29" name="Picture 28"/>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622587" y="4129507"/>
              <a:ext cx="2563799" cy="2277367"/>
            </a:xfrm>
            <a:prstGeom prst="rect">
              <a:avLst/>
            </a:prstGeom>
          </p:spPr>
        </p:pic>
        <p:sp>
          <p:nvSpPr>
            <p:cNvPr id="33" name="TextBox 32"/>
            <p:cNvSpPr txBox="1"/>
            <p:nvPr/>
          </p:nvSpPr>
          <p:spPr>
            <a:xfrm>
              <a:off x="6018778" y="5622584"/>
              <a:ext cx="2937664" cy="369332"/>
            </a:xfrm>
            <a:prstGeom prst="rect">
              <a:avLst/>
            </a:prstGeom>
            <a:solidFill>
              <a:schemeClr val="bg1"/>
            </a:solidFill>
          </p:spPr>
          <p:txBody>
            <a:bodyPr wrap="none" rtlCol="0">
              <a:spAutoFit/>
            </a:bodyPr>
            <a:lstStyle/>
            <a:p>
              <a:r>
                <a:rPr lang="de-DE" dirty="0">
                  <a:solidFill>
                    <a:srgbClr val="002060"/>
                  </a:solidFill>
                </a:rPr>
                <a:t>Weathering-limited and dry</a:t>
              </a:r>
            </a:p>
          </p:txBody>
        </p:sp>
        <p:sp>
          <p:nvSpPr>
            <p:cNvPr id="24" name="Right Arrow 23"/>
            <p:cNvSpPr/>
            <p:nvPr/>
          </p:nvSpPr>
          <p:spPr>
            <a:xfrm rot="5400000">
              <a:off x="6698722" y="3307299"/>
              <a:ext cx="655926" cy="570690"/>
            </a:xfrm>
            <a:prstGeom prst="rightArrow">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grpSp>
      <p:pic>
        <p:nvPicPr>
          <p:cNvPr id="27" name="Picture 26"/>
          <p:cNvPicPr>
            <a:picLocks noChangeAspect="1"/>
          </p:cNvPicPr>
          <p:nvPr/>
        </p:nvPicPr>
        <p:blipFill>
          <a:blip r:embed="rId4"/>
          <a:stretch>
            <a:fillRect/>
          </a:stretch>
        </p:blipFill>
        <p:spPr>
          <a:xfrm>
            <a:off x="474076" y="869847"/>
            <a:ext cx="4873139" cy="2101977"/>
          </a:xfrm>
          <a:prstGeom prst="rect">
            <a:avLst/>
          </a:prstGeom>
        </p:spPr>
      </p:pic>
      <p:grpSp>
        <p:nvGrpSpPr>
          <p:cNvPr id="59" name="Group 58"/>
          <p:cNvGrpSpPr/>
          <p:nvPr/>
        </p:nvGrpSpPr>
        <p:grpSpPr>
          <a:xfrm>
            <a:off x="474075" y="3086910"/>
            <a:ext cx="6606025" cy="3516446"/>
            <a:chOff x="474075" y="3086910"/>
            <a:chExt cx="6606025" cy="3516446"/>
          </a:xfrm>
        </p:grpSpPr>
        <p:pic>
          <p:nvPicPr>
            <p:cNvPr id="56" name="Picture 2"/>
            <p:cNvPicPr>
              <a:picLocks noChangeAspect="1" noChangeArrowheads="1"/>
            </p:cNvPicPr>
            <p:nvPr/>
          </p:nvPicPr>
          <p:blipFill rotWithShape="1">
            <a:blip r:embed="rId5" cstate="screen"/>
            <a:srcRect t="2335" b="5149"/>
            <a:stretch/>
          </p:blipFill>
          <p:spPr bwMode="auto">
            <a:xfrm>
              <a:off x="474075" y="3086910"/>
              <a:ext cx="4873140" cy="3516446"/>
            </a:xfrm>
            <a:prstGeom prst="rect">
              <a:avLst/>
            </a:prstGeom>
            <a:noFill/>
            <a:ln w="28575">
              <a:noFill/>
              <a:miter lim="800000"/>
              <a:headEnd/>
              <a:tailEnd/>
            </a:ln>
          </p:spPr>
        </p:pic>
        <p:sp>
          <p:nvSpPr>
            <p:cNvPr id="58" name="TextBox 57"/>
            <p:cNvSpPr txBox="1"/>
            <p:nvPr/>
          </p:nvSpPr>
          <p:spPr>
            <a:xfrm>
              <a:off x="3574012" y="3324978"/>
              <a:ext cx="3506088" cy="369332"/>
            </a:xfrm>
            <a:prstGeom prst="rect">
              <a:avLst/>
            </a:prstGeom>
            <a:solidFill>
              <a:schemeClr val="bg1"/>
            </a:solidFill>
          </p:spPr>
          <p:txBody>
            <a:bodyPr wrap="none" rtlCol="0">
              <a:spAutoFit/>
            </a:bodyPr>
            <a:lstStyle/>
            <a:p>
              <a:r>
                <a:rPr lang="de-DE" dirty="0">
                  <a:solidFill>
                    <a:srgbClr val="002060"/>
                  </a:solidFill>
                </a:rPr>
                <a:t>Australian deserts 2-4 Ma old...!!</a:t>
              </a:r>
            </a:p>
          </p:txBody>
        </p:sp>
      </p:grpSp>
      <p:cxnSp>
        <p:nvCxnSpPr>
          <p:cNvPr id="16" name="Straight Connector 15">
            <a:extLst>
              <a:ext uri="{FF2B5EF4-FFF2-40B4-BE49-F238E27FC236}">
                <a16:creationId xmlns:a16="http://schemas.microsoft.com/office/drawing/2014/main" id="{5A0EC446-4EC2-46C0-B6A4-36813E4F28BF}"/>
              </a:ext>
            </a:extLst>
          </p:cNvPr>
          <p:cNvCxnSpPr/>
          <p:nvPr/>
        </p:nvCxnSpPr>
        <p:spPr>
          <a:xfrm>
            <a:off x="107504" y="404664"/>
            <a:ext cx="8856984"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EDE81939-4242-4798-9BED-974355387EC0}"/>
              </a:ext>
            </a:extLst>
          </p:cNvPr>
          <p:cNvSpPr txBox="1"/>
          <p:nvPr/>
        </p:nvSpPr>
        <p:spPr>
          <a:xfrm>
            <a:off x="0" y="0"/>
            <a:ext cx="9144000" cy="369332"/>
          </a:xfrm>
          <a:prstGeom prst="rect">
            <a:avLst/>
          </a:prstGeom>
          <a:noFill/>
        </p:spPr>
        <p:txBody>
          <a:bodyPr wrap="square" rtlCol="0">
            <a:spAutoFit/>
          </a:bodyPr>
          <a:lstStyle/>
          <a:p>
            <a:pPr algn="r"/>
            <a:r>
              <a:rPr lang="de-DE" b="1" dirty="0">
                <a:solidFill>
                  <a:srgbClr val="002060"/>
                </a:solidFill>
                <a:latin typeface="Arial" panose="020B0604020202020204" pitchFamily="34" charset="0"/>
                <a:cs typeface="Arial" panose="020B0604020202020204" pitchFamily="34" charset="0"/>
              </a:rPr>
              <a:t>Dunes in Central Australia...</a:t>
            </a:r>
          </a:p>
        </p:txBody>
      </p:sp>
    </p:spTree>
    <p:extLst>
      <p:ext uri="{BB962C8B-B14F-4D97-AF65-F5344CB8AC3E}">
        <p14:creationId xmlns:p14="http://schemas.microsoft.com/office/powerpoint/2010/main" val="375869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 y="-1"/>
            <a:ext cx="9144001" cy="6858001"/>
          </a:xfrm>
          <a:prstGeom prst="rect">
            <a:avLst/>
          </a:prstGeom>
        </p:spPr>
      </p:pic>
      <p:cxnSp>
        <p:nvCxnSpPr>
          <p:cNvPr id="7" name="Straight Connector 6">
            <a:extLst>
              <a:ext uri="{FF2B5EF4-FFF2-40B4-BE49-F238E27FC236}">
                <a16:creationId xmlns:a16="http://schemas.microsoft.com/office/drawing/2014/main" id="{F3543EF3-187A-498B-9E9E-91E7D00AA45B}"/>
              </a:ext>
            </a:extLst>
          </p:cNvPr>
          <p:cNvCxnSpPr/>
          <p:nvPr/>
        </p:nvCxnSpPr>
        <p:spPr>
          <a:xfrm>
            <a:off x="107504" y="404664"/>
            <a:ext cx="8856984"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D834240D-F816-4092-BB02-239A08ABEF02}"/>
              </a:ext>
            </a:extLst>
          </p:cNvPr>
          <p:cNvSpPr txBox="1"/>
          <p:nvPr/>
        </p:nvSpPr>
        <p:spPr>
          <a:xfrm>
            <a:off x="0" y="0"/>
            <a:ext cx="9144000" cy="369332"/>
          </a:xfrm>
          <a:prstGeom prst="rect">
            <a:avLst/>
          </a:prstGeom>
          <a:noFill/>
        </p:spPr>
        <p:txBody>
          <a:bodyPr wrap="square" rtlCol="0">
            <a:spAutoFit/>
          </a:bodyPr>
          <a:lstStyle/>
          <a:p>
            <a:pPr algn="r"/>
            <a:r>
              <a:rPr lang="de-DE" b="1" dirty="0">
                <a:solidFill>
                  <a:srgbClr val="002060"/>
                </a:solidFill>
                <a:latin typeface="Arial" panose="020B0604020202020204" pitchFamily="34" charset="0"/>
                <a:cs typeface="Arial" panose="020B0604020202020204" pitchFamily="34" charset="0"/>
              </a:rPr>
              <a:t>Dunes in Central Australia...</a:t>
            </a:r>
          </a:p>
        </p:txBody>
      </p:sp>
      <p:pic>
        <p:nvPicPr>
          <p:cNvPr id="9" name="Picture 8">
            <a:extLst>
              <a:ext uri="{FF2B5EF4-FFF2-40B4-BE49-F238E27FC236}">
                <a16:creationId xmlns:a16="http://schemas.microsoft.com/office/drawing/2014/main" id="{175ED03A-645F-4967-BD50-B7CFEDB63EEE}"/>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t="19109" b="25270"/>
          <a:stretch/>
        </p:blipFill>
        <p:spPr>
          <a:xfrm>
            <a:off x="643168" y="1326797"/>
            <a:ext cx="8035627" cy="3352121"/>
          </a:xfrm>
          <a:prstGeom prst="rect">
            <a:avLst/>
          </a:prstGeom>
        </p:spPr>
      </p:pic>
      <p:grpSp>
        <p:nvGrpSpPr>
          <p:cNvPr id="6" name="Group 5"/>
          <p:cNvGrpSpPr/>
          <p:nvPr/>
        </p:nvGrpSpPr>
        <p:grpSpPr>
          <a:xfrm>
            <a:off x="5029703" y="2613669"/>
            <a:ext cx="3934786" cy="4016034"/>
            <a:chOff x="5029703" y="2613669"/>
            <a:chExt cx="3934786" cy="4016034"/>
          </a:xfrm>
        </p:grpSpPr>
        <p:pic>
          <p:nvPicPr>
            <p:cNvPr id="13" name="Picture 12">
              <a:extLst>
                <a:ext uri="{FF2B5EF4-FFF2-40B4-BE49-F238E27FC236}">
                  <a16:creationId xmlns:a16="http://schemas.microsoft.com/office/drawing/2014/main" id="{AF189876-7115-481E-9256-0C364D6AAF9A}"/>
                </a:ext>
              </a:extLst>
            </p:cNvPr>
            <p:cNvPicPr>
              <a:picLocks noChangeAspect="1"/>
            </p:cNvPicPr>
            <p:nvPr/>
          </p:nvPicPr>
          <p:blipFill>
            <a:blip r:embed="rId4"/>
            <a:stretch>
              <a:fillRect/>
            </a:stretch>
          </p:blipFill>
          <p:spPr>
            <a:xfrm>
              <a:off x="5029703" y="2613669"/>
              <a:ext cx="3934786" cy="4016034"/>
            </a:xfrm>
            <a:prstGeom prst="rect">
              <a:avLst/>
            </a:prstGeom>
          </p:spPr>
        </p:pic>
        <p:sp>
          <p:nvSpPr>
            <p:cNvPr id="14" name="TextBox 13"/>
            <p:cNvSpPr txBox="1"/>
            <p:nvPr/>
          </p:nvSpPr>
          <p:spPr>
            <a:xfrm>
              <a:off x="6873408" y="3105833"/>
              <a:ext cx="1948233" cy="584775"/>
            </a:xfrm>
            <a:prstGeom prst="rect">
              <a:avLst/>
            </a:prstGeom>
            <a:solidFill>
              <a:schemeClr val="bg1"/>
            </a:solidFill>
          </p:spPr>
          <p:txBody>
            <a:bodyPr wrap="square" rtlCol="0">
              <a:spAutoFit/>
            </a:bodyPr>
            <a:lstStyle/>
            <a:p>
              <a:r>
                <a:rPr lang="de-DE" sz="1600" dirty="0">
                  <a:solidFill>
                    <a:srgbClr val="002060"/>
                  </a:solidFill>
                </a:rPr>
                <a:t>Downwind + lateral migration</a:t>
              </a:r>
            </a:p>
          </p:txBody>
        </p:sp>
      </p:grpSp>
      <p:grpSp>
        <p:nvGrpSpPr>
          <p:cNvPr id="5" name="Group 4"/>
          <p:cNvGrpSpPr/>
          <p:nvPr/>
        </p:nvGrpSpPr>
        <p:grpSpPr>
          <a:xfrm>
            <a:off x="163914" y="529550"/>
            <a:ext cx="4680460" cy="6104714"/>
            <a:chOff x="163914" y="529550"/>
            <a:chExt cx="4680460" cy="6104714"/>
          </a:xfrm>
        </p:grpSpPr>
        <p:pic>
          <p:nvPicPr>
            <p:cNvPr id="16" name="Picture 15">
              <a:extLst>
                <a:ext uri="{FF2B5EF4-FFF2-40B4-BE49-F238E27FC236}">
                  <a16:creationId xmlns:a16="http://schemas.microsoft.com/office/drawing/2014/main" id="{92E24E31-6B52-4B28-B5B6-462BAD1D6509}"/>
                </a:ext>
              </a:extLst>
            </p:cNvPr>
            <p:cNvPicPr>
              <a:picLocks noChangeAspect="1"/>
            </p:cNvPicPr>
            <p:nvPr/>
          </p:nvPicPr>
          <p:blipFill rotWithShape="1">
            <a:blip r:embed="rId5">
              <a:extLst>
                <a:ext uri="{BEBA8EAE-BF5A-486C-A8C5-ECC9F3942E4B}">
                  <a14:imgProps xmlns:a14="http://schemas.microsoft.com/office/drawing/2010/main">
                    <a14:imgLayer r:embed="rId6">
                      <a14:imgEffect>
                        <a14:brightnessContrast contrast="40000"/>
                      </a14:imgEffect>
                    </a14:imgLayer>
                  </a14:imgProps>
                </a:ext>
              </a:extLst>
            </a:blip>
            <a:srcRect t="6124" r="5408" b="1496"/>
            <a:stretch/>
          </p:blipFill>
          <p:spPr>
            <a:xfrm>
              <a:off x="163914" y="529550"/>
              <a:ext cx="4680460" cy="6104714"/>
            </a:xfrm>
            <a:prstGeom prst="rect">
              <a:avLst/>
            </a:prstGeom>
          </p:spPr>
        </p:pic>
        <p:sp>
          <p:nvSpPr>
            <p:cNvPr id="15" name="Rectangle 14"/>
            <p:cNvSpPr/>
            <p:nvPr/>
          </p:nvSpPr>
          <p:spPr>
            <a:xfrm>
              <a:off x="723089" y="2450775"/>
              <a:ext cx="4020920" cy="3693319"/>
            </a:xfrm>
            <a:prstGeom prst="rect">
              <a:avLst/>
            </a:prstGeom>
          </p:spPr>
          <p:txBody>
            <a:bodyPr wrap="square">
              <a:spAutoFit/>
            </a:bodyPr>
            <a:lstStyle/>
            <a:p>
              <a:pPr marL="285750" indent="-285750">
                <a:buFont typeface="Arial" panose="020B0604020202020204" pitchFamily="34" charset="0"/>
                <a:buChar char="•"/>
              </a:pPr>
              <a:r>
                <a:rPr lang="en-US" dirty="0">
                  <a:solidFill>
                    <a:srgbClr val="002060"/>
                  </a:solidFill>
                </a:rPr>
                <a:t>correlation between the occurrence of linear dunes and directional wind variability</a:t>
              </a:r>
            </a:p>
            <a:p>
              <a:pPr marL="285750" indent="-285750">
                <a:buFont typeface="Arial" panose="020B0604020202020204" pitchFamily="34" charset="0"/>
                <a:buChar char="•"/>
              </a:pPr>
              <a:endParaRPr lang="en-US" dirty="0">
                <a:solidFill>
                  <a:srgbClr val="002060"/>
                </a:solidFill>
              </a:endParaRPr>
            </a:p>
            <a:p>
              <a:pPr marL="285750" indent="-285750">
                <a:buFont typeface="Arial" panose="020B0604020202020204" pitchFamily="34" charset="0"/>
                <a:buChar char="•"/>
              </a:pPr>
              <a:r>
                <a:rPr lang="en-US" dirty="0">
                  <a:solidFill>
                    <a:srgbClr val="002060"/>
                  </a:solidFill>
                </a:rPr>
                <a:t>studies of internal sedimentary structures </a:t>
              </a:r>
            </a:p>
            <a:p>
              <a:pPr marL="285750" indent="-285750">
                <a:buFont typeface="Arial" panose="020B0604020202020204" pitchFamily="34" charset="0"/>
                <a:buChar char="•"/>
              </a:pPr>
              <a:endParaRPr lang="en-US" dirty="0">
                <a:solidFill>
                  <a:srgbClr val="002060"/>
                </a:solidFill>
              </a:endParaRPr>
            </a:p>
            <a:p>
              <a:pPr marL="285750" indent="-285750">
                <a:buFont typeface="Arial" panose="020B0604020202020204" pitchFamily="34" charset="0"/>
                <a:buChar char="•"/>
              </a:pPr>
              <a:r>
                <a:rPr lang="en-US" dirty="0">
                  <a:solidFill>
                    <a:srgbClr val="002060"/>
                  </a:solidFill>
                </a:rPr>
                <a:t>experiments in flumes </a:t>
              </a:r>
            </a:p>
            <a:p>
              <a:pPr marL="285750" indent="-285750">
                <a:buFont typeface="Arial" panose="020B0604020202020204" pitchFamily="34" charset="0"/>
                <a:buChar char="•"/>
              </a:pPr>
              <a:endParaRPr lang="en-US" dirty="0">
                <a:solidFill>
                  <a:srgbClr val="002060"/>
                </a:solidFill>
              </a:endParaRPr>
            </a:p>
            <a:p>
              <a:pPr marL="285750" indent="-285750">
                <a:buFont typeface="Arial" panose="020B0604020202020204" pitchFamily="34" charset="0"/>
                <a:buChar char="•"/>
              </a:pPr>
              <a:r>
                <a:rPr lang="en-US" dirty="0">
                  <a:solidFill>
                    <a:srgbClr val="002060"/>
                  </a:solidFill>
                </a:rPr>
                <a:t>numerical simulations</a:t>
              </a:r>
            </a:p>
            <a:p>
              <a:pPr marL="285750" indent="-285750">
                <a:buFont typeface="Arial" panose="020B0604020202020204" pitchFamily="34" charset="0"/>
                <a:buChar char="•"/>
              </a:pPr>
              <a:endParaRPr lang="en-US" dirty="0">
                <a:solidFill>
                  <a:srgbClr val="002060"/>
                </a:solidFill>
              </a:endParaRPr>
            </a:p>
            <a:p>
              <a:pPr marL="285750" indent="-285750">
                <a:buFont typeface="Arial" panose="020B0604020202020204" pitchFamily="34" charset="0"/>
                <a:buChar char="•"/>
              </a:pPr>
              <a:r>
                <a:rPr lang="en-US" dirty="0">
                  <a:solidFill>
                    <a:srgbClr val="002060"/>
                  </a:solidFill>
                </a:rPr>
                <a:t>detailed process studies on linear dunes</a:t>
              </a:r>
              <a:endParaRPr lang="de-DE" dirty="0">
                <a:solidFill>
                  <a:srgbClr val="002060"/>
                </a:solidFill>
              </a:endParaRPr>
            </a:p>
          </p:txBody>
        </p:sp>
      </p:grpSp>
      <p:sp>
        <p:nvSpPr>
          <p:cNvPr id="17" name="TextBox 16">
            <a:extLst>
              <a:ext uri="{FF2B5EF4-FFF2-40B4-BE49-F238E27FC236}">
                <a16:creationId xmlns:a16="http://schemas.microsoft.com/office/drawing/2014/main" id="{9F7733C2-7AFA-4EDD-8545-9315A1EAC058}"/>
              </a:ext>
            </a:extLst>
          </p:cNvPr>
          <p:cNvSpPr txBox="1"/>
          <p:nvPr/>
        </p:nvSpPr>
        <p:spPr>
          <a:xfrm>
            <a:off x="317213" y="658083"/>
            <a:ext cx="4442855" cy="923330"/>
          </a:xfrm>
          <a:prstGeom prst="rect">
            <a:avLst/>
          </a:prstGeom>
          <a:noFill/>
        </p:spPr>
        <p:txBody>
          <a:bodyPr wrap="square" rtlCol="0">
            <a:spAutoFit/>
          </a:bodyPr>
          <a:lstStyle/>
          <a:p>
            <a:pPr marL="285750" indent="-285750">
              <a:buFont typeface="Arial" panose="020B0604020202020204" pitchFamily="34" charset="0"/>
              <a:buChar char="•"/>
            </a:pPr>
            <a:r>
              <a:rPr lang="de-DE" dirty="0">
                <a:solidFill>
                  <a:srgbClr val="FFFFFF"/>
                </a:solidFill>
              </a:rPr>
              <a:t>Linear Dune Formation ? Alignment with dominant wind direction?</a:t>
            </a:r>
          </a:p>
          <a:p>
            <a:pPr marL="285750" indent="-285750">
              <a:buFont typeface="Arial" panose="020B0604020202020204" pitchFamily="34" charset="0"/>
              <a:buChar char="•"/>
            </a:pPr>
            <a:endParaRPr lang="de-DE" dirty="0">
              <a:solidFill>
                <a:srgbClr val="FFFFFF"/>
              </a:solidFill>
            </a:endParaRPr>
          </a:p>
        </p:txBody>
      </p:sp>
      <p:grpSp>
        <p:nvGrpSpPr>
          <p:cNvPr id="4" name="Group 3"/>
          <p:cNvGrpSpPr/>
          <p:nvPr/>
        </p:nvGrpSpPr>
        <p:grpSpPr>
          <a:xfrm>
            <a:off x="723089" y="549505"/>
            <a:ext cx="8241399" cy="1778407"/>
            <a:chOff x="723089" y="549505"/>
            <a:chExt cx="8241399" cy="1778407"/>
          </a:xfrm>
        </p:grpSpPr>
        <p:pic>
          <p:nvPicPr>
            <p:cNvPr id="11" name="Picture 10">
              <a:extLst>
                <a:ext uri="{FF2B5EF4-FFF2-40B4-BE49-F238E27FC236}">
                  <a16:creationId xmlns:a16="http://schemas.microsoft.com/office/drawing/2014/main" id="{5AD76CE3-0F79-4839-BF4D-CF9F1F2583FA}"/>
                </a:ext>
              </a:extLst>
            </p:cNvPr>
            <p:cNvPicPr>
              <a:picLocks noChangeAspect="1"/>
            </p:cNvPicPr>
            <p:nvPr/>
          </p:nvPicPr>
          <p:blipFill rotWithShape="1">
            <a:blip r:embed="rId7"/>
            <a:srcRect l="7556" r="23170" b="61013"/>
            <a:stretch/>
          </p:blipFill>
          <p:spPr>
            <a:xfrm>
              <a:off x="5564221" y="549505"/>
              <a:ext cx="3400267" cy="1250840"/>
            </a:xfrm>
            <a:prstGeom prst="rect">
              <a:avLst/>
            </a:prstGeom>
          </p:spPr>
        </p:pic>
        <p:sp>
          <p:nvSpPr>
            <p:cNvPr id="18" name="Rectangle 17"/>
            <p:cNvSpPr/>
            <p:nvPr/>
          </p:nvSpPr>
          <p:spPr>
            <a:xfrm>
              <a:off x="723089" y="1404582"/>
              <a:ext cx="3907277" cy="923330"/>
            </a:xfrm>
            <a:prstGeom prst="rect">
              <a:avLst/>
            </a:prstGeom>
          </p:spPr>
          <p:txBody>
            <a:bodyPr wrap="square">
              <a:spAutoFit/>
            </a:bodyPr>
            <a:lstStyle/>
            <a:p>
              <a:pPr marL="285750" indent="-285750">
                <a:buFont typeface="Arial" panose="020B0604020202020204" pitchFamily="34" charset="0"/>
                <a:buChar char="•"/>
              </a:pPr>
              <a:r>
                <a:rPr lang="en-US" dirty="0">
                  <a:solidFill>
                    <a:srgbClr val="002060"/>
                  </a:solidFill>
                </a:rPr>
                <a:t>… roller vortices with </a:t>
              </a:r>
              <a:r>
                <a:rPr lang="en-US" dirty="0" err="1">
                  <a:solidFill>
                    <a:srgbClr val="002060"/>
                  </a:solidFill>
                </a:rPr>
                <a:t>helicoidal</a:t>
              </a:r>
              <a:r>
                <a:rPr lang="en-US" dirty="0">
                  <a:solidFill>
                    <a:srgbClr val="002060"/>
                  </a:solidFill>
                </a:rPr>
                <a:t> flow sweep sand from </a:t>
              </a:r>
              <a:r>
                <a:rPr lang="en-US" dirty="0" err="1">
                  <a:solidFill>
                    <a:srgbClr val="002060"/>
                  </a:solidFill>
                </a:rPr>
                <a:t>interdune</a:t>
              </a:r>
              <a:r>
                <a:rPr lang="en-US" dirty="0">
                  <a:solidFill>
                    <a:srgbClr val="002060"/>
                  </a:solidFill>
                </a:rPr>
                <a:t> areas to dunes ?</a:t>
              </a:r>
              <a:endParaRPr lang="de-DE" dirty="0">
                <a:solidFill>
                  <a:srgbClr val="002060"/>
                </a:solidFill>
              </a:endParaRPr>
            </a:p>
          </p:txBody>
        </p:sp>
      </p:grpSp>
    </p:spTree>
    <p:extLst>
      <p:ext uri="{BB962C8B-B14F-4D97-AF65-F5344CB8AC3E}">
        <p14:creationId xmlns:p14="http://schemas.microsoft.com/office/powerpoint/2010/main" val="26084740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descr="A aerial view of a beach&#10;&#10;Description automatically generated">
            <a:extLst>
              <a:ext uri="{FF2B5EF4-FFF2-40B4-BE49-F238E27FC236}">
                <a16:creationId xmlns:a16="http://schemas.microsoft.com/office/drawing/2014/main" id="{FF5B8C5C-A2E6-372B-2483-AEFA630E88EC}"/>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r="11130"/>
          <a:stretch/>
        </p:blipFill>
        <p:spPr bwMode="auto">
          <a:xfrm>
            <a:off x="0" y="0"/>
            <a:ext cx="9144000" cy="6858000"/>
          </a:xfrm>
          <a:prstGeom prst="rect">
            <a:avLst/>
          </a:prstGeom>
          <a:noFill/>
          <a:ln>
            <a:noFill/>
          </a:ln>
        </p:spPr>
      </p:pic>
      <p:cxnSp>
        <p:nvCxnSpPr>
          <p:cNvPr id="3" name="Straight Connector 2"/>
          <p:cNvCxnSpPr/>
          <p:nvPr/>
        </p:nvCxnSpPr>
        <p:spPr>
          <a:xfrm>
            <a:off x="107504" y="404664"/>
            <a:ext cx="8856984"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4" name="TextBox 3"/>
          <p:cNvSpPr txBox="1"/>
          <p:nvPr/>
        </p:nvSpPr>
        <p:spPr>
          <a:xfrm>
            <a:off x="0" y="0"/>
            <a:ext cx="9144000" cy="369332"/>
          </a:xfrm>
          <a:prstGeom prst="rect">
            <a:avLst/>
          </a:prstGeom>
          <a:noFill/>
        </p:spPr>
        <p:txBody>
          <a:bodyPr wrap="square" rtlCol="0">
            <a:spAutoFit/>
          </a:bodyPr>
          <a:lstStyle/>
          <a:p>
            <a:pPr algn="r"/>
            <a:r>
              <a:rPr lang="de-DE" b="1" dirty="0">
                <a:solidFill>
                  <a:schemeClr val="bg1"/>
                </a:solidFill>
                <a:latin typeface="Arial" panose="020B0604020202020204" pitchFamily="34" charset="0"/>
                <a:cs typeface="Arial" panose="020B0604020202020204" pitchFamily="34" charset="0"/>
              </a:rPr>
              <a:t>Coastal Dunes and Vegetation</a:t>
            </a:r>
          </a:p>
        </p:txBody>
      </p:sp>
      <p:pic>
        <p:nvPicPr>
          <p:cNvPr id="11266" name="Picture 2" descr="The beach-dune system showing the nearshore zone back-beach environment and the formation of an incipient foredune and established foredune.">
            <a:extLst>
              <a:ext uri="{FF2B5EF4-FFF2-40B4-BE49-F238E27FC236}">
                <a16:creationId xmlns:a16="http://schemas.microsoft.com/office/drawing/2014/main" id="{1CC7DFD0-49FB-3CA3-5BBC-C9F4A886E43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9656" y="574835"/>
            <a:ext cx="8736446" cy="3502952"/>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10DEE219-F201-8175-FDA0-688F859EA301}"/>
              </a:ext>
            </a:extLst>
          </p:cNvPr>
          <p:cNvSpPr txBox="1"/>
          <p:nvPr/>
        </p:nvSpPr>
        <p:spPr>
          <a:xfrm>
            <a:off x="107504" y="6130170"/>
            <a:ext cx="4597878" cy="646331"/>
          </a:xfrm>
          <a:prstGeom prst="rect">
            <a:avLst/>
          </a:prstGeom>
          <a:noFill/>
        </p:spPr>
        <p:txBody>
          <a:bodyPr wrap="square">
            <a:spAutoFit/>
          </a:bodyPr>
          <a:lstStyle/>
          <a:p>
            <a:r>
              <a:rPr lang="en-GB" dirty="0">
                <a:hlinkClick r:id="rId4"/>
              </a:rPr>
              <a:t>Coastal Dunes: Geomorphology | Learn Science at </a:t>
            </a:r>
            <a:r>
              <a:rPr lang="en-GB" dirty="0" err="1">
                <a:hlinkClick r:id="rId4"/>
              </a:rPr>
              <a:t>Scitable</a:t>
            </a:r>
            <a:r>
              <a:rPr lang="en-GB" dirty="0">
                <a:hlinkClick r:id="rId4"/>
              </a:rPr>
              <a:t> (nature.com)</a:t>
            </a:r>
            <a:endParaRPr lang="en-GB" dirty="0"/>
          </a:p>
        </p:txBody>
      </p:sp>
      <p:sp>
        <p:nvSpPr>
          <p:cNvPr id="15" name="TextBox 14">
            <a:extLst>
              <a:ext uri="{FF2B5EF4-FFF2-40B4-BE49-F238E27FC236}">
                <a16:creationId xmlns:a16="http://schemas.microsoft.com/office/drawing/2014/main" id="{F98B0A12-9E38-2525-2045-D104887F9263}"/>
              </a:ext>
            </a:extLst>
          </p:cNvPr>
          <p:cNvSpPr txBox="1"/>
          <p:nvPr/>
        </p:nvSpPr>
        <p:spPr>
          <a:xfrm>
            <a:off x="107504" y="5402340"/>
            <a:ext cx="4597878" cy="646331"/>
          </a:xfrm>
          <a:prstGeom prst="rect">
            <a:avLst/>
          </a:prstGeom>
          <a:noFill/>
        </p:spPr>
        <p:txBody>
          <a:bodyPr wrap="square">
            <a:spAutoFit/>
          </a:bodyPr>
          <a:lstStyle/>
          <a:p>
            <a:r>
              <a:rPr lang="en-GB" dirty="0">
                <a:hlinkClick r:id="rId5"/>
              </a:rPr>
              <a:t>Formation of Sand Dunes - Shape Your Coastal Landscape (dunedoctors.com)</a:t>
            </a:r>
            <a:endParaRPr lang="en-GB" dirty="0"/>
          </a:p>
        </p:txBody>
      </p:sp>
    </p:spTree>
    <p:extLst>
      <p:ext uri="{BB962C8B-B14F-4D97-AF65-F5344CB8AC3E}">
        <p14:creationId xmlns:p14="http://schemas.microsoft.com/office/powerpoint/2010/main" val="21894716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descr="A aerial view of a beach&#10;&#10;Description automatically generated">
            <a:extLst>
              <a:ext uri="{FF2B5EF4-FFF2-40B4-BE49-F238E27FC236}">
                <a16:creationId xmlns:a16="http://schemas.microsoft.com/office/drawing/2014/main" id="{FF5B8C5C-A2E6-372B-2483-AEFA630E88EC}"/>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r="11130"/>
          <a:stretch/>
        </p:blipFill>
        <p:spPr bwMode="auto">
          <a:xfrm>
            <a:off x="0" y="0"/>
            <a:ext cx="9144000" cy="6858000"/>
          </a:xfrm>
          <a:prstGeom prst="rect">
            <a:avLst/>
          </a:prstGeom>
          <a:noFill/>
          <a:ln>
            <a:noFill/>
          </a:ln>
        </p:spPr>
      </p:pic>
      <p:cxnSp>
        <p:nvCxnSpPr>
          <p:cNvPr id="3" name="Straight Connector 2"/>
          <p:cNvCxnSpPr/>
          <p:nvPr/>
        </p:nvCxnSpPr>
        <p:spPr>
          <a:xfrm>
            <a:off x="107504" y="404664"/>
            <a:ext cx="8856984"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4" name="TextBox 3"/>
          <p:cNvSpPr txBox="1"/>
          <p:nvPr/>
        </p:nvSpPr>
        <p:spPr>
          <a:xfrm>
            <a:off x="0" y="0"/>
            <a:ext cx="9144000" cy="369332"/>
          </a:xfrm>
          <a:prstGeom prst="rect">
            <a:avLst/>
          </a:prstGeom>
          <a:noFill/>
        </p:spPr>
        <p:txBody>
          <a:bodyPr wrap="square" rtlCol="0">
            <a:spAutoFit/>
          </a:bodyPr>
          <a:lstStyle/>
          <a:p>
            <a:pPr algn="r"/>
            <a:r>
              <a:rPr lang="de-DE" b="1" dirty="0">
                <a:solidFill>
                  <a:schemeClr val="bg1"/>
                </a:solidFill>
                <a:latin typeface="Arial" panose="020B0604020202020204" pitchFamily="34" charset="0"/>
                <a:cs typeface="Arial" panose="020B0604020202020204" pitchFamily="34" charset="0"/>
              </a:rPr>
              <a:t>Coastal Dunes and Vegetation</a:t>
            </a:r>
          </a:p>
        </p:txBody>
      </p:sp>
      <p:sp>
        <p:nvSpPr>
          <p:cNvPr id="11" name="TextBox 10">
            <a:extLst>
              <a:ext uri="{FF2B5EF4-FFF2-40B4-BE49-F238E27FC236}">
                <a16:creationId xmlns:a16="http://schemas.microsoft.com/office/drawing/2014/main" id="{10DEE219-F201-8175-FDA0-688F859EA301}"/>
              </a:ext>
            </a:extLst>
          </p:cNvPr>
          <p:cNvSpPr txBox="1"/>
          <p:nvPr/>
        </p:nvSpPr>
        <p:spPr>
          <a:xfrm>
            <a:off x="107504" y="6130170"/>
            <a:ext cx="4597878" cy="646331"/>
          </a:xfrm>
          <a:prstGeom prst="rect">
            <a:avLst/>
          </a:prstGeom>
          <a:noFill/>
        </p:spPr>
        <p:txBody>
          <a:bodyPr wrap="square">
            <a:spAutoFit/>
          </a:bodyPr>
          <a:lstStyle/>
          <a:p>
            <a:r>
              <a:rPr lang="en-GB" dirty="0">
                <a:hlinkClick r:id="rId3"/>
              </a:rPr>
              <a:t>Coastal Dunes: Geomorphology | Learn Science at </a:t>
            </a:r>
            <a:r>
              <a:rPr lang="en-GB" dirty="0" err="1">
                <a:hlinkClick r:id="rId3"/>
              </a:rPr>
              <a:t>Scitable</a:t>
            </a:r>
            <a:r>
              <a:rPr lang="en-GB" dirty="0">
                <a:hlinkClick r:id="rId3"/>
              </a:rPr>
              <a:t> (nature.com)</a:t>
            </a:r>
            <a:endParaRPr lang="en-GB" dirty="0"/>
          </a:p>
        </p:txBody>
      </p:sp>
      <p:sp>
        <p:nvSpPr>
          <p:cNvPr id="15" name="TextBox 14">
            <a:extLst>
              <a:ext uri="{FF2B5EF4-FFF2-40B4-BE49-F238E27FC236}">
                <a16:creationId xmlns:a16="http://schemas.microsoft.com/office/drawing/2014/main" id="{F98B0A12-9E38-2525-2045-D104887F9263}"/>
              </a:ext>
            </a:extLst>
          </p:cNvPr>
          <p:cNvSpPr txBox="1"/>
          <p:nvPr/>
        </p:nvSpPr>
        <p:spPr>
          <a:xfrm>
            <a:off x="107504" y="5402340"/>
            <a:ext cx="4597878" cy="646331"/>
          </a:xfrm>
          <a:prstGeom prst="rect">
            <a:avLst/>
          </a:prstGeom>
          <a:noFill/>
        </p:spPr>
        <p:txBody>
          <a:bodyPr wrap="square">
            <a:spAutoFit/>
          </a:bodyPr>
          <a:lstStyle/>
          <a:p>
            <a:r>
              <a:rPr lang="en-GB" dirty="0">
                <a:hlinkClick r:id="rId4"/>
              </a:rPr>
              <a:t>Formation of Sand Dunes - Shape Your Coastal Landscape (dunedoctors.com)</a:t>
            </a:r>
            <a:endParaRPr lang="en-GB" dirty="0"/>
          </a:p>
        </p:txBody>
      </p:sp>
      <p:pic>
        <p:nvPicPr>
          <p:cNvPr id="15362" name="Picture 2" descr="Coastal Sand Dunes Case Study Stockton">
            <a:extLst>
              <a:ext uri="{FF2B5EF4-FFF2-40B4-BE49-F238E27FC236}">
                <a16:creationId xmlns:a16="http://schemas.microsoft.com/office/drawing/2014/main" id="{FBA61CFC-FB2B-AAB7-881E-9346A438A52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6784" y="519298"/>
            <a:ext cx="8777704" cy="47330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3813141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42844" y="1105804"/>
            <a:ext cx="4144544" cy="1477328"/>
          </a:xfrm>
          <a:prstGeom prst="rect">
            <a:avLst/>
          </a:prstGeom>
        </p:spPr>
        <p:txBody>
          <a:bodyPr wrap="square">
            <a:spAutoFit/>
          </a:bodyPr>
          <a:lstStyle/>
          <a:p>
            <a:r>
              <a:rPr lang="en-US" dirty="0">
                <a:solidFill>
                  <a:srgbClr val="002060"/>
                </a:solidFill>
                <a:latin typeface="Arial" panose="020B0604020202020204" pitchFamily="34" charset="0"/>
                <a:cs typeface="Arial" panose="020B0604020202020204" pitchFamily="34" charset="0"/>
              </a:rPr>
              <a:t>The term SBD generally describes a dune closely bordering the leeside of its sediment source (Page et al 2001)…</a:t>
            </a:r>
          </a:p>
          <a:p>
            <a:endParaRPr lang="en-US" dirty="0">
              <a:solidFill>
                <a:srgbClr val="002060"/>
              </a:solidFill>
              <a:latin typeface="Arial" panose="020B0604020202020204" pitchFamily="34" charset="0"/>
              <a:cs typeface="Arial" panose="020B0604020202020204" pitchFamily="34" charset="0"/>
            </a:endParaRPr>
          </a:p>
        </p:txBody>
      </p:sp>
      <p:sp>
        <p:nvSpPr>
          <p:cNvPr id="12" name="Rectangle 11"/>
          <p:cNvSpPr/>
          <p:nvPr/>
        </p:nvSpPr>
        <p:spPr>
          <a:xfrm>
            <a:off x="142844" y="580834"/>
            <a:ext cx="4429156" cy="369332"/>
          </a:xfrm>
          <a:prstGeom prst="rect">
            <a:avLst/>
          </a:prstGeom>
        </p:spPr>
        <p:txBody>
          <a:bodyPr wrap="square">
            <a:spAutoFit/>
          </a:bodyPr>
          <a:lstStyle/>
          <a:p>
            <a:pPr marL="342900" indent="-342900">
              <a:buFont typeface="Arial" panose="020B0604020202020204" pitchFamily="34" charset="0"/>
              <a:buChar char="•"/>
            </a:pPr>
            <a:r>
              <a:rPr lang="en-US" dirty="0">
                <a:solidFill>
                  <a:srgbClr val="002060"/>
                </a:solidFill>
                <a:latin typeface="Arial" panose="020B0604020202020204" pitchFamily="34" charset="0"/>
                <a:cs typeface="Arial" panose="020B0604020202020204" pitchFamily="34" charset="0"/>
              </a:rPr>
              <a:t>Source-bordering dune = </a:t>
            </a:r>
            <a:r>
              <a:rPr lang="en-US" b="1" dirty="0">
                <a:solidFill>
                  <a:srgbClr val="002060"/>
                </a:solidFill>
                <a:latin typeface="Arial" panose="020B0604020202020204" pitchFamily="34" charset="0"/>
                <a:cs typeface="Arial" panose="020B0604020202020204" pitchFamily="34" charset="0"/>
              </a:rPr>
              <a:t>SBD</a:t>
            </a:r>
            <a:endParaRPr lang="en-AU" b="1" dirty="0">
              <a:solidFill>
                <a:srgbClr val="002060"/>
              </a:solidFill>
              <a:latin typeface="Arial" panose="020B0604020202020204" pitchFamily="34" charset="0"/>
              <a:cs typeface="Arial" panose="020B0604020202020204" pitchFamily="34" charset="0"/>
            </a:endParaRPr>
          </a:p>
        </p:txBody>
      </p:sp>
      <p:grpSp>
        <p:nvGrpSpPr>
          <p:cNvPr id="14" name="Group 13"/>
          <p:cNvGrpSpPr/>
          <p:nvPr/>
        </p:nvGrpSpPr>
        <p:grpSpPr>
          <a:xfrm>
            <a:off x="142844" y="3556274"/>
            <a:ext cx="4288560" cy="3017961"/>
            <a:chOff x="571472" y="3857628"/>
            <a:chExt cx="4288560" cy="3017961"/>
          </a:xfrm>
        </p:grpSpPr>
        <p:sp>
          <p:nvSpPr>
            <p:cNvPr id="6" name="Rectangle 5"/>
            <p:cNvSpPr/>
            <p:nvPr/>
          </p:nvSpPr>
          <p:spPr>
            <a:xfrm>
              <a:off x="571472" y="3857628"/>
              <a:ext cx="4288560" cy="1477328"/>
            </a:xfrm>
            <a:prstGeom prst="rect">
              <a:avLst/>
            </a:prstGeom>
          </p:spPr>
          <p:txBody>
            <a:bodyPr wrap="square">
              <a:spAutoFit/>
            </a:bodyPr>
            <a:lstStyle/>
            <a:p>
              <a:r>
                <a:rPr lang="en-US" dirty="0">
                  <a:solidFill>
                    <a:srgbClr val="002060"/>
                  </a:solidFill>
                  <a:latin typeface="Arial" panose="020B0604020202020204" pitchFamily="34" charset="0"/>
                  <a:cs typeface="Arial" panose="020B0604020202020204" pitchFamily="34" charset="0"/>
                </a:rPr>
                <a:t>… but more specifically is has been applied to sand dunes downwind of sand bed </a:t>
              </a:r>
              <a:r>
                <a:rPr lang="en-US" b="1" dirty="0">
                  <a:solidFill>
                    <a:srgbClr val="002060"/>
                  </a:solidFill>
                  <a:latin typeface="Arial" panose="020B0604020202020204" pitchFamily="34" charset="0"/>
                  <a:cs typeface="Arial" panose="020B0604020202020204" pitchFamily="34" charset="0"/>
                </a:rPr>
                <a:t>rivers</a:t>
              </a:r>
              <a:r>
                <a:rPr lang="en-US" dirty="0">
                  <a:solidFill>
                    <a:srgbClr val="002060"/>
                  </a:solidFill>
                  <a:latin typeface="Arial" panose="020B0604020202020204" pitchFamily="34" charset="0"/>
                  <a:cs typeface="Arial" panose="020B0604020202020204" pitchFamily="34" charset="0"/>
                </a:rPr>
                <a:t> (Page 1971, Bullard and </a:t>
              </a:r>
              <a:r>
                <a:rPr lang="en-US" dirty="0" err="1">
                  <a:solidFill>
                    <a:srgbClr val="002060"/>
                  </a:solidFill>
                  <a:latin typeface="Arial" panose="020B0604020202020204" pitchFamily="34" charset="0"/>
                  <a:cs typeface="Arial" panose="020B0604020202020204" pitchFamily="34" charset="0"/>
                </a:rPr>
                <a:t>McTainsh</a:t>
              </a:r>
              <a:r>
                <a:rPr lang="en-US" dirty="0">
                  <a:solidFill>
                    <a:srgbClr val="002060"/>
                  </a:solidFill>
                  <a:latin typeface="Arial" panose="020B0604020202020204" pitchFamily="34" charset="0"/>
                  <a:cs typeface="Arial" panose="020B0604020202020204" pitchFamily="34" charset="0"/>
                </a:rPr>
                <a:t> 2003); no formation definition </a:t>
              </a:r>
              <a:endParaRPr lang="en-AU" dirty="0">
                <a:solidFill>
                  <a:srgbClr val="002060"/>
                </a:solidFill>
                <a:latin typeface="Arial" panose="020B0604020202020204" pitchFamily="34" charset="0"/>
                <a:cs typeface="Arial" panose="020B0604020202020204" pitchFamily="34" charset="0"/>
              </a:endParaRPr>
            </a:p>
          </p:txBody>
        </p:sp>
        <p:sp>
          <p:nvSpPr>
            <p:cNvPr id="13" name="Rectangle 12"/>
            <p:cNvSpPr/>
            <p:nvPr/>
          </p:nvSpPr>
          <p:spPr>
            <a:xfrm>
              <a:off x="811832" y="5490594"/>
              <a:ext cx="3807840" cy="1384995"/>
            </a:xfrm>
            <a:prstGeom prst="rect">
              <a:avLst/>
            </a:prstGeom>
          </p:spPr>
          <p:txBody>
            <a:bodyPr wrap="square">
              <a:spAutoFit/>
            </a:bodyPr>
            <a:lstStyle/>
            <a:p>
              <a:pPr marL="342900" indent="-342900">
                <a:buFont typeface="+mj-lt"/>
                <a:buAutoNum type="arabicPeriod"/>
              </a:pPr>
              <a:r>
                <a:rPr lang="en-US" sz="1400" dirty="0">
                  <a:solidFill>
                    <a:srgbClr val="002060"/>
                  </a:solidFill>
                  <a:latin typeface="Arial" panose="020B0604020202020204" pitchFamily="34" charset="0"/>
                  <a:cs typeface="Arial" panose="020B0604020202020204" pitchFamily="34" charset="0"/>
                </a:rPr>
                <a:t>lee-source dune (Melton 1940)</a:t>
              </a:r>
            </a:p>
            <a:p>
              <a:pPr marL="342900" indent="-342900">
                <a:buFont typeface="+mj-lt"/>
                <a:buAutoNum type="arabicPeriod"/>
              </a:pPr>
              <a:r>
                <a:rPr lang="en-US" sz="1400" dirty="0">
                  <a:solidFill>
                    <a:srgbClr val="002060"/>
                  </a:solidFill>
                  <a:latin typeface="Arial" panose="020B0604020202020204" pitchFamily="34" charset="0"/>
                  <a:cs typeface="Arial" panose="020B0604020202020204" pitchFamily="34" charset="0"/>
                </a:rPr>
                <a:t>source-bordering lee dune (Stone 1967)</a:t>
              </a:r>
            </a:p>
            <a:p>
              <a:pPr marL="342900" indent="-342900">
                <a:buFont typeface="+mj-lt"/>
                <a:buAutoNum type="arabicPeriod"/>
              </a:pPr>
              <a:r>
                <a:rPr lang="en-US" sz="1400" dirty="0">
                  <a:solidFill>
                    <a:srgbClr val="002060"/>
                  </a:solidFill>
                  <a:latin typeface="Arial" panose="020B0604020202020204" pitchFamily="34" charset="0"/>
                  <a:cs typeface="Arial" panose="020B0604020202020204" pitchFamily="34" charset="0"/>
                </a:rPr>
                <a:t>source-bordering ramparts  (</a:t>
              </a:r>
              <a:r>
                <a:rPr lang="en-US" sz="1400" dirty="0" err="1">
                  <a:solidFill>
                    <a:srgbClr val="002060"/>
                  </a:solidFill>
                  <a:latin typeface="Arial" panose="020B0604020202020204" pitchFamily="34" charset="0"/>
                  <a:cs typeface="Arial" panose="020B0604020202020204" pitchFamily="34" charset="0"/>
                </a:rPr>
                <a:t>Wopfner</a:t>
              </a:r>
              <a:r>
                <a:rPr lang="en-US" sz="1400" dirty="0">
                  <a:solidFill>
                    <a:srgbClr val="002060"/>
                  </a:solidFill>
                  <a:latin typeface="Arial" panose="020B0604020202020204" pitchFamily="34" charset="0"/>
                  <a:cs typeface="Arial" panose="020B0604020202020204" pitchFamily="34" charset="0"/>
                </a:rPr>
                <a:t> &amp; </a:t>
              </a:r>
              <a:r>
                <a:rPr lang="en-US" sz="1400" dirty="0" err="1">
                  <a:solidFill>
                    <a:srgbClr val="002060"/>
                  </a:solidFill>
                  <a:latin typeface="Arial" panose="020B0604020202020204" pitchFamily="34" charset="0"/>
                  <a:cs typeface="Arial" panose="020B0604020202020204" pitchFamily="34" charset="0"/>
                </a:rPr>
                <a:t>Twidale</a:t>
              </a:r>
              <a:r>
                <a:rPr lang="en-US" sz="1400" dirty="0">
                  <a:solidFill>
                    <a:srgbClr val="002060"/>
                  </a:solidFill>
                  <a:latin typeface="Arial" panose="020B0604020202020204" pitchFamily="34" charset="0"/>
                  <a:cs typeface="Arial" panose="020B0604020202020204" pitchFamily="34" charset="0"/>
                </a:rPr>
                <a:t> 1988) </a:t>
              </a:r>
            </a:p>
            <a:p>
              <a:pPr marL="342900" indent="-342900">
                <a:buFont typeface="+mj-lt"/>
                <a:buAutoNum type="arabicPeriod"/>
              </a:pPr>
              <a:r>
                <a:rPr lang="en-US" sz="1400" dirty="0" err="1">
                  <a:solidFill>
                    <a:srgbClr val="002060"/>
                  </a:solidFill>
                  <a:latin typeface="Arial" panose="020B0604020202020204" pitchFamily="34" charset="0"/>
                  <a:cs typeface="Arial" panose="020B0604020202020204" pitchFamily="34" charset="0"/>
                </a:rPr>
                <a:t>riverine</a:t>
              </a:r>
              <a:r>
                <a:rPr lang="en-US" sz="1400" dirty="0">
                  <a:solidFill>
                    <a:srgbClr val="002060"/>
                  </a:solidFill>
                  <a:latin typeface="Arial" panose="020B0604020202020204" pitchFamily="34" charset="0"/>
                  <a:cs typeface="Arial" panose="020B0604020202020204" pitchFamily="34" charset="0"/>
                </a:rPr>
                <a:t> dune (</a:t>
              </a:r>
              <a:r>
                <a:rPr lang="en-US" sz="1400" dirty="0" err="1">
                  <a:solidFill>
                    <a:srgbClr val="002060"/>
                  </a:solidFill>
                  <a:latin typeface="Arial" panose="020B0604020202020204" pitchFamily="34" charset="0"/>
                  <a:cs typeface="Arial" panose="020B0604020202020204" pitchFamily="34" charset="0"/>
                </a:rPr>
                <a:t>Ivester</a:t>
              </a:r>
              <a:r>
                <a:rPr lang="en-US" sz="1400" dirty="0">
                  <a:solidFill>
                    <a:srgbClr val="002060"/>
                  </a:solidFill>
                  <a:latin typeface="Arial" panose="020B0604020202020204" pitchFamily="34" charset="0"/>
                  <a:cs typeface="Arial" panose="020B0604020202020204" pitchFamily="34" charset="0"/>
                </a:rPr>
                <a:t> and Leigh 2003) </a:t>
              </a:r>
            </a:p>
            <a:p>
              <a:pPr marL="342900" indent="-342900">
                <a:buFont typeface="+mj-lt"/>
                <a:buAutoNum type="arabicPeriod"/>
              </a:pPr>
              <a:r>
                <a:rPr lang="en-US" sz="1400" dirty="0">
                  <a:solidFill>
                    <a:srgbClr val="002060"/>
                  </a:solidFill>
                  <a:latin typeface="Arial" panose="020B0604020202020204" pitchFamily="34" charset="0"/>
                  <a:cs typeface="Arial" panose="020B0604020202020204" pitchFamily="34" charset="0"/>
                </a:rPr>
                <a:t>stream-side dune (Wasson 1983a)</a:t>
              </a:r>
              <a:endParaRPr lang="en-AU" sz="1400" dirty="0">
                <a:solidFill>
                  <a:srgbClr val="002060"/>
                </a:solidFill>
                <a:latin typeface="Arial" panose="020B0604020202020204" pitchFamily="34" charset="0"/>
                <a:cs typeface="Arial" panose="020B0604020202020204" pitchFamily="34" charset="0"/>
              </a:endParaRPr>
            </a:p>
          </p:txBody>
        </p:sp>
      </p:grpSp>
      <p:cxnSp>
        <p:nvCxnSpPr>
          <p:cNvPr id="16" name="Straight Connector 15"/>
          <p:cNvCxnSpPr/>
          <p:nvPr/>
        </p:nvCxnSpPr>
        <p:spPr>
          <a:xfrm>
            <a:off x="107504" y="404664"/>
            <a:ext cx="8856984"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17" name="TextBox 16"/>
          <p:cNvSpPr txBox="1"/>
          <p:nvPr/>
        </p:nvSpPr>
        <p:spPr>
          <a:xfrm>
            <a:off x="0" y="0"/>
            <a:ext cx="9144000" cy="369332"/>
          </a:xfrm>
          <a:prstGeom prst="rect">
            <a:avLst/>
          </a:prstGeom>
          <a:noFill/>
        </p:spPr>
        <p:txBody>
          <a:bodyPr wrap="square" rtlCol="0">
            <a:spAutoFit/>
          </a:bodyPr>
          <a:lstStyle/>
          <a:p>
            <a:pPr algn="r"/>
            <a:r>
              <a:rPr lang="de-DE" b="1" dirty="0">
                <a:solidFill>
                  <a:srgbClr val="002060"/>
                </a:solidFill>
                <a:latin typeface="Arial" panose="020B0604020202020204" pitchFamily="34" charset="0"/>
                <a:cs typeface="Arial" panose="020B0604020202020204" pitchFamily="34" charset="0"/>
              </a:rPr>
              <a:t>Source-bordering Dunes</a:t>
            </a:r>
          </a:p>
        </p:txBody>
      </p:sp>
      <p:pic>
        <p:nvPicPr>
          <p:cNvPr id="18" name="Picture 17"/>
          <p:cNvPicPr>
            <a:picLocks noChangeAspect="1"/>
          </p:cNvPicPr>
          <p:nvPr/>
        </p:nvPicPr>
        <p:blipFill rotWithShape="1">
          <a:blip r:embed="rId2">
            <a:extLst>
              <a:ext uri="{28A0092B-C50C-407E-A947-70E740481C1C}">
                <a14:useLocalDpi xmlns:a14="http://schemas.microsoft.com/office/drawing/2010/main" val="0"/>
              </a:ext>
            </a:extLst>
          </a:blip>
          <a:srcRect t="12866" r="19433" b="33242"/>
          <a:stretch/>
        </p:blipFill>
        <p:spPr>
          <a:xfrm>
            <a:off x="4436077" y="498318"/>
            <a:ext cx="4426556" cy="1674193"/>
          </a:xfrm>
          <a:prstGeom prst="rect">
            <a:avLst/>
          </a:prstGeom>
        </p:spPr>
      </p:pic>
      <p:grpSp>
        <p:nvGrpSpPr>
          <p:cNvPr id="9" name="Group 8"/>
          <p:cNvGrpSpPr/>
          <p:nvPr/>
        </p:nvGrpSpPr>
        <p:grpSpPr>
          <a:xfrm>
            <a:off x="847846" y="2270556"/>
            <a:ext cx="8014787" cy="4475518"/>
            <a:chOff x="847846" y="2270556"/>
            <a:chExt cx="8014787" cy="4475518"/>
          </a:xfrm>
        </p:grpSpPr>
        <p:sp>
          <p:nvSpPr>
            <p:cNvPr id="2" name="Rectangle 1"/>
            <p:cNvSpPr/>
            <p:nvPr/>
          </p:nvSpPr>
          <p:spPr>
            <a:xfrm>
              <a:off x="847846" y="2442894"/>
              <a:ext cx="2467342" cy="923330"/>
            </a:xfrm>
            <a:prstGeom prst="rect">
              <a:avLst/>
            </a:prstGeom>
          </p:spPr>
          <p:txBody>
            <a:bodyPr wrap="none">
              <a:spAutoFit/>
            </a:bodyPr>
            <a:lstStyle/>
            <a:p>
              <a:pPr marL="342900" indent="-342900">
                <a:buFont typeface="+mj-lt"/>
                <a:buAutoNum type="arabicPeriod"/>
              </a:pPr>
              <a:r>
                <a:rPr lang="en-US" dirty="0">
                  <a:solidFill>
                    <a:srgbClr val="002060"/>
                  </a:solidFill>
                </a:rPr>
                <a:t>Coastal </a:t>
              </a:r>
              <a:r>
                <a:rPr lang="en-US" dirty="0" err="1">
                  <a:solidFill>
                    <a:srgbClr val="002060"/>
                  </a:solidFill>
                </a:rPr>
                <a:t>foredunes</a:t>
              </a:r>
              <a:r>
                <a:rPr lang="en-US" dirty="0">
                  <a:solidFill>
                    <a:srgbClr val="002060"/>
                  </a:solidFill>
                </a:rPr>
                <a:t> </a:t>
              </a:r>
            </a:p>
            <a:p>
              <a:pPr marL="342900" indent="-342900">
                <a:buFont typeface="+mj-lt"/>
                <a:buAutoNum type="arabicPeriod"/>
              </a:pPr>
              <a:r>
                <a:rPr lang="en-US" dirty="0">
                  <a:solidFill>
                    <a:srgbClr val="002060"/>
                  </a:solidFill>
                </a:rPr>
                <a:t>Lunette</a:t>
              </a:r>
            </a:p>
            <a:p>
              <a:pPr marL="342900" indent="-342900">
                <a:buFont typeface="+mj-lt"/>
                <a:buAutoNum type="arabicPeriod"/>
              </a:pPr>
              <a:r>
                <a:rPr lang="en-US" dirty="0">
                  <a:solidFill>
                    <a:srgbClr val="002060"/>
                  </a:solidFill>
                </a:rPr>
                <a:t>Riverine </a:t>
              </a:r>
              <a:endParaRPr lang="en-AU" dirty="0">
                <a:solidFill>
                  <a:srgbClr val="002060"/>
                </a:solidFill>
              </a:endParaRPr>
            </a:p>
          </p:txBody>
        </p:sp>
        <p:pic>
          <p:nvPicPr>
            <p:cNvPr id="5" name="Picture 4"/>
            <p:cNvPicPr>
              <a:picLocks noChangeAspect="1"/>
            </p:cNvPicPr>
            <p:nvPr/>
          </p:nvPicPr>
          <p:blipFill rotWithShape="1">
            <a:blip r:embed="rId3" cstate="print">
              <a:extLst>
                <a:ext uri="{28A0092B-C50C-407E-A947-70E740481C1C}">
                  <a14:useLocalDpi xmlns:a14="http://schemas.microsoft.com/office/drawing/2010/main" val="0"/>
                </a:ext>
              </a:extLst>
            </a:blip>
            <a:srcRect t="15618" b="593"/>
            <a:stretch/>
          </p:blipFill>
          <p:spPr>
            <a:xfrm>
              <a:off x="4436077" y="4515955"/>
              <a:ext cx="4426556" cy="2230119"/>
            </a:xfrm>
            <a:prstGeom prst="rect">
              <a:avLst/>
            </a:prstGeom>
          </p:spPr>
        </p:pic>
        <p:pic>
          <p:nvPicPr>
            <p:cNvPr id="8" name="Picture 7"/>
            <p:cNvPicPr>
              <a:picLocks noChangeAspect="1"/>
            </p:cNvPicPr>
            <p:nvPr/>
          </p:nvPicPr>
          <p:blipFill rotWithShape="1">
            <a:blip r:embed="rId4" cstate="print">
              <a:extLst>
                <a:ext uri="{28A0092B-C50C-407E-A947-70E740481C1C}">
                  <a14:useLocalDpi xmlns:a14="http://schemas.microsoft.com/office/drawing/2010/main" val="0"/>
                </a:ext>
              </a:extLst>
            </a:blip>
            <a:srcRect t="18842"/>
            <a:stretch/>
          </p:blipFill>
          <p:spPr>
            <a:xfrm>
              <a:off x="4431404" y="2270556"/>
              <a:ext cx="4431229" cy="2162356"/>
            </a:xfrm>
            <a:prstGeom prst="rect">
              <a:avLst/>
            </a:prstGeom>
          </p:spPr>
        </p:pic>
      </p:grpSp>
    </p:spTree>
    <p:extLst>
      <p:ext uri="{BB962C8B-B14F-4D97-AF65-F5344CB8AC3E}">
        <p14:creationId xmlns:p14="http://schemas.microsoft.com/office/powerpoint/2010/main" val="36173692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fade">
                                      <p:cBhvr>
                                        <p:cTn id="17" dur="10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9144000" cy="6858000"/>
          </a:xfrm>
          <a:prstGeom prst="rect">
            <a:avLst/>
          </a:prstGeom>
        </p:spPr>
      </p:pic>
      <p:cxnSp>
        <p:nvCxnSpPr>
          <p:cNvPr id="9" name="Straight Connector 8"/>
          <p:cNvCxnSpPr/>
          <p:nvPr/>
        </p:nvCxnSpPr>
        <p:spPr>
          <a:xfrm>
            <a:off x="107504" y="404664"/>
            <a:ext cx="8856984"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10" name="TextBox 9"/>
          <p:cNvSpPr txBox="1"/>
          <p:nvPr/>
        </p:nvSpPr>
        <p:spPr>
          <a:xfrm>
            <a:off x="0" y="0"/>
            <a:ext cx="9144000" cy="369332"/>
          </a:xfrm>
          <a:prstGeom prst="rect">
            <a:avLst/>
          </a:prstGeom>
          <a:noFill/>
        </p:spPr>
        <p:txBody>
          <a:bodyPr wrap="square" rtlCol="0">
            <a:spAutoFit/>
          </a:bodyPr>
          <a:lstStyle/>
          <a:p>
            <a:pPr algn="r"/>
            <a:r>
              <a:rPr lang="de-DE" b="1" dirty="0">
                <a:solidFill>
                  <a:srgbClr val="002060"/>
                </a:solidFill>
                <a:latin typeface="Arial" panose="020B0604020202020204" pitchFamily="34" charset="0"/>
                <a:cs typeface="Arial" panose="020B0604020202020204" pitchFamily="34" charset="0"/>
              </a:rPr>
              <a:t>Riverine SBD‘s</a:t>
            </a:r>
          </a:p>
        </p:txBody>
      </p:sp>
      <p:sp>
        <p:nvSpPr>
          <p:cNvPr id="11" name="Rectangle 10"/>
          <p:cNvSpPr/>
          <p:nvPr/>
        </p:nvSpPr>
        <p:spPr>
          <a:xfrm>
            <a:off x="5204799" y="994509"/>
            <a:ext cx="3815984" cy="1754326"/>
          </a:xfrm>
          <a:prstGeom prst="rect">
            <a:avLst/>
          </a:prstGeom>
          <a:solidFill>
            <a:schemeClr val="bg1">
              <a:alpha val="37000"/>
            </a:schemeClr>
          </a:solidFill>
        </p:spPr>
        <p:txBody>
          <a:bodyPr wrap="square">
            <a:spAutoFit/>
          </a:bodyPr>
          <a:lstStyle/>
          <a:p>
            <a:pPr marL="285750" indent="-285750">
              <a:buFont typeface="Arial" panose="020B0604020202020204" pitchFamily="34" charset="0"/>
              <a:buChar char="•"/>
            </a:pPr>
            <a:r>
              <a:rPr lang="en-US" dirty="0">
                <a:solidFill>
                  <a:srgbClr val="002060"/>
                </a:solidFill>
              </a:rPr>
              <a:t>Persistent </a:t>
            </a:r>
            <a:r>
              <a:rPr lang="en-US" b="1" dirty="0">
                <a:solidFill>
                  <a:srgbClr val="002060"/>
                </a:solidFill>
              </a:rPr>
              <a:t>seasonality</a:t>
            </a:r>
            <a:r>
              <a:rPr lang="en-US" dirty="0">
                <a:solidFill>
                  <a:srgbClr val="002060"/>
                </a:solidFill>
              </a:rPr>
              <a:t>, with renewed </a:t>
            </a:r>
            <a:r>
              <a:rPr lang="en-US" b="1" dirty="0">
                <a:solidFill>
                  <a:srgbClr val="002060"/>
                </a:solidFill>
              </a:rPr>
              <a:t>sediment supply during flood events </a:t>
            </a:r>
            <a:r>
              <a:rPr lang="en-US" dirty="0">
                <a:solidFill>
                  <a:srgbClr val="002060"/>
                </a:solidFill>
              </a:rPr>
              <a:t>and subsequent </a:t>
            </a:r>
            <a:r>
              <a:rPr lang="en-US" b="1" dirty="0">
                <a:solidFill>
                  <a:srgbClr val="002060"/>
                </a:solidFill>
              </a:rPr>
              <a:t>drying of river bed required for deflation</a:t>
            </a:r>
            <a:r>
              <a:rPr lang="en-US" dirty="0">
                <a:solidFill>
                  <a:srgbClr val="002060"/>
                </a:solidFill>
              </a:rPr>
              <a:t> (Bullard and </a:t>
            </a:r>
            <a:r>
              <a:rPr lang="en-US" dirty="0" err="1">
                <a:solidFill>
                  <a:srgbClr val="002060"/>
                </a:solidFill>
              </a:rPr>
              <a:t>McTainsh</a:t>
            </a:r>
            <a:r>
              <a:rPr lang="en-US" dirty="0">
                <a:solidFill>
                  <a:srgbClr val="002060"/>
                </a:solidFill>
              </a:rPr>
              <a:t> 2003)… </a:t>
            </a:r>
          </a:p>
        </p:txBody>
      </p:sp>
      <p:grpSp>
        <p:nvGrpSpPr>
          <p:cNvPr id="15" name="Group 14"/>
          <p:cNvGrpSpPr/>
          <p:nvPr/>
        </p:nvGrpSpPr>
        <p:grpSpPr>
          <a:xfrm>
            <a:off x="5204799" y="2942055"/>
            <a:ext cx="3815984" cy="2813697"/>
            <a:chOff x="5204799" y="2942055"/>
            <a:chExt cx="3815984" cy="2813697"/>
          </a:xfrm>
        </p:grpSpPr>
        <p:sp>
          <p:nvSpPr>
            <p:cNvPr id="12" name="Rectangle 11"/>
            <p:cNvSpPr/>
            <p:nvPr/>
          </p:nvSpPr>
          <p:spPr>
            <a:xfrm>
              <a:off x="5204799" y="2942055"/>
              <a:ext cx="3815984" cy="923330"/>
            </a:xfrm>
            <a:prstGeom prst="rect">
              <a:avLst/>
            </a:prstGeom>
            <a:solidFill>
              <a:schemeClr val="bg1">
                <a:alpha val="44000"/>
              </a:schemeClr>
            </a:solidFill>
          </p:spPr>
          <p:txBody>
            <a:bodyPr wrap="square">
              <a:spAutoFit/>
            </a:bodyPr>
            <a:lstStyle/>
            <a:p>
              <a:pPr marL="285750" indent="-285750">
                <a:buFont typeface="Arial" panose="020B0604020202020204" pitchFamily="34" charset="0"/>
                <a:buChar char="•"/>
              </a:pPr>
              <a:r>
                <a:rPr lang="en-US" dirty="0">
                  <a:solidFill>
                    <a:srgbClr val="002060"/>
                  </a:solidFill>
                </a:rPr>
                <a:t>SBD activity may also be controlled by </a:t>
              </a:r>
              <a:r>
                <a:rPr lang="en-US" b="1" dirty="0">
                  <a:solidFill>
                    <a:srgbClr val="002060"/>
                  </a:solidFill>
                </a:rPr>
                <a:t>density of bank vegetation</a:t>
              </a:r>
              <a:r>
                <a:rPr lang="en-US" dirty="0">
                  <a:solidFill>
                    <a:srgbClr val="002060"/>
                  </a:solidFill>
                </a:rPr>
                <a:t> (Williams et al 1991)</a:t>
              </a:r>
              <a:endParaRPr lang="en-AU" dirty="0">
                <a:solidFill>
                  <a:srgbClr val="002060"/>
                </a:solidFill>
              </a:endParaRPr>
            </a:p>
          </p:txBody>
        </p:sp>
        <p:sp>
          <p:nvSpPr>
            <p:cNvPr id="13" name="Rectangle 12"/>
            <p:cNvSpPr/>
            <p:nvPr/>
          </p:nvSpPr>
          <p:spPr>
            <a:xfrm>
              <a:off x="5204799" y="4001426"/>
              <a:ext cx="3815984" cy="1754326"/>
            </a:xfrm>
            <a:prstGeom prst="rect">
              <a:avLst/>
            </a:prstGeom>
            <a:solidFill>
              <a:schemeClr val="bg1">
                <a:alpha val="39000"/>
              </a:schemeClr>
            </a:solidFill>
          </p:spPr>
          <p:txBody>
            <a:bodyPr wrap="square">
              <a:spAutoFit/>
            </a:bodyPr>
            <a:lstStyle/>
            <a:p>
              <a:pPr marL="285750" indent="-285750">
                <a:buFont typeface="Arial" panose="020B0604020202020204" pitchFamily="34" charset="0"/>
                <a:buChar char="•"/>
              </a:pPr>
              <a:r>
                <a:rPr lang="en-US" b="1" dirty="0">
                  <a:solidFill>
                    <a:srgbClr val="002060"/>
                  </a:solidFill>
                </a:rPr>
                <a:t>Lack of modern analogue</a:t>
              </a:r>
              <a:r>
                <a:rPr lang="en-US" dirty="0">
                  <a:solidFill>
                    <a:srgbClr val="002060"/>
                  </a:solidFill>
                </a:rPr>
                <a:t> studies complicates the development of models on processes and controls of initial SBD formation (</a:t>
              </a:r>
              <a:r>
                <a:rPr lang="en-US" dirty="0" err="1">
                  <a:solidFill>
                    <a:srgbClr val="002060"/>
                  </a:solidFill>
                </a:rPr>
                <a:t>Maroulis</a:t>
              </a:r>
              <a:r>
                <a:rPr lang="en-US" dirty="0">
                  <a:solidFill>
                    <a:srgbClr val="002060"/>
                  </a:solidFill>
                </a:rPr>
                <a:t> et al 2007).</a:t>
              </a:r>
              <a:endParaRPr lang="en-AU" dirty="0">
                <a:solidFill>
                  <a:srgbClr val="002060"/>
                </a:solidFill>
              </a:endParaRPr>
            </a:p>
          </p:txBody>
        </p:sp>
      </p:grpSp>
      <p:grpSp>
        <p:nvGrpSpPr>
          <p:cNvPr id="4" name="Group 3"/>
          <p:cNvGrpSpPr/>
          <p:nvPr/>
        </p:nvGrpSpPr>
        <p:grpSpPr>
          <a:xfrm>
            <a:off x="243691" y="1147122"/>
            <a:ext cx="4717415" cy="4563756"/>
            <a:chOff x="243691" y="1147122"/>
            <a:chExt cx="4717415" cy="4563756"/>
          </a:xfrm>
        </p:grpSpPr>
        <p:grpSp>
          <p:nvGrpSpPr>
            <p:cNvPr id="5" name="Group 4">
              <a:extLst>
                <a:ext uri="{FF2B5EF4-FFF2-40B4-BE49-F238E27FC236}">
                  <a16:creationId xmlns:a16="http://schemas.microsoft.com/office/drawing/2014/main" id="{EBEB63C1-4FF9-4A06-B544-AFBF042BE1EA}"/>
                </a:ext>
              </a:extLst>
            </p:cNvPr>
            <p:cNvGrpSpPr/>
            <p:nvPr/>
          </p:nvGrpSpPr>
          <p:grpSpPr>
            <a:xfrm>
              <a:off x="243691" y="1147122"/>
              <a:ext cx="4717415" cy="4563756"/>
              <a:chOff x="3267100" y="3984771"/>
              <a:chExt cx="2152189" cy="2407640"/>
            </a:xfrm>
          </p:grpSpPr>
          <p:pic>
            <p:nvPicPr>
              <p:cNvPr id="6" name="Picture 5" descr="A picture containing map, text&#10;&#10;Description generated with very high confidence">
                <a:extLst>
                  <a:ext uri="{FF2B5EF4-FFF2-40B4-BE49-F238E27FC236}">
                    <a16:creationId xmlns:a16="http://schemas.microsoft.com/office/drawing/2014/main" id="{0269E615-1957-4A57-BE62-624093180D3D}"/>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3267101" y="3984771"/>
                <a:ext cx="2152188" cy="2407640"/>
              </a:xfrm>
              <a:prstGeom prst="rect">
                <a:avLst/>
              </a:prstGeom>
            </p:spPr>
          </p:pic>
          <p:pic>
            <p:nvPicPr>
              <p:cNvPr id="7" name="Picture 6" descr="A picture containing map, text&#10;&#10;Description generated with very high confidence">
                <a:extLst>
                  <a:ext uri="{FF2B5EF4-FFF2-40B4-BE49-F238E27FC236}">
                    <a16:creationId xmlns:a16="http://schemas.microsoft.com/office/drawing/2014/main" id="{8FF9E44E-5E23-4DD1-91B6-AAE1444BB135}"/>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3267100" y="5975390"/>
                <a:ext cx="716604" cy="417021"/>
              </a:xfrm>
              <a:prstGeom prst="rect">
                <a:avLst/>
              </a:prstGeom>
            </p:spPr>
          </p:pic>
          <p:pic>
            <p:nvPicPr>
              <p:cNvPr id="8" name="Picture 7" descr="A picture containing map, text&#10;&#10;Description generated with very high confidence">
                <a:extLst>
                  <a:ext uri="{FF2B5EF4-FFF2-40B4-BE49-F238E27FC236}">
                    <a16:creationId xmlns:a16="http://schemas.microsoft.com/office/drawing/2014/main" id="{43BD4126-C40B-4493-B033-12CD44D144D8}"/>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4433995" y="3984771"/>
                <a:ext cx="985294" cy="518808"/>
              </a:xfrm>
              <a:prstGeom prst="rect">
                <a:avLst/>
              </a:prstGeom>
            </p:spPr>
          </p:pic>
        </p:grpSp>
        <p:sp>
          <p:nvSpPr>
            <p:cNvPr id="3" name="TextBox 2"/>
            <p:cNvSpPr txBox="1"/>
            <p:nvPr/>
          </p:nvSpPr>
          <p:spPr>
            <a:xfrm>
              <a:off x="1172668" y="1453361"/>
              <a:ext cx="1505540" cy="369332"/>
            </a:xfrm>
            <a:prstGeom prst="rect">
              <a:avLst/>
            </a:prstGeom>
            <a:noFill/>
          </p:spPr>
          <p:txBody>
            <a:bodyPr wrap="none" rtlCol="0">
              <a:spAutoFit/>
            </a:bodyPr>
            <a:lstStyle/>
            <a:p>
              <a:r>
                <a:rPr lang="de-DE" dirty="0">
                  <a:solidFill>
                    <a:srgbClr val="002060"/>
                  </a:solidFill>
                </a:rPr>
                <a:t>Murray River</a:t>
              </a:r>
            </a:p>
          </p:txBody>
        </p:sp>
      </p:grpSp>
    </p:spTree>
    <p:extLst>
      <p:ext uri="{BB962C8B-B14F-4D97-AF65-F5344CB8AC3E}">
        <p14:creationId xmlns:p14="http://schemas.microsoft.com/office/powerpoint/2010/main" val="4441123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xit" presetSubtype="4" fill="hold" nodeType="clickEffect">
                                  <p:stCondLst>
                                    <p:cond delay="0"/>
                                  </p:stCondLst>
                                  <p:childTnLst>
                                    <p:animEffect transition="out" filter="wipe(down)">
                                      <p:cBhvr>
                                        <p:cTn id="6" dur="500"/>
                                        <p:tgtEl>
                                          <p:spTgt spid="4"/>
                                        </p:tgtEl>
                                      </p:cBhvr>
                                    </p:animEffect>
                                    <p:set>
                                      <p:cBhvr>
                                        <p:cTn id="7" dur="1" fill="hold">
                                          <p:stCondLst>
                                            <p:cond delay="499"/>
                                          </p:stCondLst>
                                        </p:cTn>
                                        <p:tgtEl>
                                          <p:spTgt spid="4"/>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fade">
                                      <p:cBhvr>
                                        <p:cTn id="17"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0"/>
            <a:ext cx="9144000" cy="6857999"/>
          </a:xfrm>
          <a:prstGeom prst="rect">
            <a:avLst/>
          </a:prstGeom>
        </p:spPr>
      </p:pic>
      <p:sp>
        <p:nvSpPr>
          <p:cNvPr id="11" name="Rectangle 10"/>
          <p:cNvSpPr/>
          <p:nvPr/>
        </p:nvSpPr>
        <p:spPr>
          <a:xfrm>
            <a:off x="4291714" y="1229381"/>
            <a:ext cx="2135026" cy="738521"/>
          </a:xfrm>
          <a:prstGeom prst="rect">
            <a:avLst/>
          </a:prstGeom>
          <a:solidFill>
            <a:schemeClr val="bg1">
              <a:alpha val="3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1700"/>
              </a:lnSpc>
            </a:pPr>
            <a:r>
              <a:rPr lang="en-AU" sz="1600" dirty="0">
                <a:solidFill>
                  <a:srgbClr val="002060"/>
                </a:solidFill>
              </a:rPr>
              <a:t>Grande / </a:t>
            </a:r>
            <a:r>
              <a:rPr lang="en-AU" sz="1600" dirty="0" err="1">
                <a:solidFill>
                  <a:srgbClr val="002060"/>
                </a:solidFill>
              </a:rPr>
              <a:t>Guapay</a:t>
            </a:r>
            <a:r>
              <a:rPr lang="en-AU" sz="1600" dirty="0">
                <a:solidFill>
                  <a:srgbClr val="002060"/>
                </a:solidFill>
              </a:rPr>
              <a:t> River (Bolivia)</a:t>
            </a:r>
          </a:p>
        </p:txBody>
      </p:sp>
      <p:cxnSp>
        <p:nvCxnSpPr>
          <p:cNvPr id="7" name="Straight Connector 6"/>
          <p:cNvCxnSpPr/>
          <p:nvPr/>
        </p:nvCxnSpPr>
        <p:spPr>
          <a:xfrm>
            <a:off x="107504" y="404664"/>
            <a:ext cx="8856984"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12" name="TextBox 11"/>
          <p:cNvSpPr txBox="1"/>
          <p:nvPr/>
        </p:nvSpPr>
        <p:spPr>
          <a:xfrm>
            <a:off x="0" y="0"/>
            <a:ext cx="9144000" cy="369332"/>
          </a:xfrm>
          <a:prstGeom prst="rect">
            <a:avLst/>
          </a:prstGeom>
          <a:noFill/>
        </p:spPr>
        <p:txBody>
          <a:bodyPr wrap="square" rtlCol="0">
            <a:spAutoFit/>
          </a:bodyPr>
          <a:lstStyle/>
          <a:p>
            <a:pPr algn="r"/>
            <a:r>
              <a:rPr lang="de-DE" b="1" dirty="0">
                <a:solidFill>
                  <a:srgbClr val="002060"/>
                </a:solidFill>
              </a:rPr>
              <a:t>Riverine SBD‘s</a:t>
            </a:r>
          </a:p>
        </p:txBody>
      </p:sp>
      <p:graphicFrame>
        <p:nvGraphicFramePr>
          <p:cNvPr id="14" name="Chart 13"/>
          <p:cNvGraphicFramePr>
            <a:graphicFrameLocks/>
          </p:cNvGraphicFramePr>
          <p:nvPr>
            <p:extLst>
              <p:ext uri="{D42A27DB-BD31-4B8C-83A1-F6EECF244321}">
                <p14:modId xmlns:p14="http://schemas.microsoft.com/office/powerpoint/2010/main" val="2882080977"/>
              </p:ext>
            </p:extLst>
          </p:nvPr>
        </p:nvGraphicFramePr>
        <p:xfrm>
          <a:off x="4837889" y="3871609"/>
          <a:ext cx="3732404" cy="2619982"/>
        </p:xfrm>
        <a:graphic>
          <a:graphicData uri="http://schemas.openxmlformats.org/drawingml/2006/chart">
            <c:chart xmlns:c="http://schemas.openxmlformats.org/drawingml/2006/chart" xmlns:r="http://schemas.openxmlformats.org/officeDocument/2006/relationships" r:id="rId3"/>
          </a:graphicData>
        </a:graphic>
      </p:graphicFrame>
      <p:sp>
        <p:nvSpPr>
          <p:cNvPr id="16" name="Rectangle 15"/>
          <p:cNvSpPr/>
          <p:nvPr/>
        </p:nvSpPr>
        <p:spPr>
          <a:xfrm>
            <a:off x="385155" y="1088878"/>
            <a:ext cx="2992159" cy="1200329"/>
          </a:xfrm>
          <a:prstGeom prst="rect">
            <a:avLst/>
          </a:prstGeom>
        </p:spPr>
        <p:txBody>
          <a:bodyPr wrap="square">
            <a:spAutoFit/>
          </a:bodyPr>
          <a:lstStyle/>
          <a:p>
            <a:pPr marL="285750" indent="-285750">
              <a:buFont typeface="Arial" panose="020B0604020202020204" pitchFamily="34" charset="0"/>
              <a:buChar char="•"/>
            </a:pPr>
            <a:r>
              <a:rPr lang="en-US" dirty="0">
                <a:solidFill>
                  <a:schemeClr val="bg1"/>
                </a:solidFill>
              </a:rPr>
              <a:t>Unidirectional Wind Regime + Seasonal Contrast in Discharge and Wind Speed !</a:t>
            </a:r>
            <a:endParaRPr lang="en-AU" dirty="0">
              <a:solidFill>
                <a:schemeClr val="bg1"/>
              </a:solidFill>
            </a:endParaRPr>
          </a:p>
        </p:txBody>
      </p:sp>
      <p:sp>
        <p:nvSpPr>
          <p:cNvPr id="5" name="Down Arrow 4"/>
          <p:cNvSpPr/>
          <p:nvPr/>
        </p:nvSpPr>
        <p:spPr>
          <a:xfrm rot="1304979">
            <a:off x="3463612" y="4046706"/>
            <a:ext cx="512324" cy="564205"/>
          </a:xfrm>
          <a:prstGeom prst="downArrow">
            <a:avLst/>
          </a:prstGeom>
          <a:no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Tree>
    <p:extLst>
      <p:ext uri="{BB962C8B-B14F-4D97-AF65-F5344CB8AC3E}">
        <p14:creationId xmlns:p14="http://schemas.microsoft.com/office/powerpoint/2010/main" val="38771314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C:\Users\henne\Desktop\Neuer Ordner\SALTA_10.jpg"/>
          <p:cNvPicPr>
            <a:picLocks noChangeAspect="1" noChangeArrowheads="1"/>
          </p:cNvPicPr>
          <p:nvPr/>
        </p:nvPicPr>
        <p:blipFill rotWithShape="1">
          <a:blip r:embed="rId2" cstate="screen">
            <a:lum bright="10000"/>
            <a:extLst>
              <a:ext uri="{28A0092B-C50C-407E-A947-70E740481C1C}">
                <a14:useLocalDpi xmlns:a14="http://schemas.microsoft.com/office/drawing/2010/main"/>
              </a:ext>
            </a:extLst>
          </a:blip>
          <a:srcRect t="7812" b="13573"/>
          <a:stretch/>
        </p:blipFill>
        <p:spPr bwMode="auto">
          <a:xfrm>
            <a:off x="3924300" y="509150"/>
            <a:ext cx="5073470" cy="3116024"/>
          </a:xfrm>
          <a:prstGeom prst="rect">
            <a:avLst/>
          </a:prstGeom>
          <a:noFill/>
        </p:spPr>
      </p:pic>
      <p:sp>
        <p:nvSpPr>
          <p:cNvPr id="6" name="Rectangle 5"/>
          <p:cNvSpPr/>
          <p:nvPr/>
        </p:nvSpPr>
        <p:spPr>
          <a:xfrm>
            <a:off x="7449077" y="602129"/>
            <a:ext cx="1393843" cy="307777"/>
          </a:xfrm>
          <a:prstGeom prst="rect">
            <a:avLst/>
          </a:prstGeom>
        </p:spPr>
        <p:txBody>
          <a:bodyPr wrap="none">
            <a:spAutoFit/>
          </a:bodyPr>
          <a:lstStyle/>
          <a:p>
            <a:r>
              <a:rPr lang="en-US" sz="1400" dirty="0">
                <a:solidFill>
                  <a:schemeClr val="bg1"/>
                </a:solidFill>
              </a:rPr>
              <a:t>September 2004</a:t>
            </a:r>
            <a:endParaRPr lang="en-AU" sz="1400" dirty="0">
              <a:solidFill>
                <a:schemeClr val="bg1"/>
              </a:solidFill>
            </a:endParaRPr>
          </a:p>
        </p:txBody>
      </p:sp>
      <p:pic>
        <p:nvPicPr>
          <p:cNvPr id="8" name="Picture 2" descr="D:\Bilder\BOLIVIA_PROJECT\PELICANO\PELICANO_45.jpg"/>
          <p:cNvPicPr>
            <a:picLocks noChangeAspect="1" noChangeArrowheads="1"/>
          </p:cNvPicPr>
          <p:nvPr/>
        </p:nvPicPr>
        <p:blipFill rotWithShape="1">
          <a:blip r:embed="rId3" cstate="screen">
            <a:extLst>
              <a:ext uri="{28A0092B-C50C-407E-A947-70E740481C1C}">
                <a14:useLocalDpi xmlns:a14="http://schemas.microsoft.com/office/drawing/2010/main"/>
              </a:ext>
            </a:extLst>
          </a:blip>
          <a:srcRect l="34057" r="10341"/>
          <a:stretch/>
        </p:blipFill>
        <p:spPr bwMode="auto">
          <a:xfrm>
            <a:off x="261824" y="3907472"/>
            <a:ext cx="3429024" cy="2707479"/>
          </a:xfrm>
          <a:prstGeom prst="rect">
            <a:avLst/>
          </a:prstGeom>
          <a:noFill/>
        </p:spPr>
      </p:pic>
      <p:sp>
        <p:nvSpPr>
          <p:cNvPr id="9" name="Rectangle 8"/>
          <p:cNvSpPr/>
          <p:nvPr/>
        </p:nvSpPr>
        <p:spPr>
          <a:xfrm>
            <a:off x="333262" y="6237288"/>
            <a:ext cx="1097993" cy="307777"/>
          </a:xfrm>
          <a:prstGeom prst="rect">
            <a:avLst/>
          </a:prstGeom>
        </p:spPr>
        <p:txBody>
          <a:bodyPr wrap="none">
            <a:spAutoFit/>
          </a:bodyPr>
          <a:lstStyle/>
          <a:p>
            <a:r>
              <a:rPr lang="en-US" sz="1400" dirty="0">
                <a:solidFill>
                  <a:schemeClr val="bg1"/>
                </a:solidFill>
              </a:rPr>
              <a:t>August 2004</a:t>
            </a:r>
            <a:endParaRPr lang="en-AU" sz="1400" dirty="0">
              <a:solidFill>
                <a:schemeClr val="bg1"/>
              </a:solidFill>
            </a:endParaRPr>
          </a:p>
        </p:txBody>
      </p:sp>
      <p:sp>
        <p:nvSpPr>
          <p:cNvPr id="11" name="Rectangle 10"/>
          <p:cNvSpPr/>
          <p:nvPr/>
        </p:nvSpPr>
        <p:spPr>
          <a:xfrm>
            <a:off x="4020053" y="2812053"/>
            <a:ext cx="3429024" cy="646331"/>
          </a:xfrm>
          <a:prstGeom prst="rect">
            <a:avLst/>
          </a:prstGeom>
        </p:spPr>
        <p:txBody>
          <a:bodyPr wrap="square">
            <a:spAutoFit/>
          </a:bodyPr>
          <a:lstStyle/>
          <a:p>
            <a:r>
              <a:rPr lang="en-US" dirty="0">
                <a:solidFill>
                  <a:schemeClr val="bg1"/>
                </a:solidFill>
              </a:rPr>
              <a:t>Strong Deflation Events</a:t>
            </a:r>
          </a:p>
          <a:p>
            <a:r>
              <a:rPr lang="en-US" dirty="0">
                <a:solidFill>
                  <a:schemeClr val="bg1"/>
                </a:solidFill>
              </a:rPr>
              <a:t>(Dust!!! and Sand…)</a:t>
            </a:r>
            <a:endParaRPr lang="en-AU" dirty="0">
              <a:solidFill>
                <a:schemeClr val="bg1"/>
              </a:solidFill>
            </a:endParaRPr>
          </a:p>
        </p:txBody>
      </p:sp>
      <p:cxnSp>
        <p:nvCxnSpPr>
          <p:cNvPr id="12" name="Straight Connector 11"/>
          <p:cNvCxnSpPr/>
          <p:nvPr/>
        </p:nvCxnSpPr>
        <p:spPr>
          <a:xfrm>
            <a:off x="107504" y="404664"/>
            <a:ext cx="8856984"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13" name="TextBox 12"/>
          <p:cNvSpPr txBox="1"/>
          <p:nvPr/>
        </p:nvSpPr>
        <p:spPr>
          <a:xfrm>
            <a:off x="0" y="0"/>
            <a:ext cx="9144000" cy="369332"/>
          </a:xfrm>
          <a:prstGeom prst="rect">
            <a:avLst/>
          </a:prstGeom>
          <a:noFill/>
        </p:spPr>
        <p:txBody>
          <a:bodyPr wrap="square" rtlCol="0">
            <a:spAutoFit/>
          </a:bodyPr>
          <a:lstStyle/>
          <a:p>
            <a:pPr algn="r"/>
            <a:r>
              <a:rPr lang="de-DE" b="1" dirty="0">
                <a:solidFill>
                  <a:srgbClr val="002060"/>
                </a:solidFill>
              </a:rPr>
              <a:t>Riverine SBD‘s and Deflation</a:t>
            </a:r>
          </a:p>
        </p:txBody>
      </p:sp>
      <p:pic>
        <p:nvPicPr>
          <p:cNvPr id="14" name="Picture 8"/>
          <p:cNvPicPr>
            <a:picLocks noChangeAspect="1" noChangeArrowheads="1"/>
          </p:cNvPicPr>
          <p:nvPr/>
        </p:nvPicPr>
        <p:blipFill rotWithShape="1">
          <a:blip r:embed="rId4">
            <a:extLst>
              <a:ext uri="{28A0092B-C50C-407E-A947-70E740481C1C}">
                <a14:useLocalDpi xmlns:a14="http://schemas.microsoft.com/office/drawing/2010/main" val="0"/>
              </a:ext>
            </a:extLst>
          </a:blip>
          <a:srcRect l="2928" r="1075"/>
          <a:stretch/>
        </p:blipFill>
        <p:spPr bwMode="auto">
          <a:xfrm>
            <a:off x="3918481" y="3764991"/>
            <a:ext cx="5060628" cy="2849959"/>
          </a:xfrm>
          <a:prstGeom prst="rect">
            <a:avLst/>
          </a:prstGeom>
          <a:noFill/>
          <a:ln w="9525">
            <a:no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5" name="Rectangle 9"/>
          <p:cNvSpPr>
            <a:spLocks noChangeArrowheads="1"/>
          </p:cNvSpPr>
          <p:nvPr/>
        </p:nvSpPr>
        <p:spPr bwMode="auto">
          <a:xfrm>
            <a:off x="4331338" y="5731854"/>
            <a:ext cx="913849" cy="409675"/>
          </a:xfrm>
          <a:prstGeom prst="rect">
            <a:avLst/>
          </a:prstGeom>
          <a:noFill/>
          <a:ln w="38100">
            <a:solidFill>
              <a:srgbClr val="FF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de-DE"/>
          </a:p>
        </p:txBody>
      </p:sp>
      <p:sp>
        <p:nvSpPr>
          <p:cNvPr id="16" name="Rectangle 10"/>
          <p:cNvSpPr>
            <a:spLocks noChangeArrowheads="1"/>
          </p:cNvSpPr>
          <p:nvPr/>
        </p:nvSpPr>
        <p:spPr bwMode="auto">
          <a:xfrm>
            <a:off x="6264613" y="6135390"/>
            <a:ext cx="1024647" cy="409675"/>
          </a:xfrm>
          <a:prstGeom prst="rect">
            <a:avLst/>
          </a:prstGeom>
          <a:noFill/>
          <a:ln w="38100">
            <a:solidFill>
              <a:srgbClr val="FF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de-DE"/>
          </a:p>
        </p:txBody>
      </p:sp>
      <p:pic>
        <p:nvPicPr>
          <p:cNvPr id="19" name="Picture 2" descr="C:\Users\henne\Desktop\Neuer Ordner\Fig3_wind.jpg"/>
          <p:cNvPicPr>
            <a:picLocks noChangeAspect="1" noChangeArrowheads="1"/>
          </p:cNvPicPr>
          <p:nvPr/>
        </p:nvPicPr>
        <p:blipFill>
          <a:blip r:embed="rId5" cstate="screen">
            <a:duotone>
              <a:prstClr val="black"/>
              <a:srgbClr val="D9C3A5">
                <a:tint val="50000"/>
                <a:satMod val="180000"/>
              </a:srgbClr>
            </a:duotone>
            <a:extLst>
              <a:ext uri="{28A0092B-C50C-407E-A947-70E740481C1C}">
                <a14:useLocalDpi xmlns:a14="http://schemas.microsoft.com/office/drawing/2010/main"/>
              </a:ext>
            </a:extLst>
          </a:blip>
          <a:srcRect/>
          <a:stretch>
            <a:fillRect/>
          </a:stretch>
        </p:blipFill>
        <p:spPr bwMode="auto">
          <a:xfrm>
            <a:off x="261824" y="151476"/>
            <a:ext cx="3429024" cy="3643338"/>
          </a:xfrm>
          <a:prstGeom prst="rect">
            <a:avLst/>
          </a:prstGeom>
          <a:noFill/>
        </p:spPr>
      </p:pic>
      <p:sp>
        <p:nvSpPr>
          <p:cNvPr id="20" name="Rectangle 19"/>
          <p:cNvSpPr/>
          <p:nvPr/>
        </p:nvSpPr>
        <p:spPr>
          <a:xfrm>
            <a:off x="333262" y="294352"/>
            <a:ext cx="1476302" cy="307777"/>
          </a:xfrm>
          <a:prstGeom prst="rect">
            <a:avLst/>
          </a:prstGeom>
        </p:spPr>
        <p:txBody>
          <a:bodyPr wrap="none">
            <a:spAutoFit/>
          </a:bodyPr>
          <a:lstStyle/>
          <a:p>
            <a:r>
              <a:rPr lang="en-US" sz="1400" dirty="0">
                <a:solidFill>
                  <a:schemeClr val="bg1"/>
                </a:solidFill>
              </a:rPr>
              <a:t>14</a:t>
            </a:r>
            <a:r>
              <a:rPr lang="en-US" sz="1400" baseline="30000" dirty="0">
                <a:solidFill>
                  <a:schemeClr val="bg1"/>
                </a:solidFill>
              </a:rPr>
              <a:t>th</a:t>
            </a:r>
            <a:r>
              <a:rPr lang="en-US" sz="1400" dirty="0">
                <a:solidFill>
                  <a:schemeClr val="bg1"/>
                </a:solidFill>
              </a:rPr>
              <a:t> August 2004</a:t>
            </a:r>
            <a:endParaRPr lang="en-AU" sz="1400" dirty="0">
              <a:solidFill>
                <a:schemeClr val="bg1"/>
              </a:solidFill>
            </a:endParaRPr>
          </a:p>
        </p:txBody>
      </p:sp>
      <p:sp>
        <p:nvSpPr>
          <p:cNvPr id="2" name="TextBox 1"/>
          <p:cNvSpPr txBox="1"/>
          <p:nvPr/>
        </p:nvSpPr>
        <p:spPr>
          <a:xfrm>
            <a:off x="8279661" y="6643992"/>
            <a:ext cx="864339" cy="230832"/>
          </a:xfrm>
          <a:prstGeom prst="rect">
            <a:avLst/>
          </a:prstGeom>
          <a:noFill/>
        </p:spPr>
        <p:txBody>
          <a:bodyPr wrap="none" rtlCol="0">
            <a:spAutoFit/>
          </a:bodyPr>
          <a:lstStyle/>
          <a:p>
            <a:pPr algn="r"/>
            <a:r>
              <a:rPr lang="de-DE" sz="900" dirty="0">
                <a:solidFill>
                  <a:srgbClr val="002060"/>
                </a:solidFill>
              </a:rPr>
              <a:t>Sayago 2001</a:t>
            </a:r>
          </a:p>
        </p:txBody>
      </p:sp>
    </p:spTree>
    <p:extLst>
      <p:ext uri="{BB962C8B-B14F-4D97-AF65-F5344CB8AC3E}">
        <p14:creationId xmlns:p14="http://schemas.microsoft.com/office/powerpoint/2010/main" val="15949301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16"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rot="16200000">
            <a:off x="4188021" y="1776223"/>
            <a:ext cx="5965834" cy="3587100"/>
          </a:xfrm>
          <a:prstGeom prst="rect">
            <a:avLst/>
          </a:prstGeom>
        </p:spPr>
      </p:pic>
      <p:grpSp>
        <p:nvGrpSpPr>
          <p:cNvPr id="13" name="Group 12"/>
          <p:cNvGrpSpPr/>
          <p:nvPr/>
        </p:nvGrpSpPr>
        <p:grpSpPr>
          <a:xfrm>
            <a:off x="4455268" y="586856"/>
            <a:ext cx="4509220" cy="5965834"/>
            <a:chOff x="4455268" y="586856"/>
            <a:chExt cx="4509220" cy="5965834"/>
          </a:xfrm>
        </p:grpSpPr>
        <p:grpSp>
          <p:nvGrpSpPr>
            <p:cNvPr id="20" name="Group 19"/>
            <p:cNvGrpSpPr/>
            <p:nvPr/>
          </p:nvGrpSpPr>
          <p:grpSpPr>
            <a:xfrm>
              <a:off x="5377389" y="586856"/>
              <a:ext cx="3587099" cy="5965834"/>
              <a:chOff x="5377390" y="586856"/>
              <a:chExt cx="3587099" cy="5965834"/>
            </a:xfrm>
          </p:grpSpPr>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16200000">
                <a:off x="4188023" y="1776223"/>
                <a:ext cx="5965834" cy="3587099"/>
              </a:xfrm>
              <a:prstGeom prst="rect">
                <a:avLst/>
              </a:prstGeom>
            </p:spPr>
          </p:pic>
          <p:sp>
            <p:nvSpPr>
              <p:cNvPr id="16" name="Rectangle 15">
                <a:extLst>
                  <a:ext uri="{FF2B5EF4-FFF2-40B4-BE49-F238E27FC236}">
                    <a16:creationId xmlns:a16="http://schemas.microsoft.com/office/drawing/2014/main" id="{B0BDE4A6-5410-42CE-8B76-A2644C12E573}"/>
                  </a:ext>
                </a:extLst>
              </p:cNvPr>
              <p:cNvSpPr/>
              <p:nvPr/>
            </p:nvSpPr>
            <p:spPr>
              <a:xfrm>
                <a:off x="6241912" y="4032317"/>
                <a:ext cx="2519534" cy="646331"/>
              </a:xfrm>
              <a:prstGeom prst="rect">
                <a:avLst/>
              </a:prstGeom>
              <a:noFill/>
            </p:spPr>
            <p:txBody>
              <a:bodyPr wrap="square">
                <a:spAutoFit/>
              </a:bodyPr>
              <a:lstStyle/>
              <a:p>
                <a:pPr marL="285750" indent="-285750">
                  <a:buFont typeface="Arial" panose="020B0604020202020204" pitchFamily="34" charset="0"/>
                  <a:buChar char="•"/>
                </a:pPr>
                <a:r>
                  <a:rPr lang="en-AU" dirty="0">
                    <a:solidFill>
                      <a:srgbClr val="002060"/>
                    </a:solidFill>
                  </a:rPr>
                  <a:t>Moisture controls resistance force</a:t>
                </a:r>
              </a:p>
            </p:txBody>
          </p:sp>
        </p:grpSp>
        <p:cxnSp>
          <p:nvCxnSpPr>
            <p:cNvPr id="8" name="Straight Arrow Connector 7"/>
            <p:cNvCxnSpPr/>
            <p:nvPr/>
          </p:nvCxnSpPr>
          <p:spPr>
            <a:xfrm flipH="1">
              <a:off x="4455268" y="4665992"/>
              <a:ext cx="1848256" cy="1079812"/>
            </a:xfrm>
            <a:prstGeom prst="straightConnector1">
              <a:avLst/>
            </a:prstGeom>
            <a:ln w="9525">
              <a:solidFill>
                <a:srgbClr val="002060"/>
              </a:solidFill>
              <a:tailEnd type="arrow"/>
            </a:ln>
          </p:spPr>
          <p:style>
            <a:lnRef idx="1">
              <a:schemeClr val="accent1"/>
            </a:lnRef>
            <a:fillRef idx="0">
              <a:schemeClr val="accent1"/>
            </a:fillRef>
            <a:effectRef idx="0">
              <a:schemeClr val="accent1"/>
            </a:effectRef>
            <a:fontRef idx="minor">
              <a:schemeClr val="tx1"/>
            </a:fontRef>
          </p:style>
        </p:cxnSp>
      </p:grpSp>
      <p:cxnSp>
        <p:nvCxnSpPr>
          <p:cNvPr id="4" name="Straight Connector 3"/>
          <p:cNvCxnSpPr/>
          <p:nvPr/>
        </p:nvCxnSpPr>
        <p:spPr>
          <a:xfrm>
            <a:off x="107504" y="404664"/>
            <a:ext cx="8856984"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5" name="TextBox 4"/>
          <p:cNvSpPr txBox="1"/>
          <p:nvPr/>
        </p:nvSpPr>
        <p:spPr>
          <a:xfrm>
            <a:off x="0" y="0"/>
            <a:ext cx="9144000" cy="369332"/>
          </a:xfrm>
          <a:prstGeom prst="rect">
            <a:avLst/>
          </a:prstGeom>
          <a:noFill/>
        </p:spPr>
        <p:txBody>
          <a:bodyPr wrap="square" rtlCol="0">
            <a:spAutoFit/>
          </a:bodyPr>
          <a:lstStyle/>
          <a:p>
            <a:pPr algn="r"/>
            <a:r>
              <a:rPr lang="de-DE" b="1" dirty="0">
                <a:solidFill>
                  <a:srgbClr val="002060"/>
                </a:solidFill>
              </a:rPr>
              <a:t>Riverine SBD‘s and Deflation</a:t>
            </a:r>
          </a:p>
        </p:txBody>
      </p:sp>
      <p:pic>
        <p:nvPicPr>
          <p:cNvPr id="7" name="Picture 6" descr="Image result for reptation wind transport">
            <a:extLst>
              <a:ext uri="{FF2B5EF4-FFF2-40B4-BE49-F238E27FC236}">
                <a16:creationId xmlns:a16="http://schemas.microsoft.com/office/drawing/2014/main" id="{C6573D42-F361-40A7-9E4B-CF61E695D60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739" t="24800" r="1835" b="4615"/>
          <a:stretch/>
        </p:blipFill>
        <p:spPr bwMode="auto">
          <a:xfrm>
            <a:off x="232601" y="4237824"/>
            <a:ext cx="4122611" cy="2338074"/>
          </a:xfrm>
          <a:prstGeom prst="rect">
            <a:avLst/>
          </a:prstGeom>
          <a:noFill/>
          <a:extLst>
            <a:ext uri="{909E8E84-426E-40DD-AFC4-6F175D3DCCD1}">
              <a14:hiddenFill xmlns:a14="http://schemas.microsoft.com/office/drawing/2010/main">
                <a:solidFill>
                  <a:srgbClr val="FFFFFF"/>
                </a:solidFill>
              </a14:hiddenFill>
            </a:ext>
          </a:extLst>
        </p:spPr>
      </p:pic>
      <p:grpSp>
        <p:nvGrpSpPr>
          <p:cNvPr id="18" name="Group 17"/>
          <p:cNvGrpSpPr/>
          <p:nvPr/>
        </p:nvGrpSpPr>
        <p:grpSpPr>
          <a:xfrm>
            <a:off x="232602" y="586856"/>
            <a:ext cx="8241328" cy="3538448"/>
            <a:chOff x="232602" y="586856"/>
            <a:chExt cx="8241328" cy="3538448"/>
          </a:xfrm>
        </p:grpSpPr>
        <p:graphicFrame>
          <p:nvGraphicFramePr>
            <p:cNvPr id="11" name="Chart 10"/>
            <p:cNvGraphicFramePr>
              <a:graphicFrameLocks/>
            </p:cNvGraphicFramePr>
            <p:nvPr>
              <p:extLst>
                <p:ext uri="{D42A27DB-BD31-4B8C-83A1-F6EECF244321}">
                  <p14:modId xmlns:p14="http://schemas.microsoft.com/office/powerpoint/2010/main" val="2265265141"/>
                </p:ext>
              </p:extLst>
            </p:nvPr>
          </p:nvGraphicFramePr>
          <p:xfrm>
            <a:off x="232602" y="586856"/>
            <a:ext cx="4931456" cy="3538448"/>
          </p:xfrm>
          <a:graphic>
            <a:graphicData uri="http://schemas.openxmlformats.org/drawingml/2006/chart">
              <c:chart xmlns:c="http://schemas.openxmlformats.org/drawingml/2006/chart" xmlns:r="http://schemas.openxmlformats.org/officeDocument/2006/relationships" r:id="rId5"/>
            </a:graphicData>
          </a:graphic>
        </p:graphicFrame>
        <p:sp>
          <p:nvSpPr>
            <p:cNvPr id="17" name="Rectangle 16">
              <a:extLst>
                <a:ext uri="{FF2B5EF4-FFF2-40B4-BE49-F238E27FC236}">
                  <a16:creationId xmlns:a16="http://schemas.microsoft.com/office/drawing/2014/main" id="{B0BDE4A6-5410-42CE-8B76-A2644C12E573}"/>
                </a:ext>
              </a:extLst>
            </p:cNvPr>
            <p:cNvSpPr/>
            <p:nvPr/>
          </p:nvSpPr>
          <p:spPr>
            <a:xfrm>
              <a:off x="4573862" y="755543"/>
              <a:ext cx="3900068" cy="646331"/>
            </a:xfrm>
            <a:prstGeom prst="rect">
              <a:avLst/>
            </a:prstGeom>
            <a:solidFill>
              <a:schemeClr val="bg1"/>
            </a:solidFill>
          </p:spPr>
          <p:txBody>
            <a:bodyPr wrap="square">
              <a:spAutoFit/>
            </a:bodyPr>
            <a:lstStyle/>
            <a:p>
              <a:pPr marL="285750" indent="-285750">
                <a:buFont typeface="Arial" panose="020B0604020202020204" pitchFamily="34" charset="0"/>
                <a:buChar char="•"/>
              </a:pPr>
              <a:r>
                <a:rPr lang="en-AU" dirty="0">
                  <a:solidFill>
                    <a:srgbClr val="002060"/>
                  </a:solidFill>
                </a:rPr>
                <a:t>Wind must be above a threshold velocity to lift of grains</a:t>
              </a:r>
            </a:p>
          </p:txBody>
        </p:sp>
      </p:grpSp>
      <p:cxnSp>
        <p:nvCxnSpPr>
          <p:cNvPr id="19" name="Straight Connector 18"/>
          <p:cNvCxnSpPr/>
          <p:nvPr/>
        </p:nvCxnSpPr>
        <p:spPr>
          <a:xfrm>
            <a:off x="511606" y="2380034"/>
            <a:ext cx="4534040" cy="0"/>
          </a:xfrm>
          <a:prstGeom prst="line">
            <a:avLst/>
          </a:prstGeom>
          <a:ln w="19050">
            <a:solidFill>
              <a:srgbClr val="002060"/>
            </a:solidFill>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90522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fade">
                                      <p:cBhvr>
                                        <p:cTn id="7" dur="500"/>
                                        <p:tgtEl>
                                          <p:spTgt spid="1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9"/>
                                        </p:tgtEl>
                                        <p:attrNameLst>
                                          <p:attrName>style.visibility</p:attrName>
                                        </p:attrNameLst>
                                      </p:cBhvr>
                                      <p:to>
                                        <p:strVal val="visible"/>
                                      </p:to>
                                    </p:set>
                                    <p:animEffect transition="in" filter="fade">
                                      <p:cBhvr>
                                        <p:cTn id="12" dur="500"/>
                                        <p:tgtEl>
                                          <p:spTgt spid="1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fade">
                                      <p:cBhvr>
                                        <p:cTn id="17" dur="500"/>
                                        <p:tgtEl>
                                          <p:spTgt spid="2"/>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3"/>
                                        </p:tgtEl>
                                        <p:attrNameLst>
                                          <p:attrName>style.visibility</p:attrName>
                                        </p:attrNameLst>
                                      </p:cBhvr>
                                      <p:to>
                                        <p:strVal val="visible"/>
                                      </p:to>
                                    </p:set>
                                    <p:animEffect transition="in" filter="fade">
                                      <p:cBhvr>
                                        <p:cTn id="22"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C:\Users\henne\Desktop\Neuer Ordner\3a.jpg"/>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676278" y="934241"/>
            <a:ext cx="2499322" cy="2020375"/>
          </a:xfrm>
          <a:prstGeom prst="rect">
            <a:avLst/>
          </a:prstGeom>
          <a:noFill/>
        </p:spPr>
      </p:pic>
      <p:pic>
        <p:nvPicPr>
          <p:cNvPr id="11267" name="Picture 3" descr="C:\Users\henne\Desktop\Neuer Ordner\3b.jpg"/>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3355707" y="934241"/>
            <a:ext cx="2499322" cy="2020375"/>
          </a:xfrm>
          <a:prstGeom prst="rect">
            <a:avLst/>
          </a:prstGeom>
          <a:noFill/>
        </p:spPr>
      </p:pic>
      <p:pic>
        <p:nvPicPr>
          <p:cNvPr id="11268" name="Picture 4" descr="C:\Users\henne\Desktop\Neuer Ordner\3c.jpg"/>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6035136" y="934241"/>
            <a:ext cx="2499322" cy="2020375"/>
          </a:xfrm>
          <a:prstGeom prst="rect">
            <a:avLst/>
          </a:prstGeom>
          <a:noFill/>
        </p:spPr>
      </p:pic>
      <p:pic>
        <p:nvPicPr>
          <p:cNvPr id="11269" name="Picture 5" descr="C:\Users\henne\Desktop\Neuer Ordner\3d.jpg"/>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676278" y="3142472"/>
            <a:ext cx="2493841" cy="2020375"/>
          </a:xfrm>
          <a:prstGeom prst="rect">
            <a:avLst/>
          </a:prstGeom>
          <a:noFill/>
        </p:spPr>
      </p:pic>
      <p:pic>
        <p:nvPicPr>
          <p:cNvPr id="11270" name="Picture 6" descr="C:\Users\henne\Desktop\Neuer Ordner\3e.jpg"/>
          <p:cNvPicPr>
            <a:picLocks noChangeAspect="1" noChangeArrowheads="1"/>
          </p:cNvPicPr>
          <p:nvPr/>
        </p:nvPicPr>
        <p:blipFill>
          <a:blip r:embed="rId6" cstate="screen">
            <a:duotone>
              <a:prstClr val="black"/>
              <a:srgbClr val="D9C3A5">
                <a:tint val="50000"/>
                <a:satMod val="180000"/>
              </a:srgbClr>
            </a:duotone>
            <a:extLst>
              <a:ext uri="{28A0092B-C50C-407E-A947-70E740481C1C}">
                <a14:useLocalDpi xmlns:a14="http://schemas.microsoft.com/office/drawing/2010/main"/>
              </a:ext>
            </a:extLst>
          </a:blip>
          <a:srcRect/>
          <a:stretch>
            <a:fillRect/>
          </a:stretch>
        </p:blipFill>
        <p:spPr bwMode="auto">
          <a:xfrm>
            <a:off x="3355707" y="3142472"/>
            <a:ext cx="2496581" cy="2020374"/>
          </a:xfrm>
          <a:prstGeom prst="rect">
            <a:avLst/>
          </a:prstGeom>
          <a:noFill/>
        </p:spPr>
      </p:pic>
      <p:pic>
        <p:nvPicPr>
          <p:cNvPr id="11271" name="Picture 7" descr="C:\Users\henne\Desktop\Neuer Ordner\3f.jpg"/>
          <p:cNvPicPr>
            <a:picLocks noChangeAspect="1" noChangeArrowheads="1"/>
          </p:cNvPicPr>
          <p:nvPr/>
        </p:nvPicPr>
        <p:blipFill>
          <a:blip r:embed="rId7" cstate="screen">
            <a:duotone>
              <a:prstClr val="black"/>
              <a:srgbClr val="D9C3A5">
                <a:tint val="50000"/>
                <a:satMod val="180000"/>
              </a:srgbClr>
            </a:duotone>
            <a:extLst>
              <a:ext uri="{28A0092B-C50C-407E-A947-70E740481C1C}">
                <a14:useLocalDpi xmlns:a14="http://schemas.microsoft.com/office/drawing/2010/main"/>
              </a:ext>
            </a:extLst>
          </a:blip>
          <a:srcRect/>
          <a:stretch>
            <a:fillRect/>
          </a:stretch>
        </p:blipFill>
        <p:spPr bwMode="auto">
          <a:xfrm>
            <a:off x="6035136" y="3142472"/>
            <a:ext cx="2496581" cy="2020374"/>
          </a:xfrm>
          <a:prstGeom prst="rect">
            <a:avLst/>
          </a:prstGeom>
          <a:noFill/>
        </p:spPr>
      </p:pic>
      <p:sp>
        <p:nvSpPr>
          <p:cNvPr id="10" name="TextBox 9"/>
          <p:cNvSpPr txBox="1"/>
          <p:nvPr/>
        </p:nvSpPr>
        <p:spPr>
          <a:xfrm>
            <a:off x="676278" y="5535368"/>
            <a:ext cx="8231741" cy="369332"/>
          </a:xfrm>
          <a:prstGeom prst="rect">
            <a:avLst/>
          </a:prstGeom>
          <a:noFill/>
        </p:spPr>
        <p:txBody>
          <a:bodyPr wrap="none" rtlCol="0">
            <a:spAutoFit/>
          </a:bodyPr>
          <a:lstStyle/>
          <a:p>
            <a:pPr marL="285750" indent="-285750">
              <a:buFont typeface="Arial" panose="020B0604020202020204" pitchFamily="34" charset="0"/>
              <a:buChar char="•"/>
            </a:pPr>
            <a:r>
              <a:rPr lang="en-AU" b="1" dirty="0">
                <a:solidFill>
                  <a:srgbClr val="002060"/>
                </a:solidFill>
              </a:rPr>
              <a:t>From Source to Border – </a:t>
            </a:r>
            <a:r>
              <a:rPr lang="en-AU" dirty="0">
                <a:solidFill>
                  <a:srgbClr val="002060"/>
                </a:solidFill>
              </a:rPr>
              <a:t>sequential development (Short-term dynamics)</a:t>
            </a:r>
          </a:p>
        </p:txBody>
      </p:sp>
      <p:grpSp>
        <p:nvGrpSpPr>
          <p:cNvPr id="13" name="Group 12"/>
          <p:cNvGrpSpPr/>
          <p:nvPr/>
        </p:nvGrpSpPr>
        <p:grpSpPr>
          <a:xfrm>
            <a:off x="2533666" y="4363265"/>
            <a:ext cx="3157394" cy="646331"/>
            <a:chOff x="2571736" y="4857760"/>
            <a:chExt cx="3157394" cy="646331"/>
          </a:xfrm>
        </p:grpSpPr>
        <p:sp>
          <p:nvSpPr>
            <p:cNvPr id="11" name="TextBox 10"/>
            <p:cNvSpPr txBox="1"/>
            <p:nvPr/>
          </p:nvSpPr>
          <p:spPr>
            <a:xfrm>
              <a:off x="2571736" y="4857760"/>
              <a:ext cx="465192" cy="646331"/>
            </a:xfrm>
            <a:prstGeom prst="rect">
              <a:avLst/>
            </a:prstGeom>
            <a:noFill/>
          </p:spPr>
          <p:txBody>
            <a:bodyPr wrap="none" rtlCol="0">
              <a:spAutoFit/>
            </a:bodyPr>
            <a:lstStyle/>
            <a:p>
              <a:r>
                <a:rPr lang="en-AU" sz="3600" b="1" dirty="0">
                  <a:solidFill>
                    <a:schemeClr val="bg1"/>
                  </a:solidFill>
                </a:rPr>
                <a:t>A</a:t>
              </a:r>
            </a:p>
          </p:txBody>
        </p:sp>
        <p:sp>
          <p:nvSpPr>
            <p:cNvPr id="12" name="TextBox 11"/>
            <p:cNvSpPr txBox="1"/>
            <p:nvPr/>
          </p:nvSpPr>
          <p:spPr>
            <a:xfrm>
              <a:off x="5286380" y="4857760"/>
              <a:ext cx="442750" cy="646331"/>
            </a:xfrm>
            <a:prstGeom prst="rect">
              <a:avLst/>
            </a:prstGeom>
            <a:noFill/>
          </p:spPr>
          <p:txBody>
            <a:bodyPr wrap="none" rtlCol="0">
              <a:spAutoFit/>
            </a:bodyPr>
            <a:lstStyle/>
            <a:p>
              <a:r>
                <a:rPr lang="en-AU" sz="3600" b="1" dirty="0">
                  <a:solidFill>
                    <a:schemeClr val="bg1"/>
                  </a:solidFill>
                </a:rPr>
                <a:t>B</a:t>
              </a:r>
            </a:p>
          </p:txBody>
        </p:sp>
      </p:grpSp>
      <p:cxnSp>
        <p:nvCxnSpPr>
          <p:cNvPr id="14" name="Straight Connector 13"/>
          <p:cNvCxnSpPr/>
          <p:nvPr/>
        </p:nvCxnSpPr>
        <p:spPr>
          <a:xfrm>
            <a:off x="107504" y="404664"/>
            <a:ext cx="8856984"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15" name="TextBox 14"/>
          <p:cNvSpPr txBox="1"/>
          <p:nvPr/>
        </p:nvSpPr>
        <p:spPr>
          <a:xfrm>
            <a:off x="0" y="0"/>
            <a:ext cx="9144000" cy="369332"/>
          </a:xfrm>
          <a:prstGeom prst="rect">
            <a:avLst/>
          </a:prstGeom>
          <a:noFill/>
        </p:spPr>
        <p:txBody>
          <a:bodyPr wrap="square" rtlCol="0">
            <a:spAutoFit/>
          </a:bodyPr>
          <a:lstStyle/>
          <a:p>
            <a:pPr algn="r"/>
            <a:r>
              <a:rPr lang="de-DE" b="1" dirty="0">
                <a:solidFill>
                  <a:srgbClr val="002060"/>
                </a:solidFill>
              </a:rPr>
              <a:t>Riverine SBD‘s and Deflation</a:t>
            </a:r>
          </a:p>
        </p:txBody>
      </p:sp>
    </p:spTree>
    <p:extLst>
      <p:ext uri="{BB962C8B-B14F-4D97-AF65-F5344CB8AC3E}">
        <p14:creationId xmlns:p14="http://schemas.microsoft.com/office/powerpoint/2010/main" val="16925680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267"/>
                                        </p:tgtEl>
                                        <p:attrNameLst>
                                          <p:attrName>style.visibility</p:attrName>
                                        </p:attrNameLst>
                                      </p:cBhvr>
                                      <p:to>
                                        <p:strVal val="visible"/>
                                      </p:to>
                                    </p:set>
                                    <p:animEffect transition="in" filter="fade">
                                      <p:cBhvr>
                                        <p:cTn id="7" dur="1000"/>
                                        <p:tgtEl>
                                          <p:spTgt spid="1126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1268"/>
                                        </p:tgtEl>
                                        <p:attrNameLst>
                                          <p:attrName>style.visibility</p:attrName>
                                        </p:attrNameLst>
                                      </p:cBhvr>
                                      <p:to>
                                        <p:strVal val="visible"/>
                                      </p:to>
                                    </p:set>
                                    <p:animEffect transition="in" filter="fade">
                                      <p:cBhvr>
                                        <p:cTn id="12" dur="1000"/>
                                        <p:tgtEl>
                                          <p:spTgt spid="1126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1269"/>
                                        </p:tgtEl>
                                        <p:attrNameLst>
                                          <p:attrName>style.visibility</p:attrName>
                                        </p:attrNameLst>
                                      </p:cBhvr>
                                      <p:to>
                                        <p:strVal val="visible"/>
                                      </p:to>
                                    </p:set>
                                    <p:animEffect transition="in" filter="fade">
                                      <p:cBhvr>
                                        <p:cTn id="17" dur="1000"/>
                                        <p:tgtEl>
                                          <p:spTgt spid="1126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1270"/>
                                        </p:tgtEl>
                                        <p:attrNameLst>
                                          <p:attrName>style.visibility</p:attrName>
                                        </p:attrNameLst>
                                      </p:cBhvr>
                                      <p:to>
                                        <p:strVal val="visible"/>
                                      </p:to>
                                    </p:set>
                                    <p:animEffect transition="in" filter="fade">
                                      <p:cBhvr>
                                        <p:cTn id="22" dur="1000"/>
                                        <p:tgtEl>
                                          <p:spTgt spid="1127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1271"/>
                                        </p:tgtEl>
                                        <p:attrNameLst>
                                          <p:attrName>style.visibility</p:attrName>
                                        </p:attrNameLst>
                                      </p:cBhvr>
                                      <p:to>
                                        <p:strVal val="visible"/>
                                      </p:to>
                                    </p:set>
                                    <p:animEffect transition="in" filter="fade">
                                      <p:cBhvr>
                                        <p:cTn id="27" dur="1000"/>
                                        <p:tgtEl>
                                          <p:spTgt spid="11271"/>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3"/>
                                        </p:tgtEl>
                                        <p:attrNameLst>
                                          <p:attrName>style.visibility</p:attrName>
                                        </p:attrNameLst>
                                      </p:cBhvr>
                                      <p:to>
                                        <p:strVal val="visible"/>
                                      </p:to>
                                    </p:set>
                                    <p:animEffect transition="in" filter="fade">
                                      <p:cBhvr>
                                        <p:cTn id="32"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3" name="Group 10"/>
          <p:cNvGrpSpPr>
            <a:grpSpLocks/>
          </p:cNvGrpSpPr>
          <p:nvPr/>
        </p:nvGrpSpPr>
        <p:grpSpPr bwMode="auto">
          <a:xfrm>
            <a:off x="1027957" y="982967"/>
            <a:ext cx="7010597" cy="2170269"/>
            <a:chOff x="706" y="482"/>
            <a:chExt cx="4555" cy="1270"/>
          </a:xfrm>
        </p:grpSpPr>
        <p:pic>
          <p:nvPicPr>
            <p:cNvPr id="14" name="Picture 5" descr="dunes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62" y="482"/>
              <a:ext cx="1494" cy="1270"/>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6" descr="dunes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 y="482"/>
              <a:ext cx="1456" cy="1270"/>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7" descr="dunes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51" y="482"/>
              <a:ext cx="1610" cy="1270"/>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31" name="Group 30"/>
          <p:cNvGrpSpPr/>
          <p:nvPr/>
        </p:nvGrpSpPr>
        <p:grpSpPr>
          <a:xfrm>
            <a:off x="73608" y="685344"/>
            <a:ext cx="8982689" cy="2856307"/>
            <a:chOff x="138459" y="3710264"/>
            <a:chExt cx="8982689" cy="2856307"/>
          </a:xfrm>
        </p:grpSpPr>
        <p:pic>
          <p:nvPicPr>
            <p:cNvPr id="17" name="Picture 9"/>
            <p:cNvPicPr>
              <a:picLocks noChangeAspect="1" noChangeArrowheads="1"/>
            </p:cNvPicPr>
            <p:nvPr/>
          </p:nvPicPr>
          <p:blipFill rotWithShape="1">
            <a:blip r:embed="rId5" cstate="print">
              <a:lum bright="-6000"/>
              <a:grayscl/>
              <a:extLst>
                <a:ext uri="{28A0092B-C50C-407E-A947-70E740481C1C}">
                  <a14:useLocalDpi xmlns:a14="http://schemas.microsoft.com/office/drawing/2010/main" val="0"/>
                </a:ext>
              </a:extLst>
            </a:blip>
            <a:srcRect l="549" t="1468" r="1176" b="1941"/>
            <a:stretch/>
          </p:blipFill>
          <p:spPr bwMode="auto">
            <a:xfrm>
              <a:off x="1060482" y="3710264"/>
              <a:ext cx="7049311" cy="28563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9" name="TextBox 28"/>
            <p:cNvSpPr txBox="1"/>
            <p:nvPr/>
          </p:nvSpPr>
          <p:spPr>
            <a:xfrm>
              <a:off x="138459" y="4964730"/>
              <a:ext cx="915635" cy="369332"/>
            </a:xfrm>
            <a:prstGeom prst="rect">
              <a:avLst/>
            </a:prstGeom>
            <a:noFill/>
          </p:spPr>
          <p:txBody>
            <a:bodyPr wrap="none" rtlCol="0">
              <a:spAutoFit/>
            </a:bodyPr>
            <a:lstStyle/>
            <a:p>
              <a:r>
                <a:rPr lang="de-DE" dirty="0">
                  <a:solidFill>
                    <a:srgbClr val="002060"/>
                  </a:solidFill>
                </a:rPr>
                <a:t>Source</a:t>
              </a:r>
            </a:p>
          </p:txBody>
        </p:sp>
        <p:sp>
          <p:nvSpPr>
            <p:cNvPr id="30" name="TextBox 29"/>
            <p:cNvSpPr txBox="1"/>
            <p:nvPr/>
          </p:nvSpPr>
          <p:spPr>
            <a:xfrm>
              <a:off x="8243985" y="4951538"/>
              <a:ext cx="877163" cy="369332"/>
            </a:xfrm>
            <a:prstGeom prst="rect">
              <a:avLst/>
            </a:prstGeom>
            <a:noFill/>
          </p:spPr>
          <p:txBody>
            <a:bodyPr wrap="none" rtlCol="0">
              <a:spAutoFit/>
            </a:bodyPr>
            <a:lstStyle/>
            <a:p>
              <a:r>
                <a:rPr lang="de-DE" dirty="0">
                  <a:solidFill>
                    <a:srgbClr val="002060"/>
                  </a:solidFill>
                </a:rPr>
                <a:t>Border</a:t>
              </a:r>
            </a:p>
          </p:txBody>
        </p:sp>
      </p:grpSp>
      <p:cxnSp>
        <p:nvCxnSpPr>
          <p:cNvPr id="11" name="Straight Connector 10"/>
          <p:cNvCxnSpPr/>
          <p:nvPr/>
        </p:nvCxnSpPr>
        <p:spPr>
          <a:xfrm>
            <a:off x="107504" y="404664"/>
            <a:ext cx="8856984"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12" name="TextBox 11"/>
          <p:cNvSpPr txBox="1"/>
          <p:nvPr/>
        </p:nvSpPr>
        <p:spPr>
          <a:xfrm>
            <a:off x="0" y="0"/>
            <a:ext cx="9144000" cy="369332"/>
          </a:xfrm>
          <a:prstGeom prst="rect">
            <a:avLst/>
          </a:prstGeom>
          <a:noFill/>
        </p:spPr>
        <p:txBody>
          <a:bodyPr wrap="square" rtlCol="0">
            <a:spAutoFit/>
          </a:bodyPr>
          <a:lstStyle/>
          <a:p>
            <a:pPr algn="r"/>
            <a:r>
              <a:rPr lang="de-DE" b="1" dirty="0">
                <a:solidFill>
                  <a:srgbClr val="002060"/>
                </a:solidFill>
              </a:rPr>
              <a:t>Riverine SBD Evolution</a:t>
            </a:r>
          </a:p>
        </p:txBody>
      </p:sp>
      <p:sp>
        <p:nvSpPr>
          <p:cNvPr id="18" name="Text Box 11"/>
          <p:cNvSpPr txBox="1">
            <a:spLocks noChangeArrowheads="1"/>
          </p:cNvSpPr>
          <p:nvPr/>
        </p:nvSpPr>
        <p:spPr bwMode="auto">
          <a:xfrm>
            <a:off x="6369538" y="6645859"/>
            <a:ext cx="2832828" cy="215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lgn="r"/>
            <a:r>
              <a:rPr lang="de-CH" altLang="de-DE" sz="800" dirty="0">
                <a:solidFill>
                  <a:schemeClr val="bg1"/>
                </a:solidFill>
              </a:rPr>
              <a:t>David (1981), McKee (1979), Durán and Herrmann (2006)</a:t>
            </a:r>
            <a:endParaRPr lang="de-DE" altLang="de-DE" sz="800" dirty="0">
              <a:solidFill>
                <a:schemeClr val="bg1"/>
              </a:solidFill>
            </a:endParaRPr>
          </a:p>
        </p:txBody>
      </p:sp>
      <p:sp>
        <p:nvSpPr>
          <p:cNvPr id="23" name="TextBox 22"/>
          <p:cNvSpPr txBox="1"/>
          <p:nvPr/>
        </p:nvSpPr>
        <p:spPr>
          <a:xfrm>
            <a:off x="5126890" y="3070327"/>
            <a:ext cx="1128835" cy="338554"/>
          </a:xfrm>
          <a:prstGeom prst="rect">
            <a:avLst/>
          </a:prstGeom>
          <a:noFill/>
        </p:spPr>
        <p:txBody>
          <a:bodyPr wrap="none" rtlCol="0">
            <a:spAutoFit/>
          </a:bodyPr>
          <a:lstStyle/>
          <a:p>
            <a:r>
              <a:rPr lang="de-DE" sz="1600" dirty="0">
                <a:solidFill>
                  <a:srgbClr val="002060"/>
                </a:solidFill>
              </a:rPr>
              <a:t>elongation</a:t>
            </a:r>
          </a:p>
        </p:txBody>
      </p:sp>
      <p:sp>
        <p:nvSpPr>
          <p:cNvPr id="24" name="TextBox 23"/>
          <p:cNvSpPr txBox="1"/>
          <p:nvPr/>
        </p:nvSpPr>
        <p:spPr>
          <a:xfrm>
            <a:off x="6592966" y="3070011"/>
            <a:ext cx="1253869" cy="338554"/>
          </a:xfrm>
          <a:prstGeom prst="rect">
            <a:avLst/>
          </a:prstGeom>
          <a:noFill/>
        </p:spPr>
        <p:txBody>
          <a:bodyPr wrap="none" rtlCol="0">
            <a:spAutoFit/>
          </a:bodyPr>
          <a:lstStyle/>
          <a:p>
            <a:r>
              <a:rPr lang="de-DE" sz="1600" dirty="0">
                <a:solidFill>
                  <a:srgbClr val="002060"/>
                </a:solidFill>
              </a:rPr>
              <a:t>stabilization</a:t>
            </a:r>
          </a:p>
        </p:txBody>
      </p:sp>
      <p:grpSp>
        <p:nvGrpSpPr>
          <p:cNvPr id="32" name="Group 31"/>
          <p:cNvGrpSpPr/>
          <p:nvPr/>
        </p:nvGrpSpPr>
        <p:grpSpPr>
          <a:xfrm>
            <a:off x="1431319" y="474196"/>
            <a:ext cx="5861352" cy="3216613"/>
            <a:chOff x="1496170" y="3499116"/>
            <a:chExt cx="5861352" cy="3216613"/>
          </a:xfrm>
        </p:grpSpPr>
        <p:cxnSp>
          <p:nvCxnSpPr>
            <p:cNvPr id="19" name="Straight Arrow Connector 18"/>
            <p:cNvCxnSpPr/>
            <p:nvPr/>
          </p:nvCxnSpPr>
          <p:spPr>
            <a:xfrm>
              <a:off x="1496170" y="6059568"/>
              <a:ext cx="5861352" cy="0"/>
            </a:xfrm>
            <a:prstGeom prst="straightConnector1">
              <a:avLst/>
            </a:prstGeom>
            <a:ln w="15875">
              <a:solidFill>
                <a:srgbClr val="002060"/>
              </a:solidFill>
              <a:tailEnd type="arrow"/>
            </a:ln>
          </p:spPr>
          <p:style>
            <a:lnRef idx="1">
              <a:schemeClr val="accent1"/>
            </a:lnRef>
            <a:fillRef idx="0">
              <a:schemeClr val="accent1"/>
            </a:fillRef>
            <a:effectRef idx="0">
              <a:schemeClr val="accent1"/>
            </a:effectRef>
            <a:fontRef idx="minor">
              <a:schemeClr val="tx1"/>
            </a:fontRef>
          </p:style>
        </p:cxnSp>
        <p:sp>
          <p:nvSpPr>
            <p:cNvPr id="21" name="TextBox 20"/>
            <p:cNvSpPr txBox="1"/>
            <p:nvPr/>
          </p:nvSpPr>
          <p:spPr>
            <a:xfrm>
              <a:off x="1699437" y="5655174"/>
              <a:ext cx="1130438" cy="338554"/>
            </a:xfrm>
            <a:prstGeom prst="rect">
              <a:avLst/>
            </a:prstGeom>
            <a:noFill/>
          </p:spPr>
          <p:txBody>
            <a:bodyPr wrap="none" rtlCol="0">
              <a:spAutoFit/>
            </a:bodyPr>
            <a:lstStyle/>
            <a:p>
              <a:r>
                <a:rPr lang="de-DE" sz="1600" dirty="0">
                  <a:solidFill>
                    <a:srgbClr val="002060"/>
                  </a:solidFill>
                </a:rPr>
                <a:t>vegetation</a:t>
              </a:r>
            </a:p>
          </p:txBody>
        </p:sp>
        <p:sp>
          <p:nvSpPr>
            <p:cNvPr id="22" name="TextBox 21"/>
            <p:cNvSpPr txBox="1"/>
            <p:nvPr/>
          </p:nvSpPr>
          <p:spPr>
            <a:xfrm>
              <a:off x="1515893" y="6082200"/>
              <a:ext cx="1497526" cy="338554"/>
            </a:xfrm>
            <a:prstGeom prst="rect">
              <a:avLst/>
            </a:prstGeom>
            <a:noFill/>
          </p:spPr>
          <p:txBody>
            <a:bodyPr wrap="none" rtlCol="0">
              <a:spAutoFit/>
            </a:bodyPr>
            <a:lstStyle/>
            <a:p>
              <a:r>
                <a:rPr lang="de-DE" sz="1600" dirty="0">
                  <a:solidFill>
                    <a:srgbClr val="002060"/>
                  </a:solidFill>
                </a:rPr>
                <a:t>transformation</a:t>
              </a:r>
            </a:p>
          </p:txBody>
        </p:sp>
        <p:cxnSp>
          <p:nvCxnSpPr>
            <p:cNvPr id="27" name="Straight Connector 26"/>
            <p:cNvCxnSpPr/>
            <p:nvPr/>
          </p:nvCxnSpPr>
          <p:spPr>
            <a:xfrm flipH="1">
              <a:off x="3226509" y="3499116"/>
              <a:ext cx="6486" cy="3216613"/>
            </a:xfrm>
            <a:prstGeom prst="line">
              <a:avLst/>
            </a:prstGeom>
            <a:ln w="19050">
              <a:solidFill>
                <a:srgbClr val="002060"/>
              </a:solidFill>
              <a:prstDash val="sysDash"/>
            </a:ln>
          </p:spPr>
          <p:style>
            <a:lnRef idx="1">
              <a:schemeClr val="accent1"/>
            </a:lnRef>
            <a:fillRef idx="0">
              <a:schemeClr val="accent1"/>
            </a:fillRef>
            <a:effectRef idx="0">
              <a:schemeClr val="accent1"/>
            </a:effectRef>
            <a:fontRef idx="minor">
              <a:schemeClr val="tx1"/>
            </a:fontRef>
          </p:style>
        </p:cxnSp>
      </p:grpSp>
      <p:sp>
        <p:nvSpPr>
          <p:cNvPr id="39" name="TextBox 38"/>
          <p:cNvSpPr txBox="1"/>
          <p:nvPr/>
        </p:nvSpPr>
        <p:spPr>
          <a:xfrm>
            <a:off x="5281655" y="5964828"/>
            <a:ext cx="3862346" cy="646331"/>
          </a:xfrm>
          <a:prstGeom prst="rect">
            <a:avLst/>
          </a:prstGeom>
          <a:noFill/>
        </p:spPr>
        <p:txBody>
          <a:bodyPr wrap="square" rtlCol="0">
            <a:spAutoFit/>
          </a:bodyPr>
          <a:lstStyle/>
          <a:p>
            <a:pPr marL="285750" indent="-285750">
              <a:buFont typeface="Arial" panose="020B0604020202020204" pitchFamily="34" charset="0"/>
              <a:buChar char="•"/>
            </a:pPr>
            <a:r>
              <a:rPr lang="de-DE" dirty="0">
                <a:solidFill>
                  <a:srgbClr val="002060"/>
                </a:solidFill>
              </a:rPr>
              <a:t>Sand Supply or wind (distance) vs vegetation</a:t>
            </a:r>
          </a:p>
        </p:txBody>
      </p:sp>
      <p:grpSp>
        <p:nvGrpSpPr>
          <p:cNvPr id="4" name="Group 3"/>
          <p:cNvGrpSpPr/>
          <p:nvPr/>
        </p:nvGrpSpPr>
        <p:grpSpPr>
          <a:xfrm>
            <a:off x="240747" y="3684721"/>
            <a:ext cx="8723741" cy="3021171"/>
            <a:chOff x="240747" y="3684721"/>
            <a:chExt cx="8723741" cy="3021171"/>
          </a:xfrm>
        </p:grpSpPr>
        <p:pic>
          <p:nvPicPr>
            <p:cNvPr id="40" name="Picture 4" descr="RIVERINE1_86"/>
            <p:cNvPicPr>
              <a:picLocks noChangeAspect="1" noChangeArrowheads="1"/>
            </p:cNvPicPr>
            <p:nvPr/>
          </p:nvPicPr>
          <p:blipFill>
            <a:blip r:embed="rId6" cstate="screen">
              <a:extLst>
                <a:ext uri="{28A0092B-C50C-407E-A947-70E740481C1C}">
                  <a14:useLocalDpi xmlns:a14="http://schemas.microsoft.com/office/drawing/2010/main"/>
                </a:ext>
              </a:extLst>
            </a:blip>
            <a:srcRect/>
            <a:stretch>
              <a:fillRect/>
            </a:stretch>
          </p:blipFill>
          <p:spPr bwMode="auto">
            <a:xfrm>
              <a:off x="2765024" y="4398505"/>
              <a:ext cx="2338313" cy="2307387"/>
            </a:xfrm>
            <a:prstGeom prst="rect">
              <a:avLst/>
            </a:prstGeom>
            <a:noFill/>
            <a:ln w="12700">
              <a:noFill/>
              <a:miter lim="800000"/>
              <a:headEnd/>
              <a:tailEnd/>
            </a:ln>
          </p:spPr>
        </p:pic>
        <p:pic>
          <p:nvPicPr>
            <p:cNvPr id="41" name="Picture 5" descr="RIVERINE1_01"/>
            <p:cNvPicPr>
              <a:picLocks noChangeAspect="1" noChangeArrowheads="1"/>
            </p:cNvPicPr>
            <p:nvPr/>
          </p:nvPicPr>
          <p:blipFill>
            <a:blip r:embed="rId7" cstate="screen">
              <a:extLst>
                <a:ext uri="{28A0092B-C50C-407E-A947-70E740481C1C}">
                  <a14:useLocalDpi xmlns:a14="http://schemas.microsoft.com/office/drawing/2010/main"/>
                </a:ext>
              </a:extLst>
            </a:blip>
            <a:srcRect/>
            <a:stretch>
              <a:fillRect/>
            </a:stretch>
          </p:blipFill>
          <p:spPr bwMode="auto">
            <a:xfrm>
              <a:off x="274058" y="4405946"/>
              <a:ext cx="2323232" cy="2292506"/>
            </a:xfrm>
            <a:prstGeom prst="rect">
              <a:avLst/>
            </a:prstGeom>
            <a:noFill/>
            <a:ln w="12700">
              <a:noFill/>
              <a:miter lim="800000"/>
              <a:headEnd/>
              <a:tailEnd/>
            </a:ln>
          </p:spPr>
        </p:pic>
        <p:grpSp>
          <p:nvGrpSpPr>
            <p:cNvPr id="42" name="Group 41"/>
            <p:cNvGrpSpPr/>
            <p:nvPr/>
          </p:nvGrpSpPr>
          <p:grpSpPr>
            <a:xfrm>
              <a:off x="5344833" y="3731831"/>
              <a:ext cx="3619655" cy="2180494"/>
              <a:chOff x="452737" y="1582947"/>
              <a:chExt cx="5143536" cy="3632004"/>
            </a:xfrm>
          </p:grpSpPr>
          <p:sp>
            <p:nvSpPr>
              <p:cNvPr id="43" name="Rectangle 42"/>
              <p:cNvSpPr/>
              <p:nvPr/>
            </p:nvSpPr>
            <p:spPr>
              <a:xfrm>
                <a:off x="452737" y="1582947"/>
                <a:ext cx="5143536" cy="36320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graphicFrame>
            <p:nvGraphicFramePr>
              <p:cNvPr id="44" name="Chart 43"/>
              <p:cNvGraphicFramePr/>
              <p:nvPr>
                <p:extLst>
                  <p:ext uri="{D42A27DB-BD31-4B8C-83A1-F6EECF244321}">
                    <p14:modId xmlns:p14="http://schemas.microsoft.com/office/powerpoint/2010/main" val="95849250"/>
                  </p:ext>
                </p:extLst>
              </p:nvPr>
            </p:nvGraphicFramePr>
            <p:xfrm>
              <a:off x="524175" y="1725823"/>
              <a:ext cx="4914442" cy="3346251"/>
            </p:xfrm>
            <a:graphic>
              <a:graphicData uri="http://schemas.openxmlformats.org/drawingml/2006/chart">
                <c:chart xmlns:c="http://schemas.openxmlformats.org/drawingml/2006/chart" xmlns:r="http://schemas.openxmlformats.org/officeDocument/2006/relationships" r:id="rId8"/>
              </a:graphicData>
            </a:graphic>
          </p:graphicFrame>
        </p:grpSp>
        <p:sp>
          <p:nvSpPr>
            <p:cNvPr id="45" name="Rectangle 44"/>
            <p:cNvSpPr/>
            <p:nvPr/>
          </p:nvSpPr>
          <p:spPr>
            <a:xfrm>
              <a:off x="240747" y="3684721"/>
              <a:ext cx="5072483" cy="646331"/>
            </a:xfrm>
            <a:prstGeom prst="rect">
              <a:avLst/>
            </a:prstGeom>
          </p:spPr>
          <p:txBody>
            <a:bodyPr wrap="square">
              <a:spAutoFit/>
            </a:bodyPr>
            <a:lstStyle/>
            <a:p>
              <a:pPr marL="285750" indent="-285750">
                <a:buFont typeface="Arial" panose="020B0604020202020204" pitchFamily="34" charset="0"/>
                <a:buChar char="•"/>
              </a:pPr>
              <a:r>
                <a:rPr lang="en-AU" dirty="0">
                  <a:solidFill>
                    <a:srgbClr val="002060"/>
                  </a:solidFill>
                </a:rPr>
                <a:t>Migration Rates are initially extremely high, then decline over time (dune gets stabilized)</a:t>
              </a:r>
            </a:p>
          </p:txBody>
        </p:sp>
      </p:grpSp>
    </p:spTree>
    <p:extLst>
      <p:ext uri="{BB962C8B-B14F-4D97-AF65-F5344CB8AC3E}">
        <p14:creationId xmlns:p14="http://schemas.microsoft.com/office/powerpoint/2010/main" val="16071804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1"/>
                                        </p:tgtEl>
                                        <p:attrNameLst>
                                          <p:attrName>style.visibility</p:attrName>
                                        </p:attrNameLst>
                                      </p:cBhvr>
                                      <p:to>
                                        <p:strVal val="visible"/>
                                      </p:to>
                                    </p:set>
                                    <p:animEffect transition="in" filter="fade">
                                      <p:cBhvr>
                                        <p:cTn id="12" dur="500"/>
                                        <p:tgtEl>
                                          <p:spTgt spid="3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2"/>
                                        </p:tgtEl>
                                        <p:attrNameLst>
                                          <p:attrName>style.visibility</p:attrName>
                                        </p:attrNameLst>
                                      </p:cBhvr>
                                      <p:to>
                                        <p:strVal val="visible"/>
                                      </p:to>
                                    </p:set>
                                    <p:animEffect transition="in" filter="fade">
                                      <p:cBhvr>
                                        <p:cTn id="17" dur="500"/>
                                        <p:tgtEl>
                                          <p:spTgt spid="32"/>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3"/>
                                        </p:tgtEl>
                                        <p:attrNameLst>
                                          <p:attrName>style.visibility</p:attrName>
                                        </p:attrNameLst>
                                      </p:cBhvr>
                                      <p:to>
                                        <p:strVal val="visible"/>
                                      </p:to>
                                    </p:set>
                                    <p:animEffect transition="in" filter="fade">
                                      <p:cBhvr>
                                        <p:cTn id="22" dur="500"/>
                                        <p:tgtEl>
                                          <p:spTgt spid="23"/>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4"/>
                                        </p:tgtEl>
                                        <p:attrNameLst>
                                          <p:attrName>style.visibility</p:attrName>
                                        </p:attrNameLst>
                                      </p:cBhvr>
                                      <p:to>
                                        <p:strVal val="visible"/>
                                      </p:to>
                                    </p:set>
                                    <p:animEffect transition="in" filter="fade">
                                      <p:cBhvr>
                                        <p:cTn id="27" dur="500"/>
                                        <p:tgtEl>
                                          <p:spTgt spid="24"/>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
                                        </p:tgtEl>
                                        <p:attrNameLst>
                                          <p:attrName>style.visibility</p:attrName>
                                        </p:attrNameLst>
                                      </p:cBhvr>
                                      <p:to>
                                        <p:strVal val="visible"/>
                                      </p:to>
                                    </p:set>
                                    <p:animEffect transition="in" filter="fade">
                                      <p:cBhvr>
                                        <p:cTn id="32" dur="500"/>
                                        <p:tgtEl>
                                          <p:spTgt spid="4"/>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9"/>
                                        </p:tgtEl>
                                        <p:attrNameLst>
                                          <p:attrName>style.visibility</p:attrName>
                                        </p:attrNameLst>
                                      </p:cBhvr>
                                      <p:to>
                                        <p:strVal val="visible"/>
                                      </p:to>
                                    </p:set>
                                    <p:animEffect transition="in" filter="fade">
                                      <p:cBhvr>
                                        <p:cTn id="37" dur="500"/>
                                        <p:tgtEl>
                                          <p:spTgt spid="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p:bldP spid="24" grpId="0"/>
      <p:bldP spid="39"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3558234" y="6098004"/>
            <a:ext cx="5619123" cy="369332"/>
          </a:xfrm>
          <a:prstGeom prst="rect">
            <a:avLst/>
          </a:prstGeom>
          <a:noFill/>
        </p:spPr>
        <p:txBody>
          <a:bodyPr wrap="square" rtlCol="0">
            <a:spAutoFit/>
          </a:bodyPr>
          <a:lstStyle/>
          <a:p>
            <a:pPr marL="285750" indent="-285750">
              <a:buFont typeface="Arial" panose="020B0604020202020204" pitchFamily="34" charset="0"/>
              <a:buChar char="•"/>
            </a:pPr>
            <a:r>
              <a:rPr lang="de-DE" dirty="0">
                <a:solidFill>
                  <a:srgbClr val="002060"/>
                </a:solidFill>
              </a:rPr>
              <a:t>Hysteresis – threshold and non-linear behaviour</a:t>
            </a:r>
          </a:p>
        </p:txBody>
      </p:sp>
      <p:pic>
        <p:nvPicPr>
          <p:cNvPr id="15" name="Picture 9" descr="lda3003"/>
          <p:cNvPicPr>
            <a:picLocks noChangeAspect="1" noChangeArrowheads="1"/>
          </p:cNvPicPr>
          <p:nvPr/>
        </p:nvPicPr>
        <p:blipFill rotWithShape="1">
          <a:blip r:embed="rId2">
            <a:lum bright="12000" contrast="18000"/>
            <a:extLst>
              <a:ext uri="{28A0092B-C50C-407E-A947-70E740481C1C}">
                <a14:useLocalDpi xmlns:a14="http://schemas.microsoft.com/office/drawing/2010/main" val="0"/>
              </a:ext>
            </a:extLst>
          </a:blip>
          <a:srcRect t="10870"/>
          <a:stretch/>
        </p:blipFill>
        <p:spPr bwMode="auto">
          <a:xfrm>
            <a:off x="309136" y="5168630"/>
            <a:ext cx="2972328" cy="1545078"/>
          </a:xfrm>
          <a:prstGeom prst="rect">
            <a:avLst/>
          </a:prstGeom>
          <a:noFill/>
          <a:extLst>
            <a:ext uri="{909E8E84-426E-40DD-AFC4-6F175D3DCCD1}">
              <a14:hiddenFill xmlns:a14="http://schemas.microsoft.com/office/drawing/2010/main">
                <a:solidFill>
                  <a:srgbClr val="FFFFFF"/>
                </a:solidFill>
              </a14:hiddenFill>
            </a:ext>
          </a:extLst>
        </p:spPr>
      </p:pic>
      <p:sp>
        <p:nvSpPr>
          <p:cNvPr id="19" name="TextBox 18"/>
          <p:cNvSpPr txBox="1"/>
          <p:nvPr/>
        </p:nvSpPr>
        <p:spPr>
          <a:xfrm>
            <a:off x="320095" y="5161967"/>
            <a:ext cx="2762295" cy="369332"/>
          </a:xfrm>
          <a:prstGeom prst="rect">
            <a:avLst/>
          </a:prstGeom>
          <a:noFill/>
        </p:spPr>
        <p:txBody>
          <a:bodyPr wrap="none" rtlCol="0">
            <a:spAutoFit/>
          </a:bodyPr>
          <a:lstStyle/>
          <a:p>
            <a:r>
              <a:rPr lang="de-DE" dirty="0">
                <a:solidFill>
                  <a:srgbClr val="002060"/>
                </a:solidFill>
              </a:rPr>
              <a:t>Inactive, stabilized dunes</a:t>
            </a:r>
          </a:p>
        </p:txBody>
      </p:sp>
      <p:sp>
        <p:nvSpPr>
          <p:cNvPr id="21" name="Rectangle 20"/>
          <p:cNvSpPr/>
          <p:nvPr/>
        </p:nvSpPr>
        <p:spPr>
          <a:xfrm>
            <a:off x="3580028" y="1082309"/>
            <a:ext cx="5731485" cy="369332"/>
          </a:xfrm>
          <a:prstGeom prst="rect">
            <a:avLst/>
          </a:prstGeom>
        </p:spPr>
        <p:txBody>
          <a:bodyPr wrap="square">
            <a:spAutoFit/>
          </a:bodyPr>
          <a:lstStyle/>
          <a:p>
            <a:pPr marL="285750" indent="-285750">
              <a:buFont typeface="Arial" panose="020B0604020202020204" pitchFamily="34" charset="0"/>
              <a:buChar char="•"/>
            </a:pPr>
            <a:r>
              <a:rPr lang="en-US" dirty="0">
                <a:solidFill>
                  <a:srgbClr val="002060"/>
                </a:solidFill>
              </a:rPr>
              <a:t>Wind erosion the main limiting factor for vegetation</a:t>
            </a:r>
            <a:endParaRPr lang="de-DE" dirty="0">
              <a:solidFill>
                <a:srgbClr val="002060"/>
              </a:solidFill>
            </a:endParaRPr>
          </a:p>
        </p:txBody>
      </p:sp>
      <p:grpSp>
        <p:nvGrpSpPr>
          <p:cNvPr id="31" name="Group 30"/>
          <p:cNvGrpSpPr/>
          <p:nvPr/>
        </p:nvGrpSpPr>
        <p:grpSpPr>
          <a:xfrm>
            <a:off x="3558234" y="1629875"/>
            <a:ext cx="5478568" cy="4455422"/>
            <a:chOff x="3558234" y="1629875"/>
            <a:chExt cx="5478568" cy="4455422"/>
          </a:xfrm>
        </p:grpSpPr>
        <p:grpSp>
          <p:nvGrpSpPr>
            <p:cNvPr id="2" name="Group 1"/>
            <p:cNvGrpSpPr/>
            <p:nvPr/>
          </p:nvGrpSpPr>
          <p:grpSpPr>
            <a:xfrm>
              <a:off x="3594301" y="1629875"/>
              <a:ext cx="5299905" cy="3406780"/>
              <a:chOff x="5162145" y="626956"/>
              <a:chExt cx="3762934" cy="2516814"/>
            </a:xfrm>
          </p:grpSpPr>
          <p:grpSp>
            <p:nvGrpSpPr>
              <p:cNvPr id="16" name="Group 15"/>
              <p:cNvGrpSpPr/>
              <p:nvPr/>
            </p:nvGrpSpPr>
            <p:grpSpPr>
              <a:xfrm>
                <a:off x="5162145" y="626956"/>
                <a:ext cx="3762934" cy="2516814"/>
                <a:chOff x="3569268" y="626955"/>
                <a:chExt cx="5355811" cy="3528547"/>
              </a:xfrm>
            </p:grpSpPr>
            <p:pic>
              <p:nvPicPr>
                <p:cNvPr id="3" name="Picture 2"/>
                <p:cNvPicPr>
                  <a:picLocks noChangeAspect="1"/>
                </p:cNvPicPr>
                <p:nvPr/>
              </p:nvPicPr>
              <p:blipFill>
                <a:blip r:embed="rId3"/>
                <a:stretch>
                  <a:fillRect/>
                </a:stretch>
              </p:blipFill>
              <p:spPr>
                <a:xfrm>
                  <a:off x="3569268" y="626955"/>
                  <a:ext cx="5355811" cy="3528547"/>
                </a:xfrm>
                <a:prstGeom prst="rect">
                  <a:avLst/>
                </a:prstGeom>
              </p:spPr>
            </p:pic>
            <p:sp>
              <p:nvSpPr>
                <p:cNvPr id="8" name="Freeform 7"/>
                <p:cNvSpPr/>
                <p:nvPr/>
              </p:nvSpPr>
              <p:spPr>
                <a:xfrm rot="10800000">
                  <a:off x="6331189" y="1429840"/>
                  <a:ext cx="1220253" cy="828216"/>
                </a:xfrm>
                <a:custGeom>
                  <a:avLst/>
                  <a:gdLst>
                    <a:gd name="connsiteX0" fmla="*/ 862519 w 862519"/>
                    <a:gd name="connsiteY0" fmla="*/ 622570 h 622570"/>
                    <a:gd name="connsiteX1" fmla="*/ 363166 w 862519"/>
                    <a:gd name="connsiteY1" fmla="*/ 408561 h 622570"/>
                    <a:gd name="connsiteX2" fmla="*/ 0 w 862519"/>
                    <a:gd name="connsiteY2" fmla="*/ 0 h 622570"/>
                  </a:gdLst>
                  <a:ahLst/>
                  <a:cxnLst>
                    <a:cxn ang="0">
                      <a:pos x="connsiteX0" y="connsiteY0"/>
                    </a:cxn>
                    <a:cxn ang="0">
                      <a:pos x="connsiteX1" y="connsiteY1"/>
                    </a:cxn>
                    <a:cxn ang="0">
                      <a:pos x="connsiteX2" y="connsiteY2"/>
                    </a:cxn>
                  </a:cxnLst>
                  <a:rect l="l" t="t" r="r" b="b"/>
                  <a:pathLst>
                    <a:path w="862519" h="622570">
                      <a:moveTo>
                        <a:pt x="862519" y="622570"/>
                      </a:moveTo>
                      <a:cubicBezTo>
                        <a:pt x="684719" y="567446"/>
                        <a:pt x="506919" y="512323"/>
                        <a:pt x="363166" y="408561"/>
                      </a:cubicBezTo>
                      <a:cubicBezTo>
                        <a:pt x="219413" y="304799"/>
                        <a:pt x="109706" y="152399"/>
                        <a:pt x="0" y="0"/>
                      </a:cubicBezTo>
                    </a:path>
                  </a:pathLst>
                </a:custGeom>
                <a:noFill/>
                <a:ln w="28575">
                  <a:solidFill>
                    <a:srgbClr val="0070C0"/>
                  </a:solidFill>
                  <a:headEnd type="none"/>
                  <a:tailEnd type="arrow"/>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grpSp>
          <p:sp>
            <p:nvSpPr>
              <p:cNvPr id="9" name="TextBox 8"/>
              <p:cNvSpPr txBox="1"/>
              <p:nvPr/>
            </p:nvSpPr>
            <p:spPr>
              <a:xfrm>
                <a:off x="7100777" y="943204"/>
                <a:ext cx="1693212" cy="646331"/>
              </a:xfrm>
              <a:prstGeom prst="rect">
                <a:avLst/>
              </a:prstGeom>
              <a:noFill/>
            </p:spPr>
            <p:txBody>
              <a:bodyPr wrap="square" rtlCol="0">
                <a:spAutoFit/>
              </a:bodyPr>
              <a:lstStyle/>
              <a:p>
                <a:pPr algn="r"/>
                <a:r>
                  <a:rPr lang="de-DE" sz="1200" dirty="0">
                    <a:solidFill>
                      <a:srgbClr val="0070C0"/>
                    </a:solidFill>
                  </a:rPr>
                  <a:t>Destruction of vegetation cover (dune activitation)</a:t>
                </a:r>
              </a:p>
            </p:txBody>
          </p:sp>
          <p:sp>
            <p:nvSpPr>
              <p:cNvPr id="12" name="TextBox 11"/>
              <p:cNvSpPr txBox="1"/>
              <p:nvPr/>
            </p:nvSpPr>
            <p:spPr>
              <a:xfrm>
                <a:off x="5624576" y="2434692"/>
                <a:ext cx="1269069" cy="287694"/>
              </a:xfrm>
              <a:prstGeom prst="rect">
                <a:avLst/>
              </a:prstGeom>
              <a:solidFill>
                <a:schemeClr val="bg1"/>
              </a:solidFill>
            </p:spPr>
            <p:txBody>
              <a:bodyPr wrap="square" rtlCol="0">
                <a:spAutoFit/>
              </a:bodyPr>
              <a:lstStyle/>
              <a:p>
                <a:pPr algn="ctr"/>
                <a:r>
                  <a:rPr lang="de-DE" sz="1100" dirty="0">
                    <a:solidFill>
                      <a:srgbClr val="00B050"/>
                    </a:solidFill>
                  </a:rPr>
                  <a:t>Colonization </a:t>
                </a:r>
              </a:p>
              <a:p>
                <a:pPr algn="ctr"/>
                <a:r>
                  <a:rPr lang="de-DE" sz="1100" dirty="0">
                    <a:solidFill>
                      <a:srgbClr val="00B050"/>
                    </a:solidFill>
                  </a:rPr>
                  <a:t>(dune stabilization)</a:t>
                </a:r>
              </a:p>
            </p:txBody>
          </p:sp>
          <p:sp>
            <p:nvSpPr>
              <p:cNvPr id="17" name="Freeform 16"/>
              <p:cNvSpPr/>
              <p:nvPr/>
            </p:nvSpPr>
            <p:spPr>
              <a:xfrm>
                <a:off x="6459606" y="2129394"/>
                <a:ext cx="868078" cy="610597"/>
              </a:xfrm>
              <a:custGeom>
                <a:avLst/>
                <a:gdLst>
                  <a:gd name="connsiteX0" fmla="*/ 862519 w 862519"/>
                  <a:gd name="connsiteY0" fmla="*/ 622570 h 622570"/>
                  <a:gd name="connsiteX1" fmla="*/ 363166 w 862519"/>
                  <a:gd name="connsiteY1" fmla="*/ 408561 h 622570"/>
                  <a:gd name="connsiteX2" fmla="*/ 0 w 862519"/>
                  <a:gd name="connsiteY2" fmla="*/ 0 h 622570"/>
                </a:gdLst>
                <a:ahLst/>
                <a:cxnLst>
                  <a:cxn ang="0">
                    <a:pos x="connsiteX0" y="connsiteY0"/>
                  </a:cxn>
                  <a:cxn ang="0">
                    <a:pos x="connsiteX1" y="connsiteY1"/>
                  </a:cxn>
                  <a:cxn ang="0">
                    <a:pos x="connsiteX2" y="connsiteY2"/>
                  </a:cxn>
                </a:cxnLst>
                <a:rect l="l" t="t" r="r" b="b"/>
                <a:pathLst>
                  <a:path w="862519" h="622570">
                    <a:moveTo>
                      <a:pt x="862519" y="622570"/>
                    </a:moveTo>
                    <a:cubicBezTo>
                      <a:pt x="684719" y="567446"/>
                      <a:pt x="506919" y="512323"/>
                      <a:pt x="363166" y="408561"/>
                    </a:cubicBezTo>
                    <a:cubicBezTo>
                      <a:pt x="219413" y="304799"/>
                      <a:pt x="109706" y="152399"/>
                      <a:pt x="0" y="0"/>
                    </a:cubicBezTo>
                  </a:path>
                </a:pathLst>
              </a:custGeom>
              <a:noFill/>
              <a:ln w="28575">
                <a:solidFill>
                  <a:srgbClr val="00B050"/>
                </a:solidFill>
                <a:headEnd type="none"/>
                <a:tailEnd type="arrow"/>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grpSp>
        <p:sp>
          <p:nvSpPr>
            <p:cNvPr id="22" name="Rectangle 21"/>
            <p:cNvSpPr/>
            <p:nvPr/>
          </p:nvSpPr>
          <p:spPr>
            <a:xfrm>
              <a:off x="3558234" y="5161967"/>
              <a:ext cx="5478568" cy="923330"/>
            </a:xfrm>
            <a:prstGeom prst="rect">
              <a:avLst/>
            </a:prstGeom>
          </p:spPr>
          <p:txBody>
            <a:bodyPr wrap="square">
              <a:spAutoFit/>
            </a:bodyPr>
            <a:lstStyle/>
            <a:p>
              <a:pPr marL="285750" indent="-285750">
                <a:buFont typeface="Arial" panose="020B0604020202020204" pitchFamily="34" charset="0"/>
                <a:buChar char="•"/>
              </a:pPr>
              <a:r>
                <a:rPr lang="en-US" dirty="0">
                  <a:solidFill>
                    <a:srgbClr val="002060"/>
                  </a:solidFill>
                </a:rPr>
                <a:t>Once vegetated, a much higher wind stress is needed to destroy the vegetation and re-activate the dunes</a:t>
              </a:r>
              <a:endParaRPr lang="de-DE" dirty="0">
                <a:solidFill>
                  <a:srgbClr val="002060"/>
                </a:solidFill>
              </a:endParaRPr>
            </a:p>
          </p:txBody>
        </p:sp>
      </p:grpSp>
      <p:sp>
        <p:nvSpPr>
          <p:cNvPr id="23" name="TextBox 22"/>
          <p:cNvSpPr txBox="1"/>
          <p:nvPr/>
        </p:nvSpPr>
        <p:spPr>
          <a:xfrm>
            <a:off x="8375841" y="6649960"/>
            <a:ext cx="768159" cy="230832"/>
          </a:xfrm>
          <a:prstGeom prst="rect">
            <a:avLst/>
          </a:prstGeom>
          <a:noFill/>
        </p:spPr>
        <p:txBody>
          <a:bodyPr wrap="none" rtlCol="0">
            <a:spAutoFit/>
          </a:bodyPr>
          <a:lstStyle/>
          <a:p>
            <a:r>
              <a:rPr lang="de-DE" sz="900" dirty="0">
                <a:solidFill>
                  <a:srgbClr val="002060"/>
                </a:solidFill>
              </a:rPr>
              <a:t>Tsoar 2005</a:t>
            </a:r>
          </a:p>
        </p:txBody>
      </p:sp>
      <p:grpSp>
        <p:nvGrpSpPr>
          <p:cNvPr id="14" name="Group 13"/>
          <p:cNvGrpSpPr/>
          <p:nvPr/>
        </p:nvGrpSpPr>
        <p:grpSpPr>
          <a:xfrm>
            <a:off x="309136" y="438020"/>
            <a:ext cx="9125595" cy="4632616"/>
            <a:chOff x="309136" y="438020"/>
            <a:chExt cx="9125595" cy="4632616"/>
          </a:xfrm>
        </p:grpSpPr>
        <p:sp>
          <p:nvSpPr>
            <p:cNvPr id="24" name="Rectangle 23"/>
            <p:cNvSpPr/>
            <p:nvPr/>
          </p:nvSpPr>
          <p:spPr>
            <a:xfrm>
              <a:off x="3580028" y="438020"/>
              <a:ext cx="5854703" cy="646331"/>
            </a:xfrm>
            <a:prstGeom prst="rect">
              <a:avLst/>
            </a:prstGeom>
          </p:spPr>
          <p:txBody>
            <a:bodyPr wrap="square">
              <a:spAutoFit/>
            </a:bodyPr>
            <a:lstStyle/>
            <a:p>
              <a:pPr marL="285750" indent="-285750">
                <a:buFont typeface="Arial" panose="020B0604020202020204" pitchFamily="34" charset="0"/>
                <a:buChar char="•"/>
              </a:pPr>
              <a:r>
                <a:rPr lang="en-US" dirty="0">
                  <a:solidFill>
                    <a:srgbClr val="002060"/>
                  </a:solidFill>
                </a:rPr>
                <a:t>Sandy ecosystems are not controlled by water (rainfall) but by wind power</a:t>
              </a:r>
              <a:endParaRPr lang="de-DE" dirty="0">
                <a:solidFill>
                  <a:srgbClr val="002060"/>
                </a:solidFill>
              </a:endParaRPr>
            </a:p>
          </p:txBody>
        </p:sp>
        <p:grpSp>
          <p:nvGrpSpPr>
            <p:cNvPr id="13" name="Group 12"/>
            <p:cNvGrpSpPr/>
            <p:nvPr/>
          </p:nvGrpSpPr>
          <p:grpSpPr>
            <a:xfrm>
              <a:off x="309136" y="3562515"/>
              <a:ext cx="2965109" cy="1508121"/>
              <a:chOff x="309136" y="3562515"/>
              <a:chExt cx="2965109" cy="1508121"/>
            </a:xfrm>
          </p:grpSpPr>
          <p:pic>
            <p:nvPicPr>
              <p:cNvPr id="7" name="Picture 6"/>
              <p:cNvPicPr>
                <a:picLocks noChangeAspect="1"/>
              </p:cNvPicPr>
              <p:nvPr/>
            </p:nvPicPr>
            <p:blipFill rotWithShape="1">
              <a:blip r:embed="rId4" cstate="print">
                <a:extLst>
                  <a:ext uri="{28A0092B-C50C-407E-A947-70E740481C1C}">
                    <a14:useLocalDpi xmlns:a14="http://schemas.microsoft.com/office/drawing/2010/main" val="0"/>
                  </a:ext>
                </a:extLst>
              </a:blip>
              <a:srcRect t="8849" b="24205"/>
              <a:stretch/>
            </p:blipFill>
            <p:spPr>
              <a:xfrm>
                <a:off x="309136" y="3562515"/>
                <a:ext cx="2965109" cy="1488757"/>
              </a:xfrm>
              <a:prstGeom prst="rect">
                <a:avLst/>
              </a:prstGeom>
            </p:spPr>
          </p:pic>
          <p:sp>
            <p:nvSpPr>
              <p:cNvPr id="26" name="TextBox 25"/>
              <p:cNvSpPr txBox="1"/>
              <p:nvPr/>
            </p:nvSpPr>
            <p:spPr>
              <a:xfrm>
                <a:off x="320095" y="4701304"/>
                <a:ext cx="1249060" cy="369332"/>
              </a:xfrm>
              <a:prstGeom prst="rect">
                <a:avLst/>
              </a:prstGeom>
              <a:noFill/>
            </p:spPr>
            <p:txBody>
              <a:bodyPr wrap="none" rtlCol="0">
                <a:spAutoFit/>
              </a:bodyPr>
              <a:lstStyle/>
              <a:p>
                <a:r>
                  <a:rPr lang="de-DE" dirty="0">
                    <a:solidFill>
                      <a:srgbClr val="002060"/>
                    </a:solidFill>
                  </a:rPr>
                  <a:t>Downwind</a:t>
                </a:r>
              </a:p>
            </p:txBody>
          </p:sp>
        </p:grpSp>
      </p:grpSp>
      <p:cxnSp>
        <p:nvCxnSpPr>
          <p:cNvPr id="27" name="Straight Connector 26"/>
          <p:cNvCxnSpPr/>
          <p:nvPr/>
        </p:nvCxnSpPr>
        <p:spPr>
          <a:xfrm>
            <a:off x="107504" y="404664"/>
            <a:ext cx="8856984"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28" name="TextBox 27"/>
          <p:cNvSpPr txBox="1"/>
          <p:nvPr/>
        </p:nvSpPr>
        <p:spPr>
          <a:xfrm>
            <a:off x="0" y="0"/>
            <a:ext cx="9144000" cy="369332"/>
          </a:xfrm>
          <a:prstGeom prst="rect">
            <a:avLst/>
          </a:prstGeom>
          <a:noFill/>
        </p:spPr>
        <p:txBody>
          <a:bodyPr wrap="square" rtlCol="0">
            <a:spAutoFit/>
          </a:bodyPr>
          <a:lstStyle/>
          <a:p>
            <a:pPr algn="r"/>
            <a:r>
              <a:rPr lang="de-DE" b="1" dirty="0">
                <a:solidFill>
                  <a:srgbClr val="002060"/>
                </a:solidFill>
                <a:latin typeface="Arial" panose="020B0604020202020204" pitchFamily="34" charset="0"/>
                <a:cs typeface="Arial" panose="020B0604020202020204" pitchFamily="34" charset="0"/>
              </a:rPr>
              <a:t>Wind vs Vegetation</a:t>
            </a:r>
          </a:p>
        </p:txBody>
      </p:sp>
      <p:grpSp>
        <p:nvGrpSpPr>
          <p:cNvPr id="10" name="Group 9"/>
          <p:cNvGrpSpPr/>
          <p:nvPr/>
        </p:nvGrpSpPr>
        <p:grpSpPr>
          <a:xfrm>
            <a:off x="295710" y="101568"/>
            <a:ext cx="2985754" cy="3335538"/>
            <a:chOff x="295710" y="101568"/>
            <a:chExt cx="2985754" cy="3335538"/>
          </a:xfrm>
        </p:grpSpPr>
        <p:pic>
          <p:nvPicPr>
            <p:cNvPr id="6" name="Picture 5"/>
            <p:cNvPicPr>
              <a:picLocks noChangeAspect="1"/>
            </p:cNvPicPr>
            <p:nvPr/>
          </p:nvPicPr>
          <p:blipFill rotWithShape="1">
            <a:blip r:embed="rId5" cstate="print">
              <a:extLst>
                <a:ext uri="{28A0092B-C50C-407E-A947-70E740481C1C}">
                  <a14:useLocalDpi xmlns:a14="http://schemas.microsoft.com/office/drawing/2010/main" val="0"/>
                </a:ext>
              </a:extLst>
            </a:blip>
            <a:srcRect l="15272" t="16861" b="16480"/>
            <a:stretch/>
          </p:blipFill>
          <p:spPr>
            <a:xfrm>
              <a:off x="295710" y="1679642"/>
              <a:ext cx="2978535" cy="1757464"/>
            </a:xfrm>
            <a:prstGeom prst="rect">
              <a:avLst/>
            </a:prstGeom>
          </p:spPr>
        </p:pic>
        <p:sp>
          <p:nvSpPr>
            <p:cNvPr id="25" name="TextBox 24"/>
            <p:cNvSpPr txBox="1"/>
            <p:nvPr/>
          </p:nvSpPr>
          <p:spPr>
            <a:xfrm>
              <a:off x="320095" y="3067773"/>
              <a:ext cx="1249060" cy="369332"/>
            </a:xfrm>
            <a:prstGeom prst="rect">
              <a:avLst/>
            </a:prstGeom>
            <a:noFill/>
          </p:spPr>
          <p:txBody>
            <a:bodyPr wrap="none" rtlCol="0">
              <a:spAutoFit/>
            </a:bodyPr>
            <a:lstStyle/>
            <a:p>
              <a:r>
                <a:rPr lang="de-DE" dirty="0">
                  <a:solidFill>
                    <a:srgbClr val="002060"/>
                  </a:solidFill>
                </a:rPr>
                <a:t>Downwind</a:t>
              </a:r>
            </a:p>
          </p:txBody>
        </p:sp>
        <p:pic>
          <p:nvPicPr>
            <p:cNvPr id="29" name="Picture 3" descr="D:\Bilder\BOLIVIA_PROJECT\IZOZO\IZO JAIME\DSC00237.JPG">
              <a:extLst>
                <a:ext uri="{FF2B5EF4-FFF2-40B4-BE49-F238E27FC236}">
                  <a16:creationId xmlns:a16="http://schemas.microsoft.com/office/drawing/2014/main" id="{910D4AED-7572-4A0C-861B-D587F283FA1E}"/>
                </a:ext>
              </a:extLst>
            </p:cNvPr>
            <p:cNvPicPr>
              <a:picLocks noChangeAspect="1" noChangeArrowheads="1"/>
            </p:cNvPicPr>
            <p:nvPr/>
          </p:nvPicPr>
          <p:blipFill rotWithShape="1">
            <a:blip r:embed="rId6" cstate="print"/>
            <a:srcRect t="15926" b="19141"/>
            <a:stretch/>
          </p:blipFill>
          <p:spPr bwMode="auto">
            <a:xfrm>
              <a:off x="298564" y="101568"/>
              <a:ext cx="2982900" cy="1452665"/>
            </a:xfrm>
            <a:prstGeom prst="rect">
              <a:avLst/>
            </a:prstGeom>
            <a:noFill/>
          </p:spPr>
        </p:pic>
        <p:sp>
          <p:nvSpPr>
            <p:cNvPr id="30" name="TextBox 29"/>
            <p:cNvSpPr txBox="1"/>
            <p:nvPr/>
          </p:nvSpPr>
          <p:spPr>
            <a:xfrm>
              <a:off x="320095" y="1124186"/>
              <a:ext cx="954107" cy="369332"/>
            </a:xfrm>
            <a:prstGeom prst="rect">
              <a:avLst/>
            </a:prstGeom>
            <a:noFill/>
          </p:spPr>
          <p:txBody>
            <a:bodyPr wrap="none" rtlCol="0">
              <a:spAutoFit/>
            </a:bodyPr>
            <a:lstStyle/>
            <a:p>
              <a:r>
                <a:rPr lang="de-DE" dirty="0">
                  <a:solidFill>
                    <a:srgbClr val="002060"/>
                  </a:solidFill>
                </a:rPr>
                <a:t>Upwind</a:t>
              </a:r>
            </a:p>
          </p:txBody>
        </p:sp>
      </p:grpSp>
    </p:spTree>
    <p:extLst>
      <p:ext uri="{BB962C8B-B14F-4D97-AF65-F5344CB8AC3E}">
        <p14:creationId xmlns:p14="http://schemas.microsoft.com/office/powerpoint/2010/main" val="21732887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1"/>
                                        </p:tgtEl>
                                        <p:attrNameLst>
                                          <p:attrName>style.visibility</p:attrName>
                                        </p:attrNameLst>
                                      </p:cBhvr>
                                      <p:to>
                                        <p:strVal val="visible"/>
                                      </p:to>
                                    </p:set>
                                    <p:animEffect transition="in" filter="fade">
                                      <p:cBhvr>
                                        <p:cTn id="12" dur="500"/>
                                        <p:tgtEl>
                                          <p:spTgt spid="2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1"/>
                                        </p:tgtEl>
                                        <p:attrNameLst>
                                          <p:attrName>style.visibility</p:attrName>
                                        </p:attrNameLst>
                                      </p:cBhvr>
                                      <p:to>
                                        <p:strVal val="visible"/>
                                      </p:to>
                                    </p:set>
                                    <p:animEffect transition="in" filter="fade">
                                      <p:cBhvr>
                                        <p:cTn id="17" dur="500"/>
                                        <p:tgtEl>
                                          <p:spTgt spid="31"/>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21"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cxnSp>
        <p:nvCxnSpPr>
          <p:cNvPr id="6" name="Straight Connector 5"/>
          <p:cNvCxnSpPr/>
          <p:nvPr/>
        </p:nvCxnSpPr>
        <p:spPr>
          <a:xfrm>
            <a:off x="107504" y="404664"/>
            <a:ext cx="8856984"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7" name="TextBox 6"/>
          <p:cNvSpPr txBox="1"/>
          <p:nvPr/>
        </p:nvSpPr>
        <p:spPr>
          <a:xfrm>
            <a:off x="0" y="0"/>
            <a:ext cx="9144000" cy="369332"/>
          </a:xfrm>
          <a:prstGeom prst="rect">
            <a:avLst/>
          </a:prstGeom>
          <a:noFill/>
        </p:spPr>
        <p:txBody>
          <a:bodyPr wrap="square" rtlCol="0">
            <a:spAutoFit/>
          </a:bodyPr>
          <a:lstStyle/>
          <a:p>
            <a:pPr algn="r"/>
            <a:r>
              <a:rPr lang="de-DE" b="1" dirty="0">
                <a:solidFill>
                  <a:srgbClr val="002060"/>
                </a:solidFill>
              </a:rPr>
              <a:t>Wind and Topography</a:t>
            </a:r>
            <a:endParaRPr lang="de-DE" b="1" dirty="0">
              <a:solidFill>
                <a:srgbClr val="002060"/>
              </a:solidFill>
              <a:latin typeface="Arial" panose="020B0604020202020204" pitchFamily="34" charset="0"/>
              <a:cs typeface="Arial" panose="020B0604020202020204" pitchFamily="34" charset="0"/>
            </a:endParaRPr>
          </a:p>
        </p:txBody>
      </p:sp>
      <p:sp>
        <p:nvSpPr>
          <p:cNvPr id="8" name="Right Arrow 7"/>
          <p:cNvSpPr/>
          <p:nvPr/>
        </p:nvSpPr>
        <p:spPr>
          <a:xfrm>
            <a:off x="291830" y="726004"/>
            <a:ext cx="745787" cy="791183"/>
          </a:xfrm>
          <a:prstGeom prst="rightArrow">
            <a:avLst/>
          </a:prstGeom>
          <a:noFill/>
          <a:ln w="9525">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9" name="TextBox 8"/>
          <p:cNvSpPr txBox="1"/>
          <p:nvPr/>
        </p:nvSpPr>
        <p:spPr>
          <a:xfrm>
            <a:off x="7124838" y="6567889"/>
            <a:ext cx="1997726" cy="307777"/>
          </a:xfrm>
          <a:prstGeom prst="rect">
            <a:avLst/>
          </a:prstGeom>
          <a:noFill/>
        </p:spPr>
        <p:txBody>
          <a:bodyPr wrap="none" rtlCol="0">
            <a:spAutoFit/>
          </a:bodyPr>
          <a:lstStyle/>
          <a:p>
            <a:r>
              <a:rPr lang="de-DE" sz="1400" dirty="0">
                <a:solidFill>
                  <a:srgbClr val="002060"/>
                </a:solidFill>
              </a:rPr>
              <a:t>Yarlung Tsangbo, Tibet</a:t>
            </a:r>
          </a:p>
        </p:txBody>
      </p:sp>
      <p:sp>
        <p:nvSpPr>
          <p:cNvPr id="10" name="TextBox 9"/>
          <p:cNvSpPr txBox="1"/>
          <p:nvPr/>
        </p:nvSpPr>
        <p:spPr>
          <a:xfrm>
            <a:off x="220493" y="3618956"/>
            <a:ext cx="5188086" cy="369332"/>
          </a:xfrm>
          <a:prstGeom prst="rect">
            <a:avLst/>
          </a:prstGeom>
          <a:noFill/>
        </p:spPr>
        <p:txBody>
          <a:bodyPr wrap="square" rtlCol="0">
            <a:spAutoFit/>
          </a:bodyPr>
          <a:lstStyle/>
          <a:p>
            <a:pPr marL="285750" indent="-285750">
              <a:buFont typeface="Arial" panose="020B0604020202020204" pitchFamily="34" charset="0"/>
              <a:buChar char="•"/>
            </a:pPr>
            <a:r>
              <a:rPr lang="de-DE" dirty="0">
                <a:solidFill>
                  <a:srgbClr val="002060"/>
                </a:solidFill>
              </a:rPr>
              <a:t>Arid environment – absence of vegetation</a:t>
            </a:r>
          </a:p>
        </p:txBody>
      </p:sp>
      <p:sp>
        <p:nvSpPr>
          <p:cNvPr id="14" name="TextBox 13"/>
          <p:cNvSpPr txBox="1"/>
          <p:nvPr/>
        </p:nvSpPr>
        <p:spPr>
          <a:xfrm>
            <a:off x="3153639" y="5099979"/>
            <a:ext cx="458780" cy="584775"/>
          </a:xfrm>
          <a:prstGeom prst="rect">
            <a:avLst/>
          </a:prstGeom>
          <a:noFill/>
        </p:spPr>
        <p:txBody>
          <a:bodyPr wrap="none" rtlCol="0">
            <a:spAutoFit/>
          </a:bodyPr>
          <a:lstStyle/>
          <a:p>
            <a:r>
              <a:rPr lang="de-DE" sz="3200" dirty="0">
                <a:solidFill>
                  <a:srgbClr val="002060"/>
                </a:solidFill>
                <a:latin typeface="Arial Black" panose="020B0A04020102020204" pitchFamily="34" charset="0"/>
              </a:rPr>
              <a:t>1</a:t>
            </a:r>
          </a:p>
        </p:txBody>
      </p:sp>
      <p:grpSp>
        <p:nvGrpSpPr>
          <p:cNvPr id="25" name="Group 24"/>
          <p:cNvGrpSpPr/>
          <p:nvPr/>
        </p:nvGrpSpPr>
        <p:grpSpPr>
          <a:xfrm>
            <a:off x="229283" y="4040221"/>
            <a:ext cx="5304818" cy="2704289"/>
            <a:chOff x="220494" y="4040222"/>
            <a:chExt cx="5304818" cy="2704289"/>
          </a:xfrm>
        </p:grpSpPr>
        <p:pic>
          <p:nvPicPr>
            <p:cNvPr id="15" name="Picture 14"/>
            <p:cNvPicPr>
              <a:picLocks noChangeAspect="1"/>
            </p:cNvPicPr>
            <p:nvPr/>
          </p:nvPicPr>
          <p:blipFill rotWithShape="1">
            <a:blip r:embed="rId3"/>
            <a:srcRect l="6651" t="12688" r="17619" b="5329"/>
            <a:stretch/>
          </p:blipFill>
          <p:spPr>
            <a:xfrm>
              <a:off x="220494" y="4040222"/>
              <a:ext cx="5304818" cy="2704289"/>
            </a:xfrm>
            <a:prstGeom prst="rect">
              <a:avLst/>
            </a:prstGeom>
            <a:ln w="15875">
              <a:solidFill>
                <a:schemeClr val="bg1"/>
              </a:solidFill>
            </a:ln>
          </p:spPr>
        </p:pic>
        <p:sp>
          <p:nvSpPr>
            <p:cNvPr id="16" name="TextBox 15"/>
            <p:cNvSpPr txBox="1"/>
            <p:nvPr/>
          </p:nvSpPr>
          <p:spPr>
            <a:xfrm>
              <a:off x="1956090" y="5099979"/>
              <a:ext cx="458780" cy="584775"/>
            </a:xfrm>
            <a:prstGeom prst="rect">
              <a:avLst/>
            </a:prstGeom>
            <a:noFill/>
          </p:spPr>
          <p:txBody>
            <a:bodyPr wrap="none" rtlCol="0">
              <a:spAutoFit/>
            </a:bodyPr>
            <a:lstStyle/>
            <a:p>
              <a:r>
                <a:rPr lang="de-DE" sz="3200" dirty="0">
                  <a:solidFill>
                    <a:srgbClr val="002060"/>
                  </a:solidFill>
                  <a:latin typeface="Arial Black" panose="020B0A04020102020204" pitchFamily="34" charset="0"/>
                </a:rPr>
                <a:t>2</a:t>
              </a:r>
            </a:p>
          </p:txBody>
        </p:sp>
        <p:sp>
          <p:nvSpPr>
            <p:cNvPr id="17" name="TextBox 16"/>
            <p:cNvSpPr txBox="1"/>
            <p:nvPr/>
          </p:nvSpPr>
          <p:spPr>
            <a:xfrm>
              <a:off x="2853448" y="5843836"/>
              <a:ext cx="2262158" cy="369332"/>
            </a:xfrm>
            <a:prstGeom prst="rect">
              <a:avLst/>
            </a:prstGeom>
            <a:noFill/>
          </p:spPr>
          <p:txBody>
            <a:bodyPr wrap="none" rtlCol="0">
              <a:spAutoFit/>
            </a:bodyPr>
            <a:lstStyle/>
            <a:p>
              <a:r>
                <a:rPr lang="de-DE" dirty="0">
                  <a:solidFill>
                    <a:srgbClr val="002060"/>
                  </a:solidFill>
                </a:rPr>
                <a:t>proximal dune fields</a:t>
              </a:r>
            </a:p>
          </p:txBody>
        </p:sp>
      </p:grpSp>
      <p:grpSp>
        <p:nvGrpSpPr>
          <p:cNvPr id="26" name="Group 25"/>
          <p:cNvGrpSpPr/>
          <p:nvPr/>
        </p:nvGrpSpPr>
        <p:grpSpPr>
          <a:xfrm>
            <a:off x="1037617" y="2023613"/>
            <a:ext cx="1838965" cy="968408"/>
            <a:chOff x="1037617" y="2023613"/>
            <a:chExt cx="1838965" cy="968408"/>
          </a:xfrm>
        </p:grpSpPr>
        <p:sp>
          <p:nvSpPr>
            <p:cNvPr id="18" name="TextBox 17"/>
            <p:cNvSpPr txBox="1"/>
            <p:nvPr/>
          </p:nvSpPr>
          <p:spPr>
            <a:xfrm>
              <a:off x="1751809" y="2407246"/>
              <a:ext cx="458780" cy="584775"/>
            </a:xfrm>
            <a:prstGeom prst="rect">
              <a:avLst/>
            </a:prstGeom>
            <a:noFill/>
          </p:spPr>
          <p:txBody>
            <a:bodyPr wrap="none" rtlCol="0">
              <a:spAutoFit/>
            </a:bodyPr>
            <a:lstStyle/>
            <a:p>
              <a:r>
                <a:rPr lang="de-DE" sz="3200" dirty="0">
                  <a:solidFill>
                    <a:srgbClr val="002060"/>
                  </a:solidFill>
                  <a:latin typeface="Arial Black" panose="020B0A04020102020204" pitchFamily="34" charset="0"/>
                </a:rPr>
                <a:t>3</a:t>
              </a:r>
            </a:p>
          </p:txBody>
        </p:sp>
        <p:sp>
          <p:nvSpPr>
            <p:cNvPr id="19" name="TextBox 18"/>
            <p:cNvSpPr txBox="1"/>
            <p:nvPr/>
          </p:nvSpPr>
          <p:spPr>
            <a:xfrm>
              <a:off x="1037617" y="2023613"/>
              <a:ext cx="1838965" cy="369332"/>
            </a:xfrm>
            <a:prstGeom prst="rect">
              <a:avLst/>
            </a:prstGeom>
            <a:noFill/>
          </p:spPr>
          <p:txBody>
            <a:bodyPr wrap="none" rtlCol="0">
              <a:spAutoFit/>
            </a:bodyPr>
            <a:lstStyle/>
            <a:p>
              <a:r>
                <a:rPr lang="de-DE" dirty="0">
                  <a:solidFill>
                    <a:srgbClr val="002060"/>
                  </a:solidFill>
                </a:rPr>
                <a:t>climbing dunes </a:t>
              </a:r>
            </a:p>
          </p:txBody>
        </p:sp>
      </p:grpSp>
      <p:grpSp>
        <p:nvGrpSpPr>
          <p:cNvPr id="27" name="Group 26"/>
          <p:cNvGrpSpPr/>
          <p:nvPr/>
        </p:nvGrpSpPr>
        <p:grpSpPr>
          <a:xfrm>
            <a:off x="4215319" y="1302899"/>
            <a:ext cx="3648210" cy="1311543"/>
            <a:chOff x="4215319" y="1302899"/>
            <a:chExt cx="3648210" cy="1311543"/>
          </a:xfrm>
        </p:grpSpPr>
        <p:sp>
          <p:nvSpPr>
            <p:cNvPr id="20" name="Freeform 19"/>
            <p:cNvSpPr/>
            <p:nvPr/>
          </p:nvSpPr>
          <p:spPr>
            <a:xfrm>
              <a:off x="4215319" y="1302899"/>
              <a:ext cx="1485089" cy="305107"/>
            </a:xfrm>
            <a:custGeom>
              <a:avLst/>
              <a:gdLst>
                <a:gd name="connsiteX0" fmla="*/ 0 w 1485089"/>
                <a:gd name="connsiteY0" fmla="*/ 259711 h 305107"/>
                <a:gd name="connsiteX1" fmla="*/ 875489 w 1485089"/>
                <a:gd name="connsiteY1" fmla="*/ 307 h 305107"/>
                <a:gd name="connsiteX2" fmla="*/ 1485089 w 1485089"/>
                <a:gd name="connsiteY2" fmla="*/ 305107 h 305107"/>
              </a:gdLst>
              <a:ahLst/>
              <a:cxnLst>
                <a:cxn ang="0">
                  <a:pos x="connsiteX0" y="connsiteY0"/>
                </a:cxn>
                <a:cxn ang="0">
                  <a:pos x="connsiteX1" y="connsiteY1"/>
                </a:cxn>
                <a:cxn ang="0">
                  <a:pos x="connsiteX2" y="connsiteY2"/>
                </a:cxn>
              </a:cxnLst>
              <a:rect l="l" t="t" r="r" b="b"/>
              <a:pathLst>
                <a:path w="1485089" h="305107">
                  <a:moveTo>
                    <a:pt x="0" y="259711"/>
                  </a:moveTo>
                  <a:cubicBezTo>
                    <a:pt x="313987" y="126226"/>
                    <a:pt x="627974" y="-7259"/>
                    <a:pt x="875489" y="307"/>
                  </a:cubicBezTo>
                  <a:cubicBezTo>
                    <a:pt x="1123004" y="7873"/>
                    <a:pt x="1304046" y="156490"/>
                    <a:pt x="1485089" y="305107"/>
                  </a:cubicBezTo>
                </a:path>
              </a:pathLst>
            </a:custGeom>
            <a:noFill/>
            <a:ln>
              <a:solidFill>
                <a:srgbClr val="002060"/>
              </a:solidFill>
              <a:tailEnd type="arrow"/>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21" name="TextBox 20"/>
            <p:cNvSpPr txBox="1"/>
            <p:nvPr/>
          </p:nvSpPr>
          <p:spPr>
            <a:xfrm>
              <a:off x="6319517" y="1654281"/>
              <a:ext cx="1544012" cy="369332"/>
            </a:xfrm>
            <a:prstGeom prst="rect">
              <a:avLst/>
            </a:prstGeom>
            <a:noFill/>
          </p:spPr>
          <p:txBody>
            <a:bodyPr wrap="none" rtlCol="0">
              <a:spAutoFit/>
            </a:bodyPr>
            <a:lstStyle/>
            <a:p>
              <a:r>
                <a:rPr lang="de-DE" dirty="0">
                  <a:solidFill>
                    <a:srgbClr val="002060"/>
                  </a:solidFill>
                </a:rPr>
                <a:t>falling dunes </a:t>
              </a:r>
            </a:p>
          </p:txBody>
        </p:sp>
        <p:sp>
          <p:nvSpPr>
            <p:cNvPr id="22" name="TextBox 21"/>
            <p:cNvSpPr txBox="1"/>
            <p:nvPr/>
          </p:nvSpPr>
          <p:spPr>
            <a:xfrm>
              <a:off x="7091523" y="1948197"/>
              <a:ext cx="458780" cy="584775"/>
            </a:xfrm>
            <a:prstGeom prst="rect">
              <a:avLst/>
            </a:prstGeom>
            <a:noFill/>
          </p:spPr>
          <p:txBody>
            <a:bodyPr wrap="none" rtlCol="0">
              <a:spAutoFit/>
            </a:bodyPr>
            <a:lstStyle/>
            <a:p>
              <a:r>
                <a:rPr lang="de-DE" sz="3200" dirty="0">
                  <a:solidFill>
                    <a:srgbClr val="002060"/>
                  </a:solidFill>
                  <a:latin typeface="Arial Black" panose="020B0A04020102020204" pitchFamily="34" charset="0"/>
                </a:rPr>
                <a:t>4</a:t>
              </a:r>
            </a:p>
          </p:txBody>
        </p:sp>
        <p:sp>
          <p:nvSpPr>
            <p:cNvPr id="23" name="Freeform 22"/>
            <p:cNvSpPr/>
            <p:nvPr/>
          </p:nvSpPr>
          <p:spPr>
            <a:xfrm rot="1673065">
              <a:off x="4591403" y="2371264"/>
              <a:ext cx="860497" cy="243178"/>
            </a:xfrm>
            <a:custGeom>
              <a:avLst/>
              <a:gdLst>
                <a:gd name="connsiteX0" fmla="*/ 0 w 1485089"/>
                <a:gd name="connsiteY0" fmla="*/ 259711 h 305107"/>
                <a:gd name="connsiteX1" fmla="*/ 875489 w 1485089"/>
                <a:gd name="connsiteY1" fmla="*/ 307 h 305107"/>
                <a:gd name="connsiteX2" fmla="*/ 1485089 w 1485089"/>
                <a:gd name="connsiteY2" fmla="*/ 305107 h 305107"/>
              </a:gdLst>
              <a:ahLst/>
              <a:cxnLst>
                <a:cxn ang="0">
                  <a:pos x="connsiteX0" y="connsiteY0"/>
                </a:cxn>
                <a:cxn ang="0">
                  <a:pos x="connsiteX1" y="connsiteY1"/>
                </a:cxn>
                <a:cxn ang="0">
                  <a:pos x="connsiteX2" y="connsiteY2"/>
                </a:cxn>
              </a:cxnLst>
              <a:rect l="l" t="t" r="r" b="b"/>
              <a:pathLst>
                <a:path w="1485089" h="305107">
                  <a:moveTo>
                    <a:pt x="0" y="259711"/>
                  </a:moveTo>
                  <a:cubicBezTo>
                    <a:pt x="313987" y="126226"/>
                    <a:pt x="627974" y="-7259"/>
                    <a:pt x="875489" y="307"/>
                  </a:cubicBezTo>
                  <a:cubicBezTo>
                    <a:pt x="1123004" y="7873"/>
                    <a:pt x="1304046" y="156490"/>
                    <a:pt x="1485089" y="305107"/>
                  </a:cubicBezTo>
                </a:path>
              </a:pathLst>
            </a:custGeom>
            <a:noFill/>
            <a:ln>
              <a:solidFill>
                <a:srgbClr val="002060"/>
              </a:solidFill>
              <a:tailEnd type="arrow"/>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grpSp>
      <p:grpSp>
        <p:nvGrpSpPr>
          <p:cNvPr id="28" name="Group 27"/>
          <p:cNvGrpSpPr/>
          <p:nvPr/>
        </p:nvGrpSpPr>
        <p:grpSpPr>
          <a:xfrm>
            <a:off x="5128762" y="3505133"/>
            <a:ext cx="3859672" cy="2492073"/>
            <a:chOff x="5128762" y="3505133"/>
            <a:chExt cx="3859672" cy="2492073"/>
          </a:xfrm>
        </p:grpSpPr>
        <p:pic>
          <p:nvPicPr>
            <p:cNvPr id="4" name="Picture 3"/>
            <p:cNvPicPr>
              <a:picLocks noChangeAspect="1"/>
            </p:cNvPicPr>
            <p:nvPr/>
          </p:nvPicPr>
          <p:blipFill rotWithShape="1">
            <a:blip r:embed="rId4" cstate="print">
              <a:extLst>
                <a:ext uri="{28A0092B-C50C-407E-A947-70E740481C1C}">
                  <a14:useLocalDpi xmlns:a14="http://schemas.microsoft.com/office/drawing/2010/main" val="0"/>
                </a:ext>
              </a:extLst>
            </a:blip>
            <a:srcRect l="5177" t="10686" r="9149" b="13286"/>
            <a:stretch/>
          </p:blipFill>
          <p:spPr>
            <a:xfrm flipH="1">
              <a:off x="5128762" y="3505133"/>
              <a:ext cx="3859672" cy="2492073"/>
            </a:xfrm>
            <a:prstGeom prst="rect">
              <a:avLst/>
            </a:prstGeom>
            <a:ln w="15875">
              <a:solidFill>
                <a:schemeClr val="bg1"/>
              </a:solidFill>
            </a:ln>
          </p:spPr>
        </p:pic>
        <p:sp>
          <p:nvSpPr>
            <p:cNvPr id="24" name="TextBox 23"/>
            <p:cNvSpPr txBox="1"/>
            <p:nvPr/>
          </p:nvSpPr>
          <p:spPr>
            <a:xfrm>
              <a:off x="5650860" y="4981092"/>
              <a:ext cx="3220815" cy="923330"/>
            </a:xfrm>
            <a:prstGeom prst="rect">
              <a:avLst/>
            </a:prstGeom>
            <a:noFill/>
          </p:spPr>
          <p:txBody>
            <a:bodyPr wrap="square" rtlCol="0">
              <a:spAutoFit/>
            </a:bodyPr>
            <a:lstStyle/>
            <a:p>
              <a:r>
                <a:rPr lang="de-DE" b="1" dirty="0">
                  <a:solidFill>
                    <a:srgbClr val="002060"/>
                  </a:solidFill>
                </a:rPr>
                <a:t>sand ramps </a:t>
              </a:r>
              <a:r>
                <a:rPr lang="de-DE" dirty="0">
                  <a:solidFill>
                    <a:srgbClr val="002060"/>
                  </a:solidFill>
                </a:rPr>
                <a:t>– interaction between aeolian processes and fluvial reworking</a:t>
              </a:r>
            </a:p>
          </p:txBody>
        </p:sp>
      </p:grpSp>
    </p:spTree>
    <p:extLst>
      <p:ext uri="{BB962C8B-B14F-4D97-AF65-F5344CB8AC3E}">
        <p14:creationId xmlns:p14="http://schemas.microsoft.com/office/powerpoint/2010/main" val="35146082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fade">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6"/>
                                        </p:tgtEl>
                                        <p:attrNameLst>
                                          <p:attrName>style.visibility</p:attrName>
                                        </p:attrNameLst>
                                      </p:cBhvr>
                                      <p:to>
                                        <p:strVal val="visible"/>
                                      </p:to>
                                    </p:set>
                                    <p:animEffect transition="in" filter="fade">
                                      <p:cBhvr>
                                        <p:cTn id="17" dur="500"/>
                                        <p:tgtEl>
                                          <p:spTgt spid="2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7"/>
                                        </p:tgtEl>
                                        <p:attrNameLst>
                                          <p:attrName>style.visibility</p:attrName>
                                        </p:attrNameLst>
                                      </p:cBhvr>
                                      <p:to>
                                        <p:strVal val="visible"/>
                                      </p:to>
                                    </p:set>
                                    <p:animEffect transition="in" filter="fade">
                                      <p:cBhvr>
                                        <p:cTn id="22" dur="500"/>
                                        <p:tgtEl>
                                          <p:spTgt spid="2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8"/>
                                        </p:tgtEl>
                                        <p:attrNameLst>
                                          <p:attrName>style.visibility</p:attrName>
                                        </p:attrNameLst>
                                      </p:cBhvr>
                                      <p:to>
                                        <p:strVal val="visible"/>
                                      </p:to>
                                    </p:set>
                                    <p:animEffect transition="in" filter="fade">
                                      <p:cBhvr>
                                        <p:cTn id="27" dur="500"/>
                                        <p:tgtEl>
                                          <p:spTgt spid="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79976"/>
            <a:ext cx="9144000" cy="5498048"/>
          </a:xfrm>
          <a:prstGeom prst="rect">
            <a:avLst/>
          </a:prstGeom>
        </p:spPr>
      </p:pic>
      <p:grpSp>
        <p:nvGrpSpPr>
          <p:cNvPr id="10" name="Group 9"/>
          <p:cNvGrpSpPr/>
          <p:nvPr/>
        </p:nvGrpSpPr>
        <p:grpSpPr>
          <a:xfrm>
            <a:off x="256163" y="1264596"/>
            <a:ext cx="7869677" cy="5498048"/>
            <a:chOff x="256163" y="1264596"/>
            <a:chExt cx="7869677" cy="5498048"/>
          </a:xfrm>
        </p:grpSpPr>
        <p:sp>
          <p:nvSpPr>
            <p:cNvPr id="5" name="Rectangle 4"/>
            <p:cNvSpPr/>
            <p:nvPr/>
          </p:nvSpPr>
          <p:spPr>
            <a:xfrm>
              <a:off x="6154366" y="1264596"/>
              <a:ext cx="538264" cy="408561"/>
            </a:xfrm>
            <a:prstGeom prst="rect">
              <a:avLst/>
            </a:prstGeom>
            <a:noFill/>
            <a:ln w="28575">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6163" y="2030813"/>
              <a:ext cx="7869677" cy="4731831"/>
            </a:xfrm>
            <a:prstGeom prst="rect">
              <a:avLst/>
            </a:prstGeom>
            <a:ln w="28575">
              <a:solidFill>
                <a:srgbClr val="002060"/>
              </a:solidFill>
            </a:ln>
          </p:spPr>
        </p:pic>
        <p:cxnSp>
          <p:nvCxnSpPr>
            <p:cNvPr id="8" name="Straight Connector 7"/>
            <p:cNvCxnSpPr>
              <a:stCxn id="5" idx="2"/>
            </p:cNvCxnSpPr>
            <p:nvPr/>
          </p:nvCxnSpPr>
          <p:spPr>
            <a:xfrm flipH="1">
              <a:off x="6310009" y="1673157"/>
              <a:ext cx="113489" cy="357656"/>
            </a:xfrm>
            <a:prstGeom prst="line">
              <a:avLst/>
            </a:prstGeom>
            <a:ln w="22225">
              <a:solidFill>
                <a:srgbClr val="002060"/>
              </a:solidFill>
            </a:ln>
          </p:spPr>
          <p:style>
            <a:lnRef idx="1">
              <a:schemeClr val="accent1"/>
            </a:lnRef>
            <a:fillRef idx="0">
              <a:schemeClr val="accent1"/>
            </a:fillRef>
            <a:effectRef idx="0">
              <a:schemeClr val="accent1"/>
            </a:effectRef>
            <a:fontRef idx="minor">
              <a:schemeClr val="tx1"/>
            </a:fontRef>
          </p:style>
        </p:cxnSp>
      </p:grpSp>
      <p:sp>
        <p:nvSpPr>
          <p:cNvPr id="11" name="TextBox 10"/>
          <p:cNvSpPr txBox="1"/>
          <p:nvPr/>
        </p:nvSpPr>
        <p:spPr>
          <a:xfrm>
            <a:off x="350196" y="801397"/>
            <a:ext cx="2403222" cy="369332"/>
          </a:xfrm>
          <a:prstGeom prst="rect">
            <a:avLst/>
          </a:prstGeom>
          <a:noFill/>
        </p:spPr>
        <p:txBody>
          <a:bodyPr wrap="none" rtlCol="0">
            <a:spAutoFit/>
          </a:bodyPr>
          <a:lstStyle/>
          <a:p>
            <a:r>
              <a:rPr lang="de-DE" dirty="0">
                <a:solidFill>
                  <a:schemeClr val="bg1"/>
                </a:solidFill>
              </a:rPr>
              <a:t>Sand sea in Mongolia</a:t>
            </a:r>
          </a:p>
        </p:txBody>
      </p:sp>
      <p:cxnSp>
        <p:nvCxnSpPr>
          <p:cNvPr id="12" name="Straight Connector 11"/>
          <p:cNvCxnSpPr/>
          <p:nvPr/>
        </p:nvCxnSpPr>
        <p:spPr>
          <a:xfrm>
            <a:off x="107504" y="404664"/>
            <a:ext cx="8856984"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13" name="TextBox 12"/>
          <p:cNvSpPr txBox="1"/>
          <p:nvPr/>
        </p:nvSpPr>
        <p:spPr>
          <a:xfrm>
            <a:off x="0" y="0"/>
            <a:ext cx="9144000" cy="369332"/>
          </a:xfrm>
          <a:prstGeom prst="rect">
            <a:avLst/>
          </a:prstGeom>
          <a:noFill/>
        </p:spPr>
        <p:txBody>
          <a:bodyPr wrap="square" rtlCol="0">
            <a:spAutoFit/>
          </a:bodyPr>
          <a:lstStyle/>
          <a:p>
            <a:pPr algn="r"/>
            <a:r>
              <a:rPr lang="de-DE" b="1" dirty="0">
                <a:solidFill>
                  <a:srgbClr val="002060"/>
                </a:solidFill>
              </a:rPr>
              <a:t>From source to...</a:t>
            </a:r>
            <a:endParaRPr lang="de-DE" b="1" dirty="0">
              <a:solidFill>
                <a:srgbClr val="00206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363208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 name="Straight Connector 1">
            <a:extLst>
              <a:ext uri="{FF2B5EF4-FFF2-40B4-BE49-F238E27FC236}">
                <a16:creationId xmlns:a16="http://schemas.microsoft.com/office/drawing/2014/main" id="{79BEA170-B8E0-47AB-9034-CFB13FDC880C}"/>
              </a:ext>
            </a:extLst>
          </p:cNvPr>
          <p:cNvCxnSpPr/>
          <p:nvPr/>
        </p:nvCxnSpPr>
        <p:spPr>
          <a:xfrm>
            <a:off x="107504" y="404664"/>
            <a:ext cx="8856984"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520AEEC6-FFF6-42B8-8DEA-E20936069607}"/>
              </a:ext>
            </a:extLst>
          </p:cNvPr>
          <p:cNvSpPr txBox="1"/>
          <p:nvPr/>
        </p:nvSpPr>
        <p:spPr>
          <a:xfrm>
            <a:off x="0" y="0"/>
            <a:ext cx="9144000" cy="369332"/>
          </a:xfrm>
          <a:prstGeom prst="rect">
            <a:avLst/>
          </a:prstGeom>
          <a:noFill/>
        </p:spPr>
        <p:txBody>
          <a:bodyPr wrap="square" rtlCol="0">
            <a:spAutoFit/>
          </a:bodyPr>
          <a:lstStyle/>
          <a:p>
            <a:pPr algn="r"/>
            <a:r>
              <a:rPr lang="de-DE" b="1" dirty="0">
                <a:solidFill>
                  <a:srgbClr val="002060"/>
                </a:solidFill>
                <a:latin typeface="Arial" panose="020B0604020202020204" pitchFamily="34" charset="0"/>
                <a:cs typeface="Arial" panose="020B0604020202020204" pitchFamily="34" charset="0"/>
              </a:rPr>
              <a:t>Sand – from source to sink?</a:t>
            </a:r>
          </a:p>
        </p:txBody>
      </p:sp>
      <p:sp>
        <p:nvSpPr>
          <p:cNvPr id="4" name="TextBox 3">
            <a:extLst>
              <a:ext uri="{FF2B5EF4-FFF2-40B4-BE49-F238E27FC236}">
                <a16:creationId xmlns:a16="http://schemas.microsoft.com/office/drawing/2014/main" id="{22F4A3F0-B12D-4E80-87FB-E6F76D28202A}"/>
              </a:ext>
            </a:extLst>
          </p:cNvPr>
          <p:cNvSpPr txBox="1"/>
          <p:nvPr/>
        </p:nvSpPr>
        <p:spPr>
          <a:xfrm>
            <a:off x="3337837" y="6297674"/>
            <a:ext cx="2600392" cy="369332"/>
          </a:xfrm>
          <a:prstGeom prst="rect">
            <a:avLst/>
          </a:prstGeom>
          <a:noFill/>
        </p:spPr>
        <p:txBody>
          <a:bodyPr wrap="none" rtlCol="0">
            <a:spAutoFit/>
          </a:bodyPr>
          <a:lstStyle/>
          <a:p>
            <a:r>
              <a:rPr lang="en-AU" dirty="0">
                <a:solidFill>
                  <a:srgbClr val="002060"/>
                </a:solidFill>
              </a:rPr>
              <a:t>From source to “sink”…</a:t>
            </a:r>
          </a:p>
        </p:txBody>
      </p:sp>
      <p:pic>
        <p:nvPicPr>
          <p:cNvPr id="6" name="Picture 5" descr="A close up of a mountain&#10;&#10;Description generated with very high confidence">
            <a:extLst>
              <a:ext uri="{FF2B5EF4-FFF2-40B4-BE49-F238E27FC236}">
                <a16:creationId xmlns:a16="http://schemas.microsoft.com/office/drawing/2014/main" id="{2C4A18DB-FE50-4C46-8251-1F71629BD91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3508" y="766263"/>
            <a:ext cx="8856984" cy="5325473"/>
          </a:xfrm>
          <a:prstGeom prst="rect">
            <a:avLst/>
          </a:prstGeom>
        </p:spPr>
      </p:pic>
      <p:grpSp>
        <p:nvGrpSpPr>
          <p:cNvPr id="10" name="Group 9">
            <a:extLst>
              <a:ext uri="{FF2B5EF4-FFF2-40B4-BE49-F238E27FC236}">
                <a16:creationId xmlns:a16="http://schemas.microsoft.com/office/drawing/2014/main" id="{B9210780-83A8-4352-A034-D602505F9FFF}"/>
              </a:ext>
            </a:extLst>
          </p:cNvPr>
          <p:cNvGrpSpPr/>
          <p:nvPr/>
        </p:nvGrpSpPr>
        <p:grpSpPr>
          <a:xfrm>
            <a:off x="143508" y="766264"/>
            <a:ext cx="8856984" cy="5325473"/>
            <a:chOff x="143508" y="766264"/>
            <a:chExt cx="8856984" cy="5325473"/>
          </a:xfrm>
        </p:grpSpPr>
        <p:pic>
          <p:nvPicPr>
            <p:cNvPr id="8" name="Picture 7" descr="A close up of a rock&#10;&#10;Description generated with very high confidence">
              <a:extLst>
                <a:ext uri="{FF2B5EF4-FFF2-40B4-BE49-F238E27FC236}">
                  <a16:creationId xmlns:a16="http://schemas.microsoft.com/office/drawing/2014/main" id="{39C5531C-D248-4A12-8501-259136CD9B7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3508" y="766264"/>
              <a:ext cx="8856984" cy="5325473"/>
            </a:xfrm>
            <a:prstGeom prst="rect">
              <a:avLst/>
            </a:prstGeom>
          </p:spPr>
        </p:pic>
        <p:sp>
          <p:nvSpPr>
            <p:cNvPr id="9" name="Oval 8">
              <a:extLst>
                <a:ext uri="{FF2B5EF4-FFF2-40B4-BE49-F238E27FC236}">
                  <a16:creationId xmlns:a16="http://schemas.microsoft.com/office/drawing/2014/main" id="{1D809894-E841-482E-915A-9F6BE3628650}"/>
                </a:ext>
              </a:extLst>
            </p:cNvPr>
            <p:cNvSpPr/>
            <p:nvPr/>
          </p:nvSpPr>
          <p:spPr>
            <a:xfrm>
              <a:off x="6350558" y="3878664"/>
              <a:ext cx="1075174" cy="1426866"/>
            </a:xfrm>
            <a:prstGeom prst="ellipse">
              <a:avLst/>
            </a:prstGeom>
            <a:noFill/>
            <a:ln w="2222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grpSp>
    </p:spTree>
    <p:extLst>
      <p:ext uri="{BB962C8B-B14F-4D97-AF65-F5344CB8AC3E}">
        <p14:creationId xmlns:p14="http://schemas.microsoft.com/office/powerpoint/2010/main" val="21184769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1954" name="Picture 2" descr="bullard"/>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288" y="765175"/>
            <a:ext cx="8353425" cy="5795963"/>
          </a:xfrm>
          <a:prstGeom prst="rect">
            <a:avLst/>
          </a:prstGeom>
          <a:noFill/>
          <a:extLst>
            <a:ext uri="{909E8E84-426E-40DD-AFC4-6F175D3DCCD1}">
              <a14:hiddenFill xmlns:a14="http://schemas.microsoft.com/office/drawing/2010/main">
                <a:solidFill>
                  <a:srgbClr val="FFFFFF"/>
                </a:solidFill>
              </a14:hiddenFill>
            </a:ext>
          </a:extLst>
        </p:spPr>
      </p:pic>
      <p:sp>
        <p:nvSpPr>
          <p:cNvPr id="381955" name="Text Box 3"/>
          <p:cNvSpPr txBox="1">
            <a:spLocks noChangeArrowheads="1"/>
          </p:cNvSpPr>
          <p:nvPr/>
        </p:nvSpPr>
        <p:spPr bwMode="auto">
          <a:xfrm>
            <a:off x="7742238" y="6643688"/>
            <a:ext cx="1401762" cy="2143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1" hangingPunct="1"/>
            <a:r>
              <a:rPr lang="de-CH" altLang="de-DE" sz="800">
                <a:solidFill>
                  <a:schemeClr val="bg1"/>
                </a:solidFill>
              </a:rPr>
              <a:t>Bullard &amp; Livingstone 2002</a:t>
            </a:r>
            <a:endParaRPr lang="de-DE" altLang="de-DE" sz="800">
              <a:solidFill>
                <a:schemeClr val="bg1"/>
              </a:solidFill>
            </a:endParaRPr>
          </a:p>
        </p:txBody>
      </p:sp>
      <p:sp>
        <p:nvSpPr>
          <p:cNvPr id="381956" name="Rectangle 4"/>
          <p:cNvSpPr>
            <a:spLocks noChangeArrowheads="1"/>
          </p:cNvSpPr>
          <p:nvPr/>
        </p:nvSpPr>
        <p:spPr bwMode="auto">
          <a:xfrm>
            <a:off x="630238" y="2763838"/>
            <a:ext cx="1458912" cy="1636712"/>
          </a:xfrm>
          <a:prstGeom prst="rect">
            <a:avLst/>
          </a:prstGeom>
          <a:solidFill>
            <a:srgbClr val="FFFF99">
              <a:alpha val="28000"/>
            </a:srgbClr>
          </a:solidFill>
          <a:ln w="25400">
            <a:noFill/>
            <a:miter lim="800000"/>
            <a:headEnd/>
            <a:tailEnd/>
          </a:ln>
          <a:effectLst/>
        </p:spPr>
        <p:txBody>
          <a:bodyPr wrap="none" anchor="ctr"/>
          <a:lstStyle/>
          <a:p>
            <a:endParaRPr lang="de-DE"/>
          </a:p>
        </p:txBody>
      </p:sp>
      <p:cxnSp>
        <p:nvCxnSpPr>
          <p:cNvPr id="11" name="Straight Connector 10"/>
          <p:cNvCxnSpPr/>
          <p:nvPr/>
        </p:nvCxnSpPr>
        <p:spPr>
          <a:xfrm>
            <a:off x="107504" y="404664"/>
            <a:ext cx="8856984"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12" name="TextBox 11"/>
          <p:cNvSpPr txBox="1"/>
          <p:nvPr/>
        </p:nvSpPr>
        <p:spPr>
          <a:xfrm>
            <a:off x="0" y="0"/>
            <a:ext cx="9144000" cy="369332"/>
          </a:xfrm>
          <a:prstGeom prst="rect">
            <a:avLst/>
          </a:prstGeom>
          <a:noFill/>
        </p:spPr>
        <p:txBody>
          <a:bodyPr wrap="square" rtlCol="0">
            <a:spAutoFit/>
          </a:bodyPr>
          <a:lstStyle/>
          <a:p>
            <a:pPr algn="r"/>
            <a:r>
              <a:rPr lang="de-DE" b="1" dirty="0">
                <a:solidFill>
                  <a:srgbClr val="002060"/>
                </a:solidFill>
                <a:latin typeface="Arial" panose="020B0604020202020204" pitchFamily="34" charset="0"/>
                <a:cs typeface="Arial" panose="020B0604020202020204" pitchFamily="34" charset="0"/>
              </a:rPr>
              <a:t>Summary – Part 1</a:t>
            </a:r>
          </a:p>
        </p:txBody>
      </p:sp>
      <p:grpSp>
        <p:nvGrpSpPr>
          <p:cNvPr id="18" name="Group 17"/>
          <p:cNvGrpSpPr/>
          <p:nvPr/>
        </p:nvGrpSpPr>
        <p:grpSpPr>
          <a:xfrm>
            <a:off x="2665413" y="784515"/>
            <a:ext cx="6083300" cy="4596594"/>
            <a:chOff x="2665413" y="784515"/>
            <a:chExt cx="6083300" cy="4596594"/>
          </a:xfrm>
        </p:grpSpPr>
        <p:sp>
          <p:nvSpPr>
            <p:cNvPr id="381958" name="Rectangle 6"/>
            <p:cNvSpPr>
              <a:spLocks noChangeArrowheads="1"/>
            </p:cNvSpPr>
            <p:nvPr/>
          </p:nvSpPr>
          <p:spPr bwMode="auto">
            <a:xfrm>
              <a:off x="3538538" y="4130675"/>
              <a:ext cx="2051050" cy="439738"/>
            </a:xfrm>
            <a:prstGeom prst="rect">
              <a:avLst/>
            </a:prstGeom>
            <a:noFill/>
            <a:ln w="25400">
              <a:solidFill>
                <a:srgbClr val="FF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de-DE"/>
            </a:p>
          </p:txBody>
        </p:sp>
        <p:sp>
          <p:nvSpPr>
            <p:cNvPr id="381960" name="Text Box 8"/>
            <p:cNvSpPr txBox="1">
              <a:spLocks noChangeArrowheads="1"/>
            </p:cNvSpPr>
            <p:nvPr/>
          </p:nvSpPr>
          <p:spPr bwMode="auto">
            <a:xfrm>
              <a:off x="6794332" y="784515"/>
              <a:ext cx="195438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1" hangingPunct="1"/>
              <a:r>
                <a:rPr lang="de-CH" altLang="de-DE" dirty="0">
                  <a:solidFill>
                    <a:srgbClr val="FF0000"/>
                  </a:solidFill>
                </a:rPr>
                <a:t>Sediment Source</a:t>
              </a:r>
              <a:endParaRPr lang="de-DE" altLang="de-DE" dirty="0">
                <a:solidFill>
                  <a:srgbClr val="FF0000"/>
                </a:solidFill>
              </a:endParaRPr>
            </a:p>
          </p:txBody>
        </p:sp>
        <p:sp>
          <p:nvSpPr>
            <p:cNvPr id="13" name="Rectangle 6"/>
            <p:cNvSpPr>
              <a:spLocks noChangeArrowheads="1"/>
            </p:cNvSpPr>
            <p:nvPr/>
          </p:nvSpPr>
          <p:spPr bwMode="auto">
            <a:xfrm>
              <a:off x="2665413" y="1920081"/>
              <a:ext cx="1005157" cy="770732"/>
            </a:xfrm>
            <a:prstGeom prst="rect">
              <a:avLst/>
            </a:prstGeom>
            <a:noFill/>
            <a:ln w="25400">
              <a:solidFill>
                <a:srgbClr val="FF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de-DE"/>
            </a:p>
          </p:txBody>
        </p:sp>
        <p:sp>
          <p:nvSpPr>
            <p:cNvPr id="2" name="TextBox 1"/>
            <p:cNvSpPr txBox="1"/>
            <p:nvPr/>
          </p:nvSpPr>
          <p:spPr>
            <a:xfrm>
              <a:off x="3670570" y="1935162"/>
              <a:ext cx="1069524" cy="369332"/>
            </a:xfrm>
            <a:prstGeom prst="rect">
              <a:avLst/>
            </a:prstGeom>
            <a:noFill/>
          </p:spPr>
          <p:txBody>
            <a:bodyPr wrap="none" rtlCol="0">
              <a:spAutoFit/>
            </a:bodyPr>
            <a:lstStyle/>
            <a:p>
              <a:r>
                <a:rPr lang="de-DE" dirty="0">
                  <a:solidFill>
                    <a:srgbClr val="FF0000"/>
                  </a:solidFill>
                </a:rPr>
                <a:t>Lunettes</a:t>
              </a:r>
            </a:p>
          </p:txBody>
        </p:sp>
        <p:sp>
          <p:nvSpPr>
            <p:cNvPr id="15" name="Rectangle 6"/>
            <p:cNvSpPr>
              <a:spLocks noChangeArrowheads="1"/>
            </p:cNvSpPr>
            <p:nvPr/>
          </p:nvSpPr>
          <p:spPr bwMode="auto">
            <a:xfrm>
              <a:off x="2718477" y="4621445"/>
              <a:ext cx="1587634" cy="657221"/>
            </a:xfrm>
            <a:prstGeom prst="rect">
              <a:avLst/>
            </a:prstGeom>
            <a:noFill/>
            <a:ln w="25400">
              <a:solidFill>
                <a:srgbClr val="FF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de-DE"/>
            </a:p>
          </p:txBody>
        </p:sp>
        <p:sp>
          <p:nvSpPr>
            <p:cNvPr id="16" name="TextBox 15"/>
            <p:cNvSpPr txBox="1"/>
            <p:nvPr/>
          </p:nvSpPr>
          <p:spPr>
            <a:xfrm>
              <a:off x="4357732" y="5011777"/>
              <a:ext cx="1659429" cy="369332"/>
            </a:xfrm>
            <a:prstGeom prst="rect">
              <a:avLst/>
            </a:prstGeom>
            <a:noFill/>
          </p:spPr>
          <p:txBody>
            <a:bodyPr wrap="none" rtlCol="0">
              <a:spAutoFit/>
            </a:bodyPr>
            <a:lstStyle/>
            <a:p>
              <a:r>
                <a:rPr lang="de-DE" dirty="0">
                  <a:solidFill>
                    <a:srgbClr val="FF0000"/>
                  </a:solidFill>
                </a:rPr>
                <a:t>Coastal dunes</a:t>
              </a:r>
            </a:p>
          </p:txBody>
        </p:sp>
        <p:sp>
          <p:nvSpPr>
            <p:cNvPr id="17" name="TextBox 16"/>
            <p:cNvSpPr txBox="1"/>
            <p:nvPr/>
          </p:nvSpPr>
          <p:spPr>
            <a:xfrm>
              <a:off x="5589588" y="3996055"/>
              <a:ext cx="1031051" cy="646331"/>
            </a:xfrm>
            <a:prstGeom prst="rect">
              <a:avLst/>
            </a:prstGeom>
            <a:noFill/>
          </p:spPr>
          <p:txBody>
            <a:bodyPr wrap="none" rtlCol="0">
              <a:spAutoFit/>
            </a:bodyPr>
            <a:lstStyle/>
            <a:p>
              <a:r>
                <a:rPr lang="de-DE" dirty="0">
                  <a:solidFill>
                    <a:srgbClr val="FF0000"/>
                  </a:solidFill>
                </a:rPr>
                <a:t>Riverine</a:t>
              </a:r>
            </a:p>
            <a:p>
              <a:r>
                <a:rPr lang="de-DE" dirty="0">
                  <a:solidFill>
                    <a:srgbClr val="FF0000"/>
                  </a:solidFill>
                </a:rPr>
                <a:t>SBDs</a:t>
              </a:r>
            </a:p>
          </p:txBody>
        </p:sp>
      </p:grpSp>
      <p:grpSp>
        <p:nvGrpSpPr>
          <p:cNvPr id="19" name="Group 18"/>
          <p:cNvGrpSpPr/>
          <p:nvPr/>
        </p:nvGrpSpPr>
        <p:grpSpPr>
          <a:xfrm>
            <a:off x="914400" y="1076528"/>
            <a:ext cx="7820417" cy="5484610"/>
            <a:chOff x="914400" y="1076528"/>
            <a:chExt cx="7820417" cy="5484610"/>
          </a:xfrm>
        </p:grpSpPr>
        <p:sp>
          <p:nvSpPr>
            <p:cNvPr id="381961" name="Text Box 9"/>
            <p:cNvSpPr txBox="1">
              <a:spLocks noChangeArrowheads="1"/>
            </p:cNvSpPr>
            <p:nvPr/>
          </p:nvSpPr>
          <p:spPr bwMode="auto">
            <a:xfrm>
              <a:off x="7742238" y="6191806"/>
              <a:ext cx="992579"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lgn="r" eaLnBrk="1" hangingPunct="1"/>
              <a:r>
                <a:rPr lang="de-CH" altLang="de-DE" dirty="0">
                  <a:solidFill>
                    <a:schemeClr val="accent5">
                      <a:lumMod val="50000"/>
                    </a:schemeClr>
                  </a:solidFill>
                </a:rPr>
                <a:t>Barriers</a:t>
              </a:r>
              <a:endParaRPr lang="de-DE" altLang="de-DE" dirty="0">
                <a:solidFill>
                  <a:schemeClr val="accent5">
                    <a:lumMod val="50000"/>
                  </a:schemeClr>
                </a:solidFill>
              </a:endParaRPr>
            </a:p>
          </p:txBody>
        </p:sp>
        <p:cxnSp>
          <p:nvCxnSpPr>
            <p:cNvPr id="4" name="Straight Arrow Connector 3"/>
            <p:cNvCxnSpPr/>
            <p:nvPr/>
          </p:nvCxnSpPr>
          <p:spPr>
            <a:xfrm flipV="1">
              <a:off x="914400" y="1076528"/>
              <a:ext cx="2632953" cy="1705583"/>
            </a:xfrm>
            <a:prstGeom prst="straightConnector1">
              <a:avLst/>
            </a:prstGeom>
            <a:ln w="66675">
              <a:tailEnd type="stealth" w="lg" len="lg"/>
            </a:ln>
          </p:spPr>
          <p:style>
            <a:lnRef idx="1">
              <a:schemeClr val="accent1"/>
            </a:lnRef>
            <a:fillRef idx="0">
              <a:schemeClr val="accent1"/>
            </a:fillRef>
            <a:effectRef idx="0">
              <a:schemeClr val="accent1"/>
            </a:effectRef>
            <a:fontRef idx="minor">
              <a:schemeClr val="tx1"/>
            </a:fontRef>
          </p:style>
        </p:cxnSp>
        <p:cxnSp>
          <p:nvCxnSpPr>
            <p:cNvPr id="25" name="Straight Arrow Connector 24"/>
            <p:cNvCxnSpPr/>
            <p:nvPr/>
          </p:nvCxnSpPr>
          <p:spPr>
            <a:xfrm flipV="1">
              <a:off x="2089150" y="3437106"/>
              <a:ext cx="1393352" cy="4311"/>
            </a:xfrm>
            <a:prstGeom prst="straightConnector1">
              <a:avLst/>
            </a:prstGeom>
            <a:ln w="66675">
              <a:tailEnd type="stealth" w="lg" len="lg"/>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2872950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fade">
                                      <p:cBhvr>
                                        <p:cTn id="7" dur="500"/>
                                        <p:tgtEl>
                                          <p:spTgt spid="1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9"/>
                                        </p:tgtEl>
                                        <p:attrNameLst>
                                          <p:attrName>style.visibility</p:attrName>
                                        </p:attrNameLst>
                                      </p:cBhvr>
                                      <p:to>
                                        <p:strVal val="visible"/>
                                      </p:to>
                                    </p:set>
                                    <p:animEffect transition="in" filter="fade">
                                      <p:cBhvr>
                                        <p:cTn id="12"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0"/>
            <a:ext cx="9144000" cy="6857999"/>
          </a:xfrm>
          <a:prstGeom prst="rect">
            <a:avLst/>
          </a:prstGeom>
        </p:spPr>
      </p:pic>
      <p:sp>
        <p:nvSpPr>
          <p:cNvPr id="8" name="Rectangle 7"/>
          <p:cNvSpPr/>
          <p:nvPr/>
        </p:nvSpPr>
        <p:spPr>
          <a:xfrm>
            <a:off x="236729" y="665597"/>
            <a:ext cx="6097523" cy="5632311"/>
          </a:xfrm>
          <a:prstGeom prst="rect">
            <a:avLst/>
          </a:prstGeom>
        </p:spPr>
        <p:txBody>
          <a:bodyPr wrap="square">
            <a:spAutoFit/>
          </a:bodyPr>
          <a:lstStyle/>
          <a:p>
            <a:r>
              <a:rPr lang="en-US" sz="2400" dirty="0">
                <a:solidFill>
                  <a:srgbClr val="002060"/>
                </a:solidFill>
              </a:rPr>
              <a:t>Variety of aeolian sources and pathways</a:t>
            </a:r>
          </a:p>
          <a:p>
            <a:endParaRPr lang="en-US" sz="2400" dirty="0">
              <a:solidFill>
                <a:srgbClr val="002060"/>
              </a:solidFill>
            </a:endParaRPr>
          </a:p>
          <a:p>
            <a:r>
              <a:rPr lang="en-US" sz="2400" dirty="0">
                <a:solidFill>
                  <a:srgbClr val="002060"/>
                </a:solidFill>
              </a:rPr>
              <a:t>SBDs inform on conditions of dune initiation in source areas (e.g. lake, river)</a:t>
            </a:r>
          </a:p>
          <a:p>
            <a:endParaRPr lang="en-US" sz="2400" dirty="0">
              <a:solidFill>
                <a:srgbClr val="002060"/>
              </a:solidFill>
            </a:endParaRPr>
          </a:p>
          <a:p>
            <a:r>
              <a:rPr lang="en-US" sz="2400" dirty="0">
                <a:solidFill>
                  <a:srgbClr val="002060"/>
                </a:solidFill>
              </a:rPr>
              <a:t>Dune formation strongly depends on wind strength and sediment supply conditions</a:t>
            </a:r>
          </a:p>
          <a:p>
            <a:endParaRPr lang="en-US" sz="2400" dirty="0">
              <a:solidFill>
                <a:srgbClr val="002060"/>
              </a:solidFill>
            </a:endParaRPr>
          </a:p>
          <a:p>
            <a:r>
              <a:rPr lang="en-US" sz="2400" dirty="0">
                <a:solidFill>
                  <a:srgbClr val="002060"/>
                </a:solidFill>
              </a:rPr>
              <a:t>Dune activity (migration and evolution) depends strongly on vegetation (non-linear system)</a:t>
            </a:r>
          </a:p>
          <a:p>
            <a:endParaRPr lang="en-US" sz="2400" dirty="0">
              <a:solidFill>
                <a:srgbClr val="002060"/>
              </a:solidFill>
            </a:endParaRPr>
          </a:p>
          <a:p>
            <a:r>
              <a:rPr lang="en-US" sz="2400" dirty="0">
                <a:solidFill>
                  <a:srgbClr val="002060"/>
                </a:solidFill>
              </a:rPr>
              <a:t>Therefore climatic interpretation of dunes not straightforward (≠ existence only in drylands)</a:t>
            </a:r>
          </a:p>
        </p:txBody>
      </p:sp>
      <p:cxnSp>
        <p:nvCxnSpPr>
          <p:cNvPr id="9" name="Straight Connector 8"/>
          <p:cNvCxnSpPr/>
          <p:nvPr/>
        </p:nvCxnSpPr>
        <p:spPr>
          <a:xfrm>
            <a:off x="107504" y="404664"/>
            <a:ext cx="8856984"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14" name="TextBox 13"/>
          <p:cNvSpPr txBox="1"/>
          <p:nvPr/>
        </p:nvSpPr>
        <p:spPr>
          <a:xfrm>
            <a:off x="0" y="0"/>
            <a:ext cx="9144000" cy="369332"/>
          </a:xfrm>
          <a:prstGeom prst="rect">
            <a:avLst/>
          </a:prstGeom>
          <a:noFill/>
        </p:spPr>
        <p:txBody>
          <a:bodyPr wrap="square" rtlCol="0">
            <a:spAutoFit/>
          </a:bodyPr>
          <a:lstStyle/>
          <a:p>
            <a:pPr algn="r"/>
            <a:r>
              <a:rPr lang="de-DE" b="1" dirty="0">
                <a:solidFill>
                  <a:srgbClr val="002060"/>
                </a:solidFill>
                <a:latin typeface="Arial" panose="020B0604020202020204" pitchFamily="34" charset="0"/>
                <a:cs typeface="Arial" panose="020B0604020202020204" pitchFamily="34" charset="0"/>
              </a:rPr>
              <a:t>Summary </a:t>
            </a:r>
          </a:p>
        </p:txBody>
      </p:sp>
      <p:grpSp>
        <p:nvGrpSpPr>
          <p:cNvPr id="15" name="Group 14"/>
          <p:cNvGrpSpPr/>
          <p:nvPr/>
        </p:nvGrpSpPr>
        <p:grpSpPr>
          <a:xfrm>
            <a:off x="6379274" y="665597"/>
            <a:ext cx="2529191" cy="5896136"/>
            <a:chOff x="6199762" y="647931"/>
            <a:chExt cx="2529191" cy="5896136"/>
          </a:xfrm>
        </p:grpSpPr>
        <p:pic>
          <p:nvPicPr>
            <p:cNvPr id="16" name="Picture 15"/>
            <p:cNvPicPr>
              <a:picLocks noChangeAspect="1"/>
            </p:cNvPicPr>
            <p:nvPr/>
          </p:nvPicPr>
          <p:blipFill rotWithShape="1">
            <a:blip r:embed="rId3">
              <a:extLst>
                <a:ext uri="{28A0092B-C50C-407E-A947-70E740481C1C}">
                  <a14:useLocalDpi xmlns:a14="http://schemas.microsoft.com/office/drawing/2010/main" val="0"/>
                </a:ext>
              </a:extLst>
            </a:blip>
            <a:srcRect l="15269" r="14740"/>
            <a:stretch/>
          </p:blipFill>
          <p:spPr>
            <a:xfrm>
              <a:off x="6199762" y="647931"/>
              <a:ext cx="2529191" cy="5896136"/>
            </a:xfrm>
            <a:prstGeom prst="rect">
              <a:avLst/>
            </a:prstGeom>
          </p:spPr>
        </p:pic>
        <p:sp>
          <p:nvSpPr>
            <p:cNvPr id="17" name="TextBox 16"/>
            <p:cNvSpPr txBox="1"/>
            <p:nvPr/>
          </p:nvSpPr>
          <p:spPr>
            <a:xfrm>
              <a:off x="6221701" y="649628"/>
              <a:ext cx="2507252" cy="830997"/>
            </a:xfrm>
            <a:prstGeom prst="rect">
              <a:avLst/>
            </a:prstGeom>
            <a:noFill/>
          </p:spPr>
          <p:txBody>
            <a:bodyPr wrap="square" rtlCol="0">
              <a:spAutoFit/>
            </a:bodyPr>
            <a:lstStyle/>
            <a:p>
              <a:r>
                <a:rPr lang="de-DE" sz="2400" dirty="0">
                  <a:solidFill>
                    <a:srgbClr val="002060"/>
                  </a:solidFill>
                </a:rPr>
                <a:t>Sediment routing system:</a:t>
              </a:r>
            </a:p>
          </p:txBody>
        </p:sp>
      </p:grpSp>
      <p:sp>
        <p:nvSpPr>
          <p:cNvPr id="18" name="TextBox 17"/>
          <p:cNvSpPr txBox="1"/>
          <p:nvPr/>
        </p:nvSpPr>
        <p:spPr>
          <a:xfrm>
            <a:off x="8414313" y="6625064"/>
            <a:ext cx="729687" cy="230832"/>
          </a:xfrm>
          <a:prstGeom prst="rect">
            <a:avLst/>
          </a:prstGeom>
          <a:noFill/>
        </p:spPr>
        <p:txBody>
          <a:bodyPr wrap="none" rtlCol="0">
            <a:spAutoFit/>
          </a:bodyPr>
          <a:lstStyle/>
          <a:p>
            <a:r>
              <a:rPr lang="de-DE" sz="900" dirty="0">
                <a:solidFill>
                  <a:srgbClr val="002060"/>
                </a:solidFill>
              </a:rPr>
              <a:t>Allen 2005</a:t>
            </a:r>
          </a:p>
        </p:txBody>
      </p:sp>
      <p:sp>
        <p:nvSpPr>
          <p:cNvPr id="3" name="Rectangle 2"/>
          <p:cNvSpPr/>
          <p:nvPr/>
        </p:nvSpPr>
        <p:spPr>
          <a:xfrm rot="5400000">
            <a:off x="5661385" y="3722803"/>
            <a:ext cx="5505856" cy="369332"/>
          </a:xfrm>
          <a:prstGeom prst="rect">
            <a:avLst/>
          </a:prstGeom>
        </p:spPr>
        <p:txBody>
          <a:bodyPr wrap="square">
            <a:spAutoFit/>
          </a:bodyPr>
          <a:lstStyle/>
          <a:p>
            <a:r>
              <a:rPr lang="de-DE" dirty="0">
                <a:solidFill>
                  <a:srgbClr val="002060"/>
                </a:solidFill>
              </a:rPr>
              <a:t>Interactions of fluvial- aeolian-lacustrine processes</a:t>
            </a:r>
          </a:p>
        </p:txBody>
      </p:sp>
    </p:spTree>
    <p:extLst>
      <p:ext uri="{BB962C8B-B14F-4D97-AF65-F5344CB8AC3E}">
        <p14:creationId xmlns:p14="http://schemas.microsoft.com/office/powerpoint/2010/main" val="25725815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Default Design">
  <a:themeElements>
    <a:clrScheme name="">
      <a:dk1>
        <a:srgbClr val="000000"/>
      </a:dk1>
      <a:lt1>
        <a:srgbClr val="FFFFFF"/>
      </a:lt1>
      <a:dk2>
        <a:srgbClr val="000000"/>
      </a:dk2>
      <a:lt2>
        <a:srgbClr val="808080"/>
      </a:lt2>
      <a:accent1>
        <a:srgbClr val="7DB6EF"/>
      </a:accent1>
      <a:accent2>
        <a:srgbClr val="C0504D"/>
      </a:accent2>
      <a:accent3>
        <a:srgbClr val="FFFFFF"/>
      </a:accent3>
      <a:accent4>
        <a:srgbClr val="000000"/>
      </a:accent4>
      <a:accent5>
        <a:srgbClr val="C0D7F5"/>
      </a:accent5>
      <a:accent6>
        <a:srgbClr val="AC4744"/>
      </a:accent6>
      <a:hlink>
        <a:srgbClr val="0066CC"/>
      </a:hlink>
      <a:folHlink>
        <a:srgbClr val="800080"/>
      </a:folHlink>
    </a:clrScheme>
    <a:fontScheme name="">
      <a:majorFont>
        <a:latin typeface="Arial"/>
        <a:ea typeface="Arial"/>
        <a:cs typeface=""/>
      </a:majorFont>
      <a:minorFont>
        <a:latin typeface="Arial"/>
        <a:ea typeface="Arial"/>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Default Design 1">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5">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6">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7">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8">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9">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0">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1">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Default Design 12">
        <a:dk1>
          <a:srgbClr val="000000"/>
        </a:dk1>
        <a:lt1>
          <a:srgbClr val="FFFFFF"/>
        </a:lt1>
        <a:dk2>
          <a:srgbClr val="000000"/>
        </a:dk2>
        <a:lt2>
          <a:srgbClr val="808080"/>
        </a:lt2>
        <a:accent1>
          <a:srgbClr val="7DB6EF"/>
        </a:accent1>
        <a:accent2>
          <a:srgbClr val="C0504D"/>
        </a:accent2>
        <a:accent3>
          <a:srgbClr val="FFFFFF"/>
        </a:accent3>
        <a:accent4>
          <a:srgbClr val="000000"/>
        </a:accent4>
        <a:accent5>
          <a:srgbClr val="BFD7F6"/>
        </a:accent5>
        <a:accent6>
          <a:srgbClr val="AE4845"/>
        </a:accent6>
        <a:hlink>
          <a:srgbClr val="0066CC"/>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367</TotalTime>
  <Pages>0</Pages>
  <Words>1671</Words>
  <Characters>0</Characters>
  <Application>Microsoft Office PowerPoint</Application>
  <PresentationFormat>On-screen Show (4:3)</PresentationFormat>
  <Lines>0</Lines>
  <Paragraphs>228</Paragraphs>
  <Slides>38</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38</vt:i4>
      </vt:variant>
    </vt:vector>
  </HeadingPairs>
  <TitlesOfParts>
    <vt:vector size="43" baseType="lpstr">
      <vt:lpstr>Arial</vt:lpstr>
      <vt:lpstr>Arial</vt:lpstr>
      <vt:lpstr>Arial Black</vt:lpstr>
      <vt:lpstr>Calibri</vt:lpstr>
      <vt:lpstr>Default Design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CharactersWithSpaces>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PowerPoint-Präsentation</dc:title>
  <dc:subject/>
  <dc:creator>Alissa Flatley</dc:creator>
  <cp:keywords/>
  <dc:description/>
  <cp:lastModifiedBy>Alissa Flatley</cp:lastModifiedBy>
  <cp:revision>417</cp:revision>
  <cp:lastPrinted>2018-04-23T07:08:05Z</cp:lastPrinted>
  <dcterms:created xsi:type="dcterms:W3CDTF">2013-11-15T06:11:31Z</dcterms:created>
  <dcterms:modified xsi:type="dcterms:W3CDTF">2024-03-03T21:07:21Z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1033-10.2.0.5978</vt:lpwstr>
  </property>
</Properties>
</file>