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RoxboroughCF Bold" charset="1" panose="00000800000000000000"/>
      <p:regular r:id="rId15"/>
    </p:embeddedFont>
    <p:embeddedFont>
      <p:font typeface="RoxboroughCF" charset="1" panose="00000500000000000000"/>
      <p:regular r:id="rId16"/>
    </p:embeddedFont>
    <p:embeddedFont>
      <p:font typeface="Poppins Light" charset="1" panose="0200000000000000000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jpeg" Type="http://schemas.openxmlformats.org/officeDocument/2006/relationships/image"/><Relationship Id="rId4" Target="../media/image3.jpeg" Type="http://schemas.openxmlformats.org/officeDocument/2006/relationships/image"/><Relationship Id="rId5" Target="../media/image4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png" Type="http://schemas.openxmlformats.org/officeDocument/2006/relationships/image"/><Relationship Id="rId4" Target="../media/image7.jpeg" Type="http://schemas.openxmlformats.org/officeDocument/2006/relationships/image"/><Relationship Id="rId5" Target="../media/image8.jpeg" Type="http://schemas.openxmlformats.org/officeDocument/2006/relationships/image"/><Relationship Id="rId6" Target="../media/image9.jpeg" Type="http://schemas.openxmlformats.org/officeDocument/2006/relationships/image"/><Relationship Id="rId7" Target="../media/image10.jpeg" Type="http://schemas.openxmlformats.org/officeDocument/2006/relationships/image"/><Relationship Id="rId8" Target="../media/image11.jpeg" Type="http://schemas.openxmlformats.org/officeDocument/2006/relationships/image"/><Relationship Id="rId9" Target="../media/image12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jpeg" Type="http://schemas.openxmlformats.org/officeDocument/2006/relationships/image"/><Relationship Id="rId3" Target="../media/image14.jpeg" Type="http://schemas.openxmlformats.org/officeDocument/2006/relationships/image"/><Relationship Id="rId4" Target="../media/image15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384428" y="4262811"/>
            <a:ext cx="13519144" cy="3122001"/>
            <a:chOff x="0" y="0"/>
            <a:chExt cx="18025526" cy="4162668"/>
          </a:xfrm>
        </p:grpSpPr>
        <p:sp>
          <p:nvSpPr>
            <p:cNvPr name="AutoShape 3" id="3"/>
            <p:cNvSpPr/>
            <p:nvPr/>
          </p:nvSpPr>
          <p:spPr>
            <a:xfrm rot="0">
              <a:off x="0" y="4149886"/>
              <a:ext cx="18025526" cy="12781"/>
            </a:xfrm>
            <a:prstGeom prst="rect">
              <a:avLst/>
            </a:prstGeom>
            <a:solidFill>
              <a:srgbClr val="F0F2F4"/>
            </a:solidFill>
          </p:spPr>
        </p:sp>
        <p:sp>
          <p:nvSpPr>
            <p:cNvPr name="TextBox 4" id="4"/>
            <p:cNvSpPr txBox="true"/>
            <p:nvPr/>
          </p:nvSpPr>
          <p:spPr>
            <a:xfrm rot="0">
              <a:off x="0" y="152400"/>
              <a:ext cx="18025526" cy="342565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8201"/>
                </a:lnSpc>
              </a:pPr>
              <a:r>
                <a:rPr lang="en-US" sz="8201" b="true">
                  <a:solidFill>
                    <a:srgbClr val="B8C6DD"/>
                  </a:solidFill>
                  <a:latin typeface="RoxboroughCF Bold"/>
                  <a:ea typeface="RoxboroughCF Bold"/>
                  <a:cs typeface="RoxboroughCF Bold"/>
                  <a:sym typeface="RoxboroughCF Bold"/>
                </a:rPr>
                <a:t>Archival Research And The Peace Petition:</a:t>
              </a:r>
            </a:p>
            <a:p>
              <a:pPr algn="ctr">
                <a:lnSpc>
                  <a:spcPts val="3601"/>
                </a:lnSpc>
              </a:pPr>
              <a:r>
                <a:rPr lang="en-US" sz="3601" b="true">
                  <a:solidFill>
                    <a:srgbClr val="B8C6DD"/>
                  </a:solidFill>
                  <a:latin typeface="RoxboroughCF Bold"/>
                  <a:ea typeface="RoxboroughCF Bold"/>
                  <a:cs typeface="RoxboroughCF Bold"/>
                  <a:sym typeface="RoxboroughCF Bold"/>
                </a:rPr>
                <a:t>A Placement Experience.</a:t>
              </a: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3057434" y="8843010"/>
            <a:ext cx="12173131" cy="4152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spc="48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BY HEATHER YOUNG</a:t>
            </a:r>
          </a:p>
        </p:txBody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0">
            <a:off x="3817337" y="1003391"/>
            <a:ext cx="2945668" cy="2945668"/>
            <a:chOff x="-2540" y="-2540"/>
            <a:chExt cx="6355080" cy="635508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8" id="8"/>
          <p:cNvSpPr txBox="true"/>
          <p:nvPr/>
        </p:nvSpPr>
        <p:spPr>
          <a:xfrm rot="0">
            <a:off x="4221043" y="1539334"/>
            <a:ext cx="2138256" cy="1755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Roderic</a:t>
            </a:r>
          </a:p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Bowen</a:t>
            </a:r>
          </a:p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Archives</a:t>
            </a:r>
          </a:p>
          <a:p>
            <a:pPr algn="ctr">
              <a:lnSpc>
                <a:spcPts val="3448"/>
              </a:lnSpc>
              <a:spcBef>
                <a:spcPct val="0"/>
              </a:spcBef>
            </a:pPr>
            <a:r>
              <a:rPr lang="en-US" b="true" sz="2463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Lampeter</a:t>
            </a:r>
          </a:p>
        </p:txBody>
      </p: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7635649" y="714947"/>
            <a:ext cx="3234111" cy="3234111"/>
            <a:chOff x="-2540" y="-2540"/>
            <a:chExt cx="6355080" cy="635508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8078886" y="1363399"/>
            <a:ext cx="2347637" cy="1880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46"/>
              </a:lnSpc>
              <a:spcBef>
                <a:spcPct val="0"/>
              </a:spcBef>
            </a:pPr>
            <a:r>
              <a:rPr lang="en-US" b="true" sz="2676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National Library of Wales Aberystwyth</a:t>
            </a:r>
          </a:p>
        </p:txBody>
      </p:sp>
      <p:grpSp>
        <p:nvGrpSpPr>
          <p:cNvPr name="Group 12" id="12"/>
          <p:cNvGrpSpPr>
            <a:grpSpLocks noChangeAspect="true"/>
          </p:cNvGrpSpPr>
          <p:nvPr/>
        </p:nvGrpSpPr>
        <p:grpSpPr>
          <a:xfrm rot="0">
            <a:off x="11324261" y="1028700"/>
            <a:ext cx="2945668" cy="2945668"/>
            <a:chOff x="-2540" y="-2540"/>
            <a:chExt cx="6355080" cy="635508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11706349" y="1529809"/>
            <a:ext cx="2023755" cy="1886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41"/>
              </a:lnSpc>
            </a:pPr>
            <a:r>
              <a:rPr lang="en-US" sz="2672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Temple of Peace</a:t>
            </a:r>
          </a:p>
          <a:p>
            <a:pPr algn="ctr">
              <a:lnSpc>
                <a:spcPts val="3741"/>
              </a:lnSpc>
              <a:spcBef>
                <a:spcPct val="0"/>
              </a:spcBef>
            </a:pPr>
            <a:r>
              <a:rPr lang="en-US" b="true" sz="2672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Archives Cardiff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305074" y="7719898"/>
            <a:ext cx="5677853" cy="3657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 spc="2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HPGE 5001 Professional Placement May 2025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40368" y="264329"/>
            <a:ext cx="12709886" cy="25050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839"/>
              </a:lnSpc>
            </a:pPr>
            <a:r>
              <a:rPr lang="en-US" sz="8199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Introduction and Placement Overview</a:t>
            </a:r>
          </a:p>
        </p:txBody>
      </p:sp>
      <p:sp>
        <p:nvSpPr>
          <p:cNvPr name="AutoShape 3" id="3"/>
          <p:cNvSpPr/>
          <p:nvPr/>
        </p:nvSpPr>
        <p:spPr>
          <a:xfrm rot="0">
            <a:off x="4766569" y="3043044"/>
            <a:ext cx="6900160" cy="9548"/>
          </a:xfrm>
          <a:prstGeom prst="rect">
            <a:avLst/>
          </a:prstGeom>
          <a:solidFill>
            <a:srgbClr val="F0F2F4"/>
          </a:solidFill>
        </p:spPr>
      </p:sp>
      <p:sp>
        <p:nvSpPr>
          <p:cNvPr name="TextBox 4" id="4"/>
          <p:cNvSpPr txBox="true"/>
          <p:nvPr/>
        </p:nvSpPr>
        <p:spPr>
          <a:xfrm rot="0">
            <a:off x="627262" y="4924648"/>
            <a:ext cx="12597033" cy="547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 spc="3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Placement Structure: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004207" y="4964971"/>
            <a:ext cx="12929542" cy="19653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visit 3 archives:</a:t>
            </a:r>
          </a:p>
          <a:p>
            <a:pPr algn="l" marL="1727189" indent="-345438" lvl="4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Roderic Bowen Special Collections Archives in Lampeter (University of Wales Trinity Saint David, 2025).</a:t>
            </a:r>
          </a:p>
          <a:p>
            <a:pPr algn="l" marL="1727189" indent="-345438" lvl="4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National Library of Wales in Aberystwyth (National Library of Wales, 2025).</a:t>
            </a:r>
          </a:p>
          <a:p>
            <a:pPr algn="l" marL="1727189" indent="-345438" lvl="4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Temple of Peace Archives in Cardiff(WCIA, 2025).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27262" y="3107815"/>
            <a:ext cx="2600979" cy="547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 spc="3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Purpose: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004207" y="3159348"/>
            <a:ext cx="11807971" cy="7651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explore and undersatndthe work of archivists in archival work. </a:t>
            </a:r>
          </a:p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investigate the international impact of the Welsh Women’s Peace Petition of 1923-24.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27262" y="7027770"/>
            <a:ext cx="2434724" cy="5473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479"/>
              </a:lnSpc>
              <a:spcBef>
                <a:spcPct val="0"/>
              </a:spcBef>
            </a:pPr>
            <a:r>
              <a:rPr lang="en-US" sz="3199" spc="3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Objectives: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004207" y="7092222"/>
            <a:ext cx="6196233" cy="11652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meet archivists</a:t>
            </a:r>
          </a:p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examine historical materials</a:t>
            </a:r>
          </a:p>
          <a:p>
            <a:pPr algn="l" marL="431797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To reflect on insights and skills gained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0">
            <a:off x="3896766" y="4053723"/>
            <a:ext cx="10203379" cy="9570"/>
          </a:xfrm>
          <a:prstGeom prst="rect">
            <a:avLst/>
          </a:prstGeom>
          <a:solidFill>
            <a:srgbClr val="F0F2F4"/>
          </a:solidFill>
        </p:spPr>
      </p:sp>
      <p:grpSp>
        <p:nvGrpSpPr>
          <p:cNvPr name="Group 3" id="3"/>
          <p:cNvGrpSpPr>
            <a:grpSpLocks noChangeAspect="true"/>
          </p:cNvGrpSpPr>
          <p:nvPr/>
        </p:nvGrpSpPr>
        <p:grpSpPr>
          <a:xfrm rot="0">
            <a:off x="3896766" y="3906696"/>
            <a:ext cx="303645" cy="303645"/>
            <a:chOff x="-2540" y="-2540"/>
            <a:chExt cx="6355080" cy="635508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F0F2F4"/>
            </a:solidFill>
          </p:spPr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7196677" y="3906696"/>
            <a:ext cx="303645" cy="303645"/>
            <a:chOff x="-2540" y="-2540"/>
            <a:chExt cx="6355080" cy="635508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F0F2F4"/>
            </a:solidFill>
          </p:spPr>
        </p:sp>
      </p:grpSp>
      <p:grpSp>
        <p:nvGrpSpPr>
          <p:cNvPr name="Group 7" id="7"/>
          <p:cNvGrpSpPr>
            <a:grpSpLocks noChangeAspect="true"/>
          </p:cNvGrpSpPr>
          <p:nvPr/>
        </p:nvGrpSpPr>
        <p:grpSpPr>
          <a:xfrm rot="0">
            <a:off x="10496588" y="3906696"/>
            <a:ext cx="303645" cy="303645"/>
            <a:chOff x="-2540" y="-2540"/>
            <a:chExt cx="6355080" cy="635508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F0F2F4"/>
            </a:solidFill>
          </p:spPr>
        </p:sp>
      </p:grpSp>
      <p:grpSp>
        <p:nvGrpSpPr>
          <p:cNvPr name="Group 9" id="9"/>
          <p:cNvGrpSpPr>
            <a:grpSpLocks noChangeAspect="true"/>
          </p:cNvGrpSpPr>
          <p:nvPr/>
        </p:nvGrpSpPr>
        <p:grpSpPr>
          <a:xfrm rot="0">
            <a:off x="13796500" y="3906696"/>
            <a:ext cx="303645" cy="303645"/>
            <a:chOff x="-2540" y="-2540"/>
            <a:chExt cx="6355080" cy="635508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F0F2F4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2751294" y="4650041"/>
            <a:ext cx="2582032" cy="3025413"/>
            <a:chOff x="0" y="0"/>
            <a:chExt cx="3442710" cy="4033885"/>
          </a:xfrm>
        </p:grpSpPr>
        <p:sp>
          <p:nvSpPr>
            <p:cNvPr name="TextBox 12" id="12"/>
            <p:cNvSpPr txBox="true"/>
            <p:nvPr/>
          </p:nvSpPr>
          <p:spPr>
            <a:xfrm rot="0">
              <a:off x="0" y="-47625"/>
              <a:ext cx="3442710" cy="146606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40"/>
                </a:lnSpc>
                <a:spcBef>
                  <a:spcPct val="0"/>
                </a:spcBef>
              </a:pPr>
              <a:r>
                <a:rPr lang="en-US" sz="2100" spc="21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Plan Placement &amp; Choose Archives</a:t>
              </a:r>
            </a:p>
            <a:p>
              <a:pPr algn="ctr">
                <a:lnSpc>
                  <a:spcPts val="2940"/>
                </a:lnSpc>
                <a:spcBef>
                  <a:spcPct val="0"/>
                </a:spcBef>
              </a:pPr>
            </a:p>
          </p:txBody>
        </p:sp>
        <p:sp>
          <p:nvSpPr>
            <p:cNvPr name="TextBox 13" id="13"/>
            <p:cNvSpPr txBox="true"/>
            <p:nvPr/>
          </p:nvSpPr>
          <p:spPr>
            <a:xfrm rot="0">
              <a:off x="0" y="1685654"/>
              <a:ext cx="3442710" cy="234823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388618" indent="-194309" lvl="1">
                <a:lnSpc>
                  <a:spcPts val="2879"/>
                </a:lnSpc>
                <a:buFont typeface="Arial"/>
                <a:buChar char="•"/>
              </a:pP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Collaborate with Andy to design the placement and select three relevant archives.</a:t>
              </a: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051206" y="4650041"/>
            <a:ext cx="2814136" cy="4824724"/>
            <a:chOff x="0" y="0"/>
            <a:chExt cx="3752182" cy="6432966"/>
          </a:xfrm>
        </p:grpSpPr>
        <p:sp>
          <p:nvSpPr>
            <p:cNvPr name="TextBox 15" id="15"/>
            <p:cNvSpPr txBox="true"/>
            <p:nvPr/>
          </p:nvSpPr>
          <p:spPr>
            <a:xfrm rot="0">
              <a:off x="0" y="-47625"/>
              <a:ext cx="3752182" cy="96954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40"/>
                </a:lnSpc>
                <a:spcBef>
                  <a:spcPct val="0"/>
                </a:spcBef>
              </a:pPr>
              <a:r>
                <a:rPr lang="en-US" sz="2100" spc="21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Research &amp; Refine Focus</a:t>
              </a:r>
            </a:p>
          </p:txBody>
        </p:sp>
        <p:sp>
          <p:nvSpPr>
            <p:cNvPr name="TextBox 16" id="16"/>
            <p:cNvSpPr txBox="true"/>
            <p:nvPr/>
          </p:nvSpPr>
          <p:spPr>
            <a:xfrm rot="0">
              <a:off x="0" y="1189135"/>
              <a:ext cx="3752182" cy="524383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79"/>
                </a:lnSpc>
              </a:pPr>
            </a:p>
            <a:p>
              <a:pPr algn="ctr" marL="388618" indent="-194309" lvl="1">
                <a:lnSpc>
                  <a:spcPts val="2879"/>
                </a:lnSpc>
                <a:buFont typeface="Arial"/>
                <a:buChar char="•"/>
              </a:pP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Began background research on peace movements and the Welsh Women’s Peace Petition.</a:t>
              </a:r>
            </a:p>
            <a:p>
              <a:pPr algn="ctr">
                <a:lnSpc>
                  <a:spcPts val="2879"/>
                </a:lnSpc>
              </a:pPr>
            </a:p>
            <a:p>
              <a:pPr algn="ctr" marL="388618" indent="-194309" lvl="1">
                <a:lnSpc>
                  <a:spcPts val="2879"/>
                </a:lnSpc>
                <a:buFont typeface="Arial"/>
                <a:buChar char="•"/>
              </a:pP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Shift </a:t>
              </a: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focus from male figures to women’s activism.</a:t>
              </a:r>
            </a:p>
            <a:p>
              <a:pPr algn="ctr">
                <a:lnSpc>
                  <a:spcPts val="2879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9351117" y="4650041"/>
            <a:ext cx="2817624" cy="3738874"/>
            <a:chOff x="0" y="0"/>
            <a:chExt cx="3756831" cy="4985166"/>
          </a:xfrm>
        </p:grpSpPr>
        <p:sp>
          <p:nvSpPr>
            <p:cNvPr name="TextBox 18" id="18"/>
            <p:cNvSpPr txBox="true"/>
            <p:nvPr/>
          </p:nvSpPr>
          <p:spPr>
            <a:xfrm rot="0">
              <a:off x="0" y="-47625"/>
              <a:ext cx="3756831" cy="96954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40"/>
                </a:lnSpc>
                <a:spcBef>
                  <a:spcPct val="0"/>
                </a:spcBef>
              </a:pPr>
              <a:r>
                <a:rPr lang="en-US" sz="2100" spc="21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Contact Archivists To Arranged Visits</a:t>
              </a:r>
            </a:p>
          </p:txBody>
        </p:sp>
        <p:sp>
          <p:nvSpPr>
            <p:cNvPr name="TextBox 19" id="19"/>
            <p:cNvSpPr txBox="true"/>
            <p:nvPr/>
          </p:nvSpPr>
          <p:spPr>
            <a:xfrm rot="0">
              <a:off x="0" y="1189135"/>
              <a:ext cx="3756831" cy="379603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879"/>
                </a:lnSpc>
              </a:pPr>
            </a:p>
            <a:p>
              <a:pPr algn="l" marL="388618" indent="-194309" lvl="1">
                <a:lnSpc>
                  <a:spcPts val="2879"/>
                </a:lnSpc>
                <a:buFont typeface="Arial"/>
                <a:buChar char="•"/>
              </a:pP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Emailed archivists to arrange tours, request access, and ask about recording/photography permissions</a:t>
              </a:r>
            </a:p>
            <a:p>
              <a:pPr algn="l">
                <a:lnSpc>
                  <a:spcPts val="2879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2651028" y="4650041"/>
            <a:ext cx="2582032" cy="4824724"/>
            <a:chOff x="0" y="0"/>
            <a:chExt cx="3442710" cy="6432966"/>
          </a:xfrm>
        </p:grpSpPr>
        <p:sp>
          <p:nvSpPr>
            <p:cNvPr name="TextBox 21" id="21"/>
            <p:cNvSpPr txBox="true"/>
            <p:nvPr/>
          </p:nvSpPr>
          <p:spPr>
            <a:xfrm rot="0">
              <a:off x="0" y="-47625"/>
              <a:ext cx="3442710" cy="969543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2940"/>
                </a:lnSpc>
                <a:spcBef>
                  <a:spcPct val="0"/>
                </a:spcBef>
              </a:pPr>
              <a:r>
                <a:rPr lang="en-US" sz="2100" spc="21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Prepare Tools &amp; Questions</a:t>
              </a:r>
            </a:p>
          </p:txBody>
        </p:sp>
        <p:sp>
          <p:nvSpPr>
            <p:cNvPr name="TextBox 22" id="22"/>
            <p:cNvSpPr txBox="true"/>
            <p:nvPr/>
          </p:nvSpPr>
          <p:spPr>
            <a:xfrm rot="0">
              <a:off x="0" y="1189135"/>
              <a:ext cx="3442710" cy="524383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2879"/>
                </a:lnSpc>
              </a:pPr>
            </a:p>
            <a:p>
              <a:pPr algn="l" marL="388618" indent="-194309" lvl="1">
                <a:lnSpc>
                  <a:spcPts val="2879"/>
                </a:lnSpc>
                <a:buFont typeface="Arial"/>
                <a:buChar char="•"/>
              </a:pPr>
              <a:r>
                <a:rPr lang="en-US" sz="1799" spc="35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Developed a template with guiding questions and prompts for each visit to help document findings and reflections (Young, 2025).</a:t>
              </a:r>
            </a:p>
            <a:p>
              <a:pPr algn="l">
                <a:lnSpc>
                  <a:spcPts val="2879"/>
                </a:lnSpc>
              </a:pPr>
            </a:p>
            <a:p>
              <a:pPr algn="ctr">
                <a:lnSpc>
                  <a:spcPts val="2879"/>
                </a:lnSpc>
              </a:pPr>
            </a:p>
          </p:txBody>
        </p:sp>
      </p:grpSp>
      <p:sp>
        <p:nvSpPr>
          <p:cNvPr name="TextBox 23" id="23"/>
          <p:cNvSpPr txBox="true"/>
          <p:nvPr/>
        </p:nvSpPr>
        <p:spPr>
          <a:xfrm rot="0">
            <a:off x="1363870" y="1385701"/>
            <a:ext cx="15256615" cy="1462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519"/>
              </a:lnSpc>
            </a:pPr>
            <a:r>
              <a:rPr lang="en-US" sz="9599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Preparation Process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397567" y="2110164"/>
            <a:ext cx="7890433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25">
                <a:solidFill>
                  <a:srgbClr val="EAEADE"/>
                </a:solidFill>
                <a:latin typeface="RoxboroughCF"/>
                <a:ea typeface="RoxboroughCF"/>
                <a:cs typeface="RoxboroughCF"/>
                <a:sym typeface="RoxboroughCF"/>
              </a:rPr>
              <a:t>Key Activities: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07067" y="2601642"/>
            <a:ext cx="7890433" cy="196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First archive tour, Guided by Archivist, Ruth Gooding.</a:t>
            </a:r>
          </a:p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Examine beautiful archive material related to historical international relations. </a:t>
            </a:r>
          </a:p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Correct handling to preserve and conserve historic archive material.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637800" y="7842886"/>
            <a:ext cx="7890433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25">
                <a:solidFill>
                  <a:srgbClr val="EAEADE"/>
                </a:solidFill>
                <a:latin typeface="RoxboroughCF"/>
                <a:ea typeface="RoxboroughCF"/>
                <a:cs typeface="RoxboroughCF"/>
                <a:sym typeface="RoxboroughCF"/>
              </a:rPr>
              <a:t>Skills Developed: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397567" y="8338821"/>
            <a:ext cx="7890433" cy="1565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Growing curiosity for understanding archival material.  </a:t>
            </a:r>
          </a:p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Developing research and shifting focus. </a:t>
            </a:r>
          </a:p>
          <a:p>
            <a:pPr algn="l">
              <a:lnSpc>
                <a:spcPts val="3199"/>
              </a:lnSpc>
            </a:pPr>
          </a:p>
          <a:p>
            <a:pPr algn="l">
              <a:lnSpc>
                <a:spcPts val="3199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10397567" y="5086350"/>
            <a:ext cx="7890433" cy="4483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25">
                <a:solidFill>
                  <a:srgbClr val="EAEADE"/>
                </a:solidFill>
                <a:latin typeface="RoxboroughCF"/>
                <a:ea typeface="RoxboroughCF"/>
                <a:cs typeface="RoxboroughCF"/>
                <a:sym typeface="RoxboroughCF"/>
              </a:rPr>
              <a:t>Key Discoveries: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302759" y="5582285"/>
            <a:ext cx="7890433" cy="196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Lack of understanding of archival procedure and documents was a disadvantage.</a:t>
            </a:r>
          </a:p>
          <a:p>
            <a:pPr algn="l" marL="431799" indent="-215899" lvl="1">
              <a:lnSpc>
                <a:spcPts val="3199"/>
              </a:lnSpc>
              <a:buFont typeface="Arial"/>
              <a:buChar char="•"/>
            </a:pPr>
            <a:r>
              <a:rPr lang="en-US" sz="1999" spc="39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This archive had no material relevant to the 1923-24 Peace Petition.</a:t>
            </a:r>
          </a:p>
          <a:p>
            <a:pPr algn="l">
              <a:lnSpc>
                <a:spcPts val="3199"/>
              </a:lnSpc>
            </a:pPr>
          </a:p>
        </p:txBody>
      </p:sp>
      <p:sp>
        <p:nvSpPr>
          <p:cNvPr name="AutoShape 8" id="8"/>
          <p:cNvSpPr/>
          <p:nvPr/>
        </p:nvSpPr>
        <p:spPr>
          <a:xfrm rot="0">
            <a:off x="10397567" y="1263024"/>
            <a:ext cx="7890433" cy="9527"/>
          </a:xfrm>
          <a:prstGeom prst="rect">
            <a:avLst/>
          </a:prstGeom>
          <a:solidFill>
            <a:srgbClr val="111B1E"/>
          </a:solidFill>
        </p:spPr>
      </p:sp>
      <p:sp>
        <p:nvSpPr>
          <p:cNvPr name="Freeform 9" id="9"/>
          <p:cNvSpPr/>
          <p:nvPr/>
        </p:nvSpPr>
        <p:spPr>
          <a:xfrm flipH="false" flipV="false" rot="0">
            <a:off x="-824559" y="-643950"/>
            <a:ext cx="8113373" cy="7630963"/>
          </a:xfrm>
          <a:custGeom>
            <a:avLst/>
            <a:gdLst/>
            <a:ahLst/>
            <a:cxnLst/>
            <a:rect r="r" b="b" t="t" l="l"/>
            <a:pathLst>
              <a:path h="7630963" w="8113373">
                <a:moveTo>
                  <a:pt x="0" y="0"/>
                </a:moveTo>
                <a:lnTo>
                  <a:pt x="8113373" y="0"/>
                </a:lnTo>
                <a:lnTo>
                  <a:pt x="8113373" y="7630963"/>
                </a:lnTo>
                <a:lnTo>
                  <a:pt x="0" y="76309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069" r="-16684" b="-7012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4085" y="7171374"/>
            <a:ext cx="3603143" cy="3115626"/>
          </a:xfrm>
          <a:custGeom>
            <a:avLst/>
            <a:gdLst/>
            <a:ahLst/>
            <a:cxnLst/>
            <a:rect r="r" b="b" t="t" l="l"/>
            <a:pathLst>
              <a:path h="3115626" w="3603143">
                <a:moveTo>
                  <a:pt x="0" y="0"/>
                </a:moveTo>
                <a:lnTo>
                  <a:pt x="3603142" y="0"/>
                </a:lnTo>
                <a:lnTo>
                  <a:pt x="3603142" y="3115626"/>
                </a:lnTo>
                <a:lnTo>
                  <a:pt x="0" y="31156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802" t="-12789" r="0" b="-9434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3797727" y="7171374"/>
            <a:ext cx="3491086" cy="3115626"/>
          </a:xfrm>
          <a:custGeom>
            <a:avLst/>
            <a:gdLst/>
            <a:ahLst/>
            <a:cxnLst/>
            <a:rect r="r" b="b" t="t" l="l"/>
            <a:pathLst>
              <a:path h="3115626" w="3491086">
                <a:moveTo>
                  <a:pt x="0" y="0"/>
                </a:moveTo>
                <a:lnTo>
                  <a:pt x="3491087" y="0"/>
                </a:lnTo>
                <a:lnTo>
                  <a:pt x="3491087" y="3115626"/>
                </a:lnTo>
                <a:lnTo>
                  <a:pt x="0" y="311562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3958" t="-108900" r="-13049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7479314" y="0"/>
            <a:ext cx="2727753" cy="10287000"/>
          </a:xfrm>
          <a:custGeom>
            <a:avLst/>
            <a:gdLst/>
            <a:ahLst/>
            <a:cxnLst/>
            <a:rect r="r" b="b" t="t" l="l"/>
            <a:pathLst>
              <a:path h="10287000" w="2727753">
                <a:moveTo>
                  <a:pt x="0" y="0"/>
                </a:moveTo>
                <a:lnTo>
                  <a:pt x="2727753" y="0"/>
                </a:lnTo>
                <a:lnTo>
                  <a:pt x="272775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50111" t="0" r="-16703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0882347" y="238125"/>
            <a:ext cx="6731258" cy="1581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52"/>
              </a:lnSpc>
            </a:pPr>
            <a:r>
              <a:rPr lang="en-US" sz="5210">
                <a:solidFill>
                  <a:srgbClr val="EAEADE"/>
                </a:solidFill>
                <a:latin typeface="RoxboroughCF"/>
                <a:ea typeface="RoxboroughCF"/>
                <a:cs typeface="RoxboroughCF"/>
                <a:sym typeface="RoxboroughCF"/>
              </a:rPr>
              <a:t>The Roderic Bowen Archives in Lampeter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6946556" cy="11196684"/>
          </a:xfrm>
          <a:custGeom>
            <a:avLst/>
            <a:gdLst/>
            <a:ahLst/>
            <a:cxnLst/>
            <a:rect r="r" b="b" t="t" l="l"/>
            <a:pathLst>
              <a:path h="11196684" w="6946556">
                <a:moveTo>
                  <a:pt x="0" y="0"/>
                </a:moveTo>
                <a:lnTo>
                  <a:pt x="6946556" y="0"/>
                </a:lnTo>
                <a:lnTo>
                  <a:pt x="6946556" y="11196684"/>
                </a:lnTo>
                <a:lnTo>
                  <a:pt x="0" y="111966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4274" t="0" r="-97651" b="0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TextBox 3" id="3"/>
          <p:cNvSpPr txBox="true"/>
          <p:nvPr/>
        </p:nvSpPr>
        <p:spPr>
          <a:xfrm rot="0">
            <a:off x="7028912" y="3005116"/>
            <a:ext cx="5870705" cy="3553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0"/>
              </a:lnSpc>
              <a:spcBef>
                <a:spcPct val="0"/>
              </a:spcBef>
            </a:pPr>
            <a:r>
              <a:rPr lang="en-US" sz="2136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Key Activities: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349752" y="2967016"/>
            <a:ext cx="9210414" cy="17041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The Tour of the Art Decco Hall of Nations 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The Ceremonial Reading of Names in the Book of Remembrance in the Crypt.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The well used Council Chamber Archives and Library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The National Garden of Peace.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EAEADE"/>
                </a:solidFill>
                <a:latin typeface="Poppins Light"/>
                <a:ea typeface="Poppins Light"/>
                <a:cs typeface="Poppins Light"/>
                <a:sym typeface="Poppins Light"/>
              </a:rPr>
              <a:t>One on One Information gathering and sharing.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6946556" y="6891124"/>
            <a:ext cx="5870705" cy="3553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0"/>
              </a:lnSpc>
              <a:spcBef>
                <a:spcPct val="0"/>
              </a:spcBef>
            </a:pPr>
            <a:r>
              <a:rPr lang="en-US" sz="2136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Skills Developed: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6946556" y="4948817"/>
            <a:ext cx="5870705" cy="3553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90"/>
              </a:lnSpc>
              <a:spcBef>
                <a:spcPct val="0"/>
              </a:spcBef>
            </a:pPr>
            <a:r>
              <a:rPr lang="en-US" sz="2136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Key Discoveries: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349752" y="4882142"/>
            <a:ext cx="8860008" cy="20470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The rules of archival organisation are not fixed, they can be flexible.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Preconceptions about archives changed: not stuffy, can be vibrant, busy and meaningful places.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Archival work can be very exciting. Adventurous exploration to uncover the stories of the past to influence the present.</a:t>
            </a:r>
          </a:p>
          <a:p>
            <a:pPr algn="l">
              <a:lnSpc>
                <a:spcPts val="2724"/>
              </a:lnSpc>
            </a:pPr>
          </a:p>
        </p:txBody>
      </p:sp>
      <p:sp>
        <p:nvSpPr>
          <p:cNvPr name="AutoShape 8" id="8"/>
          <p:cNvSpPr/>
          <p:nvPr/>
        </p:nvSpPr>
        <p:spPr>
          <a:xfrm rot="0">
            <a:off x="7170626" y="2613808"/>
            <a:ext cx="5910470" cy="3144"/>
          </a:xfrm>
          <a:prstGeom prst="rect">
            <a:avLst/>
          </a:prstGeom>
          <a:solidFill>
            <a:srgbClr val="EAEADE"/>
          </a:solidFill>
        </p:spPr>
      </p:sp>
      <p:sp>
        <p:nvSpPr>
          <p:cNvPr name="Freeform 9" id="9"/>
          <p:cNvSpPr/>
          <p:nvPr/>
        </p:nvSpPr>
        <p:spPr>
          <a:xfrm flipH="false" flipV="false" rot="0">
            <a:off x="13646320" y="0"/>
            <a:ext cx="4641680" cy="2981595"/>
          </a:xfrm>
          <a:custGeom>
            <a:avLst/>
            <a:gdLst/>
            <a:ahLst/>
            <a:cxnLst/>
            <a:rect r="r" b="b" t="t" l="l"/>
            <a:pathLst>
              <a:path h="2981595" w="4641680">
                <a:moveTo>
                  <a:pt x="0" y="0"/>
                </a:moveTo>
                <a:lnTo>
                  <a:pt x="4641680" y="0"/>
                </a:lnTo>
                <a:lnTo>
                  <a:pt x="4641680" y="2981595"/>
                </a:lnTo>
                <a:lnTo>
                  <a:pt x="0" y="29815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4850" r="-4719" b="-1285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false" flipV="false" rot="0">
            <a:off x="13646320" y="8103654"/>
            <a:ext cx="4641680" cy="2183346"/>
          </a:xfrm>
          <a:custGeom>
            <a:avLst/>
            <a:gdLst/>
            <a:ahLst/>
            <a:cxnLst/>
            <a:rect r="r" b="b" t="t" l="l"/>
            <a:pathLst>
              <a:path h="2183346" w="4641680">
                <a:moveTo>
                  <a:pt x="0" y="0"/>
                </a:moveTo>
                <a:lnTo>
                  <a:pt x="4641680" y="0"/>
                </a:lnTo>
                <a:lnTo>
                  <a:pt x="4641680" y="2183346"/>
                </a:lnTo>
                <a:lnTo>
                  <a:pt x="0" y="218334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4183" t="0" r="-7335" b="0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Freeform 11" id="11"/>
          <p:cNvSpPr/>
          <p:nvPr/>
        </p:nvSpPr>
        <p:spPr>
          <a:xfrm flipH="false" flipV="false" rot="0">
            <a:off x="7028912" y="0"/>
            <a:ext cx="4641680" cy="2981595"/>
          </a:xfrm>
          <a:custGeom>
            <a:avLst/>
            <a:gdLst/>
            <a:ahLst/>
            <a:cxnLst/>
            <a:rect r="r" b="b" t="t" l="l"/>
            <a:pathLst>
              <a:path h="2981595" w="4641680">
                <a:moveTo>
                  <a:pt x="0" y="0"/>
                </a:moveTo>
                <a:lnTo>
                  <a:pt x="4641680" y="0"/>
                </a:lnTo>
                <a:lnTo>
                  <a:pt x="4641680" y="2981595"/>
                </a:lnTo>
                <a:lnTo>
                  <a:pt x="0" y="298159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-8375" r="0" b="-8382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Freeform 12" id="12"/>
          <p:cNvSpPr/>
          <p:nvPr/>
        </p:nvSpPr>
        <p:spPr>
          <a:xfrm flipH="false" flipV="false" rot="0">
            <a:off x="7028912" y="8103654"/>
            <a:ext cx="3096949" cy="2183346"/>
          </a:xfrm>
          <a:custGeom>
            <a:avLst/>
            <a:gdLst/>
            <a:ahLst/>
            <a:cxnLst/>
            <a:rect r="r" b="b" t="t" l="l"/>
            <a:pathLst>
              <a:path h="2183346" w="3096949">
                <a:moveTo>
                  <a:pt x="0" y="0"/>
                </a:moveTo>
                <a:lnTo>
                  <a:pt x="3096949" y="0"/>
                </a:lnTo>
                <a:lnTo>
                  <a:pt x="3096949" y="2183346"/>
                </a:lnTo>
                <a:lnTo>
                  <a:pt x="0" y="218334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-14482" r="-30044" b="-23862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Freeform 13" id="13"/>
          <p:cNvSpPr/>
          <p:nvPr/>
        </p:nvSpPr>
        <p:spPr>
          <a:xfrm flipH="false" flipV="false" rot="0">
            <a:off x="18209760" y="0"/>
            <a:ext cx="2265221" cy="2348429"/>
          </a:xfrm>
          <a:custGeom>
            <a:avLst/>
            <a:gdLst/>
            <a:ahLst/>
            <a:cxnLst/>
            <a:rect r="r" b="b" t="t" l="l"/>
            <a:pathLst>
              <a:path h="2348429" w="2265221">
                <a:moveTo>
                  <a:pt x="0" y="0"/>
                </a:moveTo>
                <a:lnTo>
                  <a:pt x="2265221" y="0"/>
                </a:lnTo>
                <a:lnTo>
                  <a:pt x="2265221" y="2348429"/>
                </a:lnTo>
                <a:lnTo>
                  <a:pt x="0" y="234842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57541" t="-13969" r="0" b="0"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</p:sp>
      <p:sp>
        <p:nvSpPr>
          <p:cNvPr name="Freeform 14" id="14"/>
          <p:cNvSpPr/>
          <p:nvPr/>
        </p:nvSpPr>
        <p:spPr>
          <a:xfrm flipH="false" flipV="false" rot="0">
            <a:off x="10278261" y="8103654"/>
            <a:ext cx="3211762" cy="2183346"/>
          </a:xfrm>
          <a:custGeom>
            <a:avLst/>
            <a:gdLst/>
            <a:ahLst/>
            <a:cxnLst/>
            <a:rect r="r" b="b" t="t" l="l"/>
            <a:pathLst>
              <a:path h="2183346" w="3211762">
                <a:moveTo>
                  <a:pt x="0" y="0"/>
                </a:moveTo>
                <a:lnTo>
                  <a:pt x="3211762" y="0"/>
                </a:lnTo>
                <a:lnTo>
                  <a:pt x="3211762" y="2183346"/>
                </a:lnTo>
                <a:lnTo>
                  <a:pt x="0" y="218334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46005" t="-255257" r="-36533" b="-241456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TextBox 15" id="15"/>
          <p:cNvSpPr txBox="true"/>
          <p:nvPr/>
        </p:nvSpPr>
        <p:spPr>
          <a:xfrm rot="0">
            <a:off x="480638" y="3718292"/>
            <a:ext cx="6465918" cy="602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879"/>
              </a:lnSpc>
            </a:pPr>
            <a:r>
              <a:rPr lang="en-US" sz="9899">
                <a:solidFill>
                  <a:srgbClr val="BDBEBB"/>
                </a:solidFill>
                <a:latin typeface="RoxboroughCF"/>
                <a:ea typeface="RoxboroughCF"/>
                <a:cs typeface="RoxboroughCF"/>
                <a:sym typeface="RoxboroughCF"/>
              </a:rPr>
              <a:t>The Temple of Peace in Cardiff</a:t>
            </a:r>
          </a:p>
        </p:txBody>
      </p:sp>
      <p:sp>
        <p:nvSpPr>
          <p:cNvPr name="Freeform 16" id="16"/>
          <p:cNvSpPr/>
          <p:nvPr/>
        </p:nvSpPr>
        <p:spPr>
          <a:xfrm flipH="false" flipV="false" rot="0">
            <a:off x="11826889" y="0"/>
            <a:ext cx="1663135" cy="2981595"/>
          </a:xfrm>
          <a:custGeom>
            <a:avLst/>
            <a:gdLst/>
            <a:ahLst/>
            <a:cxnLst/>
            <a:rect r="r" b="b" t="t" l="l"/>
            <a:pathLst>
              <a:path h="2981595" w="1663135">
                <a:moveTo>
                  <a:pt x="0" y="0"/>
                </a:moveTo>
                <a:lnTo>
                  <a:pt x="1663134" y="0"/>
                </a:lnTo>
                <a:lnTo>
                  <a:pt x="1663134" y="2981595"/>
                </a:lnTo>
                <a:lnTo>
                  <a:pt x="0" y="2981595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9719" t="0" r="-24737" b="0"/>
            </a:stretch>
          </a:blipFill>
          <a:ln w="38100" cap="sq">
            <a:solidFill>
              <a:srgbClr val="756F58"/>
            </a:solidFill>
            <a:prstDash val="solid"/>
            <a:miter/>
          </a:ln>
        </p:spPr>
      </p:sp>
      <p:sp>
        <p:nvSpPr>
          <p:cNvPr name="TextBox 17" id="17"/>
          <p:cNvSpPr txBox="true"/>
          <p:nvPr/>
        </p:nvSpPr>
        <p:spPr>
          <a:xfrm rot="0">
            <a:off x="9349752" y="6897710"/>
            <a:ext cx="8860008" cy="10183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Research was essential to a fulfilling visit. </a:t>
            </a:r>
          </a:p>
          <a:p>
            <a:pPr algn="l" marL="367701" indent="-183850" lvl="1">
              <a:lnSpc>
                <a:spcPts val="2724"/>
              </a:lnSpc>
              <a:buFont typeface="Arial"/>
              <a:buChar char="•"/>
            </a:pPr>
            <a:r>
              <a:rPr lang="en-US" sz="1703" spc="34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Increasing confidence in professional communication and taking decisive actions.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3679892"/>
          </a:xfrm>
          <a:custGeom>
            <a:avLst/>
            <a:gdLst/>
            <a:ahLst/>
            <a:cxnLst/>
            <a:rect r="r" b="b" t="t" l="l"/>
            <a:pathLst>
              <a:path h="3679892" w="18288000">
                <a:moveTo>
                  <a:pt x="0" y="0"/>
                </a:moveTo>
                <a:lnTo>
                  <a:pt x="18288000" y="0"/>
                </a:lnTo>
                <a:lnTo>
                  <a:pt x="18288000" y="3679892"/>
                </a:lnTo>
                <a:lnTo>
                  <a:pt x="0" y="36798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53660" r="-367" b="-70797"/>
            </a:stretch>
          </a:blipFill>
          <a:ln w="38100" cap="sq">
            <a:solidFill>
              <a:srgbClr val="09336F"/>
            </a:solidFill>
            <a:prstDash val="solid"/>
            <a:miter/>
          </a:ln>
        </p:spPr>
      </p:sp>
      <p:sp>
        <p:nvSpPr>
          <p:cNvPr name="TextBox 3" id="3"/>
          <p:cNvSpPr txBox="true"/>
          <p:nvPr/>
        </p:nvSpPr>
        <p:spPr>
          <a:xfrm rot="0">
            <a:off x="5621357" y="3821348"/>
            <a:ext cx="7990000" cy="356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7"/>
              </a:lnSpc>
              <a:spcBef>
                <a:spcPct val="0"/>
              </a:spcBef>
            </a:pPr>
            <a:r>
              <a:rPr lang="en-US" sz="2105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Key Activities: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5446642" y="4185996"/>
            <a:ext cx="7990000" cy="183880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In depth discussion with archivists about historical discoveries, archival passion projects and the rigour of archival work.</a:t>
            </a:r>
          </a:p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Tutored in digital archival processes and ordering of physical material.</a:t>
            </a:r>
          </a:p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Handling and observing original documents.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5621357" y="8401400"/>
            <a:ext cx="7990000" cy="356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7"/>
              </a:lnSpc>
              <a:spcBef>
                <a:spcPct val="0"/>
              </a:spcBef>
            </a:pPr>
            <a:r>
              <a:rPr lang="en-US" sz="2105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Skills Developed: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5621357" y="8859565"/>
            <a:ext cx="7990000" cy="10958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Developed a clear understanding of archival use, value and procedure.</a:t>
            </a:r>
          </a:p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Active listening skills that lead to a better communication style.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621357" y="6422409"/>
            <a:ext cx="7990000" cy="3561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47"/>
              </a:lnSpc>
              <a:spcBef>
                <a:spcPct val="0"/>
              </a:spcBef>
            </a:pPr>
            <a:r>
              <a:rPr lang="en-US" sz="2105" spc="21">
                <a:solidFill>
                  <a:srgbClr val="F0F2F4"/>
                </a:solidFill>
                <a:latin typeface="RoxboroughCF"/>
                <a:ea typeface="RoxboroughCF"/>
                <a:cs typeface="RoxboroughCF"/>
                <a:sym typeface="RoxboroughCF"/>
              </a:rPr>
              <a:t>Key Discoveries: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5621357" y="6880574"/>
            <a:ext cx="7990000" cy="10958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Large scale professional archival work is not only endless, it is also requires sensitivity and safeguarding protocols. </a:t>
            </a:r>
          </a:p>
          <a:p>
            <a:pPr algn="l" marL="402759" indent="-201380" lvl="1">
              <a:lnSpc>
                <a:spcPts val="2984"/>
              </a:lnSpc>
              <a:buFont typeface="Arial"/>
              <a:buChar char="•"/>
            </a:pPr>
            <a:r>
              <a:rPr lang="en-US" sz="1865" spc="37">
                <a:solidFill>
                  <a:srgbClr val="F0F2F4"/>
                </a:solidFill>
                <a:latin typeface="Poppins Light"/>
                <a:ea typeface="Poppins Light"/>
                <a:cs typeface="Poppins Light"/>
                <a:sym typeface="Poppins Light"/>
              </a:rPr>
              <a:t>Archivists are fascinating adventurers! </a:t>
            </a:r>
          </a:p>
        </p:txBody>
      </p:sp>
      <p:sp>
        <p:nvSpPr>
          <p:cNvPr name="AutoShape 9" id="9"/>
          <p:cNvSpPr/>
          <p:nvPr/>
        </p:nvSpPr>
        <p:spPr>
          <a:xfrm rot="0">
            <a:off x="5621357" y="4011469"/>
            <a:ext cx="7990000" cy="6981"/>
          </a:xfrm>
          <a:prstGeom prst="rect">
            <a:avLst/>
          </a:prstGeom>
          <a:solidFill>
            <a:srgbClr val="111B1E"/>
          </a:solidFill>
          <a:ln w="695325" cap="sq">
            <a:solidFill>
              <a:srgbClr val="535D6B"/>
            </a:solidFill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false" flipV="false" rot="0">
            <a:off x="137576" y="3834508"/>
            <a:ext cx="4944860" cy="6297875"/>
          </a:xfrm>
          <a:custGeom>
            <a:avLst/>
            <a:gdLst/>
            <a:ahLst/>
            <a:cxnLst/>
            <a:rect r="r" b="b" t="t" l="l"/>
            <a:pathLst>
              <a:path h="6297875" w="4944860">
                <a:moveTo>
                  <a:pt x="0" y="0"/>
                </a:moveTo>
                <a:lnTo>
                  <a:pt x="4944859" y="0"/>
                </a:lnTo>
                <a:lnTo>
                  <a:pt x="4944859" y="6297876"/>
                </a:lnTo>
                <a:lnTo>
                  <a:pt x="0" y="629787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-13443" r="-254" b="-483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2328668" y="744571"/>
            <a:ext cx="13630664" cy="2190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670"/>
              </a:lnSpc>
            </a:pPr>
            <a:r>
              <a:rPr lang="en-US" sz="7225" b="true">
                <a:solidFill>
                  <a:srgbClr val="09336F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The National Library of Wales Aberystwyth</a:t>
            </a:r>
          </a:p>
        </p:txBody>
      </p:sp>
      <p:sp>
        <p:nvSpPr>
          <p:cNvPr name="Freeform 12" id="12"/>
          <p:cNvSpPr/>
          <p:nvPr/>
        </p:nvSpPr>
        <p:spPr>
          <a:xfrm flipH="false" flipV="false" rot="0">
            <a:off x="14150278" y="3834508"/>
            <a:ext cx="3911792" cy="6297875"/>
          </a:xfrm>
          <a:custGeom>
            <a:avLst/>
            <a:gdLst/>
            <a:ahLst/>
            <a:cxnLst/>
            <a:rect r="r" b="b" t="t" l="l"/>
            <a:pathLst>
              <a:path h="6297875" w="3911792">
                <a:moveTo>
                  <a:pt x="0" y="0"/>
                </a:moveTo>
                <a:lnTo>
                  <a:pt x="3911792" y="0"/>
                </a:lnTo>
                <a:lnTo>
                  <a:pt x="3911792" y="6297876"/>
                </a:lnTo>
                <a:lnTo>
                  <a:pt x="0" y="629787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6222" t="-2618" r="-3290" b="-360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rot="-10800000">
            <a:off x="3043967" y="2858801"/>
            <a:ext cx="11775540" cy="9525"/>
          </a:xfrm>
          <a:prstGeom prst="rect">
            <a:avLst/>
          </a:prstGeom>
          <a:solidFill>
            <a:srgbClr val="B8C6DD"/>
          </a:solidFill>
        </p:spPr>
      </p:sp>
      <p:sp>
        <p:nvSpPr>
          <p:cNvPr name="TextBox 3" id="3"/>
          <p:cNvSpPr txBox="true"/>
          <p:nvPr/>
        </p:nvSpPr>
        <p:spPr>
          <a:xfrm rot="0">
            <a:off x="3760322" y="1019175"/>
            <a:ext cx="10342830" cy="14624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1519"/>
              </a:lnSpc>
            </a:pPr>
            <a:r>
              <a:rPr lang="en-US" sz="9599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Closing Thoughts: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9692495" y="3484754"/>
            <a:ext cx="2944282" cy="5817509"/>
            <a:chOff x="0" y="0"/>
            <a:chExt cx="3925709" cy="7756679"/>
          </a:xfrm>
        </p:grpSpPr>
        <p:sp>
          <p:nvSpPr>
            <p:cNvPr name="TextBox 5" id="5"/>
            <p:cNvSpPr txBox="true"/>
            <p:nvPr/>
          </p:nvSpPr>
          <p:spPr>
            <a:xfrm rot="0">
              <a:off x="0" y="-57150"/>
              <a:ext cx="3925709" cy="62145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72"/>
                </a:lnSpc>
                <a:spcBef>
                  <a:spcPct val="0"/>
                </a:spcBef>
              </a:pPr>
              <a:r>
                <a:rPr lang="en-US" sz="2837" spc="28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Understanding</a:t>
              </a:r>
            </a:p>
          </p:txBody>
        </p:sp>
        <p:sp>
          <p:nvSpPr>
            <p:cNvPr name="TextBox 6" id="6"/>
            <p:cNvSpPr txBox="true"/>
            <p:nvPr/>
          </p:nvSpPr>
          <p:spPr>
            <a:xfrm rot="0">
              <a:off x="0" y="889581"/>
              <a:ext cx="3925709" cy="686709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.Gained insight into the scale and impact of the Welsh Women’s Peace Petition.</a:t>
              </a:r>
            </a:p>
            <a:p>
              <a:pPr algn="l">
                <a:lnSpc>
                  <a:spcPts val="3160"/>
                </a:lnSpc>
              </a:pPr>
            </a:p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Realised the importance of archives in preserving overlooked stories.</a:t>
              </a:r>
            </a:p>
            <a:p>
              <a:pPr algn="l">
                <a:lnSpc>
                  <a:spcPts val="3160"/>
                </a:lnSpc>
              </a:pPr>
            </a:p>
            <a:p>
              <a:pPr algn="l">
                <a:lnSpc>
                  <a:spcPts val="316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1028700" y="3484754"/>
            <a:ext cx="3502089" cy="4712609"/>
            <a:chOff x="0" y="0"/>
            <a:chExt cx="4669453" cy="6283478"/>
          </a:xfrm>
        </p:grpSpPr>
        <p:sp>
          <p:nvSpPr>
            <p:cNvPr name="TextBox 8" id="8"/>
            <p:cNvSpPr txBox="true"/>
            <p:nvPr/>
          </p:nvSpPr>
          <p:spPr>
            <a:xfrm rot="0">
              <a:off x="0" y="-57150"/>
              <a:ext cx="4669453" cy="128185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72"/>
                </a:lnSpc>
                <a:spcBef>
                  <a:spcPct val="0"/>
                </a:spcBef>
              </a:pPr>
              <a:r>
                <a:rPr lang="en-US" sz="2837" spc="28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Process Improvement</a:t>
              </a:r>
            </a:p>
          </p:txBody>
        </p:sp>
        <p:sp>
          <p:nvSpPr>
            <p:cNvPr name="TextBox 9" id="9"/>
            <p:cNvSpPr txBox="true"/>
            <p:nvPr/>
          </p:nvSpPr>
          <p:spPr>
            <a:xfrm rot="0">
              <a:off x="0" y="1549981"/>
              <a:ext cx="4669453" cy="473349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Shifted focus from men’s roles to women’s activism in peace movements.</a:t>
              </a:r>
            </a:p>
            <a:p>
              <a:pPr algn="l">
                <a:lnSpc>
                  <a:spcPts val="3160"/>
                </a:lnSpc>
              </a:pPr>
            </a:p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Used a structured template to guide and record archive visits.</a:t>
              </a:r>
            </a:p>
            <a:p>
              <a:pPr algn="l">
                <a:lnSpc>
                  <a:spcPts val="316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5071800" y="3484754"/>
            <a:ext cx="3534845" cy="5512709"/>
            <a:chOff x="0" y="0"/>
            <a:chExt cx="4713127" cy="7350279"/>
          </a:xfrm>
        </p:grpSpPr>
        <p:sp>
          <p:nvSpPr>
            <p:cNvPr name="TextBox 11" id="11"/>
            <p:cNvSpPr txBox="true"/>
            <p:nvPr/>
          </p:nvSpPr>
          <p:spPr>
            <a:xfrm rot="0">
              <a:off x="0" y="-57150"/>
              <a:ext cx="4713127" cy="128185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72"/>
                </a:lnSpc>
                <a:spcBef>
                  <a:spcPct val="0"/>
                </a:spcBef>
              </a:pPr>
              <a:r>
                <a:rPr lang="en-US" sz="2837" spc="28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Skills That Developled</a:t>
              </a:r>
            </a:p>
          </p:txBody>
        </p:sp>
        <p:sp>
          <p:nvSpPr>
            <p:cNvPr name="TextBox 12" id="12"/>
            <p:cNvSpPr txBox="true"/>
            <p:nvPr/>
          </p:nvSpPr>
          <p:spPr>
            <a:xfrm rot="0">
              <a:off x="0" y="1549981"/>
              <a:ext cx="4713127" cy="580029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Learned archival research, handling rare materials, and digital tools.</a:t>
              </a:r>
            </a:p>
            <a:p>
              <a:pPr algn="l">
                <a:lnSpc>
                  <a:spcPts val="3160"/>
                </a:lnSpc>
              </a:pPr>
            </a:p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Improved communication and adaptability through arranging and managing visits</a:t>
              </a:r>
            </a:p>
            <a:p>
              <a:pPr algn="l">
                <a:lnSpc>
                  <a:spcPts val="316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3724455" y="3484754"/>
            <a:ext cx="3534845" cy="5017409"/>
            <a:chOff x="0" y="0"/>
            <a:chExt cx="4713127" cy="6689879"/>
          </a:xfrm>
        </p:grpSpPr>
        <p:sp>
          <p:nvSpPr>
            <p:cNvPr name="TextBox 14" id="14"/>
            <p:cNvSpPr txBox="true"/>
            <p:nvPr/>
          </p:nvSpPr>
          <p:spPr>
            <a:xfrm rot="0">
              <a:off x="0" y="-57150"/>
              <a:ext cx="4713127" cy="621451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>
                <a:lnSpc>
                  <a:spcPts val="3972"/>
                </a:lnSpc>
                <a:spcBef>
                  <a:spcPct val="0"/>
                </a:spcBef>
              </a:pPr>
              <a:r>
                <a:rPr lang="en-US" sz="2837" spc="28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Looking Forward</a:t>
              </a:r>
            </a:p>
          </p:txBody>
        </p:sp>
        <p:sp>
          <p:nvSpPr>
            <p:cNvPr name="TextBox 15" id="15"/>
            <p:cNvSpPr txBox="true"/>
            <p:nvPr/>
          </p:nvSpPr>
          <p:spPr>
            <a:xfrm rot="0">
              <a:off x="0" y="889581"/>
              <a:ext cx="4713127" cy="5800298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I plan to continue studying the ongoing legacy of women’s peace activism.</a:t>
              </a:r>
            </a:p>
            <a:p>
              <a:pPr algn="l">
                <a:lnSpc>
                  <a:spcPts val="3160"/>
                </a:lnSpc>
              </a:pPr>
            </a:p>
            <a:p>
              <a:pPr algn="l" marL="426415" indent="-213207" lvl="1">
                <a:lnSpc>
                  <a:spcPts val="3160"/>
                </a:lnSpc>
                <a:buFont typeface="Arial"/>
                <a:buChar char="•"/>
              </a:pPr>
              <a:r>
                <a:rPr lang="en-US" sz="1975" spc="39">
                  <a:solidFill>
                    <a:srgbClr val="B8C6DD"/>
                  </a:solidFill>
                  <a:latin typeface="Poppins Light"/>
                  <a:ea typeface="Poppins Light"/>
                  <a:cs typeface="Poppins Light"/>
                  <a:sym typeface="Poppins Light"/>
                </a:rPr>
                <a:t>Want to promote and facilitate public engagement with diverse historical narratives.</a:t>
              </a:r>
            </a:p>
            <a:p>
              <a:pPr algn="l">
                <a:lnSpc>
                  <a:spcPts val="3160"/>
                </a:lnSpc>
              </a:pPr>
            </a:p>
          </p:txBody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384428" y="4425482"/>
            <a:ext cx="13519144" cy="1684992"/>
            <a:chOff x="0" y="0"/>
            <a:chExt cx="18025526" cy="2246656"/>
          </a:xfrm>
        </p:grpSpPr>
        <p:sp>
          <p:nvSpPr>
            <p:cNvPr name="AutoShape 3" id="3"/>
            <p:cNvSpPr/>
            <p:nvPr/>
          </p:nvSpPr>
          <p:spPr>
            <a:xfrm rot="0">
              <a:off x="0" y="2233875"/>
              <a:ext cx="18025526" cy="12781"/>
            </a:xfrm>
            <a:prstGeom prst="rect">
              <a:avLst/>
            </a:prstGeom>
            <a:solidFill>
              <a:srgbClr val="F0F2F4"/>
            </a:solidFill>
          </p:spPr>
        </p:sp>
        <p:sp>
          <p:nvSpPr>
            <p:cNvPr name="TextBox 4" id="4"/>
            <p:cNvSpPr txBox="true"/>
            <p:nvPr/>
          </p:nvSpPr>
          <p:spPr>
            <a:xfrm rot="0">
              <a:off x="0" y="152400"/>
              <a:ext cx="18025526" cy="1509646"/>
            </a:xfrm>
            <a:prstGeom prst="rect">
              <a:avLst/>
            </a:prstGeom>
          </p:spPr>
          <p:txBody>
            <a:bodyPr anchor="t" rtlCol="false" tIns="0" lIns="0" bIns="0" rIns="0">
              <a:spAutoFit/>
            </a:bodyPr>
            <a:lstStyle/>
            <a:p>
              <a:pPr algn="ctr">
                <a:lnSpc>
                  <a:spcPts val="8201"/>
                </a:lnSpc>
              </a:pPr>
              <a:r>
                <a:rPr lang="en-US" sz="8201">
                  <a:solidFill>
                    <a:srgbClr val="B8C6DD"/>
                  </a:solidFill>
                  <a:latin typeface="RoxboroughCF"/>
                  <a:ea typeface="RoxboroughCF"/>
                  <a:cs typeface="RoxboroughCF"/>
                  <a:sym typeface="RoxboroughCF"/>
                </a:rPr>
                <a:t>Thanks to:</a:t>
              </a:r>
            </a:p>
          </p:txBody>
        </p:sp>
      </p:grp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3817337" y="1003391"/>
            <a:ext cx="2945668" cy="2945668"/>
            <a:chOff x="-2540" y="-2540"/>
            <a:chExt cx="6355080" cy="635508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7" id="7"/>
          <p:cNvSpPr txBox="true"/>
          <p:nvPr/>
        </p:nvSpPr>
        <p:spPr>
          <a:xfrm rot="0">
            <a:off x="4221043" y="1539334"/>
            <a:ext cx="2138256" cy="17553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Roderic</a:t>
            </a:r>
          </a:p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Bowen</a:t>
            </a:r>
          </a:p>
          <a:p>
            <a:pPr algn="ctr">
              <a:lnSpc>
                <a:spcPts val="3594"/>
              </a:lnSpc>
            </a:pPr>
            <a:r>
              <a:rPr lang="en-US" sz="2567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Archives</a:t>
            </a:r>
          </a:p>
          <a:p>
            <a:pPr algn="ctr">
              <a:lnSpc>
                <a:spcPts val="3448"/>
              </a:lnSpc>
              <a:spcBef>
                <a:spcPct val="0"/>
              </a:spcBef>
            </a:pPr>
            <a:r>
              <a:rPr lang="en-US" b="true" sz="2463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Lampeter</a:t>
            </a:r>
          </a:p>
        </p:txBody>
      </p: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7635649" y="714947"/>
            <a:ext cx="3234111" cy="3234111"/>
            <a:chOff x="-2540" y="-2540"/>
            <a:chExt cx="6355080" cy="635508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8078886" y="1363399"/>
            <a:ext cx="2347637" cy="18800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46"/>
              </a:lnSpc>
              <a:spcBef>
                <a:spcPct val="0"/>
              </a:spcBef>
            </a:pPr>
            <a:r>
              <a:rPr lang="en-US" b="true" sz="2676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National Library of Wales Aberystwyth</a:t>
            </a:r>
          </a:p>
        </p:txBody>
      </p:sp>
      <p:grpSp>
        <p:nvGrpSpPr>
          <p:cNvPr name="Group 11" id="11"/>
          <p:cNvGrpSpPr>
            <a:grpSpLocks noChangeAspect="true"/>
          </p:cNvGrpSpPr>
          <p:nvPr/>
        </p:nvGrpSpPr>
        <p:grpSpPr>
          <a:xfrm rot="0">
            <a:off x="11324261" y="1028700"/>
            <a:ext cx="2945668" cy="2945668"/>
            <a:chOff x="-2540" y="-2540"/>
            <a:chExt cx="6355080" cy="635508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-2540" y="-254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B8C6DD"/>
            </a:solidFill>
          </p:spPr>
        </p:sp>
      </p:grpSp>
      <p:sp>
        <p:nvSpPr>
          <p:cNvPr name="TextBox 13" id="13"/>
          <p:cNvSpPr txBox="true"/>
          <p:nvPr/>
        </p:nvSpPr>
        <p:spPr>
          <a:xfrm rot="0">
            <a:off x="11706349" y="1529809"/>
            <a:ext cx="2023755" cy="1886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41"/>
              </a:lnSpc>
            </a:pPr>
            <a:r>
              <a:rPr lang="en-US" sz="2672" b="true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Temple of Peace</a:t>
            </a:r>
          </a:p>
          <a:p>
            <a:pPr algn="ctr">
              <a:lnSpc>
                <a:spcPts val="3741"/>
              </a:lnSpc>
              <a:spcBef>
                <a:spcPct val="0"/>
              </a:spcBef>
            </a:pPr>
            <a:r>
              <a:rPr lang="en-US" b="true" sz="2672">
                <a:solidFill>
                  <a:srgbClr val="B8C6DD"/>
                </a:solidFill>
                <a:latin typeface="RoxboroughCF Bold"/>
                <a:ea typeface="RoxboroughCF Bold"/>
                <a:cs typeface="RoxboroughCF Bold"/>
                <a:sym typeface="RoxboroughCF Bold"/>
              </a:rPr>
              <a:t>Archives Cardiff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009953" y="6520049"/>
            <a:ext cx="14268093" cy="34626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Tristan Nash - Placement Coordinator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Andy Bevan - Module Content Creator, Lecturer &amp; Mentor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Ann Bevan - Lecturer, Mentor &amp; Photography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Ruth Gooding - Special Collections Archivist - Roderic Bowen Archives  Lampeter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Craig Owen - Historian &amp; Archivist - Temple of Peace Cardiff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Rob Phillips - Senior Archivist - National Library of Wales  Aberystwyth</a:t>
            </a:r>
          </a:p>
          <a:p>
            <a:pPr algn="ctr">
              <a:lnSpc>
                <a:spcPts val="3919"/>
              </a:lnSpc>
            </a:pPr>
            <a:r>
              <a:rPr lang="en-US" sz="2799" spc="27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Oscar Seager - Lead  Peace Petition Archivist - National Library of Wales Aberystwyth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535D6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81822" y="1873673"/>
            <a:ext cx="8628531" cy="81816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Bevan, A. (2025a) Archivist Ruth, Lecturer Andy and I - Roderic Bowen Archives. Available at: https://uowtsd-my.sharepoint.com/personal/2213479_student_uwtsd_ac_uk/Documents/Attachments/1000016869.jpg?web=1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Bevan, A. (2025b) Old Books - Roderic bowen Archives. Available at: https://uowtsd-my.sharepoint.com/personal/2213479_student_uwtsd_ac_uk/Documents/Attachments/1000016882.jpg?web=1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Bevan, A. (2025c) Roderic Bowen Archives Visit. Books. Available at: https://outlook.office.com/mail/id/AAQkADAxMDE5MmFhLTQ3NmItNGVlNi04ZmJmLWZjMGFjOGQ2YTM4OAAQAFiZtBSAZoxCtUwEJnyxKWc%3D/sxs/AAMkADAxMDE5MmFhLTQ3NmItNGVlNi04ZmJmLWZjMGFjOGQ2YTM4OABGAAAAAAC3JnyQjFSgQJ6Bk5n2N3F9BwAG0T6W0zhIR5sRVZyH%2FX1qAAAAAAEMAAAG0T6W0zhIR5sRVZyH%2FX1qAAJPp2f%2FAAABEgAQAAx68FwoMNBPsWRmWJEE0Rk%3D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National Library of Wales (2009) NLW North Reading Room. Available at: https://upload.wikimedia.org/wikipedia/commons/4/45/NLW_North_Reading_Room.jpg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National Library Of Wales (2025) The Welsh Women’s Peace Petition - Viewing the signature of Annie J. Hughes Griffiths, 42 Weel Heath Drive, Golders Green NW11. Available at: http://peacepetition.library.wales/view/6089668/178,4468,3256,130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Owen, C. (2025a) Ceremonial Reading of Names - Book Of Remembrance - Temple of Peace. Available at: https://outlook.office.com/mail/inbox/id/AAQkADAxMDE5MmFhLTQ3NmItNGVlNi04ZmJmLWZjMGFjOGQ2YTM4OAAQAKSAU%2B5IwEdMixzbartgrTo%3D/sxs/AAMkADAxMDE5MmFhLTQ3NmItNGVlNi04ZmJmLWZjMGFjOGQ2YTM4OABGAAAAAAC3JnyQjFSgQJ6Bk5n2N3F9BwAG0T6W0zhIR5sRVZyH%2FX1qAAAAAAEMAAAG0T6W0zhIR5sRVZyH%2FX1qAAKFrN%2FiAAABEgAQALKdw9acrOdBoiGfifJ8Iic%3D (Accessed: 12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Owen, C. (2025b) Crypt -Temple of Peace. Available at: https://outlook.office.com/mail/inbox/id/AAQkADAxMDE5MmFhLTQ3NmItNGVlNi04ZmJmLWZjMGFjOGQ2YTM4OAAQAKSAU%2B5IwEdMixzbartgrTo%3D/sxs/AAMkADAxMDE5MmFhLTQ3NmItNGVlNi04ZmJmLWZjMGFjOGQ2YTM4OABGAAAAAAC3JnyQjFSgQJ6Bk5n2N3F9BwAG0T6W0zhIR5sRVZyH%2FX1qAAAAAAEMAAAG0T6W0zhIR5sRVZyH%2FX1qAAKFrN%2FiAAABEgAQABdGiGZy7fRDsMD2qD6qITw%3D (Accessed: 12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Owen, C. (2025c) Remembrance Garden - Temple of Peace. Available at: https://outlook.office.com/mail/inbox/id/AAQkADAxMDE5MmFhLTQ3NmItNGVlNi04ZmJmLWZjMGFjOGQ2YTM4OAAQAKSAU%2B5IwEdMixzbartgrTo%3D/sxs/AAMkADAxMDE5MmFhLTQ3NmItNGVlNi04ZmJmLWZjMGFjOGQ2YTM4OABGAAAAAAC3JnyQjFSgQJ6Bk5n2N3F9BwAG0T6W0zhIR5sRVZyH%2FX1qAAAAAAEMAAAG0T6W0zhIR5sRVZyH%2FX1qAAKFrN%2FiAAABEgAQANuMBfKRwiFPvHrndLpVdbw%3D (Accessed: 12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Stewart, S. (2024) Lampeter University’s Special Collections, Cymdeithas. Available at: https://www.cymdeithasaberaeronsociety.org/post/lampeter-university-s-special-collections (Accessed: 14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WCIA (2025a) Hall Of Nations, Temple of Peace and Health, Welsh Centre for International Affairs. Available at: https://coflein.gov.uk/en/site/11820/images (Accessed: 9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WCIA (2025b) Temple Of Peace, Library, Archives and Council-Chamber. Available at: https://www.wcia.org.uk/wp-content/uploads/2019/08/Council-Chamber-Venue-Hire-600x400.jpg.webp (Accessed: 9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Young, H. (2025a) Conscientious Objectors Memorial, Temple of Peace, Cardiff., Google Photos. Available at: https://photos.google.com/photo/AF1QipPblY2G4bs7Z942I7sLTHr5vmEsDoeeWPtRgOU8 (Accessed: 9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Young, H. (2025b) Cycle &amp; Wheat -Symbol of Peace - Temple of Peace., Google Photos. Available at: https://photos.google.com/photo/AF1QipOA-HGIA8UVvvEJtP-5IdIFw07oPnfCr1tG5JcL (Accessed: 12 May 2025).</a:t>
            </a:r>
          </a:p>
          <a:p>
            <a:pPr algn="l">
              <a:lnSpc>
                <a:spcPts val="1330"/>
              </a:lnSpc>
            </a:pPr>
          </a:p>
          <a:p>
            <a:pPr algn="l" marL="191478" indent="-95739" lvl="1">
              <a:lnSpc>
                <a:spcPts val="1330"/>
              </a:lnSpc>
              <a:buFont typeface="Arial"/>
              <a:buChar char="•"/>
            </a:pPr>
            <a:r>
              <a:rPr lang="en-US" sz="886" spc="8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Young, H. (2025c) National Library of Wales, Google Photos. Available at: https://photos.google.com/photo/AF1QipMazFqTgcLYWhvMm2M8Q1R3dHV2-dyecOLRbP2e (Accessed: 14 May 2025).</a:t>
            </a:r>
          </a:p>
          <a:p>
            <a:pPr algn="l" marL="115967" indent="-57983" lvl="1">
              <a:lnSpc>
                <a:spcPts val="805"/>
              </a:lnSpc>
              <a:buFont typeface="Arial"/>
              <a:buChar char="•"/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544602"/>
            <a:ext cx="8897110" cy="958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25"/>
              </a:lnSpc>
            </a:pPr>
            <a:r>
              <a:rPr lang="en-US" sz="627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Image References: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82946" y="1711204"/>
            <a:ext cx="816973" cy="33446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5"/>
              </a:lnSpc>
              <a:spcBef>
                <a:spcPct val="0"/>
              </a:spcBef>
            </a:pPr>
          </a:p>
        </p:txBody>
      </p:sp>
      <p:sp>
        <p:nvSpPr>
          <p:cNvPr name="TextBox 5" id="5"/>
          <p:cNvSpPr txBox="true"/>
          <p:nvPr/>
        </p:nvSpPr>
        <p:spPr>
          <a:xfrm rot="0">
            <a:off x="10584341" y="544602"/>
            <a:ext cx="8897110" cy="958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525"/>
              </a:lnSpc>
            </a:pPr>
            <a:r>
              <a:rPr lang="en-US" sz="6271">
                <a:solidFill>
                  <a:srgbClr val="B8C6DD"/>
                </a:solidFill>
                <a:latin typeface="RoxboroughCF"/>
                <a:ea typeface="RoxboroughCF"/>
                <a:cs typeface="RoxboroughCF"/>
                <a:sym typeface="RoxboroughCF"/>
              </a:rPr>
              <a:t> References: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427046" y="1864148"/>
            <a:ext cx="8125492" cy="31927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800"/>
              </a:lnSpc>
            </a:pPr>
          </a:p>
          <a:p>
            <a:pPr algn="l" marL="259177" indent="-129589" lvl="1">
              <a:lnSpc>
                <a:spcPts val="1800"/>
              </a:lnSpc>
              <a:buFont typeface="Arial"/>
              <a:buChar char="•"/>
            </a:pPr>
            <a:r>
              <a:rPr lang="en-US" sz="1200" spc="12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National Library of Wales (2025) Archives - National Library of Wales. Available at: https://www.library.wales/catalogues-searching/about-our-collections/archives (Accessed: 15 May 2025).</a:t>
            </a:r>
          </a:p>
          <a:p>
            <a:pPr algn="l" marL="259177" indent="-129589" lvl="1">
              <a:lnSpc>
                <a:spcPts val="1800"/>
              </a:lnSpc>
              <a:buFont typeface="Arial"/>
              <a:buChar char="•"/>
            </a:pPr>
            <a:r>
              <a:rPr lang="en-US" sz="1200" spc="12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University of Wales Trinity Saint David (2025) Special Collections and Archives, University of Wales Trinity Saint David. Available at: https://www.uwtsd.ac.uk/library/special-collections-and-archives (Accessed: 14 May 2025).</a:t>
            </a:r>
          </a:p>
          <a:p>
            <a:pPr algn="l" marL="259177" indent="-129589" lvl="1">
              <a:lnSpc>
                <a:spcPts val="1800"/>
              </a:lnSpc>
              <a:buFont typeface="Arial"/>
              <a:buChar char="•"/>
            </a:pPr>
            <a:r>
              <a:rPr lang="en-US" sz="1200" spc="12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WCIA (2025) Tag: Mamgu - Welsh Centre for International Affairs, Welsh Centre for International Affairs. Available at: https://www.wcia.org.uk/tag/mamgu/?print=print (Accessed: 29 April 2025).</a:t>
            </a:r>
          </a:p>
          <a:p>
            <a:pPr algn="l" marL="259177" indent="-129589" lvl="1">
              <a:lnSpc>
                <a:spcPts val="1800"/>
              </a:lnSpc>
              <a:buFont typeface="Arial"/>
              <a:buChar char="•"/>
            </a:pPr>
            <a:r>
              <a:rPr lang="en-US" sz="1200" spc="12">
                <a:solidFill>
                  <a:srgbClr val="B8C6DD"/>
                </a:solidFill>
                <a:latin typeface="Poppins Light"/>
                <a:ea typeface="Poppins Light"/>
                <a:cs typeface="Poppins Light"/>
                <a:sym typeface="Poppins Light"/>
              </a:rPr>
              <a:t>Young, H. (2025) ‘Reflective Journal Form’. Available at: https://docs.google.com/document/d/1U8hzNKjSHw7R2K2WN38CNT_Re1iQA5ZE4QJqokWa9R0/edit?ouid=101357639565099785474&amp;usp=docs_home&amp;ths=true&amp;usp=embed_facebook (Accessed: 16 May 2025).</a:t>
            </a:r>
          </a:p>
          <a:p>
            <a:pPr algn="l">
              <a:lnSpc>
                <a:spcPts val="1800"/>
              </a:lnSpc>
            </a:pPr>
          </a:p>
        </p:txBody>
      </p:sp>
      <p:sp>
        <p:nvSpPr>
          <p:cNvPr name="AutoShape 7" id="7"/>
          <p:cNvSpPr/>
          <p:nvPr/>
        </p:nvSpPr>
        <p:spPr>
          <a:xfrm rot="-5400000">
            <a:off x="5290346" y="5203093"/>
            <a:ext cx="7424784" cy="25144"/>
          </a:xfrm>
          <a:prstGeom prst="rect">
            <a:avLst/>
          </a:prstGeom>
          <a:solidFill>
            <a:srgbClr val="B8C6DD"/>
          </a:solid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DAGmk45iRl8</dc:identifier>
  <dcterms:modified xsi:type="dcterms:W3CDTF">2011-08-01T06:04:30Z</dcterms:modified>
  <cp:revision>1</cp:revision>
  <dc:title>Archival Research And The Peace Petition: A Placement Experience.</dc:title>
</cp:coreProperties>
</file>