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handoutMasterIdLst>
    <p:handoutMasterId r:id="rId12"/>
  </p:handoutMasterIdLst>
  <p:sldIdLst>
    <p:sldId id="256" r:id="rId2"/>
    <p:sldId id="257" r:id="rId3"/>
    <p:sldId id="262" r:id="rId4"/>
    <p:sldId id="263" r:id="rId5"/>
    <p:sldId id="264" r:id="rId6"/>
    <p:sldId id="258" r:id="rId7"/>
    <p:sldId id="259" r:id="rId8"/>
    <p:sldId id="260" r:id="rId9"/>
    <p:sldId id="261"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4" d="100"/>
          <a:sy n="54" d="100"/>
        </p:scale>
        <p:origin x="993" y="3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15/01/2018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FE83EF5-A965-4F9A-997D-FF140A09189D}" type="datetimeFigureOut">
              <a:rPr lang="en-GB" smtClean="0"/>
              <a:t>15/01/2018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9164DEE-1C52-4834-94A7-034DA1CB984F}" type="slidenum">
              <a:rPr lang="en-GB" smtClean="0"/>
              <a:t>‹#›</a:t>
            </a:fld>
            <a:endParaRPr lang="en-GB"/>
          </a:p>
        </p:txBody>
      </p:sp>
    </p:spTree>
    <p:extLst>
      <p:ext uri="{BB962C8B-B14F-4D97-AF65-F5344CB8AC3E}">
        <p14:creationId xmlns:p14="http://schemas.microsoft.com/office/powerpoint/2010/main" val="38325101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Introduce the session – it looks at policies. Invite</a:t>
            </a:r>
            <a:r>
              <a:rPr lang="en-GB" baseline="0" dirty="0" smtClean="0"/>
              <a:t> students to share any good practice ideas they have seen. The main focus is CSSIW type settings, but advise students to research schools as well: what kind of policies and procedures work there? Discuss the local authority role in terms of over-arching policies which would be adapted to specific school needs/local circumstances. Discuss the role of governors in schools (and compare to some settings </a:t>
            </a:r>
            <a:r>
              <a:rPr lang="en-GB" baseline="0" dirty="0" err="1" smtClean="0"/>
              <a:t>eg</a:t>
            </a:r>
            <a:r>
              <a:rPr lang="en-GB" baseline="0" dirty="0" smtClean="0"/>
              <a:t> playgroups having management committees). Discuss the role of volunteers (including students) needing to be aware of policies and that all parents should have access to the policies so that have an understanding of how a setting runs and everyone’s, including their own, responsibilities. Student tasks: 1. If your child was due to start at a nursery or school, jot down the key things you’d like to know about how the setting runs; 2. students to discuss ways of informing parents of their policies: why are these suggestions good practice? (possible answers: a paper-based prospectus: how environmentally sustainable is this? A CD – do parents use it? Available on website: do they access? A verbal discussion with the parent explaining main aspects of essential procedures: time consuming but crucial? Might this happen in schools?</a:t>
            </a:r>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1</a:t>
            </a:fld>
            <a:endParaRPr lang="en-GB"/>
          </a:p>
        </p:txBody>
      </p:sp>
    </p:spTree>
    <p:extLst>
      <p:ext uri="{BB962C8B-B14F-4D97-AF65-F5344CB8AC3E}">
        <p14:creationId xmlns:p14="http://schemas.microsoft.com/office/powerpoint/2010/main" val="9796496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Os bydd cyflogwr mawr newydd yn dod i’r ardal, cymerwch fantais o hyn: byddwch yn rhagweithiol: cysylltwch </a:t>
            </a:r>
            <a:r>
              <a:rPr lang="cy-GB" dirty="0" err="1" smtClean="0"/>
              <a:t>â’r</a:t>
            </a:r>
            <a:r>
              <a:rPr lang="cy-GB" dirty="0" smtClean="0"/>
              <a:t> Adran Adnoddau Dynol: beth yw’r tebygolrwydd y bydd angen gofal plant ymhlith y staff? Pa fath o batrymau sifftiau? Pa oriau agor fyddai angen i chi eu gweithredu er mwyn darparu ar gyfer hyn?</a:t>
            </a:r>
          </a:p>
          <a:p>
            <a:r>
              <a:rPr lang="cy-GB" dirty="0" smtClean="0"/>
              <a:t>Pwy yw eich cystadleuwyr?</a:t>
            </a:r>
          </a:p>
          <a:p>
            <a:endParaRPr lang="cy-GB" dirty="0" smtClean="0"/>
          </a:p>
          <a:p>
            <a:r>
              <a:rPr lang="en-GB" dirty="0" smtClean="0"/>
              <a:t>If a new large employer is coming to the area, take advantage</a:t>
            </a:r>
            <a:r>
              <a:rPr lang="en-GB" baseline="0" dirty="0" smtClean="0"/>
              <a:t> of this: be proactive: consult the Human Resources </a:t>
            </a:r>
            <a:r>
              <a:rPr lang="en-GB" baseline="0" dirty="0" err="1" smtClean="0"/>
              <a:t>Dept</a:t>
            </a:r>
            <a:r>
              <a:rPr lang="en-GB" baseline="0" dirty="0" smtClean="0"/>
              <a:t>: what is the likelihood of the need for childcare amongst the staff? What kind of shift patterns? What would your opening hours need to be to accommodate this?</a:t>
            </a:r>
          </a:p>
          <a:p>
            <a:r>
              <a:rPr lang="en-GB" baseline="0" dirty="0" smtClean="0"/>
              <a:t>Who are your competitors?</a:t>
            </a:r>
            <a:endParaRPr lang="en-GB" dirty="0"/>
          </a:p>
        </p:txBody>
      </p:sp>
      <p:sp>
        <p:nvSpPr>
          <p:cNvPr id="4" name="Slide Number Placeholder 3"/>
          <p:cNvSpPr>
            <a:spLocks noGrp="1"/>
          </p:cNvSpPr>
          <p:nvPr>
            <p:ph type="sldNum" sz="quarter" idx="10"/>
          </p:nvPr>
        </p:nvSpPr>
        <p:spPr/>
        <p:txBody>
          <a:bodyPr/>
          <a:lstStyle/>
          <a:p>
            <a:fld id="{76F0279F-9DB8-4DA9-9A4B-D2F2BF777939}" type="slidenum">
              <a:rPr lang="en-GB" smtClean="0"/>
              <a:t>3</a:t>
            </a:fld>
            <a:endParaRPr lang="en-GB"/>
          </a:p>
        </p:txBody>
      </p:sp>
    </p:spTree>
    <p:extLst>
      <p:ext uri="{BB962C8B-B14F-4D97-AF65-F5344CB8AC3E}">
        <p14:creationId xmlns:p14="http://schemas.microsoft.com/office/powerpoint/2010/main" val="15346118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Gweler y sleid nesaf am fanylion. Beth yw </a:t>
            </a:r>
            <a:r>
              <a:rPr lang="cy-GB" b="1" dirty="0" smtClean="0"/>
              <a:t>rôl yr arweinydd</a:t>
            </a:r>
            <a:r>
              <a:rPr lang="cy-GB" dirty="0" smtClean="0"/>
              <a:t> yma? </a:t>
            </a:r>
            <a:r>
              <a:rPr lang="cy-GB" b="1" dirty="0" smtClean="0"/>
              <a:t>Cymwyseddau</a:t>
            </a:r>
            <a:r>
              <a:rPr lang="cy-GB" dirty="0" smtClean="0"/>
              <a:t>? Cynnal gwybodaeth am dueddiadau a newidiadau cyfredol?</a:t>
            </a:r>
          </a:p>
          <a:p>
            <a:endParaRPr lang="en-GB" dirty="0"/>
          </a:p>
          <a:p>
            <a:r>
              <a:rPr lang="en-GB" dirty="0" smtClean="0"/>
              <a:t>See next</a:t>
            </a:r>
            <a:r>
              <a:rPr lang="en-GB" baseline="0" dirty="0" smtClean="0"/>
              <a:t> slide for details. What is </a:t>
            </a:r>
            <a:r>
              <a:rPr lang="en-GB" b="1" baseline="0" dirty="0" smtClean="0"/>
              <a:t>the leader’s role </a:t>
            </a:r>
            <a:r>
              <a:rPr lang="en-GB" baseline="0" dirty="0" smtClean="0"/>
              <a:t>here? </a:t>
            </a:r>
            <a:r>
              <a:rPr lang="en-GB" b="1" baseline="0" dirty="0" smtClean="0"/>
              <a:t>Competencies? </a:t>
            </a:r>
            <a:r>
              <a:rPr lang="en-GB" b="0" baseline="0" dirty="0" smtClean="0"/>
              <a:t>Keeping current and knowledgeable of trends and changes?</a:t>
            </a:r>
            <a:endParaRPr lang="en-GB" b="0" dirty="0"/>
          </a:p>
        </p:txBody>
      </p:sp>
      <p:sp>
        <p:nvSpPr>
          <p:cNvPr id="4" name="Slide Number Placeholder 3"/>
          <p:cNvSpPr>
            <a:spLocks noGrp="1"/>
          </p:cNvSpPr>
          <p:nvPr>
            <p:ph type="sldNum" sz="quarter" idx="10"/>
          </p:nvPr>
        </p:nvSpPr>
        <p:spPr/>
        <p:txBody>
          <a:bodyPr/>
          <a:lstStyle/>
          <a:p>
            <a:fld id="{76F0279F-9DB8-4DA9-9A4B-D2F2BF777939}" type="slidenum">
              <a:rPr lang="en-GB" smtClean="0"/>
              <a:t>4</a:t>
            </a:fld>
            <a:endParaRPr lang="en-GB"/>
          </a:p>
        </p:txBody>
      </p:sp>
    </p:spTree>
    <p:extLst>
      <p:ext uri="{BB962C8B-B14F-4D97-AF65-F5344CB8AC3E}">
        <p14:creationId xmlns:p14="http://schemas.microsoft.com/office/powerpoint/2010/main" val="36204723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Ydy’r myfyrwyr yn gallu enwi rhai enghreifftiau penodol ar gyfer pob un? Naill ai ar gyfer gofal plant neu ysgolion?</a:t>
            </a:r>
          </a:p>
          <a:p>
            <a:r>
              <a:rPr lang="cy-GB" dirty="0" smtClean="0"/>
              <a:t>P: ysgolion yn cael eu haddasu i ddod yn lleoliadau cyfrwng Cymraeg; ffocws ar ysgolion cymunedol; canolfannau integredig.</a:t>
            </a:r>
          </a:p>
          <a:p>
            <a:r>
              <a:rPr lang="cy-GB" dirty="0" smtClean="0"/>
              <a:t>E: Ysgolion bach gwledig yn cau oherwydd nifer isel y plant; cynnydd yng nghyfraddau morgeisi? Dirwasgiad? Rhieni’n tynnu eu plant allan o’r lleoliadau ac yn gofyn i’w teuluoedd ofalu am y plant?</a:t>
            </a:r>
          </a:p>
          <a:p>
            <a:r>
              <a:rPr lang="cy-GB" dirty="0" smtClean="0"/>
              <a:t>S: yr amrywiad yn y gyfradd genedigaethau: a oes angen i faint y lleoliad newid o ganlyniad i hyn?</a:t>
            </a:r>
          </a:p>
          <a:p>
            <a:r>
              <a:rPr lang="cy-GB" dirty="0" smtClean="0"/>
              <a:t>T: angen cyllideb newydd ar gyfer gofynion llythrennedd digidol?</a:t>
            </a:r>
          </a:p>
          <a:p>
            <a:endParaRPr lang="en-GB" dirty="0"/>
          </a:p>
          <a:p>
            <a:r>
              <a:rPr lang="en-GB" dirty="0" smtClean="0"/>
              <a:t>Can students name some specific examples for each? Either for childcare or schools?</a:t>
            </a:r>
          </a:p>
          <a:p>
            <a:r>
              <a:rPr lang="en-GB" dirty="0" smtClean="0"/>
              <a:t>P: schools being adapted to become Welsh medium settings; community schools focus; integrated centres.</a:t>
            </a:r>
          </a:p>
          <a:p>
            <a:r>
              <a:rPr lang="en-GB" dirty="0" smtClean="0"/>
              <a:t>E: Small rural schools closing due to low numbers of children; mortgage rate rises? Recession? Parents withdrawing their children to ask their families to care for the child?</a:t>
            </a:r>
          </a:p>
          <a:p>
            <a:r>
              <a:rPr lang="en-GB" dirty="0" smtClean="0"/>
              <a:t>S: birth rate fluctuation: does the size of premises need to change as a result?</a:t>
            </a:r>
          </a:p>
          <a:p>
            <a:r>
              <a:rPr lang="en-GB" dirty="0" smtClean="0"/>
              <a:t>T: need new budget for</a:t>
            </a:r>
            <a:r>
              <a:rPr lang="en-GB" baseline="0" dirty="0" smtClean="0"/>
              <a:t> digital literacy requirements?</a:t>
            </a:r>
            <a:endParaRPr lang="en-GB" dirty="0"/>
          </a:p>
        </p:txBody>
      </p:sp>
      <p:sp>
        <p:nvSpPr>
          <p:cNvPr id="4" name="Slide Number Placeholder 3"/>
          <p:cNvSpPr>
            <a:spLocks noGrp="1"/>
          </p:cNvSpPr>
          <p:nvPr>
            <p:ph type="sldNum" sz="quarter" idx="10"/>
          </p:nvPr>
        </p:nvSpPr>
        <p:spPr/>
        <p:txBody>
          <a:bodyPr/>
          <a:lstStyle/>
          <a:p>
            <a:fld id="{76F0279F-9DB8-4DA9-9A4B-D2F2BF777939}" type="slidenum">
              <a:rPr lang="en-GB" smtClean="0"/>
              <a:t>5</a:t>
            </a:fld>
            <a:endParaRPr lang="en-GB"/>
          </a:p>
        </p:txBody>
      </p:sp>
    </p:spTree>
    <p:extLst>
      <p:ext uri="{BB962C8B-B14F-4D97-AF65-F5344CB8AC3E}">
        <p14:creationId xmlns:p14="http://schemas.microsoft.com/office/powerpoint/2010/main" val="2446674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15/01/2018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15/01/2018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15/01/2018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15/01/2018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15/01/2018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15/01/2018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268761"/>
            <a:ext cx="7772400" cy="1656184"/>
          </a:xfrm>
        </p:spPr>
        <p:txBody>
          <a:bodyPr/>
          <a:lstStyle/>
          <a:p>
            <a:r>
              <a:rPr lang="en-GB" b="1" dirty="0" smtClean="0"/>
              <a:t>EAEE6001/C</a:t>
            </a:r>
            <a:endParaRPr lang="en-GB" b="1" dirty="0"/>
          </a:p>
        </p:txBody>
      </p:sp>
      <p:sp>
        <p:nvSpPr>
          <p:cNvPr id="3" name="Subtitle 2"/>
          <p:cNvSpPr>
            <a:spLocks noGrp="1"/>
          </p:cNvSpPr>
          <p:nvPr>
            <p:ph type="subTitle" idx="1"/>
          </p:nvPr>
        </p:nvSpPr>
        <p:spPr>
          <a:xfrm>
            <a:off x="1369368" y="2564904"/>
            <a:ext cx="6400800" cy="2932311"/>
          </a:xfrm>
        </p:spPr>
        <p:txBody>
          <a:bodyPr>
            <a:normAutofit/>
          </a:bodyPr>
          <a:lstStyle/>
          <a:p>
            <a:r>
              <a:rPr lang="en-GB" b="1" dirty="0" err="1" smtClean="0">
                <a:solidFill>
                  <a:schemeClr val="bg1"/>
                </a:solidFill>
              </a:rPr>
              <a:t>Darlith</a:t>
            </a:r>
            <a:r>
              <a:rPr lang="en-GB" b="1" dirty="0" smtClean="0">
                <a:solidFill>
                  <a:schemeClr val="bg1"/>
                </a:solidFill>
              </a:rPr>
              <a:t> </a:t>
            </a:r>
            <a:r>
              <a:rPr lang="en-GB" b="1" dirty="0" smtClean="0">
                <a:solidFill>
                  <a:schemeClr val="bg1"/>
                </a:solidFill>
              </a:rPr>
              <a:t>6 </a:t>
            </a:r>
            <a:r>
              <a:rPr lang="en-GB" b="1" dirty="0">
                <a:solidFill>
                  <a:schemeClr val="bg1"/>
                </a:solidFill>
              </a:rPr>
              <a:t>– Lecture </a:t>
            </a:r>
            <a:r>
              <a:rPr lang="en-GB" b="1" dirty="0" smtClean="0">
                <a:solidFill>
                  <a:schemeClr val="bg1"/>
                </a:solidFill>
              </a:rPr>
              <a:t>6</a:t>
            </a:r>
          </a:p>
          <a:p>
            <a:r>
              <a:rPr lang="en-GB" b="1" dirty="0" err="1" smtClean="0">
                <a:solidFill>
                  <a:schemeClr val="bg1"/>
                </a:solidFill>
              </a:rPr>
              <a:t>Arweinyddiaeth</a:t>
            </a:r>
            <a:r>
              <a:rPr lang="en-GB" b="1" dirty="0" smtClean="0">
                <a:solidFill>
                  <a:schemeClr val="bg1"/>
                </a:solidFill>
              </a:rPr>
              <a:t> o </a:t>
            </a:r>
            <a:r>
              <a:rPr lang="en-GB" b="1" dirty="0" err="1" smtClean="0">
                <a:solidFill>
                  <a:schemeClr val="bg1"/>
                </a:solidFill>
              </a:rPr>
              <a:t>dan</a:t>
            </a:r>
            <a:r>
              <a:rPr lang="en-GB" b="1" dirty="0" smtClean="0">
                <a:solidFill>
                  <a:schemeClr val="bg1"/>
                </a:solidFill>
              </a:rPr>
              <a:t> </a:t>
            </a:r>
            <a:r>
              <a:rPr lang="en-GB" b="1" dirty="0" err="1" smtClean="0">
                <a:solidFill>
                  <a:schemeClr val="bg1"/>
                </a:solidFill>
              </a:rPr>
              <a:t>cyfnodau</a:t>
            </a:r>
            <a:r>
              <a:rPr lang="en-GB" b="1" dirty="0" smtClean="0">
                <a:solidFill>
                  <a:schemeClr val="bg1"/>
                </a:solidFill>
              </a:rPr>
              <a:t> o </a:t>
            </a:r>
            <a:r>
              <a:rPr lang="en-GB" b="1" dirty="0" err="1" smtClean="0">
                <a:solidFill>
                  <a:schemeClr val="bg1"/>
                </a:solidFill>
              </a:rPr>
              <a:t>newid</a:t>
            </a:r>
            <a:endParaRPr lang="en-GB" b="1" smtClean="0">
              <a:solidFill>
                <a:schemeClr val="bg1"/>
              </a:solidFill>
            </a:endParaRPr>
          </a:p>
          <a:p>
            <a:r>
              <a:rPr lang="en-GB" b="1" smtClean="0">
                <a:solidFill>
                  <a:schemeClr val="bg1"/>
                </a:solidFill>
              </a:rPr>
              <a:t>Leadership </a:t>
            </a:r>
            <a:r>
              <a:rPr lang="en-GB" b="1" dirty="0" smtClean="0">
                <a:solidFill>
                  <a:schemeClr val="bg1"/>
                </a:solidFill>
              </a:rPr>
              <a:t>in times of change </a:t>
            </a:r>
            <a:endParaRPr lang="en-GB" b="1" dirty="0">
              <a:solidFill>
                <a:schemeClr val="bg1"/>
              </a:solidFill>
            </a:endParaRPr>
          </a:p>
          <a:p>
            <a:endParaRPr lang="en-GB" dirty="0"/>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Leadership in times of change</a:t>
            </a:r>
            <a:endParaRPr lang="en-GB" dirty="0"/>
          </a:p>
        </p:txBody>
      </p:sp>
      <p:sp>
        <p:nvSpPr>
          <p:cNvPr id="5" name="Content Placeholder 4"/>
          <p:cNvSpPr>
            <a:spLocks noGrp="1"/>
          </p:cNvSpPr>
          <p:nvPr>
            <p:ph sz="half" idx="1"/>
          </p:nvPr>
        </p:nvSpPr>
        <p:spPr/>
        <p:txBody>
          <a:bodyPr/>
          <a:lstStyle/>
          <a:p>
            <a:endParaRPr lang="en-GB" dirty="0" smtClean="0"/>
          </a:p>
          <a:p>
            <a:r>
              <a:rPr lang="en-GB" dirty="0" smtClean="0"/>
              <a:t>Y broses o </a:t>
            </a:r>
            <a:r>
              <a:rPr lang="en-GB" dirty="0" err="1" smtClean="0"/>
              <a:t>newid</a:t>
            </a:r>
            <a:endParaRPr lang="en-GB" dirty="0" smtClean="0"/>
          </a:p>
          <a:p>
            <a:r>
              <a:rPr lang="en-GB" dirty="0" smtClean="0"/>
              <a:t>Pam?</a:t>
            </a:r>
          </a:p>
          <a:p>
            <a:r>
              <a:rPr lang="en-GB" dirty="0" err="1" smtClean="0"/>
              <a:t>Ffactorau</a:t>
            </a:r>
            <a:r>
              <a:rPr lang="en-GB" dirty="0" smtClean="0"/>
              <a:t> </a:t>
            </a:r>
            <a:r>
              <a:rPr lang="en-GB" dirty="0" err="1" smtClean="0"/>
              <a:t>allanol</a:t>
            </a:r>
            <a:r>
              <a:rPr lang="en-GB" dirty="0" smtClean="0"/>
              <a:t>?</a:t>
            </a:r>
          </a:p>
          <a:p>
            <a:r>
              <a:rPr lang="en-GB" dirty="0" err="1" smtClean="0"/>
              <a:t>Awydd</a:t>
            </a:r>
            <a:r>
              <a:rPr lang="en-GB" dirty="0" smtClean="0"/>
              <a:t> </a:t>
            </a:r>
            <a:r>
              <a:rPr lang="en-GB" dirty="0" err="1" smtClean="0"/>
              <a:t>personol</a:t>
            </a:r>
            <a:r>
              <a:rPr lang="en-GB" dirty="0" smtClean="0"/>
              <a:t>? </a:t>
            </a:r>
            <a:endParaRPr lang="en-GB" dirty="0"/>
          </a:p>
        </p:txBody>
      </p:sp>
      <p:sp>
        <p:nvSpPr>
          <p:cNvPr id="6" name="Content Placeholder 5"/>
          <p:cNvSpPr>
            <a:spLocks noGrp="1"/>
          </p:cNvSpPr>
          <p:nvPr>
            <p:ph sz="half" idx="2"/>
          </p:nvPr>
        </p:nvSpPr>
        <p:spPr/>
        <p:txBody>
          <a:bodyPr/>
          <a:lstStyle/>
          <a:p>
            <a:endParaRPr lang="en-GB" dirty="0" smtClean="0"/>
          </a:p>
          <a:p>
            <a:r>
              <a:rPr lang="en-GB" dirty="0" smtClean="0"/>
              <a:t>The process of change</a:t>
            </a:r>
          </a:p>
          <a:p>
            <a:r>
              <a:rPr lang="en-GB" dirty="0" smtClean="0"/>
              <a:t>Why?</a:t>
            </a:r>
          </a:p>
          <a:p>
            <a:r>
              <a:rPr lang="en-GB" dirty="0" smtClean="0"/>
              <a:t>External factors?</a:t>
            </a:r>
          </a:p>
          <a:p>
            <a:r>
              <a:rPr lang="en-GB" dirty="0" smtClean="0"/>
              <a:t>Personal drive? </a:t>
            </a:r>
            <a:endParaRPr lang="en-GB" dirty="0"/>
          </a:p>
        </p:txBody>
      </p:sp>
    </p:spTree>
    <p:extLst>
      <p:ext uri="{BB962C8B-B14F-4D97-AF65-F5344CB8AC3E}">
        <p14:creationId xmlns:p14="http://schemas.microsoft.com/office/powerpoint/2010/main" val="15119795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sz="3200" dirty="0" err="1" smtClean="0">
                <a:latin typeface="Calibri" pitchFamily="34" charset="0"/>
              </a:rPr>
              <a:t>Defnyddio</a:t>
            </a:r>
            <a:r>
              <a:rPr lang="en-GB" altLang="en-US" sz="3200" dirty="0" smtClean="0">
                <a:latin typeface="Calibri" pitchFamily="34" charset="0"/>
              </a:rPr>
              <a:t> </a:t>
            </a:r>
            <a:r>
              <a:rPr lang="en-GB" altLang="en-US" sz="3200" dirty="0" err="1">
                <a:latin typeface="Calibri" pitchFamily="34" charset="0"/>
              </a:rPr>
              <a:t>dadansoddiad</a:t>
            </a:r>
            <a:r>
              <a:rPr lang="en-GB" altLang="en-US" sz="3200" dirty="0">
                <a:latin typeface="Calibri" pitchFamily="34" charset="0"/>
              </a:rPr>
              <a:t> </a:t>
            </a:r>
            <a:r>
              <a:rPr lang="en-GB" altLang="en-US" sz="3200" b="1" dirty="0">
                <a:latin typeface="Calibri" pitchFamily="34" charset="0"/>
              </a:rPr>
              <a:t>SWOT</a:t>
            </a:r>
            <a:r>
              <a:rPr lang="en-GB" altLang="en-US" sz="3200" dirty="0">
                <a:latin typeface="Calibri" pitchFamily="34" charset="0"/>
              </a:rPr>
              <a:t> </a:t>
            </a:r>
            <a:r>
              <a:rPr lang="en-GB" altLang="en-US" sz="3200" dirty="0" err="1">
                <a:latin typeface="Calibri" pitchFamily="34" charset="0"/>
              </a:rPr>
              <a:t>i</a:t>
            </a:r>
            <a:r>
              <a:rPr lang="en-GB" altLang="en-US" sz="3200" dirty="0">
                <a:latin typeface="Calibri" pitchFamily="34" charset="0"/>
              </a:rPr>
              <a:t> </a:t>
            </a:r>
            <a:r>
              <a:rPr lang="en-GB" altLang="en-US" sz="3200" dirty="0" err="1">
                <a:latin typeface="Calibri" pitchFamily="34" charset="0"/>
              </a:rPr>
              <a:t>adolygu</a:t>
            </a:r>
            <a:r>
              <a:rPr lang="en-GB" altLang="en-US" sz="3200" dirty="0">
                <a:latin typeface="Calibri" pitchFamily="34" charset="0"/>
              </a:rPr>
              <a:t> </a:t>
            </a:r>
            <a:br>
              <a:rPr lang="en-GB" altLang="en-US" sz="3200" dirty="0">
                <a:latin typeface="Calibri" pitchFamily="34" charset="0"/>
              </a:rPr>
            </a:br>
            <a:r>
              <a:rPr lang="en-GB" altLang="en-US" sz="3200" dirty="0" smtClean="0">
                <a:latin typeface="Calibri" pitchFamily="34" charset="0"/>
              </a:rPr>
              <a:t>Using </a:t>
            </a:r>
            <a:r>
              <a:rPr lang="en-GB" altLang="en-US" sz="3200" dirty="0">
                <a:latin typeface="Calibri" pitchFamily="34" charset="0"/>
              </a:rPr>
              <a:t>the </a:t>
            </a:r>
            <a:r>
              <a:rPr lang="en-GB" altLang="en-US" sz="3200" b="1" dirty="0">
                <a:latin typeface="Calibri" pitchFamily="34" charset="0"/>
              </a:rPr>
              <a:t>SWOT</a:t>
            </a:r>
            <a:r>
              <a:rPr lang="en-GB" altLang="en-US" sz="3200" dirty="0">
                <a:latin typeface="Calibri" pitchFamily="34" charset="0"/>
              </a:rPr>
              <a:t> analysis to monitor</a:t>
            </a:r>
            <a:endParaRPr lang="en-GB" sz="3200" dirty="0"/>
          </a:p>
        </p:txBody>
      </p:sp>
      <p:sp>
        <p:nvSpPr>
          <p:cNvPr id="3" name="Content Placeholder 2"/>
          <p:cNvSpPr>
            <a:spLocks noGrp="1"/>
          </p:cNvSpPr>
          <p:nvPr>
            <p:ph sz="half" idx="1"/>
          </p:nvPr>
        </p:nvSpPr>
        <p:spPr/>
        <p:txBody>
          <a:bodyPr>
            <a:normAutofit fontScale="92500" lnSpcReduction="10000"/>
          </a:bodyPr>
          <a:lstStyle/>
          <a:p>
            <a:pPr>
              <a:defRPr/>
            </a:pPr>
            <a:r>
              <a:rPr lang="en-GB" b="1" dirty="0" err="1">
                <a:latin typeface="Calibri" pitchFamily="34" charset="0"/>
              </a:rPr>
              <a:t>Cryfderau</a:t>
            </a:r>
            <a:r>
              <a:rPr lang="en-GB" dirty="0">
                <a:latin typeface="Calibri" pitchFamily="34" charset="0"/>
              </a:rPr>
              <a:t> </a:t>
            </a:r>
            <a:r>
              <a:rPr lang="en-GB" dirty="0" err="1">
                <a:latin typeface="Calibri" pitchFamily="34" charset="0"/>
              </a:rPr>
              <a:t>e.e</a:t>
            </a:r>
            <a:r>
              <a:rPr lang="en-GB" dirty="0">
                <a:latin typeface="Calibri" pitchFamily="34" charset="0"/>
              </a:rPr>
              <a:t>. staff </a:t>
            </a:r>
            <a:r>
              <a:rPr lang="en-GB" dirty="0" err="1">
                <a:latin typeface="Calibri" pitchFamily="34" charset="0"/>
              </a:rPr>
              <a:t>wedi’u</a:t>
            </a:r>
            <a:r>
              <a:rPr lang="en-GB" dirty="0">
                <a:latin typeface="Calibri" pitchFamily="34" charset="0"/>
              </a:rPr>
              <a:t> </a:t>
            </a:r>
            <a:r>
              <a:rPr lang="en-GB" dirty="0" err="1">
                <a:latin typeface="Calibri" pitchFamily="34" charset="0"/>
              </a:rPr>
              <a:t>hyfforddi’n</a:t>
            </a:r>
            <a:r>
              <a:rPr lang="en-GB" dirty="0">
                <a:latin typeface="Calibri" pitchFamily="34" charset="0"/>
              </a:rPr>
              <a:t> </a:t>
            </a:r>
            <a:r>
              <a:rPr lang="en-GB" dirty="0" err="1">
                <a:latin typeface="Calibri" pitchFamily="34" charset="0"/>
              </a:rPr>
              <a:t>dda</a:t>
            </a:r>
            <a:r>
              <a:rPr lang="en-GB" dirty="0">
                <a:latin typeface="Calibri" pitchFamily="34" charset="0"/>
              </a:rPr>
              <a:t>, </a:t>
            </a:r>
            <a:r>
              <a:rPr lang="en-GB" dirty="0" err="1">
                <a:latin typeface="Calibri" pitchFamily="34" charset="0"/>
              </a:rPr>
              <a:t>lleoliad</a:t>
            </a:r>
            <a:endParaRPr lang="en-GB" dirty="0">
              <a:latin typeface="Calibri" pitchFamily="34" charset="0"/>
            </a:endParaRPr>
          </a:p>
          <a:p>
            <a:pPr>
              <a:defRPr/>
            </a:pPr>
            <a:r>
              <a:rPr lang="en-GB" b="1" dirty="0" err="1">
                <a:latin typeface="Calibri" pitchFamily="34" charset="0"/>
              </a:rPr>
              <a:t>Gwendidau</a:t>
            </a:r>
            <a:r>
              <a:rPr lang="en-GB" dirty="0">
                <a:latin typeface="Calibri" pitchFamily="34" charset="0"/>
              </a:rPr>
              <a:t> </a:t>
            </a:r>
            <a:r>
              <a:rPr lang="en-GB" dirty="0" err="1">
                <a:latin typeface="Calibri" pitchFamily="34" charset="0"/>
              </a:rPr>
              <a:t>e.e</a:t>
            </a:r>
            <a:r>
              <a:rPr lang="en-GB" dirty="0">
                <a:latin typeface="Calibri" pitchFamily="34" charset="0"/>
              </a:rPr>
              <a:t>. </a:t>
            </a:r>
            <a:r>
              <a:rPr lang="en-GB" dirty="0" err="1">
                <a:latin typeface="Calibri" pitchFamily="34" charset="0"/>
              </a:rPr>
              <a:t>salwch</a:t>
            </a:r>
            <a:r>
              <a:rPr lang="en-GB" dirty="0">
                <a:latin typeface="Calibri" pitchFamily="34" charset="0"/>
              </a:rPr>
              <a:t> </a:t>
            </a:r>
            <a:r>
              <a:rPr lang="en-GB" dirty="0" err="1">
                <a:latin typeface="Calibri" pitchFamily="34" charset="0"/>
              </a:rPr>
              <a:t>tymor</a:t>
            </a:r>
            <a:r>
              <a:rPr lang="en-GB" dirty="0">
                <a:latin typeface="Calibri" pitchFamily="34" charset="0"/>
              </a:rPr>
              <a:t> </a:t>
            </a:r>
            <a:r>
              <a:rPr lang="en-GB" dirty="0" err="1">
                <a:latin typeface="Calibri" pitchFamily="34" charset="0"/>
              </a:rPr>
              <a:t>hir</a:t>
            </a:r>
            <a:r>
              <a:rPr lang="en-GB" dirty="0">
                <a:latin typeface="Calibri" pitchFamily="34" charset="0"/>
              </a:rPr>
              <a:t> </a:t>
            </a:r>
            <a:r>
              <a:rPr lang="en-GB" dirty="0" err="1">
                <a:latin typeface="Calibri" pitchFamily="34" charset="0"/>
              </a:rPr>
              <a:t>gan</a:t>
            </a:r>
            <a:r>
              <a:rPr lang="en-GB" dirty="0">
                <a:latin typeface="Calibri" pitchFamily="34" charset="0"/>
              </a:rPr>
              <a:t> staff</a:t>
            </a:r>
          </a:p>
          <a:p>
            <a:pPr>
              <a:defRPr/>
            </a:pPr>
            <a:r>
              <a:rPr lang="en-GB" b="1" dirty="0" err="1">
                <a:latin typeface="Calibri" pitchFamily="34" charset="0"/>
              </a:rPr>
              <a:t>Cyfleoedd</a:t>
            </a:r>
            <a:r>
              <a:rPr lang="en-GB" dirty="0">
                <a:latin typeface="Calibri" pitchFamily="34" charset="0"/>
              </a:rPr>
              <a:t> </a:t>
            </a:r>
            <a:r>
              <a:rPr lang="en-GB" dirty="0" err="1">
                <a:latin typeface="Calibri" pitchFamily="34" charset="0"/>
              </a:rPr>
              <a:t>e.e</a:t>
            </a:r>
            <a:r>
              <a:rPr lang="en-GB" dirty="0">
                <a:latin typeface="Calibri" pitchFamily="34" charset="0"/>
              </a:rPr>
              <a:t>. </a:t>
            </a:r>
            <a:r>
              <a:rPr lang="en-GB" dirty="0" err="1">
                <a:latin typeface="Calibri" pitchFamily="34" charset="0"/>
              </a:rPr>
              <a:t>cyflogwr</a:t>
            </a:r>
            <a:r>
              <a:rPr lang="en-GB" dirty="0">
                <a:latin typeface="Calibri" pitchFamily="34" charset="0"/>
              </a:rPr>
              <a:t> </a:t>
            </a:r>
            <a:r>
              <a:rPr lang="en-GB" dirty="0" err="1">
                <a:latin typeface="Calibri" pitchFamily="34" charset="0"/>
              </a:rPr>
              <a:t>newydd</a:t>
            </a:r>
            <a:r>
              <a:rPr lang="en-GB" dirty="0">
                <a:latin typeface="Calibri" pitchFamily="34" charset="0"/>
              </a:rPr>
              <a:t> </a:t>
            </a:r>
            <a:r>
              <a:rPr lang="en-GB" dirty="0" err="1">
                <a:latin typeface="Calibri" pitchFamily="34" charset="0"/>
              </a:rPr>
              <a:t>yn</a:t>
            </a:r>
            <a:r>
              <a:rPr lang="en-GB" dirty="0">
                <a:latin typeface="Calibri" pitchFamily="34" charset="0"/>
              </a:rPr>
              <a:t> </a:t>
            </a:r>
            <a:r>
              <a:rPr lang="en-GB" dirty="0" err="1">
                <a:latin typeface="Calibri" pitchFamily="34" charset="0"/>
              </a:rPr>
              <a:t>dod</a:t>
            </a:r>
            <a:r>
              <a:rPr lang="en-GB" dirty="0">
                <a:latin typeface="Calibri" pitchFamily="34" charset="0"/>
              </a:rPr>
              <a:t> </a:t>
            </a:r>
            <a:r>
              <a:rPr lang="en-GB" dirty="0" err="1">
                <a:latin typeface="Calibri" pitchFamily="34" charset="0"/>
              </a:rPr>
              <a:t>i’r</a:t>
            </a:r>
            <a:r>
              <a:rPr lang="en-GB" dirty="0">
                <a:latin typeface="Calibri" pitchFamily="34" charset="0"/>
              </a:rPr>
              <a:t> </a:t>
            </a:r>
            <a:r>
              <a:rPr lang="en-GB" dirty="0" err="1">
                <a:latin typeface="Calibri" pitchFamily="34" charset="0"/>
              </a:rPr>
              <a:t>ardal</a:t>
            </a:r>
            <a:endParaRPr lang="en-GB" dirty="0">
              <a:latin typeface="Calibri" pitchFamily="34" charset="0"/>
            </a:endParaRPr>
          </a:p>
          <a:p>
            <a:pPr>
              <a:defRPr/>
            </a:pPr>
            <a:r>
              <a:rPr lang="en-GB" b="1" dirty="0" err="1">
                <a:latin typeface="Calibri" pitchFamily="34" charset="0"/>
              </a:rPr>
              <a:t>Bygythion</a:t>
            </a:r>
            <a:r>
              <a:rPr lang="en-GB" dirty="0">
                <a:latin typeface="Calibri" pitchFamily="34" charset="0"/>
              </a:rPr>
              <a:t> </a:t>
            </a:r>
            <a:r>
              <a:rPr lang="en-GB" dirty="0" err="1">
                <a:latin typeface="Calibri" pitchFamily="34" charset="0"/>
              </a:rPr>
              <a:t>e.e</a:t>
            </a:r>
            <a:r>
              <a:rPr lang="en-GB" dirty="0">
                <a:latin typeface="Calibri" pitchFamily="34" charset="0"/>
              </a:rPr>
              <a:t>. </a:t>
            </a:r>
            <a:r>
              <a:rPr lang="en-GB" dirty="0" err="1">
                <a:latin typeface="Calibri" pitchFamily="34" charset="0"/>
              </a:rPr>
              <a:t>ysbyty</a:t>
            </a:r>
            <a:r>
              <a:rPr lang="en-GB" dirty="0">
                <a:latin typeface="Calibri" pitchFamily="34" charset="0"/>
              </a:rPr>
              <a:t> </a:t>
            </a:r>
            <a:r>
              <a:rPr lang="en-GB" dirty="0" err="1">
                <a:latin typeface="Calibri" pitchFamily="34" charset="0"/>
              </a:rPr>
              <a:t>lleol</a:t>
            </a:r>
            <a:r>
              <a:rPr lang="en-GB" dirty="0">
                <a:latin typeface="Calibri" pitchFamily="34" charset="0"/>
              </a:rPr>
              <a:t> </a:t>
            </a:r>
            <a:r>
              <a:rPr lang="en-GB" dirty="0" err="1">
                <a:latin typeface="Calibri" pitchFamily="34" charset="0"/>
              </a:rPr>
              <a:t>yn</a:t>
            </a:r>
            <a:r>
              <a:rPr lang="en-GB" dirty="0">
                <a:latin typeface="Calibri" pitchFamily="34" charset="0"/>
              </a:rPr>
              <a:t> </a:t>
            </a:r>
            <a:r>
              <a:rPr lang="en-GB" dirty="0" err="1">
                <a:latin typeface="Calibri" pitchFamily="34" charset="0"/>
              </a:rPr>
              <a:t>agor</a:t>
            </a:r>
            <a:r>
              <a:rPr lang="en-GB" dirty="0">
                <a:latin typeface="Calibri" pitchFamily="34" charset="0"/>
              </a:rPr>
              <a:t> </a:t>
            </a:r>
            <a:r>
              <a:rPr lang="en-GB" dirty="0" err="1">
                <a:latin typeface="Calibri" pitchFamily="34" charset="0"/>
              </a:rPr>
              <a:t>meithrinfa</a:t>
            </a:r>
            <a:r>
              <a:rPr lang="en-GB" dirty="0">
                <a:latin typeface="Calibri" pitchFamily="34" charset="0"/>
              </a:rPr>
              <a:t> </a:t>
            </a:r>
            <a:r>
              <a:rPr lang="en-GB" dirty="0" err="1">
                <a:latin typeface="Calibri" pitchFamily="34" charset="0"/>
              </a:rPr>
              <a:t>yn</a:t>
            </a:r>
            <a:r>
              <a:rPr lang="en-GB" dirty="0">
                <a:latin typeface="Calibri" pitchFamily="34" charset="0"/>
              </a:rPr>
              <a:t> y </a:t>
            </a:r>
            <a:r>
              <a:rPr lang="en-GB" dirty="0" err="1">
                <a:latin typeface="Calibri" pitchFamily="34" charset="0"/>
              </a:rPr>
              <a:t>gweithle</a:t>
            </a:r>
            <a:endParaRPr lang="en-GB" dirty="0">
              <a:latin typeface="Calibri" pitchFamily="34" charset="0"/>
            </a:endParaRPr>
          </a:p>
          <a:p>
            <a:pPr marL="0" indent="0">
              <a:buNone/>
            </a:pPr>
            <a:endParaRPr lang="en-GB" dirty="0"/>
          </a:p>
        </p:txBody>
      </p:sp>
      <p:sp>
        <p:nvSpPr>
          <p:cNvPr id="4" name="Content Placeholder 3"/>
          <p:cNvSpPr>
            <a:spLocks noGrp="1"/>
          </p:cNvSpPr>
          <p:nvPr>
            <p:ph sz="half" idx="2"/>
          </p:nvPr>
        </p:nvSpPr>
        <p:spPr/>
        <p:txBody>
          <a:bodyPr>
            <a:normAutofit fontScale="92500" lnSpcReduction="10000"/>
          </a:bodyPr>
          <a:lstStyle/>
          <a:p>
            <a:pPr>
              <a:defRPr/>
            </a:pPr>
            <a:r>
              <a:rPr lang="en-GB" b="1" dirty="0">
                <a:latin typeface="Calibri" pitchFamily="34" charset="0"/>
              </a:rPr>
              <a:t>Strengths</a:t>
            </a:r>
            <a:r>
              <a:rPr lang="en-GB" dirty="0">
                <a:latin typeface="Calibri" pitchFamily="34" charset="0"/>
              </a:rPr>
              <a:t> e.g. well trained staff, location</a:t>
            </a:r>
          </a:p>
          <a:p>
            <a:pPr>
              <a:defRPr/>
            </a:pPr>
            <a:r>
              <a:rPr lang="en-GB" b="1" dirty="0">
                <a:latin typeface="Calibri" pitchFamily="34" charset="0"/>
              </a:rPr>
              <a:t>Weaknesses</a:t>
            </a:r>
            <a:r>
              <a:rPr lang="en-GB" dirty="0">
                <a:latin typeface="Calibri" pitchFamily="34" charset="0"/>
              </a:rPr>
              <a:t> e.g. long term staff illness</a:t>
            </a:r>
          </a:p>
          <a:p>
            <a:pPr>
              <a:defRPr/>
            </a:pPr>
            <a:r>
              <a:rPr lang="en-GB" b="1" dirty="0">
                <a:latin typeface="Calibri" pitchFamily="34" charset="0"/>
              </a:rPr>
              <a:t>Opportunities</a:t>
            </a:r>
            <a:r>
              <a:rPr lang="en-GB" dirty="0">
                <a:latin typeface="Calibri" pitchFamily="34" charset="0"/>
              </a:rPr>
              <a:t> e.g. new employer coming to area</a:t>
            </a:r>
          </a:p>
          <a:p>
            <a:pPr>
              <a:defRPr/>
            </a:pPr>
            <a:r>
              <a:rPr lang="en-GB" b="1" dirty="0">
                <a:latin typeface="Calibri" pitchFamily="34" charset="0"/>
              </a:rPr>
              <a:t>Threats</a:t>
            </a:r>
            <a:r>
              <a:rPr lang="en-GB" dirty="0">
                <a:latin typeface="Calibri" pitchFamily="34" charset="0"/>
              </a:rPr>
              <a:t> e.g. local hospital opening workplace nursery</a:t>
            </a:r>
          </a:p>
          <a:p>
            <a:endParaRPr lang="en-GB" dirty="0"/>
          </a:p>
        </p:txBody>
      </p:sp>
    </p:spTree>
    <p:extLst>
      <p:ext uri="{BB962C8B-B14F-4D97-AF65-F5344CB8AC3E}">
        <p14:creationId xmlns:p14="http://schemas.microsoft.com/office/powerpoint/2010/main" val="200752530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dirty="0" err="1">
                <a:latin typeface="Calibri" pitchFamily="34" charset="0"/>
              </a:rPr>
              <a:t>Dadansoddiad</a:t>
            </a:r>
            <a:r>
              <a:rPr lang="en-GB" altLang="en-US" dirty="0">
                <a:latin typeface="Calibri" pitchFamily="34" charset="0"/>
              </a:rPr>
              <a:t> </a:t>
            </a:r>
            <a:r>
              <a:rPr lang="en-GB" altLang="en-US" b="1" dirty="0" smtClean="0">
                <a:latin typeface="Calibri" pitchFamily="34" charset="0"/>
              </a:rPr>
              <a:t>PEST/PESTLE</a:t>
            </a:r>
            <a:r>
              <a:rPr lang="en-GB" altLang="en-US" dirty="0" smtClean="0">
                <a:latin typeface="Calibri" pitchFamily="34" charset="0"/>
              </a:rPr>
              <a:t>  </a:t>
            </a:r>
            <a:br>
              <a:rPr lang="en-GB" altLang="en-US" dirty="0" smtClean="0">
                <a:latin typeface="Calibri" pitchFamily="34" charset="0"/>
              </a:rPr>
            </a:br>
            <a:r>
              <a:rPr lang="en-GB" altLang="en-US" dirty="0" smtClean="0">
                <a:latin typeface="Calibri" pitchFamily="34" charset="0"/>
              </a:rPr>
              <a:t> </a:t>
            </a:r>
            <a:r>
              <a:rPr lang="en-GB" altLang="en-US" b="1" dirty="0" smtClean="0">
                <a:latin typeface="Calibri" pitchFamily="34" charset="0"/>
              </a:rPr>
              <a:t>PEST/PESTLE</a:t>
            </a:r>
            <a:r>
              <a:rPr lang="en-GB" altLang="en-US" dirty="0" smtClean="0">
                <a:latin typeface="Calibri" pitchFamily="34" charset="0"/>
              </a:rPr>
              <a:t> </a:t>
            </a:r>
            <a:r>
              <a:rPr lang="en-GB" altLang="en-US" dirty="0">
                <a:latin typeface="Calibri" pitchFamily="34" charset="0"/>
              </a:rPr>
              <a:t>Analysis</a:t>
            </a:r>
            <a:endParaRPr lang="en-GB" dirty="0"/>
          </a:p>
        </p:txBody>
      </p:sp>
      <p:sp>
        <p:nvSpPr>
          <p:cNvPr id="3" name="Content Placeholder 2"/>
          <p:cNvSpPr>
            <a:spLocks noGrp="1"/>
          </p:cNvSpPr>
          <p:nvPr>
            <p:ph sz="half" idx="1"/>
          </p:nvPr>
        </p:nvSpPr>
        <p:spPr/>
        <p:txBody>
          <a:bodyPr>
            <a:normAutofit fontScale="92500" lnSpcReduction="10000"/>
          </a:bodyPr>
          <a:lstStyle/>
          <a:p>
            <a:pPr marL="419100" indent="-419100"/>
            <a:r>
              <a:rPr lang="en-GB" altLang="en-US" dirty="0" err="1">
                <a:latin typeface="Calibri" pitchFamily="34" charset="0"/>
              </a:rPr>
              <a:t>Tra</a:t>
            </a:r>
            <a:r>
              <a:rPr lang="en-GB" altLang="en-US" dirty="0">
                <a:latin typeface="Calibri" pitchFamily="34" charset="0"/>
              </a:rPr>
              <a:t> bod </a:t>
            </a:r>
            <a:r>
              <a:rPr lang="en-GB" altLang="en-US" dirty="0" err="1">
                <a:latin typeface="Calibri" pitchFamily="34" charset="0"/>
              </a:rPr>
              <a:t>dadansoddiad</a:t>
            </a:r>
            <a:r>
              <a:rPr lang="en-GB" altLang="en-US" dirty="0">
                <a:latin typeface="Calibri" pitchFamily="34" charset="0"/>
              </a:rPr>
              <a:t> SWOT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mesur</a:t>
            </a:r>
            <a:r>
              <a:rPr lang="en-GB" altLang="en-US" dirty="0">
                <a:latin typeface="Calibri" pitchFamily="34" charset="0"/>
              </a:rPr>
              <a:t> </a:t>
            </a:r>
            <a:r>
              <a:rPr lang="en-GB" altLang="en-US" dirty="0" err="1">
                <a:latin typeface="Calibri" pitchFamily="34" charset="0"/>
              </a:rPr>
              <a:t>syniad</a:t>
            </a:r>
            <a:r>
              <a:rPr lang="en-GB" altLang="en-US" dirty="0">
                <a:latin typeface="Calibri" pitchFamily="34" charset="0"/>
              </a:rPr>
              <a:t> </a:t>
            </a:r>
            <a:r>
              <a:rPr lang="en-GB" altLang="en-US" dirty="0" err="1">
                <a:latin typeface="Calibri" pitchFamily="34" charset="0"/>
              </a:rPr>
              <a:t>neu</a:t>
            </a:r>
            <a:r>
              <a:rPr lang="en-GB" altLang="en-US" dirty="0">
                <a:latin typeface="Calibri" pitchFamily="34" charset="0"/>
              </a:rPr>
              <a:t> </a:t>
            </a:r>
            <a:r>
              <a:rPr lang="en-GB" altLang="en-US" dirty="0" err="1" smtClean="0">
                <a:latin typeface="Calibri" pitchFamily="34" charset="0"/>
              </a:rPr>
              <a:t>cynnig</a:t>
            </a:r>
            <a:r>
              <a:rPr lang="en-GB" altLang="en-US" dirty="0" smtClean="0">
                <a:latin typeface="Calibri" pitchFamily="34" charset="0"/>
              </a:rPr>
              <a:t> (all </a:t>
            </a:r>
            <a:r>
              <a:rPr lang="en-GB" altLang="en-US" dirty="0" err="1">
                <a:latin typeface="Calibri" pitchFamily="34" charset="0"/>
              </a:rPr>
              <a:t>fod</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ddylanwadau</a:t>
            </a:r>
            <a:r>
              <a:rPr lang="en-GB" altLang="en-US" dirty="0">
                <a:latin typeface="Calibri" pitchFamily="34" charset="0"/>
              </a:rPr>
              <a:t> </a:t>
            </a:r>
            <a:r>
              <a:rPr lang="en-GB" altLang="en-US" dirty="0" err="1" smtClean="0">
                <a:latin typeface="Calibri" pitchFamily="34" charset="0"/>
              </a:rPr>
              <a:t>rhannol</a:t>
            </a:r>
            <a:r>
              <a:rPr lang="en-GB" altLang="en-US" dirty="0" smtClean="0">
                <a:latin typeface="Calibri" pitchFamily="34" charset="0"/>
              </a:rPr>
              <a:t> </a:t>
            </a:r>
            <a:r>
              <a:rPr lang="en-GB" altLang="en-US" dirty="0" err="1" smtClean="0">
                <a:latin typeface="Calibri" pitchFamily="34" charset="0"/>
              </a:rPr>
              <a:t>fewnol</a:t>
            </a:r>
            <a:r>
              <a:rPr lang="en-GB" altLang="en-US" dirty="0">
                <a:latin typeface="Calibri" pitchFamily="34" charset="0"/>
              </a:rPr>
              <a:t>, </a:t>
            </a:r>
            <a:r>
              <a:rPr lang="en-GB" altLang="en-US" dirty="0" err="1" smtClean="0">
                <a:latin typeface="Calibri" pitchFamily="34" charset="0"/>
              </a:rPr>
              <a:t>rhannol</a:t>
            </a:r>
            <a:r>
              <a:rPr lang="en-GB" altLang="en-US" dirty="0" smtClean="0">
                <a:latin typeface="Calibri" pitchFamily="34" charset="0"/>
              </a:rPr>
              <a:t> </a:t>
            </a:r>
            <a:r>
              <a:rPr lang="en-GB" altLang="en-US" dirty="0" err="1" smtClean="0">
                <a:latin typeface="Calibri" pitchFamily="34" charset="0"/>
              </a:rPr>
              <a:t>allanol</a:t>
            </a:r>
            <a:r>
              <a:rPr lang="en-GB" altLang="en-US" dirty="0">
                <a:latin typeface="Calibri" pitchFamily="34" charset="0"/>
              </a:rPr>
              <a:t>), </a:t>
            </a:r>
            <a:r>
              <a:rPr lang="en-GB" altLang="en-US" dirty="0" err="1">
                <a:latin typeface="Calibri" pitchFamily="34" charset="0"/>
              </a:rPr>
              <a:t>mae</a:t>
            </a:r>
            <a:r>
              <a:rPr lang="en-GB" altLang="en-US" dirty="0">
                <a:latin typeface="Calibri" pitchFamily="34" charset="0"/>
              </a:rPr>
              <a:t> </a:t>
            </a:r>
            <a:r>
              <a:rPr lang="en-GB" altLang="en-US" dirty="0" err="1">
                <a:latin typeface="Calibri" pitchFamily="34" charset="0"/>
              </a:rPr>
              <a:t>dadansoddiad</a:t>
            </a:r>
            <a:r>
              <a:rPr lang="en-GB" altLang="en-US" dirty="0">
                <a:latin typeface="Calibri" pitchFamily="34" charset="0"/>
              </a:rPr>
              <a:t> </a:t>
            </a:r>
            <a:r>
              <a:rPr lang="en-GB" altLang="en-US" dirty="0" smtClean="0">
                <a:latin typeface="Calibri" pitchFamily="34" charset="0"/>
              </a:rPr>
              <a:t>PEST/PESTLE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mesur</a:t>
            </a:r>
            <a:r>
              <a:rPr lang="en-GB" altLang="en-US" dirty="0">
                <a:latin typeface="Calibri" pitchFamily="34" charset="0"/>
              </a:rPr>
              <a:t> </a:t>
            </a:r>
            <a:r>
              <a:rPr lang="en-GB" altLang="en-US" dirty="0" err="1">
                <a:latin typeface="Calibri" pitchFamily="34" charset="0"/>
              </a:rPr>
              <a:t>marchnad</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seiliedig</a:t>
            </a:r>
            <a:r>
              <a:rPr lang="en-GB" altLang="en-US" dirty="0">
                <a:latin typeface="Calibri" pitchFamily="34" charset="0"/>
              </a:rPr>
              <a:t> </a:t>
            </a:r>
            <a:r>
              <a:rPr lang="en-GB" altLang="en-US" dirty="0" err="1">
                <a:latin typeface="Calibri" pitchFamily="34" charset="0"/>
              </a:rPr>
              <a:t>bron</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gyfan</a:t>
            </a:r>
            <a:r>
              <a:rPr lang="en-GB" altLang="en-US" dirty="0">
                <a:latin typeface="Calibri" pitchFamily="34" charset="0"/>
              </a:rPr>
              <a:t> </a:t>
            </a:r>
            <a:r>
              <a:rPr lang="en-GB" altLang="en-US" dirty="0" err="1">
                <a:latin typeface="Calibri" pitchFamily="34" charset="0"/>
              </a:rPr>
              <a:t>gwbl</a:t>
            </a:r>
            <a:r>
              <a:rPr lang="en-GB" altLang="en-US" dirty="0">
                <a:latin typeface="Calibri" pitchFamily="34" charset="0"/>
              </a:rPr>
              <a:t> </a:t>
            </a:r>
            <a:r>
              <a:rPr lang="en-GB" altLang="en-US" dirty="0" err="1">
                <a:latin typeface="Calibri" pitchFamily="34" charset="0"/>
              </a:rPr>
              <a:t>ar</a:t>
            </a:r>
            <a:r>
              <a:rPr lang="en-GB" altLang="en-US" dirty="0">
                <a:latin typeface="Calibri" pitchFamily="34" charset="0"/>
              </a:rPr>
              <a:t> </a:t>
            </a:r>
            <a:r>
              <a:rPr lang="en-GB" altLang="en-US" dirty="0" err="1">
                <a:latin typeface="Calibri" pitchFamily="34" charset="0"/>
              </a:rPr>
              <a:t>ddylanwadau</a:t>
            </a:r>
            <a:r>
              <a:rPr lang="en-GB" altLang="en-US" dirty="0">
                <a:latin typeface="Calibri" pitchFamily="34" charset="0"/>
              </a:rPr>
              <a:t> </a:t>
            </a:r>
            <a:r>
              <a:rPr lang="en-GB" altLang="en-US" dirty="0" err="1">
                <a:latin typeface="Calibri" pitchFamily="34" charset="0"/>
              </a:rPr>
              <a:t>allanol</a:t>
            </a:r>
            <a:r>
              <a:rPr lang="en-GB" altLang="en-US" dirty="0">
                <a:latin typeface="Calibri" pitchFamily="34" charset="0"/>
              </a:rPr>
              <a:t>)</a:t>
            </a:r>
          </a:p>
          <a:p>
            <a:pPr marL="419100" indent="-419100">
              <a:lnSpc>
                <a:spcPct val="80000"/>
              </a:lnSpc>
            </a:pPr>
            <a:endParaRPr lang="en-GB" altLang="en-US" dirty="0">
              <a:latin typeface="Calibri" pitchFamily="34" charset="0"/>
            </a:endParaRPr>
          </a:p>
          <a:p>
            <a:endParaRPr lang="en-GB" dirty="0"/>
          </a:p>
        </p:txBody>
      </p:sp>
      <p:sp>
        <p:nvSpPr>
          <p:cNvPr id="4" name="Content Placeholder 3"/>
          <p:cNvSpPr>
            <a:spLocks noGrp="1"/>
          </p:cNvSpPr>
          <p:nvPr>
            <p:ph sz="half" idx="2"/>
          </p:nvPr>
        </p:nvSpPr>
        <p:spPr/>
        <p:txBody>
          <a:bodyPr>
            <a:normAutofit fontScale="92500" lnSpcReduction="10000"/>
          </a:bodyPr>
          <a:lstStyle/>
          <a:p>
            <a:pPr marL="419100" indent="-419100"/>
            <a:r>
              <a:rPr lang="en-GB" altLang="en-US" dirty="0">
                <a:latin typeface="Calibri" pitchFamily="34" charset="0"/>
              </a:rPr>
              <a:t>While a SWOT analysis measures an idea or proposition (could be half internal, half external influences), </a:t>
            </a:r>
            <a:r>
              <a:rPr lang="en-GB" altLang="en-US" dirty="0" smtClean="0">
                <a:latin typeface="Calibri" pitchFamily="34" charset="0"/>
              </a:rPr>
              <a:t>PEST/PESTLE; </a:t>
            </a:r>
            <a:r>
              <a:rPr lang="en-GB" altLang="en-US" dirty="0">
                <a:latin typeface="Calibri" pitchFamily="34" charset="0"/>
              </a:rPr>
              <a:t>analysis measures a market (it is almost entirely based on external influences)</a:t>
            </a:r>
          </a:p>
          <a:p>
            <a:pPr marL="419100" indent="-419100"/>
            <a:endParaRPr lang="en-GB" altLang="en-US" dirty="0">
              <a:latin typeface="Calibri" pitchFamily="34" charset="0"/>
            </a:endParaRPr>
          </a:p>
          <a:p>
            <a:endParaRPr lang="en-GB" dirty="0"/>
          </a:p>
        </p:txBody>
      </p:sp>
    </p:spTree>
    <p:extLst>
      <p:ext uri="{BB962C8B-B14F-4D97-AF65-F5344CB8AC3E}">
        <p14:creationId xmlns:p14="http://schemas.microsoft.com/office/powerpoint/2010/main" val="79327101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dirty="0" err="1">
                <a:latin typeface="Calibri" pitchFamily="34" charset="0"/>
              </a:rPr>
              <a:t>Dadansoddiad</a:t>
            </a:r>
            <a:r>
              <a:rPr lang="en-GB" altLang="en-US" dirty="0">
                <a:latin typeface="Calibri" pitchFamily="34" charset="0"/>
              </a:rPr>
              <a:t> </a:t>
            </a:r>
            <a:r>
              <a:rPr lang="en-GB" altLang="en-US" b="1" dirty="0" smtClean="0">
                <a:latin typeface="Calibri" pitchFamily="34" charset="0"/>
              </a:rPr>
              <a:t>PEST/PESTLE </a:t>
            </a:r>
            <a:r>
              <a:rPr lang="en-GB" altLang="en-US" dirty="0" smtClean="0">
                <a:latin typeface="Calibri" pitchFamily="34" charset="0"/>
              </a:rPr>
              <a:t> </a:t>
            </a:r>
            <a:r>
              <a:rPr lang="en-GB" altLang="en-US" dirty="0">
                <a:latin typeface="Calibri" pitchFamily="34" charset="0"/>
              </a:rPr>
              <a:t/>
            </a:r>
            <a:br>
              <a:rPr lang="en-GB" altLang="en-US" dirty="0">
                <a:latin typeface="Calibri" pitchFamily="34" charset="0"/>
              </a:rPr>
            </a:br>
            <a:r>
              <a:rPr lang="en-GB" altLang="en-US" dirty="0">
                <a:latin typeface="Calibri" pitchFamily="34" charset="0"/>
              </a:rPr>
              <a:t>        </a:t>
            </a:r>
            <a:r>
              <a:rPr lang="en-GB" altLang="en-US" b="1" dirty="0" smtClean="0">
                <a:latin typeface="Calibri" pitchFamily="34" charset="0"/>
              </a:rPr>
              <a:t>PEST/PESTLE</a:t>
            </a:r>
            <a:r>
              <a:rPr lang="en-GB" altLang="en-US" dirty="0" smtClean="0">
                <a:latin typeface="Calibri" pitchFamily="34" charset="0"/>
              </a:rPr>
              <a:t> </a:t>
            </a:r>
            <a:r>
              <a:rPr lang="en-GB" altLang="en-US" dirty="0">
                <a:latin typeface="Calibri" pitchFamily="34" charset="0"/>
              </a:rPr>
              <a:t>Analysis</a:t>
            </a:r>
            <a:endParaRPr lang="en-GB" dirty="0"/>
          </a:p>
        </p:txBody>
      </p:sp>
      <p:sp>
        <p:nvSpPr>
          <p:cNvPr id="3" name="Content Placeholder 2"/>
          <p:cNvSpPr>
            <a:spLocks noGrp="1"/>
          </p:cNvSpPr>
          <p:nvPr>
            <p:ph sz="half" idx="1"/>
          </p:nvPr>
        </p:nvSpPr>
        <p:spPr/>
        <p:txBody>
          <a:bodyPr>
            <a:normAutofit fontScale="70000" lnSpcReduction="20000"/>
          </a:bodyPr>
          <a:lstStyle/>
          <a:p>
            <a:pPr>
              <a:defRPr/>
            </a:pPr>
            <a:r>
              <a:rPr lang="en-GB" b="1" dirty="0">
                <a:latin typeface="Calibri" pitchFamily="34" charset="0"/>
              </a:rPr>
              <a:t>P </a:t>
            </a:r>
            <a:r>
              <a:rPr lang="en-GB" dirty="0">
                <a:latin typeface="Calibri" pitchFamily="34" charset="0"/>
              </a:rPr>
              <a:t>–  </a:t>
            </a:r>
            <a:r>
              <a:rPr lang="en-GB" dirty="0" err="1">
                <a:latin typeface="Calibri" pitchFamily="34" charset="0"/>
              </a:rPr>
              <a:t>gwleidyddol</a:t>
            </a:r>
            <a:r>
              <a:rPr lang="en-GB" dirty="0">
                <a:latin typeface="Calibri" pitchFamily="34" charset="0"/>
              </a:rPr>
              <a:t>/</a:t>
            </a:r>
            <a:r>
              <a:rPr lang="en-GB" dirty="0" err="1">
                <a:latin typeface="Calibri" pitchFamily="34" charset="0"/>
              </a:rPr>
              <a:t>cyfreithiol</a:t>
            </a:r>
            <a:r>
              <a:rPr lang="en-GB" dirty="0">
                <a:latin typeface="Calibri" pitchFamily="34" charset="0"/>
              </a:rPr>
              <a:t> (</a:t>
            </a:r>
            <a:r>
              <a:rPr lang="en-GB" dirty="0" err="1">
                <a:latin typeface="Calibri" pitchFamily="34" charset="0"/>
              </a:rPr>
              <a:t>e.e</a:t>
            </a:r>
            <a:r>
              <a:rPr lang="en-GB" dirty="0">
                <a:latin typeface="Calibri" pitchFamily="34" charset="0"/>
              </a:rPr>
              <a:t>. </a:t>
            </a:r>
            <a:r>
              <a:rPr lang="en-GB" dirty="0" err="1">
                <a:latin typeface="Calibri" pitchFamily="34" charset="0"/>
              </a:rPr>
              <a:t>cyfraith</a:t>
            </a:r>
            <a:r>
              <a:rPr lang="en-GB" dirty="0">
                <a:latin typeface="Calibri" pitchFamily="34" charset="0"/>
              </a:rPr>
              <a:t> </a:t>
            </a:r>
            <a:r>
              <a:rPr lang="en-GB" dirty="0" err="1">
                <a:latin typeface="Calibri" pitchFamily="34" charset="0"/>
              </a:rPr>
              <a:t>trethu</a:t>
            </a:r>
            <a:r>
              <a:rPr lang="en-GB" dirty="0">
                <a:latin typeface="Calibri" pitchFamily="34" charset="0"/>
              </a:rPr>
              <a:t>, </a:t>
            </a:r>
            <a:r>
              <a:rPr lang="en-GB" dirty="0" err="1">
                <a:latin typeface="Calibri" pitchFamily="34" charset="0"/>
              </a:rPr>
              <a:t>rheoleiddio</a:t>
            </a:r>
            <a:r>
              <a:rPr lang="en-GB" dirty="0">
                <a:latin typeface="Calibri" pitchFamily="34" charset="0"/>
              </a:rPr>
              <a:t>, </a:t>
            </a:r>
            <a:r>
              <a:rPr lang="en-GB" dirty="0" err="1">
                <a:latin typeface="Calibri" pitchFamily="34" charset="0"/>
              </a:rPr>
              <a:t>cyflogi</a:t>
            </a:r>
            <a:r>
              <a:rPr lang="en-GB" dirty="0">
                <a:latin typeface="Calibri" pitchFamily="34" charset="0"/>
              </a:rPr>
              <a:t>)</a:t>
            </a:r>
          </a:p>
          <a:p>
            <a:pPr>
              <a:defRPr/>
            </a:pPr>
            <a:r>
              <a:rPr lang="en-GB" b="1" dirty="0">
                <a:latin typeface="Calibri" pitchFamily="34" charset="0"/>
              </a:rPr>
              <a:t>E </a:t>
            </a:r>
            <a:r>
              <a:rPr lang="en-GB" dirty="0">
                <a:latin typeface="Calibri" pitchFamily="34" charset="0"/>
              </a:rPr>
              <a:t>–  </a:t>
            </a:r>
            <a:r>
              <a:rPr lang="en-GB" dirty="0" err="1">
                <a:latin typeface="Calibri" pitchFamily="34" charset="0"/>
              </a:rPr>
              <a:t>economaidd</a:t>
            </a:r>
            <a:r>
              <a:rPr lang="en-GB" dirty="0">
                <a:latin typeface="Calibri" pitchFamily="34" charset="0"/>
              </a:rPr>
              <a:t> (</a:t>
            </a:r>
            <a:r>
              <a:rPr lang="en-GB" dirty="0" err="1">
                <a:latin typeface="Calibri" pitchFamily="34" charset="0"/>
              </a:rPr>
              <a:t>e.e</a:t>
            </a:r>
            <a:r>
              <a:rPr lang="en-GB" dirty="0">
                <a:latin typeface="Calibri" pitchFamily="34" charset="0"/>
              </a:rPr>
              <a:t>. </a:t>
            </a:r>
            <a:r>
              <a:rPr lang="en-GB" dirty="0" err="1">
                <a:latin typeface="Calibri" pitchFamily="34" charset="0"/>
              </a:rPr>
              <a:t>cyfraddau</a:t>
            </a:r>
            <a:r>
              <a:rPr lang="en-GB" dirty="0">
                <a:latin typeface="Calibri" pitchFamily="34" charset="0"/>
              </a:rPr>
              <a:t> </a:t>
            </a:r>
            <a:r>
              <a:rPr lang="en-GB" dirty="0" err="1">
                <a:latin typeface="Calibri" pitchFamily="34" charset="0"/>
              </a:rPr>
              <a:t>llog</a:t>
            </a:r>
            <a:r>
              <a:rPr lang="en-GB" dirty="0">
                <a:latin typeface="Calibri" pitchFamily="34" charset="0"/>
              </a:rPr>
              <a:t>, </a:t>
            </a:r>
            <a:r>
              <a:rPr lang="en-GB" dirty="0" err="1">
                <a:latin typeface="Calibri" pitchFamily="34" charset="0"/>
              </a:rPr>
              <a:t>isafswm</a:t>
            </a:r>
            <a:r>
              <a:rPr lang="en-GB" dirty="0">
                <a:latin typeface="Calibri" pitchFamily="34" charset="0"/>
              </a:rPr>
              <a:t> </a:t>
            </a:r>
            <a:r>
              <a:rPr lang="en-GB" dirty="0" err="1">
                <a:latin typeface="Calibri" pitchFamily="34" charset="0"/>
              </a:rPr>
              <a:t>cyflog</a:t>
            </a:r>
            <a:r>
              <a:rPr lang="en-GB" dirty="0">
                <a:latin typeface="Calibri" pitchFamily="34" charset="0"/>
              </a:rPr>
              <a:t>)</a:t>
            </a:r>
          </a:p>
          <a:p>
            <a:pPr>
              <a:defRPr/>
            </a:pPr>
            <a:r>
              <a:rPr lang="en-GB" b="1" dirty="0">
                <a:latin typeface="Calibri" pitchFamily="34" charset="0"/>
              </a:rPr>
              <a:t>S</a:t>
            </a:r>
            <a:r>
              <a:rPr lang="en-GB" dirty="0">
                <a:latin typeface="Calibri" pitchFamily="34" charset="0"/>
              </a:rPr>
              <a:t> –  </a:t>
            </a:r>
            <a:r>
              <a:rPr lang="en-GB" dirty="0" err="1">
                <a:latin typeface="Calibri" pitchFamily="34" charset="0"/>
              </a:rPr>
              <a:t>cymdeithasol</a:t>
            </a:r>
            <a:r>
              <a:rPr lang="en-GB" dirty="0">
                <a:latin typeface="Calibri" pitchFamily="34" charset="0"/>
              </a:rPr>
              <a:t> (</a:t>
            </a:r>
            <a:r>
              <a:rPr lang="en-GB" dirty="0" err="1">
                <a:latin typeface="Calibri" pitchFamily="34" charset="0"/>
              </a:rPr>
              <a:t>e.e</a:t>
            </a:r>
            <a:r>
              <a:rPr lang="en-GB" dirty="0">
                <a:latin typeface="Calibri" pitchFamily="34" charset="0"/>
              </a:rPr>
              <a:t>. </a:t>
            </a:r>
            <a:r>
              <a:rPr lang="en-GB" dirty="0" err="1">
                <a:latin typeface="Calibri" pitchFamily="34" charset="0"/>
              </a:rPr>
              <a:t>maint</a:t>
            </a:r>
            <a:r>
              <a:rPr lang="en-GB" dirty="0">
                <a:latin typeface="Calibri" pitchFamily="34" charset="0"/>
              </a:rPr>
              <a:t> </a:t>
            </a:r>
            <a:r>
              <a:rPr lang="en-GB" dirty="0" err="1">
                <a:latin typeface="Calibri" pitchFamily="34" charset="0"/>
              </a:rPr>
              <a:t>teulu</a:t>
            </a:r>
            <a:r>
              <a:rPr lang="en-GB" dirty="0">
                <a:latin typeface="Calibri" pitchFamily="34" charset="0"/>
              </a:rPr>
              <a:t>, </a:t>
            </a:r>
            <a:r>
              <a:rPr lang="en-GB" dirty="0" err="1">
                <a:latin typeface="Calibri" pitchFamily="34" charset="0"/>
              </a:rPr>
              <a:t>newid</a:t>
            </a:r>
            <a:r>
              <a:rPr lang="en-GB" dirty="0">
                <a:latin typeface="Calibri" pitchFamily="34" charset="0"/>
              </a:rPr>
              <a:t> </a:t>
            </a:r>
            <a:r>
              <a:rPr lang="en-GB" dirty="0" err="1">
                <a:latin typeface="Calibri" pitchFamily="34" charset="0"/>
              </a:rPr>
              <a:t>mewn</a:t>
            </a:r>
            <a:r>
              <a:rPr lang="en-GB" dirty="0">
                <a:latin typeface="Calibri" pitchFamily="34" charset="0"/>
              </a:rPr>
              <a:t> </a:t>
            </a:r>
            <a:r>
              <a:rPr lang="en-GB" dirty="0" err="1">
                <a:latin typeface="Calibri" pitchFamily="34" charset="0"/>
              </a:rPr>
              <a:t>ffordd</a:t>
            </a:r>
            <a:r>
              <a:rPr lang="en-GB" dirty="0">
                <a:latin typeface="Calibri" pitchFamily="34" charset="0"/>
              </a:rPr>
              <a:t> o </a:t>
            </a:r>
            <a:r>
              <a:rPr lang="en-GB" dirty="0" err="1">
                <a:latin typeface="Calibri" pitchFamily="34" charset="0"/>
              </a:rPr>
              <a:t>fyw</a:t>
            </a:r>
            <a:r>
              <a:rPr lang="en-GB" dirty="0">
                <a:latin typeface="Calibri" pitchFamily="34" charset="0"/>
              </a:rPr>
              <a:t>)</a:t>
            </a:r>
          </a:p>
          <a:p>
            <a:pPr>
              <a:defRPr/>
            </a:pPr>
            <a:r>
              <a:rPr lang="en-GB" b="1" dirty="0">
                <a:latin typeface="Calibri" pitchFamily="34" charset="0"/>
              </a:rPr>
              <a:t>T</a:t>
            </a:r>
            <a:r>
              <a:rPr lang="en-GB" dirty="0">
                <a:latin typeface="Calibri" pitchFamily="34" charset="0"/>
              </a:rPr>
              <a:t> – </a:t>
            </a:r>
            <a:r>
              <a:rPr lang="en-GB" dirty="0" err="1">
                <a:latin typeface="Calibri" pitchFamily="34" charset="0"/>
              </a:rPr>
              <a:t>technolegol</a:t>
            </a:r>
            <a:r>
              <a:rPr lang="en-GB" dirty="0">
                <a:latin typeface="Calibri" pitchFamily="34" charset="0"/>
              </a:rPr>
              <a:t> (</a:t>
            </a:r>
            <a:r>
              <a:rPr lang="en-GB" dirty="0" err="1">
                <a:latin typeface="Calibri" pitchFamily="34" charset="0"/>
              </a:rPr>
              <a:t>e.e</a:t>
            </a:r>
            <a:r>
              <a:rPr lang="en-GB" dirty="0">
                <a:latin typeface="Calibri" pitchFamily="34" charset="0"/>
              </a:rPr>
              <a:t>. </a:t>
            </a:r>
            <a:r>
              <a:rPr lang="en-GB" dirty="0" err="1">
                <a:latin typeface="Calibri" pitchFamily="34" charset="0"/>
              </a:rPr>
              <a:t>newidiadau</a:t>
            </a:r>
            <a:r>
              <a:rPr lang="en-GB" dirty="0">
                <a:latin typeface="Calibri" pitchFamily="34" charset="0"/>
              </a:rPr>
              <a:t> </a:t>
            </a:r>
            <a:r>
              <a:rPr lang="en-GB" dirty="0" err="1">
                <a:latin typeface="Calibri" pitchFamily="34" charset="0"/>
              </a:rPr>
              <a:t>mewn</a:t>
            </a:r>
            <a:r>
              <a:rPr lang="en-GB" dirty="0">
                <a:latin typeface="Calibri" pitchFamily="34" charset="0"/>
              </a:rPr>
              <a:t> TG, </a:t>
            </a:r>
            <a:r>
              <a:rPr lang="en-GB" dirty="0" err="1">
                <a:latin typeface="Calibri" pitchFamily="34" charset="0"/>
              </a:rPr>
              <a:t>defnydd</a:t>
            </a:r>
            <a:r>
              <a:rPr lang="en-GB" dirty="0">
                <a:latin typeface="Calibri" pitchFamily="34" charset="0"/>
              </a:rPr>
              <a:t> o </a:t>
            </a:r>
            <a:r>
              <a:rPr lang="en-GB" dirty="0" err="1">
                <a:latin typeface="Calibri" pitchFamily="34" charset="0"/>
              </a:rPr>
              <a:t>ynni</a:t>
            </a:r>
            <a:r>
              <a:rPr lang="en-GB" dirty="0">
                <a:latin typeface="Calibri" pitchFamily="34" charset="0"/>
              </a:rPr>
              <a:t> </a:t>
            </a:r>
            <a:r>
              <a:rPr lang="en-GB" dirty="0" err="1">
                <a:latin typeface="Calibri" pitchFamily="34" charset="0"/>
              </a:rPr>
              <a:t>a’i</a:t>
            </a:r>
            <a:r>
              <a:rPr lang="en-GB" dirty="0">
                <a:latin typeface="Calibri" pitchFamily="34" charset="0"/>
              </a:rPr>
              <a:t> </a:t>
            </a:r>
            <a:r>
              <a:rPr lang="en-GB" dirty="0" err="1" smtClean="0">
                <a:latin typeface="Calibri" pitchFamily="34" charset="0"/>
              </a:rPr>
              <a:t>gost</a:t>
            </a:r>
            <a:endParaRPr lang="en-GB" dirty="0" smtClean="0">
              <a:latin typeface="Calibri" pitchFamily="34" charset="0"/>
            </a:endParaRPr>
          </a:p>
          <a:p>
            <a:pPr>
              <a:defRPr/>
            </a:pPr>
            <a:r>
              <a:rPr lang="en-GB" b="1" dirty="0" smtClean="0">
                <a:latin typeface="Calibri" pitchFamily="34" charset="0"/>
              </a:rPr>
              <a:t>L</a:t>
            </a:r>
            <a:r>
              <a:rPr lang="en-GB" dirty="0" smtClean="0">
                <a:latin typeface="Calibri" pitchFamily="34" charset="0"/>
              </a:rPr>
              <a:t> – </a:t>
            </a:r>
            <a:r>
              <a:rPr lang="en-GB" dirty="0" err="1" smtClean="0">
                <a:latin typeface="Calibri" pitchFamily="34" charset="0"/>
              </a:rPr>
              <a:t>Cyfreithiol</a:t>
            </a:r>
            <a:r>
              <a:rPr lang="en-GB" dirty="0" smtClean="0">
                <a:latin typeface="Calibri" pitchFamily="34" charset="0"/>
              </a:rPr>
              <a:t> – </a:t>
            </a:r>
            <a:r>
              <a:rPr lang="en-GB" dirty="0" err="1" smtClean="0">
                <a:latin typeface="Calibri" pitchFamily="34" charset="0"/>
              </a:rPr>
              <a:t>deddfwriaeth</a:t>
            </a:r>
            <a:r>
              <a:rPr lang="en-GB" dirty="0" smtClean="0">
                <a:latin typeface="Calibri" pitchFamily="34" charset="0"/>
              </a:rPr>
              <a:t>/</a:t>
            </a:r>
            <a:r>
              <a:rPr lang="en-GB" dirty="0" err="1" smtClean="0">
                <a:latin typeface="Calibri" pitchFamily="34" charset="0"/>
              </a:rPr>
              <a:t>rheoliadau</a:t>
            </a:r>
            <a:r>
              <a:rPr lang="en-GB" dirty="0" smtClean="0">
                <a:latin typeface="Calibri" pitchFamily="34" charset="0"/>
              </a:rPr>
              <a:t> </a:t>
            </a:r>
            <a:r>
              <a:rPr lang="en-GB" dirty="0" err="1" smtClean="0">
                <a:latin typeface="Calibri" pitchFamily="34" charset="0"/>
              </a:rPr>
              <a:t>newydd</a:t>
            </a:r>
            <a:endParaRPr lang="en-GB" dirty="0" smtClean="0">
              <a:latin typeface="Calibri" pitchFamily="34" charset="0"/>
            </a:endParaRPr>
          </a:p>
          <a:p>
            <a:pPr>
              <a:defRPr/>
            </a:pPr>
            <a:r>
              <a:rPr lang="en-GB" b="1" dirty="0" smtClean="0">
                <a:latin typeface="Calibri" pitchFamily="34" charset="0"/>
              </a:rPr>
              <a:t>E -</a:t>
            </a:r>
            <a:r>
              <a:rPr lang="en-GB" dirty="0" smtClean="0">
                <a:latin typeface="Calibri" pitchFamily="34" charset="0"/>
              </a:rPr>
              <a:t> </a:t>
            </a:r>
            <a:r>
              <a:rPr lang="en-GB" dirty="0" err="1" smtClean="0">
                <a:latin typeface="Calibri" pitchFamily="34" charset="0"/>
              </a:rPr>
              <a:t>Amgylcheddol</a:t>
            </a:r>
            <a:endParaRPr lang="en-GB" dirty="0">
              <a:latin typeface="Calibri" pitchFamily="34" charset="0"/>
            </a:endParaRPr>
          </a:p>
          <a:p>
            <a:pPr>
              <a:defRPr/>
            </a:pPr>
            <a:endParaRPr lang="en-GB" dirty="0">
              <a:latin typeface="Calibri" pitchFamily="34" charset="0"/>
            </a:endParaRPr>
          </a:p>
          <a:p>
            <a:endParaRPr lang="en-GB" dirty="0"/>
          </a:p>
        </p:txBody>
      </p:sp>
      <p:sp>
        <p:nvSpPr>
          <p:cNvPr id="4" name="Content Placeholder 3"/>
          <p:cNvSpPr>
            <a:spLocks noGrp="1"/>
          </p:cNvSpPr>
          <p:nvPr>
            <p:ph sz="half" idx="2"/>
          </p:nvPr>
        </p:nvSpPr>
        <p:spPr/>
        <p:txBody>
          <a:bodyPr>
            <a:normAutofit fontScale="70000" lnSpcReduction="20000"/>
          </a:bodyPr>
          <a:lstStyle/>
          <a:p>
            <a:r>
              <a:rPr lang="en-GB" altLang="en-US" b="1" dirty="0">
                <a:latin typeface="Calibri" pitchFamily="34" charset="0"/>
              </a:rPr>
              <a:t>P- p</a:t>
            </a:r>
            <a:r>
              <a:rPr lang="en-GB" altLang="en-US" dirty="0">
                <a:latin typeface="Calibri" pitchFamily="34" charset="0"/>
              </a:rPr>
              <a:t>olitical/legal (e.g. taxation, regulation, employment law)</a:t>
            </a:r>
          </a:p>
          <a:p>
            <a:r>
              <a:rPr lang="en-GB" altLang="en-US" b="1" dirty="0">
                <a:latin typeface="Calibri" pitchFamily="34" charset="0"/>
              </a:rPr>
              <a:t>E- e</a:t>
            </a:r>
            <a:r>
              <a:rPr lang="en-GB" altLang="en-US" dirty="0">
                <a:latin typeface="Calibri" pitchFamily="34" charset="0"/>
              </a:rPr>
              <a:t>conomic (e.g. interest rates, minimum wage)</a:t>
            </a:r>
          </a:p>
          <a:p>
            <a:r>
              <a:rPr lang="en-GB" altLang="en-US" b="1" dirty="0">
                <a:latin typeface="Calibri" pitchFamily="34" charset="0"/>
              </a:rPr>
              <a:t>S- s</a:t>
            </a:r>
            <a:r>
              <a:rPr lang="en-GB" altLang="en-US" dirty="0">
                <a:latin typeface="Calibri" pitchFamily="34" charset="0"/>
              </a:rPr>
              <a:t>ocial (e.g. family size, lifestyle changes)</a:t>
            </a:r>
          </a:p>
          <a:p>
            <a:r>
              <a:rPr lang="en-GB" altLang="en-US" b="1" dirty="0">
                <a:latin typeface="Calibri" pitchFamily="34" charset="0"/>
              </a:rPr>
              <a:t>T- t</a:t>
            </a:r>
            <a:r>
              <a:rPr lang="en-GB" altLang="en-US" dirty="0">
                <a:latin typeface="Calibri" pitchFamily="34" charset="0"/>
              </a:rPr>
              <a:t>echnological (e.g. changes in IT, energy use and cost</a:t>
            </a:r>
            <a:r>
              <a:rPr lang="en-GB" altLang="en-US" dirty="0" smtClean="0">
                <a:latin typeface="Calibri" pitchFamily="34" charset="0"/>
              </a:rPr>
              <a:t>)</a:t>
            </a:r>
          </a:p>
          <a:p>
            <a:r>
              <a:rPr lang="en-GB" altLang="en-US" b="1" dirty="0" smtClean="0">
                <a:latin typeface="Calibri" pitchFamily="34" charset="0"/>
              </a:rPr>
              <a:t>L</a:t>
            </a:r>
            <a:r>
              <a:rPr lang="en-GB" altLang="en-US" dirty="0" smtClean="0">
                <a:latin typeface="Calibri" pitchFamily="34" charset="0"/>
              </a:rPr>
              <a:t> – Legal – Legislation/new </a:t>
            </a:r>
            <a:r>
              <a:rPr lang="en-GB" altLang="en-US" dirty="0" err="1" smtClean="0">
                <a:latin typeface="Calibri" pitchFamily="34" charset="0"/>
              </a:rPr>
              <a:t>regualtions</a:t>
            </a:r>
            <a:endParaRPr lang="en-GB" altLang="en-US" dirty="0" smtClean="0">
              <a:latin typeface="Calibri" pitchFamily="34" charset="0"/>
            </a:endParaRPr>
          </a:p>
          <a:p>
            <a:r>
              <a:rPr lang="en-GB" altLang="en-US" b="1" dirty="0" smtClean="0">
                <a:latin typeface="Calibri" pitchFamily="34" charset="0"/>
              </a:rPr>
              <a:t>E </a:t>
            </a:r>
            <a:r>
              <a:rPr lang="en-GB" altLang="en-US" dirty="0" smtClean="0">
                <a:latin typeface="Calibri" pitchFamily="34" charset="0"/>
              </a:rPr>
              <a:t>- Environmental</a:t>
            </a:r>
            <a:endParaRPr lang="en-GB" altLang="en-US" dirty="0">
              <a:latin typeface="Calibri" pitchFamily="34" charset="0"/>
            </a:endParaRPr>
          </a:p>
        </p:txBody>
      </p:sp>
    </p:spTree>
    <p:extLst>
      <p:ext uri="{BB962C8B-B14F-4D97-AF65-F5344CB8AC3E}">
        <p14:creationId xmlns:p14="http://schemas.microsoft.com/office/powerpoint/2010/main" val="238766627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change</a:t>
            </a:r>
            <a:endParaRPr lang="en-GB" dirty="0"/>
          </a:p>
        </p:txBody>
      </p:sp>
      <p:sp>
        <p:nvSpPr>
          <p:cNvPr id="3" name="Content Placeholder 2"/>
          <p:cNvSpPr>
            <a:spLocks noGrp="1"/>
          </p:cNvSpPr>
          <p:nvPr>
            <p:ph sz="half" idx="1"/>
          </p:nvPr>
        </p:nvSpPr>
        <p:spPr/>
        <p:txBody>
          <a:bodyPr/>
          <a:lstStyle/>
          <a:p>
            <a:r>
              <a:rPr lang="en-GB" dirty="0" smtClean="0"/>
              <a:t>Tri math o </a:t>
            </a:r>
            <a:r>
              <a:rPr lang="en-GB" dirty="0" err="1" smtClean="0"/>
              <a:t>newid</a:t>
            </a:r>
            <a:r>
              <a:rPr lang="en-GB" dirty="0" smtClean="0"/>
              <a:t>:</a:t>
            </a:r>
          </a:p>
          <a:p>
            <a:r>
              <a:rPr lang="en-GB" dirty="0" err="1" smtClean="0"/>
              <a:t>Pob</a:t>
            </a:r>
            <a:r>
              <a:rPr lang="en-GB" dirty="0" smtClean="0"/>
              <a:t> </a:t>
            </a:r>
            <a:r>
              <a:rPr lang="en-GB" dirty="0" err="1" smtClean="0"/>
              <a:t>dydd</a:t>
            </a:r>
            <a:endParaRPr lang="en-GB" dirty="0" smtClean="0"/>
          </a:p>
          <a:p>
            <a:r>
              <a:rPr lang="en-GB" dirty="0" err="1" smtClean="0"/>
              <a:t>Ychwanegiad</a:t>
            </a:r>
            <a:endParaRPr lang="en-GB" dirty="0" smtClean="0"/>
          </a:p>
          <a:p>
            <a:r>
              <a:rPr lang="en-GB" dirty="0" smtClean="0"/>
              <a:t>Radical</a:t>
            </a:r>
          </a:p>
          <a:p>
            <a:endParaRPr lang="en-GB" dirty="0"/>
          </a:p>
          <a:p>
            <a:endParaRPr lang="en-GB" dirty="0" smtClean="0"/>
          </a:p>
          <a:p>
            <a:pPr marL="0" indent="0">
              <a:buNone/>
            </a:pPr>
            <a:r>
              <a:rPr lang="en-GB" dirty="0" err="1" smtClean="0"/>
              <a:t>Trafodwch</a:t>
            </a:r>
            <a:r>
              <a:rPr lang="en-GB" dirty="0" smtClean="0"/>
              <a:t>… </a:t>
            </a:r>
            <a:endParaRPr lang="en-GB" dirty="0"/>
          </a:p>
        </p:txBody>
      </p:sp>
      <p:sp>
        <p:nvSpPr>
          <p:cNvPr id="4" name="Content Placeholder 3"/>
          <p:cNvSpPr>
            <a:spLocks noGrp="1"/>
          </p:cNvSpPr>
          <p:nvPr>
            <p:ph sz="half" idx="2"/>
          </p:nvPr>
        </p:nvSpPr>
        <p:spPr/>
        <p:txBody>
          <a:bodyPr/>
          <a:lstStyle/>
          <a:p>
            <a:pPr marL="0" indent="0">
              <a:buNone/>
            </a:pPr>
            <a:r>
              <a:rPr lang="en-GB" dirty="0" smtClean="0"/>
              <a:t>Three types of change:</a:t>
            </a:r>
          </a:p>
          <a:p>
            <a:r>
              <a:rPr lang="en-GB" dirty="0" smtClean="0"/>
              <a:t>Everyday</a:t>
            </a:r>
          </a:p>
          <a:p>
            <a:r>
              <a:rPr lang="en-GB" dirty="0" smtClean="0"/>
              <a:t>Enhancement</a:t>
            </a:r>
          </a:p>
          <a:p>
            <a:r>
              <a:rPr lang="en-GB" dirty="0" smtClean="0"/>
              <a:t>Radical</a:t>
            </a:r>
          </a:p>
          <a:p>
            <a:pPr marL="0" indent="0" algn="r">
              <a:buNone/>
            </a:pPr>
            <a:r>
              <a:rPr lang="en-GB" dirty="0" smtClean="0"/>
              <a:t>Lindon et al.2016</a:t>
            </a:r>
          </a:p>
          <a:p>
            <a:pPr marL="0" indent="0" algn="r">
              <a:buNone/>
            </a:pPr>
            <a:endParaRPr lang="en-GB" dirty="0"/>
          </a:p>
          <a:p>
            <a:pPr marL="0" indent="0">
              <a:buNone/>
            </a:pPr>
            <a:r>
              <a:rPr lang="en-GB" dirty="0" smtClean="0"/>
              <a:t>Discuss…</a:t>
            </a:r>
            <a:endParaRPr lang="en-GB" dirty="0"/>
          </a:p>
        </p:txBody>
      </p:sp>
    </p:spTree>
    <p:extLst>
      <p:ext uri="{BB962C8B-B14F-4D97-AF65-F5344CB8AC3E}">
        <p14:creationId xmlns:p14="http://schemas.microsoft.com/office/powerpoint/2010/main" val="41838187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Change and leadership styles</a:t>
            </a:r>
            <a:endParaRPr lang="en-GB" dirty="0"/>
          </a:p>
        </p:txBody>
      </p:sp>
      <p:sp>
        <p:nvSpPr>
          <p:cNvPr id="3" name="Content Placeholder 2"/>
          <p:cNvSpPr>
            <a:spLocks noGrp="1"/>
          </p:cNvSpPr>
          <p:nvPr>
            <p:ph sz="half" idx="1"/>
          </p:nvPr>
        </p:nvSpPr>
        <p:spPr/>
        <p:txBody>
          <a:bodyPr>
            <a:normAutofit/>
          </a:bodyPr>
          <a:lstStyle/>
          <a:p>
            <a:pPr marL="0" indent="0">
              <a:buNone/>
            </a:pPr>
            <a:r>
              <a:rPr lang="en-GB" dirty="0" err="1"/>
              <a:t>Ydy</a:t>
            </a:r>
            <a:r>
              <a:rPr lang="en-GB" dirty="0"/>
              <a:t> </a:t>
            </a:r>
            <a:r>
              <a:rPr lang="en-GB" dirty="0" err="1"/>
              <a:t>newid</a:t>
            </a:r>
            <a:r>
              <a:rPr lang="en-GB" dirty="0"/>
              <a:t> </a:t>
            </a:r>
            <a:r>
              <a:rPr lang="en-GB" dirty="0" err="1"/>
              <a:t>yn</a:t>
            </a:r>
            <a:r>
              <a:rPr lang="en-GB" dirty="0"/>
              <a:t> </a:t>
            </a:r>
            <a:r>
              <a:rPr lang="en-GB" dirty="0" err="1"/>
              <a:t>gofyn</a:t>
            </a:r>
            <a:r>
              <a:rPr lang="en-GB" dirty="0"/>
              <a:t> am </a:t>
            </a:r>
            <a:r>
              <a:rPr lang="en-GB" dirty="0" err="1"/>
              <a:t>newid</a:t>
            </a:r>
            <a:r>
              <a:rPr lang="en-GB" dirty="0"/>
              <a:t> </a:t>
            </a:r>
            <a:r>
              <a:rPr lang="en-GB" dirty="0" err="1"/>
              <a:t>ardull</a:t>
            </a:r>
            <a:r>
              <a:rPr lang="en-GB" dirty="0"/>
              <a:t> </a:t>
            </a:r>
            <a:r>
              <a:rPr lang="en-GB" dirty="0" err="1"/>
              <a:t>arweinyddiaeth</a:t>
            </a:r>
            <a:r>
              <a:rPr lang="en-GB" dirty="0"/>
              <a:t>?</a:t>
            </a:r>
          </a:p>
          <a:p>
            <a:pPr marL="0" indent="0">
              <a:buNone/>
            </a:pPr>
            <a:r>
              <a:rPr lang="en-GB" dirty="0" err="1"/>
              <a:t>Sut</a:t>
            </a:r>
            <a:r>
              <a:rPr lang="en-GB" dirty="0"/>
              <a:t>?</a:t>
            </a:r>
          </a:p>
          <a:p>
            <a:pPr marL="0" indent="0">
              <a:buNone/>
            </a:pPr>
            <a:r>
              <a:rPr lang="en-GB" dirty="0"/>
              <a:t>Pam?</a:t>
            </a:r>
          </a:p>
          <a:p>
            <a:pPr marL="0" indent="0">
              <a:buNone/>
            </a:pPr>
            <a:endParaRPr lang="en-GB" dirty="0"/>
          </a:p>
          <a:p>
            <a:pPr marL="0" indent="0">
              <a:buNone/>
            </a:pPr>
            <a:r>
              <a:rPr lang="en-GB" dirty="0" err="1"/>
              <a:t>Trafodwch</a:t>
            </a:r>
            <a:r>
              <a:rPr lang="en-GB" dirty="0" smtClean="0"/>
              <a:t>…</a:t>
            </a:r>
            <a:endParaRPr lang="en-GB" dirty="0"/>
          </a:p>
        </p:txBody>
      </p:sp>
      <p:sp>
        <p:nvSpPr>
          <p:cNvPr id="4" name="Content Placeholder 3"/>
          <p:cNvSpPr>
            <a:spLocks noGrp="1"/>
          </p:cNvSpPr>
          <p:nvPr>
            <p:ph sz="half" idx="2"/>
          </p:nvPr>
        </p:nvSpPr>
        <p:spPr/>
        <p:txBody>
          <a:bodyPr>
            <a:normAutofit/>
          </a:bodyPr>
          <a:lstStyle/>
          <a:p>
            <a:pPr marL="0" indent="0">
              <a:buNone/>
            </a:pPr>
            <a:r>
              <a:rPr lang="en-GB" dirty="0"/>
              <a:t>Does change require a change in leadership style?</a:t>
            </a:r>
          </a:p>
          <a:p>
            <a:pPr marL="0" indent="0">
              <a:buNone/>
            </a:pPr>
            <a:r>
              <a:rPr lang="en-GB" dirty="0"/>
              <a:t>How?</a:t>
            </a:r>
          </a:p>
          <a:p>
            <a:pPr marL="0" indent="0">
              <a:buNone/>
            </a:pPr>
            <a:r>
              <a:rPr lang="en-GB" dirty="0"/>
              <a:t>Why?</a:t>
            </a:r>
          </a:p>
          <a:p>
            <a:pPr marL="0" indent="0">
              <a:buNone/>
            </a:pPr>
            <a:endParaRPr lang="en-GB" dirty="0"/>
          </a:p>
          <a:p>
            <a:pPr marL="0" indent="0">
              <a:buNone/>
            </a:pPr>
            <a:r>
              <a:rPr lang="en-GB" dirty="0"/>
              <a:t>Discuss…</a:t>
            </a:r>
          </a:p>
          <a:p>
            <a:pPr marL="0" indent="0">
              <a:buNone/>
            </a:pPr>
            <a:endParaRPr lang="en-GB" dirty="0"/>
          </a:p>
        </p:txBody>
      </p:sp>
    </p:spTree>
    <p:extLst>
      <p:ext uri="{BB962C8B-B14F-4D97-AF65-F5344CB8AC3E}">
        <p14:creationId xmlns:p14="http://schemas.microsoft.com/office/powerpoint/2010/main" val="309377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Change and the team</a:t>
            </a:r>
            <a:endParaRPr lang="en-GB" dirty="0"/>
          </a:p>
        </p:txBody>
      </p:sp>
      <p:sp>
        <p:nvSpPr>
          <p:cNvPr id="3" name="Content Placeholder 2"/>
          <p:cNvSpPr>
            <a:spLocks noGrp="1"/>
          </p:cNvSpPr>
          <p:nvPr>
            <p:ph sz="half" idx="1"/>
          </p:nvPr>
        </p:nvSpPr>
        <p:spPr/>
        <p:txBody>
          <a:bodyPr>
            <a:normAutofit fontScale="85000" lnSpcReduction="10000"/>
          </a:bodyPr>
          <a:lstStyle/>
          <a:p>
            <a:r>
              <a:rPr lang="en-GB" dirty="0" smtClean="0"/>
              <a:t>Y </a:t>
            </a:r>
            <a:r>
              <a:rPr lang="en-GB" dirty="0" err="1" smtClean="0"/>
              <a:t>tim</a:t>
            </a:r>
            <a:r>
              <a:rPr lang="en-GB" dirty="0" smtClean="0"/>
              <a:t>…</a:t>
            </a:r>
            <a:r>
              <a:rPr lang="en-GB" dirty="0" err="1" smtClean="0"/>
              <a:t>sut</a:t>
            </a:r>
            <a:r>
              <a:rPr lang="en-GB" dirty="0" smtClean="0"/>
              <a:t> </a:t>
            </a:r>
            <a:r>
              <a:rPr lang="en-GB" dirty="0" err="1" smtClean="0"/>
              <a:t>mae’r</a:t>
            </a:r>
            <a:r>
              <a:rPr lang="en-GB" dirty="0" smtClean="0"/>
              <a:t> </a:t>
            </a:r>
            <a:r>
              <a:rPr lang="en-GB" dirty="0" err="1" smtClean="0"/>
              <a:t>newid</a:t>
            </a:r>
            <a:r>
              <a:rPr lang="en-GB" dirty="0" smtClean="0"/>
              <a:t> </a:t>
            </a:r>
            <a:r>
              <a:rPr lang="en-GB" dirty="0" err="1" smtClean="0"/>
              <a:t>yn</a:t>
            </a:r>
            <a:r>
              <a:rPr lang="en-GB" dirty="0" smtClean="0"/>
              <a:t> </a:t>
            </a:r>
            <a:r>
              <a:rPr lang="en-GB" dirty="0" err="1" smtClean="0"/>
              <a:t>cael</a:t>
            </a:r>
            <a:r>
              <a:rPr lang="en-GB" dirty="0" smtClean="0"/>
              <a:t> </a:t>
            </a:r>
            <a:r>
              <a:rPr lang="en-GB" dirty="0" err="1" smtClean="0"/>
              <a:t>i</a:t>
            </a:r>
            <a:r>
              <a:rPr lang="en-GB" dirty="0" smtClean="0"/>
              <a:t> </a:t>
            </a:r>
            <a:r>
              <a:rPr lang="en-GB" dirty="0" err="1" smtClean="0"/>
              <a:t>gyflwyno</a:t>
            </a:r>
            <a:r>
              <a:rPr lang="en-GB" dirty="0" smtClean="0"/>
              <a:t>?</a:t>
            </a:r>
          </a:p>
          <a:p>
            <a:endParaRPr lang="en-GB" dirty="0"/>
          </a:p>
          <a:p>
            <a:r>
              <a:rPr lang="en-GB" dirty="0" err="1" smtClean="0"/>
              <a:t>Trafod</a:t>
            </a:r>
            <a:r>
              <a:rPr lang="en-GB" dirty="0" smtClean="0"/>
              <a:t> a </a:t>
            </a:r>
            <a:r>
              <a:rPr lang="en-GB" dirty="0" err="1" smtClean="0"/>
              <a:t>dealltwriaeth</a:t>
            </a:r>
            <a:r>
              <a:rPr lang="en-GB" dirty="0" smtClean="0"/>
              <a:t> </a:t>
            </a:r>
            <a:r>
              <a:rPr lang="en-GB" dirty="0" err="1" smtClean="0"/>
              <a:t>agored</a:t>
            </a:r>
            <a:endParaRPr lang="en-GB" dirty="0" smtClean="0"/>
          </a:p>
          <a:p>
            <a:endParaRPr lang="en-GB" dirty="0"/>
          </a:p>
          <a:p>
            <a:r>
              <a:rPr lang="en-GB" dirty="0" err="1" smtClean="0"/>
              <a:t>Amhariad</a:t>
            </a:r>
            <a:endParaRPr lang="en-GB" dirty="0" smtClean="0"/>
          </a:p>
          <a:p>
            <a:r>
              <a:rPr lang="en-GB" dirty="0" smtClean="0"/>
              <a:t>Charles Handy</a:t>
            </a:r>
          </a:p>
          <a:p>
            <a:r>
              <a:rPr lang="en-GB" dirty="0" err="1" smtClean="0"/>
              <a:t>Cysylltu’r</a:t>
            </a:r>
            <a:r>
              <a:rPr lang="en-GB" dirty="0" smtClean="0"/>
              <a:t> </a:t>
            </a:r>
            <a:r>
              <a:rPr lang="en-GB" dirty="0" err="1" smtClean="0"/>
              <a:t>pobl</a:t>
            </a:r>
            <a:r>
              <a:rPr lang="en-GB" dirty="0" smtClean="0"/>
              <a:t> </a:t>
            </a:r>
            <a:r>
              <a:rPr lang="en-GB" dirty="0" err="1" smtClean="0"/>
              <a:t>cywir</a:t>
            </a:r>
            <a:r>
              <a:rPr lang="en-GB" dirty="0" smtClean="0"/>
              <a:t> </a:t>
            </a:r>
            <a:r>
              <a:rPr lang="en-GB" dirty="0" err="1" smtClean="0"/>
              <a:t>i’r</a:t>
            </a:r>
            <a:r>
              <a:rPr lang="en-GB" dirty="0" smtClean="0"/>
              <a:t> </a:t>
            </a:r>
            <a:r>
              <a:rPr lang="en-GB" dirty="0" err="1" smtClean="0"/>
              <a:t>tasgiau</a:t>
            </a:r>
            <a:r>
              <a:rPr lang="en-GB" dirty="0" smtClean="0"/>
              <a:t> </a:t>
            </a:r>
            <a:r>
              <a:rPr lang="en-GB" dirty="0" err="1" smtClean="0"/>
              <a:t>cywir</a:t>
            </a:r>
            <a:endParaRPr lang="en-GB" dirty="0"/>
          </a:p>
        </p:txBody>
      </p:sp>
      <p:sp>
        <p:nvSpPr>
          <p:cNvPr id="4" name="Content Placeholder 3"/>
          <p:cNvSpPr>
            <a:spLocks noGrp="1"/>
          </p:cNvSpPr>
          <p:nvPr>
            <p:ph sz="half" idx="2"/>
          </p:nvPr>
        </p:nvSpPr>
        <p:spPr/>
        <p:txBody>
          <a:bodyPr>
            <a:normAutofit fontScale="85000" lnSpcReduction="10000"/>
          </a:bodyPr>
          <a:lstStyle/>
          <a:p>
            <a:r>
              <a:rPr lang="en-GB" dirty="0" smtClean="0"/>
              <a:t>The team…how the change is implemented?</a:t>
            </a:r>
          </a:p>
          <a:p>
            <a:endParaRPr lang="en-GB" dirty="0"/>
          </a:p>
          <a:p>
            <a:r>
              <a:rPr lang="en-GB" dirty="0" smtClean="0"/>
              <a:t>Open discussion and understanding </a:t>
            </a:r>
          </a:p>
          <a:p>
            <a:endParaRPr lang="en-GB" dirty="0"/>
          </a:p>
          <a:p>
            <a:r>
              <a:rPr lang="en-GB" dirty="0" smtClean="0"/>
              <a:t>Disruption</a:t>
            </a:r>
          </a:p>
          <a:p>
            <a:r>
              <a:rPr lang="en-GB" dirty="0" smtClean="0"/>
              <a:t>Charles Handy</a:t>
            </a:r>
          </a:p>
          <a:p>
            <a:r>
              <a:rPr lang="en-GB" dirty="0" smtClean="0"/>
              <a:t>Fitting the right people to the right jobs</a:t>
            </a:r>
            <a:endParaRPr lang="en-GB" dirty="0"/>
          </a:p>
        </p:txBody>
      </p:sp>
    </p:spTree>
    <p:extLst>
      <p:ext uri="{BB962C8B-B14F-4D97-AF65-F5344CB8AC3E}">
        <p14:creationId xmlns:p14="http://schemas.microsoft.com/office/powerpoint/2010/main" val="17332790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 can lead change?</a:t>
            </a:r>
            <a:endParaRPr lang="en-GB" dirty="0"/>
          </a:p>
        </p:txBody>
      </p:sp>
      <p:sp>
        <p:nvSpPr>
          <p:cNvPr id="3" name="Content Placeholder 2"/>
          <p:cNvSpPr>
            <a:spLocks noGrp="1"/>
          </p:cNvSpPr>
          <p:nvPr>
            <p:ph sz="half" idx="1"/>
          </p:nvPr>
        </p:nvSpPr>
        <p:spPr/>
        <p:txBody>
          <a:bodyPr/>
          <a:lstStyle/>
          <a:p>
            <a:r>
              <a:rPr lang="en-GB" dirty="0" smtClean="0"/>
              <a:t>Y </a:t>
            </a:r>
            <a:r>
              <a:rPr lang="en-GB" dirty="0" err="1" smtClean="0"/>
              <a:t>sawl</a:t>
            </a:r>
            <a:r>
              <a:rPr lang="en-GB" dirty="0" smtClean="0"/>
              <a:t> </a:t>
            </a:r>
            <a:r>
              <a:rPr lang="en-GB" dirty="0" err="1" smtClean="0"/>
              <a:t>sydd</a:t>
            </a:r>
            <a:r>
              <a:rPr lang="en-GB" dirty="0" smtClean="0"/>
              <a:t> </a:t>
            </a:r>
            <a:r>
              <a:rPr lang="en-GB" dirty="0" err="1" smtClean="0"/>
              <a:t>a’r</a:t>
            </a:r>
            <a:r>
              <a:rPr lang="en-GB" dirty="0" smtClean="0"/>
              <a:t> </a:t>
            </a:r>
            <a:r>
              <a:rPr lang="en-GB" dirty="0" err="1" smtClean="0"/>
              <a:t>awdurdod</a:t>
            </a:r>
            <a:r>
              <a:rPr lang="en-GB" dirty="0" smtClean="0"/>
              <a:t> </a:t>
            </a:r>
            <a:r>
              <a:rPr lang="en-GB" dirty="0" err="1" smtClean="0"/>
              <a:t>i</a:t>
            </a:r>
            <a:r>
              <a:rPr lang="en-GB" dirty="0" smtClean="0"/>
              <a:t> </a:t>
            </a:r>
            <a:r>
              <a:rPr lang="en-GB" dirty="0" err="1" smtClean="0"/>
              <a:t>wneud</a:t>
            </a:r>
            <a:r>
              <a:rPr lang="en-GB" dirty="0" smtClean="0"/>
              <a:t> </a:t>
            </a:r>
            <a:r>
              <a:rPr lang="en-GB" dirty="0" err="1" smtClean="0"/>
              <a:t>hynny</a:t>
            </a:r>
            <a:r>
              <a:rPr lang="en-GB" dirty="0" smtClean="0"/>
              <a:t>…</a:t>
            </a:r>
          </a:p>
          <a:p>
            <a:r>
              <a:rPr lang="en-GB" dirty="0" smtClean="0"/>
              <a:t>Y </a:t>
            </a:r>
            <a:r>
              <a:rPr lang="en-GB" dirty="0" err="1" smtClean="0"/>
              <a:t>sawl</a:t>
            </a:r>
            <a:r>
              <a:rPr lang="en-GB" dirty="0" smtClean="0"/>
              <a:t> </a:t>
            </a:r>
            <a:r>
              <a:rPr lang="en-GB" dirty="0" err="1" smtClean="0"/>
              <a:t>sydd</a:t>
            </a:r>
            <a:r>
              <a:rPr lang="en-GB" dirty="0" smtClean="0"/>
              <a:t> </a:t>
            </a:r>
            <a:r>
              <a:rPr lang="en-GB" dirty="0" err="1" smtClean="0"/>
              <a:t>a’r</a:t>
            </a:r>
            <a:r>
              <a:rPr lang="en-GB" dirty="0" smtClean="0"/>
              <a:t> </a:t>
            </a:r>
            <a:r>
              <a:rPr lang="en-GB" dirty="0" err="1" smtClean="0"/>
              <a:t>sgiliau</a:t>
            </a:r>
            <a:r>
              <a:rPr lang="en-GB" dirty="0" smtClean="0"/>
              <a:t> </a:t>
            </a:r>
            <a:r>
              <a:rPr lang="en-GB" dirty="0" err="1" smtClean="0"/>
              <a:t>i</a:t>
            </a:r>
            <a:r>
              <a:rPr lang="en-GB" dirty="0" smtClean="0"/>
              <a:t> </a:t>
            </a:r>
            <a:r>
              <a:rPr lang="en-GB" dirty="0" err="1" smtClean="0"/>
              <a:t>wneud</a:t>
            </a:r>
            <a:r>
              <a:rPr lang="en-GB" dirty="0" smtClean="0"/>
              <a:t> </a:t>
            </a:r>
            <a:r>
              <a:rPr lang="en-GB" dirty="0" err="1" smtClean="0"/>
              <a:t>hynny</a:t>
            </a:r>
            <a:r>
              <a:rPr lang="en-GB" dirty="0" smtClean="0"/>
              <a:t>…</a:t>
            </a:r>
          </a:p>
          <a:p>
            <a:r>
              <a:rPr lang="en-GB" dirty="0" err="1" smtClean="0"/>
              <a:t>Ymarferwyr</a:t>
            </a:r>
            <a:r>
              <a:rPr lang="en-GB" dirty="0" smtClean="0"/>
              <a:t> a </a:t>
            </a:r>
            <a:r>
              <a:rPr lang="en-GB" dirty="0" err="1" smtClean="0"/>
              <a:t>chymhwysterau</a:t>
            </a:r>
            <a:r>
              <a:rPr lang="en-GB" dirty="0" smtClean="0"/>
              <a:t> ‘change agents’ </a:t>
            </a:r>
            <a:endParaRPr lang="en-GB" dirty="0"/>
          </a:p>
        </p:txBody>
      </p:sp>
      <p:sp>
        <p:nvSpPr>
          <p:cNvPr id="4" name="Content Placeholder 3"/>
          <p:cNvSpPr>
            <a:spLocks noGrp="1"/>
          </p:cNvSpPr>
          <p:nvPr>
            <p:ph sz="half" idx="2"/>
          </p:nvPr>
        </p:nvSpPr>
        <p:spPr/>
        <p:txBody>
          <a:bodyPr/>
          <a:lstStyle/>
          <a:p>
            <a:r>
              <a:rPr lang="en-GB" dirty="0" smtClean="0"/>
              <a:t>Those with the authority to do so…</a:t>
            </a:r>
          </a:p>
          <a:p>
            <a:r>
              <a:rPr lang="en-GB" dirty="0" smtClean="0"/>
              <a:t>Those with the skills to do so…</a:t>
            </a:r>
          </a:p>
          <a:p>
            <a:r>
              <a:rPr lang="en-GB" dirty="0" smtClean="0"/>
              <a:t>Qualified practitioners  ‘change agents’ </a:t>
            </a:r>
          </a:p>
          <a:p>
            <a:endParaRPr lang="en-GB" dirty="0"/>
          </a:p>
          <a:p>
            <a:pPr marL="0" indent="0" algn="r">
              <a:buNone/>
            </a:pPr>
            <a:r>
              <a:rPr lang="en-GB" dirty="0" smtClean="0"/>
              <a:t>(Lindon et al. 2016)</a:t>
            </a:r>
            <a:endParaRPr lang="en-GB" dirty="0"/>
          </a:p>
        </p:txBody>
      </p:sp>
    </p:spTree>
    <p:extLst>
      <p:ext uri="{BB962C8B-B14F-4D97-AF65-F5344CB8AC3E}">
        <p14:creationId xmlns:p14="http://schemas.microsoft.com/office/powerpoint/2010/main" val="396447857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20140311PresentationUWTSDTemplate</Template>
  <TotalTime>411</TotalTime>
  <Words>1106</Words>
  <Application>Microsoft Office PowerPoint</Application>
  <PresentationFormat>On-screen Show (4:3)</PresentationFormat>
  <Paragraphs>114</Paragraphs>
  <Slides>9</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Myriad Pro</vt:lpstr>
      <vt:lpstr>20140311PresentationUWTSDTemplate</vt:lpstr>
      <vt:lpstr>EAEE6001/C</vt:lpstr>
      <vt:lpstr>Leadership in times of change</vt:lpstr>
      <vt:lpstr>Defnyddio dadansoddiad SWOT i adolygu  Using the SWOT analysis to monitor</vt:lpstr>
      <vt:lpstr>Dadansoddiad PEST/PESTLE    PEST/PESTLE Analysis</vt:lpstr>
      <vt:lpstr>Dadansoddiad PEST/PESTLE           PEST/PESTLE Analysis</vt:lpstr>
      <vt:lpstr>Types of change</vt:lpstr>
      <vt:lpstr>Change and leadership styles</vt:lpstr>
      <vt:lpstr>Change and the team</vt:lpstr>
      <vt:lpstr>Who can lead change?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Sioned Saer</cp:lastModifiedBy>
  <cp:revision>61</cp:revision>
  <dcterms:created xsi:type="dcterms:W3CDTF">2015-04-14T15:21:28Z</dcterms:created>
  <dcterms:modified xsi:type="dcterms:W3CDTF">2018-01-15T03:55:34Z</dcterms:modified>
</cp:coreProperties>
</file>