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7" r:id="rId4"/>
  </p:sldMasterIdLst>
  <p:notesMasterIdLst>
    <p:notesMasterId r:id="rId14"/>
  </p:notesMasterIdLst>
  <p:handoutMasterIdLst>
    <p:handoutMasterId r:id="rId15"/>
  </p:handoutMasterIdLst>
  <p:sldIdLst>
    <p:sldId id="268" r:id="rId5"/>
    <p:sldId id="261" r:id="rId6"/>
    <p:sldId id="269" r:id="rId7"/>
    <p:sldId id="267" r:id="rId8"/>
    <p:sldId id="270" r:id="rId9"/>
    <p:sldId id="271" r:id="rId10"/>
    <p:sldId id="272" r:id="rId11"/>
    <p:sldId id="274" r:id="rId12"/>
    <p:sldId id="27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232EC7-D98F-3593-36F3-A1694CD36EDF}" v="73" dt="2026-06-11T13:38:43.169"/>
    <p1510:client id="{DD3F2B5E-1520-FE73-47B0-370F4D96A356}" v="5288" dt="2026-06-11T17:08:13.7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17"/>
    <p:restoredTop sz="94635" autoAdjust="0"/>
  </p:normalViewPr>
  <p:slideViewPr>
    <p:cSldViewPr snapToGrid="0" snapToObjects="1">
      <p:cViewPr>
        <p:scale>
          <a:sx n="100" d="100"/>
          <a:sy n="100" d="100"/>
        </p:scale>
        <p:origin x="-106" y="-514"/>
      </p:cViewPr>
      <p:guideLst/>
    </p:cSldViewPr>
  </p:slideViewPr>
  <p:notesTextViewPr>
    <p:cViewPr>
      <p:scale>
        <a:sx n="1" d="1"/>
        <a:sy n="1" d="1"/>
      </p:scale>
      <p:origin x="0" y="0"/>
    </p:cViewPr>
  </p:notesTextViewPr>
  <p:notesViewPr>
    <p:cSldViewPr snapToGrid="0" snapToObjects="1">
      <p:cViewPr varScale="1">
        <p:scale>
          <a:sx n="68" d="100"/>
          <a:sy n="68" d="100"/>
        </p:scale>
        <p:origin x="3288" y="32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DB0058-DB2A-4D01-B744-20AB28F42493}" type="doc">
      <dgm:prSet loTypeId="urn:microsoft.com/office/officeart/2005/8/layout/hProcess9" loCatId="process" qsTypeId="urn:microsoft.com/office/officeart/2005/8/quickstyle/simple1" qsCatId="simple" csTypeId="urn:microsoft.com/office/officeart/2005/8/colors/accent1_2" csCatId="accent1" phldr="1"/>
      <dgm:spPr/>
    </dgm:pt>
    <dgm:pt modelId="{A38C4D42-4E61-47FB-B93C-AFF2CC4F8069}">
      <dgm:prSet phldrT="[Text]" phldr="0"/>
      <dgm:spPr/>
      <dgm:t>
        <a:bodyPr/>
        <a:lstStyle/>
        <a:p>
          <a:pPr rtl="0"/>
          <a:r>
            <a:rPr lang="en-GB" dirty="0">
              <a:latin typeface="Century Gothic" panose="020B0502020202020204"/>
            </a:rPr>
            <a:t>Effective Midwifery  </a:t>
          </a:r>
          <a:r>
            <a:rPr lang="en-GB">
              <a:latin typeface="Century Gothic" panose="020B0502020202020204"/>
            </a:rPr>
            <a:t>Communication</a:t>
          </a:r>
          <a:endParaRPr lang="en-GB"/>
        </a:p>
      </dgm:t>
    </dgm:pt>
    <dgm:pt modelId="{286C26B8-BE0C-49B5-9566-C9A7DF672172}" type="parTrans" cxnId="{4044391A-9942-4E1A-BF59-5EDC1E0B1922}">
      <dgm:prSet/>
      <dgm:spPr/>
    </dgm:pt>
    <dgm:pt modelId="{A859DAAA-82ED-4B0D-AF83-0520E9924D6B}" type="sibTrans" cxnId="{4044391A-9942-4E1A-BF59-5EDC1E0B1922}">
      <dgm:prSet/>
      <dgm:spPr/>
    </dgm:pt>
    <dgm:pt modelId="{68D6AB23-5E6B-499F-821B-6B8A33708891}">
      <dgm:prSet phldrT="[Text]" phldr="0"/>
      <dgm:spPr/>
      <dgm:t>
        <a:bodyPr/>
        <a:lstStyle/>
        <a:p>
          <a:pPr rtl="0"/>
          <a:r>
            <a:rPr lang="en-GB" dirty="0">
              <a:latin typeface="Century Gothic" panose="020B0502020202020204"/>
            </a:rPr>
            <a:t> Remain calm and </a:t>
          </a:r>
          <a:r>
            <a:rPr lang="en-GB" dirty="0" err="1">
              <a:latin typeface="Century Gothic" panose="020B0502020202020204"/>
            </a:rPr>
            <a:t>professiona</a:t>
          </a:r>
          <a:r>
            <a:rPr lang="en-GB" dirty="0">
              <a:latin typeface="Century Gothic" panose="020B0502020202020204"/>
            </a:rPr>
            <a:t>l</a:t>
          </a:r>
          <a:endParaRPr lang="en-GB" dirty="0"/>
        </a:p>
      </dgm:t>
    </dgm:pt>
    <dgm:pt modelId="{E93BB35C-7A74-458F-934B-9CD974C1BC73}" type="parTrans" cxnId="{B50617CB-18F8-4AC1-8604-3D0F9E388C1E}">
      <dgm:prSet/>
      <dgm:spPr/>
    </dgm:pt>
    <dgm:pt modelId="{3BED47CE-E061-4866-8F6D-B9538D00D98E}" type="sibTrans" cxnId="{B50617CB-18F8-4AC1-8604-3D0F9E388C1E}">
      <dgm:prSet/>
      <dgm:spPr/>
    </dgm:pt>
    <dgm:pt modelId="{0828502C-8020-42E2-9E17-3925BFE912F2}">
      <dgm:prSet phldrT="[Text]" phldr="0"/>
      <dgm:spPr/>
      <dgm:t>
        <a:bodyPr/>
        <a:lstStyle/>
        <a:p>
          <a:pPr rtl="0"/>
          <a:r>
            <a:rPr lang="en-GB" dirty="0">
              <a:latin typeface="Century Gothic" panose="020B0502020202020204"/>
            </a:rPr>
            <a:t> Explain findings in plain language</a:t>
          </a:r>
          <a:endParaRPr lang="en-GB" dirty="0"/>
        </a:p>
      </dgm:t>
    </dgm:pt>
    <dgm:pt modelId="{0DA205FF-1265-4979-8BD2-AB52B41C15A8}" type="parTrans" cxnId="{533AA929-356C-449D-9A73-346B81EB6717}">
      <dgm:prSet/>
      <dgm:spPr/>
    </dgm:pt>
    <dgm:pt modelId="{C60C0483-07F0-41C6-BB87-AAC0573A77FF}" type="sibTrans" cxnId="{533AA929-356C-449D-9A73-346B81EB6717}">
      <dgm:prSet/>
      <dgm:spPr/>
    </dgm:pt>
    <dgm:pt modelId="{8929BA95-4F08-4717-A2E2-2737D44BE3F7}">
      <dgm:prSet phldrT="[Text]" phldr="0"/>
      <dgm:spPr/>
      <dgm:t>
        <a:bodyPr/>
        <a:lstStyle/>
        <a:p>
          <a:pPr rtl="0"/>
          <a:r>
            <a:rPr lang="en-GB" dirty="0">
              <a:latin typeface="Century Gothic" panose="020B0502020202020204"/>
            </a:rPr>
            <a:t> Use active listening</a:t>
          </a:r>
        </a:p>
      </dgm:t>
    </dgm:pt>
    <dgm:pt modelId="{B0DCE14A-0CD6-43E5-8D9A-8EBBA7D1A10F}" type="parTrans" cxnId="{C415F776-3B26-459A-9D6F-A9B949FA8680}">
      <dgm:prSet/>
      <dgm:spPr/>
    </dgm:pt>
    <dgm:pt modelId="{4E950DE4-E77C-4DDC-A6EF-84FCA78BED68}" type="sibTrans" cxnId="{C415F776-3B26-459A-9D6F-A9B949FA8680}">
      <dgm:prSet/>
      <dgm:spPr/>
    </dgm:pt>
    <dgm:pt modelId="{9BA95DC5-5FFD-4204-8222-0CE2DCAA5634}">
      <dgm:prSet phldrT="[Text]" phldr="0"/>
      <dgm:spPr/>
      <dgm:t>
        <a:bodyPr/>
        <a:lstStyle/>
        <a:p>
          <a:pPr rtl="0"/>
          <a:r>
            <a:rPr lang="en-GB" dirty="0">
              <a:latin typeface="Century Gothic" panose="020B0502020202020204"/>
            </a:rPr>
            <a:t> Encourage questions</a:t>
          </a:r>
        </a:p>
      </dgm:t>
    </dgm:pt>
    <dgm:pt modelId="{81F93BBA-114D-46A5-8268-1C2CAD5D62F9}" type="parTrans" cxnId="{78D1AA6E-0E82-45CD-B1E6-EB993CAC34F6}">
      <dgm:prSet/>
      <dgm:spPr/>
    </dgm:pt>
    <dgm:pt modelId="{1485B245-FB25-46B6-80FD-0F547E2F396B}" type="sibTrans" cxnId="{78D1AA6E-0E82-45CD-B1E6-EB993CAC34F6}">
      <dgm:prSet/>
      <dgm:spPr/>
    </dgm:pt>
    <dgm:pt modelId="{6CE1BD75-D2CD-497A-8E37-50FB970865FE}">
      <dgm:prSet phldrT="[Text]" phldr="0"/>
      <dgm:spPr/>
      <dgm:t>
        <a:bodyPr/>
        <a:lstStyle/>
        <a:p>
          <a:pPr rtl="0"/>
          <a:r>
            <a:rPr lang="en-GB" dirty="0">
              <a:latin typeface="Century Gothic" panose="020B0502020202020204"/>
            </a:rPr>
            <a:t> Confirm understanding</a:t>
          </a:r>
        </a:p>
      </dgm:t>
    </dgm:pt>
    <dgm:pt modelId="{39852343-E032-4E49-A38D-24DED808C559}" type="parTrans" cxnId="{71AF6D11-CE0F-4802-BA06-26180BFD3534}">
      <dgm:prSet/>
      <dgm:spPr/>
    </dgm:pt>
    <dgm:pt modelId="{B543FA04-BDAE-40C2-8161-320036D89845}" type="sibTrans" cxnId="{71AF6D11-CE0F-4802-BA06-26180BFD3534}">
      <dgm:prSet/>
      <dgm:spPr/>
    </dgm:pt>
    <dgm:pt modelId="{1E7BAEC4-CEB3-4244-B2DC-A3C365D167E1}">
      <dgm:prSet phldrT="[Text]" phldr="0"/>
      <dgm:spPr/>
      <dgm:t>
        <a:bodyPr/>
        <a:lstStyle/>
        <a:p>
          <a:pPr rtl="0"/>
          <a:r>
            <a:rPr lang="en-GB" dirty="0">
              <a:latin typeface="Century Gothic" panose="020B0502020202020204"/>
            </a:rPr>
            <a:t>Provide emotional reassurance</a:t>
          </a:r>
        </a:p>
      </dgm:t>
    </dgm:pt>
    <dgm:pt modelId="{BF8C3667-4941-4708-8438-9E2798B5E128}" type="parTrans" cxnId="{4F23EB3F-B93F-4275-9ECB-3D1903A459D4}">
      <dgm:prSet/>
      <dgm:spPr/>
    </dgm:pt>
    <dgm:pt modelId="{5F0595DE-1707-4C7B-B185-95160F67917B}" type="sibTrans" cxnId="{4F23EB3F-B93F-4275-9ECB-3D1903A459D4}">
      <dgm:prSet/>
      <dgm:spPr/>
    </dgm:pt>
    <dgm:pt modelId="{19AEC730-ACF6-49F7-BE44-D45F0118958A}" type="pres">
      <dgm:prSet presAssocID="{DCDB0058-DB2A-4D01-B744-20AB28F42493}" presName="CompostProcess" presStyleCnt="0">
        <dgm:presLayoutVars>
          <dgm:dir/>
          <dgm:resizeHandles val="exact"/>
        </dgm:presLayoutVars>
      </dgm:prSet>
      <dgm:spPr/>
    </dgm:pt>
    <dgm:pt modelId="{AE625BCE-79CF-40BB-ACDA-24FDA3276314}" type="pres">
      <dgm:prSet presAssocID="{DCDB0058-DB2A-4D01-B744-20AB28F42493}" presName="arrow" presStyleLbl="bgShp" presStyleIdx="0" presStyleCnt="1"/>
      <dgm:spPr/>
    </dgm:pt>
    <dgm:pt modelId="{ABB32F4B-AF97-4F93-B811-0F8D5F456F67}" type="pres">
      <dgm:prSet presAssocID="{DCDB0058-DB2A-4D01-B744-20AB28F42493}" presName="linearProcess" presStyleCnt="0"/>
      <dgm:spPr/>
    </dgm:pt>
    <dgm:pt modelId="{37A086EC-952B-4909-9EE4-0E93B1CAAA7B}" type="pres">
      <dgm:prSet presAssocID="{A38C4D42-4E61-47FB-B93C-AFF2CC4F8069}" presName="textNode" presStyleLbl="node1" presStyleIdx="0" presStyleCnt="7">
        <dgm:presLayoutVars>
          <dgm:bulletEnabled val="1"/>
        </dgm:presLayoutVars>
      </dgm:prSet>
      <dgm:spPr/>
    </dgm:pt>
    <dgm:pt modelId="{A7CFF09D-81D4-4C9F-9BBF-7DD3A8C97561}" type="pres">
      <dgm:prSet presAssocID="{A859DAAA-82ED-4B0D-AF83-0520E9924D6B}" presName="sibTrans" presStyleCnt="0"/>
      <dgm:spPr/>
    </dgm:pt>
    <dgm:pt modelId="{DEBDE7AD-7BA7-40D2-900F-60536DCE8F62}" type="pres">
      <dgm:prSet presAssocID="{68D6AB23-5E6B-499F-821B-6B8A33708891}" presName="textNode" presStyleLbl="node1" presStyleIdx="1" presStyleCnt="7">
        <dgm:presLayoutVars>
          <dgm:bulletEnabled val="1"/>
        </dgm:presLayoutVars>
      </dgm:prSet>
      <dgm:spPr/>
    </dgm:pt>
    <dgm:pt modelId="{5302F680-ED11-44F3-B6BA-D6992DA1CE11}" type="pres">
      <dgm:prSet presAssocID="{3BED47CE-E061-4866-8F6D-B9538D00D98E}" presName="sibTrans" presStyleCnt="0"/>
      <dgm:spPr/>
    </dgm:pt>
    <dgm:pt modelId="{34327EDC-2EAC-455A-A5EB-10EFEB8A1BC0}" type="pres">
      <dgm:prSet presAssocID="{0828502C-8020-42E2-9E17-3925BFE912F2}" presName="textNode" presStyleLbl="node1" presStyleIdx="2" presStyleCnt="7">
        <dgm:presLayoutVars>
          <dgm:bulletEnabled val="1"/>
        </dgm:presLayoutVars>
      </dgm:prSet>
      <dgm:spPr/>
    </dgm:pt>
    <dgm:pt modelId="{1620CACA-AC31-480E-8621-F418D721A66F}" type="pres">
      <dgm:prSet presAssocID="{C60C0483-07F0-41C6-BB87-AAC0573A77FF}" presName="sibTrans" presStyleCnt="0"/>
      <dgm:spPr/>
    </dgm:pt>
    <dgm:pt modelId="{DBBA5DEA-FE52-46F0-9593-1B605AC9324C}" type="pres">
      <dgm:prSet presAssocID="{8929BA95-4F08-4717-A2E2-2737D44BE3F7}" presName="textNode" presStyleLbl="node1" presStyleIdx="3" presStyleCnt="7">
        <dgm:presLayoutVars>
          <dgm:bulletEnabled val="1"/>
        </dgm:presLayoutVars>
      </dgm:prSet>
      <dgm:spPr/>
    </dgm:pt>
    <dgm:pt modelId="{C118BE15-0FA5-4EB2-811D-DB8861CE1DE6}" type="pres">
      <dgm:prSet presAssocID="{4E950DE4-E77C-4DDC-A6EF-84FCA78BED68}" presName="sibTrans" presStyleCnt="0"/>
      <dgm:spPr/>
    </dgm:pt>
    <dgm:pt modelId="{1DD3CBD3-D5FB-4910-8536-C38A940E27FB}" type="pres">
      <dgm:prSet presAssocID="{9BA95DC5-5FFD-4204-8222-0CE2DCAA5634}" presName="textNode" presStyleLbl="node1" presStyleIdx="4" presStyleCnt="7">
        <dgm:presLayoutVars>
          <dgm:bulletEnabled val="1"/>
        </dgm:presLayoutVars>
      </dgm:prSet>
      <dgm:spPr/>
    </dgm:pt>
    <dgm:pt modelId="{E018ED4F-FD12-42CA-A35C-B4748AE0C5C0}" type="pres">
      <dgm:prSet presAssocID="{1485B245-FB25-46B6-80FD-0F547E2F396B}" presName="sibTrans" presStyleCnt="0"/>
      <dgm:spPr/>
    </dgm:pt>
    <dgm:pt modelId="{D131F2F1-5BFE-4E46-9232-D6C1B5FB6627}" type="pres">
      <dgm:prSet presAssocID="{6CE1BD75-D2CD-497A-8E37-50FB970865FE}" presName="textNode" presStyleLbl="node1" presStyleIdx="5" presStyleCnt="7">
        <dgm:presLayoutVars>
          <dgm:bulletEnabled val="1"/>
        </dgm:presLayoutVars>
      </dgm:prSet>
      <dgm:spPr/>
    </dgm:pt>
    <dgm:pt modelId="{F9CCA793-3C7F-4E1F-95E5-B185C373DCD5}" type="pres">
      <dgm:prSet presAssocID="{B543FA04-BDAE-40C2-8161-320036D89845}" presName="sibTrans" presStyleCnt="0"/>
      <dgm:spPr/>
    </dgm:pt>
    <dgm:pt modelId="{46C77661-A9AA-45AF-A9CD-394B99048696}" type="pres">
      <dgm:prSet presAssocID="{1E7BAEC4-CEB3-4244-B2DC-A3C365D167E1}" presName="textNode" presStyleLbl="node1" presStyleIdx="6" presStyleCnt="7">
        <dgm:presLayoutVars>
          <dgm:bulletEnabled val="1"/>
        </dgm:presLayoutVars>
      </dgm:prSet>
      <dgm:spPr/>
    </dgm:pt>
  </dgm:ptLst>
  <dgm:cxnLst>
    <dgm:cxn modelId="{4CEF0806-F6C6-4CA7-8843-A861BBD05815}" type="presOf" srcId="{0828502C-8020-42E2-9E17-3925BFE912F2}" destId="{34327EDC-2EAC-455A-A5EB-10EFEB8A1BC0}" srcOrd="0" destOrd="0" presId="urn:microsoft.com/office/officeart/2005/8/layout/hProcess9"/>
    <dgm:cxn modelId="{71AF6D11-CE0F-4802-BA06-26180BFD3534}" srcId="{DCDB0058-DB2A-4D01-B744-20AB28F42493}" destId="{6CE1BD75-D2CD-497A-8E37-50FB970865FE}" srcOrd="5" destOrd="0" parTransId="{39852343-E032-4E49-A38D-24DED808C559}" sibTransId="{B543FA04-BDAE-40C2-8161-320036D89845}"/>
    <dgm:cxn modelId="{C4737C17-A590-4B0E-AB86-5E805D01E629}" type="presOf" srcId="{1E7BAEC4-CEB3-4244-B2DC-A3C365D167E1}" destId="{46C77661-A9AA-45AF-A9CD-394B99048696}" srcOrd="0" destOrd="0" presId="urn:microsoft.com/office/officeart/2005/8/layout/hProcess9"/>
    <dgm:cxn modelId="{4044391A-9942-4E1A-BF59-5EDC1E0B1922}" srcId="{DCDB0058-DB2A-4D01-B744-20AB28F42493}" destId="{A38C4D42-4E61-47FB-B93C-AFF2CC4F8069}" srcOrd="0" destOrd="0" parTransId="{286C26B8-BE0C-49B5-9566-C9A7DF672172}" sibTransId="{A859DAAA-82ED-4B0D-AF83-0520E9924D6B}"/>
    <dgm:cxn modelId="{533AA929-356C-449D-9A73-346B81EB6717}" srcId="{DCDB0058-DB2A-4D01-B744-20AB28F42493}" destId="{0828502C-8020-42E2-9E17-3925BFE912F2}" srcOrd="2" destOrd="0" parTransId="{0DA205FF-1265-4979-8BD2-AB52B41C15A8}" sibTransId="{C60C0483-07F0-41C6-BB87-AAC0573A77FF}"/>
    <dgm:cxn modelId="{DD19DE3B-CE5B-4384-9F90-FFF685C04332}" type="presOf" srcId="{9BA95DC5-5FFD-4204-8222-0CE2DCAA5634}" destId="{1DD3CBD3-D5FB-4910-8536-C38A940E27FB}" srcOrd="0" destOrd="0" presId="urn:microsoft.com/office/officeart/2005/8/layout/hProcess9"/>
    <dgm:cxn modelId="{6AC0223D-5DAD-47E6-BCAC-2458D937705D}" type="presOf" srcId="{6CE1BD75-D2CD-497A-8E37-50FB970865FE}" destId="{D131F2F1-5BFE-4E46-9232-D6C1B5FB6627}" srcOrd="0" destOrd="0" presId="urn:microsoft.com/office/officeart/2005/8/layout/hProcess9"/>
    <dgm:cxn modelId="{4F23EB3F-B93F-4275-9ECB-3D1903A459D4}" srcId="{DCDB0058-DB2A-4D01-B744-20AB28F42493}" destId="{1E7BAEC4-CEB3-4244-B2DC-A3C365D167E1}" srcOrd="6" destOrd="0" parTransId="{BF8C3667-4941-4708-8438-9E2798B5E128}" sibTransId="{5F0595DE-1707-4C7B-B185-95160F67917B}"/>
    <dgm:cxn modelId="{78D1AA6E-0E82-45CD-B1E6-EB993CAC34F6}" srcId="{DCDB0058-DB2A-4D01-B744-20AB28F42493}" destId="{9BA95DC5-5FFD-4204-8222-0CE2DCAA5634}" srcOrd="4" destOrd="0" parTransId="{81F93BBA-114D-46A5-8268-1C2CAD5D62F9}" sibTransId="{1485B245-FB25-46B6-80FD-0F547E2F396B}"/>
    <dgm:cxn modelId="{C415F776-3B26-459A-9D6F-A9B949FA8680}" srcId="{DCDB0058-DB2A-4D01-B744-20AB28F42493}" destId="{8929BA95-4F08-4717-A2E2-2737D44BE3F7}" srcOrd="3" destOrd="0" parTransId="{B0DCE14A-0CD6-43E5-8D9A-8EBBA7D1A10F}" sibTransId="{4E950DE4-E77C-4DDC-A6EF-84FCA78BED68}"/>
    <dgm:cxn modelId="{F451C078-501F-4F64-9238-4402DD82762F}" type="presOf" srcId="{A38C4D42-4E61-47FB-B93C-AFF2CC4F8069}" destId="{37A086EC-952B-4909-9EE4-0E93B1CAAA7B}" srcOrd="0" destOrd="0" presId="urn:microsoft.com/office/officeart/2005/8/layout/hProcess9"/>
    <dgm:cxn modelId="{0C8554A1-7701-49E9-9609-BF95E781563B}" type="presOf" srcId="{DCDB0058-DB2A-4D01-B744-20AB28F42493}" destId="{19AEC730-ACF6-49F7-BE44-D45F0118958A}" srcOrd="0" destOrd="0" presId="urn:microsoft.com/office/officeart/2005/8/layout/hProcess9"/>
    <dgm:cxn modelId="{5758BDAB-B142-44F8-B0B4-C4DA98032B9A}" type="presOf" srcId="{68D6AB23-5E6B-499F-821B-6B8A33708891}" destId="{DEBDE7AD-7BA7-40D2-900F-60536DCE8F62}" srcOrd="0" destOrd="0" presId="urn:microsoft.com/office/officeart/2005/8/layout/hProcess9"/>
    <dgm:cxn modelId="{B50617CB-18F8-4AC1-8604-3D0F9E388C1E}" srcId="{DCDB0058-DB2A-4D01-B744-20AB28F42493}" destId="{68D6AB23-5E6B-499F-821B-6B8A33708891}" srcOrd="1" destOrd="0" parTransId="{E93BB35C-7A74-458F-934B-9CD974C1BC73}" sibTransId="{3BED47CE-E061-4866-8F6D-B9538D00D98E}"/>
    <dgm:cxn modelId="{F578CAF3-1FFF-4C82-8256-AFB94B693567}" type="presOf" srcId="{8929BA95-4F08-4717-A2E2-2737D44BE3F7}" destId="{DBBA5DEA-FE52-46F0-9593-1B605AC9324C}" srcOrd="0" destOrd="0" presId="urn:microsoft.com/office/officeart/2005/8/layout/hProcess9"/>
    <dgm:cxn modelId="{432BA3C3-938C-4AE2-88C7-777E03EBFE18}" type="presParOf" srcId="{19AEC730-ACF6-49F7-BE44-D45F0118958A}" destId="{AE625BCE-79CF-40BB-ACDA-24FDA3276314}" srcOrd="0" destOrd="0" presId="urn:microsoft.com/office/officeart/2005/8/layout/hProcess9"/>
    <dgm:cxn modelId="{1B712B77-C7D1-4921-BFB3-42D5AFBC0497}" type="presParOf" srcId="{19AEC730-ACF6-49F7-BE44-D45F0118958A}" destId="{ABB32F4B-AF97-4F93-B811-0F8D5F456F67}" srcOrd="1" destOrd="0" presId="urn:microsoft.com/office/officeart/2005/8/layout/hProcess9"/>
    <dgm:cxn modelId="{E9746449-78F1-4A9A-991E-021106E5B1E3}" type="presParOf" srcId="{ABB32F4B-AF97-4F93-B811-0F8D5F456F67}" destId="{37A086EC-952B-4909-9EE4-0E93B1CAAA7B}" srcOrd="0" destOrd="0" presId="urn:microsoft.com/office/officeart/2005/8/layout/hProcess9"/>
    <dgm:cxn modelId="{8AB045C6-0B78-47A1-B009-306DED43C621}" type="presParOf" srcId="{ABB32F4B-AF97-4F93-B811-0F8D5F456F67}" destId="{A7CFF09D-81D4-4C9F-9BBF-7DD3A8C97561}" srcOrd="1" destOrd="0" presId="urn:microsoft.com/office/officeart/2005/8/layout/hProcess9"/>
    <dgm:cxn modelId="{FEDBA2A5-4B04-4320-BE99-C26EAE583D0D}" type="presParOf" srcId="{ABB32F4B-AF97-4F93-B811-0F8D5F456F67}" destId="{DEBDE7AD-7BA7-40D2-900F-60536DCE8F62}" srcOrd="2" destOrd="0" presId="urn:microsoft.com/office/officeart/2005/8/layout/hProcess9"/>
    <dgm:cxn modelId="{682F0C1A-E6B4-42D8-B676-9A6B9C453D61}" type="presParOf" srcId="{ABB32F4B-AF97-4F93-B811-0F8D5F456F67}" destId="{5302F680-ED11-44F3-B6BA-D6992DA1CE11}" srcOrd="3" destOrd="0" presId="urn:microsoft.com/office/officeart/2005/8/layout/hProcess9"/>
    <dgm:cxn modelId="{0F7498AA-C7C8-473C-B508-361F3E508B51}" type="presParOf" srcId="{ABB32F4B-AF97-4F93-B811-0F8D5F456F67}" destId="{34327EDC-2EAC-455A-A5EB-10EFEB8A1BC0}" srcOrd="4" destOrd="0" presId="urn:microsoft.com/office/officeart/2005/8/layout/hProcess9"/>
    <dgm:cxn modelId="{EFD67D63-E53B-46B8-8F60-E0F19E0C8E8F}" type="presParOf" srcId="{ABB32F4B-AF97-4F93-B811-0F8D5F456F67}" destId="{1620CACA-AC31-480E-8621-F418D721A66F}" srcOrd="5" destOrd="0" presId="urn:microsoft.com/office/officeart/2005/8/layout/hProcess9"/>
    <dgm:cxn modelId="{D2AB1512-05CD-4914-967C-3BE67E83ABCE}" type="presParOf" srcId="{ABB32F4B-AF97-4F93-B811-0F8D5F456F67}" destId="{DBBA5DEA-FE52-46F0-9593-1B605AC9324C}" srcOrd="6" destOrd="0" presId="urn:microsoft.com/office/officeart/2005/8/layout/hProcess9"/>
    <dgm:cxn modelId="{DD8DA17A-8559-428B-8509-EC2D530BD6CC}" type="presParOf" srcId="{ABB32F4B-AF97-4F93-B811-0F8D5F456F67}" destId="{C118BE15-0FA5-4EB2-811D-DB8861CE1DE6}" srcOrd="7" destOrd="0" presId="urn:microsoft.com/office/officeart/2005/8/layout/hProcess9"/>
    <dgm:cxn modelId="{1001EBB9-A811-4EF4-AB5D-031A7AD121D6}" type="presParOf" srcId="{ABB32F4B-AF97-4F93-B811-0F8D5F456F67}" destId="{1DD3CBD3-D5FB-4910-8536-C38A940E27FB}" srcOrd="8" destOrd="0" presId="urn:microsoft.com/office/officeart/2005/8/layout/hProcess9"/>
    <dgm:cxn modelId="{5312F5F1-F493-4A11-BF08-715D69B529E4}" type="presParOf" srcId="{ABB32F4B-AF97-4F93-B811-0F8D5F456F67}" destId="{E018ED4F-FD12-42CA-A35C-B4748AE0C5C0}" srcOrd="9" destOrd="0" presId="urn:microsoft.com/office/officeart/2005/8/layout/hProcess9"/>
    <dgm:cxn modelId="{FAB43AA0-8AAB-4482-91BE-D70CA6D0A36C}" type="presParOf" srcId="{ABB32F4B-AF97-4F93-B811-0F8D5F456F67}" destId="{D131F2F1-5BFE-4E46-9232-D6C1B5FB6627}" srcOrd="10" destOrd="0" presId="urn:microsoft.com/office/officeart/2005/8/layout/hProcess9"/>
    <dgm:cxn modelId="{40C37EEE-514A-4AC1-AF5F-FC53F8E7B6C8}" type="presParOf" srcId="{ABB32F4B-AF97-4F93-B811-0F8D5F456F67}" destId="{F9CCA793-3C7F-4E1F-95E5-B185C373DCD5}" srcOrd="11" destOrd="0" presId="urn:microsoft.com/office/officeart/2005/8/layout/hProcess9"/>
    <dgm:cxn modelId="{08DC1FFC-281C-42E6-80FE-4DE75ABE872F}" type="presParOf" srcId="{ABB32F4B-AF97-4F93-B811-0F8D5F456F67}" destId="{46C77661-A9AA-45AF-A9CD-394B99048696}" srcOrd="1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25BCE-79CF-40BB-ACDA-24FDA3276314}">
      <dsp:nvSpPr>
        <dsp:cNvPr id="0" name=""/>
        <dsp:cNvSpPr/>
      </dsp:nvSpPr>
      <dsp:spPr>
        <a:xfrm>
          <a:off x="479424" y="0"/>
          <a:ext cx="5433483" cy="36576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A086EC-952B-4909-9EE4-0E93B1CAAA7B}">
      <dsp:nvSpPr>
        <dsp:cNvPr id="0" name=""/>
        <dsp:cNvSpPr/>
      </dsp:nvSpPr>
      <dsp:spPr>
        <a:xfrm>
          <a:off x="546" y="1097279"/>
          <a:ext cx="875512" cy="1463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dirty="0">
              <a:latin typeface="Century Gothic" panose="020B0502020202020204"/>
            </a:rPr>
            <a:t>Effective Midwifery  </a:t>
          </a:r>
          <a:r>
            <a:rPr lang="en-GB" sz="700" kern="1200">
              <a:latin typeface="Century Gothic" panose="020B0502020202020204"/>
            </a:rPr>
            <a:t>Communication</a:t>
          </a:r>
          <a:endParaRPr lang="en-GB" sz="700" kern="1200"/>
        </a:p>
      </dsp:txBody>
      <dsp:txXfrm>
        <a:off x="43285" y="1140018"/>
        <a:ext cx="790034" cy="1377562"/>
      </dsp:txXfrm>
    </dsp:sp>
    <dsp:sp modelId="{DEBDE7AD-7BA7-40D2-900F-60536DCE8F62}">
      <dsp:nvSpPr>
        <dsp:cNvPr id="0" name=""/>
        <dsp:cNvSpPr/>
      </dsp:nvSpPr>
      <dsp:spPr>
        <a:xfrm>
          <a:off x="919834" y="1097279"/>
          <a:ext cx="875512" cy="1463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dirty="0">
              <a:latin typeface="Century Gothic" panose="020B0502020202020204"/>
            </a:rPr>
            <a:t> Remain calm and </a:t>
          </a:r>
          <a:r>
            <a:rPr lang="en-GB" sz="700" kern="1200" dirty="0" err="1">
              <a:latin typeface="Century Gothic" panose="020B0502020202020204"/>
            </a:rPr>
            <a:t>professiona</a:t>
          </a:r>
          <a:r>
            <a:rPr lang="en-GB" sz="700" kern="1200" dirty="0">
              <a:latin typeface="Century Gothic" panose="020B0502020202020204"/>
            </a:rPr>
            <a:t>l</a:t>
          </a:r>
          <a:endParaRPr lang="en-GB" sz="700" kern="1200" dirty="0"/>
        </a:p>
      </dsp:txBody>
      <dsp:txXfrm>
        <a:off x="962573" y="1140018"/>
        <a:ext cx="790034" cy="1377562"/>
      </dsp:txXfrm>
    </dsp:sp>
    <dsp:sp modelId="{34327EDC-2EAC-455A-A5EB-10EFEB8A1BC0}">
      <dsp:nvSpPr>
        <dsp:cNvPr id="0" name=""/>
        <dsp:cNvSpPr/>
      </dsp:nvSpPr>
      <dsp:spPr>
        <a:xfrm>
          <a:off x="1839122" y="1097279"/>
          <a:ext cx="875512" cy="1463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dirty="0">
              <a:latin typeface="Century Gothic" panose="020B0502020202020204"/>
            </a:rPr>
            <a:t> Explain findings in plain language</a:t>
          </a:r>
          <a:endParaRPr lang="en-GB" sz="700" kern="1200" dirty="0"/>
        </a:p>
      </dsp:txBody>
      <dsp:txXfrm>
        <a:off x="1881861" y="1140018"/>
        <a:ext cx="790034" cy="1377562"/>
      </dsp:txXfrm>
    </dsp:sp>
    <dsp:sp modelId="{DBBA5DEA-FE52-46F0-9593-1B605AC9324C}">
      <dsp:nvSpPr>
        <dsp:cNvPr id="0" name=""/>
        <dsp:cNvSpPr/>
      </dsp:nvSpPr>
      <dsp:spPr>
        <a:xfrm>
          <a:off x="2758410" y="1097279"/>
          <a:ext cx="875512" cy="1463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dirty="0">
              <a:latin typeface="Century Gothic" panose="020B0502020202020204"/>
            </a:rPr>
            <a:t> Use active listening</a:t>
          </a:r>
        </a:p>
      </dsp:txBody>
      <dsp:txXfrm>
        <a:off x="2801149" y="1140018"/>
        <a:ext cx="790034" cy="1377562"/>
      </dsp:txXfrm>
    </dsp:sp>
    <dsp:sp modelId="{1DD3CBD3-D5FB-4910-8536-C38A940E27FB}">
      <dsp:nvSpPr>
        <dsp:cNvPr id="0" name=""/>
        <dsp:cNvSpPr/>
      </dsp:nvSpPr>
      <dsp:spPr>
        <a:xfrm>
          <a:off x="3677698" y="1097279"/>
          <a:ext cx="875512" cy="1463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dirty="0">
              <a:latin typeface="Century Gothic" panose="020B0502020202020204"/>
            </a:rPr>
            <a:t> Encourage questions</a:t>
          </a:r>
        </a:p>
      </dsp:txBody>
      <dsp:txXfrm>
        <a:off x="3720437" y="1140018"/>
        <a:ext cx="790034" cy="1377562"/>
      </dsp:txXfrm>
    </dsp:sp>
    <dsp:sp modelId="{D131F2F1-5BFE-4E46-9232-D6C1B5FB6627}">
      <dsp:nvSpPr>
        <dsp:cNvPr id="0" name=""/>
        <dsp:cNvSpPr/>
      </dsp:nvSpPr>
      <dsp:spPr>
        <a:xfrm>
          <a:off x="4596986" y="1097279"/>
          <a:ext cx="875512" cy="1463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dirty="0">
              <a:latin typeface="Century Gothic" panose="020B0502020202020204"/>
            </a:rPr>
            <a:t> Confirm understanding</a:t>
          </a:r>
        </a:p>
      </dsp:txBody>
      <dsp:txXfrm>
        <a:off x="4639725" y="1140018"/>
        <a:ext cx="790034" cy="1377562"/>
      </dsp:txXfrm>
    </dsp:sp>
    <dsp:sp modelId="{46C77661-A9AA-45AF-A9CD-394B99048696}">
      <dsp:nvSpPr>
        <dsp:cNvPr id="0" name=""/>
        <dsp:cNvSpPr/>
      </dsp:nvSpPr>
      <dsp:spPr>
        <a:xfrm>
          <a:off x="5516274" y="1097279"/>
          <a:ext cx="875512" cy="1463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dirty="0">
              <a:latin typeface="Century Gothic" panose="020B0502020202020204"/>
            </a:rPr>
            <a:t>Provide emotional reassurance</a:t>
          </a:r>
        </a:p>
      </dsp:txBody>
      <dsp:txXfrm>
        <a:off x="5559013" y="1140018"/>
        <a:ext cx="790034" cy="137756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0BB816-636F-4C40-9EC7-A3BA365B89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7CE0D02-F780-4697-9A30-3F10F4D67C8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E99885C-64C6-4202-8B65-38170DBD673D}" type="datetimeFigureOut">
              <a:rPr lang="en-US" smtClean="0"/>
              <a:t>6/11/2026</a:t>
            </a:fld>
            <a:endParaRPr lang="en-US" dirty="0"/>
          </a:p>
        </p:txBody>
      </p:sp>
      <p:sp>
        <p:nvSpPr>
          <p:cNvPr id="4" name="Footer Placeholder 3">
            <a:extLst>
              <a:ext uri="{FF2B5EF4-FFF2-40B4-BE49-F238E27FC236}">
                <a16:creationId xmlns:a16="http://schemas.microsoft.com/office/drawing/2014/main" id="{E50C7536-00AB-4C14-90D3-7D88603F2A5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DBC111-E561-48D6-9DB3-85F8BE552BA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1AA4D1-BF1D-4260-B442-EBD7859EC5F1}" type="slidenum">
              <a:rPr lang="en-US" smtClean="0"/>
              <a:t>‹#›</a:t>
            </a:fld>
            <a:endParaRPr lang="en-US" dirty="0"/>
          </a:p>
        </p:txBody>
      </p:sp>
    </p:spTree>
    <p:extLst>
      <p:ext uri="{BB962C8B-B14F-4D97-AF65-F5344CB8AC3E}">
        <p14:creationId xmlns:p14="http://schemas.microsoft.com/office/powerpoint/2010/main" val="6911460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949326-15A5-4041-B3F6-1CB1FE840753}" type="datetimeFigureOut">
              <a:rPr lang="en-US" smtClean="0"/>
              <a:t>6/11/2026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D39BA2-F127-4DB1-B8FD-D5A70CC3E01B}" type="slidenum">
              <a:rPr lang="en-US" smtClean="0"/>
              <a:t>‹#›</a:t>
            </a:fld>
            <a:endParaRPr lang="en-US" dirty="0"/>
          </a:p>
        </p:txBody>
      </p:sp>
    </p:spTree>
    <p:extLst>
      <p:ext uri="{BB962C8B-B14F-4D97-AF65-F5344CB8AC3E}">
        <p14:creationId xmlns:p14="http://schemas.microsoft.com/office/powerpoint/2010/main" val="4002405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D39BA2-F127-4DB1-B8FD-D5A70CC3E01B}" type="slidenum">
              <a:rPr lang="en-US" smtClean="0"/>
              <a:t>1</a:t>
            </a:fld>
            <a:endParaRPr lang="en-US" dirty="0"/>
          </a:p>
        </p:txBody>
      </p:sp>
    </p:spTree>
    <p:extLst>
      <p:ext uri="{BB962C8B-B14F-4D97-AF65-F5344CB8AC3E}">
        <p14:creationId xmlns:p14="http://schemas.microsoft.com/office/powerpoint/2010/main" val="2738549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D39BA2-F127-4DB1-B8FD-D5A70CC3E01B}" type="slidenum">
              <a:rPr lang="en-US" smtClean="0"/>
              <a:t>2</a:t>
            </a:fld>
            <a:endParaRPr lang="en-US" dirty="0"/>
          </a:p>
        </p:txBody>
      </p:sp>
    </p:spTree>
    <p:extLst>
      <p:ext uri="{BB962C8B-B14F-4D97-AF65-F5344CB8AC3E}">
        <p14:creationId xmlns:p14="http://schemas.microsoft.com/office/powerpoint/2010/main" val="330783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D39BA2-F127-4DB1-B8FD-D5A70CC3E01B}" type="slidenum">
              <a:rPr lang="en-US" smtClean="0"/>
              <a:t>3</a:t>
            </a:fld>
            <a:endParaRPr lang="en-US" dirty="0"/>
          </a:p>
        </p:txBody>
      </p:sp>
    </p:spTree>
    <p:extLst>
      <p:ext uri="{BB962C8B-B14F-4D97-AF65-F5344CB8AC3E}">
        <p14:creationId xmlns:p14="http://schemas.microsoft.com/office/powerpoint/2010/main" val="1472832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D39BA2-F127-4DB1-B8FD-D5A70CC3E01B}" type="slidenum">
              <a:rPr lang="en-US" smtClean="0"/>
              <a:t>4</a:t>
            </a:fld>
            <a:endParaRPr lang="en-US" dirty="0"/>
          </a:p>
        </p:txBody>
      </p:sp>
    </p:spTree>
    <p:extLst>
      <p:ext uri="{BB962C8B-B14F-4D97-AF65-F5344CB8AC3E}">
        <p14:creationId xmlns:p14="http://schemas.microsoft.com/office/powerpoint/2010/main" val="4083598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27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143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4390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4565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8928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223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5293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406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5432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892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95960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1375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40453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3380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1321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913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6/11/2026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95231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183443" y="14121"/>
            <a:ext cx="12192000" cy="6857990"/>
          </a:xfrm>
          <a:prstGeom prst="rect">
            <a:avLst/>
          </a:prstGeom>
        </p:spPr>
      </p:pic>
      <p:grpSp>
        <p:nvGrpSpPr>
          <p:cNvPr id="20" name="Group 19">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3"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4"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8"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9"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1"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4" name="Group 33">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6"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7"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8"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9"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0"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1"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2"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3"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4"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5"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6"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8" name="Rectangle 47">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 name="TextBox 3">
            <a:extLst>
              <a:ext uri="{FF2B5EF4-FFF2-40B4-BE49-F238E27FC236}">
                <a16:creationId xmlns:a16="http://schemas.microsoft.com/office/drawing/2014/main" id="{A658D2D0-180C-02AF-2889-70858D6D6B6F}"/>
              </a:ext>
            </a:extLst>
          </p:cNvPr>
          <p:cNvSpPr txBox="1"/>
          <p:nvPr/>
        </p:nvSpPr>
        <p:spPr>
          <a:xfrm>
            <a:off x="2384777" y="2554111"/>
            <a:ext cx="771877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Name: </a:t>
            </a:r>
            <a:r>
              <a:rPr lang="en-GB" dirty="0" err="1"/>
              <a:t>Nazmeen</a:t>
            </a:r>
            <a:r>
              <a:rPr lang="en-GB" dirty="0"/>
              <a:t> Akhtar</a:t>
            </a:r>
          </a:p>
          <a:p>
            <a:r>
              <a:rPr lang="en-GB"/>
              <a:t>Student Number: 2513946</a:t>
            </a:r>
          </a:p>
          <a:p>
            <a:r>
              <a:rPr lang="en-GB" dirty="0"/>
              <a:t>Module: Pr</a:t>
            </a:r>
            <a:r>
              <a:rPr lang="en-GB"/>
              <a:t>ofessional Development within Health and Social Care</a:t>
            </a:r>
          </a:p>
          <a:p>
            <a:r>
              <a:rPr lang="en-GB"/>
              <a:t>Module Number: LCHS4009</a:t>
            </a:r>
          </a:p>
          <a:p>
            <a:r>
              <a:rPr lang="en-GB"/>
              <a:t>Lecturer: Wafa Nasir</a:t>
            </a:r>
            <a:endParaRPr lang="en-GB" dirty="0"/>
          </a:p>
        </p:txBody>
      </p:sp>
    </p:spTree>
    <p:extLst>
      <p:ext uri="{BB962C8B-B14F-4D97-AF65-F5344CB8AC3E}">
        <p14:creationId xmlns:p14="http://schemas.microsoft.com/office/powerpoint/2010/main" val="312941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9D17E3F-9160-4D16-8F1D-F8FE94E2A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13" name="Picture 12" descr="light spots">
            <a:extLst>
              <a:ext uri="{FF2B5EF4-FFF2-40B4-BE49-F238E27FC236}">
                <a16:creationId xmlns:a16="http://schemas.microsoft.com/office/drawing/2014/main" id="{91359E98-53EA-154C-9838-95AAA23C9E68}"/>
              </a:ext>
            </a:extLst>
          </p:cNvPr>
          <p:cNvPicPr>
            <a:picLocks noChangeAspect="1"/>
          </p:cNvPicPr>
          <p:nvPr/>
        </p:nvPicPr>
        <p:blipFill rotWithShape="1">
          <a:blip r:embed="rId3" cstate="print">
            <a:duotone>
              <a:prstClr val="black"/>
              <a:schemeClr val="tx2">
                <a:tint val="45000"/>
                <a:satMod val="400000"/>
              </a:schemeClr>
            </a:duotone>
            <a:alphaModFix amt="25000"/>
            <a:extLst>
              <a:ext uri="{28A0092B-C50C-407E-A947-70E740481C1C}">
                <a14:useLocalDpi xmlns:a14="http://schemas.microsoft.com/office/drawing/2010/main"/>
              </a:ext>
            </a:extLst>
          </a:blip>
          <a:srcRect/>
          <a:stretch/>
        </p:blipFill>
        <p:spPr>
          <a:xfrm>
            <a:off x="20" y="10"/>
            <a:ext cx="12191980" cy="6857990"/>
          </a:xfrm>
          <a:prstGeom prst="rect">
            <a:avLst/>
          </a:prstGeom>
        </p:spPr>
      </p:pic>
      <p:grpSp>
        <p:nvGrpSpPr>
          <p:cNvPr id="35" name="Group 34">
            <a:extLst>
              <a:ext uri="{FF2B5EF4-FFF2-40B4-BE49-F238E27FC236}">
                <a16:creationId xmlns:a16="http://schemas.microsoft.com/office/drawing/2014/main" id="{93DBB853-C277-42C7-80D0-110A8842ED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36" name="Freeform 11">
              <a:extLst>
                <a:ext uri="{FF2B5EF4-FFF2-40B4-BE49-F238E27FC236}">
                  <a16:creationId xmlns:a16="http://schemas.microsoft.com/office/drawing/2014/main" id="{8D2CA353-4AC3-432A-8704-A618563EE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7" name="Freeform 12">
              <a:extLst>
                <a:ext uri="{FF2B5EF4-FFF2-40B4-BE49-F238E27FC236}">
                  <a16:creationId xmlns:a16="http://schemas.microsoft.com/office/drawing/2014/main" id="{71685CFF-C2D8-4119-9CDA-504914853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8" name="Freeform 13">
              <a:extLst>
                <a:ext uri="{FF2B5EF4-FFF2-40B4-BE49-F238E27FC236}">
                  <a16:creationId xmlns:a16="http://schemas.microsoft.com/office/drawing/2014/main" id="{119C20C9-05B5-4384-9F4E-B4B8FA299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9" name="Freeform 14">
              <a:extLst>
                <a:ext uri="{FF2B5EF4-FFF2-40B4-BE49-F238E27FC236}">
                  <a16:creationId xmlns:a16="http://schemas.microsoft.com/office/drawing/2014/main" id="{F78ACAA7-E69F-43D4-919F-59DCA6482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0" name="Freeform 15">
              <a:extLst>
                <a:ext uri="{FF2B5EF4-FFF2-40B4-BE49-F238E27FC236}">
                  <a16:creationId xmlns:a16="http://schemas.microsoft.com/office/drawing/2014/main" id="{96704AC3-E553-4428-AD42-796DD344A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1" name="Freeform 16">
              <a:extLst>
                <a:ext uri="{FF2B5EF4-FFF2-40B4-BE49-F238E27FC236}">
                  <a16:creationId xmlns:a16="http://schemas.microsoft.com/office/drawing/2014/main" id="{3144CE2D-2D9E-4E16-92AA-F685E4549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2" name="Freeform 17">
              <a:extLst>
                <a:ext uri="{FF2B5EF4-FFF2-40B4-BE49-F238E27FC236}">
                  <a16:creationId xmlns:a16="http://schemas.microsoft.com/office/drawing/2014/main" id="{CD4C0C99-C139-4838-92A2-2C05514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3" name="Freeform 18">
              <a:extLst>
                <a:ext uri="{FF2B5EF4-FFF2-40B4-BE49-F238E27FC236}">
                  <a16:creationId xmlns:a16="http://schemas.microsoft.com/office/drawing/2014/main" id="{6D356AA9-ECE0-4E40-A277-44AC6EF76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4" name="Freeform 19">
              <a:extLst>
                <a:ext uri="{FF2B5EF4-FFF2-40B4-BE49-F238E27FC236}">
                  <a16:creationId xmlns:a16="http://schemas.microsoft.com/office/drawing/2014/main" id="{5A9C3CFE-942C-43DB-9652-8B264755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5" name="Freeform 20">
              <a:extLst>
                <a:ext uri="{FF2B5EF4-FFF2-40B4-BE49-F238E27FC236}">
                  <a16:creationId xmlns:a16="http://schemas.microsoft.com/office/drawing/2014/main" id="{F3DDB2C0-7B2C-4BA5-8ECA-463274672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46" name="Freeform 21">
              <a:extLst>
                <a:ext uri="{FF2B5EF4-FFF2-40B4-BE49-F238E27FC236}">
                  <a16:creationId xmlns:a16="http://schemas.microsoft.com/office/drawing/2014/main" id="{CCB346B3-FD72-422B-9688-F54E77399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7" name="Freeform 22">
              <a:extLst>
                <a:ext uri="{FF2B5EF4-FFF2-40B4-BE49-F238E27FC236}">
                  <a16:creationId xmlns:a16="http://schemas.microsoft.com/office/drawing/2014/main" id="{A5E738B1-537A-48F5-B99B-72BF4EA8B0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49" name="Group 48">
            <a:extLst>
              <a:ext uri="{FF2B5EF4-FFF2-40B4-BE49-F238E27FC236}">
                <a16:creationId xmlns:a16="http://schemas.microsoft.com/office/drawing/2014/main" id="{65CAAAF8-C872-447C-BCD0-F5CD3016C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50" name="Freeform 27">
              <a:extLst>
                <a:ext uri="{FF2B5EF4-FFF2-40B4-BE49-F238E27FC236}">
                  <a16:creationId xmlns:a16="http://schemas.microsoft.com/office/drawing/2014/main" id="{3CD192F9-4898-4362-B1A2-3DDAA5461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51" name="Freeform 28">
              <a:extLst>
                <a:ext uri="{FF2B5EF4-FFF2-40B4-BE49-F238E27FC236}">
                  <a16:creationId xmlns:a16="http://schemas.microsoft.com/office/drawing/2014/main" id="{25658BAB-0A60-4CAE-B735-5297A284A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52" name="Freeform 29">
              <a:extLst>
                <a:ext uri="{FF2B5EF4-FFF2-40B4-BE49-F238E27FC236}">
                  <a16:creationId xmlns:a16="http://schemas.microsoft.com/office/drawing/2014/main" id="{B176DB7C-2C45-4E08-956B-5D2E339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53" name="Freeform 30">
              <a:extLst>
                <a:ext uri="{FF2B5EF4-FFF2-40B4-BE49-F238E27FC236}">
                  <a16:creationId xmlns:a16="http://schemas.microsoft.com/office/drawing/2014/main" id="{671B014E-7E67-4978-A9AB-7C6E2F99F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54" name="Freeform 31">
              <a:extLst>
                <a:ext uri="{FF2B5EF4-FFF2-40B4-BE49-F238E27FC236}">
                  <a16:creationId xmlns:a16="http://schemas.microsoft.com/office/drawing/2014/main" id="{193156F8-3B15-4064-8C4B-F21ED4F37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55" name="Freeform 32">
              <a:extLst>
                <a:ext uri="{FF2B5EF4-FFF2-40B4-BE49-F238E27FC236}">
                  <a16:creationId xmlns:a16="http://schemas.microsoft.com/office/drawing/2014/main" id="{96B721A4-876F-43D1-B231-585A55B38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56" name="Freeform 33">
              <a:extLst>
                <a:ext uri="{FF2B5EF4-FFF2-40B4-BE49-F238E27FC236}">
                  <a16:creationId xmlns:a16="http://schemas.microsoft.com/office/drawing/2014/main" id="{3D9AB238-BB7F-4D15-83B0-BD6CA92CC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57" name="Freeform 34">
              <a:extLst>
                <a:ext uri="{FF2B5EF4-FFF2-40B4-BE49-F238E27FC236}">
                  <a16:creationId xmlns:a16="http://schemas.microsoft.com/office/drawing/2014/main" id="{85F91E03-6B79-4561-AADA-9D9EE5194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8" name="Freeform 35">
              <a:extLst>
                <a:ext uri="{FF2B5EF4-FFF2-40B4-BE49-F238E27FC236}">
                  <a16:creationId xmlns:a16="http://schemas.microsoft.com/office/drawing/2014/main" id="{A2B05A7B-02BB-4384-AB3F-6300769C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9" name="Freeform 36">
              <a:extLst>
                <a:ext uri="{FF2B5EF4-FFF2-40B4-BE49-F238E27FC236}">
                  <a16:creationId xmlns:a16="http://schemas.microsoft.com/office/drawing/2014/main" id="{10C0CEA7-547A-4AB3-99B0-971B1E98A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60" name="Freeform 37">
              <a:extLst>
                <a:ext uri="{FF2B5EF4-FFF2-40B4-BE49-F238E27FC236}">
                  <a16:creationId xmlns:a16="http://schemas.microsoft.com/office/drawing/2014/main" id="{643A7C23-A309-4BDC-AC90-7E150B0A7A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61" name="Freeform 38">
              <a:extLst>
                <a:ext uri="{FF2B5EF4-FFF2-40B4-BE49-F238E27FC236}">
                  <a16:creationId xmlns:a16="http://schemas.microsoft.com/office/drawing/2014/main" id="{CDFCEA60-6323-4E47-A467-83E3D32C0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63" name="Rectangle 62">
            <a:extLst>
              <a:ext uri="{FF2B5EF4-FFF2-40B4-BE49-F238E27FC236}">
                <a16:creationId xmlns:a16="http://schemas.microsoft.com/office/drawing/2014/main" id="{42D62A3B-08B7-4F45-B0BC-A23B2CC9C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5" name="Freeform 11">
            <a:extLst>
              <a:ext uri="{FF2B5EF4-FFF2-40B4-BE49-F238E27FC236}">
                <a16:creationId xmlns:a16="http://schemas.microsoft.com/office/drawing/2014/main" id="{7527CAFC-17AC-48FE-AB33-811D38361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9" name="TextBox 28">
            <a:extLst>
              <a:ext uri="{FF2B5EF4-FFF2-40B4-BE49-F238E27FC236}">
                <a16:creationId xmlns:a16="http://schemas.microsoft.com/office/drawing/2014/main" id="{6FE09192-B0ED-FEF1-8621-9672FE7B1F78}"/>
              </a:ext>
            </a:extLst>
          </p:cNvPr>
          <p:cNvSpPr txBox="1"/>
          <p:nvPr/>
        </p:nvSpPr>
        <p:spPr>
          <a:xfrm>
            <a:off x="1848556" y="550333"/>
            <a:ext cx="887588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Introduct</a:t>
            </a:r>
            <a:r>
              <a:rPr lang="en-GB" dirty="0"/>
              <a:t>ion</a:t>
            </a:r>
          </a:p>
          <a:p>
            <a:endParaRPr lang="en-GB" dirty="0"/>
          </a:p>
          <a:p>
            <a:endParaRPr lang="en-GB" dirty="0"/>
          </a:p>
          <a:p>
            <a:r>
              <a:rPr lang="en-GB" dirty="0"/>
              <a:t>Today I will discuss communication as a key professional skill in midwifery. Communication is one of the most important skills a midwife can possess because it </a:t>
            </a:r>
            <a:r>
              <a:rPr lang="en-GB" dirty="0" err="1"/>
              <a:t>directl</a:t>
            </a:r>
            <a:r>
              <a:rPr lang="en-GB" dirty="0"/>
              <a:t>y affects the safety, wellbeing and experience of women, babies and families.</a:t>
            </a:r>
          </a:p>
          <a:p>
            <a:endParaRPr lang="en-GB" dirty="0"/>
          </a:p>
          <a:p>
            <a:r>
              <a:rPr lang="en-GB" dirty="0"/>
              <a:t>This presentation will explain what communication is, why it is important within midwifery practice , how it can be applied in a real-life situation, and how developing this skill supports employability and professional growth. I will also reflect on my own experiences in health and social care and outline a personal action </a:t>
            </a:r>
            <a:r>
              <a:rPr lang="en-GB" dirty="0" err="1"/>
              <a:t>pla</a:t>
            </a:r>
            <a:r>
              <a:rPr lang="en-GB"/>
              <a:t>n for further development.</a:t>
            </a:r>
            <a:endParaRPr lang="en-GB" dirty="0"/>
          </a:p>
        </p:txBody>
      </p:sp>
    </p:spTree>
    <p:extLst>
      <p:ext uri="{BB962C8B-B14F-4D97-AF65-F5344CB8AC3E}">
        <p14:creationId xmlns:p14="http://schemas.microsoft.com/office/powerpoint/2010/main" val="1436557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descr="flowers">
            <a:extLst>
              <a:ext uri="{FF2B5EF4-FFF2-40B4-BE49-F238E27FC236}">
                <a16:creationId xmlns:a16="http://schemas.microsoft.com/office/drawing/2014/main" id="{BCA9472B-BE73-494A-9A61-CF6F6D4EF852}"/>
              </a:ext>
            </a:extLst>
          </p:cNvPr>
          <p:cNvPicPr>
            <a:picLocks noChangeAspect="1"/>
          </p:cNvPicPr>
          <p:nvPr/>
        </p:nvPicPr>
        <p:blipFill rotWithShape="1">
          <a:blip r:embed="rId3"/>
          <a:srcRect t="9144" b="-1356"/>
          <a:stretch/>
        </p:blipFill>
        <p:spPr>
          <a:xfrm>
            <a:off x="8523931" y="4639896"/>
            <a:ext cx="3668069" cy="2254042"/>
          </a:xfrm>
          <a:prstGeom prst="rect">
            <a:avLst/>
          </a:prstGeom>
        </p:spPr>
      </p:pic>
      <p:pic>
        <p:nvPicPr>
          <p:cNvPr id="8" name="Picture 7" descr="gift">
            <a:extLst>
              <a:ext uri="{FF2B5EF4-FFF2-40B4-BE49-F238E27FC236}">
                <a16:creationId xmlns:a16="http://schemas.microsoft.com/office/drawing/2014/main" id="{0CE71C86-5256-F346-852E-D64FDD48D521}"/>
              </a:ext>
            </a:extLst>
          </p:cNvPr>
          <p:cNvPicPr>
            <a:picLocks noChangeAspect="1"/>
          </p:cNvPicPr>
          <p:nvPr/>
        </p:nvPicPr>
        <p:blipFill rotWithShape="1">
          <a:blip r:embed="rId4"/>
          <a:srcRect t="35726"/>
          <a:stretch/>
        </p:blipFill>
        <p:spPr>
          <a:xfrm>
            <a:off x="8523929" y="2272021"/>
            <a:ext cx="3668071" cy="2358699"/>
          </a:xfrm>
          <a:prstGeom prst="rect">
            <a:avLst/>
          </a:prstGeom>
        </p:spPr>
      </p:pic>
      <p:pic>
        <p:nvPicPr>
          <p:cNvPr id="9" name="Picture 8">
            <a:extLst>
              <a:ext uri="{FF2B5EF4-FFF2-40B4-BE49-F238E27FC236}">
                <a16:creationId xmlns:a16="http://schemas.microsoft.com/office/drawing/2014/main" id="{0DD27FA4-E917-1A4B-90B7-6F7401ABD9C2}"/>
              </a:ext>
              <a:ext uri="{C183D7F6-B498-43B3-948B-1728B52AA6E4}">
                <adec:decorative xmlns:adec="http://schemas.microsoft.com/office/drawing/2017/decorative" val="1"/>
              </a:ext>
            </a:extLst>
          </p:cNvPr>
          <p:cNvPicPr>
            <a:picLocks noChangeAspect="1"/>
          </p:cNvPicPr>
          <p:nvPr/>
        </p:nvPicPr>
        <p:blipFill rotWithShape="1">
          <a:blip r:embed="rId5"/>
          <a:srcRect t="41106" b="16016"/>
          <a:stretch/>
        </p:blipFill>
        <p:spPr>
          <a:xfrm>
            <a:off x="8523927" y="8803"/>
            <a:ext cx="3668072" cy="2263218"/>
          </a:xfrm>
          <a:prstGeom prst="rect">
            <a:avLst/>
          </a:prstGeom>
        </p:spPr>
      </p:pic>
      <p:sp>
        <p:nvSpPr>
          <p:cNvPr id="19" name="TextBox 18">
            <a:extLst>
              <a:ext uri="{FF2B5EF4-FFF2-40B4-BE49-F238E27FC236}">
                <a16:creationId xmlns:a16="http://schemas.microsoft.com/office/drawing/2014/main" id="{D367DCAB-A03C-35F9-6759-87360924CEED}"/>
              </a:ext>
            </a:extLst>
          </p:cNvPr>
          <p:cNvSpPr txBox="1"/>
          <p:nvPr/>
        </p:nvSpPr>
        <p:spPr>
          <a:xfrm>
            <a:off x="1919111" y="578555"/>
            <a:ext cx="4191000"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is </a:t>
            </a:r>
            <a:r>
              <a:rPr lang="en-GB" dirty="0" err="1"/>
              <a:t>communica</a:t>
            </a:r>
            <a:r>
              <a:rPr lang="en-GB" dirty="0"/>
              <a:t>tion</a:t>
            </a:r>
          </a:p>
          <a:p>
            <a:endParaRPr lang="en-GB" dirty="0"/>
          </a:p>
          <a:p>
            <a:r>
              <a:rPr lang="en-GB"/>
              <a:t>Definition</a:t>
            </a:r>
          </a:p>
          <a:p>
            <a:endParaRPr lang="en-GB" sz="1200" dirty="0">
              <a:latin typeface="Arial"/>
              <a:cs typeface="Arial"/>
            </a:endParaRPr>
          </a:p>
          <a:p>
            <a:r>
              <a:rPr lang="en-GB" sz="1200" dirty="0">
                <a:latin typeface="Arial"/>
                <a:cs typeface="Arial"/>
              </a:rPr>
              <a:t>Communication is the process of exchanging information, thoughts, feelings and ideas through verbal, non-verbal and written methods.</a:t>
            </a:r>
          </a:p>
          <a:p>
            <a:endParaRPr lang="en-GB" sz="1200" dirty="0">
              <a:latin typeface="Arial"/>
              <a:cs typeface="Arial"/>
            </a:endParaRPr>
          </a:p>
          <a:p>
            <a:r>
              <a:rPr lang="en-GB" sz="1200">
                <a:latin typeface="Arial"/>
                <a:cs typeface="Arial"/>
              </a:rPr>
              <a:t>Types of Communication</a:t>
            </a:r>
            <a:endParaRPr lang="en-GB" sz="1200" dirty="0">
              <a:latin typeface="Arial"/>
              <a:cs typeface="Arial"/>
            </a:endParaRPr>
          </a:p>
          <a:p>
            <a:endParaRPr lang="en-GB" sz="1200" dirty="0">
              <a:latin typeface="Arial"/>
              <a:cs typeface="Arial"/>
            </a:endParaRPr>
          </a:p>
          <a:p>
            <a:pPr marL="285750" indent="-285750">
              <a:buFont typeface="Wingdings"/>
              <a:buChar char="Ø"/>
            </a:pPr>
            <a:r>
              <a:rPr lang="en-GB" sz="1200" dirty="0">
                <a:latin typeface="Arial"/>
                <a:cs typeface="Arial"/>
              </a:rPr>
              <a:t>Verbal </a:t>
            </a:r>
            <a:r>
              <a:rPr lang="en-GB" sz="1200" dirty="0" err="1">
                <a:latin typeface="Arial"/>
                <a:cs typeface="Arial"/>
              </a:rPr>
              <a:t>communi</a:t>
            </a:r>
            <a:r>
              <a:rPr lang="en-GB" sz="1200" dirty="0">
                <a:latin typeface="Arial"/>
                <a:cs typeface="Arial"/>
              </a:rPr>
              <a:t>cation</a:t>
            </a:r>
          </a:p>
          <a:p>
            <a:pPr marL="285750" indent="-285750">
              <a:buFont typeface="Wingdings"/>
              <a:buChar char="Ø"/>
            </a:pPr>
            <a:r>
              <a:rPr lang="en-GB" sz="1200" dirty="0">
                <a:latin typeface="Arial"/>
                <a:cs typeface="Arial"/>
              </a:rPr>
              <a:t>Non-verbal commu</a:t>
            </a:r>
            <a:r>
              <a:rPr lang="en-GB" sz="1200">
                <a:latin typeface="Arial"/>
                <a:cs typeface="Arial"/>
              </a:rPr>
              <a:t>nication</a:t>
            </a:r>
            <a:endParaRPr lang="en-GB" sz="1200" dirty="0">
              <a:latin typeface="Arial"/>
              <a:cs typeface="Arial"/>
            </a:endParaRPr>
          </a:p>
          <a:p>
            <a:pPr marL="285750" indent="-285750">
              <a:buFont typeface="Wingdings"/>
              <a:buChar char="Ø"/>
            </a:pPr>
            <a:r>
              <a:rPr lang="en-GB" sz="1200" dirty="0">
                <a:latin typeface="Arial"/>
                <a:cs typeface="Arial"/>
              </a:rPr>
              <a:t>Wr</a:t>
            </a:r>
            <a:r>
              <a:rPr lang="en-GB" sz="1200">
                <a:latin typeface="Arial"/>
                <a:cs typeface="Arial"/>
              </a:rPr>
              <a:t>itten communication</a:t>
            </a:r>
            <a:endParaRPr lang="en-GB" sz="1200" dirty="0">
              <a:latin typeface="Arial"/>
              <a:cs typeface="Arial"/>
            </a:endParaRPr>
          </a:p>
          <a:p>
            <a:pPr marL="285750" indent="-285750">
              <a:buFont typeface="Wingdings"/>
              <a:buChar char="Ø"/>
            </a:pPr>
            <a:r>
              <a:rPr lang="en-GB" sz="1200">
                <a:latin typeface="Arial"/>
                <a:cs typeface="Arial"/>
              </a:rPr>
              <a:t>Active listening</a:t>
            </a:r>
            <a:endParaRPr lang="en-GB" sz="1200" dirty="0">
              <a:latin typeface="Arial"/>
              <a:cs typeface="Arial"/>
            </a:endParaRPr>
          </a:p>
          <a:p>
            <a:pPr marL="285750" indent="-285750">
              <a:buFont typeface="Wingdings"/>
              <a:buChar char="Ø"/>
            </a:pPr>
            <a:r>
              <a:rPr lang="en-GB" sz="1200" dirty="0">
                <a:latin typeface="Arial"/>
                <a:cs typeface="Arial"/>
              </a:rPr>
              <a:t>Digital </a:t>
            </a:r>
            <a:r>
              <a:rPr lang="en-GB" sz="1200">
                <a:latin typeface="Arial"/>
                <a:cs typeface="Arial"/>
              </a:rPr>
              <a:t>communication</a:t>
            </a:r>
            <a:endParaRPr lang="en-GB" sz="1200" dirty="0">
              <a:latin typeface="Arial"/>
              <a:cs typeface="Arial"/>
            </a:endParaRPr>
          </a:p>
          <a:p>
            <a:pPr marL="285750" indent="-285750">
              <a:buFont typeface="Wingdings"/>
              <a:buChar char="Ø"/>
            </a:pPr>
            <a:endParaRPr lang="en-GB" sz="1200" dirty="0">
              <a:latin typeface="Arial"/>
              <a:cs typeface="Arial"/>
            </a:endParaRPr>
          </a:p>
          <a:p>
            <a:r>
              <a:rPr lang="en-GB" sz="1200">
                <a:latin typeface="Arial"/>
                <a:cs typeface="Arial"/>
              </a:rPr>
              <a:t>Professional Standards</a:t>
            </a:r>
            <a:endParaRPr lang="en-GB" sz="1200" dirty="0">
              <a:latin typeface="Arial"/>
              <a:cs typeface="Arial"/>
            </a:endParaRPr>
          </a:p>
          <a:p>
            <a:endParaRPr lang="en-GB" sz="1200" dirty="0">
              <a:latin typeface="Arial"/>
              <a:cs typeface="Arial"/>
            </a:endParaRPr>
          </a:p>
          <a:p>
            <a:r>
              <a:rPr lang="en-GB" sz="1200" dirty="0">
                <a:latin typeface="Arial"/>
                <a:cs typeface="Arial"/>
              </a:rPr>
              <a:t>The Nursing and Midwifery Council (NMC) states that effective communication is fundamental to safe and pe</a:t>
            </a:r>
            <a:r>
              <a:rPr lang="en-GB" dirty="0"/>
              <a:t>r</a:t>
            </a:r>
            <a:r>
              <a:rPr lang="en-GB" sz="1200" dirty="0">
                <a:latin typeface="Arial"/>
                <a:cs typeface="Arial"/>
              </a:rPr>
              <a:t>son-centred care </a:t>
            </a:r>
            <a:r>
              <a:rPr lang="en-GB" sz="1200">
                <a:latin typeface="Arial"/>
                <a:cs typeface="Arial"/>
              </a:rPr>
              <a:t>(NMC, 2023)</a:t>
            </a:r>
            <a:endParaRPr lang="en-GB" sz="1200" dirty="0">
              <a:latin typeface="Arial"/>
              <a:cs typeface="Arial"/>
            </a:endParaRPr>
          </a:p>
        </p:txBody>
      </p:sp>
    </p:spTree>
    <p:extLst>
      <p:ext uri="{BB962C8B-B14F-4D97-AF65-F5344CB8AC3E}">
        <p14:creationId xmlns:p14="http://schemas.microsoft.com/office/powerpoint/2010/main" val="1496850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0" y="5"/>
            <a:ext cx="12192000" cy="6857990"/>
          </a:xfrm>
          <a:prstGeom prst="rect">
            <a:avLst/>
          </a:prstGeom>
        </p:spPr>
      </p:pic>
      <p:grpSp>
        <p:nvGrpSpPr>
          <p:cNvPr id="12" name="Group 11">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3"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7"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Rectangle 39">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9" name="TextBox 8">
            <a:extLst>
              <a:ext uri="{FF2B5EF4-FFF2-40B4-BE49-F238E27FC236}">
                <a16:creationId xmlns:a16="http://schemas.microsoft.com/office/drawing/2014/main" id="{3BC4B8FE-5BBA-73E7-B0E1-FE514D62E3DE}"/>
              </a:ext>
            </a:extLst>
          </p:cNvPr>
          <p:cNvSpPr txBox="1"/>
          <p:nvPr/>
        </p:nvSpPr>
        <p:spPr>
          <a:xfrm>
            <a:off x="1072444" y="592667"/>
            <a:ext cx="5658555"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Why Communication is Important in Midw</a:t>
            </a:r>
            <a:r>
              <a:rPr lang="en-GB"/>
              <a:t>ifery</a:t>
            </a:r>
          </a:p>
          <a:p>
            <a:endParaRPr lang="en-GB" dirty="0"/>
          </a:p>
          <a:p>
            <a:r>
              <a:rPr lang="en-GB" sz="1400" dirty="0">
                <a:latin typeface="Arial"/>
                <a:cs typeface="Arial"/>
              </a:rPr>
              <a:t>Benefi</a:t>
            </a:r>
            <a:r>
              <a:rPr lang="en-GB" sz="1400">
                <a:latin typeface="Arial"/>
                <a:cs typeface="Arial"/>
              </a:rPr>
              <a:t>ts</a:t>
            </a:r>
          </a:p>
          <a:p>
            <a:endParaRPr lang="en-GB" sz="1400" dirty="0">
              <a:latin typeface="Arial"/>
              <a:cs typeface="Arial"/>
            </a:endParaRPr>
          </a:p>
          <a:p>
            <a:pPr marL="285750" indent="-285750">
              <a:buFont typeface="Wingdings"/>
              <a:buChar char="Ø"/>
            </a:pPr>
            <a:r>
              <a:rPr lang="en-GB" sz="1200" dirty="0">
                <a:latin typeface="Arial"/>
                <a:cs typeface="Arial"/>
              </a:rPr>
              <a:t>Builds trust and rapp</a:t>
            </a:r>
            <a:r>
              <a:rPr lang="en-GB" sz="1200">
                <a:latin typeface="Arial"/>
                <a:cs typeface="Arial"/>
              </a:rPr>
              <a:t>ort</a:t>
            </a:r>
          </a:p>
          <a:p>
            <a:pPr marL="285750" indent="-285750">
              <a:buFont typeface="Wingdings"/>
              <a:buChar char="Ø"/>
            </a:pPr>
            <a:r>
              <a:rPr lang="en-GB" sz="1200">
                <a:latin typeface="Arial"/>
                <a:cs typeface="Arial"/>
              </a:rPr>
              <a:t>Supports informed decision-making</a:t>
            </a:r>
          </a:p>
          <a:p>
            <a:pPr marL="285750" indent="-285750">
              <a:buFont typeface="Wingdings"/>
              <a:buChar char="Ø"/>
            </a:pPr>
            <a:r>
              <a:rPr lang="en-GB" sz="1200" dirty="0">
                <a:latin typeface="Arial"/>
                <a:cs typeface="Arial"/>
              </a:rPr>
              <a:t>Improves patient satisfact</a:t>
            </a:r>
            <a:r>
              <a:rPr lang="en-GB" sz="1200">
                <a:latin typeface="Arial"/>
                <a:cs typeface="Arial"/>
              </a:rPr>
              <a:t>ion</a:t>
            </a:r>
          </a:p>
          <a:p>
            <a:pPr marL="285750" indent="-285750">
              <a:buFont typeface="Wingdings"/>
              <a:buChar char="Ø"/>
            </a:pPr>
            <a:r>
              <a:rPr lang="en-GB" sz="1200" dirty="0">
                <a:latin typeface="Arial"/>
                <a:cs typeface="Arial"/>
              </a:rPr>
              <a:t>Reduces anx</a:t>
            </a:r>
            <a:r>
              <a:rPr lang="en-GB" sz="1200">
                <a:latin typeface="Arial"/>
                <a:cs typeface="Arial"/>
              </a:rPr>
              <a:t>iety and fear</a:t>
            </a:r>
          </a:p>
          <a:p>
            <a:pPr marL="285750" indent="-285750">
              <a:buFont typeface="Wingdings"/>
              <a:buChar char="Ø"/>
            </a:pPr>
            <a:r>
              <a:rPr lang="en-GB" sz="1200">
                <a:latin typeface="Arial"/>
                <a:cs typeface="Arial"/>
              </a:rPr>
              <a:t>Promotes patient safety</a:t>
            </a:r>
          </a:p>
          <a:p>
            <a:pPr marL="285750" indent="-285750">
              <a:buFont typeface="Wingdings"/>
              <a:buChar char="Ø"/>
            </a:pPr>
            <a:r>
              <a:rPr lang="en-GB" sz="1200" dirty="0">
                <a:latin typeface="Arial"/>
                <a:cs typeface="Arial"/>
              </a:rPr>
              <a:t>Improves multidisciplinary teamwo</a:t>
            </a:r>
            <a:r>
              <a:rPr lang="en-GB" sz="1200">
                <a:latin typeface="Arial"/>
                <a:cs typeface="Arial"/>
              </a:rPr>
              <a:t>rk</a:t>
            </a:r>
          </a:p>
          <a:p>
            <a:pPr marL="285750" indent="-285750">
              <a:buFont typeface="Wingdings"/>
              <a:buChar char="Ø"/>
            </a:pPr>
            <a:endParaRPr lang="en-GB" sz="1200" dirty="0">
              <a:latin typeface="Arial"/>
              <a:cs typeface="Arial"/>
            </a:endParaRPr>
          </a:p>
          <a:p>
            <a:pPr marL="285750" indent="-285750">
              <a:buFont typeface="Wingdings"/>
              <a:buChar char="Ø"/>
            </a:pPr>
            <a:endParaRPr lang="en-GB" sz="1200" dirty="0">
              <a:latin typeface="Arial"/>
              <a:cs typeface="Arial"/>
            </a:endParaRPr>
          </a:p>
          <a:p>
            <a:r>
              <a:rPr lang="en-GB" sz="1200" dirty="0">
                <a:latin typeface="Arial"/>
                <a:cs typeface="Arial"/>
              </a:rPr>
              <a:t>Research suggests effective communication contributes significantly to positive maternal outcomes and patient experiences (</a:t>
            </a:r>
            <a:r>
              <a:rPr lang="en-GB" sz="1200" dirty="0" err="1">
                <a:latin typeface="Arial"/>
                <a:cs typeface="Arial"/>
              </a:rPr>
              <a:t>Vermeir</a:t>
            </a:r>
            <a:r>
              <a:rPr lang="en-GB" sz="1200" dirty="0">
                <a:latin typeface="Arial"/>
                <a:cs typeface="Arial"/>
              </a:rPr>
              <a:t> et al, 2015)</a:t>
            </a:r>
          </a:p>
        </p:txBody>
      </p:sp>
    </p:spTree>
    <p:extLst>
      <p:ext uri="{BB962C8B-B14F-4D97-AF65-F5344CB8AC3E}">
        <p14:creationId xmlns:p14="http://schemas.microsoft.com/office/powerpoint/2010/main" val="4063739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7AC557F-FD49-ED95-5D9B-08D421C95D06}"/>
              </a:ext>
            </a:extLst>
          </p:cNvPr>
          <p:cNvSpPr txBox="1"/>
          <p:nvPr/>
        </p:nvSpPr>
        <p:spPr>
          <a:xfrm>
            <a:off x="2610556" y="804333"/>
            <a:ext cx="874888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Communication in Practice</a:t>
            </a:r>
          </a:p>
          <a:p>
            <a:endParaRPr lang="en-GB" dirty="0"/>
          </a:p>
          <a:p>
            <a:r>
              <a:rPr lang="en-GB"/>
              <a:t>Scenario</a:t>
            </a:r>
            <a:endParaRPr lang="en-GB" dirty="0"/>
          </a:p>
          <a:p>
            <a:endParaRPr lang="en-GB" dirty="0"/>
          </a:p>
          <a:p>
            <a:r>
              <a:rPr lang="en-GB" sz="1200" dirty="0">
                <a:latin typeface="Arial"/>
                <a:cs typeface="Arial"/>
              </a:rPr>
              <a:t>A woman in labour becomes anxious after being informed that </a:t>
            </a:r>
            <a:r>
              <a:rPr lang="en-GB" sz="1200" dirty="0" err="1">
                <a:latin typeface="Arial"/>
                <a:cs typeface="Arial"/>
              </a:rPr>
              <a:t>fetal</a:t>
            </a:r>
            <a:r>
              <a:rPr lang="en-GB" sz="1200" dirty="0">
                <a:latin typeface="Arial"/>
                <a:cs typeface="Arial"/>
              </a:rPr>
              <a:t> monitoring shows possible signs of distress.</a:t>
            </a:r>
          </a:p>
          <a:p>
            <a:endParaRPr lang="en-GB" dirty="0"/>
          </a:p>
          <a:p>
            <a:endParaRPr lang="en-GB" dirty="0"/>
          </a:p>
        </p:txBody>
      </p:sp>
      <p:graphicFrame>
        <p:nvGraphicFramePr>
          <p:cNvPr id="9" name="Diagram 8">
            <a:extLst>
              <a:ext uri="{FF2B5EF4-FFF2-40B4-BE49-F238E27FC236}">
                <a16:creationId xmlns:a16="http://schemas.microsoft.com/office/drawing/2014/main" id="{99B1D8BB-4706-965A-6F5E-52564149968D}"/>
              </a:ext>
            </a:extLst>
          </p:cNvPr>
          <p:cNvGraphicFramePr/>
          <p:nvPr>
            <p:extLst>
              <p:ext uri="{D42A27DB-BD31-4B8C-83A1-F6EECF244321}">
                <p14:modId xmlns:p14="http://schemas.microsoft.com/office/powerpoint/2010/main" val="205756346"/>
              </p:ext>
            </p:extLst>
          </p:nvPr>
        </p:nvGraphicFramePr>
        <p:xfrm>
          <a:off x="592667" y="2743200"/>
          <a:ext cx="6392333"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84" name="TextBox 3083">
            <a:extLst>
              <a:ext uri="{FF2B5EF4-FFF2-40B4-BE49-F238E27FC236}">
                <a16:creationId xmlns:a16="http://schemas.microsoft.com/office/drawing/2014/main" id="{AEA8B5A6-C68A-753A-6F81-C9D4629CB104}"/>
              </a:ext>
            </a:extLst>
          </p:cNvPr>
          <p:cNvSpPr txBox="1"/>
          <p:nvPr/>
        </p:nvSpPr>
        <p:spPr>
          <a:xfrm>
            <a:off x="1601755" y="6204857"/>
            <a:ext cx="2743200"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086" name="TextBox 3085">
            <a:extLst>
              <a:ext uri="{FF2B5EF4-FFF2-40B4-BE49-F238E27FC236}">
                <a16:creationId xmlns:a16="http://schemas.microsoft.com/office/drawing/2014/main" id="{D590B2CD-F38B-C3D2-9080-84ADBCBCE7D2}"/>
              </a:ext>
            </a:extLst>
          </p:cNvPr>
          <p:cNvSpPr txBox="1"/>
          <p:nvPr/>
        </p:nvSpPr>
        <p:spPr>
          <a:xfrm>
            <a:off x="7580923" y="2979615"/>
            <a:ext cx="2743200"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087" name="TextBox 3086">
            <a:extLst>
              <a:ext uri="{FF2B5EF4-FFF2-40B4-BE49-F238E27FC236}">
                <a16:creationId xmlns:a16="http://schemas.microsoft.com/office/drawing/2014/main" id="{3504020F-9B3F-D102-FFB9-B2E6EC41BE13}"/>
              </a:ext>
            </a:extLst>
          </p:cNvPr>
          <p:cNvSpPr txBox="1"/>
          <p:nvPr/>
        </p:nvSpPr>
        <p:spPr>
          <a:xfrm>
            <a:off x="7708347" y="2735101"/>
            <a:ext cx="364680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Outcome</a:t>
            </a:r>
          </a:p>
          <a:p>
            <a:endParaRPr lang="en-GB" dirty="0"/>
          </a:p>
          <a:p>
            <a:pPr marL="285750" indent="-285750">
              <a:buFont typeface="Wingdings"/>
              <a:buChar char="Ø"/>
            </a:pPr>
            <a:r>
              <a:rPr lang="en-GB" sz="1200">
                <a:latin typeface="Arial"/>
                <a:cs typeface="Arial"/>
              </a:rPr>
              <a:t>Reduced anxiety</a:t>
            </a:r>
          </a:p>
          <a:p>
            <a:pPr marL="285750" indent="-285750">
              <a:buFont typeface="Wingdings"/>
              <a:buChar char="Ø"/>
            </a:pPr>
            <a:r>
              <a:rPr lang="en-GB" sz="1200">
                <a:latin typeface="Arial"/>
                <a:cs typeface="Arial"/>
              </a:rPr>
              <a:t>Improved trust</a:t>
            </a:r>
            <a:endParaRPr lang="en-GB" sz="1200" dirty="0">
              <a:latin typeface="Arial"/>
              <a:cs typeface="Arial"/>
            </a:endParaRPr>
          </a:p>
          <a:p>
            <a:pPr marL="285750" indent="-285750">
              <a:buFont typeface="Wingdings"/>
              <a:buChar char="Ø"/>
            </a:pPr>
            <a:r>
              <a:rPr lang="en-GB" sz="1200">
                <a:latin typeface="Arial"/>
                <a:cs typeface="Arial"/>
              </a:rPr>
              <a:t>Informed consent achieved</a:t>
            </a:r>
            <a:endParaRPr lang="en-GB" sz="1200" dirty="0">
              <a:latin typeface="Arial"/>
              <a:cs typeface="Arial"/>
            </a:endParaRPr>
          </a:p>
          <a:p>
            <a:pPr marL="285750" indent="-285750">
              <a:buFont typeface="Wingdings"/>
              <a:buChar char="Ø"/>
            </a:pPr>
            <a:r>
              <a:rPr lang="en-GB" sz="1200" dirty="0">
                <a:latin typeface="Arial"/>
                <a:cs typeface="Arial"/>
              </a:rPr>
              <a:t>Safer </a:t>
            </a:r>
            <a:r>
              <a:rPr lang="en-GB" sz="1200">
                <a:latin typeface="Arial"/>
                <a:cs typeface="Arial"/>
              </a:rPr>
              <a:t>decision-making</a:t>
            </a:r>
            <a:endParaRPr lang="en-GB" sz="1200" dirty="0">
              <a:latin typeface="Arial"/>
              <a:cs typeface="Arial"/>
            </a:endParaRPr>
          </a:p>
        </p:txBody>
      </p:sp>
      <p:sp>
        <p:nvSpPr>
          <p:cNvPr id="3088" name="TextBox 3087">
            <a:extLst>
              <a:ext uri="{FF2B5EF4-FFF2-40B4-BE49-F238E27FC236}">
                <a16:creationId xmlns:a16="http://schemas.microsoft.com/office/drawing/2014/main" id="{CBE74B20-DC28-3322-48D3-E85A804785AA}"/>
              </a:ext>
            </a:extLst>
          </p:cNvPr>
          <p:cNvSpPr txBox="1"/>
          <p:nvPr/>
        </p:nvSpPr>
        <p:spPr>
          <a:xfrm>
            <a:off x="7443303" y="4450521"/>
            <a:ext cx="404191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Imagine a woman in active labo</a:t>
            </a:r>
            <a:r>
              <a:rPr lang="en-GB" sz="1200">
                <a:latin typeface="Arial"/>
                <a:cs typeface="Arial"/>
              </a:rPr>
              <a:t>ur who is informed that there may be concerns about her baby's heart rate.</a:t>
            </a:r>
          </a:p>
          <a:p>
            <a:endParaRPr lang="en-GB" sz="1200" dirty="0">
              <a:latin typeface="Arial"/>
              <a:cs typeface="Arial"/>
            </a:endParaRPr>
          </a:p>
          <a:p>
            <a:r>
              <a:rPr lang="en-GB" sz="1200" dirty="0">
                <a:latin typeface="Arial"/>
                <a:cs typeface="Arial"/>
              </a:rPr>
              <a:t>Without effective communi</a:t>
            </a:r>
            <a:r>
              <a:rPr lang="en-GB" sz="1200">
                <a:latin typeface="Arial"/>
                <a:cs typeface="Arial"/>
              </a:rPr>
              <a:t>cation, she may become frightened and confused.</a:t>
            </a:r>
          </a:p>
          <a:p>
            <a:r>
              <a:rPr lang="en-GB" sz="1200" dirty="0">
                <a:latin typeface="Arial"/>
                <a:cs typeface="Arial"/>
              </a:rPr>
              <a:t>A  skilled midwife would explain the situation clearly, avoid medical jargon and ensure the woman understands what is happening.</a:t>
            </a:r>
          </a:p>
          <a:p>
            <a:endParaRPr lang="en-GB" sz="1200" dirty="0">
              <a:latin typeface="Arial"/>
              <a:cs typeface="Arial"/>
            </a:endParaRPr>
          </a:p>
          <a:p>
            <a:r>
              <a:rPr lang="en-GB" sz="1200" dirty="0">
                <a:latin typeface="Arial"/>
                <a:cs typeface="Arial"/>
              </a:rPr>
              <a:t>This approach promotes informed consent and supports person-centred care, which is central to modern midwifery practi</a:t>
            </a:r>
            <a:r>
              <a:rPr lang="en-GB" sz="1200">
                <a:latin typeface="Arial"/>
                <a:cs typeface="Arial"/>
              </a:rPr>
              <a:t>ce.</a:t>
            </a:r>
            <a:endParaRPr lang="en-GB" sz="1200" dirty="0">
              <a:latin typeface="Arial"/>
              <a:cs typeface="Arial"/>
            </a:endParaRPr>
          </a:p>
        </p:txBody>
      </p:sp>
    </p:spTree>
    <p:extLst>
      <p:ext uri="{BB962C8B-B14F-4D97-AF65-F5344CB8AC3E}">
        <p14:creationId xmlns:p14="http://schemas.microsoft.com/office/powerpoint/2010/main" val="1827140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6A45C-5DB2-0229-BC0C-8045A67ADDFB}"/>
              </a:ext>
            </a:extLst>
          </p:cNvPr>
          <p:cNvSpPr>
            <a:spLocks noGrp="1"/>
          </p:cNvSpPr>
          <p:nvPr>
            <p:ph type="title"/>
          </p:nvPr>
        </p:nvSpPr>
        <p:spPr>
          <a:xfrm>
            <a:off x="1644019" y="307808"/>
            <a:ext cx="8911687" cy="1280890"/>
          </a:xfrm>
        </p:spPr>
        <p:txBody>
          <a:bodyPr/>
          <a:lstStyle/>
          <a:p>
            <a:r>
              <a:rPr lang="en-GB" sz="1800" dirty="0">
                <a:latin typeface="Arial"/>
                <a:cs typeface="Arial"/>
              </a:rPr>
              <a:t>Challenges to Effectiv</a:t>
            </a:r>
            <a:r>
              <a:rPr lang="en-GB" sz="1800">
                <a:latin typeface="Arial"/>
                <a:cs typeface="Arial"/>
              </a:rPr>
              <a:t>e Communicatio</a:t>
            </a:r>
            <a:r>
              <a:rPr lang="en-GB" sz="1800" dirty="0">
                <a:latin typeface="Arial"/>
                <a:cs typeface="Arial"/>
              </a:rPr>
              <a:t>n</a:t>
            </a:r>
          </a:p>
        </p:txBody>
      </p:sp>
      <p:sp>
        <p:nvSpPr>
          <p:cNvPr id="3" name="Content Placeholder 2">
            <a:extLst>
              <a:ext uri="{FF2B5EF4-FFF2-40B4-BE49-F238E27FC236}">
                <a16:creationId xmlns:a16="http://schemas.microsoft.com/office/drawing/2014/main" id="{911FCF15-5D27-D6A7-7DC9-D6BD612E4076}"/>
              </a:ext>
            </a:extLst>
          </p:cNvPr>
          <p:cNvSpPr>
            <a:spLocks noGrp="1"/>
          </p:cNvSpPr>
          <p:nvPr>
            <p:ph idx="1"/>
          </p:nvPr>
        </p:nvSpPr>
        <p:spPr>
          <a:xfrm>
            <a:off x="1050835" y="1716657"/>
            <a:ext cx="4228382" cy="3892640"/>
          </a:xfrm>
        </p:spPr>
        <p:txBody>
          <a:bodyPr vert="horz" lIns="91440" tIns="45720" rIns="91440" bIns="45720" rtlCol="0" anchor="t">
            <a:normAutofit/>
          </a:bodyPr>
          <a:lstStyle/>
          <a:p>
            <a:pPr marL="0" indent="0">
              <a:buNone/>
            </a:pPr>
            <a:r>
              <a:rPr lang="en-GB" sz="1200">
                <a:latin typeface="Arial"/>
                <a:ea typeface="Calibri"/>
                <a:cs typeface="Arial"/>
              </a:rPr>
              <a:t>Some potential barriers may include</a:t>
            </a:r>
          </a:p>
          <a:p>
            <a:r>
              <a:rPr lang="en-GB" sz="1200">
                <a:latin typeface="Arial"/>
                <a:ea typeface="Calibri"/>
                <a:cs typeface="Arial"/>
              </a:rPr>
              <a:t>Language differences</a:t>
            </a:r>
          </a:p>
          <a:p>
            <a:r>
              <a:rPr lang="en-GB" sz="1200">
                <a:latin typeface="Arial"/>
                <a:ea typeface="Calibri"/>
                <a:cs typeface="Arial"/>
              </a:rPr>
              <a:t>Cultural differences</a:t>
            </a:r>
          </a:p>
          <a:p>
            <a:r>
              <a:rPr lang="en-GB" sz="1200">
                <a:latin typeface="Arial"/>
                <a:ea typeface="Calibri"/>
                <a:cs typeface="Arial"/>
              </a:rPr>
              <a:t>Stress and anxiety </a:t>
            </a:r>
          </a:p>
          <a:p>
            <a:r>
              <a:rPr lang="en-GB" sz="1200">
                <a:latin typeface="Arial"/>
                <a:ea typeface="Calibri"/>
                <a:cs typeface="Arial"/>
              </a:rPr>
              <a:t>Medical terminology </a:t>
            </a:r>
          </a:p>
          <a:p>
            <a:pPr marL="0" indent="0">
              <a:buNone/>
            </a:pPr>
            <a:endParaRPr lang="en-GB" sz="1200" dirty="0">
              <a:latin typeface="Arial"/>
              <a:ea typeface="Calibri"/>
              <a:cs typeface="Arial"/>
            </a:endParaRPr>
          </a:p>
          <a:p>
            <a:pPr marL="0" indent="0">
              <a:buNone/>
            </a:pPr>
            <a:r>
              <a:rPr lang="en-GB" sz="1200">
                <a:latin typeface="Arial"/>
                <a:ea typeface="Calibri"/>
                <a:cs typeface="Arial"/>
              </a:rPr>
              <a:t>There are some solutions to these challenges such as:</a:t>
            </a:r>
          </a:p>
          <a:p>
            <a:r>
              <a:rPr lang="en-GB" sz="1200" dirty="0" err="1">
                <a:latin typeface="Arial"/>
                <a:ea typeface="Calibri"/>
                <a:cs typeface="Arial"/>
              </a:rPr>
              <a:t>Proffesional</a:t>
            </a:r>
            <a:r>
              <a:rPr lang="en-GB" sz="1200" dirty="0">
                <a:latin typeface="Arial"/>
                <a:ea typeface="Calibri"/>
                <a:cs typeface="Arial"/>
              </a:rPr>
              <a:t> interpreters</a:t>
            </a:r>
          </a:p>
          <a:p>
            <a:r>
              <a:rPr lang="en-GB" sz="1200">
                <a:latin typeface="Arial"/>
                <a:ea typeface="Calibri"/>
                <a:cs typeface="Arial"/>
              </a:rPr>
              <a:t>Visual aids </a:t>
            </a:r>
          </a:p>
          <a:p>
            <a:r>
              <a:rPr lang="en-GB" sz="1200">
                <a:latin typeface="Arial"/>
                <a:ea typeface="Calibri"/>
                <a:cs typeface="Arial"/>
              </a:rPr>
              <a:t>Active listening </a:t>
            </a:r>
            <a:endParaRPr lang="en-GB" sz="1200" dirty="0">
              <a:latin typeface="Arial"/>
              <a:ea typeface="Calibri"/>
              <a:cs typeface="Arial"/>
            </a:endParaRPr>
          </a:p>
          <a:p>
            <a:r>
              <a:rPr lang="en-GB" sz="1200">
                <a:latin typeface="Arial"/>
                <a:ea typeface="Calibri"/>
                <a:cs typeface="Arial"/>
              </a:rPr>
              <a:t>Plain language </a:t>
            </a:r>
            <a:endParaRPr lang="en-GB" sz="1200" dirty="0">
              <a:latin typeface="Arial"/>
              <a:ea typeface="Calibri"/>
              <a:cs typeface="Arial"/>
            </a:endParaRPr>
          </a:p>
        </p:txBody>
      </p:sp>
      <p:sp>
        <p:nvSpPr>
          <p:cNvPr id="4" name="TextBox 3">
            <a:extLst>
              <a:ext uri="{FF2B5EF4-FFF2-40B4-BE49-F238E27FC236}">
                <a16:creationId xmlns:a16="http://schemas.microsoft.com/office/drawing/2014/main" id="{F0109B5F-E276-7845-E0F4-739DC102FEEA}"/>
              </a:ext>
            </a:extLst>
          </p:cNvPr>
          <p:cNvSpPr txBox="1"/>
          <p:nvPr/>
        </p:nvSpPr>
        <p:spPr>
          <a:xfrm>
            <a:off x="6780696" y="2484782"/>
            <a:ext cx="434008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Although communication is essential, barriers frequently occur. Women may speak different languages or have varying cultural beliefs regarding pregnancy and childbirth.</a:t>
            </a:r>
          </a:p>
          <a:p>
            <a:endParaRPr lang="en-GB" sz="1200" dirty="0">
              <a:latin typeface="Arial"/>
              <a:cs typeface="Arial"/>
            </a:endParaRPr>
          </a:p>
          <a:p>
            <a:r>
              <a:rPr lang="en-GB" sz="1200" dirty="0" err="1">
                <a:latin typeface="Arial"/>
                <a:cs typeface="Arial"/>
              </a:rPr>
              <a:t>Stress,pain</a:t>
            </a:r>
            <a:r>
              <a:rPr lang="en-GB" sz="1200" dirty="0">
                <a:latin typeface="Arial"/>
                <a:cs typeface="Arial"/>
              </a:rPr>
              <a:t> and anxiety during labour can also affect understanding . Midwives must adapt their communication style to individual needs.</a:t>
            </a:r>
          </a:p>
        </p:txBody>
      </p:sp>
    </p:spTree>
    <p:extLst>
      <p:ext uri="{BB962C8B-B14F-4D97-AF65-F5344CB8AC3E}">
        <p14:creationId xmlns:p14="http://schemas.microsoft.com/office/powerpoint/2010/main" val="743226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78F18-7CE7-482B-6DA9-916D150C471B}"/>
              </a:ext>
            </a:extLst>
          </p:cNvPr>
          <p:cNvSpPr>
            <a:spLocks noGrp="1"/>
          </p:cNvSpPr>
          <p:nvPr>
            <p:ph type="title"/>
          </p:nvPr>
        </p:nvSpPr>
        <p:spPr>
          <a:xfrm>
            <a:off x="1744661" y="552223"/>
            <a:ext cx="8911687" cy="1280890"/>
          </a:xfrm>
        </p:spPr>
        <p:txBody>
          <a:bodyPr/>
          <a:lstStyle/>
          <a:p>
            <a:r>
              <a:rPr lang="en-GB" sz="1800" dirty="0">
                <a:latin typeface="Arial"/>
                <a:cs typeface="Arial"/>
              </a:rPr>
              <a:t>Reflection on my</a:t>
            </a:r>
            <a:r>
              <a:rPr lang="en-GB" sz="1800">
                <a:latin typeface="Arial"/>
                <a:cs typeface="Arial"/>
              </a:rPr>
              <a:t> experience </a:t>
            </a:r>
          </a:p>
        </p:txBody>
      </p:sp>
      <p:sp>
        <p:nvSpPr>
          <p:cNvPr id="3" name="Content Placeholder 2">
            <a:extLst>
              <a:ext uri="{FF2B5EF4-FFF2-40B4-BE49-F238E27FC236}">
                <a16:creationId xmlns:a16="http://schemas.microsoft.com/office/drawing/2014/main" id="{12DFD1B4-D8B6-B198-DB0E-C726F73AB4F1}"/>
              </a:ext>
            </a:extLst>
          </p:cNvPr>
          <p:cNvSpPr>
            <a:spLocks noGrp="1"/>
          </p:cNvSpPr>
          <p:nvPr>
            <p:ph idx="1"/>
          </p:nvPr>
        </p:nvSpPr>
        <p:spPr>
          <a:xfrm>
            <a:off x="1740948" y="1357223"/>
            <a:ext cx="8915400" cy="3777622"/>
          </a:xfrm>
        </p:spPr>
        <p:txBody>
          <a:bodyPr vert="horz" lIns="91440" tIns="45720" rIns="91440" bIns="45720" rtlCol="0" anchor="t">
            <a:normAutofit fontScale="92500" lnSpcReduction="10000"/>
          </a:bodyPr>
          <a:lstStyle/>
          <a:p>
            <a:pPr marL="0" indent="0">
              <a:buNone/>
            </a:pPr>
            <a:r>
              <a:rPr lang="en-GB" sz="1200" dirty="0">
                <a:latin typeface="Arial"/>
                <a:cs typeface="Arial"/>
              </a:rPr>
              <a:t>Strengths I already have as a Brand </a:t>
            </a:r>
            <a:r>
              <a:rPr lang="en-GB" sz="1200">
                <a:latin typeface="Arial"/>
                <a:cs typeface="Arial"/>
              </a:rPr>
              <a:t>Ambassador:</a:t>
            </a:r>
            <a:endParaRPr lang="en-GB" sz="1200" dirty="0">
              <a:latin typeface="Arial"/>
              <a:cs typeface="Arial"/>
            </a:endParaRPr>
          </a:p>
          <a:p>
            <a:r>
              <a:rPr lang="en-GB" sz="1200">
                <a:latin typeface="Arial"/>
                <a:cs typeface="Arial"/>
              </a:rPr>
              <a:t>Speak with a wide range of people</a:t>
            </a:r>
            <a:endParaRPr lang="en-GB" sz="1200" dirty="0">
              <a:latin typeface="Arial"/>
              <a:cs typeface="Arial"/>
            </a:endParaRPr>
          </a:p>
          <a:p>
            <a:r>
              <a:rPr lang="en-GB" sz="1200">
                <a:latin typeface="Arial"/>
                <a:cs typeface="Arial"/>
              </a:rPr>
              <a:t>Explain products and information clearly</a:t>
            </a:r>
            <a:endParaRPr lang="en-GB" sz="1200" dirty="0">
              <a:latin typeface="Arial"/>
              <a:cs typeface="Arial"/>
            </a:endParaRPr>
          </a:p>
          <a:p>
            <a:r>
              <a:rPr lang="en-GB" sz="1200">
                <a:latin typeface="Arial"/>
                <a:cs typeface="Arial"/>
              </a:rPr>
              <a:t>Listen to customers' needs</a:t>
            </a:r>
            <a:endParaRPr lang="en-GB" sz="1200" dirty="0">
              <a:latin typeface="Arial"/>
              <a:cs typeface="Arial"/>
            </a:endParaRPr>
          </a:p>
          <a:p>
            <a:r>
              <a:rPr lang="en-GB" sz="1200">
                <a:latin typeface="Arial"/>
                <a:cs typeface="Arial"/>
              </a:rPr>
              <a:t>Build rapport quicky </a:t>
            </a:r>
            <a:endParaRPr lang="en-GB" sz="1200" dirty="0">
              <a:latin typeface="Arial"/>
              <a:cs typeface="Arial"/>
            </a:endParaRPr>
          </a:p>
          <a:p>
            <a:r>
              <a:rPr lang="en-GB" sz="1200">
                <a:latin typeface="Arial"/>
                <a:cs typeface="Arial"/>
              </a:rPr>
              <a:t>Provide reassurance and support </a:t>
            </a:r>
            <a:endParaRPr lang="en-GB" sz="1200" dirty="0">
              <a:latin typeface="Arial"/>
              <a:cs typeface="Arial"/>
            </a:endParaRPr>
          </a:p>
          <a:p>
            <a:pPr marL="0" indent="0">
              <a:buNone/>
            </a:pPr>
            <a:endParaRPr lang="en-GB" sz="1200" dirty="0">
              <a:latin typeface="Arial"/>
              <a:cs typeface="Arial"/>
            </a:endParaRPr>
          </a:p>
          <a:p>
            <a:pPr marL="0" indent="0">
              <a:buNone/>
            </a:pPr>
            <a:r>
              <a:rPr lang="en-GB" sz="1200" dirty="0">
                <a:latin typeface="Arial"/>
                <a:cs typeface="Arial"/>
              </a:rPr>
              <a:t>Relevance to </a:t>
            </a:r>
            <a:r>
              <a:rPr lang="en-GB" sz="1200">
                <a:latin typeface="Arial"/>
                <a:cs typeface="Arial"/>
              </a:rPr>
              <a:t>midwifery:</a:t>
            </a:r>
            <a:endParaRPr lang="en-GB" sz="1200" dirty="0">
              <a:latin typeface="Arial"/>
              <a:cs typeface="Arial"/>
            </a:endParaRPr>
          </a:p>
          <a:p>
            <a:pPr marL="0" indent="0">
              <a:buNone/>
            </a:pPr>
            <a:r>
              <a:rPr lang="en-GB" sz="1200" dirty="0">
                <a:latin typeface="Arial"/>
                <a:cs typeface="Arial"/>
              </a:rPr>
              <a:t>Midwives communicate with women, partners, families and multidisciplinary teams. Good communication helps build trust and improve care outcomes. Women may be anxious,, frightened or vulnerable during pregnancy and childbirth. Midwives need strong interpersonal skills to provide emotional support. As a Brand Ambassador and Promotions Consultant, I have learnt to build </a:t>
            </a:r>
            <a:r>
              <a:rPr lang="en-GB" sz="1200" dirty="0" err="1">
                <a:latin typeface="Arial"/>
                <a:cs typeface="Arial"/>
              </a:rPr>
              <a:t>trus</a:t>
            </a:r>
            <a:r>
              <a:rPr lang="en-GB" sz="1200" dirty="0">
                <a:latin typeface="Arial"/>
                <a:cs typeface="Arial"/>
              </a:rPr>
              <a:t>ting relationships, listen actively to </a:t>
            </a:r>
            <a:r>
              <a:rPr lang="en-GB" sz="1200">
                <a:latin typeface="Arial"/>
                <a:cs typeface="Arial"/>
              </a:rPr>
              <a:t>individual</a:t>
            </a:r>
            <a:r>
              <a:rPr lang="en-GB" sz="1200" dirty="0">
                <a:latin typeface="Arial"/>
                <a:cs typeface="Arial"/>
              </a:rPr>
              <a:t> needs and remain professional in busy environments.</a:t>
            </a:r>
          </a:p>
          <a:p>
            <a:pPr marL="0" indent="0">
              <a:buNone/>
            </a:pPr>
            <a:endParaRPr lang="en-GB" sz="1200" dirty="0">
              <a:latin typeface="Arial"/>
              <a:cs typeface="Arial"/>
            </a:endParaRPr>
          </a:p>
          <a:p>
            <a:pPr marL="0" indent="0">
              <a:buNone/>
            </a:pPr>
            <a:r>
              <a:rPr lang="en-GB" sz="1200" dirty="0">
                <a:latin typeface="Arial"/>
                <a:cs typeface="Arial"/>
              </a:rPr>
              <a:t>These transferable skills are highly relevant to midwifery, where compassionate, woman-centred care is essential. I recognise that I need to develop further clinical knowledge, </a:t>
            </a:r>
            <a:r>
              <a:rPr lang="en-GB" sz="1200">
                <a:latin typeface="Arial"/>
                <a:cs typeface="Arial"/>
              </a:rPr>
              <a:t>evidence- based </a:t>
            </a:r>
            <a:r>
              <a:rPr lang="en-GB" sz="1200" err="1">
                <a:latin typeface="Arial"/>
                <a:cs typeface="Arial"/>
              </a:rPr>
              <a:t>pract</a:t>
            </a:r>
            <a:r>
              <a:rPr lang="en-GB" sz="1200" dirty="0">
                <a:latin typeface="Arial"/>
                <a:cs typeface="Arial"/>
              </a:rPr>
              <a:t>ice and maternity specific skill, and I am motivated to do so through professional education.</a:t>
            </a:r>
          </a:p>
        </p:txBody>
      </p:sp>
    </p:spTree>
    <p:extLst>
      <p:ext uri="{BB962C8B-B14F-4D97-AF65-F5344CB8AC3E}">
        <p14:creationId xmlns:p14="http://schemas.microsoft.com/office/powerpoint/2010/main" val="3463903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E4FEA-20FD-0DC0-7633-1EEB869B622F}"/>
              </a:ext>
            </a:extLst>
          </p:cNvPr>
          <p:cNvSpPr>
            <a:spLocks noGrp="1"/>
          </p:cNvSpPr>
          <p:nvPr>
            <p:ph type="title"/>
          </p:nvPr>
        </p:nvSpPr>
        <p:spPr>
          <a:xfrm>
            <a:off x="1644019" y="767884"/>
            <a:ext cx="8911687" cy="1280890"/>
          </a:xfrm>
        </p:spPr>
        <p:txBody>
          <a:bodyPr>
            <a:normAutofit/>
          </a:bodyPr>
          <a:lstStyle/>
          <a:p>
            <a:r>
              <a:rPr lang="en-GB" sz="1800"/>
              <a:t>Conclusion</a:t>
            </a:r>
          </a:p>
        </p:txBody>
      </p:sp>
      <p:sp>
        <p:nvSpPr>
          <p:cNvPr id="3" name="Content Placeholder 2">
            <a:extLst>
              <a:ext uri="{FF2B5EF4-FFF2-40B4-BE49-F238E27FC236}">
                <a16:creationId xmlns:a16="http://schemas.microsoft.com/office/drawing/2014/main" id="{6B0D6F28-C9D5-776B-DA59-8BB97094BCFB}"/>
              </a:ext>
            </a:extLst>
          </p:cNvPr>
          <p:cNvSpPr>
            <a:spLocks noGrp="1"/>
          </p:cNvSpPr>
          <p:nvPr>
            <p:ph idx="1"/>
          </p:nvPr>
        </p:nvSpPr>
        <p:spPr>
          <a:xfrm>
            <a:off x="1036457" y="1716657"/>
            <a:ext cx="8915400" cy="3777622"/>
          </a:xfrm>
        </p:spPr>
        <p:txBody>
          <a:bodyPr vert="horz" lIns="91440" tIns="45720" rIns="91440" bIns="45720" rtlCol="0" anchor="t">
            <a:normAutofit/>
          </a:bodyPr>
          <a:lstStyle/>
          <a:p>
            <a:pPr marL="0" indent="0">
              <a:buNone/>
            </a:pPr>
            <a:r>
              <a:rPr lang="en-GB" sz="1200">
                <a:latin typeface="Arial"/>
                <a:cs typeface="Arial"/>
              </a:rPr>
              <a:t>Some key points</a:t>
            </a:r>
            <a:endParaRPr lang="en-GB" sz="1200" dirty="0">
              <a:latin typeface="Arial"/>
              <a:cs typeface="Arial"/>
            </a:endParaRPr>
          </a:p>
          <a:p>
            <a:r>
              <a:rPr lang="en-GB" sz="1200" dirty="0">
                <a:latin typeface="Arial"/>
                <a:cs typeface="Arial"/>
              </a:rPr>
              <a:t>Communication is fundamental to safe and effective midwifery </a:t>
            </a:r>
            <a:r>
              <a:rPr lang="en-GB" sz="1200">
                <a:latin typeface="Arial"/>
                <a:cs typeface="Arial"/>
              </a:rPr>
              <a:t>practice</a:t>
            </a:r>
            <a:endParaRPr lang="en-GB" sz="1200" dirty="0">
              <a:latin typeface="Arial"/>
              <a:cs typeface="Arial"/>
            </a:endParaRPr>
          </a:p>
          <a:p>
            <a:r>
              <a:rPr lang="en-GB" sz="1200" dirty="0">
                <a:latin typeface="Arial"/>
                <a:cs typeface="Arial"/>
              </a:rPr>
              <a:t>It supports trust, informed consent and patient safety. Effective communication improves maternal experiences</a:t>
            </a:r>
          </a:p>
          <a:p>
            <a:r>
              <a:rPr lang="en-GB" sz="1200" dirty="0">
                <a:latin typeface="Arial"/>
                <a:cs typeface="Arial"/>
              </a:rPr>
              <a:t>Continuous professional </a:t>
            </a:r>
            <a:r>
              <a:rPr lang="en-GB" sz="1200">
                <a:latin typeface="Arial"/>
                <a:cs typeface="Arial"/>
              </a:rPr>
              <a:t>development is essential</a:t>
            </a:r>
            <a:endParaRPr lang="en-GB" sz="1200" dirty="0">
              <a:latin typeface="Arial"/>
              <a:cs typeface="Arial"/>
            </a:endParaRPr>
          </a:p>
        </p:txBody>
      </p:sp>
      <p:sp>
        <p:nvSpPr>
          <p:cNvPr id="4" name="TextBox 3">
            <a:extLst>
              <a:ext uri="{FF2B5EF4-FFF2-40B4-BE49-F238E27FC236}">
                <a16:creationId xmlns:a16="http://schemas.microsoft.com/office/drawing/2014/main" id="{E3E1038D-9C87-80ED-3496-01B4EB5ED266}"/>
              </a:ext>
            </a:extLst>
          </p:cNvPr>
          <p:cNvSpPr txBox="1"/>
          <p:nvPr/>
        </p:nvSpPr>
        <p:spPr>
          <a:xfrm>
            <a:off x="1170609" y="3677478"/>
            <a:ext cx="548860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Calibri"/>
                <a:cs typeface="Arial"/>
              </a:rPr>
              <a:t>To conclude this presentation, it is obvious that communication is one of the most important skills in midwifery. It supports safe care, builds trust trusting relationships and helps women make informed decisions throughout preg</a:t>
            </a:r>
            <a:r>
              <a:rPr lang="en-GB" sz="1200">
                <a:latin typeface="Arial"/>
                <a:ea typeface="Calibri"/>
                <a:cs typeface="Arial"/>
              </a:rPr>
              <a:t>nancy and childbirth.</a:t>
            </a:r>
          </a:p>
          <a:p>
            <a:endParaRPr lang="en-GB" sz="1200" dirty="0">
              <a:latin typeface="Arial"/>
              <a:ea typeface="Calibri"/>
              <a:cs typeface="Arial"/>
            </a:endParaRPr>
          </a:p>
          <a:p>
            <a:r>
              <a:rPr lang="en-GB" sz="1200" dirty="0">
                <a:latin typeface="Arial"/>
                <a:ea typeface="Calibri"/>
                <a:cs typeface="Arial"/>
              </a:rPr>
              <a:t>By strengthening communication skills, midwives can improve both patient outcomes and their own professional effec</a:t>
            </a:r>
            <a:r>
              <a:rPr lang="en-GB" sz="1200">
                <a:latin typeface="Arial"/>
                <a:ea typeface="Calibri"/>
                <a:cs typeface="Arial"/>
              </a:rPr>
              <a:t>tiveness.</a:t>
            </a:r>
            <a:endParaRPr lang="en-GB" sz="1200" dirty="0">
              <a:latin typeface="Arial"/>
              <a:ea typeface="Calibri"/>
              <a:cs typeface="Arial"/>
            </a:endParaRPr>
          </a:p>
        </p:txBody>
      </p:sp>
    </p:spTree>
    <p:extLst>
      <p:ext uri="{BB962C8B-B14F-4D97-AF65-F5344CB8AC3E}">
        <p14:creationId xmlns:p14="http://schemas.microsoft.com/office/powerpoint/2010/main" val="617349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C25E5-6F65-8B81-D1DB-3492EAAA4F5B}"/>
              </a:ext>
            </a:extLst>
          </p:cNvPr>
          <p:cNvSpPr>
            <a:spLocks noGrp="1"/>
          </p:cNvSpPr>
          <p:nvPr>
            <p:ph type="title"/>
          </p:nvPr>
        </p:nvSpPr>
        <p:spPr/>
        <p:txBody>
          <a:bodyPr>
            <a:normAutofit/>
          </a:bodyPr>
          <a:lstStyle/>
          <a:p>
            <a:r>
              <a:rPr lang="en-GB" sz="1800"/>
              <a:t>References</a:t>
            </a:r>
          </a:p>
        </p:txBody>
      </p:sp>
      <p:sp>
        <p:nvSpPr>
          <p:cNvPr id="3" name="Content Placeholder 2">
            <a:extLst>
              <a:ext uri="{FF2B5EF4-FFF2-40B4-BE49-F238E27FC236}">
                <a16:creationId xmlns:a16="http://schemas.microsoft.com/office/drawing/2014/main" id="{8309AAE0-6793-06D7-2A16-222D0721EEE3}"/>
              </a:ext>
            </a:extLst>
          </p:cNvPr>
          <p:cNvSpPr>
            <a:spLocks noGrp="1"/>
          </p:cNvSpPr>
          <p:nvPr>
            <p:ph idx="1"/>
          </p:nvPr>
        </p:nvSpPr>
        <p:spPr/>
        <p:txBody>
          <a:bodyPr vert="horz" lIns="91440" tIns="45720" rIns="91440" bIns="45720" rtlCol="0" anchor="t">
            <a:normAutofit/>
          </a:bodyPr>
          <a:lstStyle/>
          <a:p>
            <a:pPr marL="285750" indent="-285750"/>
            <a:r>
              <a:rPr lang="en-GB" sz="1200" dirty="0"/>
              <a:t>National health service (2024) the NHS constitu</a:t>
            </a:r>
            <a:r>
              <a:rPr lang="en-GB" sz="1200"/>
              <a:t>tion for England. London: NHS England</a:t>
            </a:r>
            <a:endParaRPr lang="en-GB" sz="1200" dirty="0"/>
          </a:p>
          <a:p>
            <a:pPr marL="285750" indent="-285750"/>
            <a:r>
              <a:rPr lang="en-GB" sz="1200" dirty="0"/>
              <a:t>Silverman, J., Kurtz, S. and Draper, J. (2016) Skills for Communicating with Patients. 3rd </a:t>
            </a:r>
            <a:r>
              <a:rPr lang="en-GB" sz="1200" err="1"/>
              <a:t>edn</a:t>
            </a:r>
            <a:r>
              <a:rPr lang="en-GB" sz="1200"/>
              <a:t>. Boca Raton: CRC Press</a:t>
            </a:r>
            <a:endParaRPr lang="en-GB" sz="1200" dirty="0"/>
          </a:p>
          <a:p>
            <a:pPr marL="285750" indent="-285750"/>
            <a:r>
              <a:rPr lang="en-GB" sz="1200" dirty="0"/>
              <a:t>Nursing and Midwifery council (2023) The code: Professional and Standards of Practice and Behaviour for Nurses, Midwives and Nursing </a:t>
            </a:r>
            <a:r>
              <a:rPr lang="en-GB" sz="1200"/>
              <a:t>Associates. </a:t>
            </a:r>
            <a:r>
              <a:rPr lang="en-GB" sz="1200" dirty="0"/>
              <a:t>London: NMC.</a:t>
            </a:r>
          </a:p>
        </p:txBody>
      </p:sp>
    </p:spTree>
    <p:extLst>
      <p:ext uri="{BB962C8B-B14F-4D97-AF65-F5344CB8AC3E}">
        <p14:creationId xmlns:p14="http://schemas.microsoft.com/office/powerpoint/2010/main" val="174758146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2431B6-C1D5-4398-BE4E-36F2E44F8E9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CB3524F-087C-4838-9553-7CBB129B49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C53FD1-3DBA-4C27-90DF-64ABCD60CC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23</Words>
  <Application>Microsoft Office PowerPoint</Application>
  <PresentationFormat>Widescreen</PresentationFormat>
  <Paragraphs>15</Paragraphs>
  <Slides>9</Slides>
  <Notes>4</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Wisp</vt:lpstr>
      <vt:lpstr>PowerPoint Presentation</vt:lpstr>
      <vt:lpstr>PowerPoint Presentation</vt:lpstr>
      <vt:lpstr>PowerPoint Presentation</vt:lpstr>
      <vt:lpstr>PowerPoint Presentation</vt:lpstr>
      <vt:lpstr>PowerPoint Presentation</vt:lpstr>
      <vt:lpstr>Challenges to Effective Communication</vt:lpstr>
      <vt:lpstr>Reflection on my experience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650</cp:revision>
  <dcterms:created xsi:type="dcterms:W3CDTF">2026-06-11T13:35:20Z</dcterms:created>
  <dcterms:modified xsi:type="dcterms:W3CDTF">2026-06-11T17:13:04Z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