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sldIdLst>
    <p:sldId id="278" r:id="rId5"/>
    <p:sldId id="257" r:id="rId6"/>
    <p:sldId id="265" r:id="rId7"/>
    <p:sldId id="258" r:id="rId8"/>
    <p:sldId id="264" r:id="rId9"/>
    <p:sldId id="259" r:id="rId10"/>
    <p:sldId id="261" r:id="rId11"/>
    <p:sldId id="262" r:id="rId12"/>
    <p:sldId id="267" r:id="rId13"/>
    <p:sldId id="277" r:id="rId14"/>
    <p:sldId id="260" r:id="rId15"/>
    <p:sldId id="275" r:id="rId16"/>
    <p:sldId id="276" r:id="rId17"/>
    <p:sldId id="266" r:id="rId18"/>
    <p:sldId id="269" r:id="rId19"/>
    <p:sldId id="279" r:id="rId20"/>
    <p:sldId id="268" r:id="rId21"/>
    <p:sldId id="274" r:id="rId22"/>
    <p:sldId id="271" r:id="rId23"/>
    <p:sldId id="272"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383"/>
    <p:restoredTop sz="60272"/>
  </p:normalViewPr>
  <p:slideViewPr>
    <p:cSldViewPr snapToGrid="0" snapToObjects="1">
      <p:cViewPr varScale="1">
        <p:scale>
          <a:sx n="66" d="100"/>
          <a:sy n="66" d="100"/>
        </p:scale>
        <p:origin x="123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l Jones" userId="b233f293-2ada-48ca-99b4-209afc983296" providerId="ADAL" clId="{E130B8CD-1667-0D45-A1DF-3C929024B97E}"/>
    <pc:docChg chg="undo custSel modSld">
      <pc:chgData name="Karl Jones" userId="b233f293-2ada-48ca-99b4-209afc983296" providerId="ADAL" clId="{E130B8CD-1667-0D45-A1DF-3C929024B97E}" dt="2020-09-14T07:54:24.209" v="14" actId="20577"/>
      <pc:docMkLst>
        <pc:docMk/>
      </pc:docMkLst>
      <pc:sldChg chg="modNotesTx">
        <pc:chgData name="Karl Jones" userId="b233f293-2ada-48ca-99b4-209afc983296" providerId="ADAL" clId="{E130B8CD-1667-0D45-A1DF-3C929024B97E}" dt="2020-09-14T07:54:23.446" v="12" actId="20577"/>
        <pc:sldMkLst>
          <pc:docMk/>
          <pc:sldMk cId="2321834658" sldId="258"/>
        </pc:sldMkLst>
      </pc:sldChg>
      <pc:sldChg chg="modNotesTx">
        <pc:chgData name="Karl Jones" userId="b233f293-2ada-48ca-99b4-209afc983296" providerId="ADAL" clId="{E130B8CD-1667-0D45-A1DF-3C929024B97E}" dt="2020-09-14T07:54:22.588" v="10" actId="20577"/>
        <pc:sldMkLst>
          <pc:docMk/>
          <pc:sldMk cId="2889167157" sldId="259"/>
        </pc:sldMkLst>
      </pc:sldChg>
      <pc:sldChg chg="modNotesTx">
        <pc:chgData name="Karl Jones" userId="b233f293-2ada-48ca-99b4-209afc983296" providerId="ADAL" clId="{E130B8CD-1667-0D45-A1DF-3C929024B97E}" dt="2020-09-14T07:54:19.294" v="5" actId="20577"/>
        <pc:sldMkLst>
          <pc:docMk/>
          <pc:sldMk cId="843350068" sldId="260"/>
        </pc:sldMkLst>
      </pc:sldChg>
      <pc:sldChg chg="modNotesTx">
        <pc:chgData name="Karl Jones" userId="b233f293-2ada-48ca-99b4-209afc983296" providerId="ADAL" clId="{E130B8CD-1667-0D45-A1DF-3C929024B97E}" dt="2020-09-14T07:54:20.971" v="9" actId="20577"/>
        <pc:sldMkLst>
          <pc:docMk/>
          <pc:sldMk cId="3798355164" sldId="261"/>
        </pc:sldMkLst>
      </pc:sldChg>
      <pc:sldChg chg="modNotesTx">
        <pc:chgData name="Karl Jones" userId="b233f293-2ada-48ca-99b4-209afc983296" providerId="ADAL" clId="{E130B8CD-1667-0D45-A1DF-3C929024B97E}" dt="2020-09-14T07:54:20.180" v="8" actId="20577"/>
        <pc:sldMkLst>
          <pc:docMk/>
          <pc:sldMk cId="1798597108" sldId="262"/>
        </pc:sldMkLst>
      </pc:sldChg>
      <pc:sldChg chg="modNotesTx">
        <pc:chgData name="Karl Jones" userId="b233f293-2ada-48ca-99b4-209afc983296" providerId="ADAL" clId="{E130B8CD-1667-0D45-A1DF-3C929024B97E}" dt="2020-09-14T07:54:23.107" v="11" actId="20577"/>
        <pc:sldMkLst>
          <pc:docMk/>
          <pc:sldMk cId="31769199" sldId="264"/>
        </pc:sldMkLst>
      </pc:sldChg>
      <pc:sldChg chg="modNotesTx">
        <pc:chgData name="Karl Jones" userId="b233f293-2ada-48ca-99b4-209afc983296" providerId="ADAL" clId="{E130B8CD-1667-0D45-A1DF-3C929024B97E}" dt="2020-09-14T07:54:23.837" v="13" actId="20577"/>
        <pc:sldMkLst>
          <pc:docMk/>
          <pc:sldMk cId="3299025816" sldId="265"/>
        </pc:sldMkLst>
      </pc:sldChg>
      <pc:sldChg chg="modNotesTx">
        <pc:chgData name="Karl Jones" userId="b233f293-2ada-48ca-99b4-209afc983296" providerId="ADAL" clId="{E130B8CD-1667-0D45-A1DF-3C929024B97E}" dt="2020-09-14T07:54:16.514" v="2" actId="20577"/>
        <pc:sldMkLst>
          <pc:docMk/>
          <pc:sldMk cId="1250944219" sldId="266"/>
        </pc:sldMkLst>
      </pc:sldChg>
      <pc:sldChg chg="modNotesTx">
        <pc:chgData name="Karl Jones" userId="b233f293-2ada-48ca-99b4-209afc983296" providerId="ADAL" clId="{E130B8CD-1667-0D45-A1DF-3C929024B97E}" dt="2020-09-14T07:54:19.945" v="7" actId="20577"/>
        <pc:sldMkLst>
          <pc:docMk/>
          <pc:sldMk cId="404504924" sldId="267"/>
        </pc:sldMkLst>
      </pc:sldChg>
      <pc:sldChg chg="modNotesTx">
        <pc:chgData name="Karl Jones" userId="b233f293-2ada-48ca-99b4-209afc983296" providerId="ADAL" clId="{E130B8CD-1667-0D45-A1DF-3C929024B97E}" dt="2020-09-14T07:54:13.806" v="0" actId="20577"/>
        <pc:sldMkLst>
          <pc:docMk/>
          <pc:sldMk cId="109937484" sldId="271"/>
        </pc:sldMkLst>
      </pc:sldChg>
      <pc:sldChg chg="modNotesTx">
        <pc:chgData name="Karl Jones" userId="b233f293-2ada-48ca-99b4-209afc983296" providerId="ADAL" clId="{E130B8CD-1667-0D45-A1DF-3C929024B97E}" dt="2020-09-14T07:54:18.675" v="4" actId="20577"/>
        <pc:sldMkLst>
          <pc:docMk/>
          <pc:sldMk cId="3308176284" sldId="275"/>
        </pc:sldMkLst>
      </pc:sldChg>
      <pc:sldChg chg="modNotesTx">
        <pc:chgData name="Karl Jones" userId="b233f293-2ada-48ca-99b4-209afc983296" providerId="ADAL" clId="{E130B8CD-1667-0D45-A1DF-3C929024B97E}" dt="2020-09-14T07:54:16.953" v="3" actId="20577"/>
        <pc:sldMkLst>
          <pc:docMk/>
          <pc:sldMk cId="3768481596" sldId="276"/>
        </pc:sldMkLst>
      </pc:sldChg>
      <pc:sldChg chg="modNotesTx">
        <pc:chgData name="Karl Jones" userId="b233f293-2ada-48ca-99b4-209afc983296" providerId="ADAL" clId="{E130B8CD-1667-0D45-A1DF-3C929024B97E}" dt="2020-09-14T07:54:19.651" v="6" actId="20577"/>
        <pc:sldMkLst>
          <pc:docMk/>
          <pc:sldMk cId="851053693" sldId="277"/>
        </pc:sldMkLst>
      </pc:sldChg>
      <pc:sldChg chg="modNotesTx">
        <pc:chgData name="Karl Jones" userId="b233f293-2ada-48ca-99b4-209afc983296" providerId="ADAL" clId="{E130B8CD-1667-0D45-A1DF-3C929024B97E}" dt="2020-09-14T07:54:24.209" v="14" actId="20577"/>
        <pc:sldMkLst>
          <pc:docMk/>
          <pc:sldMk cId="2086798994" sldId="278"/>
        </pc:sldMkLst>
      </pc:sldChg>
      <pc:sldChg chg="modNotesTx">
        <pc:chgData name="Karl Jones" userId="b233f293-2ada-48ca-99b4-209afc983296" providerId="ADAL" clId="{E130B8CD-1667-0D45-A1DF-3C929024B97E}" dt="2020-09-14T07:54:16.030" v="1" actId="20577"/>
        <pc:sldMkLst>
          <pc:docMk/>
          <pc:sldMk cId="3343817611" sldId="279"/>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F46D0995-496B-4F90-91F5-A404D266B9E2}" type="doc">
      <dgm:prSet loTypeId="urn:microsoft.com/office/officeart/2005/8/layout/process4" loCatId="process" qsTypeId="urn:microsoft.com/office/officeart/2005/8/quickstyle/simple1" qsCatId="simple" csTypeId="urn:microsoft.com/office/officeart/2005/8/colors/accent0_3" csCatId="mainScheme"/>
      <dgm:spPr/>
      <dgm:t>
        <a:bodyPr/>
        <a:lstStyle/>
        <a:p>
          <a:endParaRPr lang="en-US"/>
        </a:p>
      </dgm:t>
    </dgm:pt>
    <dgm:pt modelId="{4A4FC718-4132-4106-90E8-E2961AC4E421}">
      <dgm:prSet/>
      <dgm:spPr/>
      <dgm:t>
        <a:bodyPr/>
        <a:lstStyle/>
        <a:p>
          <a:r>
            <a:rPr lang="en-GB" i="1"/>
            <a:t>A safe and inclusive learning environment built on trust</a:t>
          </a:r>
          <a:endParaRPr lang="en-US"/>
        </a:p>
      </dgm:t>
    </dgm:pt>
    <dgm:pt modelId="{FA073F96-5A11-4B4C-BDD3-CCBFBC1DC45B}" type="parTrans" cxnId="{757B1B29-BEFD-4F65-98D0-C27BE0C9BB84}">
      <dgm:prSet/>
      <dgm:spPr/>
      <dgm:t>
        <a:bodyPr/>
        <a:lstStyle/>
        <a:p>
          <a:endParaRPr lang="en-US"/>
        </a:p>
      </dgm:t>
    </dgm:pt>
    <dgm:pt modelId="{74F232E0-8319-4370-9613-895123A3D226}" type="sibTrans" cxnId="{757B1B29-BEFD-4F65-98D0-C27BE0C9BB84}">
      <dgm:prSet/>
      <dgm:spPr/>
      <dgm:t>
        <a:bodyPr/>
        <a:lstStyle/>
        <a:p>
          <a:endParaRPr lang="en-US"/>
        </a:p>
      </dgm:t>
    </dgm:pt>
    <dgm:pt modelId="{FB3CAC61-8D3C-4818-88F9-D0CDE11B39F6}">
      <dgm:prSet/>
      <dgm:spPr/>
      <dgm:t>
        <a:bodyPr/>
        <a:lstStyle/>
        <a:p>
          <a:r>
            <a:rPr lang="en-GB" i="1"/>
            <a:t>Teacher professional development</a:t>
          </a:r>
          <a:endParaRPr lang="en-US"/>
        </a:p>
      </dgm:t>
    </dgm:pt>
    <dgm:pt modelId="{ED4FDFF3-B657-4DD1-B465-787008F6098E}" type="parTrans" cxnId="{3935EB8D-7B34-4227-835E-32E3BCB8C69D}">
      <dgm:prSet/>
      <dgm:spPr/>
      <dgm:t>
        <a:bodyPr/>
        <a:lstStyle/>
        <a:p>
          <a:endParaRPr lang="en-US"/>
        </a:p>
      </dgm:t>
    </dgm:pt>
    <dgm:pt modelId="{4DC79E42-582C-4646-BA8C-C43019BEFD47}" type="sibTrans" cxnId="{3935EB8D-7B34-4227-835E-32E3BCB8C69D}">
      <dgm:prSet/>
      <dgm:spPr/>
      <dgm:t>
        <a:bodyPr/>
        <a:lstStyle/>
        <a:p>
          <a:endParaRPr lang="en-US"/>
        </a:p>
      </dgm:t>
    </dgm:pt>
    <dgm:pt modelId="{89AED5E8-4BE2-44D1-AC48-CE18852C2A9A}">
      <dgm:prSet/>
      <dgm:spPr/>
      <dgm:t>
        <a:bodyPr/>
        <a:lstStyle/>
        <a:p>
          <a:r>
            <a:rPr lang="en-GB" i="1"/>
            <a:t>Teach social and emotional skills</a:t>
          </a:r>
          <a:endParaRPr lang="en-US"/>
        </a:p>
      </dgm:t>
    </dgm:pt>
    <dgm:pt modelId="{52BE6796-14B8-47F8-BBBE-DE89B306D4CE}" type="parTrans" cxnId="{1F30C14E-CE4D-4711-8566-6370A3029440}">
      <dgm:prSet/>
      <dgm:spPr/>
      <dgm:t>
        <a:bodyPr/>
        <a:lstStyle/>
        <a:p>
          <a:endParaRPr lang="en-US"/>
        </a:p>
      </dgm:t>
    </dgm:pt>
    <dgm:pt modelId="{4FE58EED-9B5D-40FE-98E8-AA8A01FCF864}" type="sibTrans" cxnId="{1F30C14E-CE4D-4711-8566-6370A3029440}">
      <dgm:prSet/>
      <dgm:spPr/>
      <dgm:t>
        <a:bodyPr/>
        <a:lstStyle/>
        <a:p>
          <a:endParaRPr lang="en-US"/>
        </a:p>
      </dgm:t>
    </dgm:pt>
    <dgm:pt modelId="{276293CC-B692-4D8A-9DAB-1EB0D58A105A}">
      <dgm:prSet/>
      <dgm:spPr/>
      <dgm:t>
        <a:bodyPr/>
        <a:lstStyle/>
        <a:p>
          <a:r>
            <a:rPr lang="en-GB" i="1"/>
            <a:t>Support from expert agencies</a:t>
          </a:r>
          <a:endParaRPr lang="en-US"/>
        </a:p>
      </dgm:t>
    </dgm:pt>
    <dgm:pt modelId="{941F598A-E792-4CE7-B9CD-3AD5976A856B}" type="parTrans" cxnId="{F8919238-4431-476F-885F-1394F833711D}">
      <dgm:prSet/>
      <dgm:spPr/>
      <dgm:t>
        <a:bodyPr/>
        <a:lstStyle/>
        <a:p>
          <a:endParaRPr lang="en-US"/>
        </a:p>
      </dgm:t>
    </dgm:pt>
    <dgm:pt modelId="{A2048411-3C61-4FE9-B6B8-E6F46AF30D94}" type="sibTrans" cxnId="{F8919238-4431-476F-885F-1394F833711D}">
      <dgm:prSet/>
      <dgm:spPr/>
      <dgm:t>
        <a:bodyPr/>
        <a:lstStyle/>
        <a:p>
          <a:endParaRPr lang="en-US"/>
        </a:p>
      </dgm:t>
    </dgm:pt>
    <dgm:pt modelId="{25326B30-5B9A-4C02-9784-9A7AAB7AB62A}">
      <dgm:prSet/>
      <dgm:spPr/>
      <dgm:t>
        <a:bodyPr/>
        <a:lstStyle/>
        <a:p>
          <a:r>
            <a:rPr lang="en-GB" i="1"/>
            <a:t>Include parents</a:t>
          </a:r>
          <a:endParaRPr lang="en-US"/>
        </a:p>
      </dgm:t>
    </dgm:pt>
    <dgm:pt modelId="{C6E8EC3C-485A-481D-BC34-C476EDA2D942}" type="parTrans" cxnId="{963C4D66-F8B6-4B8F-B65D-EBAA25C41F85}">
      <dgm:prSet/>
      <dgm:spPr/>
      <dgm:t>
        <a:bodyPr/>
        <a:lstStyle/>
        <a:p>
          <a:endParaRPr lang="en-US"/>
        </a:p>
      </dgm:t>
    </dgm:pt>
    <dgm:pt modelId="{714FBC82-7DE4-4055-B0C2-4BC7DF37F4AE}" type="sibTrans" cxnId="{963C4D66-F8B6-4B8F-B65D-EBAA25C41F85}">
      <dgm:prSet/>
      <dgm:spPr/>
      <dgm:t>
        <a:bodyPr/>
        <a:lstStyle/>
        <a:p>
          <a:endParaRPr lang="en-US"/>
        </a:p>
      </dgm:t>
    </dgm:pt>
    <dgm:pt modelId="{2B2929C0-966B-4DC6-8BE3-1BC436E5BC8E}">
      <dgm:prSet/>
      <dgm:spPr/>
      <dgm:t>
        <a:bodyPr/>
        <a:lstStyle/>
        <a:p>
          <a:r>
            <a:rPr lang="en-GB" i="1"/>
            <a:t>Teacher reflection</a:t>
          </a:r>
          <a:endParaRPr lang="en-US"/>
        </a:p>
      </dgm:t>
    </dgm:pt>
    <dgm:pt modelId="{F1FEFBEC-22A2-4A07-8169-ED1EAEB7C257}" type="parTrans" cxnId="{1BD46091-1E2C-42F4-A141-5D76D7DF19A5}">
      <dgm:prSet/>
      <dgm:spPr/>
      <dgm:t>
        <a:bodyPr/>
        <a:lstStyle/>
        <a:p>
          <a:endParaRPr lang="en-US"/>
        </a:p>
      </dgm:t>
    </dgm:pt>
    <dgm:pt modelId="{B3A43EF2-9992-4A1B-A8B6-9589836E65FB}" type="sibTrans" cxnId="{1BD46091-1E2C-42F4-A141-5D76D7DF19A5}">
      <dgm:prSet/>
      <dgm:spPr/>
      <dgm:t>
        <a:bodyPr/>
        <a:lstStyle/>
        <a:p>
          <a:endParaRPr lang="en-US"/>
        </a:p>
      </dgm:t>
    </dgm:pt>
    <dgm:pt modelId="{A481F2B0-D331-EE42-89B1-5AAC24CFEE7C}" type="pres">
      <dgm:prSet presAssocID="{F46D0995-496B-4F90-91F5-A404D266B9E2}" presName="Name0" presStyleCnt="0">
        <dgm:presLayoutVars>
          <dgm:dir/>
          <dgm:animLvl val="lvl"/>
          <dgm:resizeHandles val="exact"/>
        </dgm:presLayoutVars>
      </dgm:prSet>
      <dgm:spPr/>
    </dgm:pt>
    <dgm:pt modelId="{1A7B39E1-E040-994A-888C-8D4864598BBF}" type="pres">
      <dgm:prSet presAssocID="{2B2929C0-966B-4DC6-8BE3-1BC436E5BC8E}" presName="boxAndChildren" presStyleCnt="0"/>
      <dgm:spPr/>
    </dgm:pt>
    <dgm:pt modelId="{8EDDD6FC-D6BE-CC40-A8B5-AC31300DABFA}" type="pres">
      <dgm:prSet presAssocID="{2B2929C0-966B-4DC6-8BE3-1BC436E5BC8E}" presName="parentTextBox" presStyleLbl="node1" presStyleIdx="0" presStyleCnt="6"/>
      <dgm:spPr/>
    </dgm:pt>
    <dgm:pt modelId="{F316C5DC-70A1-E046-8B6B-A75F4EF77874}" type="pres">
      <dgm:prSet presAssocID="{714FBC82-7DE4-4055-B0C2-4BC7DF37F4AE}" presName="sp" presStyleCnt="0"/>
      <dgm:spPr/>
    </dgm:pt>
    <dgm:pt modelId="{696748F5-B5B7-DD4D-9E41-9479C4AE0114}" type="pres">
      <dgm:prSet presAssocID="{25326B30-5B9A-4C02-9784-9A7AAB7AB62A}" presName="arrowAndChildren" presStyleCnt="0"/>
      <dgm:spPr/>
    </dgm:pt>
    <dgm:pt modelId="{6F38125F-C627-B340-8788-3073AE66B449}" type="pres">
      <dgm:prSet presAssocID="{25326B30-5B9A-4C02-9784-9A7AAB7AB62A}" presName="parentTextArrow" presStyleLbl="node1" presStyleIdx="1" presStyleCnt="6"/>
      <dgm:spPr/>
    </dgm:pt>
    <dgm:pt modelId="{89811E6D-0B37-E94E-91CD-4B19B1CC022B}" type="pres">
      <dgm:prSet presAssocID="{A2048411-3C61-4FE9-B6B8-E6F46AF30D94}" presName="sp" presStyleCnt="0"/>
      <dgm:spPr/>
    </dgm:pt>
    <dgm:pt modelId="{D14DD3DA-5C8E-E24A-BDBC-784EFEFC0FB4}" type="pres">
      <dgm:prSet presAssocID="{276293CC-B692-4D8A-9DAB-1EB0D58A105A}" presName="arrowAndChildren" presStyleCnt="0"/>
      <dgm:spPr/>
    </dgm:pt>
    <dgm:pt modelId="{74F96226-3E05-B242-8CA7-4B20B30FAA80}" type="pres">
      <dgm:prSet presAssocID="{276293CC-B692-4D8A-9DAB-1EB0D58A105A}" presName="parentTextArrow" presStyleLbl="node1" presStyleIdx="2" presStyleCnt="6"/>
      <dgm:spPr/>
    </dgm:pt>
    <dgm:pt modelId="{C07DBC10-C8D9-4D48-8117-7887C9DDAC9A}" type="pres">
      <dgm:prSet presAssocID="{4FE58EED-9B5D-40FE-98E8-AA8A01FCF864}" presName="sp" presStyleCnt="0"/>
      <dgm:spPr/>
    </dgm:pt>
    <dgm:pt modelId="{AADB778F-63A6-9440-808E-BF9AADBC7B33}" type="pres">
      <dgm:prSet presAssocID="{89AED5E8-4BE2-44D1-AC48-CE18852C2A9A}" presName="arrowAndChildren" presStyleCnt="0"/>
      <dgm:spPr/>
    </dgm:pt>
    <dgm:pt modelId="{E3E69486-2F72-6545-B5CE-8709ACE540DF}" type="pres">
      <dgm:prSet presAssocID="{89AED5E8-4BE2-44D1-AC48-CE18852C2A9A}" presName="parentTextArrow" presStyleLbl="node1" presStyleIdx="3" presStyleCnt="6"/>
      <dgm:spPr/>
    </dgm:pt>
    <dgm:pt modelId="{0BFF6032-C55E-5F41-A71D-EDD1EC436E32}" type="pres">
      <dgm:prSet presAssocID="{4DC79E42-582C-4646-BA8C-C43019BEFD47}" presName="sp" presStyleCnt="0"/>
      <dgm:spPr/>
    </dgm:pt>
    <dgm:pt modelId="{371D55BA-31CF-BB46-9474-2271245A40E4}" type="pres">
      <dgm:prSet presAssocID="{FB3CAC61-8D3C-4818-88F9-D0CDE11B39F6}" presName="arrowAndChildren" presStyleCnt="0"/>
      <dgm:spPr/>
    </dgm:pt>
    <dgm:pt modelId="{BC493922-6618-D743-8851-8134971E255D}" type="pres">
      <dgm:prSet presAssocID="{FB3CAC61-8D3C-4818-88F9-D0CDE11B39F6}" presName="parentTextArrow" presStyleLbl="node1" presStyleIdx="4" presStyleCnt="6"/>
      <dgm:spPr/>
    </dgm:pt>
    <dgm:pt modelId="{8C187F6F-99F7-A142-AC86-D283CE5BE4F6}" type="pres">
      <dgm:prSet presAssocID="{74F232E0-8319-4370-9613-895123A3D226}" presName="sp" presStyleCnt="0"/>
      <dgm:spPr/>
    </dgm:pt>
    <dgm:pt modelId="{C894F3CD-FDE8-9E4F-A4D6-372BC54D438B}" type="pres">
      <dgm:prSet presAssocID="{4A4FC718-4132-4106-90E8-E2961AC4E421}" presName="arrowAndChildren" presStyleCnt="0"/>
      <dgm:spPr/>
    </dgm:pt>
    <dgm:pt modelId="{CB735ABE-1131-8B45-B314-F3286444A6B7}" type="pres">
      <dgm:prSet presAssocID="{4A4FC718-4132-4106-90E8-E2961AC4E421}" presName="parentTextArrow" presStyleLbl="node1" presStyleIdx="5" presStyleCnt="6"/>
      <dgm:spPr/>
    </dgm:pt>
  </dgm:ptLst>
  <dgm:cxnLst>
    <dgm:cxn modelId="{ECCF3700-8D4F-A740-87AB-80B2A592D0C8}" type="presOf" srcId="{89AED5E8-4BE2-44D1-AC48-CE18852C2A9A}" destId="{E3E69486-2F72-6545-B5CE-8709ACE540DF}" srcOrd="0" destOrd="0" presId="urn:microsoft.com/office/officeart/2005/8/layout/process4"/>
    <dgm:cxn modelId="{56521A0D-513E-8E42-AC0A-375BC3582AC3}" type="presOf" srcId="{FB3CAC61-8D3C-4818-88F9-D0CDE11B39F6}" destId="{BC493922-6618-D743-8851-8134971E255D}" srcOrd="0" destOrd="0" presId="urn:microsoft.com/office/officeart/2005/8/layout/process4"/>
    <dgm:cxn modelId="{757B1B29-BEFD-4F65-98D0-C27BE0C9BB84}" srcId="{F46D0995-496B-4F90-91F5-A404D266B9E2}" destId="{4A4FC718-4132-4106-90E8-E2961AC4E421}" srcOrd="0" destOrd="0" parTransId="{FA073F96-5A11-4B4C-BDD3-CCBFBC1DC45B}" sibTransId="{74F232E0-8319-4370-9613-895123A3D226}"/>
    <dgm:cxn modelId="{F8919238-4431-476F-885F-1394F833711D}" srcId="{F46D0995-496B-4F90-91F5-A404D266B9E2}" destId="{276293CC-B692-4D8A-9DAB-1EB0D58A105A}" srcOrd="3" destOrd="0" parTransId="{941F598A-E792-4CE7-B9CD-3AD5976A856B}" sibTransId="{A2048411-3C61-4FE9-B6B8-E6F46AF30D94}"/>
    <dgm:cxn modelId="{2286104E-2C1C-EA40-A18B-9E94A12FEEC3}" type="presOf" srcId="{F46D0995-496B-4F90-91F5-A404D266B9E2}" destId="{A481F2B0-D331-EE42-89B1-5AAC24CFEE7C}" srcOrd="0" destOrd="0" presId="urn:microsoft.com/office/officeart/2005/8/layout/process4"/>
    <dgm:cxn modelId="{1F30C14E-CE4D-4711-8566-6370A3029440}" srcId="{F46D0995-496B-4F90-91F5-A404D266B9E2}" destId="{89AED5E8-4BE2-44D1-AC48-CE18852C2A9A}" srcOrd="2" destOrd="0" parTransId="{52BE6796-14B8-47F8-BBBE-DE89B306D4CE}" sibTransId="{4FE58EED-9B5D-40FE-98E8-AA8A01FCF864}"/>
    <dgm:cxn modelId="{07C5625F-7135-DA4C-999A-3649145DD2ED}" type="presOf" srcId="{2B2929C0-966B-4DC6-8BE3-1BC436E5BC8E}" destId="{8EDDD6FC-D6BE-CC40-A8B5-AC31300DABFA}" srcOrd="0" destOrd="0" presId="urn:microsoft.com/office/officeart/2005/8/layout/process4"/>
    <dgm:cxn modelId="{963C4D66-F8B6-4B8F-B65D-EBAA25C41F85}" srcId="{F46D0995-496B-4F90-91F5-A404D266B9E2}" destId="{25326B30-5B9A-4C02-9784-9A7AAB7AB62A}" srcOrd="4" destOrd="0" parTransId="{C6E8EC3C-485A-481D-BC34-C476EDA2D942}" sibTransId="{714FBC82-7DE4-4055-B0C2-4BC7DF37F4AE}"/>
    <dgm:cxn modelId="{3935EB8D-7B34-4227-835E-32E3BCB8C69D}" srcId="{F46D0995-496B-4F90-91F5-A404D266B9E2}" destId="{FB3CAC61-8D3C-4818-88F9-D0CDE11B39F6}" srcOrd="1" destOrd="0" parTransId="{ED4FDFF3-B657-4DD1-B465-787008F6098E}" sibTransId="{4DC79E42-582C-4646-BA8C-C43019BEFD47}"/>
    <dgm:cxn modelId="{1BD46091-1E2C-42F4-A141-5D76D7DF19A5}" srcId="{F46D0995-496B-4F90-91F5-A404D266B9E2}" destId="{2B2929C0-966B-4DC6-8BE3-1BC436E5BC8E}" srcOrd="5" destOrd="0" parTransId="{F1FEFBEC-22A2-4A07-8169-ED1EAEB7C257}" sibTransId="{B3A43EF2-9992-4A1B-A8B6-9589836E65FB}"/>
    <dgm:cxn modelId="{AD97B399-D4A5-5C41-B168-C091C2E1FC09}" type="presOf" srcId="{4A4FC718-4132-4106-90E8-E2961AC4E421}" destId="{CB735ABE-1131-8B45-B314-F3286444A6B7}" srcOrd="0" destOrd="0" presId="urn:microsoft.com/office/officeart/2005/8/layout/process4"/>
    <dgm:cxn modelId="{A8DAF6B2-BF7A-604C-BC7E-25E5D0E8562D}" type="presOf" srcId="{25326B30-5B9A-4C02-9784-9A7AAB7AB62A}" destId="{6F38125F-C627-B340-8788-3073AE66B449}" srcOrd="0" destOrd="0" presId="urn:microsoft.com/office/officeart/2005/8/layout/process4"/>
    <dgm:cxn modelId="{E3FE04BC-FA4B-B242-B40B-01C08EDD68D1}" type="presOf" srcId="{276293CC-B692-4D8A-9DAB-1EB0D58A105A}" destId="{74F96226-3E05-B242-8CA7-4B20B30FAA80}" srcOrd="0" destOrd="0" presId="urn:microsoft.com/office/officeart/2005/8/layout/process4"/>
    <dgm:cxn modelId="{89C907B5-CC79-0A48-882D-B91994A58D07}" type="presParOf" srcId="{A481F2B0-D331-EE42-89B1-5AAC24CFEE7C}" destId="{1A7B39E1-E040-994A-888C-8D4864598BBF}" srcOrd="0" destOrd="0" presId="urn:microsoft.com/office/officeart/2005/8/layout/process4"/>
    <dgm:cxn modelId="{B651F83F-F7A8-594E-9F72-99F859902D14}" type="presParOf" srcId="{1A7B39E1-E040-994A-888C-8D4864598BBF}" destId="{8EDDD6FC-D6BE-CC40-A8B5-AC31300DABFA}" srcOrd="0" destOrd="0" presId="urn:microsoft.com/office/officeart/2005/8/layout/process4"/>
    <dgm:cxn modelId="{5FBD3285-926F-C94F-81BD-B25245F81034}" type="presParOf" srcId="{A481F2B0-D331-EE42-89B1-5AAC24CFEE7C}" destId="{F316C5DC-70A1-E046-8B6B-A75F4EF77874}" srcOrd="1" destOrd="0" presId="urn:microsoft.com/office/officeart/2005/8/layout/process4"/>
    <dgm:cxn modelId="{7C23326A-5364-9740-A051-3A8E917795C3}" type="presParOf" srcId="{A481F2B0-D331-EE42-89B1-5AAC24CFEE7C}" destId="{696748F5-B5B7-DD4D-9E41-9479C4AE0114}" srcOrd="2" destOrd="0" presId="urn:microsoft.com/office/officeart/2005/8/layout/process4"/>
    <dgm:cxn modelId="{6FB175BD-4142-9D45-9FF8-57FEAECCB4FA}" type="presParOf" srcId="{696748F5-B5B7-DD4D-9E41-9479C4AE0114}" destId="{6F38125F-C627-B340-8788-3073AE66B449}" srcOrd="0" destOrd="0" presId="urn:microsoft.com/office/officeart/2005/8/layout/process4"/>
    <dgm:cxn modelId="{C774B2B5-043E-C34B-848B-D149D755FD6D}" type="presParOf" srcId="{A481F2B0-D331-EE42-89B1-5AAC24CFEE7C}" destId="{89811E6D-0B37-E94E-91CD-4B19B1CC022B}" srcOrd="3" destOrd="0" presId="urn:microsoft.com/office/officeart/2005/8/layout/process4"/>
    <dgm:cxn modelId="{0F432C95-6B40-6C42-ABA0-2987FEBC4772}" type="presParOf" srcId="{A481F2B0-D331-EE42-89B1-5AAC24CFEE7C}" destId="{D14DD3DA-5C8E-E24A-BDBC-784EFEFC0FB4}" srcOrd="4" destOrd="0" presId="urn:microsoft.com/office/officeart/2005/8/layout/process4"/>
    <dgm:cxn modelId="{FAE14365-C899-724D-BAEF-2787EF5EB6AE}" type="presParOf" srcId="{D14DD3DA-5C8E-E24A-BDBC-784EFEFC0FB4}" destId="{74F96226-3E05-B242-8CA7-4B20B30FAA80}" srcOrd="0" destOrd="0" presId="urn:microsoft.com/office/officeart/2005/8/layout/process4"/>
    <dgm:cxn modelId="{227B33B6-26D6-DE4E-8579-D5D6718F05C7}" type="presParOf" srcId="{A481F2B0-D331-EE42-89B1-5AAC24CFEE7C}" destId="{C07DBC10-C8D9-4D48-8117-7887C9DDAC9A}" srcOrd="5" destOrd="0" presId="urn:microsoft.com/office/officeart/2005/8/layout/process4"/>
    <dgm:cxn modelId="{E3E79BDF-6057-724A-A84E-0B244283C1CB}" type="presParOf" srcId="{A481F2B0-D331-EE42-89B1-5AAC24CFEE7C}" destId="{AADB778F-63A6-9440-808E-BF9AADBC7B33}" srcOrd="6" destOrd="0" presId="urn:microsoft.com/office/officeart/2005/8/layout/process4"/>
    <dgm:cxn modelId="{1FD6E50B-CA05-EA4B-8AE2-C697EA32AE16}" type="presParOf" srcId="{AADB778F-63A6-9440-808E-BF9AADBC7B33}" destId="{E3E69486-2F72-6545-B5CE-8709ACE540DF}" srcOrd="0" destOrd="0" presId="urn:microsoft.com/office/officeart/2005/8/layout/process4"/>
    <dgm:cxn modelId="{5C9EA644-1AF5-6F4C-AE12-676A624B163D}" type="presParOf" srcId="{A481F2B0-D331-EE42-89B1-5AAC24CFEE7C}" destId="{0BFF6032-C55E-5F41-A71D-EDD1EC436E32}" srcOrd="7" destOrd="0" presId="urn:microsoft.com/office/officeart/2005/8/layout/process4"/>
    <dgm:cxn modelId="{42206931-F639-0842-89C7-09B0E3C1A0E4}" type="presParOf" srcId="{A481F2B0-D331-EE42-89B1-5AAC24CFEE7C}" destId="{371D55BA-31CF-BB46-9474-2271245A40E4}" srcOrd="8" destOrd="0" presId="urn:microsoft.com/office/officeart/2005/8/layout/process4"/>
    <dgm:cxn modelId="{E24EAFA2-1A32-1049-86A5-D7D45A5A76B5}" type="presParOf" srcId="{371D55BA-31CF-BB46-9474-2271245A40E4}" destId="{BC493922-6618-D743-8851-8134971E255D}" srcOrd="0" destOrd="0" presId="urn:microsoft.com/office/officeart/2005/8/layout/process4"/>
    <dgm:cxn modelId="{D96B04BC-CC39-8D47-A3E5-6806D05AD1D1}" type="presParOf" srcId="{A481F2B0-D331-EE42-89B1-5AAC24CFEE7C}" destId="{8C187F6F-99F7-A142-AC86-D283CE5BE4F6}" srcOrd="9" destOrd="0" presId="urn:microsoft.com/office/officeart/2005/8/layout/process4"/>
    <dgm:cxn modelId="{756A7803-51A0-DA4D-BD68-AE7A8E91DF9E}" type="presParOf" srcId="{A481F2B0-D331-EE42-89B1-5AAC24CFEE7C}" destId="{C894F3CD-FDE8-9E4F-A4D6-372BC54D438B}" srcOrd="10" destOrd="0" presId="urn:microsoft.com/office/officeart/2005/8/layout/process4"/>
    <dgm:cxn modelId="{5C2583A5-8211-A14B-BAFD-1DDC5162A0A5}" type="presParOf" srcId="{C894F3CD-FDE8-9E4F-A4D6-372BC54D438B}" destId="{CB735ABE-1131-8B45-B314-F3286444A6B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4DB088-9BD1-4022-884B-E06B4D88659D}"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201EDD87-56AE-421A-B700-A5D3226FA71E}">
      <dgm:prSet/>
      <dgm:spPr/>
      <dgm:t>
        <a:bodyPr/>
        <a:lstStyle/>
        <a:p>
          <a:r>
            <a:rPr lang="en-US" dirty="0"/>
            <a:t>How did that task make you think differently about learners?</a:t>
          </a:r>
        </a:p>
      </dgm:t>
    </dgm:pt>
    <dgm:pt modelId="{523E29A7-3E23-4ADE-9762-970E3E3D8E96}" type="parTrans" cxnId="{225BC84D-7151-4313-A665-16CA9AC9A21A}">
      <dgm:prSet/>
      <dgm:spPr/>
      <dgm:t>
        <a:bodyPr/>
        <a:lstStyle/>
        <a:p>
          <a:endParaRPr lang="en-US"/>
        </a:p>
      </dgm:t>
    </dgm:pt>
    <dgm:pt modelId="{368EF1EC-9F00-4F5E-B361-6A23799AF297}" type="sibTrans" cxnId="{225BC84D-7151-4313-A665-16CA9AC9A21A}">
      <dgm:prSet/>
      <dgm:spPr/>
      <dgm:t>
        <a:bodyPr/>
        <a:lstStyle/>
        <a:p>
          <a:endParaRPr lang="en-US"/>
        </a:p>
      </dgm:t>
    </dgm:pt>
    <dgm:pt modelId="{7E5BC0D0-2F37-4FAB-A190-C0C3D9464E53}">
      <dgm:prSet/>
      <dgm:spPr/>
      <dgm:t>
        <a:bodyPr/>
        <a:lstStyle/>
        <a:p>
          <a:r>
            <a:rPr lang="en-US" dirty="0"/>
            <a:t>Can it be too easy to pigeonhole?</a:t>
          </a:r>
        </a:p>
      </dgm:t>
    </dgm:pt>
    <dgm:pt modelId="{FACD62EF-DA46-47F0-9EA4-C20D34FE3587}" type="parTrans" cxnId="{98283F7F-D44A-4268-B607-593585C02A50}">
      <dgm:prSet/>
      <dgm:spPr/>
      <dgm:t>
        <a:bodyPr/>
        <a:lstStyle/>
        <a:p>
          <a:endParaRPr lang="en-US"/>
        </a:p>
      </dgm:t>
    </dgm:pt>
    <dgm:pt modelId="{00BFFACC-12E3-4072-B198-58768A6989C7}" type="sibTrans" cxnId="{98283F7F-D44A-4268-B607-593585C02A50}">
      <dgm:prSet/>
      <dgm:spPr/>
      <dgm:t>
        <a:bodyPr/>
        <a:lstStyle/>
        <a:p>
          <a:endParaRPr lang="en-US"/>
        </a:p>
      </dgm:t>
    </dgm:pt>
    <dgm:pt modelId="{7FB61BD0-5940-4D4C-BE4A-F2A3708364BE}">
      <dgm:prSet/>
      <dgm:spPr/>
      <dgm:t>
        <a:bodyPr/>
        <a:lstStyle/>
        <a:p>
          <a:r>
            <a:rPr lang="en-US"/>
            <a:t>Does a negative start always necessarily lead to a negative development?</a:t>
          </a:r>
        </a:p>
      </dgm:t>
    </dgm:pt>
    <dgm:pt modelId="{DCCA1F5F-9F40-4A43-81EB-79D705AFD4F6}" type="parTrans" cxnId="{6F9DEEE8-E5F1-4F80-8087-86538E8FD92A}">
      <dgm:prSet/>
      <dgm:spPr/>
      <dgm:t>
        <a:bodyPr/>
        <a:lstStyle/>
        <a:p>
          <a:endParaRPr lang="en-US"/>
        </a:p>
      </dgm:t>
    </dgm:pt>
    <dgm:pt modelId="{CFD2BAB7-1B38-4440-9A94-6FB3F23C5C2F}" type="sibTrans" cxnId="{6F9DEEE8-E5F1-4F80-8087-86538E8FD92A}">
      <dgm:prSet/>
      <dgm:spPr/>
      <dgm:t>
        <a:bodyPr/>
        <a:lstStyle/>
        <a:p>
          <a:endParaRPr lang="en-US"/>
        </a:p>
      </dgm:t>
    </dgm:pt>
    <dgm:pt modelId="{6EEEBDF6-08A7-4336-ACE0-8601ACC0B00C}">
      <dgm:prSet/>
      <dgm:spPr/>
      <dgm:t>
        <a:bodyPr/>
        <a:lstStyle/>
        <a:p>
          <a:r>
            <a:rPr lang="en-US"/>
            <a:t>NO WE ARE INDIVIDUALS!</a:t>
          </a:r>
        </a:p>
      </dgm:t>
    </dgm:pt>
    <dgm:pt modelId="{175DF927-960D-4B9D-A638-7A78D10F5EB9}" type="parTrans" cxnId="{49A5A96A-1EA5-4534-A194-635CD24A03CC}">
      <dgm:prSet/>
      <dgm:spPr/>
      <dgm:t>
        <a:bodyPr/>
        <a:lstStyle/>
        <a:p>
          <a:endParaRPr lang="en-US"/>
        </a:p>
      </dgm:t>
    </dgm:pt>
    <dgm:pt modelId="{721CE3C8-D981-4F42-934E-F9F015E07E3B}" type="sibTrans" cxnId="{49A5A96A-1EA5-4534-A194-635CD24A03CC}">
      <dgm:prSet/>
      <dgm:spPr/>
      <dgm:t>
        <a:bodyPr/>
        <a:lstStyle/>
        <a:p>
          <a:endParaRPr lang="en-US"/>
        </a:p>
      </dgm:t>
    </dgm:pt>
    <dgm:pt modelId="{D77DC63D-85A6-4B5A-8D83-88293480F2C0}" type="pres">
      <dgm:prSet presAssocID="{2D4DB088-9BD1-4022-884B-E06B4D88659D}" presName="root" presStyleCnt="0">
        <dgm:presLayoutVars>
          <dgm:dir/>
          <dgm:resizeHandles val="exact"/>
        </dgm:presLayoutVars>
      </dgm:prSet>
      <dgm:spPr/>
    </dgm:pt>
    <dgm:pt modelId="{0BE643DF-0823-4E6A-8024-075DB86B5FA1}" type="pres">
      <dgm:prSet presAssocID="{2D4DB088-9BD1-4022-884B-E06B4D88659D}" presName="container" presStyleCnt="0">
        <dgm:presLayoutVars>
          <dgm:dir/>
          <dgm:resizeHandles val="exact"/>
        </dgm:presLayoutVars>
      </dgm:prSet>
      <dgm:spPr/>
    </dgm:pt>
    <dgm:pt modelId="{C51A7951-3E46-4ECC-9F0A-6F4BAD79CCD8}" type="pres">
      <dgm:prSet presAssocID="{201EDD87-56AE-421A-B700-A5D3226FA71E}" presName="compNode" presStyleCnt="0"/>
      <dgm:spPr/>
    </dgm:pt>
    <dgm:pt modelId="{F8A263E3-7476-4ECD-8C30-724CE9D1615C}" type="pres">
      <dgm:prSet presAssocID="{201EDD87-56AE-421A-B700-A5D3226FA71E}" presName="iconBgRect" presStyleLbl="bgShp" presStyleIdx="0" presStyleCnt="4"/>
      <dgm:spPr/>
    </dgm:pt>
    <dgm:pt modelId="{9EFEDB69-A50B-4F2F-BD12-3DF17FED580E}" type="pres">
      <dgm:prSet presAssocID="{201EDD87-56AE-421A-B700-A5D3226FA71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8EE22398-8919-4AAB-942B-C1BA4334A72B}" type="pres">
      <dgm:prSet presAssocID="{201EDD87-56AE-421A-B700-A5D3226FA71E}" presName="spaceRect" presStyleCnt="0"/>
      <dgm:spPr/>
    </dgm:pt>
    <dgm:pt modelId="{8BEBD162-16D9-473B-9F0B-245B2B3FDD59}" type="pres">
      <dgm:prSet presAssocID="{201EDD87-56AE-421A-B700-A5D3226FA71E}" presName="textRect" presStyleLbl="revTx" presStyleIdx="0" presStyleCnt="4">
        <dgm:presLayoutVars>
          <dgm:chMax val="1"/>
          <dgm:chPref val="1"/>
        </dgm:presLayoutVars>
      </dgm:prSet>
      <dgm:spPr/>
    </dgm:pt>
    <dgm:pt modelId="{8A83F90B-0354-4F34-BCD5-EEB6897725E5}" type="pres">
      <dgm:prSet presAssocID="{368EF1EC-9F00-4F5E-B361-6A23799AF297}" presName="sibTrans" presStyleLbl="sibTrans2D1" presStyleIdx="0" presStyleCnt="0"/>
      <dgm:spPr/>
    </dgm:pt>
    <dgm:pt modelId="{643D1E75-961B-4A92-9BBD-0901530BBFC6}" type="pres">
      <dgm:prSet presAssocID="{7E5BC0D0-2F37-4FAB-A190-C0C3D9464E53}" presName="compNode" presStyleCnt="0"/>
      <dgm:spPr/>
    </dgm:pt>
    <dgm:pt modelId="{E13AF8CC-3CCE-492C-AC1E-229F527D0D9C}" type="pres">
      <dgm:prSet presAssocID="{7E5BC0D0-2F37-4FAB-A190-C0C3D9464E53}" presName="iconBgRect" presStyleLbl="bgShp" presStyleIdx="1" presStyleCnt="4"/>
      <dgm:spPr/>
    </dgm:pt>
    <dgm:pt modelId="{DDD476EB-3015-4416-B2E0-DD01AB110BC3}" type="pres">
      <dgm:prSet presAssocID="{7E5BC0D0-2F37-4FAB-A190-C0C3D9464E5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ck"/>
        </a:ext>
      </dgm:extLst>
    </dgm:pt>
    <dgm:pt modelId="{C07D0543-D1B2-40AB-AE2C-C78E041ACD07}" type="pres">
      <dgm:prSet presAssocID="{7E5BC0D0-2F37-4FAB-A190-C0C3D9464E53}" presName="spaceRect" presStyleCnt="0"/>
      <dgm:spPr/>
    </dgm:pt>
    <dgm:pt modelId="{FA5D369D-9390-41E3-AB27-911D9984DBAC}" type="pres">
      <dgm:prSet presAssocID="{7E5BC0D0-2F37-4FAB-A190-C0C3D9464E53}" presName="textRect" presStyleLbl="revTx" presStyleIdx="1" presStyleCnt="4">
        <dgm:presLayoutVars>
          <dgm:chMax val="1"/>
          <dgm:chPref val="1"/>
        </dgm:presLayoutVars>
      </dgm:prSet>
      <dgm:spPr/>
    </dgm:pt>
    <dgm:pt modelId="{D706230C-7B3E-4763-AAFB-2A5FC2B13893}" type="pres">
      <dgm:prSet presAssocID="{00BFFACC-12E3-4072-B198-58768A6989C7}" presName="sibTrans" presStyleLbl="sibTrans2D1" presStyleIdx="0" presStyleCnt="0"/>
      <dgm:spPr/>
    </dgm:pt>
    <dgm:pt modelId="{85B172E9-A4D2-4882-B173-491BE2A13898}" type="pres">
      <dgm:prSet presAssocID="{7FB61BD0-5940-4D4C-BE4A-F2A3708364BE}" presName="compNode" presStyleCnt="0"/>
      <dgm:spPr/>
    </dgm:pt>
    <dgm:pt modelId="{FDFFC0DD-08D2-4107-99B0-11ACCD9B7034}" type="pres">
      <dgm:prSet presAssocID="{7FB61BD0-5940-4D4C-BE4A-F2A3708364BE}" presName="iconBgRect" presStyleLbl="bgShp" presStyleIdx="2" presStyleCnt="4"/>
      <dgm:spPr/>
    </dgm:pt>
    <dgm:pt modelId="{2A73D2F6-DAA7-45A5-9F60-B2CECA28E6E8}" type="pres">
      <dgm:prSet presAssocID="{7FB61BD0-5940-4D4C-BE4A-F2A3708364B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420CBE7F-B925-4080-9FD1-C3C1C03FD5D5}" type="pres">
      <dgm:prSet presAssocID="{7FB61BD0-5940-4D4C-BE4A-F2A3708364BE}" presName="spaceRect" presStyleCnt="0"/>
      <dgm:spPr/>
    </dgm:pt>
    <dgm:pt modelId="{F57CE373-B1C2-4BB5-8F7B-13A2CDF9B46A}" type="pres">
      <dgm:prSet presAssocID="{7FB61BD0-5940-4D4C-BE4A-F2A3708364BE}" presName="textRect" presStyleLbl="revTx" presStyleIdx="2" presStyleCnt="4">
        <dgm:presLayoutVars>
          <dgm:chMax val="1"/>
          <dgm:chPref val="1"/>
        </dgm:presLayoutVars>
      </dgm:prSet>
      <dgm:spPr/>
    </dgm:pt>
    <dgm:pt modelId="{2B576C95-7C71-4310-9603-4CBFAD0964E9}" type="pres">
      <dgm:prSet presAssocID="{CFD2BAB7-1B38-4440-9A94-6FB3F23C5C2F}" presName="sibTrans" presStyleLbl="sibTrans2D1" presStyleIdx="0" presStyleCnt="0"/>
      <dgm:spPr/>
    </dgm:pt>
    <dgm:pt modelId="{62EAEA15-55C1-4F72-A9F2-C7D2EDC5BC36}" type="pres">
      <dgm:prSet presAssocID="{6EEEBDF6-08A7-4336-ACE0-8601ACC0B00C}" presName="compNode" presStyleCnt="0"/>
      <dgm:spPr/>
    </dgm:pt>
    <dgm:pt modelId="{A12BBC16-3D2A-43A0-BA45-1307CECD1CBE}" type="pres">
      <dgm:prSet presAssocID="{6EEEBDF6-08A7-4336-ACE0-8601ACC0B00C}" presName="iconBgRect" presStyleLbl="bgShp" presStyleIdx="3" presStyleCnt="4"/>
      <dgm:spPr/>
    </dgm:pt>
    <dgm:pt modelId="{70452060-7EF9-49A9-BEBA-480DED41C16E}" type="pres">
      <dgm:prSet presAssocID="{6EEEBDF6-08A7-4336-ACE0-8601ACC0B0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orbidden"/>
        </a:ext>
      </dgm:extLst>
    </dgm:pt>
    <dgm:pt modelId="{D6A1614E-1D02-441F-A5D0-1F756EBA0D67}" type="pres">
      <dgm:prSet presAssocID="{6EEEBDF6-08A7-4336-ACE0-8601ACC0B00C}" presName="spaceRect" presStyleCnt="0"/>
      <dgm:spPr/>
    </dgm:pt>
    <dgm:pt modelId="{93E7646D-6593-4036-8CDA-37D9F7A21B7E}" type="pres">
      <dgm:prSet presAssocID="{6EEEBDF6-08A7-4336-ACE0-8601ACC0B00C}" presName="textRect" presStyleLbl="revTx" presStyleIdx="3" presStyleCnt="4">
        <dgm:presLayoutVars>
          <dgm:chMax val="1"/>
          <dgm:chPref val="1"/>
        </dgm:presLayoutVars>
      </dgm:prSet>
      <dgm:spPr/>
    </dgm:pt>
  </dgm:ptLst>
  <dgm:cxnLst>
    <dgm:cxn modelId="{3633501D-BA88-46A1-A970-59B5EF9481E9}" type="presOf" srcId="{7FB61BD0-5940-4D4C-BE4A-F2A3708364BE}" destId="{F57CE373-B1C2-4BB5-8F7B-13A2CDF9B46A}" srcOrd="0" destOrd="0" presId="urn:microsoft.com/office/officeart/2018/2/layout/IconCircleList"/>
    <dgm:cxn modelId="{66D4782F-3424-4383-9DEC-5A478DCF6023}" type="presOf" srcId="{368EF1EC-9F00-4F5E-B361-6A23799AF297}" destId="{8A83F90B-0354-4F34-BCD5-EEB6897725E5}" srcOrd="0" destOrd="0" presId="urn:microsoft.com/office/officeart/2018/2/layout/IconCircleList"/>
    <dgm:cxn modelId="{BA4B403A-45A0-46B7-B404-708FFAF0B426}" type="presOf" srcId="{7E5BC0D0-2F37-4FAB-A190-C0C3D9464E53}" destId="{FA5D369D-9390-41E3-AB27-911D9984DBAC}" srcOrd="0" destOrd="0" presId="urn:microsoft.com/office/officeart/2018/2/layout/IconCircleList"/>
    <dgm:cxn modelId="{225BC84D-7151-4313-A665-16CA9AC9A21A}" srcId="{2D4DB088-9BD1-4022-884B-E06B4D88659D}" destId="{201EDD87-56AE-421A-B700-A5D3226FA71E}" srcOrd="0" destOrd="0" parTransId="{523E29A7-3E23-4ADE-9762-970E3E3D8E96}" sibTransId="{368EF1EC-9F00-4F5E-B361-6A23799AF297}"/>
    <dgm:cxn modelId="{49A5A96A-1EA5-4534-A194-635CD24A03CC}" srcId="{2D4DB088-9BD1-4022-884B-E06B4D88659D}" destId="{6EEEBDF6-08A7-4336-ACE0-8601ACC0B00C}" srcOrd="3" destOrd="0" parTransId="{175DF927-960D-4B9D-A638-7A78D10F5EB9}" sibTransId="{721CE3C8-D981-4F42-934E-F9F015E07E3B}"/>
    <dgm:cxn modelId="{5F627171-BD09-4759-8B6A-E86340C656BC}" type="presOf" srcId="{201EDD87-56AE-421A-B700-A5D3226FA71E}" destId="{8BEBD162-16D9-473B-9F0B-245B2B3FDD59}" srcOrd="0" destOrd="0" presId="urn:microsoft.com/office/officeart/2018/2/layout/IconCircleList"/>
    <dgm:cxn modelId="{98283F7F-D44A-4268-B607-593585C02A50}" srcId="{2D4DB088-9BD1-4022-884B-E06B4D88659D}" destId="{7E5BC0D0-2F37-4FAB-A190-C0C3D9464E53}" srcOrd="1" destOrd="0" parTransId="{FACD62EF-DA46-47F0-9EA4-C20D34FE3587}" sibTransId="{00BFFACC-12E3-4072-B198-58768A6989C7}"/>
    <dgm:cxn modelId="{25F0178C-AF1C-4141-9C99-C4C496ECA972}" type="presOf" srcId="{6EEEBDF6-08A7-4336-ACE0-8601ACC0B00C}" destId="{93E7646D-6593-4036-8CDA-37D9F7A21B7E}" srcOrd="0" destOrd="0" presId="urn:microsoft.com/office/officeart/2018/2/layout/IconCircleList"/>
    <dgm:cxn modelId="{724D2E98-751A-48DF-8452-6C595558083D}" type="presOf" srcId="{2D4DB088-9BD1-4022-884B-E06B4D88659D}" destId="{D77DC63D-85A6-4B5A-8D83-88293480F2C0}" srcOrd="0" destOrd="0" presId="urn:microsoft.com/office/officeart/2018/2/layout/IconCircleList"/>
    <dgm:cxn modelId="{486FB8CB-15F2-4A16-A786-C22A48D25F7E}" type="presOf" srcId="{CFD2BAB7-1B38-4440-9A94-6FB3F23C5C2F}" destId="{2B576C95-7C71-4310-9603-4CBFAD0964E9}" srcOrd="0" destOrd="0" presId="urn:microsoft.com/office/officeart/2018/2/layout/IconCircleList"/>
    <dgm:cxn modelId="{6F9DEEE8-E5F1-4F80-8087-86538E8FD92A}" srcId="{2D4DB088-9BD1-4022-884B-E06B4D88659D}" destId="{7FB61BD0-5940-4D4C-BE4A-F2A3708364BE}" srcOrd="2" destOrd="0" parTransId="{DCCA1F5F-9F40-4A43-81EB-79D705AFD4F6}" sibTransId="{CFD2BAB7-1B38-4440-9A94-6FB3F23C5C2F}"/>
    <dgm:cxn modelId="{B7C657F1-1C0E-4651-BD35-5E442E3D7972}" type="presOf" srcId="{00BFFACC-12E3-4072-B198-58768A6989C7}" destId="{D706230C-7B3E-4763-AAFB-2A5FC2B13893}" srcOrd="0" destOrd="0" presId="urn:microsoft.com/office/officeart/2018/2/layout/IconCircleList"/>
    <dgm:cxn modelId="{CF91E793-58F9-4612-8D2B-04F2AA106C3F}" type="presParOf" srcId="{D77DC63D-85A6-4B5A-8D83-88293480F2C0}" destId="{0BE643DF-0823-4E6A-8024-075DB86B5FA1}" srcOrd="0" destOrd="0" presId="urn:microsoft.com/office/officeart/2018/2/layout/IconCircleList"/>
    <dgm:cxn modelId="{C070C108-831A-4775-8214-E6E28A42F6E1}" type="presParOf" srcId="{0BE643DF-0823-4E6A-8024-075DB86B5FA1}" destId="{C51A7951-3E46-4ECC-9F0A-6F4BAD79CCD8}" srcOrd="0" destOrd="0" presId="urn:microsoft.com/office/officeart/2018/2/layout/IconCircleList"/>
    <dgm:cxn modelId="{5F2D2187-D902-486F-AAED-91DD48B6A20B}" type="presParOf" srcId="{C51A7951-3E46-4ECC-9F0A-6F4BAD79CCD8}" destId="{F8A263E3-7476-4ECD-8C30-724CE9D1615C}" srcOrd="0" destOrd="0" presId="urn:microsoft.com/office/officeart/2018/2/layout/IconCircleList"/>
    <dgm:cxn modelId="{D52DB358-4A68-4B2E-BCA5-AF2872C18F61}" type="presParOf" srcId="{C51A7951-3E46-4ECC-9F0A-6F4BAD79CCD8}" destId="{9EFEDB69-A50B-4F2F-BD12-3DF17FED580E}" srcOrd="1" destOrd="0" presId="urn:microsoft.com/office/officeart/2018/2/layout/IconCircleList"/>
    <dgm:cxn modelId="{6E265502-03AD-4D40-85BE-901B5BF15922}" type="presParOf" srcId="{C51A7951-3E46-4ECC-9F0A-6F4BAD79CCD8}" destId="{8EE22398-8919-4AAB-942B-C1BA4334A72B}" srcOrd="2" destOrd="0" presId="urn:microsoft.com/office/officeart/2018/2/layout/IconCircleList"/>
    <dgm:cxn modelId="{C29E837B-13A6-48F9-82B8-DC8174EBED33}" type="presParOf" srcId="{C51A7951-3E46-4ECC-9F0A-6F4BAD79CCD8}" destId="{8BEBD162-16D9-473B-9F0B-245B2B3FDD59}" srcOrd="3" destOrd="0" presId="urn:microsoft.com/office/officeart/2018/2/layout/IconCircleList"/>
    <dgm:cxn modelId="{8F3B672A-49EE-4B0B-A1E7-895BF6AB123A}" type="presParOf" srcId="{0BE643DF-0823-4E6A-8024-075DB86B5FA1}" destId="{8A83F90B-0354-4F34-BCD5-EEB6897725E5}" srcOrd="1" destOrd="0" presId="urn:microsoft.com/office/officeart/2018/2/layout/IconCircleList"/>
    <dgm:cxn modelId="{75B1F44D-8DFB-4349-90A7-0E303A2E6512}" type="presParOf" srcId="{0BE643DF-0823-4E6A-8024-075DB86B5FA1}" destId="{643D1E75-961B-4A92-9BBD-0901530BBFC6}" srcOrd="2" destOrd="0" presId="urn:microsoft.com/office/officeart/2018/2/layout/IconCircleList"/>
    <dgm:cxn modelId="{6CB5C5D6-3EBF-45F6-90E0-D1EF33B99E59}" type="presParOf" srcId="{643D1E75-961B-4A92-9BBD-0901530BBFC6}" destId="{E13AF8CC-3CCE-492C-AC1E-229F527D0D9C}" srcOrd="0" destOrd="0" presId="urn:microsoft.com/office/officeart/2018/2/layout/IconCircleList"/>
    <dgm:cxn modelId="{52A04263-B88F-4D7A-861A-CC183BCDB821}" type="presParOf" srcId="{643D1E75-961B-4A92-9BBD-0901530BBFC6}" destId="{DDD476EB-3015-4416-B2E0-DD01AB110BC3}" srcOrd="1" destOrd="0" presId="urn:microsoft.com/office/officeart/2018/2/layout/IconCircleList"/>
    <dgm:cxn modelId="{0D6E120F-CC11-4996-A33F-C94D6A8C653C}" type="presParOf" srcId="{643D1E75-961B-4A92-9BBD-0901530BBFC6}" destId="{C07D0543-D1B2-40AB-AE2C-C78E041ACD07}" srcOrd="2" destOrd="0" presId="urn:microsoft.com/office/officeart/2018/2/layout/IconCircleList"/>
    <dgm:cxn modelId="{F9611604-137B-426A-B3F2-E61C4726970F}" type="presParOf" srcId="{643D1E75-961B-4A92-9BBD-0901530BBFC6}" destId="{FA5D369D-9390-41E3-AB27-911D9984DBAC}" srcOrd="3" destOrd="0" presId="urn:microsoft.com/office/officeart/2018/2/layout/IconCircleList"/>
    <dgm:cxn modelId="{8E5C3364-C552-47DA-9FFF-AB21EDBC1EDA}" type="presParOf" srcId="{0BE643DF-0823-4E6A-8024-075DB86B5FA1}" destId="{D706230C-7B3E-4763-AAFB-2A5FC2B13893}" srcOrd="3" destOrd="0" presId="urn:microsoft.com/office/officeart/2018/2/layout/IconCircleList"/>
    <dgm:cxn modelId="{EAA5ED69-D7CA-4F20-A98A-E91A2398587E}" type="presParOf" srcId="{0BE643DF-0823-4E6A-8024-075DB86B5FA1}" destId="{85B172E9-A4D2-4882-B173-491BE2A13898}" srcOrd="4" destOrd="0" presId="urn:microsoft.com/office/officeart/2018/2/layout/IconCircleList"/>
    <dgm:cxn modelId="{6E6B4803-29F0-4BD7-BDB2-3D2BBD5C6D58}" type="presParOf" srcId="{85B172E9-A4D2-4882-B173-491BE2A13898}" destId="{FDFFC0DD-08D2-4107-99B0-11ACCD9B7034}" srcOrd="0" destOrd="0" presId="urn:microsoft.com/office/officeart/2018/2/layout/IconCircleList"/>
    <dgm:cxn modelId="{DC2E8A2E-7922-49DB-809F-7B914A603B0F}" type="presParOf" srcId="{85B172E9-A4D2-4882-B173-491BE2A13898}" destId="{2A73D2F6-DAA7-45A5-9F60-B2CECA28E6E8}" srcOrd="1" destOrd="0" presId="urn:microsoft.com/office/officeart/2018/2/layout/IconCircleList"/>
    <dgm:cxn modelId="{09B07943-3A14-4DAE-92A8-B72EBFE13530}" type="presParOf" srcId="{85B172E9-A4D2-4882-B173-491BE2A13898}" destId="{420CBE7F-B925-4080-9FD1-C3C1C03FD5D5}" srcOrd="2" destOrd="0" presId="urn:microsoft.com/office/officeart/2018/2/layout/IconCircleList"/>
    <dgm:cxn modelId="{295E1B11-67DD-4A84-AC59-8EAA4D3049EC}" type="presParOf" srcId="{85B172E9-A4D2-4882-B173-491BE2A13898}" destId="{F57CE373-B1C2-4BB5-8F7B-13A2CDF9B46A}" srcOrd="3" destOrd="0" presId="urn:microsoft.com/office/officeart/2018/2/layout/IconCircleList"/>
    <dgm:cxn modelId="{DD655B33-464F-4E3A-A34C-F7D956C810C5}" type="presParOf" srcId="{0BE643DF-0823-4E6A-8024-075DB86B5FA1}" destId="{2B576C95-7C71-4310-9603-4CBFAD0964E9}" srcOrd="5" destOrd="0" presId="urn:microsoft.com/office/officeart/2018/2/layout/IconCircleList"/>
    <dgm:cxn modelId="{CB9592BD-7E92-4CAB-A8FB-FCFF9C0416ED}" type="presParOf" srcId="{0BE643DF-0823-4E6A-8024-075DB86B5FA1}" destId="{62EAEA15-55C1-4F72-A9F2-C7D2EDC5BC36}" srcOrd="6" destOrd="0" presId="urn:microsoft.com/office/officeart/2018/2/layout/IconCircleList"/>
    <dgm:cxn modelId="{731CCE0C-C606-4FA1-A86D-9742CBC405B0}" type="presParOf" srcId="{62EAEA15-55C1-4F72-A9F2-C7D2EDC5BC36}" destId="{A12BBC16-3D2A-43A0-BA45-1307CECD1CBE}" srcOrd="0" destOrd="0" presId="urn:microsoft.com/office/officeart/2018/2/layout/IconCircleList"/>
    <dgm:cxn modelId="{E4299D61-F8FD-4655-B059-71FD6867F6EF}" type="presParOf" srcId="{62EAEA15-55C1-4F72-A9F2-C7D2EDC5BC36}" destId="{70452060-7EF9-49A9-BEBA-480DED41C16E}" srcOrd="1" destOrd="0" presId="urn:microsoft.com/office/officeart/2018/2/layout/IconCircleList"/>
    <dgm:cxn modelId="{E30CFA07-AED6-46AB-9575-810CFB3DFC8C}" type="presParOf" srcId="{62EAEA15-55C1-4F72-A9F2-C7D2EDC5BC36}" destId="{D6A1614E-1D02-441F-A5D0-1F756EBA0D67}" srcOrd="2" destOrd="0" presId="urn:microsoft.com/office/officeart/2018/2/layout/IconCircleList"/>
    <dgm:cxn modelId="{EBE15538-A0CC-45D6-A7FA-3CFEF159331E}" type="presParOf" srcId="{62EAEA15-55C1-4F72-A9F2-C7D2EDC5BC36}" destId="{93E7646D-6593-4036-8CDA-37D9F7A21B7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DDD6FC-D6BE-CC40-A8B5-AC31300DABFA}">
      <dsp:nvSpPr>
        <dsp:cNvPr id="0" name=""/>
        <dsp:cNvSpPr/>
      </dsp:nvSpPr>
      <dsp:spPr>
        <a:xfrm>
          <a:off x="0" y="5210127"/>
          <a:ext cx="7240043" cy="68382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1" kern="1200"/>
            <a:t>Teacher reflection</a:t>
          </a:r>
          <a:endParaRPr lang="en-US" sz="2400" kern="1200"/>
        </a:p>
      </dsp:txBody>
      <dsp:txXfrm>
        <a:off x="0" y="5210127"/>
        <a:ext cx="7240043" cy="683826"/>
      </dsp:txXfrm>
    </dsp:sp>
    <dsp:sp modelId="{6F38125F-C627-B340-8788-3073AE66B449}">
      <dsp:nvSpPr>
        <dsp:cNvPr id="0" name=""/>
        <dsp:cNvSpPr/>
      </dsp:nvSpPr>
      <dsp:spPr>
        <a:xfrm rot="10800000">
          <a:off x="0" y="4168659"/>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1" kern="1200"/>
            <a:t>Include parents</a:t>
          </a:r>
          <a:endParaRPr lang="en-US" sz="2400" kern="1200"/>
        </a:p>
      </dsp:txBody>
      <dsp:txXfrm rot="10800000">
        <a:off x="0" y="4168659"/>
        <a:ext cx="7240043" cy="683379"/>
      </dsp:txXfrm>
    </dsp:sp>
    <dsp:sp modelId="{74F96226-3E05-B242-8CA7-4B20B30FAA80}">
      <dsp:nvSpPr>
        <dsp:cNvPr id="0" name=""/>
        <dsp:cNvSpPr/>
      </dsp:nvSpPr>
      <dsp:spPr>
        <a:xfrm rot="10800000">
          <a:off x="0" y="3127192"/>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1" kern="1200"/>
            <a:t>Support from expert agencies</a:t>
          </a:r>
          <a:endParaRPr lang="en-US" sz="2400" kern="1200"/>
        </a:p>
      </dsp:txBody>
      <dsp:txXfrm rot="10800000">
        <a:off x="0" y="3127192"/>
        <a:ext cx="7240043" cy="683379"/>
      </dsp:txXfrm>
    </dsp:sp>
    <dsp:sp modelId="{E3E69486-2F72-6545-B5CE-8709ACE540DF}">
      <dsp:nvSpPr>
        <dsp:cNvPr id="0" name=""/>
        <dsp:cNvSpPr/>
      </dsp:nvSpPr>
      <dsp:spPr>
        <a:xfrm rot="10800000">
          <a:off x="0" y="2085724"/>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1" kern="1200"/>
            <a:t>Teach social and emotional skills</a:t>
          </a:r>
          <a:endParaRPr lang="en-US" sz="2400" kern="1200"/>
        </a:p>
      </dsp:txBody>
      <dsp:txXfrm rot="10800000">
        <a:off x="0" y="2085724"/>
        <a:ext cx="7240043" cy="683379"/>
      </dsp:txXfrm>
    </dsp:sp>
    <dsp:sp modelId="{BC493922-6618-D743-8851-8134971E255D}">
      <dsp:nvSpPr>
        <dsp:cNvPr id="0" name=""/>
        <dsp:cNvSpPr/>
      </dsp:nvSpPr>
      <dsp:spPr>
        <a:xfrm rot="10800000">
          <a:off x="0" y="1044256"/>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1" kern="1200"/>
            <a:t>Teacher professional development</a:t>
          </a:r>
          <a:endParaRPr lang="en-US" sz="2400" kern="1200"/>
        </a:p>
      </dsp:txBody>
      <dsp:txXfrm rot="10800000">
        <a:off x="0" y="1044256"/>
        <a:ext cx="7240043" cy="683379"/>
      </dsp:txXfrm>
    </dsp:sp>
    <dsp:sp modelId="{CB735ABE-1131-8B45-B314-F3286444A6B7}">
      <dsp:nvSpPr>
        <dsp:cNvPr id="0" name=""/>
        <dsp:cNvSpPr/>
      </dsp:nvSpPr>
      <dsp:spPr>
        <a:xfrm rot="10800000">
          <a:off x="0" y="2789"/>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i="1" kern="1200"/>
            <a:t>A safe and inclusive learning environment built on trust</a:t>
          </a:r>
          <a:endParaRPr lang="en-US" sz="2400" kern="1200"/>
        </a:p>
      </dsp:txBody>
      <dsp:txXfrm rot="10800000">
        <a:off x="0" y="2789"/>
        <a:ext cx="7240043" cy="6833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263E3-7476-4ECD-8C30-724CE9D1615C}">
      <dsp:nvSpPr>
        <dsp:cNvPr id="0" name=""/>
        <dsp:cNvSpPr/>
      </dsp:nvSpPr>
      <dsp:spPr>
        <a:xfrm>
          <a:off x="57937" y="310934"/>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FEDB69-A50B-4F2F-BD12-3DF17FED580E}">
      <dsp:nvSpPr>
        <dsp:cNvPr id="0" name=""/>
        <dsp:cNvSpPr/>
      </dsp:nvSpPr>
      <dsp:spPr>
        <a:xfrm>
          <a:off x="371860" y="624857"/>
          <a:ext cx="867024" cy="8670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EBD162-16D9-473B-9F0B-245B2B3FDD59}">
      <dsp:nvSpPr>
        <dsp:cNvPr id="0" name=""/>
        <dsp:cNvSpPr/>
      </dsp:nvSpPr>
      <dsp:spPr>
        <a:xfrm>
          <a:off x="1873137" y="310934"/>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How did that task make you think differently about learners?</a:t>
          </a:r>
        </a:p>
      </dsp:txBody>
      <dsp:txXfrm>
        <a:off x="1873137" y="310934"/>
        <a:ext cx="3523623" cy="1494870"/>
      </dsp:txXfrm>
    </dsp:sp>
    <dsp:sp modelId="{E13AF8CC-3CCE-492C-AC1E-229F527D0D9C}">
      <dsp:nvSpPr>
        <dsp:cNvPr id="0" name=""/>
        <dsp:cNvSpPr/>
      </dsp:nvSpPr>
      <dsp:spPr>
        <a:xfrm>
          <a:off x="6010725" y="310934"/>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476EB-3015-4416-B2E0-DD01AB110BC3}">
      <dsp:nvSpPr>
        <dsp:cNvPr id="0" name=""/>
        <dsp:cNvSpPr/>
      </dsp:nvSpPr>
      <dsp:spPr>
        <a:xfrm>
          <a:off x="6324648" y="624857"/>
          <a:ext cx="867024" cy="8670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5D369D-9390-41E3-AB27-911D9984DBAC}">
      <dsp:nvSpPr>
        <dsp:cNvPr id="0" name=""/>
        <dsp:cNvSpPr/>
      </dsp:nvSpPr>
      <dsp:spPr>
        <a:xfrm>
          <a:off x="7825925" y="310934"/>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Can it be too easy to pigeonhole?</a:t>
          </a:r>
        </a:p>
      </dsp:txBody>
      <dsp:txXfrm>
        <a:off x="7825925" y="310934"/>
        <a:ext cx="3523623" cy="1494870"/>
      </dsp:txXfrm>
    </dsp:sp>
    <dsp:sp modelId="{FDFFC0DD-08D2-4107-99B0-11ACCD9B7034}">
      <dsp:nvSpPr>
        <dsp:cNvPr id="0" name=""/>
        <dsp:cNvSpPr/>
      </dsp:nvSpPr>
      <dsp:spPr>
        <a:xfrm>
          <a:off x="57937" y="2545532"/>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73D2F6-DAA7-45A5-9F60-B2CECA28E6E8}">
      <dsp:nvSpPr>
        <dsp:cNvPr id="0" name=""/>
        <dsp:cNvSpPr/>
      </dsp:nvSpPr>
      <dsp:spPr>
        <a:xfrm>
          <a:off x="371860" y="2859455"/>
          <a:ext cx="867024" cy="8670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7CE373-B1C2-4BB5-8F7B-13A2CDF9B46A}">
      <dsp:nvSpPr>
        <dsp:cNvPr id="0" name=""/>
        <dsp:cNvSpPr/>
      </dsp:nvSpPr>
      <dsp:spPr>
        <a:xfrm>
          <a:off x="1873137" y="2545532"/>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Does a negative start always necessarily lead to a negative development?</a:t>
          </a:r>
        </a:p>
      </dsp:txBody>
      <dsp:txXfrm>
        <a:off x="1873137" y="2545532"/>
        <a:ext cx="3523623" cy="1494870"/>
      </dsp:txXfrm>
    </dsp:sp>
    <dsp:sp modelId="{A12BBC16-3D2A-43A0-BA45-1307CECD1CBE}">
      <dsp:nvSpPr>
        <dsp:cNvPr id="0" name=""/>
        <dsp:cNvSpPr/>
      </dsp:nvSpPr>
      <dsp:spPr>
        <a:xfrm>
          <a:off x="6010725" y="2545532"/>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452060-7EF9-49A9-BEBA-480DED41C16E}">
      <dsp:nvSpPr>
        <dsp:cNvPr id="0" name=""/>
        <dsp:cNvSpPr/>
      </dsp:nvSpPr>
      <dsp:spPr>
        <a:xfrm>
          <a:off x="6324648" y="2859455"/>
          <a:ext cx="867024" cy="8670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E7646D-6593-4036-8CDA-37D9F7A21B7E}">
      <dsp:nvSpPr>
        <dsp:cNvPr id="0" name=""/>
        <dsp:cNvSpPr/>
      </dsp:nvSpPr>
      <dsp:spPr>
        <a:xfrm>
          <a:off x="7825925" y="2545532"/>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NO WE ARE INDIVIDUALS!</a:t>
          </a:r>
        </a:p>
      </dsp:txBody>
      <dsp:txXfrm>
        <a:off x="7825925" y="2545532"/>
        <a:ext cx="3523623" cy="149487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5DB57-D97F-B14D-9578-8C4136C01FB4}" type="datetimeFigureOut">
              <a:rPr lang="en-US" smtClean="0"/>
              <a:t>9/13/20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75C454-D461-8640-9DAF-00FC7BE2F8AF}" type="slidenum">
              <a:rPr lang="en-US" smtClean="0"/>
              <a:t>‹#›</a:t>
            </a:fld>
            <a:endParaRPr lang="en-US" dirty="0"/>
          </a:p>
        </p:txBody>
      </p:sp>
    </p:spTree>
    <p:extLst>
      <p:ext uri="{BB962C8B-B14F-4D97-AF65-F5344CB8AC3E}">
        <p14:creationId xmlns:p14="http://schemas.microsoft.com/office/powerpoint/2010/main" val="3605077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www.boundless.com/psychology/definition/intimacy/" TargetMode="External"/><Relationship Id="rId3" Type="http://schemas.openxmlformats.org/officeDocument/2006/relationships/hyperlink" Target="https://www.boundless.com/psychology/definition/master/" TargetMode="External"/><Relationship Id="rId7" Type="http://schemas.openxmlformats.org/officeDocument/2006/relationships/hyperlink" Target="https://www.boundless.com/psychology/definition/autonomy/"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boundless.com/psychology/definition/psychosocial/" TargetMode="External"/><Relationship Id="rId5" Type="http://schemas.openxmlformats.org/officeDocument/2006/relationships/hyperlink" Target="https://www.boundless.com/psychology/definition/theory/" TargetMode="External"/><Relationship Id="rId10" Type="http://schemas.openxmlformats.org/officeDocument/2006/relationships/hyperlink" Target="https://www.boundless.com/psychology/definition/culture/" TargetMode="External"/><Relationship Id="rId4" Type="http://schemas.openxmlformats.org/officeDocument/2006/relationships/hyperlink" Target="https://www.boundless.com/psychology/definition/psychosexual/" TargetMode="External"/><Relationship Id="rId9" Type="http://schemas.openxmlformats.org/officeDocument/2006/relationships/hyperlink" Target="https://www.boundless.com/psychology/definition/generativity/"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theguardian.com/society/2020/jul/12/cases-of-child-malnutrition-double-in-last-six-month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education practitioners we have a high focus on the cognitive development of our students. This development is only a small part of the change that young people go through during the time in education. There are other factors that need consideration when we look at the student as a whole.</a:t>
            </a: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a:t>
            </a:fld>
            <a:endParaRPr lang="en-US" dirty="0"/>
          </a:p>
        </p:txBody>
      </p:sp>
    </p:spTree>
    <p:extLst>
      <p:ext uri="{BB962C8B-B14F-4D97-AF65-F5344CB8AC3E}">
        <p14:creationId xmlns:p14="http://schemas.microsoft.com/office/powerpoint/2010/main" val="2155585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session </a:t>
            </a:r>
          </a:p>
        </p:txBody>
      </p:sp>
      <p:sp>
        <p:nvSpPr>
          <p:cNvPr id="4" name="Slide Number Placeholder 3"/>
          <p:cNvSpPr>
            <a:spLocks noGrp="1"/>
          </p:cNvSpPr>
          <p:nvPr>
            <p:ph type="sldNum" sz="quarter" idx="5"/>
          </p:nvPr>
        </p:nvSpPr>
        <p:spPr/>
        <p:txBody>
          <a:bodyPr/>
          <a:lstStyle/>
          <a:p>
            <a:fld id="{7D75C454-D461-8640-9DAF-00FC7BE2F8AF}" type="slidenum">
              <a:rPr lang="en-US" smtClean="0"/>
              <a:t>2</a:t>
            </a:fld>
            <a:endParaRPr lang="en-US" dirty="0"/>
          </a:p>
        </p:txBody>
      </p:sp>
    </p:spTree>
    <p:extLst>
      <p:ext uri="{BB962C8B-B14F-4D97-AF65-F5344CB8AC3E}">
        <p14:creationId xmlns:p14="http://schemas.microsoft.com/office/powerpoint/2010/main" val="7860477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Point to direction on Moodle </a:t>
            </a:r>
          </a:p>
          <a:p>
            <a:endParaRPr lang="en-US"/>
          </a:p>
          <a:p>
            <a:r>
              <a:rPr lang="en-US"/>
              <a:t>Just to have a bit of a break there is either a recorded version of the rest of this presentation or an audio version you can play – the audio version has been recorded in a way you should not need the PowerPoint - but it is there anyway</a:t>
            </a:r>
          </a:p>
          <a:p>
            <a:endParaRPr lang="en-US"/>
          </a:p>
          <a:p>
            <a:r>
              <a:rPr lang="en-US"/>
              <a:t>means you can rest your eyes for a bit – only need a pen some paper and a up of coffee</a:t>
            </a:r>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3</a:t>
            </a:fld>
            <a:endParaRPr lang="en-US" dirty="0"/>
          </a:p>
        </p:txBody>
      </p:sp>
    </p:spTree>
    <p:extLst>
      <p:ext uri="{BB962C8B-B14F-4D97-AF65-F5344CB8AC3E}">
        <p14:creationId xmlns:p14="http://schemas.microsoft.com/office/powerpoint/2010/main" val="426070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education practitioners we have a high focus on the cognitive development of our students. This development is only a small part of the change that young people go through during the time in education. There are other factors that need consideration when we look at the student as a whole.</a:t>
            </a: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4</a:t>
            </a:fld>
            <a:endParaRPr lang="en-US" dirty="0"/>
          </a:p>
        </p:txBody>
      </p:sp>
    </p:spTree>
    <p:extLst>
      <p:ext uri="{BB962C8B-B14F-4D97-AF65-F5344CB8AC3E}">
        <p14:creationId xmlns:p14="http://schemas.microsoft.com/office/powerpoint/2010/main" val="21562857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This may have been touched upon in some of your previous sessions, but I want you to take a moment to really think about your experiences when you were growing up. From your earliest memories right up to around 18 years old.</a:t>
            </a:r>
          </a:p>
          <a:p>
            <a:endParaRPr lang="en-US"/>
          </a:p>
          <a:p>
            <a:r>
              <a:rPr lang="en-US"/>
              <a:t>Try to think of the different kinds of experiences you had, and how they must have fed into the person you were when you went to school, as well as the person you are today</a:t>
            </a:r>
          </a:p>
          <a:p>
            <a:endParaRPr lang="en-US"/>
          </a:p>
          <a:p>
            <a:r>
              <a:rPr lang="en-US"/>
              <a:t>Pause for a while</a:t>
            </a:r>
          </a:p>
          <a:p>
            <a:endParaRPr lang="en-US"/>
          </a:p>
          <a:p>
            <a:r>
              <a:rPr lang="en-US"/>
              <a:t>You may find that a lots of these can easily fall into the categories of social, physical and emotional development.</a:t>
            </a:r>
          </a:p>
          <a:p>
            <a:endParaRPr lang="en-US"/>
          </a:p>
          <a:p>
            <a:r>
              <a:rPr lang="en-US"/>
              <a:t>Just like our own experiences, the experiences of our learners and their impacts are all unique, so it’s important that if we are really considering the question “who am I teaching?” that we try to get a good understanding of how these different developments can impact on our learners</a:t>
            </a:r>
          </a:p>
          <a:p>
            <a:endParaRPr lang="en-US"/>
          </a:p>
          <a:p>
            <a:r>
              <a:rPr lang="en-US"/>
              <a:t>We will be looking at Social factors, physical factors and emotional factors.</a:t>
            </a: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5</a:t>
            </a:fld>
            <a:endParaRPr lang="en-US" dirty="0"/>
          </a:p>
        </p:txBody>
      </p:sp>
    </p:spTree>
    <p:extLst>
      <p:ext uri="{BB962C8B-B14F-4D97-AF65-F5344CB8AC3E}">
        <p14:creationId xmlns:p14="http://schemas.microsoft.com/office/powerpoint/2010/main" val="484071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often think about the social aspects of our learners, but we need to consider that school life does not exist in a vacuum.</a:t>
            </a:r>
          </a:p>
          <a:p>
            <a:endParaRPr lang="en-US"/>
          </a:p>
          <a:p>
            <a:r>
              <a:rPr lang="en-US"/>
              <a:t>Social factors that impact on us day to day take place both inside and outside of the classroom environment</a:t>
            </a:r>
          </a:p>
          <a:p>
            <a:endParaRPr lang="en-US"/>
          </a:p>
          <a:p>
            <a:r>
              <a:rPr lang="en-US"/>
              <a:t>Factors that influence our social development can begin to take place long before we begin to communicate though the use of language</a:t>
            </a: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6</a:t>
            </a:fld>
            <a:endParaRPr lang="en-US" dirty="0"/>
          </a:p>
        </p:txBody>
      </p:sp>
    </p:spTree>
    <p:extLst>
      <p:ext uri="{BB962C8B-B14F-4D97-AF65-F5344CB8AC3E}">
        <p14:creationId xmlns:p14="http://schemas.microsoft.com/office/powerpoint/2010/main" val="1875754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u="none" kern="1200">
                <a:solidFill>
                  <a:schemeClr val="tx1"/>
                </a:solidFill>
                <a:effectLst/>
                <a:latin typeface="+mn-lt"/>
                <a:ea typeface="+mn-ea"/>
                <a:cs typeface="+mn-cs"/>
              </a:rPr>
              <a:t>One model that outlines how this development may take place is Erik Erikson's 8 stage model for psychosocial development, the model is adapted from the work of Freud and presents 8 stages, where each stage presents two conflicting ideas that must be resolved in order for an individual to become a confident, contributing member of society. Failure to </a:t>
            </a:r>
            <a:r>
              <a:rPr lang="en-GB" sz="1200" b="0" i="0" u="none" kern="120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master</a:t>
            </a:r>
            <a:r>
              <a:rPr lang="en-GB" sz="1200" b="0" i="0" u="none" kern="1200">
                <a:solidFill>
                  <a:schemeClr val="tx1"/>
                </a:solidFill>
                <a:effectLst/>
                <a:latin typeface="+mn-lt"/>
                <a:ea typeface="+mn-ea"/>
                <a:cs typeface="+mn-cs"/>
              </a:rPr>
              <a:t> these tasks leads to feelings of inadequacy.</a:t>
            </a:r>
          </a:p>
          <a:p>
            <a:pPr fontAlgn="base"/>
            <a:endParaRPr lang="en-GB" sz="1200" b="0" i="0" u="none" kern="1200">
              <a:solidFill>
                <a:schemeClr val="tx1"/>
              </a:solidFill>
              <a:effectLst/>
              <a:latin typeface="+mn-lt"/>
              <a:ea typeface="+mn-ea"/>
              <a:cs typeface="+mn-cs"/>
            </a:endParaRPr>
          </a:p>
          <a:p>
            <a:pPr fontAlgn="base"/>
            <a:r>
              <a:rPr lang="en-GB" sz="1200" b="0" i="0" u="none" kern="1200">
                <a:solidFill>
                  <a:schemeClr val="tx1"/>
                </a:solidFill>
                <a:effectLst/>
                <a:latin typeface="+mn-lt"/>
                <a:ea typeface="+mn-ea"/>
                <a:cs typeface="+mn-cs"/>
              </a:rPr>
              <a:t>Examples from table</a:t>
            </a:r>
          </a:p>
          <a:p>
            <a:pPr fontAlgn="base"/>
            <a:endParaRPr lang="en-GB" sz="1200" b="0" i="0" u="none" kern="1200">
              <a:solidFill>
                <a:schemeClr val="tx1"/>
              </a:solidFill>
              <a:effectLst/>
              <a:latin typeface="+mn-lt"/>
              <a:ea typeface="+mn-ea"/>
              <a:cs typeface="+mn-cs"/>
            </a:endParaRPr>
          </a:p>
          <a:p>
            <a:pPr fontAlgn="base"/>
            <a:r>
              <a:rPr lang="en-GB" sz="1200" b="0" i="0" u="none" kern="1200">
                <a:solidFill>
                  <a:schemeClr val="tx1"/>
                </a:solidFill>
                <a:effectLst/>
                <a:latin typeface="+mn-lt"/>
                <a:ea typeface="+mn-ea"/>
                <a:cs typeface="+mn-cs"/>
              </a:rPr>
              <a:t>__________________________</a:t>
            </a:r>
          </a:p>
          <a:p>
            <a:pPr fontAlgn="base"/>
            <a:r>
              <a:rPr lang="en-GB" sz="1200" b="0" i="0" u="none" kern="1200">
                <a:solidFill>
                  <a:schemeClr val="tx1"/>
                </a:solidFill>
                <a:effectLst/>
                <a:latin typeface="+mn-lt"/>
                <a:ea typeface="+mn-ea"/>
                <a:cs typeface="+mn-cs"/>
              </a:rPr>
              <a:t>Can ignore below</a:t>
            </a:r>
          </a:p>
          <a:p>
            <a:pPr fontAlgn="base"/>
            <a:endParaRPr lang="en-GB" sz="1200" b="0" i="0" u="none" kern="1200">
              <a:solidFill>
                <a:schemeClr val="tx1"/>
              </a:solidFill>
              <a:effectLst/>
              <a:latin typeface="+mn-lt"/>
              <a:ea typeface="+mn-ea"/>
              <a:cs typeface="+mn-cs"/>
            </a:endParaRPr>
          </a:p>
          <a:p>
            <a:pPr fontAlgn="base"/>
            <a:endParaRPr lang="en-GB" sz="1200" b="0" i="0" u="none" kern="1200">
              <a:solidFill>
                <a:schemeClr val="tx1"/>
              </a:solidFill>
              <a:effectLst/>
              <a:latin typeface="+mn-lt"/>
              <a:ea typeface="+mn-ea"/>
              <a:cs typeface="+mn-cs"/>
            </a:endParaRPr>
          </a:p>
          <a:p>
            <a:pPr fontAlgn="base"/>
            <a:r>
              <a:rPr lang="en-GB" sz="1200" b="0" i="0" u="none" kern="1200">
                <a:solidFill>
                  <a:schemeClr val="tx1"/>
                </a:solidFill>
                <a:effectLst/>
                <a:latin typeface="+mn-lt"/>
                <a:ea typeface="+mn-ea"/>
                <a:cs typeface="+mn-cs"/>
              </a:rPr>
              <a:t>Erik Erikson (1902–1994) was a theorist who took Freud’s controversial </a:t>
            </a:r>
            <a:r>
              <a:rPr lang="en-GB" sz="1200" b="0" i="0" u="none" kern="120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psychosexual</a:t>
            </a:r>
            <a:r>
              <a:rPr lang="en-GB" sz="1200" b="0" i="0" u="none" kern="1200">
                <a:solidFill>
                  <a:schemeClr val="tx1"/>
                </a:solidFill>
                <a:effectLst/>
                <a:latin typeface="+mn-lt"/>
                <a:ea typeface="+mn-ea"/>
                <a:cs typeface="+mn-cs"/>
              </a:rPr>
              <a:t> </a:t>
            </a:r>
            <a:r>
              <a:rPr lang="en-GB" sz="1200" b="0" i="0" u="none" kern="1200">
                <a:solidFill>
                  <a:schemeClr val="tx1"/>
                </a:solidFill>
                <a:effectLst/>
                <a:latin typeface="+mn-lt"/>
                <a:ea typeface="+mn-ea"/>
                <a:cs typeface="+mn-cs"/>
                <a:hlinkClick r:id="rId5">
                  <a:extLst>
                    <a:ext uri="{A12FA001-AC4F-418D-AE19-62706E023703}">
                      <ahyp:hlinkClr xmlns:ahyp="http://schemas.microsoft.com/office/drawing/2018/hyperlinkcolor" val="tx"/>
                    </a:ext>
                  </a:extLst>
                </a:hlinkClick>
              </a:rPr>
              <a:t>theory</a:t>
            </a:r>
            <a:r>
              <a:rPr lang="en-GB" sz="1200" b="0" i="0" u="none" kern="1200">
                <a:solidFill>
                  <a:schemeClr val="tx1"/>
                </a:solidFill>
                <a:effectLst/>
                <a:latin typeface="+mn-lt"/>
                <a:ea typeface="+mn-ea"/>
                <a:cs typeface="+mn-cs"/>
              </a:rPr>
              <a:t> and modified it into an eight-stage </a:t>
            </a:r>
            <a:r>
              <a:rPr lang="en-GB" sz="1200" b="0" i="0" u="none" kern="1200">
                <a:solidFill>
                  <a:schemeClr val="tx1"/>
                </a:solidFill>
                <a:effectLst/>
                <a:latin typeface="+mn-lt"/>
                <a:ea typeface="+mn-ea"/>
                <a:cs typeface="+mn-cs"/>
                <a:hlinkClick r:id="rId6">
                  <a:extLst>
                    <a:ext uri="{A12FA001-AC4F-418D-AE19-62706E023703}">
                      <ahyp:hlinkClr xmlns:ahyp="http://schemas.microsoft.com/office/drawing/2018/hyperlinkcolor" val="tx"/>
                    </a:ext>
                  </a:extLst>
                </a:hlinkClick>
              </a:rPr>
              <a:t>psychosocial</a:t>
            </a:r>
            <a:r>
              <a:rPr lang="en-GB" sz="1200" b="0" i="0" u="none" kern="1200">
                <a:solidFill>
                  <a:schemeClr val="tx1"/>
                </a:solidFill>
                <a:effectLst/>
                <a:latin typeface="+mn-lt"/>
                <a:ea typeface="+mn-ea"/>
                <a:cs typeface="+mn-cs"/>
              </a:rPr>
              <a:t> theory of development.</a:t>
            </a:r>
          </a:p>
          <a:p>
            <a:pPr fontAlgn="base"/>
            <a:r>
              <a:rPr lang="en-GB" sz="1200" b="0" i="0" u="none" kern="1200">
                <a:solidFill>
                  <a:schemeClr val="tx1"/>
                </a:solidFill>
                <a:effectLst/>
                <a:latin typeface="+mn-lt"/>
                <a:ea typeface="+mn-ea"/>
                <a:cs typeface="+mn-cs"/>
              </a:rPr>
              <a:t>During each of Erikson’s eight development stages, two conflicting ideas must be resolved successfully in order for a person to become a confident, contributing member of society. Failure to </a:t>
            </a:r>
            <a:r>
              <a:rPr lang="en-GB" sz="1200" b="0" i="0" u="none" kern="120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master</a:t>
            </a:r>
            <a:r>
              <a:rPr lang="en-GB" sz="1200" b="0" i="0" u="none" kern="1200">
                <a:solidFill>
                  <a:schemeClr val="tx1"/>
                </a:solidFill>
                <a:effectLst/>
                <a:latin typeface="+mn-lt"/>
                <a:ea typeface="+mn-ea"/>
                <a:cs typeface="+mn-cs"/>
              </a:rPr>
              <a:t> these tasks leads to feelings of inadequacy.</a:t>
            </a:r>
          </a:p>
          <a:p>
            <a:pPr fontAlgn="base"/>
            <a:endParaRPr lang="en-GB" sz="1200" b="0" i="0" u="none" kern="1200">
              <a:solidFill>
                <a:schemeClr val="tx1"/>
              </a:solidFill>
              <a:effectLst/>
              <a:latin typeface="+mn-lt"/>
              <a:ea typeface="+mn-ea"/>
              <a:cs typeface="+mn-cs"/>
            </a:endParaRPr>
          </a:p>
          <a:p>
            <a:pPr fontAlgn="base"/>
            <a:r>
              <a:rPr lang="en-GB" sz="1200" b="0" i="0" u="none" kern="1200">
                <a:solidFill>
                  <a:schemeClr val="tx1"/>
                </a:solidFill>
                <a:effectLst/>
                <a:latin typeface="+mn-lt"/>
                <a:ea typeface="+mn-ea"/>
                <a:cs typeface="+mn-cs"/>
              </a:rPr>
              <a:t>Erikson’s eight stages of psychosocial development include trust vs. mistrust, </a:t>
            </a:r>
            <a:r>
              <a:rPr lang="en-GB" sz="1200" b="0" i="0" u="none" kern="1200">
                <a:solidFill>
                  <a:schemeClr val="tx1"/>
                </a:solidFill>
                <a:effectLst/>
                <a:latin typeface="+mn-lt"/>
                <a:ea typeface="+mn-ea"/>
                <a:cs typeface="+mn-cs"/>
                <a:hlinkClick r:id="rId7">
                  <a:extLst>
                    <a:ext uri="{A12FA001-AC4F-418D-AE19-62706E023703}">
                      <ahyp:hlinkClr xmlns:ahyp="http://schemas.microsoft.com/office/drawing/2018/hyperlinkcolor" val="tx"/>
                    </a:ext>
                  </a:extLst>
                </a:hlinkClick>
              </a:rPr>
              <a:t>autonomy</a:t>
            </a:r>
            <a:r>
              <a:rPr lang="en-GB" sz="1200" b="0" i="0" u="none" kern="1200">
                <a:solidFill>
                  <a:schemeClr val="tx1"/>
                </a:solidFill>
                <a:effectLst/>
                <a:latin typeface="+mn-lt"/>
                <a:ea typeface="+mn-ea"/>
                <a:cs typeface="+mn-cs"/>
              </a:rPr>
              <a:t> vs. shame/doubt, initiative vs. guilt, industry vs. inferiority, identity vs. role confusion, </a:t>
            </a:r>
            <a:r>
              <a:rPr lang="en-GB" sz="1200" b="0" i="0" u="none" kern="1200">
                <a:solidFill>
                  <a:schemeClr val="tx1"/>
                </a:solidFill>
                <a:effectLst/>
                <a:latin typeface="+mn-lt"/>
                <a:ea typeface="+mn-ea"/>
                <a:cs typeface="+mn-cs"/>
                <a:hlinkClick r:id="rId8">
                  <a:extLst>
                    <a:ext uri="{A12FA001-AC4F-418D-AE19-62706E023703}">
                      <ahyp:hlinkClr xmlns:ahyp="http://schemas.microsoft.com/office/drawing/2018/hyperlinkcolor" val="tx"/>
                    </a:ext>
                  </a:extLst>
                </a:hlinkClick>
              </a:rPr>
              <a:t>intimacy</a:t>
            </a:r>
            <a:r>
              <a:rPr lang="en-GB" sz="1200" b="0" i="0" u="none" kern="1200">
                <a:solidFill>
                  <a:schemeClr val="tx1"/>
                </a:solidFill>
                <a:effectLst/>
                <a:latin typeface="+mn-lt"/>
                <a:ea typeface="+mn-ea"/>
                <a:cs typeface="+mn-cs"/>
              </a:rPr>
              <a:t> vs. isolation, </a:t>
            </a:r>
            <a:r>
              <a:rPr lang="en-GB" sz="1200" b="0" i="0" u="none" kern="1200">
                <a:solidFill>
                  <a:schemeClr val="tx1"/>
                </a:solidFill>
                <a:effectLst/>
                <a:latin typeface="+mn-lt"/>
                <a:ea typeface="+mn-ea"/>
                <a:cs typeface="+mn-cs"/>
                <a:hlinkClick r:id="rId9">
                  <a:extLst>
                    <a:ext uri="{A12FA001-AC4F-418D-AE19-62706E023703}">
                      <ahyp:hlinkClr xmlns:ahyp="http://schemas.microsoft.com/office/drawing/2018/hyperlinkcolor" val="tx"/>
                    </a:ext>
                  </a:extLst>
                </a:hlinkClick>
              </a:rPr>
              <a:t>generativity</a:t>
            </a:r>
            <a:r>
              <a:rPr lang="en-GB" sz="1200" b="0" i="0" u="none" kern="1200">
                <a:solidFill>
                  <a:schemeClr val="tx1"/>
                </a:solidFill>
                <a:effectLst/>
                <a:latin typeface="+mn-lt"/>
                <a:ea typeface="+mn-ea"/>
                <a:cs typeface="+mn-cs"/>
              </a:rPr>
              <a:t> vs. stagnation, and integrity vs. despair.</a:t>
            </a:r>
          </a:p>
          <a:p>
            <a:pPr fontAlgn="base"/>
            <a:endParaRPr lang="en-GB" sz="1200" b="0" i="0" u="none" kern="1200">
              <a:solidFill>
                <a:schemeClr val="tx1"/>
              </a:solidFill>
              <a:effectLst/>
              <a:latin typeface="+mn-lt"/>
              <a:ea typeface="+mn-ea"/>
              <a:cs typeface="+mn-cs"/>
            </a:endParaRPr>
          </a:p>
          <a:p>
            <a:pPr fontAlgn="base"/>
            <a:r>
              <a:rPr lang="en-GB" sz="1200" b="0" i="0" u="none" kern="1200">
                <a:solidFill>
                  <a:schemeClr val="tx1"/>
                </a:solidFill>
                <a:effectLst/>
                <a:latin typeface="+mn-lt"/>
                <a:ea typeface="+mn-ea"/>
                <a:cs typeface="+mn-cs"/>
              </a:rPr>
              <a:t>Erikson also expanded upon Freud’s stages by discussing the cultural implications of development; certain </a:t>
            </a:r>
            <a:r>
              <a:rPr lang="en-GB" sz="1200" b="0" i="0" u="none" kern="1200">
                <a:solidFill>
                  <a:schemeClr val="tx1"/>
                </a:solidFill>
                <a:effectLst/>
                <a:latin typeface="+mn-lt"/>
                <a:ea typeface="+mn-ea"/>
                <a:cs typeface="+mn-cs"/>
                <a:hlinkClick r:id="rId10">
                  <a:extLst>
                    <a:ext uri="{A12FA001-AC4F-418D-AE19-62706E023703}">
                      <ahyp:hlinkClr xmlns:ahyp="http://schemas.microsoft.com/office/drawing/2018/hyperlinkcolor" val="tx"/>
                    </a:ext>
                  </a:extLst>
                </a:hlinkClick>
              </a:rPr>
              <a:t>cultures</a:t>
            </a:r>
            <a:r>
              <a:rPr lang="en-GB" sz="1200" b="0" i="0" u="none" kern="1200">
                <a:solidFill>
                  <a:schemeClr val="tx1"/>
                </a:solidFill>
                <a:effectLst/>
                <a:latin typeface="+mn-lt"/>
                <a:ea typeface="+mn-ea"/>
                <a:cs typeface="+mn-cs"/>
              </a:rPr>
              <a:t> may need to resolve the stages in different ways based upon their cultural and survival needs.</a:t>
            </a:r>
          </a:p>
          <a:p>
            <a:endParaRPr lang="en-US" u="sng" dirty="0">
              <a:solidFill>
                <a:schemeClr val="tx1">
                  <a:lumMod val="75000"/>
                  <a:lumOff val="25000"/>
                </a:schemeClr>
              </a:solidFill>
            </a:endParaRPr>
          </a:p>
        </p:txBody>
      </p:sp>
      <p:sp>
        <p:nvSpPr>
          <p:cNvPr id="4" name="Slide Number Placeholder 3"/>
          <p:cNvSpPr>
            <a:spLocks noGrp="1"/>
          </p:cNvSpPr>
          <p:nvPr>
            <p:ph type="sldNum" sz="quarter" idx="5"/>
          </p:nvPr>
        </p:nvSpPr>
        <p:spPr/>
        <p:txBody>
          <a:bodyPr/>
          <a:lstStyle/>
          <a:p>
            <a:fld id="{7D75C454-D461-8640-9DAF-00FC7BE2F8AF}" type="slidenum">
              <a:rPr lang="en-US" smtClean="0"/>
              <a:t>7</a:t>
            </a:fld>
            <a:endParaRPr lang="en-US" dirty="0"/>
          </a:p>
        </p:txBody>
      </p:sp>
    </p:spTree>
    <p:extLst>
      <p:ext uri="{BB962C8B-B14F-4D97-AF65-F5344CB8AC3E}">
        <p14:creationId xmlns:p14="http://schemas.microsoft.com/office/powerpoint/2010/main" val="19255504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Vygotsky and Piaget both offer their own views on sociocultural as well as cognitive development</a:t>
            </a:r>
          </a:p>
          <a:p>
            <a:endParaRPr lang="en-US"/>
          </a:p>
          <a:p>
            <a:r>
              <a:rPr lang="en-US"/>
              <a:t>1 – </a:t>
            </a:r>
          </a:p>
          <a:p>
            <a:endParaRPr lang="en-US"/>
          </a:p>
          <a:p>
            <a:r>
              <a:rPr lang="en-US"/>
              <a:t>Vygotsky believed that an individuals development stems from their social interactions within the zone of proximal development (where we see skills developed with support of a more knowledgeable other), whereas piaget was more focused on the independent construction of knowledge</a:t>
            </a:r>
          </a:p>
          <a:p>
            <a:endParaRPr lang="en-US"/>
          </a:p>
          <a:p>
            <a:r>
              <a:rPr lang="en-US"/>
              <a:t>2 – Vygotsky held that unlike piaget’s fixed model, cognitive development could happen differently in different cultures but was still influenced by social settings</a:t>
            </a:r>
          </a:p>
          <a:p>
            <a:endParaRPr lang="en-US"/>
          </a:p>
          <a:p>
            <a:r>
              <a:rPr lang="en-US"/>
              <a:t>3 – Where piaget focused on the internalization of experiences from peers as part of cognitive development, Vygotsky felt that it was the transmission of information from adults that was to be internalized by the younger generation</a:t>
            </a:r>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8</a:t>
            </a:fld>
            <a:endParaRPr lang="en-US" dirty="0"/>
          </a:p>
        </p:txBody>
      </p:sp>
    </p:spTree>
    <p:extLst>
      <p:ext uri="{BB962C8B-B14F-4D97-AF65-F5344CB8AC3E}">
        <p14:creationId xmlns:p14="http://schemas.microsoft.com/office/powerpoint/2010/main" val="2899335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Take a moment to consider where any social interactions that can impact on a learner may take place</a:t>
            </a:r>
          </a:p>
          <a:p>
            <a:endParaRPr lang="en-US"/>
          </a:p>
          <a:p>
            <a:r>
              <a:rPr lang="en-US"/>
              <a:t>We can attribute social interactions by environment in most cases e.g. at home, or in a school environment</a:t>
            </a:r>
          </a:p>
          <a:p>
            <a:endParaRPr lang="en-US"/>
          </a:p>
          <a:p>
            <a:r>
              <a:rPr lang="en-US"/>
              <a:t>It can be really beneficial for us to think about these in relation to Bronfenbrenner's ecological model that was explored in one of our earlier sessions</a:t>
            </a:r>
          </a:p>
          <a:p>
            <a:endParaRPr lang="en-US"/>
          </a:p>
          <a:p>
            <a:r>
              <a:rPr lang="en-US"/>
              <a:t>Interactions within any layer of the ecological model can have a direct impact on learners</a:t>
            </a: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9</a:t>
            </a:fld>
            <a:endParaRPr lang="en-US" dirty="0"/>
          </a:p>
        </p:txBody>
      </p:sp>
    </p:spTree>
    <p:extLst>
      <p:ext uri="{BB962C8B-B14F-4D97-AF65-F5344CB8AC3E}">
        <p14:creationId xmlns:p14="http://schemas.microsoft.com/office/powerpoint/2010/main" val="26931817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Take a moment to consider</a:t>
            </a:r>
          </a:p>
          <a:p>
            <a:endParaRPr lang="en-US"/>
          </a:p>
          <a:p>
            <a:endParaRPr lang="en-US"/>
          </a:p>
          <a:p>
            <a:r>
              <a:rPr lang="en-US"/>
              <a:t>how early do you think experiences really impact on our social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10</a:t>
            </a:fld>
            <a:endParaRPr lang="en-US" dirty="0"/>
          </a:p>
        </p:txBody>
      </p:sp>
    </p:spTree>
    <p:extLst>
      <p:ext uri="{BB962C8B-B14F-4D97-AF65-F5344CB8AC3E}">
        <p14:creationId xmlns:p14="http://schemas.microsoft.com/office/powerpoint/2010/main" val="42479480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Freud and other behaviorists thought that we develop our attachment (particularly to our mothers) by developing a taught association  between our needs and who those that meet them</a:t>
            </a:r>
          </a:p>
          <a:p>
            <a:endParaRPr lang="en-US"/>
          </a:p>
          <a:p>
            <a:r>
              <a:rPr lang="en-US"/>
              <a:t>This field became known as ‘cupboard love’ as it was directly related to specific needs such as comfort and food</a:t>
            </a:r>
          </a:p>
          <a:p>
            <a:endParaRPr lang="en-US"/>
          </a:p>
          <a:p>
            <a:r>
              <a:rPr lang="en-US"/>
              <a:t>For example, we need food to survive, our mother would provide food, therefore we would associate our mother with having our needs met and a bond would be formed</a:t>
            </a:r>
          </a:p>
          <a:p>
            <a:endParaRPr lang="en-US"/>
          </a:p>
          <a:p>
            <a:r>
              <a:rPr lang="en-US"/>
              <a:t>There have been multiple animal studies int this area however and many show that food is not a contributing factor in forming attachments</a:t>
            </a:r>
          </a:p>
          <a:p>
            <a:endParaRPr lang="en-US"/>
          </a:p>
          <a:p>
            <a:endParaRPr lang="en-US"/>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11</a:t>
            </a:fld>
            <a:endParaRPr lang="en-US" dirty="0"/>
          </a:p>
        </p:txBody>
      </p:sp>
    </p:spTree>
    <p:extLst>
      <p:ext uri="{BB962C8B-B14F-4D97-AF65-F5344CB8AC3E}">
        <p14:creationId xmlns:p14="http://schemas.microsoft.com/office/powerpoint/2010/main" val="15524341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John Bowlby built upon this but thought that attachment is a primary built in need of species, and comes before satisfaction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When we enter the world we a biologically pre programmed to form attachments with others , because this will help us to survive.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Our initial attachment is one that we would then use as a template or a prototype to to explore the world and as a basis for all future relationships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This is critical, as Bowlby says a disruption during this phase of attachment, such as separation or deprivation can lead to permanent emotional damage.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12</a:t>
            </a:fld>
            <a:endParaRPr lang="en-US" dirty="0"/>
          </a:p>
        </p:txBody>
      </p:sp>
    </p:spTree>
    <p:extLst>
      <p:ext uri="{BB962C8B-B14F-4D97-AF65-F5344CB8AC3E}">
        <p14:creationId xmlns:p14="http://schemas.microsoft.com/office/powerpoint/2010/main" val="28163780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Although many agree with  Bowlby’s attachment theory – the presumption of a mother as a primary caregiver has been questioned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Many points include: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t>Mothers are only the exclusive carers to children in a small number of societies </a:t>
            </a:r>
            <a:r>
              <a:rPr lang="en-GB" sz="1200" b="0" i="0" kern="1200">
                <a:solidFill>
                  <a:schemeClr val="tx1"/>
                </a:solidFill>
                <a:effectLst/>
                <a:latin typeface="+mn-lt"/>
                <a:ea typeface="+mn-ea"/>
                <a:cs typeface="+mn-cs"/>
              </a:rPr>
              <a:t>(Weisner, &amp; Gallimore, 1977).</a:t>
            </a:r>
            <a:endParaRPr lang="en-US"/>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t>In some instances there is an argument that a network of adults can provide an adequate care systems that may have advantages </a:t>
            </a:r>
            <a:r>
              <a:rPr lang="en-GB" sz="1200" b="0" i="0" kern="1200">
                <a:solidFill>
                  <a:schemeClr val="tx1"/>
                </a:solidFill>
                <a:effectLst/>
                <a:latin typeface="+mn-lt"/>
                <a:ea typeface="+mn-ea"/>
                <a:cs typeface="+mn-cs"/>
              </a:rPr>
              <a:t>Van Ijzendoorn, &amp; Tavecchio (1987) </a:t>
            </a:r>
            <a:endParaRPr lang="en-US"/>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t>And there is evidence that a happy working mother can provide better development opportunities than a mother at home who is unhappy </a:t>
            </a:r>
            <a:r>
              <a:rPr lang="en-GB" sz="1200" b="0" i="0" kern="1200">
                <a:solidFill>
                  <a:schemeClr val="tx1"/>
                </a:solidFill>
                <a:effectLst/>
                <a:latin typeface="+mn-lt"/>
                <a:ea typeface="+mn-ea"/>
                <a:cs typeface="+mn-cs"/>
              </a:rPr>
              <a:t>(Schaffer, 1990)</a:t>
            </a:r>
            <a:endParaRPr lang="en-US"/>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13</a:t>
            </a:fld>
            <a:endParaRPr lang="en-US" dirty="0"/>
          </a:p>
        </p:txBody>
      </p:sp>
    </p:spTree>
    <p:extLst>
      <p:ext uri="{BB962C8B-B14F-4D97-AF65-F5344CB8AC3E}">
        <p14:creationId xmlns:p14="http://schemas.microsoft.com/office/powerpoint/2010/main" val="30610030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Physical development will be explored in a lot of detail as part of your physical literacy session but there are some main points from UNICEF, the world bank and th world health organization that should be considered</a:t>
            </a:r>
          </a:p>
          <a:p>
            <a:endParaRPr lang="en-US"/>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Malnutrition, particularly during the first two years of a child's life causes developmental issues that are irreversible</a:t>
            </a:r>
          </a:p>
          <a:p>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The Guardian (12th July 2020) ‘Cases of child malnutrition in England double in last six months’. Available at: </a:t>
            </a:r>
            <a:r>
              <a:rPr lang="en-GB" sz="1200" b="0" i="0" u="none" strike="noStrike" kern="1200">
                <a:solidFill>
                  <a:schemeClr val="tx1"/>
                </a:solidFill>
                <a:effectLst/>
                <a:latin typeface="+mn-lt"/>
                <a:ea typeface="+mn-ea"/>
                <a:cs typeface="+mn-cs"/>
                <a:hlinkClick r:id="rId3"/>
              </a:rPr>
              <a:t>https://www.theguardian.com/society/2020/jul/12/cases-of-child-malnutrition-double-in-last-six-months</a:t>
            </a:r>
            <a:r>
              <a:rPr lang="en-GB" sz="1200" b="0" i="0" kern="1200">
                <a:solidFill>
                  <a:schemeClr val="tx1"/>
                </a:solidFill>
                <a:effectLst/>
                <a:latin typeface="+mn-lt"/>
                <a:ea typeface="+mn-ea"/>
                <a:cs typeface="+mn-cs"/>
              </a:rPr>
              <a:t> Last accessed: 13th July 2020</a:t>
            </a:r>
          </a:p>
          <a:p>
            <a:endParaRPr lang="en-US"/>
          </a:p>
          <a:p>
            <a:endParaRPr lang="en-US"/>
          </a:p>
          <a:p>
            <a:r>
              <a:rPr lang="en-US"/>
              <a:t>https://www.bapen.org.uk/bapen-statements/child-malnutrition-in-england-doubles</a:t>
            </a: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14</a:t>
            </a:fld>
            <a:endParaRPr lang="en-US" dirty="0"/>
          </a:p>
        </p:txBody>
      </p:sp>
    </p:spTree>
    <p:extLst>
      <p:ext uri="{BB962C8B-B14F-4D97-AF65-F5344CB8AC3E}">
        <p14:creationId xmlns:p14="http://schemas.microsoft.com/office/powerpoint/2010/main" val="38990801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15</a:t>
            </a:fld>
            <a:endParaRPr lang="en-US" dirty="0"/>
          </a:p>
        </p:txBody>
      </p:sp>
    </p:spTree>
    <p:extLst>
      <p:ext uri="{BB962C8B-B14F-4D97-AF65-F5344CB8AC3E}">
        <p14:creationId xmlns:p14="http://schemas.microsoft.com/office/powerpoint/2010/main" val="39353101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Discussing the wellbeing classroom project and its stages</a:t>
            </a:r>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16</a:t>
            </a:fld>
            <a:endParaRPr lang="en-US" dirty="0"/>
          </a:p>
        </p:txBody>
      </p:sp>
    </p:spTree>
    <p:extLst>
      <p:ext uri="{BB962C8B-B14F-4D97-AF65-F5344CB8AC3E}">
        <p14:creationId xmlns:p14="http://schemas.microsoft.com/office/powerpoint/2010/main" val="34852117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18</a:t>
            </a:fld>
            <a:endParaRPr lang="en-US" dirty="0"/>
          </a:p>
        </p:txBody>
      </p:sp>
    </p:spTree>
    <p:extLst>
      <p:ext uri="{BB962C8B-B14F-4D97-AF65-F5344CB8AC3E}">
        <p14:creationId xmlns:p14="http://schemas.microsoft.com/office/powerpoint/2010/main" val="28636105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 </a:t>
            </a:r>
            <a:r>
              <a:rPr lang="en-US" dirty="0" err="1"/>
              <a:t>anote</a:t>
            </a:r>
            <a:r>
              <a:rPr lang="en-US" dirty="0"/>
              <a:t> that not all are bad!!!!</a:t>
            </a:r>
          </a:p>
        </p:txBody>
      </p:sp>
      <p:sp>
        <p:nvSpPr>
          <p:cNvPr id="4" name="Slide Number Placeholder 3"/>
          <p:cNvSpPr>
            <a:spLocks noGrp="1"/>
          </p:cNvSpPr>
          <p:nvPr>
            <p:ph type="sldNum" sz="quarter" idx="5"/>
          </p:nvPr>
        </p:nvSpPr>
        <p:spPr/>
        <p:txBody>
          <a:bodyPr/>
          <a:lstStyle/>
          <a:p>
            <a:fld id="{7D75C454-D461-8640-9DAF-00FC7BE2F8AF}" type="slidenum">
              <a:rPr lang="en-US" smtClean="0"/>
              <a:t>19</a:t>
            </a:fld>
            <a:endParaRPr lang="en-US" dirty="0"/>
          </a:p>
        </p:txBody>
      </p:sp>
    </p:spTree>
    <p:extLst>
      <p:ext uri="{BB962C8B-B14F-4D97-AF65-F5344CB8AC3E}">
        <p14:creationId xmlns:p14="http://schemas.microsoft.com/office/powerpoint/2010/main" val="27952910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20</a:t>
            </a:fld>
            <a:endParaRPr lang="en-US" dirty="0"/>
          </a:p>
        </p:txBody>
      </p:sp>
    </p:spTree>
    <p:extLst>
      <p:ext uri="{BB962C8B-B14F-4D97-AF65-F5344CB8AC3E}">
        <p14:creationId xmlns:p14="http://schemas.microsoft.com/office/powerpoint/2010/main" val="18900138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theories have been established in a time of no technology such as social media, or handsets that allow us to communicate so freely at any time of the day</a:t>
            </a:r>
          </a:p>
          <a:p>
            <a:endParaRPr lang="en-US" dirty="0"/>
          </a:p>
          <a:p>
            <a:r>
              <a:rPr lang="en-US" dirty="0"/>
              <a:t>What are the impacts on social, emotional and physical development?</a:t>
            </a:r>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21</a:t>
            </a:fld>
            <a:endParaRPr lang="en-US" dirty="0"/>
          </a:p>
        </p:txBody>
      </p:sp>
    </p:spTree>
    <p:extLst>
      <p:ext uri="{BB962C8B-B14F-4D97-AF65-F5344CB8AC3E}">
        <p14:creationId xmlns:p14="http://schemas.microsoft.com/office/powerpoint/2010/main" val="2769670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F71B9-A912-0B4F-B2DF-8050BA1CED4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D667308-9F2F-E546-BC98-DE81CE719C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7A705C1-50E0-8E4E-97B4-C9CD8E3EC2B2}"/>
              </a:ext>
            </a:extLst>
          </p:cNvPr>
          <p:cNvSpPr>
            <a:spLocks noGrp="1"/>
          </p:cNvSpPr>
          <p:nvPr>
            <p:ph type="dt" sz="half" idx="10"/>
          </p:nvPr>
        </p:nvSpPr>
        <p:spPr/>
        <p:txBody>
          <a:bodyPr/>
          <a:lstStyle/>
          <a:p>
            <a:fld id="{7310F2B6-5D05-F74F-A2D6-FD2D05DC5E22}" type="datetimeFigureOut">
              <a:rPr lang="en-US" smtClean="0"/>
              <a:t>9/13/20</a:t>
            </a:fld>
            <a:endParaRPr lang="en-US" dirty="0"/>
          </a:p>
        </p:txBody>
      </p:sp>
      <p:sp>
        <p:nvSpPr>
          <p:cNvPr id="5" name="Footer Placeholder 4">
            <a:extLst>
              <a:ext uri="{FF2B5EF4-FFF2-40B4-BE49-F238E27FC236}">
                <a16:creationId xmlns:a16="http://schemas.microsoft.com/office/drawing/2014/main" id="{FC90341E-F8B9-7F46-AFF3-793DFF0932C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E73775B-033E-7A4B-A4D1-421D131CD0F5}"/>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906030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780BA-185D-6C45-9365-6E574BBD5D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CFCA4DC-C1F7-D547-997D-BD1DA50BD97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DB24E8-2D12-D746-8265-CEB65AFC6C48}"/>
              </a:ext>
            </a:extLst>
          </p:cNvPr>
          <p:cNvSpPr>
            <a:spLocks noGrp="1"/>
          </p:cNvSpPr>
          <p:nvPr>
            <p:ph type="dt" sz="half" idx="10"/>
          </p:nvPr>
        </p:nvSpPr>
        <p:spPr/>
        <p:txBody>
          <a:bodyPr/>
          <a:lstStyle/>
          <a:p>
            <a:fld id="{7310F2B6-5D05-F74F-A2D6-FD2D05DC5E22}" type="datetimeFigureOut">
              <a:rPr lang="en-US" smtClean="0"/>
              <a:t>9/13/20</a:t>
            </a:fld>
            <a:endParaRPr lang="en-US" dirty="0"/>
          </a:p>
        </p:txBody>
      </p:sp>
      <p:sp>
        <p:nvSpPr>
          <p:cNvPr id="5" name="Footer Placeholder 4">
            <a:extLst>
              <a:ext uri="{FF2B5EF4-FFF2-40B4-BE49-F238E27FC236}">
                <a16:creationId xmlns:a16="http://schemas.microsoft.com/office/drawing/2014/main" id="{30ABA517-8C94-374A-9884-DC9EF9DBFE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6E417A9-E19B-184E-8699-01C7CFB87851}"/>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739635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683DE-5E87-E047-B1B2-768AF215EFD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87D940A-846B-EE43-B32B-4BE09672A9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CF605FA-C603-3947-97DE-46CABF6B4F05}"/>
              </a:ext>
            </a:extLst>
          </p:cNvPr>
          <p:cNvSpPr>
            <a:spLocks noGrp="1"/>
          </p:cNvSpPr>
          <p:nvPr>
            <p:ph type="dt" sz="half" idx="10"/>
          </p:nvPr>
        </p:nvSpPr>
        <p:spPr/>
        <p:txBody>
          <a:bodyPr/>
          <a:lstStyle/>
          <a:p>
            <a:fld id="{7310F2B6-5D05-F74F-A2D6-FD2D05DC5E22}" type="datetimeFigureOut">
              <a:rPr lang="en-US" smtClean="0"/>
              <a:t>9/13/20</a:t>
            </a:fld>
            <a:endParaRPr lang="en-US" dirty="0"/>
          </a:p>
        </p:txBody>
      </p:sp>
      <p:sp>
        <p:nvSpPr>
          <p:cNvPr id="5" name="Footer Placeholder 4">
            <a:extLst>
              <a:ext uri="{FF2B5EF4-FFF2-40B4-BE49-F238E27FC236}">
                <a16:creationId xmlns:a16="http://schemas.microsoft.com/office/drawing/2014/main" id="{B4592CEF-35A2-B547-9AE5-FAA5B4247B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6D3880D-8CA1-314E-AFBF-A87ACDBFDBAD}"/>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4259269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5802E-BCBA-154B-9939-643FDC6FC31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4737C25-7572-C741-8208-5575566EA5C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33AC00A-F126-5941-9213-A4C6F559145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0571C94-1DCA-BA42-B0A9-DD224F6AF06F}"/>
              </a:ext>
            </a:extLst>
          </p:cNvPr>
          <p:cNvSpPr>
            <a:spLocks noGrp="1"/>
          </p:cNvSpPr>
          <p:nvPr>
            <p:ph type="dt" sz="half" idx="10"/>
          </p:nvPr>
        </p:nvSpPr>
        <p:spPr/>
        <p:txBody>
          <a:bodyPr/>
          <a:lstStyle/>
          <a:p>
            <a:fld id="{7310F2B6-5D05-F74F-A2D6-FD2D05DC5E22}" type="datetimeFigureOut">
              <a:rPr lang="en-US" smtClean="0"/>
              <a:t>9/13/20</a:t>
            </a:fld>
            <a:endParaRPr lang="en-US" dirty="0"/>
          </a:p>
        </p:txBody>
      </p:sp>
      <p:sp>
        <p:nvSpPr>
          <p:cNvPr id="6" name="Footer Placeholder 5">
            <a:extLst>
              <a:ext uri="{FF2B5EF4-FFF2-40B4-BE49-F238E27FC236}">
                <a16:creationId xmlns:a16="http://schemas.microsoft.com/office/drawing/2014/main" id="{5145858F-74EC-D948-BAD3-16FB3476C5E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9705DF5-0E81-D94A-87BC-FC6590255C6B}"/>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4223821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4EE46-1B02-E94B-8522-0F63A6FBC67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4A856A6-C129-2941-A603-BFC0EF6FC7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32F8531-0541-C84E-8AFF-37FFDF0092E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EA9753-13BB-6E43-A041-6670AFC874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7336F4-A509-8F4B-AF41-811A2744C3B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B55C630-7882-0D4F-9100-E3385C106412}"/>
              </a:ext>
            </a:extLst>
          </p:cNvPr>
          <p:cNvSpPr>
            <a:spLocks noGrp="1"/>
          </p:cNvSpPr>
          <p:nvPr>
            <p:ph type="dt" sz="half" idx="10"/>
          </p:nvPr>
        </p:nvSpPr>
        <p:spPr/>
        <p:txBody>
          <a:bodyPr/>
          <a:lstStyle/>
          <a:p>
            <a:fld id="{7310F2B6-5D05-F74F-A2D6-FD2D05DC5E22}" type="datetimeFigureOut">
              <a:rPr lang="en-US" smtClean="0"/>
              <a:t>9/13/20</a:t>
            </a:fld>
            <a:endParaRPr lang="en-US" dirty="0"/>
          </a:p>
        </p:txBody>
      </p:sp>
      <p:sp>
        <p:nvSpPr>
          <p:cNvPr id="8" name="Footer Placeholder 7">
            <a:extLst>
              <a:ext uri="{FF2B5EF4-FFF2-40B4-BE49-F238E27FC236}">
                <a16:creationId xmlns:a16="http://schemas.microsoft.com/office/drawing/2014/main" id="{14F335B6-341B-DF44-A70F-354B0799B2E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D460823-F21F-924F-9A3A-A7927FF3308B}"/>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4070604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71561-ACB1-C24F-8EB7-FEE90FF8759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C1D72DA-4EB0-6F46-9CC4-40B914B2E706}"/>
              </a:ext>
            </a:extLst>
          </p:cNvPr>
          <p:cNvSpPr>
            <a:spLocks noGrp="1"/>
          </p:cNvSpPr>
          <p:nvPr>
            <p:ph type="dt" sz="half" idx="10"/>
          </p:nvPr>
        </p:nvSpPr>
        <p:spPr/>
        <p:txBody>
          <a:bodyPr/>
          <a:lstStyle/>
          <a:p>
            <a:fld id="{7310F2B6-5D05-F74F-A2D6-FD2D05DC5E22}" type="datetimeFigureOut">
              <a:rPr lang="en-US" smtClean="0"/>
              <a:t>9/13/20</a:t>
            </a:fld>
            <a:endParaRPr lang="en-US" dirty="0"/>
          </a:p>
        </p:txBody>
      </p:sp>
      <p:sp>
        <p:nvSpPr>
          <p:cNvPr id="4" name="Footer Placeholder 3">
            <a:extLst>
              <a:ext uri="{FF2B5EF4-FFF2-40B4-BE49-F238E27FC236}">
                <a16:creationId xmlns:a16="http://schemas.microsoft.com/office/drawing/2014/main" id="{467E5FAE-C7B5-9D41-9458-585CC7633EF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C5D8658-CE8A-6F45-BB65-2B157510A143}"/>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1890672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D4F210-1A91-9C44-BCA0-7FF29CDD4F56}"/>
              </a:ext>
            </a:extLst>
          </p:cNvPr>
          <p:cNvSpPr>
            <a:spLocks noGrp="1"/>
          </p:cNvSpPr>
          <p:nvPr>
            <p:ph type="dt" sz="half" idx="10"/>
          </p:nvPr>
        </p:nvSpPr>
        <p:spPr/>
        <p:txBody>
          <a:bodyPr/>
          <a:lstStyle/>
          <a:p>
            <a:fld id="{7310F2B6-5D05-F74F-A2D6-FD2D05DC5E22}" type="datetimeFigureOut">
              <a:rPr lang="en-US" smtClean="0"/>
              <a:t>9/13/20</a:t>
            </a:fld>
            <a:endParaRPr lang="en-US" dirty="0"/>
          </a:p>
        </p:txBody>
      </p:sp>
      <p:sp>
        <p:nvSpPr>
          <p:cNvPr id="3" name="Footer Placeholder 2">
            <a:extLst>
              <a:ext uri="{FF2B5EF4-FFF2-40B4-BE49-F238E27FC236}">
                <a16:creationId xmlns:a16="http://schemas.microsoft.com/office/drawing/2014/main" id="{4D5EB050-A955-5447-B119-F18C2D1FEC1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7CACC86-AD0C-604B-97C3-EE1876CEBC75}"/>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2689887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5C237-6CE4-4E45-A422-6DEFEE27C4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155D32B-283B-1346-94AD-B2C30EF965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60686C1-0E63-4540-B9FE-EC5ED80D86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1A2D95-F1B5-2C40-AAEC-09DC8F332333}"/>
              </a:ext>
            </a:extLst>
          </p:cNvPr>
          <p:cNvSpPr>
            <a:spLocks noGrp="1"/>
          </p:cNvSpPr>
          <p:nvPr>
            <p:ph type="dt" sz="half" idx="10"/>
          </p:nvPr>
        </p:nvSpPr>
        <p:spPr/>
        <p:txBody>
          <a:bodyPr/>
          <a:lstStyle/>
          <a:p>
            <a:fld id="{7310F2B6-5D05-F74F-A2D6-FD2D05DC5E22}" type="datetimeFigureOut">
              <a:rPr lang="en-US" smtClean="0"/>
              <a:t>9/13/20</a:t>
            </a:fld>
            <a:endParaRPr lang="en-US" dirty="0"/>
          </a:p>
        </p:txBody>
      </p:sp>
      <p:sp>
        <p:nvSpPr>
          <p:cNvPr id="6" name="Footer Placeholder 5">
            <a:extLst>
              <a:ext uri="{FF2B5EF4-FFF2-40B4-BE49-F238E27FC236}">
                <a16:creationId xmlns:a16="http://schemas.microsoft.com/office/drawing/2014/main" id="{537D372D-CF13-C149-866B-22B513836C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DFC135C-0A23-304D-973E-A4268A53443C}"/>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556429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DCA81-B531-B346-B332-1F2788C6C8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CCF8240-BA79-E945-8730-0A1BA612C4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9DCE8A49-4A68-9442-8E10-9EB0233912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41AF70-CCFE-F640-82C3-378243465E8D}"/>
              </a:ext>
            </a:extLst>
          </p:cNvPr>
          <p:cNvSpPr>
            <a:spLocks noGrp="1"/>
          </p:cNvSpPr>
          <p:nvPr>
            <p:ph type="dt" sz="half" idx="10"/>
          </p:nvPr>
        </p:nvSpPr>
        <p:spPr/>
        <p:txBody>
          <a:bodyPr/>
          <a:lstStyle/>
          <a:p>
            <a:fld id="{7310F2B6-5D05-F74F-A2D6-FD2D05DC5E22}" type="datetimeFigureOut">
              <a:rPr lang="en-US" smtClean="0"/>
              <a:t>9/13/20</a:t>
            </a:fld>
            <a:endParaRPr lang="en-US" dirty="0"/>
          </a:p>
        </p:txBody>
      </p:sp>
      <p:sp>
        <p:nvSpPr>
          <p:cNvPr id="6" name="Footer Placeholder 5">
            <a:extLst>
              <a:ext uri="{FF2B5EF4-FFF2-40B4-BE49-F238E27FC236}">
                <a16:creationId xmlns:a16="http://schemas.microsoft.com/office/drawing/2014/main" id="{4134FE56-5F9F-C747-B5AB-B53565EEA51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874920-CF72-AC41-B34F-FBA86A8008B1}"/>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3792192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D209C-BB56-FC48-8A5D-DDB33B6CA76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6BBDC5-0F7B-4343-98B3-4D610446366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4D8C88-0650-BA43-99F2-273C361336A4}"/>
              </a:ext>
            </a:extLst>
          </p:cNvPr>
          <p:cNvSpPr>
            <a:spLocks noGrp="1"/>
          </p:cNvSpPr>
          <p:nvPr>
            <p:ph type="dt" sz="half" idx="10"/>
          </p:nvPr>
        </p:nvSpPr>
        <p:spPr/>
        <p:txBody>
          <a:bodyPr/>
          <a:lstStyle/>
          <a:p>
            <a:fld id="{7310F2B6-5D05-F74F-A2D6-FD2D05DC5E22}" type="datetimeFigureOut">
              <a:rPr lang="en-US" smtClean="0"/>
              <a:t>9/13/20</a:t>
            </a:fld>
            <a:endParaRPr lang="en-US" dirty="0"/>
          </a:p>
        </p:txBody>
      </p:sp>
      <p:sp>
        <p:nvSpPr>
          <p:cNvPr id="5" name="Footer Placeholder 4">
            <a:extLst>
              <a:ext uri="{FF2B5EF4-FFF2-40B4-BE49-F238E27FC236}">
                <a16:creationId xmlns:a16="http://schemas.microsoft.com/office/drawing/2014/main" id="{D55381D1-1A53-9C4D-BCFA-0BED4BC9B2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1907CFD-C925-D04A-805F-D561F1331C7D}"/>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2950853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7D64DF-EF5C-1B45-949A-E6FA0C83CEB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C7229B2-EB52-3F43-985B-CBBE90AF641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2E410C-6DCD-7447-94E2-4B84C4825147}"/>
              </a:ext>
            </a:extLst>
          </p:cNvPr>
          <p:cNvSpPr>
            <a:spLocks noGrp="1"/>
          </p:cNvSpPr>
          <p:nvPr>
            <p:ph type="dt" sz="half" idx="10"/>
          </p:nvPr>
        </p:nvSpPr>
        <p:spPr/>
        <p:txBody>
          <a:bodyPr/>
          <a:lstStyle/>
          <a:p>
            <a:fld id="{7310F2B6-5D05-F74F-A2D6-FD2D05DC5E22}" type="datetimeFigureOut">
              <a:rPr lang="en-US" smtClean="0"/>
              <a:t>9/13/20</a:t>
            </a:fld>
            <a:endParaRPr lang="en-US" dirty="0"/>
          </a:p>
        </p:txBody>
      </p:sp>
      <p:sp>
        <p:nvSpPr>
          <p:cNvPr id="5" name="Footer Placeholder 4">
            <a:extLst>
              <a:ext uri="{FF2B5EF4-FFF2-40B4-BE49-F238E27FC236}">
                <a16:creationId xmlns:a16="http://schemas.microsoft.com/office/drawing/2014/main" id="{39B55EC0-AB3B-984F-96D8-48C95CC9B9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B32C048-C7F5-084D-9BFF-2EA6A1E051F9}"/>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593479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544CBF-ECEA-1947-9FC9-8A9575A92E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912F385-3405-F944-AE8D-74106B2B48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8BBB98-FFB1-D04B-9C21-0CBC232D66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10F2B6-5D05-F74F-A2D6-FD2D05DC5E22}" type="datetimeFigureOut">
              <a:rPr lang="en-US" smtClean="0"/>
              <a:t>9/13/20</a:t>
            </a:fld>
            <a:endParaRPr lang="en-US" dirty="0"/>
          </a:p>
        </p:txBody>
      </p:sp>
      <p:sp>
        <p:nvSpPr>
          <p:cNvPr id="5" name="Footer Placeholder 4">
            <a:extLst>
              <a:ext uri="{FF2B5EF4-FFF2-40B4-BE49-F238E27FC236}">
                <a16:creationId xmlns:a16="http://schemas.microsoft.com/office/drawing/2014/main" id="{4832FCE8-158C-1D43-989B-4F4AB67C61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8EB377E8-BE95-AF4B-9E2E-73162ED39F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9C4C91-B4F4-4044-A5D1-36E3C801F427}" type="slidenum">
              <a:rPr lang="en-US" smtClean="0"/>
              <a:t>‹#›</a:t>
            </a:fld>
            <a:endParaRPr lang="en-US" dirty="0"/>
          </a:p>
        </p:txBody>
      </p:sp>
    </p:spTree>
    <p:extLst>
      <p:ext uri="{BB962C8B-B14F-4D97-AF65-F5344CB8AC3E}">
        <p14:creationId xmlns:p14="http://schemas.microsoft.com/office/powerpoint/2010/main" val="10622360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12.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1.svg"/><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3.sv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F2E3FCBD-E46E-E54C-8063-E213D4F1D322}"/>
              </a:ext>
            </a:extLst>
          </p:cNvPr>
          <p:cNvSpPr txBox="1">
            <a:spLocks/>
          </p:cNvSpPr>
          <p:nvPr/>
        </p:nvSpPr>
        <p:spPr>
          <a:xfrm>
            <a:off x="324908" y="509482"/>
            <a:ext cx="5117609" cy="38100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5100" dirty="0"/>
              <a:t>Social, Physical and Emotional Development 0-19</a:t>
            </a:r>
          </a:p>
        </p:txBody>
      </p:sp>
      <p:sp>
        <p:nvSpPr>
          <p:cNvPr id="23" name="Rectangle 25">
            <a:extLst>
              <a:ext uri="{FF2B5EF4-FFF2-40B4-BE49-F238E27FC236}">
                <a16:creationId xmlns:a16="http://schemas.microsoft.com/office/drawing/2014/main" id="{AC6F8F5A-EAFE-459F-8F54-9D86D539F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3007289"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27">
            <a:extLst>
              <a:ext uri="{FF2B5EF4-FFF2-40B4-BE49-F238E27FC236}">
                <a16:creationId xmlns:a16="http://schemas.microsoft.com/office/drawing/2014/main" id="{5DFA2231-FFDF-4250-983C-D460855A3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4616" y="3474720"/>
            <a:ext cx="3007289"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9">
            <a:extLst>
              <a:ext uri="{FF2B5EF4-FFF2-40B4-BE49-F238E27FC236}">
                <a16:creationId xmlns:a16="http://schemas.microsoft.com/office/drawing/2014/main" id="{C18DD249-7BAF-43E4-96D2-897DF8277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93709A93-4FBF-496D-9228-3D3DBCF50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Graphic 10" descr="Connections">
            <a:extLst>
              <a:ext uri="{FF2B5EF4-FFF2-40B4-BE49-F238E27FC236}">
                <a16:creationId xmlns:a16="http://schemas.microsoft.com/office/drawing/2014/main" id="{CE99840C-EAED-C749-842F-4C23C3ABD6B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20908" y="509482"/>
            <a:ext cx="2364317" cy="2364317"/>
          </a:xfrm>
          <a:prstGeom prst="rect">
            <a:avLst/>
          </a:prstGeom>
        </p:spPr>
      </p:pic>
      <p:sp>
        <p:nvSpPr>
          <p:cNvPr id="34" name="Rectangle 33">
            <a:extLst>
              <a:ext uri="{FF2B5EF4-FFF2-40B4-BE49-F238E27FC236}">
                <a16:creationId xmlns:a16="http://schemas.microsoft.com/office/drawing/2014/main" id="{FDF57CB1-214E-425B-96B6-75E40F166F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4" descr="Head with gears">
            <a:extLst>
              <a:ext uri="{FF2B5EF4-FFF2-40B4-BE49-F238E27FC236}">
                <a16:creationId xmlns:a16="http://schemas.microsoft.com/office/drawing/2014/main" id="{03CB79B1-C2C9-E84F-92EC-85BFEB35B1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02775" y="509482"/>
            <a:ext cx="2364317" cy="2364317"/>
          </a:xfrm>
          <a:prstGeom prst="rect">
            <a:avLst/>
          </a:prstGeom>
        </p:spPr>
      </p:pic>
      <p:pic>
        <p:nvPicPr>
          <p:cNvPr id="9" name="Graphic 8" descr="Walk">
            <a:extLst>
              <a:ext uri="{FF2B5EF4-FFF2-40B4-BE49-F238E27FC236}">
                <a16:creationId xmlns:a16="http://schemas.microsoft.com/office/drawing/2014/main" id="{E1471836-CA46-BA4D-BB4C-60F2B820CD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420908" y="3894242"/>
            <a:ext cx="2364317" cy="2364317"/>
          </a:xfrm>
          <a:prstGeom prst="rect">
            <a:avLst/>
          </a:prstGeom>
        </p:spPr>
      </p:pic>
      <p:pic>
        <p:nvPicPr>
          <p:cNvPr id="7" name="Graphic 6" descr="Badge Heart">
            <a:extLst>
              <a:ext uri="{FF2B5EF4-FFF2-40B4-BE49-F238E27FC236}">
                <a16:creationId xmlns:a16="http://schemas.microsoft.com/office/drawing/2014/main" id="{69403A25-2352-4B4A-9777-B366B79FE66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514533" y="3894242"/>
            <a:ext cx="2364317" cy="2364317"/>
          </a:xfrm>
          <a:prstGeom prst="rect">
            <a:avLst/>
          </a:prstGeom>
        </p:spPr>
      </p:pic>
    </p:spTree>
    <p:extLst>
      <p:ext uri="{BB962C8B-B14F-4D97-AF65-F5344CB8AC3E}">
        <p14:creationId xmlns:p14="http://schemas.microsoft.com/office/powerpoint/2010/main" val="208679899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7775DB-4777-A94B-B449-4405BA290C88}"/>
              </a:ext>
            </a:extLst>
          </p:cNvPr>
          <p:cNvSpPr>
            <a:spLocks noGrp="1"/>
          </p:cNvSpPr>
          <p:nvPr>
            <p:ph type="title"/>
          </p:nvPr>
        </p:nvSpPr>
        <p:spPr>
          <a:xfrm>
            <a:off x="838200" y="894027"/>
            <a:ext cx="3494362" cy="4782873"/>
          </a:xfrm>
        </p:spPr>
        <p:txBody>
          <a:bodyPr>
            <a:normAutofit/>
          </a:bodyPr>
          <a:lstStyle/>
          <a:p>
            <a:pPr algn="r"/>
            <a:r>
              <a:rPr lang="en-US" dirty="0">
                <a:solidFill>
                  <a:schemeClr val="bg1"/>
                </a:solidFill>
              </a:rPr>
              <a:t>Welcome</a:t>
            </a:r>
          </a:p>
        </p:txBody>
      </p:sp>
      <p:cxnSp>
        <p:nvCxnSpPr>
          <p:cNvPr id="40" name="Straight Connector 3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49A9F3-21E5-6A4A-A43B-16DE868F4689}"/>
              </a:ext>
            </a:extLst>
          </p:cNvPr>
          <p:cNvSpPr>
            <a:spLocks noGrp="1"/>
          </p:cNvSpPr>
          <p:nvPr>
            <p:ph idx="1"/>
          </p:nvPr>
        </p:nvSpPr>
        <p:spPr>
          <a:xfrm>
            <a:off x="4976032" y="894027"/>
            <a:ext cx="6377768" cy="4782873"/>
          </a:xfrm>
        </p:spPr>
        <p:txBody>
          <a:bodyPr anchor="ctr">
            <a:normAutofit/>
          </a:bodyPr>
          <a:lstStyle/>
          <a:p>
            <a:r>
              <a:rPr lang="en-US" sz="3600" dirty="0">
                <a:solidFill>
                  <a:schemeClr val="bg1"/>
                </a:solidFill>
              </a:rPr>
              <a:t>Karl Jones</a:t>
            </a:r>
          </a:p>
          <a:p>
            <a:r>
              <a:rPr lang="en-US" sz="3600" dirty="0">
                <a:solidFill>
                  <a:schemeClr val="bg1"/>
                </a:solidFill>
              </a:rPr>
              <a:t>Gail Parker</a:t>
            </a:r>
          </a:p>
          <a:p>
            <a:endParaRPr lang="en-US" sz="2400" dirty="0">
              <a:solidFill>
                <a:schemeClr val="bg1"/>
              </a:solidFill>
            </a:endParaRPr>
          </a:p>
          <a:p>
            <a:endParaRPr lang="en-US" sz="2400" dirty="0">
              <a:solidFill>
                <a:schemeClr val="bg1"/>
              </a:solidFill>
            </a:endParaRPr>
          </a:p>
        </p:txBody>
      </p:sp>
    </p:spTree>
    <p:extLst>
      <p:ext uri="{BB962C8B-B14F-4D97-AF65-F5344CB8AC3E}">
        <p14:creationId xmlns:p14="http://schemas.microsoft.com/office/powerpoint/2010/main" val="423010065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6562C-FD30-0646-BDF2-28BDCA98C9A9}"/>
              </a:ext>
            </a:extLst>
          </p:cNvPr>
          <p:cNvSpPr>
            <a:spLocks noGrp="1"/>
          </p:cNvSpPr>
          <p:nvPr>
            <p:ph type="title"/>
          </p:nvPr>
        </p:nvSpPr>
        <p:spPr>
          <a:xfrm>
            <a:off x="1803662" y="5118754"/>
            <a:ext cx="8584676" cy="1044301"/>
          </a:xfrm>
        </p:spPr>
        <p:txBody>
          <a:bodyPr vert="horz" lIns="91440" tIns="45720" rIns="91440" bIns="45720" rtlCol="0" anchor="t">
            <a:normAutofit/>
          </a:bodyPr>
          <a:lstStyle/>
          <a:p>
            <a:pPr algn="ctr"/>
            <a:r>
              <a:rPr lang="en-US" sz="4800" dirty="0"/>
              <a:t>Different type of delivery</a:t>
            </a:r>
          </a:p>
        </p:txBody>
      </p:sp>
      <p:sp>
        <p:nvSpPr>
          <p:cNvPr id="14" name="Oval 13">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EBD2B2B2-1395-4E7B-87A0-BD34551C0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5336" y="997486"/>
            <a:ext cx="2971800" cy="2971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Content Placeholder 4" descr="Pen">
            <a:extLst>
              <a:ext uri="{FF2B5EF4-FFF2-40B4-BE49-F238E27FC236}">
                <a16:creationId xmlns:a16="http://schemas.microsoft.com/office/drawing/2014/main" id="{409EA6D0-F091-2E42-AF0C-622301F329B0}"/>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1462603" y="1564753"/>
            <a:ext cx="1837266" cy="1837266"/>
          </a:xfrm>
          <a:prstGeom prst="rect">
            <a:avLst/>
          </a:prstGeom>
        </p:spPr>
      </p:pic>
      <p:sp>
        <p:nvSpPr>
          <p:cNvPr id="18" name="Oval 17">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4F329563-0961-4426-90D2-2DF4888E5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0101" y="997486"/>
            <a:ext cx="2971800" cy="2971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Document">
            <a:extLst>
              <a:ext uri="{FF2B5EF4-FFF2-40B4-BE49-F238E27FC236}">
                <a16:creationId xmlns:a16="http://schemas.microsoft.com/office/drawing/2014/main" id="{2772D723-CA61-CF4F-A860-7F12F684E9C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177028" y="1564075"/>
            <a:ext cx="1837944" cy="1837944"/>
          </a:xfrm>
          <a:prstGeom prst="rect">
            <a:avLst/>
          </a:prstGeom>
        </p:spPr>
      </p:pic>
      <p:sp>
        <p:nvSpPr>
          <p:cNvPr id="22" name="Oval 21">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Oval 23">
            <a:extLst>
              <a:ext uri="{FF2B5EF4-FFF2-40B4-BE49-F238E27FC236}">
                <a16:creationId xmlns:a16="http://schemas.microsoft.com/office/drawing/2014/main" id="{86C062C2-3673-4248-BE21-B51B16E63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4865" y="997486"/>
            <a:ext cx="2971800" cy="2971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Graphic 8" descr="Coffee">
            <a:extLst>
              <a:ext uri="{FF2B5EF4-FFF2-40B4-BE49-F238E27FC236}">
                <a16:creationId xmlns:a16="http://schemas.microsoft.com/office/drawing/2014/main" id="{C6878DB8-5C88-8C45-8873-F6BB1FD7ADB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891793" y="1564075"/>
            <a:ext cx="1837944" cy="1837944"/>
          </a:xfrm>
          <a:prstGeom prst="rect">
            <a:avLst/>
          </a:prstGeom>
        </p:spPr>
      </p:pic>
    </p:spTree>
    <p:extLst>
      <p:ext uri="{BB962C8B-B14F-4D97-AF65-F5344CB8AC3E}">
        <p14:creationId xmlns:p14="http://schemas.microsoft.com/office/powerpoint/2010/main" val="32990258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6F874-B924-9D42-B09A-B32067F018F2}"/>
              </a:ext>
            </a:extLst>
          </p:cNvPr>
          <p:cNvSpPr>
            <a:spLocks noGrp="1"/>
          </p:cNvSpPr>
          <p:nvPr>
            <p:ph type="title"/>
          </p:nvPr>
        </p:nvSpPr>
        <p:spPr>
          <a:xfrm>
            <a:off x="6750346" y="1396289"/>
            <a:ext cx="4604554" cy="1325563"/>
          </a:xfrm>
        </p:spPr>
        <p:txBody>
          <a:bodyPr>
            <a:normAutofit/>
          </a:bodyPr>
          <a:lstStyle/>
          <a:p>
            <a:r>
              <a:rPr lang="en-US" dirty="0"/>
              <a:t>Today - Introduction	</a:t>
            </a:r>
          </a:p>
        </p:txBody>
      </p:sp>
      <p:sp>
        <p:nvSpPr>
          <p:cNvPr id="16" name="Freeform: Shape 15">
            <a:extLst>
              <a:ext uri="{FF2B5EF4-FFF2-40B4-BE49-F238E27FC236}">
                <a16:creationId xmlns:a16="http://schemas.microsoft.com/office/drawing/2014/main" id="{0ED52484-C939-4951-85D6-79046BBC64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67397" cy="3481744"/>
          </a:xfrm>
          <a:custGeom>
            <a:avLst/>
            <a:gdLst>
              <a:gd name="connsiteX0" fmla="*/ 0 w 4067397"/>
              <a:gd name="connsiteY0" fmla="*/ 0 h 3481744"/>
              <a:gd name="connsiteX1" fmla="*/ 3741230 w 4067397"/>
              <a:gd name="connsiteY1" fmla="*/ 0 h 3481744"/>
              <a:gd name="connsiteX2" fmla="*/ 3789282 w 4067397"/>
              <a:gd name="connsiteY2" fmla="*/ 79096 h 3481744"/>
              <a:gd name="connsiteX3" fmla="*/ 4067397 w 4067397"/>
              <a:gd name="connsiteY3" fmla="*/ 1177456 h 3481744"/>
              <a:gd name="connsiteX4" fmla="*/ 1763109 w 4067397"/>
              <a:gd name="connsiteY4" fmla="*/ 3481744 h 3481744"/>
              <a:gd name="connsiteX5" fmla="*/ 133731 w 4067397"/>
              <a:gd name="connsiteY5" fmla="*/ 2806834 h 3481744"/>
              <a:gd name="connsiteX6" fmla="*/ 0 w 4067397"/>
              <a:gd name="connsiteY6" fmla="*/ 2659692 h 3481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7397" h="3481744">
                <a:moveTo>
                  <a:pt x="0" y="0"/>
                </a:moveTo>
                <a:lnTo>
                  <a:pt x="3741230" y="0"/>
                </a:lnTo>
                <a:lnTo>
                  <a:pt x="3789282" y="79096"/>
                </a:lnTo>
                <a:cubicBezTo>
                  <a:pt x="3966649" y="405598"/>
                  <a:pt x="4067397" y="779761"/>
                  <a:pt x="4067397" y="1177456"/>
                </a:cubicBezTo>
                <a:cubicBezTo>
                  <a:pt x="4067397" y="2450079"/>
                  <a:pt x="3035732" y="3481744"/>
                  <a:pt x="1763109" y="3481744"/>
                </a:cubicBezTo>
                <a:cubicBezTo>
                  <a:pt x="1126798" y="3481744"/>
                  <a:pt x="550726" y="3223828"/>
                  <a:pt x="133731" y="2806834"/>
                </a:cubicBezTo>
                <a:lnTo>
                  <a:pt x="0" y="2659692"/>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268CEAA9-EB19-46F9-AFA2-D168C2B83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04500" cy="3318846"/>
          </a:xfrm>
          <a:custGeom>
            <a:avLst/>
            <a:gdLst>
              <a:gd name="connsiteX0" fmla="*/ 0 w 3904500"/>
              <a:gd name="connsiteY0" fmla="*/ 0 h 3318846"/>
              <a:gd name="connsiteX1" fmla="*/ 3550823 w 3904500"/>
              <a:gd name="connsiteY1" fmla="*/ 0 h 3318846"/>
              <a:gd name="connsiteX2" fmla="*/ 3646046 w 3904500"/>
              <a:gd name="connsiteY2" fmla="*/ 156742 h 3318846"/>
              <a:gd name="connsiteX3" fmla="*/ 3904500 w 3904500"/>
              <a:gd name="connsiteY3" fmla="*/ 1177456 h 3318846"/>
              <a:gd name="connsiteX4" fmla="*/ 1763110 w 3904500"/>
              <a:gd name="connsiteY4" fmla="*/ 3318846 h 3318846"/>
              <a:gd name="connsiteX5" fmla="*/ 110709 w 3904500"/>
              <a:gd name="connsiteY5" fmla="*/ 2539579 h 3318846"/>
              <a:gd name="connsiteX6" fmla="*/ 0 w 3904500"/>
              <a:gd name="connsiteY6" fmla="*/ 2391530 h 3318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00" h="3318846">
                <a:moveTo>
                  <a:pt x="0" y="0"/>
                </a:moveTo>
                <a:lnTo>
                  <a:pt x="3550823" y="0"/>
                </a:lnTo>
                <a:lnTo>
                  <a:pt x="3646046" y="156742"/>
                </a:lnTo>
                <a:cubicBezTo>
                  <a:pt x="3810874" y="460163"/>
                  <a:pt x="3904500" y="807876"/>
                  <a:pt x="3904500" y="1177456"/>
                </a:cubicBezTo>
                <a:cubicBezTo>
                  <a:pt x="3904500" y="2360113"/>
                  <a:pt x="2945767" y="3318846"/>
                  <a:pt x="1763110" y="3318846"/>
                </a:cubicBezTo>
                <a:cubicBezTo>
                  <a:pt x="1097866" y="3318846"/>
                  <a:pt x="503472" y="3015497"/>
                  <a:pt x="110709" y="2539579"/>
                </a:cubicBezTo>
                <a:lnTo>
                  <a:pt x="0" y="239153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Graphic 10" descr="Connections">
            <a:extLst>
              <a:ext uri="{FF2B5EF4-FFF2-40B4-BE49-F238E27FC236}">
                <a16:creationId xmlns:a16="http://schemas.microsoft.com/office/drawing/2014/main" id="{CE99840C-EAED-C749-842F-4C23C3ABD6B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9581" y="253467"/>
            <a:ext cx="2285643" cy="2285643"/>
          </a:xfrm>
          <a:prstGeom prst="rect">
            <a:avLst/>
          </a:prstGeom>
        </p:spPr>
      </p:pic>
      <p:sp>
        <p:nvSpPr>
          <p:cNvPr id="20" name="Oval 19">
            <a:extLst>
              <a:ext uri="{FF2B5EF4-FFF2-40B4-BE49-F238E27FC236}">
                <a16:creationId xmlns:a16="http://schemas.microsoft.com/office/drawing/2014/main" id="{123AC743-1CAC-4594-8F81-8E5C1E45B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5804" y="452999"/>
            <a:ext cx="1975104" cy="1975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B83B7D38-93E6-49F8-8B10-54BCB14D4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0396" y="617591"/>
            <a:ext cx="1645920" cy="164592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4" descr="Head with gears">
            <a:extLst>
              <a:ext uri="{FF2B5EF4-FFF2-40B4-BE49-F238E27FC236}">
                <a16:creationId xmlns:a16="http://schemas.microsoft.com/office/drawing/2014/main" id="{03CB79B1-C2C9-E84F-92EC-85BFEB35B1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974716" y="891911"/>
            <a:ext cx="1097280" cy="1097280"/>
          </a:xfrm>
          <a:prstGeom prst="rect">
            <a:avLst/>
          </a:prstGeom>
        </p:spPr>
      </p:pic>
      <p:sp>
        <p:nvSpPr>
          <p:cNvPr id="24" name="Freeform: Shape 23">
            <a:extLst>
              <a:ext uri="{FF2B5EF4-FFF2-40B4-BE49-F238E27FC236}">
                <a16:creationId xmlns:a16="http://schemas.microsoft.com/office/drawing/2014/main" id="{3DF8EA8C-4EAB-49EE-BBAB-78BE910D2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041056"/>
            <a:ext cx="3216344" cy="2816945"/>
          </a:xfrm>
          <a:custGeom>
            <a:avLst/>
            <a:gdLst>
              <a:gd name="connsiteX0" fmla="*/ 1360112 w 3216344"/>
              <a:gd name="connsiteY0" fmla="*/ 0 h 2816945"/>
              <a:gd name="connsiteX1" fmla="*/ 3216344 w 3216344"/>
              <a:gd name="connsiteY1" fmla="*/ 1856232 h 2816945"/>
              <a:gd name="connsiteX2" fmla="*/ 2992307 w 3216344"/>
              <a:gd name="connsiteY2" fmla="*/ 2741023 h 2816945"/>
              <a:gd name="connsiteX3" fmla="*/ 2946183 w 3216344"/>
              <a:gd name="connsiteY3" fmla="*/ 2816945 h 2816945"/>
              <a:gd name="connsiteX4" fmla="*/ 0 w 3216344"/>
              <a:gd name="connsiteY4" fmla="*/ 2816945 h 2816945"/>
              <a:gd name="connsiteX5" fmla="*/ 0 w 3216344"/>
              <a:gd name="connsiteY5" fmla="*/ 596005 h 2816945"/>
              <a:gd name="connsiteX6" fmla="*/ 47558 w 3216344"/>
              <a:gd name="connsiteY6" fmla="*/ 543678 h 2816945"/>
              <a:gd name="connsiteX7" fmla="*/ 1360112 w 3216344"/>
              <a:gd name="connsiteY7" fmla="*/ 0 h 2816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6344" h="2816945">
                <a:moveTo>
                  <a:pt x="1360112" y="0"/>
                </a:moveTo>
                <a:cubicBezTo>
                  <a:pt x="2385281" y="0"/>
                  <a:pt x="3216344" y="831063"/>
                  <a:pt x="3216344" y="1856232"/>
                </a:cubicBezTo>
                <a:cubicBezTo>
                  <a:pt x="3216344" y="2176598"/>
                  <a:pt x="3135186" y="2478007"/>
                  <a:pt x="2992307" y="2741023"/>
                </a:cubicBezTo>
                <a:lnTo>
                  <a:pt x="2946183" y="2816945"/>
                </a:lnTo>
                <a:lnTo>
                  <a:pt x="0" y="2816945"/>
                </a:lnTo>
                <a:lnTo>
                  <a:pt x="0" y="596005"/>
                </a:lnTo>
                <a:lnTo>
                  <a:pt x="47558" y="543678"/>
                </a:lnTo>
                <a:cubicBezTo>
                  <a:pt x="383470" y="207766"/>
                  <a:pt x="847528" y="0"/>
                  <a:pt x="136011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4FCFB4C2-42E8-4EE8-8B04-23A2DA921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7013"/>
            <a:ext cx="3050387" cy="2654675"/>
          </a:xfrm>
          <a:custGeom>
            <a:avLst/>
            <a:gdLst>
              <a:gd name="connsiteX0" fmla="*/ 1360112 w 3050387"/>
              <a:gd name="connsiteY0" fmla="*/ 0 h 2654675"/>
              <a:gd name="connsiteX1" fmla="*/ 3050387 w 3050387"/>
              <a:gd name="connsiteY1" fmla="*/ 1690275 h 2654675"/>
              <a:gd name="connsiteX2" fmla="*/ 2761715 w 3050387"/>
              <a:gd name="connsiteY2" fmla="*/ 2635324 h 2654675"/>
              <a:gd name="connsiteX3" fmla="*/ 2747244 w 3050387"/>
              <a:gd name="connsiteY3" fmla="*/ 2654675 h 2654675"/>
              <a:gd name="connsiteX4" fmla="*/ 0 w 3050387"/>
              <a:gd name="connsiteY4" fmla="*/ 2654675 h 2654675"/>
              <a:gd name="connsiteX5" fmla="*/ 0 w 3050387"/>
              <a:gd name="connsiteY5" fmla="*/ 689742 h 2654675"/>
              <a:gd name="connsiteX6" fmla="*/ 55814 w 3050387"/>
              <a:gd name="connsiteY6" fmla="*/ 615103 h 2654675"/>
              <a:gd name="connsiteX7" fmla="*/ 1360112 w 3050387"/>
              <a:gd name="connsiteY7" fmla="*/ 0 h 2654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0387" h="2654675">
                <a:moveTo>
                  <a:pt x="1360112" y="0"/>
                </a:moveTo>
                <a:cubicBezTo>
                  <a:pt x="2293625" y="0"/>
                  <a:pt x="3050387" y="756762"/>
                  <a:pt x="3050387" y="1690275"/>
                </a:cubicBezTo>
                <a:cubicBezTo>
                  <a:pt x="3050387" y="2040343"/>
                  <a:pt x="2943967" y="2365554"/>
                  <a:pt x="2761715" y="2635324"/>
                </a:cubicBezTo>
                <a:lnTo>
                  <a:pt x="2747244" y="2654675"/>
                </a:lnTo>
                <a:lnTo>
                  <a:pt x="0" y="2654675"/>
                </a:lnTo>
                <a:lnTo>
                  <a:pt x="0" y="689742"/>
                </a:lnTo>
                <a:lnTo>
                  <a:pt x="55814" y="615103"/>
                </a:lnTo>
                <a:cubicBezTo>
                  <a:pt x="365835" y="239445"/>
                  <a:pt x="835011" y="0"/>
                  <a:pt x="136011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Graphic 8" descr="Walk">
            <a:extLst>
              <a:ext uri="{FF2B5EF4-FFF2-40B4-BE49-F238E27FC236}">
                <a16:creationId xmlns:a16="http://schemas.microsoft.com/office/drawing/2014/main" id="{E1471836-CA46-BA4D-BB4C-60F2B820CD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37493" y="4838700"/>
            <a:ext cx="1857335" cy="1857335"/>
          </a:xfrm>
          <a:prstGeom prst="rect">
            <a:avLst/>
          </a:prstGeom>
        </p:spPr>
      </p:pic>
      <p:sp>
        <p:nvSpPr>
          <p:cNvPr id="28" name="Oval 27">
            <a:extLst>
              <a:ext uri="{FF2B5EF4-FFF2-40B4-BE49-F238E27FC236}">
                <a16:creationId xmlns:a16="http://schemas.microsoft.com/office/drawing/2014/main" id="{9973AF05-1CBD-4B57-BB0F-EAEF9F8FB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0935" y="2871982"/>
            <a:ext cx="2834640" cy="2834640"/>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 name="Oval 29">
            <a:extLst>
              <a:ext uri="{FF2B5EF4-FFF2-40B4-BE49-F238E27FC236}">
                <a16:creationId xmlns:a16="http://schemas.microsoft.com/office/drawing/2014/main" id="{D3714E15-0DC2-4DED-9F2A-CD13C33A1E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45527" y="3036574"/>
            <a:ext cx="2505456" cy="250545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Badge Heart">
            <a:extLst>
              <a:ext uri="{FF2B5EF4-FFF2-40B4-BE49-F238E27FC236}">
                <a16:creationId xmlns:a16="http://schemas.microsoft.com/office/drawing/2014/main" id="{69403A25-2352-4B4A-9777-B366B79FE66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998155" y="3489202"/>
            <a:ext cx="1600200" cy="1600200"/>
          </a:xfrm>
          <a:prstGeom prst="rect">
            <a:avLst/>
          </a:prstGeom>
        </p:spPr>
      </p:pic>
      <p:sp>
        <p:nvSpPr>
          <p:cNvPr id="3" name="Content Placeholder 2">
            <a:extLst>
              <a:ext uri="{FF2B5EF4-FFF2-40B4-BE49-F238E27FC236}">
                <a16:creationId xmlns:a16="http://schemas.microsoft.com/office/drawing/2014/main" id="{7D5900DD-C15B-7544-8EE3-CA9AE945C92A}"/>
              </a:ext>
            </a:extLst>
          </p:cNvPr>
          <p:cNvSpPr>
            <a:spLocks noGrp="1"/>
          </p:cNvSpPr>
          <p:nvPr>
            <p:ph idx="1"/>
          </p:nvPr>
        </p:nvSpPr>
        <p:spPr>
          <a:xfrm>
            <a:off x="6750346" y="2871982"/>
            <a:ext cx="4542966" cy="3181684"/>
          </a:xfrm>
        </p:spPr>
        <p:txBody>
          <a:bodyPr anchor="t">
            <a:normAutofit/>
          </a:bodyPr>
          <a:lstStyle/>
          <a:p>
            <a:r>
              <a:rPr lang="en-US" dirty="0"/>
              <a:t>Understanding some of the factors impacting the learner’s development beyond the classroom</a:t>
            </a:r>
          </a:p>
          <a:p>
            <a:pPr marL="0" indent="0">
              <a:buNone/>
            </a:pPr>
            <a:endParaRPr lang="en-US" sz="1800" dirty="0"/>
          </a:p>
        </p:txBody>
      </p:sp>
    </p:spTree>
    <p:extLst>
      <p:ext uri="{BB962C8B-B14F-4D97-AF65-F5344CB8AC3E}">
        <p14:creationId xmlns:p14="http://schemas.microsoft.com/office/powerpoint/2010/main" val="232183465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FA7F215-5AA8-4B40-8640-66EF4E26C2E4}"/>
              </a:ext>
            </a:extLst>
          </p:cNvPr>
          <p:cNvPicPr>
            <a:picLocks noChangeAspect="1"/>
          </p:cNvPicPr>
          <p:nvPr/>
        </p:nvPicPr>
        <p:blipFill rotWithShape="1">
          <a:blip r:embed="rId3"/>
          <a:srcRect t="7697" r="23298" b="1394"/>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3A75A5-278E-2B4B-B27F-A73D3A1B3CD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Thinking Point</a:t>
            </a: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69199"/>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85D19-4A00-4F4C-BEA3-39F6243BDA48}"/>
              </a:ext>
            </a:extLst>
          </p:cNvPr>
          <p:cNvSpPr>
            <a:spLocks noGrp="1"/>
          </p:cNvSpPr>
          <p:nvPr>
            <p:ph type="title"/>
          </p:nvPr>
        </p:nvSpPr>
        <p:spPr>
          <a:xfrm>
            <a:off x="6053668" y="803325"/>
            <a:ext cx="5314536" cy="1325563"/>
          </a:xfrm>
        </p:spPr>
        <p:txBody>
          <a:bodyPr>
            <a:normAutofit/>
          </a:bodyPr>
          <a:lstStyle/>
          <a:p>
            <a:r>
              <a:rPr lang="en-US" dirty="0"/>
              <a:t>Social Development</a:t>
            </a:r>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Connections">
            <a:extLst>
              <a:ext uri="{FF2B5EF4-FFF2-40B4-BE49-F238E27FC236}">
                <a16:creationId xmlns:a16="http://schemas.microsoft.com/office/drawing/2014/main" id="{BA718A1C-FF2B-4398-9528-465FB00B0A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1733" y="543135"/>
            <a:ext cx="3835488" cy="3835488"/>
          </a:xfrm>
          <a:prstGeom prst="rect">
            <a:avLst/>
          </a:prstGeom>
        </p:spPr>
      </p:pic>
      <p:sp>
        <p:nvSpPr>
          <p:cNvPr id="3" name="Content Placeholder 2">
            <a:extLst>
              <a:ext uri="{FF2B5EF4-FFF2-40B4-BE49-F238E27FC236}">
                <a16:creationId xmlns:a16="http://schemas.microsoft.com/office/drawing/2014/main" id="{202E5DB9-B14C-C547-BC38-43EAABC95417}"/>
              </a:ext>
            </a:extLst>
          </p:cNvPr>
          <p:cNvSpPr>
            <a:spLocks noGrp="1"/>
          </p:cNvSpPr>
          <p:nvPr>
            <p:ph idx="1"/>
          </p:nvPr>
        </p:nvSpPr>
        <p:spPr>
          <a:xfrm>
            <a:off x="6053667" y="2279018"/>
            <a:ext cx="5314543" cy="3375920"/>
          </a:xfrm>
        </p:spPr>
        <p:txBody>
          <a:bodyPr anchor="t">
            <a:normAutofit lnSpcReduction="10000"/>
          </a:bodyPr>
          <a:lstStyle/>
          <a:p>
            <a:r>
              <a:rPr lang="en-US" dirty="0"/>
              <a:t>Our social development can impact on us in many ways as we develop</a:t>
            </a:r>
          </a:p>
          <a:p>
            <a:endParaRPr lang="en-US" dirty="0"/>
          </a:p>
          <a:p>
            <a:endParaRPr lang="en-US" dirty="0"/>
          </a:p>
          <a:p>
            <a:r>
              <a:rPr lang="en-US" dirty="0"/>
              <a:t>Development of social skills begin to develop long before we start to talk</a:t>
            </a:r>
          </a:p>
          <a:p>
            <a:endParaRPr lang="en-US" sz="1800" dirty="0"/>
          </a:p>
          <a:p>
            <a:endParaRPr lang="en-US" sz="1800" dirty="0"/>
          </a:p>
        </p:txBody>
      </p:sp>
    </p:spTree>
    <p:extLst>
      <p:ext uri="{BB962C8B-B14F-4D97-AF65-F5344CB8AC3E}">
        <p14:creationId xmlns:p14="http://schemas.microsoft.com/office/powerpoint/2010/main" val="288916715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4CDE2-34DE-194D-937E-A3F3E70DDA05}"/>
              </a:ext>
            </a:extLst>
          </p:cNvPr>
          <p:cNvSpPr>
            <a:spLocks noGrp="1"/>
          </p:cNvSpPr>
          <p:nvPr>
            <p:ph type="title"/>
          </p:nvPr>
        </p:nvSpPr>
        <p:spPr>
          <a:xfrm>
            <a:off x="838200" y="365126"/>
            <a:ext cx="5340605" cy="1146176"/>
          </a:xfrm>
        </p:spPr>
        <p:txBody>
          <a:bodyPr>
            <a:normAutofit/>
          </a:bodyPr>
          <a:lstStyle/>
          <a:p>
            <a:r>
              <a:rPr lang="en-US" sz="3700" dirty="0"/>
              <a:t>Social Development – Erik Erikson </a:t>
            </a:r>
          </a:p>
        </p:txBody>
      </p:sp>
      <p:sp>
        <p:nvSpPr>
          <p:cNvPr id="71" name="Freeform: Shape 7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04355B14-5B08-F846-9C29-8A9972CA3BA1}"/>
              </a:ext>
            </a:extLst>
          </p:cNvPr>
          <p:cNvSpPr>
            <a:spLocks noGrp="1"/>
          </p:cNvSpPr>
          <p:nvPr>
            <p:ph idx="1"/>
          </p:nvPr>
        </p:nvSpPr>
        <p:spPr>
          <a:xfrm>
            <a:off x="838200" y="2173288"/>
            <a:ext cx="3603171" cy="3639684"/>
          </a:xfrm>
        </p:spPr>
        <p:txBody>
          <a:bodyPr anchor="ctr">
            <a:normAutofit/>
          </a:bodyPr>
          <a:lstStyle/>
          <a:p>
            <a:endParaRPr lang="en-US" sz="1900" dirty="0">
              <a:solidFill>
                <a:srgbClr val="FFFFFF"/>
              </a:solidFill>
            </a:endParaRPr>
          </a:p>
          <a:p>
            <a:r>
              <a:rPr lang="en-US" sz="1900" dirty="0">
                <a:solidFill>
                  <a:srgbClr val="FFFFFF"/>
                </a:solidFill>
              </a:rPr>
              <a:t>Presented an 8 stage model for psychosocial development</a:t>
            </a:r>
          </a:p>
          <a:p>
            <a:endParaRPr lang="en-US" sz="1900" dirty="0">
              <a:solidFill>
                <a:srgbClr val="FFFFFF"/>
              </a:solidFill>
            </a:endParaRPr>
          </a:p>
          <a:p>
            <a:r>
              <a:rPr lang="en-US" sz="1900" dirty="0">
                <a:solidFill>
                  <a:srgbClr val="FFFFFF"/>
                </a:solidFill>
              </a:rPr>
              <a:t>Each stage has conflicting ideas and must be resolved </a:t>
            </a:r>
          </a:p>
          <a:p>
            <a:endParaRPr lang="en-US" sz="1900" dirty="0">
              <a:solidFill>
                <a:srgbClr val="FFFFFF"/>
              </a:solidFill>
            </a:endParaRPr>
          </a:p>
          <a:p>
            <a:r>
              <a:rPr lang="en-US" sz="1900" dirty="0">
                <a:solidFill>
                  <a:srgbClr val="FFFFFF"/>
                </a:solidFill>
              </a:rPr>
              <a:t>Failure of resolutions lead to feelings of inadequacy and being unable to contribute confidently to society</a:t>
            </a:r>
          </a:p>
        </p:txBody>
      </p:sp>
      <p:pic>
        <p:nvPicPr>
          <p:cNvPr id="1026" name="Picture 2" descr="Erik Erikson's Stages of Psychosocial Development - The Psychology Notes  Headquarters">
            <a:extLst>
              <a:ext uri="{FF2B5EF4-FFF2-40B4-BE49-F238E27FC236}">
                <a16:creationId xmlns:a16="http://schemas.microsoft.com/office/drawing/2014/main" id="{CB660D22-0228-DD44-B1DD-D614085CED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66253" y="1958719"/>
            <a:ext cx="6290549" cy="4859449"/>
          </a:xfrm>
          <a:custGeom>
            <a:avLst/>
            <a:gdLst/>
            <a:ahLst/>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8355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3DE77-CFB3-A44A-8E74-4C6DE82486D2}"/>
              </a:ext>
            </a:extLst>
          </p:cNvPr>
          <p:cNvSpPr>
            <a:spLocks noGrp="1"/>
          </p:cNvSpPr>
          <p:nvPr>
            <p:ph type="title"/>
          </p:nvPr>
        </p:nvSpPr>
        <p:spPr>
          <a:xfrm>
            <a:off x="4965430" y="629268"/>
            <a:ext cx="6586491" cy="1286160"/>
          </a:xfrm>
        </p:spPr>
        <p:txBody>
          <a:bodyPr anchor="b">
            <a:normAutofit/>
          </a:bodyPr>
          <a:lstStyle/>
          <a:p>
            <a:r>
              <a:rPr lang="en-US" dirty="0"/>
              <a:t>Vygotsky and Piaget</a:t>
            </a:r>
          </a:p>
        </p:txBody>
      </p:sp>
      <p:sp>
        <p:nvSpPr>
          <p:cNvPr id="3" name="Content Placeholder 2">
            <a:extLst>
              <a:ext uri="{FF2B5EF4-FFF2-40B4-BE49-F238E27FC236}">
                <a16:creationId xmlns:a16="http://schemas.microsoft.com/office/drawing/2014/main" id="{E025CC7E-79CE-0640-9476-555FE1351AA7}"/>
              </a:ext>
            </a:extLst>
          </p:cNvPr>
          <p:cNvSpPr>
            <a:spLocks noGrp="1"/>
          </p:cNvSpPr>
          <p:nvPr>
            <p:ph idx="1"/>
          </p:nvPr>
        </p:nvSpPr>
        <p:spPr>
          <a:xfrm>
            <a:off x="4965431" y="2438400"/>
            <a:ext cx="6586489" cy="3785419"/>
          </a:xfrm>
        </p:spPr>
        <p:txBody>
          <a:bodyPr>
            <a:normAutofit/>
          </a:bodyPr>
          <a:lstStyle/>
          <a:p>
            <a:r>
              <a:rPr lang="en-US" sz="2000" dirty="0"/>
              <a:t>Vygotsky's theory of sociocultural development differs from Piaget in a number of ways:</a:t>
            </a:r>
          </a:p>
          <a:p>
            <a:pPr lvl="2"/>
            <a:r>
              <a:rPr lang="en-US" dirty="0"/>
              <a:t>Much more emphasis on the role of social factors in cognitive development</a:t>
            </a:r>
          </a:p>
          <a:p>
            <a:pPr lvl="2"/>
            <a:endParaRPr lang="en-US" dirty="0"/>
          </a:p>
          <a:p>
            <a:pPr lvl="2"/>
            <a:r>
              <a:rPr lang="en-US" dirty="0"/>
              <a:t>Emphasizes differences in development between cultures</a:t>
            </a:r>
          </a:p>
          <a:p>
            <a:pPr lvl="2"/>
            <a:endParaRPr lang="en-US" dirty="0"/>
          </a:p>
          <a:p>
            <a:pPr lvl="2"/>
            <a:r>
              <a:rPr lang="en-US" dirty="0"/>
              <a:t>More emphasis on input from adults over peers</a:t>
            </a:r>
          </a:p>
        </p:txBody>
      </p:sp>
      <p:pic>
        <p:nvPicPr>
          <p:cNvPr id="5" name="Picture 4">
            <a:extLst>
              <a:ext uri="{FF2B5EF4-FFF2-40B4-BE49-F238E27FC236}">
                <a16:creationId xmlns:a16="http://schemas.microsoft.com/office/drawing/2014/main" id="{8D3F168D-4941-4B28-8F60-3DB7FDB7AD2E}"/>
              </a:ext>
            </a:extLst>
          </p:cNvPr>
          <p:cNvPicPr>
            <a:picLocks noChangeAspect="1"/>
          </p:cNvPicPr>
          <p:nvPr/>
        </p:nvPicPr>
        <p:blipFill rotWithShape="1">
          <a:blip r:embed="rId3"/>
          <a:srcRect l="19505" r="353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AB92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8597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E0226-ADB8-7340-B478-5490F55541CA}"/>
              </a:ext>
            </a:extLst>
          </p:cNvPr>
          <p:cNvSpPr>
            <a:spLocks noGrp="1"/>
          </p:cNvSpPr>
          <p:nvPr>
            <p:ph type="title"/>
          </p:nvPr>
        </p:nvSpPr>
        <p:spPr>
          <a:xfrm>
            <a:off x="838200" y="365126"/>
            <a:ext cx="5340605" cy="1146176"/>
          </a:xfrm>
        </p:spPr>
        <p:txBody>
          <a:bodyPr>
            <a:normAutofit/>
          </a:bodyPr>
          <a:lstStyle/>
          <a:p>
            <a:r>
              <a:rPr lang="en-US" sz="3700" dirty="0"/>
              <a:t>Where do social factors that can impact arise?</a:t>
            </a:r>
          </a:p>
        </p:txBody>
      </p:sp>
      <p:sp>
        <p:nvSpPr>
          <p:cNvPr id="71" name="Freeform: Shape 7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978F9094-43D0-7D42-BD4B-BD82D58A99BC}"/>
              </a:ext>
            </a:extLst>
          </p:cNvPr>
          <p:cNvSpPr>
            <a:spLocks noGrp="1"/>
          </p:cNvSpPr>
          <p:nvPr>
            <p:ph idx="1"/>
          </p:nvPr>
        </p:nvSpPr>
        <p:spPr>
          <a:xfrm>
            <a:off x="838200" y="2173288"/>
            <a:ext cx="3603171" cy="3639684"/>
          </a:xfrm>
        </p:spPr>
        <p:txBody>
          <a:bodyPr anchor="ctr">
            <a:normAutofit/>
          </a:bodyPr>
          <a:lstStyle/>
          <a:p>
            <a:r>
              <a:rPr lang="en-US" sz="2000" dirty="0">
                <a:solidFill>
                  <a:srgbClr val="FFFFFF"/>
                </a:solidFill>
              </a:rPr>
              <a:t>Dependent on settings</a:t>
            </a:r>
          </a:p>
          <a:p>
            <a:endParaRPr lang="en-US" sz="2000" dirty="0">
              <a:solidFill>
                <a:srgbClr val="FFFFFF"/>
              </a:solidFill>
            </a:endParaRPr>
          </a:p>
          <a:p>
            <a:r>
              <a:rPr lang="en-US" sz="2000" dirty="0">
                <a:solidFill>
                  <a:srgbClr val="FFFFFF"/>
                </a:solidFill>
              </a:rPr>
              <a:t>Can be direct or indirect</a:t>
            </a:r>
          </a:p>
          <a:p>
            <a:endParaRPr lang="en-US" sz="2000" dirty="0">
              <a:solidFill>
                <a:srgbClr val="FFFFFF"/>
              </a:solidFill>
            </a:endParaRPr>
          </a:p>
          <a:p>
            <a:r>
              <a:rPr lang="en-US" sz="2000" dirty="0">
                <a:solidFill>
                  <a:srgbClr val="FFFFFF"/>
                </a:solidFill>
              </a:rPr>
              <a:t>Bronfenbrenner’s Ecological Model </a:t>
            </a:r>
          </a:p>
          <a:p>
            <a:endParaRPr lang="en-US" sz="2000" dirty="0">
              <a:solidFill>
                <a:srgbClr val="FFFFFF"/>
              </a:solidFill>
            </a:endParaRPr>
          </a:p>
          <a:p>
            <a:endParaRPr lang="en-US" sz="2000" dirty="0">
              <a:solidFill>
                <a:srgbClr val="FFFFFF"/>
              </a:solidFill>
            </a:endParaRPr>
          </a:p>
        </p:txBody>
      </p:sp>
      <p:pic>
        <p:nvPicPr>
          <p:cNvPr id="1026" name="Picture 2" descr="Some thoughts on an ecological perspective of social media research.">
            <a:extLst>
              <a:ext uri="{FF2B5EF4-FFF2-40B4-BE49-F238E27FC236}">
                <a16:creationId xmlns:a16="http://schemas.microsoft.com/office/drawing/2014/main" id="{4F9C08D9-2B11-D64D-A3AB-6193E7C421EC}"/>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931455" y="1552400"/>
            <a:ext cx="5735612" cy="5242505"/>
          </a:xfrm>
          <a:custGeom>
            <a:avLst/>
            <a:gdLst/>
            <a:ahLst/>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504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FA7F215-5AA8-4B40-8640-66EF4E26C2E4}"/>
              </a:ext>
            </a:extLst>
          </p:cNvPr>
          <p:cNvPicPr>
            <a:picLocks noChangeAspect="1"/>
          </p:cNvPicPr>
          <p:nvPr/>
        </p:nvPicPr>
        <p:blipFill rotWithShape="1">
          <a:blip r:embed="rId3">
            <a:alphaModFix amt="50000"/>
          </a:blip>
          <a:srcRect t="6100" b="9630"/>
          <a:stretch/>
        </p:blipFill>
        <p:spPr>
          <a:xfrm>
            <a:off x="-1" y="10"/>
            <a:ext cx="12192000" cy="6857990"/>
          </a:xfrm>
          <a:prstGeom prst="rect">
            <a:avLst/>
          </a:prstGeom>
        </p:spPr>
      </p:pic>
      <p:sp>
        <p:nvSpPr>
          <p:cNvPr id="2" name="Title 1">
            <a:extLst>
              <a:ext uri="{FF2B5EF4-FFF2-40B4-BE49-F238E27FC236}">
                <a16:creationId xmlns:a16="http://schemas.microsoft.com/office/drawing/2014/main" id="{853A75A5-278E-2B4B-B27F-A73D3A1B3CDC}"/>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Thinking Point</a:t>
            </a:r>
          </a:p>
        </p:txBody>
      </p:sp>
      <p:sp>
        <p:nvSpPr>
          <p:cNvPr id="8" name="Content Placeholder 2">
            <a:extLst>
              <a:ext uri="{FF2B5EF4-FFF2-40B4-BE49-F238E27FC236}">
                <a16:creationId xmlns:a16="http://schemas.microsoft.com/office/drawing/2014/main" id="{12524E54-FD8C-F746-A99C-67360C0094F2}"/>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dirty="0">
                <a:solidFill>
                  <a:srgbClr val="FFFFFF"/>
                </a:solidFill>
              </a:rPr>
              <a:t>How early can our experiences really impact on our social development?</a:t>
            </a:r>
          </a:p>
        </p:txBody>
      </p:sp>
    </p:spTree>
    <p:extLst>
      <p:ext uri="{BB962C8B-B14F-4D97-AF65-F5344CB8AC3E}">
        <p14:creationId xmlns:p14="http://schemas.microsoft.com/office/powerpoint/2010/main" val="85105369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1">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93775" y="478232"/>
            <a:ext cx="5809306"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E1750A-C0D3-B545-B700-21A2F8E5335E}"/>
              </a:ext>
            </a:extLst>
          </p:cNvPr>
          <p:cNvSpPr>
            <a:spLocks noGrp="1"/>
          </p:cNvSpPr>
          <p:nvPr>
            <p:ph type="title"/>
          </p:nvPr>
        </p:nvSpPr>
        <p:spPr>
          <a:xfrm>
            <a:off x="947446" y="1053711"/>
            <a:ext cx="4933490" cy="1424446"/>
          </a:xfrm>
        </p:spPr>
        <p:txBody>
          <a:bodyPr>
            <a:normAutofit/>
          </a:bodyPr>
          <a:lstStyle/>
          <a:p>
            <a:r>
              <a:rPr lang="en-US" sz="4000" dirty="0">
                <a:solidFill>
                  <a:srgbClr val="FFFFFF"/>
                </a:solidFill>
              </a:rPr>
              <a:t>Attachment Theory and Behaviorism </a:t>
            </a:r>
          </a:p>
        </p:txBody>
      </p:sp>
      <p:cxnSp>
        <p:nvCxnSpPr>
          <p:cNvPr id="21" name="Straight Connector 13">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9782" y="2639023"/>
            <a:ext cx="4800600"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44DA1D-40FE-7945-A931-4E0251965702}"/>
              </a:ext>
            </a:extLst>
          </p:cNvPr>
          <p:cNvSpPr>
            <a:spLocks noGrp="1"/>
          </p:cNvSpPr>
          <p:nvPr>
            <p:ph idx="1"/>
          </p:nvPr>
        </p:nvSpPr>
        <p:spPr>
          <a:xfrm>
            <a:off x="947447" y="2799889"/>
            <a:ext cx="4933490" cy="2987543"/>
          </a:xfrm>
        </p:spPr>
        <p:txBody>
          <a:bodyPr anchor="t">
            <a:normAutofit/>
          </a:bodyPr>
          <a:lstStyle/>
          <a:p>
            <a:r>
              <a:rPr lang="en-US" sz="1900" dirty="0">
                <a:solidFill>
                  <a:srgbClr val="FFFFFF"/>
                </a:solidFill>
              </a:rPr>
              <a:t>Freud and Dollard and Miller (1950)</a:t>
            </a:r>
          </a:p>
          <a:p>
            <a:endParaRPr lang="en-US" sz="1900" dirty="0">
              <a:solidFill>
                <a:srgbClr val="FFFFFF"/>
              </a:solidFill>
            </a:endParaRPr>
          </a:p>
          <a:p>
            <a:r>
              <a:rPr lang="en-US" sz="1900" dirty="0">
                <a:solidFill>
                  <a:srgbClr val="FFFFFF"/>
                </a:solidFill>
              </a:rPr>
              <a:t>Cupboard Love</a:t>
            </a:r>
          </a:p>
          <a:p>
            <a:endParaRPr lang="en-US" sz="1900" dirty="0">
              <a:solidFill>
                <a:srgbClr val="FFFFFF"/>
              </a:solidFill>
            </a:endParaRPr>
          </a:p>
          <a:p>
            <a:pPr marL="0" indent="0">
              <a:buNone/>
            </a:pPr>
            <a:r>
              <a:rPr lang="en-US" sz="1900" dirty="0">
                <a:solidFill>
                  <a:srgbClr val="FFFFFF"/>
                </a:solidFill>
              </a:rPr>
              <a:t>Need food -&gt; someone provides = we like them!</a:t>
            </a:r>
          </a:p>
          <a:p>
            <a:pPr marL="0" indent="0">
              <a:buNone/>
            </a:pPr>
            <a:endParaRPr lang="en-US" sz="1900" dirty="0">
              <a:solidFill>
                <a:srgbClr val="FFFFFF"/>
              </a:solidFill>
            </a:endParaRPr>
          </a:p>
          <a:p>
            <a:r>
              <a:rPr lang="en-US" sz="1900" dirty="0">
                <a:solidFill>
                  <a:srgbClr val="FFFFFF"/>
                </a:solidFill>
              </a:rPr>
              <a:t>Multiple studies with animals have demonstrated this is not the case</a:t>
            </a:r>
          </a:p>
        </p:txBody>
      </p:sp>
      <p:pic>
        <p:nvPicPr>
          <p:cNvPr id="5" name="Graphic 4" descr="Doughnut">
            <a:extLst>
              <a:ext uri="{FF2B5EF4-FFF2-40B4-BE49-F238E27FC236}">
                <a16:creationId xmlns:a16="http://schemas.microsoft.com/office/drawing/2014/main" id="{22038CF7-1604-C842-970B-B884F66E40C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77506" y="347472"/>
            <a:ext cx="2971800" cy="2971800"/>
          </a:xfrm>
          <a:prstGeom prst="rect">
            <a:avLst/>
          </a:prstGeom>
        </p:spPr>
      </p:pic>
      <p:pic>
        <p:nvPicPr>
          <p:cNvPr id="7" name="Graphic 6" descr="In love face with solid fill">
            <a:extLst>
              <a:ext uri="{FF2B5EF4-FFF2-40B4-BE49-F238E27FC236}">
                <a16:creationId xmlns:a16="http://schemas.microsoft.com/office/drawing/2014/main" id="{6E0A0EE4-1D87-284D-8069-92EDC16C7A8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77505" y="3566160"/>
            <a:ext cx="2971800" cy="2971800"/>
          </a:xfrm>
          <a:prstGeom prst="rect">
            <a:avLst/>
          </a:prstGeom>
        </p:spPr>
      </p:pic>
    </p:spTree>
    <p:extLst>
      <p:ext uri="{BB962C8B-B14F-4D97-AF65-F5344CB8AC3E}">
        <p14:creationId xmlns:p14="http://schemas.microsoft.com/office/powerpoint/2010/main" val="843350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64B983-0542-2F4E-866A-A4DF37CCB77F}"/>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US" sz="2800" dirty="0"/>
              <a:t>Bowlby’s Attachment Theory</a:t>
            </a:r>
          </a:p>
        </p:txBody>
      </p:sp>
      <p:sp>
        <p:nvSpPr>
          <p:cNvPr id="3" name="Content Placeholder 2">
            <a:extLst>
              <a:ext uri="{FF2B5EF4-FFF2-40B4-BE49-F238E27FC236}">
                <a16:creationId xmlns:a16="http://schemas.microsoft.com/office/drawing/2014/main" id="{A1D72533-FDA2-7E4E-B64F-8D4DBFB90DB5}"/>
              </a:ext>
            </a:extLst>
          </p:cNvPr>
          <p:cNvSpPr>
            <a:spLocks noGrp="1"/>
          </p:cNvSpPr>
          <p:nvPr>
            <p:ph idx="1"/>
          </p:nvPr>
        </p:nvSpPr>
        <p:spPr>
          <a:xfrm>
            <a:off x="643468" y="2638043"/>
            <a:ext cx="3363974" cy="3415623"/>
          </a:xfrm>
        </p:spPr>
        <p:txBody>
          <a:bodyPr>
            <a:normAutofit/>
          </a:bodyPr>
          <a:lstStyle/>
          <a:p>
            <a:r>
              <a:rPr lang="en-US" sz="2000" dirty="0"/>
              <a:t>We are born ready to connect</a:t>
            </a:r>
          </a:p>
          <a:p>
            <a:endParaRPr lang="en-US" sz="2000" dirty="0"/>
          </a:p>
          <a:p>
            <a:r>
              <a:rPr lang="en-US" sz="2000" dirty="0"/>
              <a:t>Our first attachment sets the stage for all others</a:t>
            </a:r>
          </a:p>
          <a:p>
            <a:endParaRPr lang="en-US" sz="2000" dirty="0"/>
          </a:p>
          <a:p>
            <a:r>
              <a:rPr lang="en-US" sz="2000" dirty="0"/>
              <a:t>Any separation or deprivation has a long-term negative impact on development</a:t>
            </a:r>
          </a:p>
        </p:txBody>
      </p:sp>
      <p:pic>
        <p:nvPicPr>
          <p:cNvPr id="4" name="Picture 3">
            <a:extLst>
              <a:ext uri="{FF2B5EF4-FFF2-40B4-BE49-F238E27FC236}">
                <a16:creationId xmlns:a16="http://schemas.microsoft.com/office/drawing/2014/main" id="{378383F3-C7AB-204B-9C3D-EE56A69F8460}"/>
              </a:ext>
            </a:extLst>
          </p:cNvPr>
          <p:cNvPicPr>
            <a:picLocks noChangeAspect="1"/>
          </p:cNvPicPr>
          <p:nvPr/>
        </p:nvPicPr>
        <p:blipFill>
          <a:blip r:embed="rId3"/>
          <a:stretch>
            <a:fillRect/>
          </a:stretch>
        </p:blipFill>
        <p:spPr>
          <a:xfrm>
            <a:off x="5297763" y="1547720"/>
            <a:ext cx="6250769" cy="3601693"/>
          </a:xfrm>
          <a:prstGeom prst="rect">
            <a:avLst/>
          </a:prstGeom>
        </p:spPr>
      </p:pic>
    </p:spTree>
    <p:extLst>
      <p:ext uri="{BB962C8B-B14F-4D97-AF65-F5344CB8AC3E}">
        <p14:creationId xmlns:p14="http://schemas.microsoft.com/office/powerpoint/2010/main" val="330817628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23AE5C-BD0C-9543-AB9C-AF79A68F1216}"/>
              </a:ext>
            </a:extLst>
          </p:cNvPr>
          <p:cNvSpPr>
            <a:spLocks noGrp="1"/>
          </p:cNvSpPr>
          <p:nvPr>
            <p:ph type="title"/>
          </p:nvPr>
        </p:nvSpPr>
        <p:spPr>
          <a:xfrm>
            <a:off x="5255260" y="1188637"/>
            <a:ext cx="5852711" cy="1597228"/>
          </a:xfrm>
        </p:spPr>
        <p:txBody>
          <a:bodyPr>
            <a:normAutofit/>
          </a:bodyPr>
          <a:lstStyle/>
          <a:p>
            <a:r>
              <a:rPr lang="en-US" sz="5100" dirty="0"/>
              <a:t>Issues with Bowlby’s Claims</a:t>
            </a:r>
          </a:p>
        </p:txBody>
      </p:sp>
      <p:pic>
        <p:nvPicPr>
          <p:cNvPr id="5" name="Graphic 4" descr="Thumbs Down">
            <a:extLst>
              <a:ext uri="{FF2B5EF4-FFF2-40B4-BE49-F238E27FC236}">
                <a16:creationId xmlns:a16="http://schemas.microsoft.com/office/drawing/2014/main" id="{46663E43-C746-0644-A599-E67632CF9CB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23357" y="1700588"/>
            <a:ext cx="3533985" cy="3533985"/>
          </a:xfrm>
          <a:prstGeom prst="rect">
            <a:avLst/>
          </a:prstGeom>
        </p:spPr>
      </p:pic>
      <p:sp>
        <p:nvSpPr>
          <p:cNvPr id="3" name="Content Placeholder 2">
            <a:extLst>
              <a:ext uri="{FF2B5EF4-FFF2-40B4-BE49-F238E27FC236}">
                <a16:creationId xmlns:a16="http://schemas.microsoft.com/office/drawing/2014/main" id="{4A1F0CD0-4C49-234F-A398-F1A373C8D61A}"/>
              </a:ext>
            </a:extLst>
          </p:cNvPr>
          <p:cNvSpPr>
            <a:spLocks noGrp="1"/>
          </p:cNvSpPr>
          <p:nvPr>
            <p:ph idx="1"/>
          </p:nvPr>
        </p:nvSpPr>
        <p:spPr>
          <a:xfrm>
            <a:off x="5255260" y="2998278"/>
            <a:ext cx="4428236" cy="2728198"/>
          </a:xfrm>
        </p:spPr>
        <p:txBody>
          <a:bodyPr anchor="t">
            <a:normAutofit/>
          </a:bodyPr>
          <a:lstStyle/>
          <a:p>
            <a:r>
              <a:rPr lang="en-US" sz="1700" dirty="0"/>
              <a:t>Bowlby presupposes a maternal primary attachments</a:t>
            </a:r>
          </a:p>
          <a:p>
            <a:endParaRPr lang="en-US" sz="1700" dirty="0"/>
          </a:p>
          <a:p>
            <a:r>
              <a:rPr lang="en-US" sz="1700" dirty="0"/>
              <a:t>Not common for exclusive care</a:t>
            </a:r>
          </a:p>
          <a:p>
            <a:endParaRPr lang="en-US" sz="1700" dirty="0"/>
          </a:p>
          <a:p>
            <a:r>
              <a:rPr lang="en-US" sz="1700" dirty="0"/>
              <a:t>Groups and networks of support</a:t>
            </a:r>
          </a:p>
          <a:p>
            <a:endParaRPr lang="en-US" sz="1700" dirty="0"/>
          </a:p>
          <a:p>
            <a:r>
              <a:rPr lang="en-US" sz="1700" dirty="0"/>
              <a:t>Happiness more important than providing</a:t>
            </a:r>
          </a:p>
        </p:txBody>
      </p:sp>
    </p:spTree>
    <p:extLst>
      <p:ext uri="{BB962C8B-B14F-4D97-AF65-F5344CB8AC3E}">
        <p14:creationId xmlns:p14="http://schemas.microsoft.com/office/powerpoint/2010/main" val="3768481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D21050B-D85A-4CC6-94EC-450D24F19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C4720EDA-E218-43A9-8817-08F09F4DB6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D87C4F29-0DC4-4901-A2FD-7C88889E6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083" y="-1044"/>
            <a:ext cx="6432966"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6E634E7C-AFB0-6744-9FD8-74AB26C9AE14}"/>
              </a:ext>
            </a:extLst>
          </p:cNvPr>
          <p:cNvSpPr>
            <a:spLocks noGrp="1"/>
          </p:cNvSpPr>
          <p:nvPr>
            <p:ph type="title"/>
          </p:nvPr>
        </p:nvSpPr>
        <p:spPr>
          <a:xfrm>
            <a:off x="1512439" y="552810"/>
            <a:ext cx="5448255" cy="2228759"/>
          </a:xfrm>
        </p:spPr>
        <p:txBody>
          <a:bodyPr anchor="b">
            <a:normAutofit/>
          </a:bodyPr>
          <a:lstStyle/>
          <a:p>
            <a:r>
              <a:rPr lang="en-US" sz="4800" dirty="0"/>
              <a:t>Malnutrition and Physical Development</a:t>
            </a:r>
          </a:p>
        </p:txBody>
      </p:sp>
      <p:sp>
        <p:nvSpPr>
          <p:cNvPr id="3" name="Content Placeholder 2">
            <a:extLst>
              <a:ext uri="{FF2B5EF4-FFF2-40B4-BE49-F238E27FC236}">
                <a16:creationId xmlns:a16="http://schemas.microsoft.com/office/drawing/2014/main" id="{3E6DB2B3-F367-6541-A88D-D458C0350E04}"/>
              </a:ext>
            </a:extLst>
          </p:cNvPr>
          <p:cNvSpPr>
            <a:spLocks noGrp="1"/>
          </p:cNvSpPr>
          <p:nvPr>
            <p:ph idx="1"/>
          </p:nvPr>
        </p:nvSpPr>
        <p:spPr>
          <a:xfrm>
            <a:off x="1512439" y="2959729"/>
            <a:ext cx="5448255" cy="3341075"/>
          </a:xfrm>
        </p:spPr>
        <p:txBody>
          <a:bodyPr anchor="t">
            <a:normAutofit/>
          </a:bodyPr>
          <a:lstStyle/>
          <a:p>
            <a:r>
              <a:rPr lang="en-US" sz="1800" dirty="0"/>
              <a:t>Malnutrition, particularly during the first two years of a child's life causes developmental issues that are irreversible</a:t>
            </a:r>
          </a:p>
          <a:p>
            <a:endParaRPr lang="en-US" sz="1800" dirty="0"/>
          </a:p>
          <a:p>
            <a:r>
              <a:rPr lang="en-US" sz="1800" dirty="0"/>
              <a:t>Is this an issue in the UK?</a:t>
            </a:r>
          </a:p>
          <a:p>
            <a:endParaRPr lang="en-US" sz="1800" dirty="0"/>
          </a:p>
          <a:p>
            <a:pPr marL="0" indent="0">
              <a:buNone/>
            </a:pPr>
            <a:r>
              <a:rPr lang="en-GB" sz="1800" i="1" dirty="0"/>
              <a:t>“the number of children admitted to hospital with malnutrition was almost 2,500 in the first six months of 2020”</a:t>
            </a:r>
            <a:endParaRPr lang="en-US" sz="1800" i="1" dirty="0"/>
          </a:p>
          <a:p>
            <a:endParaRPr lang="en-US" sz="1800" dirty="0"/>
          </a:p>
          <a:p>
            <a:endParaRPr lang="en-US" sz="1800" dirty="0"/>
          </a:p>
        </p:txBody>
      </p:sp>
    </p:spTree>
    <p:extLst>
      <p:ext uri="{BB962C8B-B14F-4D97-AF65-F5344CB8AC3E}">
        <p14:creationId xmlns:p14="http://schemas.microsoft.com/office/powerpoint/2010/main" val="1250944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B6EBF0C-B62B-4C44-9484-D8753E4E7B0D}"/>
              </a:ext>
            </a:extLst>
          </p:cNvPr>
          <p:cNvSpPr>
            <a:spLocks noGrp="1"/>
          </p:cNvSpPr>
          <p:nvPr>
            <p:ph type="title"/>
          </p:nvPr>
        </p:nvSpPr>
        <p:spPr>
          <a:xfrm>
            <a:off x="6094105" y="802955"/>
            <a:ext cx="4977976" cy="1454051"/>
          </a:xfrm>
        </p:spPr>
        <p:txBody>
          <a:bodyPr>
            <a:normAutofit/>
          </a:bodyPr>
          <a:lstStyle/>
          <a:p>
            <a:r>
              <a:rPr lang="en-US">
                <a:solidFill>
                  <a:srgbClr val="000000"/>
                </a:solidFill>
              </a:rPr>
              <a:t>Our role as educator</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lth">
            <a:extLst>
              <a:ext uri="{FF2B5EF4-FFF2-40B4-BE49-F238E27FC236}">
                <a16:creationId xmlns:a16="http://schemas.microsoft.com/office/drawing/2014/main" id="{D77873CF-252F-4E4B-892F-DF2B0A72032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791DDF02-5DFF-2C4C-A5EA-10E70656743C}"/>
              </a:ext>
            </a:extLst>
          </p:cNvPr>
          <p:cNvSpPr>
            <a:spLocks noGrp="1"/>
          </p:cNvSpPr>
          <p:nvPr>
            <p:ph idx="1"/>
          </p:nvPr>
        </p:nvSpPr>
        <p:spPr>
          <a:xfrm>
            <a:off x="6090574" y="2421682"/>
            <a:ext cx="4977578" cy="3639289"/>
          </a:xfrm>
        </p:spPr>
        <p:txBody>
          <a:bodyPr anchor="ctr">
            <a:normAutofit/>
          </a:bodyPr>
          <a:lstStyle/>
          <a:p>
            <a:r>
              <a:rPr lang="en-US" sz="2000">
                <a:solidFill>
                  <a:srgbClr val="000000"/>
                </a:solidFill>
              </a:rPr>
              <a:t>What can we do?</a:t>
            </a:r>
          </a:p>
          <a:p>
            <a:endParaRPr lang="en-US" sz="2000">
              <a:solidFill>
                <a:srgbClr val="000000"/>
              </a:solidFill>
            </a:endParaRPr>
          </a:p>
          <a:p>
            <a:r>
              <a:rPr lang="en-US" sz="2000">
                <a:solidFill>
                  <a:srgbClr val="000000"/>
                </a:solidFill>
              </a:rPr>
              <a:t>Understand the impact of Social, Emotional and physical Development on our Leaners</a:t>
            </a:r>
          </a:p>
          <a:p>
            <a:endParaRPr lang="en-US" sz="2000">
              <a:solidFill>
                <a:srgbClr val="000000"/>
              </a:solidFill>
            </a:endParaRPr>
          </a:p>
          <a:p>
            <a:r>
              <a:rPr lang="en-US" sz="2000">
                <a:solidFill>
                  <a:srgbClr val="000000"/>
                </a:solidFill>
              </a:rPr>
              <a:t>Explore methods that can be used to help alleviate any issues</a:t>
            </a:r>
          </a:p>
        </p:txBody>
      </p:sp>
    </p:spTree>
    <p:extLst>
      <p:ext uri="{BB962C8B-B14F-4D97-AF65-F5344CB8AC3E}">
        <p14:creationId xmlns:p14="http://schemas.microsoft.com/office/powerpoint/2010/main" val="3536175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637125"/>
            <a:ext cx="3163448" cy="5256371"/>
          </a:xfrm>
        </p:spPr>
        <p:txBody>
          <a:bodyPr vert="horz" lIns="91440" tIns="45720" rIns="91440" bIns="45720" rtlCol="0" anchor="ctr">
            <a:normAutofit/>
          </a:bodyPr>
          <a:lstStyle/>
          <a:p>
            <a:br>
              <a:rPr lang="en-US" sz="3400" kern="1200" dirty="0">
                <a:solidFill>
                  <a:schemeClr val="tx1"/>
                </a:solidFill>
                <a:latin typeface="+mj-lt"/>
                <a:ea typeface="+mj-ea"/>
                <a:cs typeface="+mj-cs"/>
              </a:rPr>
            </a:br>
            <a:r>
              <a:rPr lang="en-US" sz="3400" i="1" kern="1200" dirty="0">
                <a:solidFill>
                  <a:schemeClr val="tx1"/>
                </a:solidFill>
                <a:latin typeface="+mj-lt"/>
                <a:ea typeface="+mj-ea"/>
                <a:cs typeface="+mj-cs"/>
              </a:rPr>
              <a:t>Support strategies</a:t>
            </a:r>
            <a:br>
              <a:rPr lang="en-US" sz="3400" kern="1200" dirty="0">
                <a:solidFill>
                  <a:schemeClr val="tx1"/>
                </a:solidFill>
                <a:latin typeface="+mj-lt"/>
                <a:ea typeface="+mj-ea"/>
                <a:cs typeface="+mj-cs"/>
              </a:rPr>
            </a:br>
            <a:r>
              <a:rPr lang="en-US" sz="3400" kern="1200" dirty="0">
                <a:solidFill>
                  <a:schemeClr val="tx1"/>
                </a:solidFill>
                <a:latin typeface="+mj-lt"/>
                <a:ea typeface="+mj-ea"/>
                <a:cs typeface="+mj-cs"/>
              </a:rPr>
              <a:t>(Wellbeing Classroom Project - Whittington </a:t>
            </a:r>
            <a:r>
              <a:rPr lang="en-US" sz="3400" i="1" kern="1200" dirty="0">
                <a:solidFill>
                  <a:schemeClr val="tx1"/>
                </a:solidFill>
                <a:latin typeface="+mj-lt"/>
                <a:ea typeface="+mj-ea"/>
                <a:cs typeface="+mj-cs"/>
              </a:rPr>
              <a:t>et al. </a:t>
            </a:r>
            <a:r>
              <a:rPr lang="en-US" sz="3400" kern="1200" dirty="0">
                <a:solidFill>
                  <a:schemeClr val="tx1"/>
                </a:solidFill>
                <a:latin typeface="+mj-lt"/>
                <a:ea typeface="+mj-ea"/>
                <a:cs typeface="+mj-cs"/>
              </a:rPr>
              <a:t>2015)</a:t>
            </a:r>
            <a:br>
              <a:rPr lang="en-US" sz="3400" kern="1200" dirty="0">
                <a:solidFill>
                  <a:schemeClr val="tx1"/>
                </a:solidFill>
                <a:latin typeface="+mj-lt"/>
                <a:ea typeface="+mj-ea"/>
                <a:cs typeface="+mj-cs"/>
              </a:rPr>
            </a:br>
            <a:br>
              <a:rPr lang="en-US" sz="3400" kern="1200" dirty="0">
                <a:solidFill>
                  <a:schemeClr val="tx1"/>
                </a:solidFill>
                <a:latin typeface="+mj-lt"/>
                <a:ea typeface="+mj-ea"/>
                <a:cs typeface="+mj-cs"/>
              </a:rPr>
            </a:br>
            <a:br>
              <a:rPr lang="en-US" sz="3400" kern="1200" dirty="0">
                <a:solidFill>
                  <a:schemeClr val="tx1"/>
                </a:solidFill>
                <a:latin typeface="+mj-lt"/>
                <a:ea typeface="+mj-ea"/>
                <a:cs typeface="+mj-cs"/>
              </a:rPr>
            </a:br>
            <a:endParaRPr lang="en-US" sz="3400" kern="1200" dirty="0">
              <a:solidFill>
                <a:schemeClr val="tx1"/>
              </a:solidFill>
              <a:latin typeface="+mj-lt"/>
              <a:ea typeface="+mj-ea"/>
              <a:cs typeface="+mj-cs"/>
            </a:endParaRPr>
          </a:p>
        </p:txBody>
      </p:sp>
      <p:graphicFrame>
        <p:nvGraphicFramePr>
          <p:cNvPr id="7" name="Content Placeholder 4">
            <a:extLst>
              <a:ext uri="{FF2B5EF4-FFF2-40B4-BE49-F238E27FC236}">
                <a16:creationId xmlns:a16="http://schemas.microsoft.com/office/drawing/2014/main" id="{F0F3169A-2FFF-4C8D-BBBF-93BE397BCE96}"/>
              </a:ext>
            </a:extLst>
          </p:cNvPr>
          <p:cNvGraphicFramePr>
            <a:graphicFrameLocks noGrp="1"/>
          </p:cNvGraphicFramePr>
          <p:nvPr>
            <p:ph sz="half" idx="2"/>
            <p:extLst>
              <p:ext uri="{D42A27DB-BD31-4B8C-83A1-F6EECF244321}">
                <p14:modId xmlns:p14="http://schemas.microsoft.com/office/powerpoint/2010/main" val="3020935642"/>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3817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C80C1-DF81-E246-A7A7-C1FEFAF5C979}"/>
              </a:ext>
            </a:extLst>
          </p:cNvPr>
          <p:cNvSpPr>
            <a:spLocks noGrp="1"/>
          </p:cNvSpPr>
          <p:nvPr>
            <p:ph type="title"/>
          </p:nvPr>
        </p:nvSpPr>
        <p:spPr>
          <a:xfrm>
            <a:off x="4965430" y="629268"/>
            <a:ext cx="6586491" cy="1286160"/>
          </a:xfrm>
        </p:spPr>
        <p:txBody>
          <a:bodyPr anchor="b">
            <a:normAutofit/>
          </a:bodyPr>
          <a:lstStyle/>
          <a:p>
            <a:r>
              <a:rPr lang="en-US" dirty="0"/>
              <a:t>EEF SEL </a:t>
            </a:r>
          </a:p>
        </p:txBody>
      </p:sp>
      <p:sp>
        <p:nvSpPr>
          <p:cNvPr id="3" name="Content Placeholder 2">
            <a:extLst>
              <a:ext uri="{FF2B5EF4-FFF2-40B4-BE49-F238E27FC236}">
                <a16:creationId xmlns:a16="http://schemas.microsoft.com/office/drawing/2014/main" id="{3BAE8DEB-049B-BF4A-82EA-5FFF3AB8809A}"/>
              </a:ext>
            </a:extLst>
          </p:cNvPr>
          <p:cNvSpPr>
            <a:spLocks noGrp="1"/>
          </p:cNvSpPr>
          <p:nvPr>
            <p:ph idx="1"/>
          </p:nvPr>
        </p:nvSpPr>
        <p:spPr>
          <a:xfrm>
            <a:off x="4965431" y="2438400"/>
            <a:ext cx="6586489" cy="3785419"/>
          </a:xfrm>
        </p:spPr>
        <p:txBody>
          <a:bodyPr>
            <a:normAutofit/>
          </a:bodyPr>
          <a:lstStyle/>
          <a:p>
            <a:r>
              <a:rPr lang="en-US" sz="2000" dirty="0"/>
              <a:t>A guide showing how to incorporate social and Emotional learning as part of:</a:t>
            </a:r>
          </a:p>
          <a:p>
            <a:pPr lvl="1"/>
            <a:r>
              <a:rPr lang="en-US" sz="2000" dirty="0"/>
              <a:t>Teaching</a:t>
            </a:r>
          </a:p>
          <a:p>
            <a:pPr lvl="1"/>
            <a:r>
              <a:rPr lang="en-US" sz="2000" dirty="0"/>
              <a:t>Curriculum</a:t>
            </a:r>
          </a:p>
          <a:p>
            <a:pPr lvl="1"/>
            <a:r>
              <a:rPr lang="en-US" sz="2000" dirty="0"/>
              <a:t>Whole-school </a:t>
            </a:r>
            <a:r>
              <a:rPr lang="en-US" sz="2000" dirty="0" err="1"/>
              <a:t>aproach</a:t>
            </a:r>
            <a:endParaRPr lang="en-US" sz="2000" dirty="0"/>
          </a:p>
        </p:txBody>
      </p:sp>
      <p:pic>
        <p:nvPicPr>
          <p:cNvPr id="5" name="Picture 4">
            <a:extLst>
              <a:ext uri="{FF2B5EF4-FFF2-40B4-BE49-F238E27FC236}">
                <a16:creationId xmlns:a16="http://schemas.microsoft.com/office/drawing/2014/main" id="{CCF13175-FD48-401B-B65E-D50A9AEA1395}"/>
              </a:ext>
            </a:extLst>
          </p:cNvPr>
          <p:cNvPicPr>
            <a:picLocks noChangeAspect="1"/>
          </p:cNvPicPr>
          <p:nvPr/>
        </p:nvPicPr>
        <p:blipFill rotWithShape="1">
          <a:blip r:embed="rId2"/>
          <a:srcRect l="19505" r="353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AB92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10841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FA7F215-5AA8-4B40-8640-66EF4E26C2E4}"/>
              </a:ext>
            </a:extLst>
          </p:cNvPr>
          <p:cNvPicPr>
            <a:picLocks noChangeAspect="1"/>
          </p:cNvPicPr>
          <p:nvPr/>
        </p:nvPicPr>
        <p:blipFill rotWithShape="1">
          <a:blip r:embed="rId3"/>
          <a:srcRect t="6100" b="9630"/>
          <a:stretch/>
        </p:blipFill>
        <p:spPr>
          <a:xfrm>
            <a:off x="-1" y="10"/>
            <a:ext cx="12192000" cy="6857990"/>
          </a:xfrm>
          <a:prstGeom prst="rect">
            <a:avLst/>
          </a:prstGeom>
        </p:spPr>
      </p:pic>
      <p:sp>
        <p:nvSpPr>
          <p:cNvPr id="1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dirty="0"/>
          </a:p>
        </p:txBody>
      </p:sp>
      <p:sp>
        <p:nvSpPr>
          <p:cNvPr id="2" name="Title 1">
            <a:extLst>
              <a:ext uri="{FF2B5EF4-FFF2-40B4-BE49-F238E27FC236}">
                <a16:creationId xmlns:a16="http://schemas.microsoft.com/office/drawing/2014/main" id="{853A75A5-278E-2B4B-B27F-A73D3A1B3CDC}"/>
              </a:ext>
            </a:extLst>
          </p:cNvPr>
          <p:cNvSpPr>
            <a:spLocks noGrp="1"/>
          </p:cNvSpPr>
          <p:nvPr>
            <p:ph type="title"/>
          </p:nvPr>
        </p:nvSpPr>
        <p:spPr>
          <a:xfrm>
            <a:off x="709448" y="1913950"/>
            <a:ext cx="4204137" cy="1342754"/>
          </a:xfrm>
        </p:spPr>
        <p:txBody>
          <a:bodyPr vert="horz" lIns="91440" tIns="45720" rIns="91440" bIns="45720" rtlCol="0">
            <a:normAutofit/>
          </a:bodyPr>
          <a:lstStyle/>
          <a:p>
            <a:pPr algn="ctr"/>
            <a:r>
              <a:rPr lang="en-US" sz="3600" dirty="0"/>
              <a:t>Thinking Point</a:t>
            </a:r>
          </a:p>
        </p:txBody>
      </p:sp>
      <p:cxnSp>
        <p:nvCxnSpPr>
          <p:cNvPr id="15" name="Straight Connector 14">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8" name="Content Placeholder 2">
            <a:extLst>
              <a:ext uri="{FF2B5EF4-FFF2-40B4-BE49-F238E27FC236}">
                <a16:creationId xmlns:a16="http://schemas.microsoft.com/office/drawing/2014/main" id="{12524E54-FD8C-F746-A99C-67360C0094F2}"/>
              </a:ext>
            </a:extLst>
          </p:cNvPr>
          <p:cNvSpPr>
            <a:spLocks noGrp="1"/>
          </p:cNvSpPr>
          <p:nvPr>
            <p:ph idx="1"/>
          </p:nvPr>
        </p:nvSpPr>
        <p:spPr>
          <a:xfrm>
            <a:off x="525516" y="3417573"/>
            <a:ext cx="4593021" cy="2619839"/>
          </a:xfrm>
        </p:spPr>
        <p:txBody>
          <a:bodyPr anchor="ctr">
            <a:normAutofit/>
          </a:bodyPr>
          <a:lstStyle/>
          <a:p>
            <a:r>
              <a:rPr lang="en-US" sz="1800" dirty="0"/>
              <a:t>How could these external developmental factors present themselves in the classroom?</a:t>
            </a:r>
          </a:p>
          <a:p>
            <a:endParaRPr lang="en-US" sz="1800" dirty="0"/>
          </a:p>
          <a:p>
            <a:r>
              <a:rPr lang="en-US" sz="1800" dirty="0"/>
              <a:t>Is it easy make snap judgements on classroom behaviors?</a:t>
            </a:r>
          </a:p>
        </p:txBody>
      </p:sp>
    </p:spTree>
    <p:extLst>
      <p:ext uri="{BB962C8B-B14F-4D97-AF65-F5344CB8AC3E}">
        <p14:creationId xmlns:p14="http://schemas.microsoft.com/office/powerpoint/2010/main" val="3939505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751F8-052E-F44B-AE48-BD3E08560F59}"/>
              </a:ext>
            </a:extLst>
          </p:cNvPr>
          <p:cNvSpPr>
            <a:spLocks noGrp="1"/>
          </p:cNvSpPr>
          <p:nvPr>
            <p:ph type="title"/>
          </p:nvPr>
        </p:nvSpPr>
        <p:spPr>
          <a:xfrm>
            <a:off x="6109498" y="908344"/>
            <a:ext cx="5244301" cy="1538130"/>
          </a:xfrm>
        </p:spPr>
        <p:txBody>
          <a:bodyPr>
            <a:normAutofit/>
          </a:bodyPr>
          <a:lstStyle/>
          <a:p>
            <a:r>
              <a:rPr lang="en-US" dirty="0"/>
              <a:t>Task</a:t>
            </a:r>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Graphic 4" descr="Clipboard Mixed">
            <a:extLst>
              <a:ext uri="{FF2B5EF4-FFF2-40B4-BE49-F238E27FC236}">
                <a16:creationId xmlns:a16="http://schemas.microsoft.com/office/drawing/2014/main" id="{27CE6AF3-F2BA-3541-9B3E-7A90E5DFD0E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480173" y="1790732"/>
            <a:ext cx="3267942" cy="3267942"/>
          </a:xfrm>
          <a:prstGeom prst="rect">
            <a:avLst/>
          </a:prstGeom>
        </p:spPr>
      </p:pic>
      <p:sp>
        <p:nvSpPr>
          <p:cNvPr id="3" name="Content Placeholder 2">
            <a:extLst>
              <a:ext uri="{FF2B5EF4-FFF2-40B4-BE49-F238E27FC236}">
                <a16:creationId xmlns:a16="http://schemas.microsoft.com/office/drawing/2014/main" id="{ED0C8A01-74F6-914D-BECB-FC420D3E4B7C}"/>
              </a:ext>
            </a:extLst>
          </p:cNvPr>
          <p:cNvSpPr>
            <a:spLocks noGrp="1"/>
          </p:cNvSpPr>
          <p:nvPr>
            <p:ph idx="1"/>
          </p:nvPr>
        </p:nvSpPr>
        <p:spPr>
          <a:xfrm>
            <a:off x="5911158" y="2706865"/>
            <a:ext cx="5383652" cy="3470097"/>
          </a:xfrm>
        </p:spPr>
        <p:txBody>
          <a:bodyPr>
            <a:normAutofit/>
          </a:bodyPr>
          <a:lstStyle/>
          <a:p>
            <a:r>
              <a:rPr lang="en-US" sz="2200" dirty="0"/>
              <a:t>Pen portrait</a:t>
            </a:r>
          </a:p>
          <a:p>
            <a:endParaRPr lang="en-US" sz="2200" dirty="0"/>
          </a:p>
          <a:p>
            <a:r>
              <a:rPr lang="en-US" sz="2200" dirty="0"/>
              <a:t>A learner different to yourself</a:t>
            </a:r>
          </a:p>
          <a:p>
            <a:endParaRPr lang="en-US" sz="2200" dirty="0"/>
          </a:p>
          <a:p>
            <a:r>
              <a:rPr lang="en-US" sz="2200" dirty="0"/>
              <a:t>Consider different physical, emotional and social developments</a:t>
            </a:r>
          </a:p>
          <a:p>
            <a:endParaRPr lang="en-US" sz="2200" dirty="0"/>
          </a:p>
          <a:p>
            <a:r>
              <a:rPr lang="en-US" sz="2200" dirty="0"/>
              <a:t>How could these impact on their learning?</a:t>
            </a:r>
          </a:p>
        </p:txBody>
      </p:sp>
    </p:spTree>
    <p:extLst>
      <p:ext uri="{BB962C8B-B14F-4D97-AF65-F5344CB8AC3E}">
        <p14:creationId xmlns:p14="http://schemas.microsoft.com/office/powerpoint/2010/main" val="109937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5DB664-ABEA-C340-865D-86F70E4968F1}"/>
              </a:ext>
            </a:extLst>
          </p:cNvPr>
          <p:cNvSpPr>
            <a:spLocks noGrp="1"/>
          </p:cNvSpPr>
          <p:nvPr>
            <p:ph type="title"/>
          </p:nvPr>
        </p:nvSpPr>
        <p:spPr>
          <a:xfrm>
            <a:off x="391378" y="320675"/>
            <a:ext cx="11407487" cy="1325563"/>
          </a:xfrm>
        </p:spPr>
        <p:txBody>
          <a:bodyPr>
            <a:normAutofit/>
          </a:bodyPr>
          <a:lstStyle/>
          <a:p>
            <a:r>
              <a:rPr lang="en-US" sz="5400">
                <a:solidFill>
                  <a:schemeClr val="bg1"/>
                </a:solidFill>
              </a:rPr>
              <a:t>Feedback</a:t>
            </a:r>
          </a:p>
        </p:txBody>
      </p:sp>
      <p:graphicFrame>
        <p:nvGraphicFramePr>
          <p:cNvPr id="5" name="Content Placeholder 2">
            <a:extLst>
              <a:ext uri="{FF2B5EF4-FFF2-40B4-BE49-F238E27FC236}">
                <a16:creationId xmlns:a16="http://schemas.microsoft.com/office/drawing/2014/main" id="{7D4332E0-DA6A-477D-802B-80D40280FC60}"/>
              </a:ext>
            </a:extLst>
          </p:cNvPr>
          <p:cNvGraphicFramePr>
            <a:graphicFrameLocks noGrp="1"/>
          </p:cNvGraphicFramePr>
          <p:nvPr>
            <p:ph idx="1"/>
            <p:extLst>
              <p:ext uri="{D42A27DB-BD31-4B8C-83A1-F6EECF244321}">
                <p14:modId xmlns:p14="http://schemas.microsoft.com/office/powerpoint/2010/main" val="3324331456"/>
              </p:ext>
            </p:extLst>
          </p:nvPr>
        </p:nvGraphicFramePr>
        <p:xfrm>
          <a:off x="391379" y="1976293"/>
          <a:ext cx="1140748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06367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20"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1"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CAB6AE1-E593-4840-9163-B4E01117ECDE}"/>
              </a:ext>
            </a:extLst>
          </p:cNvPr>
          <p:cNvSpPr>
            <a:spLocks noGrp="1"/>
          </p:cNvSpPr>
          <p:nvPr>
            <p:ph type="title"/>
          </p:nvPr>
        </p:nvSpPr>
        <p:spPr>
          <a:xfrm>
            <a:off x="965199" y="1371190"/>
            <a:ext cx="4787331" cy="1574333"/>
          </a:xfrm>
        </p:spPr>
        <p:txBody>
          <a:bodyPr anchor="b">
            <a:normAutofit/>
          </a:bodyPr>
          <a:lstStyle/>
          <a:p>
            <a:r>
              <a:rPr lang="en-US" sz="3700"/>
              <a:t>The introduction of technology - Discussion</a:t>
            </a:r>
          </a:p>
        </p:txBody>
      </p:sp>
      <p:sp>
        <p:nvSpPr>
          <p:cNvPr id="23" name="Freeform: Shape 22">
            <a:extLst>
              <a:ext uri="{FF2B5EF4-FFF2-40B4-BE49-F238E27FC236}">
                <a16:creationId xmlns:a16="http://schemas.microsoft.com/office/drawing/2014/main" id="{FDF32B5C-56CA-41B2-B98F-3B7181734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90946" y="450563"/>
            <a:ext cx="1366757" cy="1232062"/>
          </a:xfrm>
          <a:custGeom>
            <a:avLst/>
            <a:gdLst>
              <a:gd name="connsiteX0" fmla="*/ 389939 w 1366757"/>
              <a:gd name="connsiteY0" fmla="*/ 0 h 1232062"/>
              <a:gd name="connsiteX1" fmla="*/ 978131 w 1366757"/>
              <a:gd name="connsiteY1" fmla="*/ 0 h 1232062"/>
              <a:gd name="connsiteX2" fmla="*/ 1062158 w 1366757"/>
              <a:gd name="connsiteY2" fmla="*/ 48072 h 1232062"/>
              <a:gd name="connsiteX3" fmla="*/ 1356254 w 1366757"/>
              <a:gd name="connsiteY3" fmla="*/ 566179 h 1232062"/>
              <a:gd name="connsiteX4" fmla="*/ 1356254 w 1366757"/>
              <a:gd name="connsiteY4" fmla="*/ 665884 h 1232062"/>
              <a:gd name="connsiteX5" fmla="*/ 1062158 w 1366757"/>
              <a:gd name="connsiteY5" fmla="*/ 1183990 h 1232062"/>
              <a:gd name="connsiteX6" fmla="*/ 978131 w 1366757"/>
              <a:gd name="connsiteY6" fmla="*/ 1232062 h 1232062"/>
              <a:gd name="connsiteX7" fmla="*/ 389939 w 1366757"/>
              <a:gd name="connsiteY7" fmla="*/ 1232062 h 1232062"/>
              <a:gd name="connsiteX8" fmla="*/ 305913 w 1366757"/>
              <a:gd name="connsiteY8" fmla="*/ 1183990 h 1232062"/>
              <a:gd name="connsiteX9" fmla="*/ 11817 w 1366757"/>
              <a:gd name="connsiteY9" fmla="*/ 665884 h 1232062"/>
              <a:gd name="connsiteX10" fmla="*/ 11817 w 1366757"/>
              <a:gd name="connsiteY10" fmla="*/ 566179 h 1232062"/>
              <a:gd name="connsiteX11" fmla="*/ 305913 w 1366757"/>
              <a:gd name="connsiteY11" fmla="*/ 48072 h 1232062"/>
              <a:gd name="connsiteX12" fmla="*/ 389939 w 1366757"/>
              <a:gd name="connsiteY12" fmla="*/ 0 h 1232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6757" h="1232062">
                <a:moveTo>
                  <a:pt x="389939" y="0"/>
                </a:moveTo>
                <a:cubicBezTo>
                  <a:pt x="978131" y="0"/>
                  <a:pt x="978131" y="0"/>
                  <a:pt x="978131" y="0"/>
                </a:cubicBezTo>
                <a:cubicBezTo>
                  <a:pt x="1007891" y="0"/>
                  <a:pt x="1046404" y="21366"/>
                  <a:pt x="1062158" y="48072"/>
                </a:cubicBezTo>
                <a:cubicBezTo>
                  <a:pt x="1356254" y="566179"/>
                  <a:pt x="1356254" y="566179"/>
                  <a:pt x="1356254" y="566179"/>
                </a:cubicBezTo>
                <a:cubicBezTo>
                  <a:pt x="1370259" y="594666"/>
                  <a:pt x="1370259" y="637396"/>
                  <a:pt x="1356254" y="665884"/>
                </a:cubicBezTo>
                <a:cubicBezTo>
                  <a:pt x="1062158" y="1183990"/>
                  <a:pt x="1062158" y="1183990"/>
                  <a:pt x="1062158" y="1183990"/>
                </a:cubicBezTo>
                <a:cubicBezTo>
                  <a:pt x="1046404" y="1210698"/>
                  <a:pt x="1007891" y="1232062"/>
                  <a:pt x="978131" y="1232062"/>
                </a:cubicBezTo>
                <a:lnTo>
                  <a:pt x="389939" y="1232062"/>
                </a:lnTo>
                <a:cubicBezTo>
                  <a:pt x="358429" y="1232062"/>
                  <a:pt x="319917" y="1210698"/>
                  <a:pt x="305913" y="1183990"/>
                </a:cubicBezTo>
                <a:cubicBezTo>
                  <a:pt x="11817" y="665884"/>
                  <a:pt x="11817" y="665884"/>
                  <a:pt x="11817" y="665884"/>
                </a:cubicBezTo>
                <a:cubicBezTo>
                  <a:pt x="-3939" y="637396"/>
                  <a:pt x="-3939" y="594666"/>
                  <a:pt x="11817" y="566179"/>
                </a:cubicBezTo>
                <a:cubicBezTo>
                  <a:pt x="305913" y="48072"/>
                  <a:pt x="305913" y="48072"/>
                  <a:pt x="305913" y="48072"/>
                </a:cubicBezTo>
                <a:cubicBezTo>
                  <a:pt x="319917" y="21366"/>
                  <a:pt x="358429" y="0"/>
                  <a:pt x="389939"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12" name="Graphic 11" descr="Internet">
            <a:extLst>
              <a:ext uri="{FF2B5EF4-FFF2-40B4-BE49-F238E27FC236}">
                <a16:creationId xmlns:a16="http://schemas.microsoft.com/office/drawing/2014/main" id="{1D30AF9C-B2C0-AC40-BEE4-18A9F4DEBF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05758" y="698028"/>
            <a:ext cx="737132" cy="737132"/>
          </a:xfrm>
          <a:prstGeom prst="rect">
            <a:avLst/>
          </a:prstGeom>
        </p:spPr>
      </p:pic>
      <p:sp useBgFill="1">
        <p:nvSpPr>
          <p:cNvPr id="25" name="Freeform: Shape 24">
            <a:extLst>
              <a:ext uri="{FF2B5EF4-FFF2-40B4-BE49-F238E27FC236}">
                <a16:creationId xmlns:a16="http://schemas.microsoft.com/office/drawing/2014/main" id="{D13042C5-FBFD-461A-A131-5C448FAF3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0791" y="1799112"/>
            <a:ext cx="4808198" cy="4261906"/>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ln w="50800" cmpd="sng">
            <a:solidFill>
              <a:schemeClr val="tx1"/>
            </a:solid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10" name="Graphic 9" descr="Game controller">
            <a:extLst>
              <a:ext uri="{FF2B5EF4-FFF2-40B4-BE49-F238E27FC236}">
                <a16:creationId xmlns:a16="http://schemas.microsoft.com/office/drawing/2014/main" id="{EFFA428D-C69A-3F42-885B-5FA426A30A6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113478" y="2708512"/>
            <a:ext cx="2442825" cy="2442825"/>
          </a:xfrm>
          <a:prstGeom prst="rect">
            <a:avLst/>
          </a:prstGeom>
        </p:spPr>
      </p:pic>
      <p:sp>
        <p:nvSpPr>
          <p:cNvPr id="27" name="Freeform: Shape 26">
            <a:extLst>
              <a:ext uri="{FF2B5EF4-FFF2-40B4-BE49-F238E27FC236}">
                <a16:creationId xmlns:a16="http://schemas.microsoft.com/office/drawing/2014/main" id="{53339482-2518-48ED-BB8A-78BA44D80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2560" y="1208098"/>
            <a:ext cx="2426310" cy="2187196"/>
          </a:xfrm>
          <a:custGeom>
            <a:avLst/>
            <a:gdLst>
              <a:gd name="connsiteX0" fmla="*/ 638327 w 2237370"/>
              <a:gd name="connsiteY0" fmla="*/ 0 h 2016876"/>
              <a:gd name="connsiteX1" fmla="*/ 1601193 w 2237370"/>
              <a:gd name="connsiteY1" fmla="*/ 0 h 2016876"/>
              <a:gd name="connsiteX2" fmla="*/ 1738744 w 2237370"/>
              <a:gd name="connsiteY2" fmla="*/ 78694 h 2016876"/>
              <a:gd name="connsiteX3" fmla="*/ 2220176 w 2237370"/>
              <a:gd name="connsiteY3" fmla="*/ 926830 h 2016876"/>
              <a:gd name="connsiteX4" fmla="*/ 2220176 w 2237370"/>
              <a:gd name="connsiteY4" fmla="*/ 1090047 h 2016876"/>
              <a:gd name="connsiteX5" fmla="*/ 1738744 w 2237370"/>
              <a:gd name="connsiteY5" fmla="*/ 1938183 h 2016876"/>
              <a:gd name="connsiteX6" fmla="*/ 1601193 w 2237370"/>
              <a:gd name="connsiteY6" fmla="*/ 2016876 h 2016876"/>
              <a:gd name="connsiteX7" fmla="*/ 638327 w 2237370"/>
              <a:gd name="connsiteY7" fmla="*/ 2016876 h 2016876"/>
              <a:gd name="connsiteX8" fmla="*/ 500776 w 2237370"/>
              <a:gd name="connsiteY8" fmla="*/ 1938183 h 2016876"/>
              <a:gd name="connsiteX9" fmla="*/ 19344 w 2237370"/>
              <a:gd name="connsiteY9" fmla="*/ 1090047 h 2016876"/>
              <a:gd name="connsiteX10" fmla="*/ 19344 w 2237370"/>
              <a:gd name="connsiteY10" fmla="*/ 926830 h 2016876"/>
              <a:gd name="connsiteX11" fmla="*/ 500776 w 2237370"/>
              <a:gd name="connsiteY11" fmla="*/ 78694 h 2016876"/>
              <a:gd name="connsiteX12" fmla="*/ 638327 w 2237370"/>
              <a:gd name="connsiteY12" fmla="*/ 0 h 2016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7370" h="2016876">
                <a:moveTo>
                  <a:pt x="638327" y="0"/>
                </a:moveTo>
                <a:cubicBezTo>
                  <a:pt x="1601193" y="0"/>
                  <a:pt x="1601193" y="0"/>
                  <a:pt x="1601193" y="0"/>
                </a:cubicBezTo>
                <a:cubicBezTo>
                  <a:pt x="1649909" y="0"/>
                  <a:pt x="1712954" y="34975"/>
                  <a:pt x="1738744" y="78694"/>
                </a:cubicBezTo>
                <a:cubicBezTo>
                  <a:pt x="2220176" y="926830"/>
                  <a:pt x="2220176" y="926830"/>
                  <a:pt x="2220176" y="926830"/>
                </a:cubicBezTo>
                <a:cubicBezTo>
                  <a:pt x="2243102" y="973464"/>
                  <a:pt x="2243102" y="1043413"/>
                  <a:pt x="2220176" y="1090047"/>
                </a:cubicBezTo>
                <a:cubicBezTo>
                  <a:pt x="1738744" y="1938183"/>
                  <a:pt x="1738744" y="1938183"/>
                  <a:pt x="1738744" y="1938183"/>
                </a:cubicBezTo>
                <a:cubicBezTo>
                  <a:pt x="1712954" y="1981902"/>
                  <a:pt x="1649909" y="2016876"/>
                  <a:pt x="1601193" y="2016876"/>
                </a:cubicBezTo>
                <a:lnTo>
                  <a:pt x="638327" y="2016876"/>
                </a:lnTo>
                <a:cubicBezTo>
                  <a:pt x="586746" y="2016876"/>
                  <a:pt x="523702" y="1981902"/>
                  <a:pt x="500776" y="1938183"/>
                </a:cubicBezTo>
                <a:cubicBezTo>
                  <a:pt x="19344" y="1090047"/>
                  <a:pt x="19344" y="1090047"/>
                  <a:pt x="19344" y="1090047"/>
                </a:cubicBezTo>
                <a:cubicBezTo>
                  <a:pt x="-6448" y="1043413"/>
                  <a:pt x="-6448" y="973464"/>
                  <a:pt x="19344" y="926830"/>
                </a:cubicBezTo>
                <a:cubicBezTo>
                  <a:pt x="500776" y="78694"/>
                  <a:pt x="500776" y="78694"/>
                  <a:pt x="500776" y="78694"/>
                </a:cubicBezTo>
                <a:cubicBezTo>
                  <a:pt x="523702" y="34975"/>
                  <a:pt x="586746" y="0"/>
                  <a:pt x="638327"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8" name="Graphic 7" descr="Online Network">
            <a:extLst>
              <a:ext uri="{FF2B5EF4-FFF2-40B4-BE49-F238E27FC236}">
                <a16:creationId xmlns:a16="http://schemas.microsoft.com/office/drawing/2014/main" id="{14679FE8-118F-764D-99A3-8F4378F612C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881161" y="1637142"/>
            <a:ext cx="1329108" cy="1329108"/>
          </a:xfrm>
          <a:prstGeom prst="rect">
            <a:avLst/>
          </a:prstGeom>
        </p:spPr>
      </p:pic>
      <p:sp>
        <p:nvSpPr>
          <p:cNvPr id="4" name="Text Placeholder 2">
            <a:extLst>
              <a:ext uri="{FF2B5EF4-FFF2-40B4-BE49-F238E27FC236}">
                <a16:creationId xmlns:a16="http://schemas.microsoft.com/office/drawing/2014/main" id="{8F552DCD-16F5-5349-8EC2-A4E10831E425}"/>
              </a:ext>
            </a:extLst>
          </p:cNvPr>
          <p:cNvSpPr>
            <a:spLocks noGrp="1"/>
          </p:cNvSpPr>
          <p:nvPr>
            <p:ph idx="1"/>
          </p:nvPr>
        </p:nvSpPr>
        <p:spPr>
          <a:xfrm>
            <a:off x="965199" y="3084625"/>
            <a:ext cx="4463975" cy="2927369"/>
          </a:xfrm>
        </p:spPr>
        <p:txBody>
          <a:bodyPr>
            <a:normAutofit/>
          </a:bodyPr>
          <a:lstStyle/>
          <a:p>
            <a:pPr marL="76200" indent="0">
              <a:buNone/>
            </a:pPr>
            <a:r>
              <a:rPr lang="en-US" sz="2000"/>
              <a:t>“</a:t>
            </a:r>
            <a:r>
              <a:rPr lang="en-GB" sz="2000"/>
              <a:t>“The internet is 25 years old; it was not designed with children and young people in mind. </a:t>
            </a:r>
          </a:p>
          <a:p>
            <a:pPr marL="76200" indent="0">
              <a:buNone/>
            </a:pPr>
            <a:r>
              <a:rPr lang="en-GB" sz="2000"/>
              <a:t>We have absolutely failed kids by not understanding that the digital world was as much a reality as any other experience they had” – Lady Kidron</a:t>
            </a:r>
            <a:endParaRPr lang="en-US" sz="2000"/>
          </a:p>
        </p:txBody>
      </p:sp>
      <p:sp>
        <p:nvSpPr>
          <p:cNvPr id="29" name="Freeform: Shape 28">
            <a:extLst>
              <a:ext uri="{FF2B5EF4-FFF2-40B4-BE49-F238E27FC236}">
                <a16:creationId xmlns:a16="http://schemas.microsoft.com/office/drawing/2014/main" id="{EEC55F4D-D9C2-4111-949F-1021A85FC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2185" y="4925651"/>
            <a:ext cx="1839293" cy="1658029"/>
          </a:xfrm>
          <a:custGeom>
            <a:avLst/>
            <a:gdLst>
              <a:gd name="connsiteX0" fmla="*/ 485386 w 1701304"/>
              <a:gd name="connsiteY0" fmla="*/ 0 h 1533639"/>
              <a:gd name="connsiteX1" fmla="*/ 1217552 w 1701304"/>
              <a:gd name="connsiteY1" fmla="*/ 0 h 1533639"/>
              <a:gd name="connsiteX2" fmla="*/ 1322147 w 1701304"/>
              <a:gd name="connsiteY2" fmla="*/ 59839 h 1533639"/>
              <a:gd name="connsiteX3" fmla="*/ 1688230 w 1701304"/>
              <a:gd name="connsiteY3" fmla="*/ 704765 h 1533639"/>
              <a:gd name="connsiteX4" fmla="*/ 1688230 w 1701304"/>
              <a:gd name="connsiteY4" fmla="*/ 828876 h 1533639"/>
              <a:gd name="connsiteX5" fmla="*/ 1322147 w 1701304"/>
              <a:gd name="connsiteY5" fmla="*/ 1473800 h 1533639"/>
              <a:gd name="connsiteX6" fmla="*/ 1217552 w 1701304"/>
              <a:gd name="connsiteY6" fmla="*/ 1533639 h 1533639"/>
              <a:gd name="connsiteX7" fmla="*/ 485386 w 1701304"/>
              <a:gd name="connsiteY7" fmla="*/ 1533639 h 1533639"/>
              <a:gd name="connsiteX8" fmla="*/ 380793 w 1701304"/>
              <a:gd name="connsiteY8" fmla="*/ 1473800 h 1533639"/>
              <a:gd name="connsiteX9" fmla="*/ 14709 w 1701304"/>
              <a:gd name="connsiteY9" fmla="*/ 828876 h 1533639"/>
              <a:gd name="connsiteX10" fmla="*/ 14709 w 1701304"/>
              <a:gd name="connsiteY10" fmla="*/ 704765 h 1533639"/>
              <a:gd name="connsiteX11" fmla="*/ 380793 w 1701304"/>
              <a:gd name="connsiteY11" fmla="*/ 59839 h 1533639"/>
              <a:gd name="connsiteX12" fmla="*/ 485386 w 1701304"/>
              <a:gd name="connsiteY12" fmla="*/ 0 h 1533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01304" h="1533639">
                <a:moveTo>
                  <a:pt x="485386" y="0"/>
                </a:moveTo>
                <a:cubicBezTo>
                  <a:pt x="1217552" y="0"/>
                  <a:pt x="1217552" y="0"/>
                  <a:pt x="1217552" y="0"/>
                </a:cubicBezTo>
                <a:cubicBezTo>
                  <a:pt x="1254597" y="0"/>
                  <a:pt x="1302536" y="26596"/>
                  <a:pt x="1322147" y="59839"/>
                </a:cubicBezTo>
                <a:cubicBezTo>
                  <a:pt x="1688230" y="704765"/>
                  <a:pt x="1688230" y="704765"/>
                  <a:pt x="1688230" y="704765"/>
                </a:cubicBezTo>
                <a:cubicBezTo>
                  <a:pt x="1705663" y="740225"/>
                  <a:pt x="1705663" y="793415"/>
                  <a:pt x="1688230" y="828876"/>
                </a:cubicBezTo>
                <a:cubicBezTo>
                  <a:pt x="1322147" y="1473800"/>
                  <a:pt x="1322147" y="1473800"/>
                  <a:pt x="1322147" y="1473800"/>
                </a:cubicBezTo>
                <a:cubicBezTo>
                  <a:pt x="1302536" y="1507046"/>
                  <a:pt x="1254597" y="1533639"/>
                  <a:pt x="1217552" y="1533639"/>
                </a:cubicBezTo>
                <a:lnTo>
                  <a:pt x="485386" y="1533639"/>
                </a:lnTo>
                <a:cubicBezTo>
                  <a:pt x="446164" y="1533639"/>
                  <a:pt x="398225" y="1507046"/>
                  <a:pt x="380793" y="1473800"/>
                </a:cubicBezTo>
                <a:cubicBezTo>
                  <a:pt x="14709" y="828876"/>
                  <a:pt x="14709" y="828876"/>
                  <a:pt x="14709" y="828876"/>
                </a:cubicBezTo>
                <a:cubicBezTo>
                  <a:pt x="-4903" y="793415"/>
                  <a:pt x="-4903" y="740225"/>
                  <a:pt x="14709" y="704765"/>
                </a:cubicBezTo>
                <a:cubicBezTo>
                  <a:pt x="380793" y="59839"/>
                  <a:pt x="380793" y="59839"/>
                  <a:pt x="380793" y="59839"/>
                </a:cubicBezTo>
                <a:cubicBezTo>
                  <a:pt x="398225" y="26596"/>
                  <a:pt x="446164" y="0"/>
                  <a:pt x="485386"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6" name="Graphic 5" descr="Smart Phone">
            <a:extLst>
              <a:ext uri="{FF2B5EF4-FFF2-40B4-BE49-F238E27FC236}">
                <a16:creationId xmlns:a16="http://schemas.microsoft.com/office/drawing/2014/main" id="{DF3005F3-CB00-1446-87C6-F0C716BB2F5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301554" y="5254388"/>
            <a:ext cx="1000554" cy="1000554"/>
          </a:xfrm>
          <a:prstGeom prst="rect">
            <a:avLst/>
          </a:prstGeom>
        </p:spPr>
      </p:pic>
    </p:spTree>
    <p:extLst>
      <p:ext uri="{BB962C8B-B14F-4D97-AF65-F5344CB8AC3E}">
        <p14:creationId xmlns:p14="http://schemas.microsoft.com/office/powerpoint/2010/main" val="35007216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2613554-E346-4E0B-9072-6C5690202B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955C90-F20F-4140-8741-560A6DE297B4}">
  <ds:schemaRefs>
    <ds:schemaRef ds:uri="http://schemas.microsoft.com/sharepoint/v3/contenttype/forms"/>
  </ds:schemaRefs>
</ds:datastoreItem>
</file>

<file path=customXml/itemProps3.xml><?xml version="1.0" encoding="utf-8"?>
<ds:datastoreItem xmlns:ds="http://schemas.openxmlformats.org/officeDocument/2006/customXml" ds:itemID="{FC75E13B-ED9C-4EEC-B782-E2AA2FD386DE}">
  <ds:schemaRefs>
    <ds:schemaRef ds:uri="http://schemas.openxmlformats.org/package/2006/metadata/core-properties"/>
    <ds:schemaRef ds:uri="http://schemas.microsoft.com/office/2006/documentManagement/types"/>
    <ds:schemaRef ds:uri="http://purl.org/dc/dcmitype/"/>
    <ds:schemaRef ds:uri="http://purl.org/dc/elements/1.1/"/>
    <ds:schemaRef ds:uri="8ee9550b-f5f4-4dde-bce5-39f4ba45c2f1"/>
    <ds:schemaRef ds:uri="http://schemas.microsoft.com/office/2006/metadata/properties"/>
    <ds:schemaRef ds:uri="http://www.w3.org/XML/1998/namespace"/>
    <ds:schemaRef ds:uri="http://purl.org/dc/terms/"/>
    <ds:schemaRef ds:uri="http://schemas.microsoft.com/office/infopath/2007/PartnerControls"/>
    <ds:schemaRef ds:uri="92c24619-d6d5-42cf-b618-23d930ad9f20"/>
  </ds:schemaRefs>
</ds:datastoreItem>
</file>

<file path=docProps/app.xml><?xml version="1.0" encoding="utf-8"?>
<Properties xmlns="http://schemas.openxmlformats.org/officeDocument/2006/extended-properties" xmlns:vt="http://schemas.openxmlformats.org/officeDocument/2006/docPropsVTypes">
  <TotalTime>925</TotalTime>
  <Words>1935</Words>
  <Application>Microsoft Macintosh PowerPoint</Application>
  <PresentationFormat>Widescreen</PresentationFormat>
  <Paragraphs>218</Paragraphs>
  <Slides>21</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PowerPoint Presentation</vt:lpstr>
      <vt:lpstr>Welcome</vt:lpstr>
      <vt:lpstr>Different type of delivery</vt:lpstr>
      <vt:lpstr>Today - Introduction </vt:lpstr>
      <vt:lpstr>Thinking Point</vt:lpstr>
      <vt:lpstr>Social Development</vt:lpstr>
      <vt:lpstr>Social Development – Erik Erikson </vt:lpstr>
      <vt:lpstr>Vygotsky and Piaget</vt:lpstr>
      <vt:lpstr>Where do social factors that can impact arise?</vt:lpstr>
      <vt:lpstr>Thinking Point</vt:lpstr>
      <vt:lpstr>Attachment Theory and Behaviorism </vt:lpstr>
      <vt:lpstr>Bowlby’s Attachment Theory</vt:lpstr>
      <vt:lpstr>Issues with Bowlby’s Claims</vt:lpstr>
      <vt:lpstr>Malnutrition and Physical Development</vt:lpstr>
      <vt:lpstr>Our role as educator</vt:lpstr>
      <vt:lpstr> Support strategies (Wellbeing Classroom Project - Whittington et al. 2015)   </vt:lpstr>
      <vt:lpstr>EEF SEL </vt:lpstr>
      <vt:lpstr>Thinking Point</vt:lpstr>
      <vt:lpstr>Task</vt:lpstr>
      <vt:lpstr>Feedback</vt:lpstr>
      <vt:lpstr>The introduction of technology - Discussion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Karl Jones</dc:creator>
  <cp:lastModifiedBy>Karl Jones</cp:lastModifiedBy>
  <cp:revision>2</cp:revision>
  <dcterms:created xsi:type="dcterms:W3CDTF">2020-09-13T12:36:45Z</dcterms:created>
  <dcterms:modified xsi:type="dcterms:W3CDTF">2020-09-14T07:54:26Z</dcterms:modified>
</cp:coreProperties>
</file>