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6327"/>
  </p:normalViewPr>
  <p:slideViewPr>
    <p:cSldViewPr snapToGrid="0">
      <p:cViewPr varScale="1">
        <p:scale>
          <a:sx n="113" d="100"/>
          <a:sy n="113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7EEE7-89D9-A635-AD62-7D105AE690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E105FD-8DD3-B076-4EDE-FC1DCD425B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1AD66-CCAF-560B-92E2-B955942B6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0CC2A-A8AC-D58B-E7B3-0CA40117D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0C443-CD1B-C9F1-B3F4-5FC03D620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129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BCBE3-AF78-282E-0D13-368207DF4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89670-5CCC-20AE-8F7B-91A6343FA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F84FB-676C-BC7C-7878-5D2487F66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964DB-7944-31A0-C0A1-BC890C75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DE8B9-2EDD-BB39-E7E6-DE0B1D24D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181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A23F2-94F2-4D5A-BCB2-5E7903BC1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2E597-A932-06C0-0592-38A1FF86D9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98588-1064-B056-752D-2FB20D723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E01E5-95DB-05C9-761B-8734E87F9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B3C1A0-2736-9718-1123-6AB1BB0FC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654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A4EA6-2B4E-1159-9B3F-4A13A51AC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8E3E5-AD78-63E7-FDB3-200FF3ED20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354339-292C-8511-1D38-01D90FE920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0A08A4-5739-C946-90A8-3BC064B46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C75365-1815-C964-F187-1F4F4FFC0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1603E8-BA16-E011-C5C4-AE1318F97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60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FD1DD-C2AE-9476-3A09-2AF6E5740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243A27-1C61-1CB1-E8D5-BAC304A57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67BC83-18BC-E7FD-C0DB-6ED92E630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7D669C-4AD4-9F28-D058-58DBA3C3D7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E9E65-17C1-E7F4-7C7C-8E03936185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C7C39-15A4-357E-C03D-3534735A1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F743A0-851D-C0B1-04BD-E3A066A4F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35AA06-974F-EEDB-7BA3-6C85AE166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530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97C16-1146-1F82-BD0F-CD60F96C3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AD13A9-14BA-5BD2-2BEA-EF55FA51E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F2F703-1EA3-00A6-2F58-7EC45B78B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72AA73-7E71-9906-112F-D6793BF99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064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1ECA9D-F3B7-954A-055E-D95016850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794F8-3DCF-3F87-FACA-8DF8A22BE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102867-D756-0BC2-371E-AF76E537E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782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D3AEF-7362-3FB8-29ED-76DE3BE77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D9AD4-B1DB-6D29-DFA7-D4FA175A9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B88A59-5515-71B2-7E47-1B9379DE53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871DB8-ED44-3776-FACE-F5F58A2EB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6897A-7AE2-6B05-CFCD-431ED83FC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7BDF4B-C13F-6246-ECFB-06BB77277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867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70B3F-1712-F62E-3213-D6E04D759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1A17A5-3556-D01E-23B3-8D551F72EC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B2DCDC-54E7-5048-89C1-2E7F6F0CAB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22B19-FE43-1450-2495-0AF55E7DC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89B7B-5DAD-3BA3-AA93-DD5A60085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DEA6CD-C6DF-C2E5-5FA2-EA62F8DD5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25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D23DF-A9BC-43DF-1A6A-6E2CB5438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143F31-A506-BEAE-815D-44D2FE15FB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3E7B6-97E0-6EB6-F5AC-68CE5DBB4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A3D5F-24C1-4500-44AD-1BB9F3A26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BABF0-D793-3A24-09E8-5A931E1D8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929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23912F-40AF-39E1-3C6D-2678FA23BF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16E71A-CA9B-31ED-C3A9-4DA724D6B9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CD5CE-4812-04FA-A1B4-9890D598C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F32DC-25A1-4F7B-7E90-A28D9614E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6402C-173F-1B32-4550-3FD0D8D98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811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54D32D-3382-4C87-C98B-F414D4EB8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1E3843-6464-EB66-D273-6FFBABFD04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4717E-0EF6-DB53-ED94-2492155138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DE405-0267-CA43-849E-0CE5FEBD6AD0}" type="datetimeFigureOut">
              <a:rPr lang="en-US" smtClean="0"/>
              <a:t>11/11/24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399EFA-DA9B-4A3B-7D2F-597628FAFC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805EC-956F-ACA2-247E-64459A0136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4DE550-17B6-1146-95F2-2C595621B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689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sweek.co.uk/record-rate-of-teacher-departures-as-40000-leave-sector-last-year/" TargetMode="External"/><Relationship Id="rId2" Type="http://schemas.openxmlformats.org/officeDocument/2006/relationships/hyperlink" Target="https://www.theguardian.com/education/2023/sep/12/only-half-of-required-number-of-trainee-secondary-teachers-in-england-recrui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s://www.nasuwt.org.uk/article-listing/recruitment-and-retention-crisis-cannot-be-ignored.html#:~:text=Nearly%20three%2Dquarters%20of%20teachers,The%20Teachers'%20Union%20revealed%20today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hansard.parliament.uk/Lords/2023-09-06/debates/B2E156DF-40BB-414B-B35C-F8254A1B4074/TeacherShortage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initial-teacher-education-ite-priority-subject-incentive-guidance-students-2024-2025" TargetMode="External"/><Relationship Id="rId2" Type="http://schemas.openxmlformats.org/officeDocument/2006/relationships/hyperlink" Target="https://getintoteaching.education.gov.uk/funding-and-support/scholarships-and-bursaries?funding_widget%5Bsubject%5D=design_and_technology#funding-widg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CC718749-D8A7-3DE6-658C-40E3B404D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239" y="1525536"/>
            <a:ext cx="3775459" cy="377545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9A1D9BC-1455-4308-9ABD-A3F8EDB6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068" y="320442"/>
            <a:ext cx="6572492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B815F-6320-B982-88DE-FC9C1F3F8D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5961" y="962526"/>
            <a:ext cx="5384800" cy="3210689"/>
          </a:xfrm>
        </p:spPr>
        <p:txBody>
          <a:bodyPr anchor="b">
            <a:normAutofit/>
          </a:bodyPr>
          <a:lstStyle/>
          <a:p>
            <a:pPr algn="l"/>
            <a:r>
              <a:rPr lang="en-US" sz="3400"/>
              <a:t>Is there a teacher recruitment and retention crisis in the UK?</a:t>
            </a:r>
            <a:br>
              <a:rPr lang="en-US" sz="3400"/>
            </a:br>
            <a:br>
              <a:rPr lang="en-US" sz="3400"/>
            </a:br>
            <a:r>
              <a:rPr lang="en-US" sz="3400"/>
              <a:t>If so…What is the best way to tackle this?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FA7E7B-5700-1A99-E720-694DD341C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5961" y="4269462"/>
            <a:ext cx="4048760" cy="1095017"/>
          </a:xfrm>
        </p:spPr>
        <p:txBody>
          <a:bodyPr anchor="t">
            <a:normAutofit/>
          </a:bodyPr>
          <a:lstStyle/>
          <a:p>
            <a:pPr algn="l"/>
            <a:r>
              <a:rPr lang="en-US" sz="2000" dirty="0"/>
              <a:t>Week 7 </a:t>
            </a:r>
          </a:p>
        </p:txBody>
      </p:sp>
    </p:spTree>
    <p:extLst>
      <p:ext uri="{BB962C8B-B14F-4D97-AF65-F5344CB8AC3E}">
        <p14:creationId xmlns:p14="http://schemas.microsoft.com/office/powerpoint/2010/main" val="3028347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A4B3AB-BA43-A348-FC47-DDA295176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Newspaper Articles: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F1FC2-4289-8510-913C-773E6CE5F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187146"/>
            <a:ext cx="4646905" cy="4670854"/>
          </a:xfrm>
        </p:spPr>
        <p:txBody>
          <a:bodyPr anchor="ctr">
            <a:normAutofit/>
          </a:bodyPr>
          <a:lstStyle/>
          <a:p>
            <a:r>
              <a:rPr lang="en-US" sz="1600" dirty="0">
                <a:hlinkClick r:id="rId2"/>
              </a:rPr>
              <a:t>https://www.theguardian.com/education/2023/sep/12/only-half-of-required-number-of-trainee-secondary-teachers-in-england-recruited</a:t>
            </a:r>
            <a:endParaRPr lang="en-US" sz="1600" dirty="0"/>
          </a:p>
          <a:p>
            <a:endParaRPr lang="en-US" sz="1600" dirty="0"/>
          </a:p>
          <a:p>
            <a:r>
              <a:rPr lang="en-GB" sz="1600" b="0" i="0" dirty="0">
                <a:effectLst/>
                <a:latin typeface="National"/>
                <a:hlinkClick r:id="rId3"/>
              </a:rPr>
              <a:t>https://schoolsweek.co.uk/record-rate-of-teacher-departures-as-40000-leave-sector-last-year/</a:t>
            </a:r>
            <a:endParaRPr lang="en-GB" sz="1600" b="0" i="0" dirty="0">
              <a:effectLst/>
              <a:latin typeface="National"/>
            </a:endParaRPr>
          </a:p>
          <a:p>
            <a:pPr marL="0" indent="0">
              <a:buNone/>
            </a:pPr>
            <a:endParaRPr lang="en-GB" sz="1600" b="0" i="0" dirty="0">
              <a:effectLst/>
              <a:latin typeface="National"/>
            </a:endParaRPr>
          </a:p>
          <a:p>
            <a:r>
              <a:rPr lang="en-GB" sz="1600" b="0" i="0" dirty="0">
                <a:effectLst/>
                <a:latin typeface="National"/>
                <a:hlinkClick r:id="rId4"/>
              </a:rPr>
              <a:t>https://www.nasuwt.org.uk/article-listing/recruitment-and-retention-crisis-cannot-be-ignored.html#:~:text=Nearly%20three%2Dquarters%20of%20teachers,The%20Teachers'%20Union%20revealed%20today</a:t>
            </a:r>
            <a:r>
              <a:rPr lang="en-GB" sz="1600" b="0" i="0" dirty="0">
                <a:effectLst/>
                <a:latin typeface="National"/>
              </a:rPr>
              <a:t>.</a:t>
            </a:r>
          </a:p>
          <a:p>
            <a:pPr marL="0" indent="0">
              <a:buNone/>
            </a:pPr>
            <a:endParaRPr lang="en-GB" sz="1600" b="0" i="0" dirty="0">
              <a:effectLst/>
              <a:latin typeface="National"/>
            </a:endParaRPr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5" name="Picture 4" descr="Rolls of Newspaper">
            <a:extLst>
              <a:ext uri="{FF2B5EF4-FFF2-40B4-BE49-F238E27FC236}">
                <a16:creationId xmlns:a16="http://schemas.microsoft.com/office/drawing/2014/main" id="{F268D5BD-7F9B-16A6-D0E9-C1B4F06D1A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468" r="4132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837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7F894-3BA9-B550-4ED0-C56B9CBF7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BE740-E28B-7F6A-9F27-2691AAC4D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0555"/>
            <a:ext cx="10515600" cy="530232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Articles provided on Moodle:</a:t>
            </a:r>
          </a:p>
          <a:p>
            <a:pPr marL="0" indent="0" algn="l">
              <a:buNone/>
            </a:pP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Teacher Recruitment and Retention: A Critical Review of International Evidence of Most Promising Interventions (See et al., 2020)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Teacher Recruitment and Retention: Local Strategies, Global Inspiration (Williams et al., 2022)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Addressing the Post-Pandemic Teacher Supply Challenge in England (National Foundation for Education Research, 2023)</a:t>
            </a:r>
          </a:p>
          <a:p>
            <a:pPr marL="0" indent="0" algn="l">
              <a:buNone/>
            </a:pP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782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B4BE6-E34C-1AB5-C3D0-E3396AB7D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856FA-9D2B-7157-353A-91642104CD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latin typeface="National"/>
              </a:rPr>
              <a:t>Parliamentary Debate: Teacher Shortages - Volume 832: debated on Wednesday 6 September 2023:</a:t>
            </a:r>
            <a:endParaRPr lang="en-US" b="1" dirty="0"/>
          </a:p>
          <a:p>
            <a:r>
              <a:rPr lang="en-US" dirty="0">
                <a:hlinkClick r:id="rId2"/>
              </a:rPr>
              <a:t>https://hansard.parliament.uk/Lords/2023-09-06/debates/B2E156DF-40BB-414B-B35C-F8254A1B4074/TeacherShortages</a:t>
            </a:r>
            <a:endParaRPr lang="en-US" dirty="0"/>
          </a:p>
          <a:p>
            <a:pPr marL="0" indent="0">
              <a:buNone/>
            </a:pPr>
            <a:endParaRPr lang="en-US" sz="40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359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B5F4-E2D4-8FD9-2CBD-BF92AD069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B4587-5006-DC65-8842-CDFD89988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3791"/>
            <a:ext cx="10515600" cy="5163172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Bursaries and Scholarships… 15k+ for priority subjects (e.g. Design Technology – Food Tech) / not for PE!</a:t>
            </a:r>
          </a:p>
          <a:p>
            <a:r>
              <a:rPr lang="en-US" dirty="0">
                <a:hlinkClick r:id="rId2"/>
              </a:rPr>
              <a:t>https://getintoteaching.education.gov.uk/funding-and-support/scholarships-and-bursaries?funding_widget%5Bsubject%5D=design_and_technology#funding-widget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>
                <a:hlinkClick r:id="rId3"/>
              </a:rPr>
              <a:t>https://www.gov.wales</a:t>
            </a:r>
            <a:r>
              <a:rPr lang="en-US">
                <a:hlinkClick r:id="rId3"/>
              </a:rPr>
              <a:t>/initial-teacher-education-ite-priority-subject-incentive-guidance-students-2024-2025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178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259</Words>
  <Application>Microsoft Macintosh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National</vt:lpstr>
      <vt:lpstr>Office Theme</vt:lpstr>
      <vt:lpstr>Is there a teacher recruitment and retention crisis in the UK?  If so…What is the best way to tackle this? </vt:lpstr>
      <vt:lpstr>Newspaper Articles: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Connaughton</dc:creator>
  <cp:lastModifiedBy>Alison Connaughton</cp:lastModifiedBy>
  <cp:revision>4</cp:revision>
  <dcterms:created xsi:type="dcterms:W3CDTF">2023-11-20T14:55:01Z</dcterms:created>
  <dcterms:modified xsi:type="dcterms:W3CDTF">2024-11-11T20:49:16Z</dcterms:modified>
</cp:coreProperties>
</file>