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71" r:id="rId4"/>
    <p:sldId id="279" r:id="rId5"/>
    <p:sldId id="724" r:id="rId6"/>
    <p:sldId id="280" r:id="rId7"/>
    <p:sldId id="278" r:id="rId8"/>
    <p:sldId id="269" r:id="rId9"/>
    <p:sldId id="266" r:id="rId10"/>
    <p:sldId id="320" r:id="rId11"/>
    <p:sldId id="265" r:id="rId12"/>
    <p:sldId id="267" r:id="rId13"/>
    <p:sldId id="299" r:id="rId14"/>
    <p:sldId id="321" r:id="rId15"/>
    <p:sldId id="282" r:id="rId16"/>
    <p:sldId id="283" r:id="rId17"/>
    <p:sldId id="277" r:id="rId18"/>
    <p:sldId id="322" r:id="rId19"/>
    <p:sldId id="285" r:id="rId20"/>
    <p:sldId id="276" r:id="rId21"/>
    <p:sldId id="324" r:id="rId22"/>
    <p:sldId id="295" r:id="rId23"/>
    <p:sldId id="331" r:id="rId24"/>
    <p:sldId id="330" r:id="rId25"/>
    <p:sldId id="296" r:id="rId26"/>
    <p:sldId id="289" r:id="rId27"/>
    <p:sldId id="290" r:id="rId28"/>
    <p:sldId id="292" r:id="rId29"/>
    <p:sldId id="293" r:id="rId30"/>
    <p:sldId id="327" r:id="rId31"/>
    <p:sldId id="329" r:id="rId32"/>
    <p:sldId id="297" r:id="rId33"/>
    <p:sldId id="287" r:id="rId34"/>
    <p:sldId id="325" r:id="rId35"/>
    <p:sldId id="298" r:id="rId36"/>
    <p:sldId id="326" r:id="rId37"/>
    <p:sldId id="307" r:id="rId38"/>
    <p:sldId id="300" r:id="rId39"/>
    <p:sldId id="301" r:id="rId40"/>
    <p:sldId id="723" r:id="rId41"/>
    <p:sldId id="261" r:id="rId42"/>
    <p:sldId id="263" r:id="rId43"/>
    <p:sldId id="304" r:id="rId44"/>
    <p:sldId id="305" r:id="rId45"/>
    <p:sldId id="318" r:id="rId46"/>
    <p:sldId id="262" r:id="rId47"/>
    <p:sldId id="319" r:id="rId48"/>
    <p:sldId id="31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39" autoAdjust="0"/>
    <p:restoredTop sz="94660"/>
  </p:normalViewPr>
  <p:slideViewPr>
    <p:cSldViewPr snapToGrid="0">
      <p:cViewPr varScale="1">
        <p:scale>
          <a:sx n="94" d="100"/>
          <a:sy n="94" d="100"/>
        </p:scale>
        <p:origin x="9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01132-9049-4162-837C-1E3110E3C52A}"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1E1A8EF-46FE-4B0D-A2E3-C9C002BCAF6C}">
      <dgm:prSet/>
      <dgm:spPr/>
      <dgm:t>
        <a:bodyPr/>
        <a:lstStyle/>
        <a:p>
          <a:r>
            <a:rPr lang="en-GB" b="0" i="0"/>
            <a:t>VRIO is an internal analysis tool that examines the link between a company’s internal characteristics and its performance</a:t>
          </a:r>
          <a:endParaRPr lang="en-US"/>
        </a:p>
      </dgm:t>
    </dgm:pt>
    <dgm:pt modelId="{AB4317A3-C1CD-4BAC-A61D-4687DA4D0382}" type="parTrans" cxnId="{579A9293-40EA-4345-893F-34F73EFA4044}">
      <dgm:prSet/>
      <dgm:spPr/>
      <dgm:t>
        <a:bodyPr/>
        <a:lstStyle/>
        <a:p>
          <a:endParaRPr lang="en-US"/>
        </a:p>
      </dgm:t>
    </dgm:pt>
    <dgm:pt modelId="{C5756989-9264-4A70-87F3-B63366A0C070}" type="sibTrans" cxnId="{579A9293-40EA-4345-893F-34F73EFA4044}">
      <dgm:prSet/>
      <dgm:spPr/>
      <dgm:t>
        <a:bodyPr/>
        <a:lstStyle/>
        <a:p>
          <a:endParaRPr lang="en-US"/>
        </a:p>
      </dgm:t>
    </dgm:pt>
    <dgm:pt modelId="{2F3FA1FA-8A8A-4049-88E0-6F1558F00CDF}">
      <dgm:prSet/>
      <dgm:spPr/>
      <dgm:t>
        <a:bodyPr/>
        <a:lstStyle/>
        <a:p>
          <a:r>
            <a:rPr lang="en-GB"/>
            <a:t>V</a:t>
          </a:r>
          <a:r>
            <a:rPr lang="en-GB" b="0" i="0"/>
            <a:t>RIO Analysis </a:t>
          </a:r>
          <a:r>
            <a:rPr lang="en-GB"/>
            <a:t>is </a:t>
          </a:r>
          <a:r>
            <a:rPr lang="en-GB" b="0" i="0"/>
            <a:t>used by organisations </a:t>
          </a:r>
          <a:r>
            <a:rPr lang="en-GB" b="1" i="0"/>
            <a:t>to categorise their resources based on whether they hold certain traits outlined in the framework</a:t>
          </a:r>
          <a:r>
            <a:rPr lang="en-GB" b="0" i="0"/>
            <a:t>.</a:t>
          </a:r>
          <a:endParaRPr lang="en-US"/>
        </a:p>
      </dgm:t>
    </dgm:pt>
    <dgm:pt modelId="{A7E71736-BD60-4AAC-808A-54CE157942C7}" type="parTrans" cxnId="{C143ED56-54D8-47E7-AFB8-2034D0EF253E}">
      <dgm:prSet/>
      <dgm:spPr/>
      <dgm:t>
        <a:bodyPr/>
        <a:lstStyle/>
        <a:p>
          <a:endParaRPr lang="en-US"/>
        </a:p>
      </dgm:t>
    </dgm:pt>
    <dgm:pt modelId="{E737C7AF-70D0-42F7-8C55-F12C2E9B63F7}" type="sibTrans" cxnId="{C143ED56-54D8-47E7-AFB8-2034D0EF253E}">
      <dgm:prSet/>
      <dgm:spPr/>
      <dgm:t>
        <a:bodyPr/>
        <a:lstStyle/>
        <a:p>
          <a:endParaRPr lang="en-US"/>
        </a:p>
      </dgm:t>
    </dgm:pt>
    <dgm:pt modelId="{1CA763A1-A957-470E-B631-40187344DCF5}">
      <dgm:prSet/>
      <dgm:spPr/>
      <dgm:t>
        <a:bodyPr/>
        <a:lstStyle/>
        <a:p>
          <a:r>
            <a:rPr lang="en-GB" b="0" i="0"/>
            <a:t>This categorisation then allows organisations to identify the company resources that provide a </a:t>
          </a:r>
          <a:r>
            <a:rPr lang="en-GB" b="1" i="1"/>
            <a:t>Sustainable Competitive Advantage</a:t>
          </a:r>
          <a:endParaRPr lang="en-US"/>
        </a:p>
      </dgm:t>
    </dgm:pt>
    <dgm:pt modelId="{72D6A4A8-35A5-4616-B21C-C50BB0F74E1F}" type="parTrans" cxnId="{5B23FE3B-35CC-45AD-BCD2-8DEADA3CDE7D}">
      <dgm:prSet/>
      <dgm:spPr/>
      <dgm:t>
        <a:bodyPr/>
        <a:lstStyle/>
        <a:p>
          <a:endParaRPr lang="en-US"/>
        </a:p>
      </dgm:t>
    </dgm:pt>
    <dgm:pt modelId="{D80F0A10-0CF8-48A6-926D-E5C2B20B990B}" type="sibTrans" cxnId="{5B23FE3B-35CC-45AD-BCD2-8DEADA3CDE7D}">
      <dgm:prSet/>
      <dgm:spPr/>
      <dgm:t>
        <a:bodyPr/>
        <a:lstStyle/>
        <a:p>
          <a:endParaRPr lang="en-US"/>
        </a:p>
      </dgm:t>
    </dgm:pt>
    <dgm:pt modelId="{847322D9-08C5-43CF-9428-61DDDB593FA3}" type="pres">
      <dgm:prSet presAssocID="{27F01132-9049-4162-837C-1E3110E3C52A}" presName="vert0" presStyleCnt="0">
        <dgm:presLayoutVars>
          <dgm:dir/>
          <dgm:animOne val="branch"/>
          <dgm:animLvl val="lvl"/>
        </dgm:presLayoutVars>
      </dgm:prSet>
      <dgm:spPr/>
    </dgm:pt>
    <dgm:pt modelId="{1894B940-878E-43FC-9AEC-F01F183FB2AD}" type="pres">
      <dgm:prSet presAssocID="{11E1A8EF-46FE-4B0D-A2E3-C9C002BCAF6C}" presName="thickLine" presStyleLbl="alignNode1" presStyleIdx="0" presStyleCnt="3"/>
      <dgm:spPr/>
    </dgm:pt>
    <dgm:pt modelId="{5E537E16-F359-45F3-A833-345EC7E5A80D}" type="pres">
      <dgm:prSet presAssocID="{11E1A8EF-46FE-4B0D-A2E3-C9C002BCAF6C}" presName="horz1" presStyleCnt="0"/>
      <dgm:spPr/>
    </dgm:pt>
    <dgm:pt modelId="{6FB13A8B-FCB2-4D03-913F-9DE8F789752A}" type="pres">
      <dgm:prSet presAssocID="{11E1A8EF-46FE-4B0D-A2E3-C9C002BCAF6C}" presName="tx1" presStyleLbl="revTx" presStyleIdx="0" presStyleCnt="3"/>
      <dgm:spPr/>
    </dgm:pt>
    <dgm:pt modelId="{E9050D78-B333-4EBC-B3DE-A5854183BF7A}" type="pres">
      <dgm:prSet presAssocID="{11E1A8EF-46FE-4B0D-A2E3-C9C002BCAF6C}" presName="vert1" presStyleCnt="0"/>
      <dgm:spPr/>
    </dgm:pt>
    <dgm:pt modelId="{C78E6912-C347-4EF9-8AA2-EA9A7B718997}" type="pres">
      <dgm:prSet presAssocID="{2F3FA1FA-8A8A-4049-88E0-6F1558F00CDF}" presName="thickLine" presStyleLbl="alignNode1" presStyleIdx="1" presStyleCnt="3"/>
      <dgm:spPr/>
    </dgm:pt>
    <dgm:pt modelId="{CA4D8EB5-8CB3-4B71-BA36-4CDF02418B4E}" type="pres">
      <dgm:prSet presAssocID="{2F3FA1FA-8A8A-4049-88E0-6F1558F00CDF}" presName="horz1" presStyleCnt="0"/>
      <dgm:spPr/>
    </dgm:pt>
    <dgm:pt modelId="{D0D8F6C4-FB83-480B-85C8-253575F436ED}" type="pres">
      <dgm:prSet presAssocID="{2F3FA1FA-8A8A-4049-88E0-6F1558F00CDF}" presName="tx1" presStyleLbl="revTx" presStyleIdx="1" presStyleCnt="3"/>
      <dgm:spPr/>
    </dgm:pt>
    <dgm:pt modelId="{A65FF93E-64F3-48D1-9CEF-24966C11062F}" type="pres">
      <dgm:prSet presAssocID="{2F3FA1FA-8A8A-4049-88E0-6F1558F00CDF}" presName="vert1" presStyleCnt="0"/>
      <dgm:spPr/>
    </dgm:pt>
    <dgm:pt modelId="{14CBABE5-BE5B-452C-9AF4-49E1BACAF362}" type="pres">
      <dgm:prSet presAssocID="{1CA763A1-A957-470E-B631-40187344DCF5}" presName="thickLine" presStyleLbl="alignNode1" presStyleIdx="2" presStyleCnt="3"/>
      <dgm:spPr/>
    </dgm:pt>
    <dgm:pt modelId="{8D0FDC67-2D3F-4BC0-BEF6-62D1C88F95C0}" type="pres">
      <dgm:prSet presAssocID="{1CA763A1-A957-470E-B631-40187344DCF5}" presName="horz1" presStyleCnt="0"/>
      <dgm:spPr/>
    </dgm:pt>
    <dgm:pt modelId="{43881B0F-2479-4844-8D46-C58C65A8E5BE}" type="pres">
      <dgm:prSet presAssocID="{1CA763A1-A957-470E-B631-40187344DCF5}" presName="tx1" presStyleLbl="revTx" presStyleIdx="2" presStyleCnt="3"/>
      <dgm:spPr/>
    </dgm:pt>
    <dgm:pt modelId="{DD0D8A03-CCC6-4842-B055-8E215082F114}" type="pres">
      <dgm:prSet presAssocID="{1CA763A1-A957-470E-B631-40187344DCF5}" presName="vert1" presStyleCnt="0"/>
      <dgm:spPr/>
    </dgm:pt>
  </dgm:ptLst>
  <dgm:cxnLst>
    <dgm:cxn modelId="{3FE74D2B-B694-477C-8672-623906F73448}" type="presOf" srcId="{11E1A8EF-46FE-4B0D-A2E3-C9C002BCAF6C}" destId="{6FB13A8B-FCB2-4D03-913F-9DE8F789752A}" srcOrd="0" destOrd="0" presId="urn:microsoft.com/office/officeart/2008/layout/LinedList"/>
    <dgm:cxn modelId="{5B23FE3B-35CC-45AD-BCD2-8DEADA3CDE7D}" srcId="{27F01132-9049-4162-837C-1E3110E3C52A}" destId="{1CA763A1-A957-470E-B631-40187344DCF5}" srcOrd="2" destOrd="0" parTransId="{72D6A4A8-35A5-4616-B21C-C50BB0F74E1F}" sibTransId="{D80F0A10-0CF8-48A6-926D-E5C2B20B990B}"/>
    <dgm:cxn modelId="{C143ED56-54D8-47E7-AFB8-2034D0EF253E}" srcId="{27F01132-9049-4162-837C-1E3110E3C52A}" destId="{2F3FA1FA-8A8A-4049-88E0-6F1558F00CDF}" srcOrd="1" destOrd="0" parTransId="{A7E71736-BD60-4AAC-808A-54CE157942C7}" sibTransId="{E737C7AF-70D0-42F7-8C55-F12C2E9B63F7}"/>
    <dgm:cxn modelId="{579A9293-40EA-4345-893F-34F73EFA4044}" srcId="{27F01132-9049-4162-837C-1E3110E3C52A}" destId="{11E1A8EF-46FE-4B0D-A2E3-C9C002BCAF6C}" srcOrd="0" destOrd="0" parTransId="{AB4317A3-C1CD-4BAC-A61D-4687DA4D0382}" sibTransId="{C5756989-9264-4A70-87F3-B63366A0C070}"/>
    <dgm:cxn modelId="{85F9359C-E998-4F3C-9F88-9B3CFCBF07FB}" type="presOf" srcId="{1CA763A1-A957-470E-B631-40187344DCF5}" destId="{43881B0F-2479-4844-8D46-C58C65A8E5BE}" srcOrd="0" destOrd="0" presId="urn:microsoft.com/office/officeart/2008/layout/LinedList"/>
    <dgm:cxn modelId="{45AA39AF-354D-4AA0-BBEA-829892510AE5}" type="presOf" srcId="{2F3FA1FA-8A8A-4049-88E0-6F1558F00CDF}" destId="{D0D8F6C4-FB83-480B-85C8-253575F436ED}" srcOrd="0" destOrd="0" presId="urn:microsoft.com/office/officeart/2008/layout/LinedList"/>
    <dgm:cxn modelId="{121246D0-6219-4BFE-9C61-4B8BDD1A51E0}" type="presOf" srcId="{27F01132-9049-4162-837C-1E3110E3C52A}" destId="{847322D9-08C5-43CF-9428-61DDDB593FA3}" srcOrd="0" destOrd="0" presId="urn:microsoft.com/office/officeart/2008/layout/LinedList"/>
    <dgm:cxn modelId="{CF00C1E9-1CAB-4F61-8F54-F75A10386CF2}" type="presParOf" srcId="{847322D9-08C5-43CF-9428-61DDDB593FA3}" destId="{1894B940-878E-43FC-9AEC-F01F183FB2AD}" srcOrd="0" destOrd="0" presId="urn:microsoft.com/office/officeart/2008/layout/LinedList"/>
    <dgm:cxn modelId="{69BF8C0D-EC30-4578-A2FC-FE96867CD7D2}" type="presParOf" srcId="{847322D9-08C5-43CF-9428-61DDDB593FA3}" destId="{5E537E16-F359-45F3-A833-345EC7E5A80D}" srcOrd="1" destOrd="0" presId="urn:microsoft.com/office/officeart/2008/layout/LinedList"/>
    <dgm:cxn modelId="{04F39313-9AB1-425B-9D96-67519D4A1FA2}" type="presParOf" srcId="{5E537E16-F359-45F3-A833-345EC7E5A80D}" destId="{6FB13A8B-FCB2-4D03-913F-9DE8F789752A}" srcOrd="0" destOrd="0" presId="urn:microsoft.com/office/officeart/2008/layout/LinedList"/>
    <dgm:cxn modelId="{2B64758B-2417-4DD1-BD1D-AC89C12291DF}" type="presParOf" srcId="{5E537E16-F359-45F3-A833-345EC7E5A80D}" destId="{E9050D78-B333-4EBC-B3DE-A5854183BF7A}" srcOrd="1" destOrd="0" presId="urn:microsoft.com/office/officeart/2008/layout/LinedList"/>
    <dgm:cxn modelId="{21D713DB-CA69-4168-BC6D-31D3FB0E8624}" type="presParOf" srcId="{847322D9-08C5-43CF-9428-61DDDB593FA3}" destId="{C78E6912-C347-4EF9-8AA2-EA9A7B718997}" srcOrd="2" destOrd="0" presId="urn:microsoft.com/office/officeart/2008/layout/LinedList"/>
    <dgm:cxn modelId="{93316337-23A3-431E-9277-6CE91CD85EB7}" type="presParOf" srcId="{847322D9-08C5-43CF-9428-61DDDB593FA3}" destId="{CA4D8EB5-8CB3-4B71-BA36-4CDF02418B4E}" srcOrd="3" destOrd="0" presId="urn:microsoft.com/office/officeart/2008/layout/LinedList"/>
    <dgm:cxn modelId="{75F7719A-5D60-4F28-B9F8-C2DDB9DB6AB9}" type="presParOf" srcId="{CA4D8EB5-8CB3-4B71-BA36-4CDF02418B4E}" destId="{D0D8F6C4-FB83-480B-85C8-253575F436ED}" srcOrd="0" destOrd="0" presId="urn:microsoft.com/office/officeart/2008/layout/LinedList"/>
    <dgm:cxn modelId="{78AF336C-4CAE-4BC6-B469-96CC4E7EAE3D}" type="presParOf" srcId="{CA4D8EB5-8CB3-4B71-BA36-4CDF02418B4E}" destId="{A65FF93E-64F3-48D1-9CEF-24966C11062F}" srcOrd="1" destOrd="0" presId="urn:microsoft.com/office/officeart/2008/layout/LinedList"/>
    <dgm:cxn modelId="{59764E8D-8CC7-4F88-ADA5-69C711D89B96}" type="presParOf" srcId="{847322D9-08C5-43CF-9428-61DDDB593FA3}" destId="{14CBABE5-BE5B-452C-9AF4-49E1BACAF362}" srcOrd="4" destOrd="0" presId="urn:microsoft.com/office/officeart/2008/layout/LinedList"/>
    <dgm:cxn modelId="{5471602C-ACDA-4D9C-915C-F1881CC7C9EF}" type="presParOf" srcId="{847322D9-08C5-43CF-9428-61DDDB593FA3}" destId="{8D0FDC67-2D3F-4BC0-BEF6-62D1C88F95C0}" srcOrd="5" destOrd="0" presId="urn:microsoft.com/office/officeart/2008/layout/LinedList"/>
    <dgm:cxn modelId="{23D73E47-8E73-494E-A86D-C17852DA3E57}" type="presParOf" srcId="{8D0FDC67-2D3F-4BC0-BEF6-62D1C88F95C0}" destId="{43881B0F-2479-4844-8D46-C58C65A8E5BE}" srcOrd="0" destOrd="0" presId="urn:microsoft.com/office/officeart/2008/layout/LinedList"/>
    <dgm:cxn modelId="{4C02DABF-D73D-4115-B90F-6130FF8D6126}" type="presParOf" srcId="{8D0FDC67-2D3F-4BC0-BEF6-62D1C88F95C0}" destId="{DD0D8A03-CCC6-4842-B055-8E215082F1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4B940-878E-43FC-9AEC-F01F183FB2AD}">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B13A8B-FCB2-4D03-913F-9DE8F789752A}">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VRIO is an internal analysis tool that examines the link between a company’s internal characteristics and its performance</a:t>
          </a:r>
          <a:endParaRPr lang="en-US" sz="2800" kern="1200"/>
        </a:p>
      </dsp:txBody>
      <dsp:txXfrm>
        <a:off x="0" y="2663"/>
        <a:ext cx="6666833" cy="1816197"/>
      </dsp:txXfrm>
    </dsp:sp>
    <dsp:sp modelId="{C78E6912-C347-4EF9-8AA2-EA9A7B718997}">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0D8F6C4-FB83-480B-85C8-253575F436ED}">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a:t>
          </a:r>
          <a:r>
            <a:rPr lang="en-GB" sz="2800" b="0" i="0" kern="1200"/>
            <a:t>RIO Analysis </a:t>
          </a:r>
          <a:r>
            <a:rPr lang="en-GB" sz="2800" kern="1200"/>
            <a:t>is </a:t>
          </a:r>
          <a:r>
            <a:rPr lang="en-GB" sz="2800" b="0" i="0" kern="1200"/>
            <a:t>used by organisations </a:t>
          </a:r>
          <a:r>
            <a:rPr lang="en-GB" sz="2800" b="1" i="0" kern="1200"/>
            <a:t>to categorise their resources based on whether they hold certain traits outlined in the framework</a:t>
          </a:r>
          <a:r>
            <a:rPr lang="en-GB" sz="2800" b="0" i="0" kern="1200"/>
            <a:t>.</a:t>
          </a:r>
          <a:endParaRPr lang="en-US" sz="2800" kern="1200"/>
        </a:p>
      </dsp:txBody>
      <dsp:txXfrm>
        <a:off x="0" y="1818861"/>
        <a:ext cx="6666833" cy="1816197"/>
      </dsp:txXfrm>
    </dsp:sp>
    <dsp:sp modelId="{14CBABE5-BE5B-452C-9AF4-49E1BACAF362}">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3881B0F-2479-4844-8D46-C58C65A8E5BE}">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This categorisation then allows organisations to identify the company resources that provide a </a:t>
          </a:r>
          <a:r>
            <a:rPr lang="en-GB" sz="2800" b="1" i="1" kern="1200"/>
            <a:t>Sustainable Competitive Advantage</a:t>
          </a:r>
          <a:endParaRPr lang="en-US" sz="2800" kern="1200"/>
        </a:p>
      </dsp:txBody>
      <dsp:txXfrm>
        <a:off x="0" y="3635058"/>
        <a:ext cx="6666833" cy="18161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25/02/2026</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25/02/2026</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SD8XJw_qeNI?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SI5lYaZaUlg?feature=oembed"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982639" y="1012536"/>
            <a:ext cx="4613300" cy="3163224"/>
          </a:xfrm>
        </p:spPr>
        <p:txBody>
          <a:bodyPr anchor="t">
            <a:normAutofit/>
          </a:bodyPr>
          <a:lstStyle/>
          <a:p>
            <a:pPr algn="l"/>
            <a:r>
              <a:rPr lang="en-GB" sz="4800" b="1"/>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982638" y="4389120"/>
            <a:ext cx="4408228" cy="1192815"/>
          </a:xfrm>
        </p:spPr>
        <p:txBody>
          <a:bodyPr anchor="b">
            <a:normAutofit/>
          </a:bodyPr>
          <a:lstStyle/>
          <a:p>
            <a:pPr algn="l"/>
            <a:r>
              <a:rPr lang="en-GB" sz="2000" b="1"/>
              <a:t>INTERNAL AUDIT TOOLS:</a:t>
            </a:r>
          </a:p>
          <a:p>
            <a:pPr marL="342900" indent="-342900" algn="l">
              <a:buFont typeface="Arial" panose="020B0604020202020204" pitchFamily="34" charset="0"/>
              <a:buChar char="•"/>
            </a:pPr>
            <a:r>
              <a:rPr lang="en-GB" sz="2000" b="1"/>
              <a:t>VRIO Framework</a:t>
            </a:r>
          </a:p>
          <a:p>
            <a:pPr marL="342900" indent="-342900" algn="l">
              <a:buFont typeface="Arial" panose="020B0604020202020204" pitchFamily="34" charset="0"/>
              <a:buChar char="•"/>
            </a:pPr>
            <a:r>
              <a:rPr lang="en-GB" sz="2000" b="1"/>
              <a:t>PORTER’S VALUE CHAIN</a:t>
            </a:r>
          </a:p>
        </p:txBody>
      </p:sp>
      <p:sp>
        <p:nvSpPr>
          <p:cNvPr id="25" name="Rectangle 2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usiness meeting in modern office">
            <a:extLst>
              <a:ext uri="{FF2B5EF4-FFF2-40B4-BE49-F238E27FC236}">
                <a16:creationId xmlns:a16="http://schemas.microsoft.com/office/drawing/2014/main" id="{5E662A56-99A7-A02C-6B56-F514F0C67928}"/>
              </a:ext>
            </a:extLst>
          </p:cNvPr>
          <p:cNvPicPr>
            <a:picLocks noChangeAspect="1"/>
          </p:cNvPicPr>
          <p:nvPr/>
        </p:nvPicPr>
        <p:blipFill>
          <a:blip r:embed="rId2">
            <a:extLst>
              <a:ext uri="{28A0092B-C50C-407E-A947-70E740481C1C}">
                <a14:useLocalDpi xmlns:a14="http://schemas.microsoft.com/office/drawing/2010/main" val="0"/>
              </a:ext>
            </a:extLst>
          </a:blip>
          <a:srcRect l="16627" r="16627"/>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91495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6E547-BD36-FAE9-05DE-A80B4464ECF7}"/>
              </a:ext>
            </a:extLst>
          </p:cNvPr>
          <p:cNvSpPr>
            <a:spLocks noGrp="1"/>
          </p:cNvSpPr>
          <p:nvPr>
            <p:ph type="title"/>
          </p:nvPr>
        </p:nvSpPr>
        <p:spPr>
          <a:xfrm>
            <a:off x="701041" y="502020"/>
            <a:ext cx="5759072" cy="747660"/>
          </a:xfrm>
        </p:spPr>
        <p:txBody>
          <a:bodyPr anchor="b">
            <a:normAutofit/>
          </a:bodyPr>
          <a:lstStyle/>
          <a:p>
            <a:r>
              <a:rPr lang="en-GB" sz="4000" b="1" dirty="0">
                <a:latin typeface="+mn-lt"/>
              </a:rPr>
              <a:t>Review</a:t>
            </a:r>
          </a:p>
        </p:txBody>
      </p:sp>
      <p:sp>
        <p:nvSpPr>
          <p:cNvPr id="3" name="Content Placeholder 2">
            <a:extLst>
              <a:ext uri="{FF2B5EF4-FFF2-40B4-BE49-F238E27FC236}">
                <a16:creationId xmlns:a16="http://schemas.microsoft.com/office/drawing/2014/main" id="{DD61640A-729F-7842-7689-403B2705782B}"/>
              </a:ext>
            </a:extLst>
          </p:cNvPr>
          <p:cNvSpPr>
            <a:spLocks noGrp="1"/>
          </p:cNvSpPr>
          <p:nvPr>
            <p:ph idx="1"/>
          </p:nvPr>
        </p:nvSpPr>
        <p:spPr>
          <a:xfrm>
            <a:off x="701041" y="1584960"/>
            <a:ext cx="5759071" cy="4356017"/>
          </a:xfrm>
        </p:spPr>
        <p:txBody>
          <a:bodyPr anchor="t">
            <a:normAutofit/>
          </a:bodyPr>
          <a:lstStyle/>
          <a:p>
            <a:r>
              <a:rPr lang="en-GB" sz="2400" dirty="0"/>
              <a:t>The SOSTAC marketing planning model</a:t>
            </a:r>
          </a:p>
          <a:p>
            <a:r>
              <a:rPr lang="en-GB" sz="2400" dirty="0"/>
              <a:t>Situation Analysis – Marketing Audit</a:t>
            </a:r>
          </a:p>
          <a:p>
            <a:r>
              <a:rPr lang="en-GB" sz="2400" dirty="0"/>
              <a:t>External Audit </a:t>
            </a:r>
          </a:p>
          <a:p>
            <a:pPr lvl="1"/>
            <a:r>
              <a:rPr lang="en-GB" dirty="0"/>
              <a:t>MACRO ENVIRONMENT </a:t>
            </a:r>
          </a:p>
          <a:p>
            <a:pPr lvl="2"/>
            <a:r>
              <a:rPr lang="en-GB" sz="2400" dirty="0"/>
              <a:t>PESTEL Analysis</a:t>
            </a:r>
          </a:p>
          <a:p>
            <a:pPr lvl="1"/>
            <a:r>
              <a:rPr lang="en-GB" dirty="0"/>
              <a:t>MICRO ENVIRONMENT</a:t>
            </a:r>
          </a:p>
          <a:p>
            <a:pPr lvl="2"/>
            <a:r>
              <a:rPr lang="en-GB" sz="2400" dirty="0"/>
              <a:t>Porter’s Five Forces</a:t>
            </a:r>
          </a:p>
          <a:p>
            <a:pPr lvl="2"/>
            <a:r>
              <a:rPr lang="en-GB" sz="2400" dirty="0"/>
              <a:t>Competitor Analysis</a:t>
            </a:r>
          </a:p>
          <a:p>
            <a:pPr lvl="2"/>
            <a:r>
              <a:rPr lang="en-GB" sz="2400" dirty="0"/>
              <a:t>Customer Analysis</a:t>
            </a:r>
          </a:p>
          <a:p>
            <a:endParaRPr lang="en-GB" sz="20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Checkmark">
            <a:extLst>
              <a:ext uri="{FF2B5EF4-FFF2-40B4-BE49-F238E27FC236}">
                <a16:creationId xmlns:a16="http://schemas.microsoft.com/office/drawing/2014/main" id="{01E095E2-C91A-D465-D3FD-6CE552DEB8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678576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Freeform: Shape 4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Rectangle 5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Today’s Lecture</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4810259" y="649480"/>
            <a:ext cx="6555347" cy="5546047"/>
          </a:xfrm>
        </p:spPr>
        <p:txBody>
          <a:bodyPr anchor="ctr">
            <a:normAutofit/>
          </a:bodyPr>
          <a:lstStyle/>
          <a:p>
            <a:pPr marL="0" indent="0">
              <a:buNone/>
            </a:pPr>
            <a:r>
              <a:rPr lang="en-GB" sz="2400" b="1" dirty="0"/>
              <a:t>Continuing with the Situation Analysis / Audit</a:t>
            </a:r>
          </a:p>
          <a:p>
            <a:endParaRPr lang="en-GB" sz="2400" dirty="0"/>
          </a:p>
          <a:p>
            <a:r>
              <a:rPr lang="en-GB" sz="2400" dirty="0"/>
              <a:t>The INTERNAL ENVIRONMENT Audit evaluates strengths and weaknesses within the organisation, identifies areas of competitive advantage and areas where value can be added to improve the organisation’s operations </a:t>
            </a:r>
          </a:p>
          <a:p>
            <a:endParaRPr lang="en-GB" sz="2400" dirty="0"/>
          </a:p>
          <a:p>
            <a:r>
              <a:rPr lang="en-GB" sz="2400" dirty="0"/>
              <a:t>INTERNAL AUDIT TOOLS: </a:t>
            </a:r>
          </a:p>
          <a:p>
            <a:pPr lvl="1"/>
            <a:r>
              <a:rPr lang="en-GB" dirty="0"/>
              <a:t>VRIO Framework</a:t>
            </a:r>
          </a:p>
          <a:p>
            <a:pPr lvl="1"/>
            <a:r>
              <a:rPr lang="en-GB" dirty="0"/>
              <a:t>Porter’s Value Chain </a:t>
            </a:r>
          </a:p>
          <a:p>
            <a:pPr lvl="1"/>
            <a:endParaRPr lang="en-GB" dirty="0"/>
          </a:p>
          <a:p>
            <a:endParaRPr lang="en-GB" sz="2000" dirty="0"/>
          </a:p>
        </p:txBody>
      </p:sp>
    </p:spTree>
    <p:extLst>
      <p:ext uri="{BB962C8B-B14F-4D97-AF65-F5344CB8AC3E}">
        <p14:creationId xmlns:p14="http://schemas.microsoft.com/office/powerpoint/2010/main" val="1126407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B9D5A-3579-A243-2B61-2B6ED092FC18}"/>
              </a:ext>
            </a:extLst>
          </p:cNvPr>
          <p:cNvSpPr>
            <a:spLocks noGrp="1"/>
          </p:cNvSpPr>
          <p:nvPr>
            <p:ph type="title"/>
          </p:nvPr>
        </p:nvSpPr>
        <p:spPr>
          <a:xfrm>
            <a:off x="466722" y="586855"/>
            <a:ext cx="3201366" cy="3387497"/>
          </a:xfrm>
        </p:spPr>
        <p:txBody>
          <a:bodyPr anchor="b">
            <a:normAutofit/>
          </a:bodyPr>
          <a:lstStyle/>
          <a:p>
            <a:pPr algn="r"/>
            <a:r>
              <a:rPr lang="en-GB" sz="3700" b="1">
                <a:solidFill>
                  <a:srgbClr val="FFFFFF"/>
                </a:solidFill>
                <a:latin typeface="+mn-lt"/>
              </a:rPr>
              <a:t>THE INTERNAL ENVIRONMENT</a:t>
            </a:r>
          </a:p>
        </p:txBody>
      </p:sp>
      <p:sp>
        <p:nvSpPr>
          <p:cNvPr id="3" name="Content Placeholder 2">
            <a:extLst>
              <a:ext uri="{FF2B5EF4-FFF2-40B4-BE49-F238E27FC236}">
                <a16:creationId xmlns:a16="http://schemas.microsoft.com/office/drawing/2014/main" id="{62764F18-DBBB-C72D-230B-09D8CF96D2D0}"/>
              </a:ext>
            </a:extLst>
          </p:cNvPr>
          <p:cNvSpPr>
            <a:spLocks noGrp="1"/>
          </p:cNvSpPr>
          <p:nvPr>
            <p:ph idx="1"/>
          </p:nvPr>
        </p:nvSpPr>
        <p:spPr>
          <a:xfrm>
            <a:off x="4611757" y="586855"/>
            <a:ext cx="7010400" cy="5628415"/>
          </a:xfrm>
        </p:spPr>
        <p:txBody>
          <a:bodyPr anchor="ctr">
            <a:normAutofit/>
          </a:bodyPr>
          <a:lstStyle/>
          <a:p>
            <a:r>
              <a:rPr lang="en-GB" sz="2400" dirty="0">
                <a:latin typeface="Calibri" panose="020F0502020204030204" pitchFamily="34" charset="0"/>
                <a:cs typeface="Calibri" panose="020F0502020204030204" pitchFamily="34" charset="0"/>
              </a:rPr>
              <a:t>The environment </a:t>
            </a:r>
            <a:r>
              <a:rPr lang="en-GB" sz="2400" b="1" u="sng" dirty="0">
                <a:latin typeface="Calibri" panose="020F0502020204030204" pitchFamily="34" charset="0"/>
                <a:cs typeface="Calibri" panose="020F0502020204030204" pitchFamily="34" charset="0"/>
              </a:rPr>
              <a:t>inside</a:t>
            </a:r>
            <a:r>
              <a:rPr lang="en-GB" sz="2400" dirty="0">
                <a:latin typeface="Calibri" panose="020F0502020204030204" pitchFamily="34" charset="0"/>
                <a:cs typeface="Calibri" panose="020F0502020204030204" pitchFamily="34" charset="0"/>
              </a:rPr>
              <a:t> the organisation.</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By understanding the internal environment, including the strengths and weaknesses, an organisation can consider realistically and practically the opportunities and threats in the external environment.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Main aspects are:</a:t>
            </a:r>
          </a:p>
          <a:p>
            <a:pPr lvl="1"/>
            <a:r>
              <a:rPr lang="en-GB" dirty="0">
                <a:latin typeface="Calibri" panose="020F0502020204030204" pitchFamily="34" charset="0"/>
                <a:cs typeface="Calibri" panose="020F0502020204030204" pitchFamily="34" charset="0"/>
              </a:rPr>
              <a:t>Resources</a:t>
            </a:r>
          </a:p>
          <a:p>
            <a:pPr lvl="1"/>
            <a:r>
              <a:rPr lang="en-GB" dirty="0">
                <a:latin typeface="Calibri" panose="020F0502020204030204" pitchFamily="34" charset="0"/>
                <a:cs typeface="Calibri" panose="020F0502020204030204" pitchFamily="34" charset="0"/>
              </a:rPr>
              <a:t>Systems and processes</a:t>
            </a:r>
          </a:p>
          <a:p>
            <a:pPr lvl="1"/>
            <a:r>
              <a:rPr lang="en-GB" dirty="0">
                <a:latin typeface="Calibri" panose="020F0502020204030204" pitchFamily="34" charset="0"/>
                <a:cs typeface="Calibri" panose="020F0502020204030204" pitchFamily="34" charset="0"/>
              </a:rPr>
              <a:t>Skills and staff</a:t>
            </a:r>
          </a:p>
          <a:p>
            <a:pPr lvl="1"/>
            <a:r>
              <a:rPr lang="en-GB" dirty="0">
                <a:latin typeface="Calibri" panose="020F0502020204030204" pitchFamily="34" charset="0"/>
                <a:cs typeface="Calibri" panose="020F0502020204030204" pitchFamily="34" charset="0"/>
              </a:rPr>
              <a:t>Internal restrictions impacting success or failure</a:t>
            </a:r>
          </a:p>
        </p:txBody>
      </p:sp>
    </p:spTree>
    <p:extLst>
      <p:ext uri="{BB962C8B-B14F-4D97-AF65-F5344CB8AC3E}">
        <p14:creationId xmlns:p14="http://schemas.microsoft.com/office/powerpoint/2010/main" val="40667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3DDAE-E8C2-F62A-3210-32875218DCC4}"/>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ACEFAD6-FD68-ECE8-00F9-099DAA4D8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3085CBE9-4D78-05E8-FD26-B428686EF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F054D19-78B1-151F-0F9D-6E5A1A90E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77729AB-8529-6C0F-9632-F72EFF5AC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2A731ED-E893-7D77-2ED7-5CDE8E98F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65BDC76B-AA5C-C5FB-C158-ED689DC8A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41538BB7-3356-7E16-26C2-647B49241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950B0-E131-2675-1829-F3339864977D}"/>
              </a:ext>
            </a:extLst>
          </p:cNvPr>
          <p:cNvSpPr>
            <a:spLocks noGrp="1"/>
          </p:cNvSpPr>
          <p:nvPr>
            <p:ph type="title"/>
          </p:nvPr>
        </p:nvSpPr>
        <p:spPr>
          <a:xfrm>
            <a:off x="466722" y="586855"/>
            <a:ext cx="3201366" cy="3387497"/>
          </a:xfrm>
        </p:spPr>
        <p:txBody>
          <a:bodyPr anchor="b">
            <a:normAutofit/>
          </a:bodyPr>
          <a:lstStyle/>
          <a:p>
            <a:pPr algn="r"/>
            <a:r>
              <a:rPr lang="en-GB" sz="3700" b="1">
                <a:solidFill>
                  <a:srgbClr val="FFFFFF"/>
                </a:solidFill>
                <a:latin typeface="+mn-lt"/>
              </a:rPr>
              <a:t>THE INTERNAL ENVIRONMENT</a:t>
            </a:r>
          </a:p>
        </p:txBody>
      </p:sp>
      <p:sp>
        <p:nvSpPr>
          <p:cNvPr id="3" name="Content Placeholder 2">
            <a:extLst>
              <a:ext uri="{FF2B5EF4-FFF2-40B4-BE49-F238E27FC236}">
                <a16:creationId xmlns:a16="http://schemas.microsoft.com/office/drawing/2014/main" id="{DD3EACBC-47AC-F3CE-08B5-DB9475A5902B}"/>
              </a:ext>
            </a:extLst>
          </p:cNvPr>
          <p:cNvSpPr>
            <a:spLocks noGrp="1"/>
          </p:cNvSpPr>
          <p:nvPr>
            <p:ph idx="1"/>
          </p:nvPr>
        </p:nvSpPr>
        <p:spPr>
          <a:xfrm>
            <a:off x="4611757" y="586855"/>
            <a:ext cx="7010400" cy="5628415"/>
          </a:xfrm>
        </p:spPr>
        <p:txBody>
          <a:bodyPr anchor="ctr">
            <a:normAutofit/>
          </a:bodyPr>
          <a:lstStyle/>
          <a:p>
            <a:r>
              <a:rPr lang="en-GB" sz="2400" dirty="0"/>
              <a:t>How would you define competitive advantage?</a:t>
            </a:r>
          </a:p>
          <a:p>
            <a:endParaRPr lang="en-GB" sz="2400" dirty="0"/>
          </a:p>
          <a:p>
            <a:pPr marL="0" indent="0">
              <a:buNone/>
            </a:pPr>
            <a:endParaRPr lang="en-GB" sz="2400" dirty="0"/>
          </a:p>
          <a:p>
            <a:r>
              <a:rPr lang="en-GB" sz="2400" dirty="0"/>
              <a:t>What are the benefits of sustainable competitive advantage?</a:t>
            </a:r>
          </a:p>
          <a:p>
            <a:pPr lvl="1"/>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4935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B9D5A-3579-A243-2B61-2B6ED092FC18}"/>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What is Competitive Advantage</a:t>
            </a:r>
            <a:r>
              <a:rPr lang="en-GB" sz="4000">
                <a:solidFill>
                  <a:srgbClr val="FFFFFF"/>
                </a:solidFill>
              </a:rPr>
              <a:t>?</a:t>
            </a:r>
          </a:p>
        </p:txBody>
      </p:sp>
      <p:sp>
        <p:nvSpPr>
          <p:cNvPr id="3" name="Content Placeholder 2">
            <a:extLst>
              <a:ext uri="{FF2B5EF4-FFF2-40B4-BE49-F238E27FC236}">
                <a16:creationId xmlns:a16="http://schemas.microsoft.com/office/drawing/2014/main" id="{62764F18-DBBB-C72D-230B-09D8CF96D2D0}"/>
              </a:ext>
            </a:extLst>
          </p:cNvPr>
          <p:cNvSpPr>
            <a:spLocks noGrp="1"/>
          </p:cNvSpPr>
          <p:nvPr>
            <p:ph idx="1"/>
          </p:nvPr>
        </p:nvSpPr>
        <p:spPr>
          <a:xfrm>
            <a:off x="4810259" y="649480"/>
            <a:ext cx="6555347" cy="5546047"/>
          </a:xfrm>
        </p:spPr>
        <p:txBody>
          <a:bodyPr anchor="ctr">
            <a:normAutofit/>
          </a:bodyPr>
          <a:lstStyle/>
          <a:p>
            <a:r>
              <a:rPr lang="en-GB" sz="2400" b="1" i="0" dirty="0">
                <a:effectLst/>
              </a:rPr>
              <a:t>Competitive advantage </a:t>
            </a:r>
            <a:r>
              <a:rPr lang="en-GB" sz="2400" i="0" dirty="0">
                <a:effectLst/>
              </a:rPr>
              <a:t>refers to the ways that a company can produce goods or deliver services better than its competitors. It allows a company to achieve superior margins and generate value for the company and its shareholders.</a:t>
            </a:r>
          </a:p>
          <a:p>
            <a:endParaRPr lang="en-GB" sz="2400" i="0" dirty="0">
              <a:effectLst/>
            </a:endParaRPr>
          </a:p>
          <a:p>
            <a:r>
              <a:rPr lang="en-GB" sz="2400" i="0" dirty="0">
                <a:effectLst/>
              </a:rPr>
              <a:t>A </a:t>
            </a:r>
            <a:r>
              <a:rPr lang="en-GB" sz="2400" b="1" i="0" dirty="0">
                <a:effectLst/>
              </a:rPr>
              <a:t>competitive advantage </a:t>
            </a:r>
            <a:r>
              <a:rPr lang="en-GB" sz="2400" i="0" dirty="0">
                <a:effectLst/>
              </a:rPr>
              <a:t>is something that cannot be easily replicated and is exclusive to a company or business. This value is created internally and is what sets the business apart from its competition.</a:t>
            </a:r>
          </a:p>
          <a:p>
            <a:endParaRPr lang="en-GB" sz="2400" dirty="0"/>
          </a:p>
          <a:p>
            <a:pPr marL="0" indent="0">
              <a:buNone/>
            </a:pPr>
            <a:r>
              <a:rPr lang="en-GB" sz="2400" i="0" dirty="0">
                <a:effectLst/>
              </a:rPr>
              <a:t>		(The Corporate Finance Institute, 2025)</a:t>
            </a:r>
          </a:p>
          <a:p>
            <a:endParaRPr lang="en-GB" sz="2000" dirty="0"/>
          </a:p>
        </p:txBody>
      </p:sp>
    </p:spTree>
    <p:extLst>
      <p:ext uri="{BB962C8B-B14F-4D97-AF65-F5344CB8AC3E}">
        <p14:creationId xmlns:p14="http://schemas.microsoft.com/office/powerpoint/2010/main" val="3934038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C0D392-E31A-881B-4888-68EC532A90E6}"/>
              </a:ext>
            </a:extLst>
          </p:cNvPr>
          <p:cNvSpPr>
            <a:spLocks noGrp="1"/>
          </p:cNvSpPr>
          <p:nvPr>
            <p:ph type="title"/>
          </p:nvPr>
        </p:nvSpPr>
        <p:spPr>
          <a:xfrm>
            <a:off x="629919" y="294538"/>
            <a:ext cx="10637631" cy="1033669"/>
          </a:xfrm>
        </p:spPr>
        <p:txBody>
          <a:bodyPr>
            <a:normAutofit/>
          </a:bodyPr>
          <a:lstStyle/>
          <a:p>
            <a:r>
              <a:rPr lang="en-GB" sz="4000" b="1" dirty="0">
                <a:solidFill>
                  <a:srgbClr val="FFFFFF"/>
                </a:solidFill>
                <a:latin typeface="+mn-lt"/>
              </a:rPr>
              <a:t>Competitive Advantage</a:t>
            </a:r>
          </a:p>
        </p:txBody>
      </p:sp>
      <p:sp>
        <p:nvSpPr>
          <p:cNvPr id="3" name="Content Placeholder 2">
            <a:extLst>
              <a:ext uri="{FF2B5EF4-FFF2-40B4-BE49-F238E27FC236}">
                <a16:creationId xmlns:a16="http://schemas.microsoft.com/office/drawing/2014/main" id="{DEE8AD34-DC51-22F9-9DDF-4313954E86DA}"/>
              </a:ext>
            </a:extLst>
          </p:cNvPr>
          <p:cNvSpPr>
            <a:spLocks noGrp="1"/>
          </p:cNvSpPr>
          <p:nvPr>
            <p:ph idx="1"/>
          </p:nvPr>
        </p:nvSpPr>
        <p:spPr>
          <a:xfrm>
            <a:off x="459350" y="2042160"/>
            <a:ext cx="11133209" cy="4602480"/>
          </a:xfrm>
        </p:spPr>
        <p:txBody>
          <a:bodyPr anchor="ctr">
            <a:normAutofit/>
          </a:bodyPr>
          <a:lstStyle/>
          <a:p>
            <a:r>
              <a:rPr lang="en-GB" sz="2000" b="1" i="0" dirty="0">
                <a:effectLst/>
              </a:rPr>
              <a:t>What makes your organisation special? </a:t>
            </a:r>
          </a:p>
          <a:p>
            <a:endParaRPr lang="en-GB" sz="2000" b="1" i="0" dirty="0">
              <a:effectLst/>
            </a:endParaRPr>
          </a:p>
          <a:p>
            <a:r>
              <a:rPr lang="en-GB" sz="2000" b="1" i="0" dirty="0">
                <a:effectLst/>
              </a:rPr>
              <a:t>How close are your competitors to overtaking you? </a:t>
            </a:r>
          </a:p>
          <a:p>
            <a:endParaRPr lang="en-GB" sz="2000" b="1" i="0" dirty="0">
              <a:effectLst/>
            </a:endParaRPr>
          </a:p>
          <a:p>
            <a:r>
              <a:rPr lang="en-GB" sz="2000" b="1" dirty="0"/>
              <a:t>M</a:t>
            </a:r>
            <a:r>
              <a:rPr lang="en-GB" sz="2000" b="1" i="0" dirty="0">
                <a:effectLst/>
              </a:rPr>
              <a:t>any companies can’t answer these questions and simply believe hard work will guarantee success.</a:t>
            </a:r>
            <a:r>
              <a:rPr lang="en-GB" sz="2000" b="0" i="0" dirty="0">
                <a:effectLst/>
                <a:latin typeface="Khula"/>
              </a:rPr>
              <a:t> </a:t>
            </a:r>
            <a:endParaRPr lang="en-GB" sz="2000" b="1" i="0" dirty="0">
              <a:effectLst/>
            </a:endParaRPr>
          </a:p>
          <a:p>
            <a:endParaRPr lang="en-GB" sz="2000" b="1" i="0" dirty="0">
              <a:effectLst/>
            </a:endParaRPr>
          </a:p>
          <a:p>
            <a:r>
              <a:rPr lang="en-GB" sz="2000" b="0" i="0" dirty="0">
                <a:effectLst/>
              </a:rPr>
              <a:t>The VRIO framework is a strategic planning tool that helps organisations uncover and protect the resources and capabilities that give them a long-term sustainable competitive advantage. </a:t>
            </a:r>
          </a:p>
          <a:p>
            <a:endParaRPr lang="en-GB" sz="2000" b="0" i="0" dirty="0">
              <a:effectLst/>
            </a:endParaRPr>
          </a:p>
          <a:p>
            <a:r>
              <a:rPr lang="en-GB" sz="2000" b="1" i="1" dirty="0">
                <a:effectLst/>
              </a:rPr>
              <a:t>Sustainable competitive advantages</a:t>
            </a:r>
            <a:r>
              <a:rPr lang="en-GB" sz="2000" b="1" i="0" dirty="0">
                <a:effectLst/>
              </a:rPr>
              <a:t> </a:t>
            </a:r>
            <a:r>
              <a:rPr lang="en-GB" sz="2000" b="0" i="0" dirty="0">
                <a:effectLst/>
              </a:rPr>
              <a:t>are those that competitors can’t easily duplicate in the foreseeable future; they are also a crucial element of business success.</a:t>
            </a:r>
          </a:p>
          <a:p>
            <a:endParaRPr lang="en-GB" sz="1700" b="0" i="0" dirty="0">
              <a:effectLst/>
            </a:endParaRPr>
          </a:p>
          <a:p>
            <a:endParaRPr lang="en-GB" sz="1700" dirty="0"/>
          </a:p>
        </p:txBody>
      </p:sp>
    </p:spTree>
    <p:extLst>
      <p:ext uri="{BB962C8B-B14F-4D97-AF65-F5344CB8AC3E}">
        <p14:creationId xmlns:p14="http://schemas.microsoft.com/office/powerpoint/2010/main" val="3835753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EA70B-12A0-BA51-0CC3-8B972B9DC06B}"/>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latin typeface="+mn-lt"/>
              </a:rPr>
              <a:t>VRIO Analysis</a:t>
            </a:r>
          </a:p>
        </p:txBody>
      </p:sp>
      <p:graphicFrame>
        <p:nvGraphicFramePr>
          <p:cNvPr id="27" name="Content Placeholder 2">
            <a:extLst>
              <a:ext uri="{FF2B5EF4-FFF2-40B4-BE49-F238E27FC236}">
                <a16:creationId xmlns:a16="http://schemas.microsoft.com/office/drawing/2014/main" id="{AAC560A6-4064-3458-D3EF-81D22AD2691C}"/>
              </a:ext>
            </a:extLst>
          </p:cNvPr>
          <p:cNvGraphicFramePr>
            <a:graphicFrameLocks noGrp="1"/>
          </p:cNvGraphicFramePr>
          <p:nvPr>
            <p:ph idx="1"/>
            <p:extLst>
              <p:ext uri="{D42A27DB-BD31-4B8C-83A1-F6EECF244321}">
                <p14:modId xmlns:p14="http://schemas.microsoft.com/office/powerpoint/2010/main" val="133952665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6475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57A37-6391-68CC-359F-672D6EBAF4AA}"/>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VRIO Analysis</a:t>
            </a:r>
          </a:p>
        </p:txBody>
      </p:sp>
      <p:sp>
        <p:nvSpPr>
          <p:cNvPr id="3" name="Content Placeholder 2">
            <a:extLst>
              <a:ext uri="{FF2B5EF4-FFF2-40B4-BE49-F238E27FC236}">
                <a16:creationId xmlns:a16="http://schemas.microsoft.com/office/drawing/2014/main" id="{96A17EAC-C527-C352-A0A0-58C04124B217}"/>
              </a:ext>
            </a:extLst>
          </p:cNvPr>
          <p:cNvSpPr>
            <a:spLocks noGrp="1"/>
          </p:cNvSpPr>
          <p:nvPr>
            <p:ph idx="1"/>
          </p:nvPr>
        </p:nvSpPr>
        <p:spPr>
          <a:xfrm>
            <a:off x="4810259" y="649480"/>
            <a:ext cx="6555347" cy="5546047"/>
          </a:xfrm>
        </p:spPr>
        <p:txBody>
          <a:bodyPr anchor="ctr">
            <a:normAutofit/>
          </a:bodyPr>
          <a:lstStyle/>
          <a:p>
            <a:pPr marL="0" indent="0">
              <a:buNone/>
            </a:pPr>
            <a:r>
              <a:rPr lang="en-GB" sz="2400" dirty="0"/>
              <a:t>For companies to transform their resources into a sustained competitive advantage, resources must have four qualities or requirements that can be summarised into the VRIO framework</a:t>
            </a:r>
          </a:p>
          <a:p>
            <a:r>
              <a:rPr lang="en-GB" sz="2400" dirty="0"/>
              <a:t>Valuable</a:t>
            </a:r>
          </a:p>
          <a:p>
            <a:r>
              <a:rPr lang="en-GB" sz="2400" dirty="0"/>
              <a:t>Rare</a:t>
            </a:r>
          </a:p>
          <a:p>
            <a:r>
              <a:rPr lang="en-GB" sz="2400" dirty="0"/>
              <a:t>Inimitable &amp; Non-substitutable</a:t>
            </a:r>
          </a:p>
          <a:p>
            <a:r>
              <a:rPr lang="en-GB" sz="2400" dirty="0"/>
              <a:t>Organisation</a:t>
            </a:r>
          </a:p>
          <a:p>
            <a:endParaRPr lang="en-GB" sz="2400" dirty="0"/>
          </a:p>
          <a:p>
            <a:pPr marL="0" indent="0">
              <a:buNone/>
            </a:pPr>
            <a:r>
              <a:rPr lang="en-GB" sz="2400" b="1" dirty="0"/>
              <a:t>Before you start the VRIO analysis, make a list of your organisational resource capabilities</a:t>
            </a:r>
          </a:p>
          <a:p>
            <a:endParaRPr lang="en-GB" sz="2000" dirty="0"/>
          </a:p>
          <a:p>
            <a:pPr marL="457200" lvl="1" indent="0">
              <a:buNone/>
            </a:pPr>
            <a:endParaRPr lang="en-GB" sz="2000" dirty="0"/>
          </a:p>
        </p:txBody>
      </p:sp>
    </p:spTree>
    <p:extLst>
      <p:ext uri="{BB962C8B-B14F-4D97-AF65-F5344CB8AC3E}">
        <p14:creationId xmlns:p14="http://schemas.microsoft.com/office/powerpoint/2010/main" val="2863090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57A37-6391-68CC-359F-672D6EBAF4AA}"/>
              </a:ext>
            </a:extLst>
          </p:cNvPr>
          <p:cNvSpPr>
            <a:spLocks noGrp="1"/>
          </p:cNvSpPr>
          <p:nvPr>
            <p:ph type="title"/>
          </p:nvPr>
        </p:nvSpPr>
        <p:spPr>
          <a:xfrm>
            <a:off x="701041" y="294538"/>
            <a:ext cx="10566510" cy="1033669"/>
          </a:xfrm>
        </p:spPr>
        <p:txBody>
          <a:bodyPr>
            <a:normAutofit/>
          </a:bodyPr>
          <a:lstStyle/>
          <a:p>
            <a:r>
              <a:rPr lang="en-GB" sz="4000" b="1" dirty="0">
                <a:solidFill>
                  <a:srgbClr val="FFFFFF"/>
                </a:solidFill>
                <a:latin typeface="+mn-lt"/>
              </a:rPr>
              <a:t>VRIO Analysis</a:t>
            </a:r>
          </a:p>
        </p:txBody>
      </p:sp>
      <p:sp>
        <p:nvSpPr>
          <p:cNvPr id="3" name="Content Placeholder 2">
            <a:extLst>
              <a:ext uri="{FF2B5EF4-FFF2-40B4-BE49-F238E27FC236}">
                <a16:creationId xmlns:a16="http://schemas.microsoft.com/office/drawing/2014/main" id="{96A17EAC-C527-C352-A0A0-58C04124B217}"/>
              </a:ext>
            </a:extLst>
          </p:cNvPr>
          <p:cNvSpPr>
            <a:spLocks noGrp="1"/>
          </p:cNvSpPr>
          <p:nvPr>
            <p:ph idx="1"/>
          </p:nvPr>
        </p:nvSpPr>
        <p:spPr>
          <a:xfrm>
            <a:off x="629920" y="2001520"/>
            <a:ext cx="10932159" cy="4653280"/>
          </a:xfrm>
        </p:spPr>
        <p:txBody>
          <a:bodyPr anchor="ctr">
            <a:normAutofit/>
          </a:bodyPr>
          <a:lstStyle/>
          <a:p>
            <a:pPr marL="0" indent="0">
              <a:buNone/>
            </a:pPr>
            <a:r>
              <a:rPr lang="en-GB" sz="2400" dirty="0"/>
              <a:t>For companies to transform their resources into a sustained competitive advantage, resources must have four qualities or requirements that can be summarised into the VRIO framework</a:t>
            </a:r>
          </a:p>
          <a:p>
            <a:r>
              <a:rPr lang="en-GB" sz="2400" dirty="0"/>
              <a:t>Valuable</a:t>
            </a:r>
          </a:p>
          <a:p>
            <a:r>
              <a:rPr lang="en-GB" sz="2400" dirty="0"/>
              <a:t>Rare</a:t>
            </a:r>
          </a:p>
          <a:p>
            <a:r>
              <a:rPr lang="en-GB" sz="2400" dirty="0"/>
              <a:t>Inimitable &amp; Non-substitutable</a:t>
            </a:r>
          </a:p>
          <a:p>
            <a:r>
              <a:rPr lang="en-GB" sz="2400" dirty="0"/>
              <a:t>Organisation</a:t>
            </a:r>
          </a:p>
          <a:p>
            <a:endParaRPr lang="en-GB" sz="2400" dirty="0"/>
          </a:p>
          <a:p>
            <a:pPr marL="0" indent="0">
              <a:buNone/>
            </a:pPr>
            <a:r>
              <a:rPr lang="en-GB" sz="2400" b="1" dirty="0"/>
              <a:t>Before you start the VRIO analysis, make a list of your organisational resource capabilities</a:t>
            </a:r>
          </a:p>
          <a:p>
            <a:endParaRPr lang="en-GB" sz="2400" dirty="0"/>
          </a:p>
          <a:p>
            <a:pPr marL="457200" lvl="1" indent="0">
              <a:buNone/>
            </a:pPr>
            <a:endParaRPr lang="en-GB" sz="2000" dirty="0"/>
          </a:p>
        </p:txBody>
      </p:sp>
    </p:spTree>
    <p:extLst>
      <p:ext uri="{BB962C8B-B14F-4D97-AF65-F5344CB8AC3E}">
        <p14:creationId xmlns:p14="http://schemas.microsoft.com/office/powerpoint/2010/main" val="3019464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57A37-6391-68CC-359F-672D6EBAF4AA}"/>
              </a:ext>
            </a:extLst>
          </p:cNvPr>
          <p:cNvSpPr>
            <a:spLocks noGrp="1"/>
          </p:cNvSpPr>
          <p:nvPr>
            <p:ph type="title"/>
          </p:nvPr>
        </p:nvSpPr>
        <p:spPr>
          <a:xfrm>
            <a:off x="812801" y="294538"/>
            <a:ext cx="10454750" cy="1033669"/>
          </a:xfrm>
        </p:spPr>
        <p:txBody>
          <a:bodyPr>
            <a:normAutofit/>
          </a:bodyPr>
          <a:lstStyle/>
          <a:p>
            <a:r>
              <a:rPr lang="en-GB" sz="4000" b="1" dirty="0">
                <a:solidFill>
                  <a:srgbClr val="FFFFFF"/>
                </a:solidFill>
                <a:latin typeface="+mn-lt"/>
              </a:rPr>
              <a:t>Organisational Resources:</a:t>
            </a:r>
          </a:p>
        </p:txBody>
      </p:sp>
      <p:sp>
        <p:nvSpPr>
          <p:cNvPr id="3" name="Content Placeholder 2">
            <a:extLst>
              <a:ext uri="{FF2B5EF4-FFF2-40B4-BE49-F238E27FC236}">
                <a16:creationId xmlns:a16="http://schemas.microsoft.com/office/drawing/2014/main" id="{96A17EAC-C527-C352-A0A0-58C04124B217}"/>
              </a:ext>
            </a:extLst>
          </p:cNvPr>
          <p:cNvSpPr>
            <a:spLocks noGrp="1"/>
          </p:cNvSpPr>
          <p:nvPr>
            <p:ph idx="1"/>
          </p:nvPr>
        </p:nvSpPr>
        <p:spPr>
          <a:xfrm>
            <a:off x="812801" y="2318197"/>
            <a:ext cx="10282829" cy="3683358"/>
          </a:xfrm>
        </p:spPr>
        <p:txBody>
          <a:bodyPr anchor="ctr">
            <a:normAutofit/>
          </a:bodyPr>
          <a:lstStyle/>
          <a:p>
            <a:r>
              <a:rPr lang="en-GB" sz="2400" dirty="0"/>
              <a:t>Assets</a:t>
            </a:r>
          </a:p>
          <a:p>
            <a:r>
              <a:rPr lang="en-GB" sz="2400" dirty="0"/>
              <a:t>Capabilities</a:t>
            </a:r>
          </a:p>
          <a:p>
            <a:r>
              <a:rPr lang="en-GB" sz="2400" dirty="0"/>
              <a:t>Organisational processes</a:t>
            </a:r>
          </a:p>
          <a:p>
            <a:r>
              <a:rPr lang="en-GB" sz="2400" dirty="0"/>
              <a:t>Firm attributes</a:t>
            </a:r>
          </a:p>
          <a:p>
            <a:r>
              <a:rPr lang="en-GB" sz="2400" dirty="0"/>
              <a:t>Information</a:t>
            </a:r>
          </a:p>
          <a:p>
            <a:r>
              <a:rPr lang="en-GB" sz="2400" dirty="0"/>
              <a:t>Knowledge</a:t>
            </a:r>
          </a:p>
          <a:p>
            <a:pPr marL="0" indent="0">
              <a:buNone/>
            </a:pPr>
            <a:endParaRPr lang="en-GB" sz="2400" dirty="0"/>
          </a:p>
          <a:p>
            <a:pPr marL="0" indent="0">
              <a:buNone/>
            </a:pPr>
            <a:r>
              <a:rPr lang="en-GB" sz="2400" dirty="0"/>
              <a:t>Controlled by a firm that enables it to improve its efficiency and effectiveness</a:t>
            </a:r>
          </a:p>
          <a:p>
            <a:pPr lvl="1"/>
            <a:endParaRPr lang="en-GB" sz="2000" dirty="0"/>
          </a:p>
        </p:txBody>
      </p:sp>
    </p:spTree>
    <p:extLst>
      <p:ext uri="{BB962C8B-B14F-4D97-AF65-F5344CB8AC3E}">
        <p14:creationId xmlns:p14="http://schemas.microsoft.com/office/powerpoint/2010/main" val="3120506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590E-ECED-A4A5-8650-084A58718342}"/>
              </a:ext>
            </a:extLst>
          </p:cNvPr>
          <p:cNvSpPr>
            <a:spLocks noGrp="1"/>
          </p:cNvSpPr>
          <p:nvPr>
            <p:ph type="title"/>
          </p:nvPr>
        </p:nvSpPr>
        <p:spPr>
          <a:xfrm>
            <a:off x="839788" y="365126"/>
            <a:ext cx="10515600" cy="787400"/>
          </a:xfrm>
        </p:spPr>
        <p:txBody>
          <a:bodyPr/>
          <a:lstStyle/>
          <a:p>
            <a:r>
              <a:rPr lang="en-GB" b="1" dirty="0">
                <a:latin typeface="+mn-lt"/>
              </a:rPr>
              <a:t>Types of Resources</a:t>
            </a:r>
          </a:p>
        </p:txBody>
      </p:sp>
      <p:sp>
        <p:nvSpPr>
          <p:cNvPr id="3" name="Text Placeholder 2">
            <a:extLst>
              <a:ext uri="{FF2B5EF4-FFF2-40B4-BE49-F238E27FC236}">
                <a16:creationId xmlns:a16="http://schemas.microsoft.com/office/drawing/2014/main" id="{25A85101-D79F-49EB-F595-C4DED0193338}"/>
              </a:ext>
            </a:extLst>
          </p:cNvPr>
          <p:cNvSpPr>
            <a:spLocks noGrp="1"/>
          </p:cNvSpPr>
          <p:nvPr>
            <p:ph type="body" idx="1"/>
          </p:nvPr>
        </p:nvSpPr>
        <p:spPr>
          <a:xfrm>
            <a:off x="839788" y="1681163"/>
            <a:ext cx="5157787" cy="500062"/>
          </a:xfrm>
          <a:solidFill>
            <a:schemeClr val="accent1">
              <a:lumMod val="40000"/>
              <a:lumOff val="60000"/>
            </a:schemeClr>
          </a:solidFill>
        </p:spPr>
        <p:txBody>
          <a:bodyPr/>
          <a:lstStyle/>
          <a:p>
            <a:r>
              <a:rPr lang="en-GB" dirty="0"/>
              <a:t>Tangible Resources</a:t>
            </a:r>
          </a:p>
        </p:txBody>
      </p:sp>
      <p:sp>
        <p:nvSpPr>
          <p:cNvPr id="4" name="Content Placeholder 3">
            <a:extLst>
              <a:ext uri="{FF2B5EF4-FFF2-40B4-BE49-F238E27FC236}">
                <a16:creationId xmlns:a16="http://schemas.microsoft.com/office/drawing/2014/main" id="{0A4B0D26-AD30-DF11-3C1D-AC37B9FE7DB4}"/>
              </a:ext>
            </a:extLst>
          </p:cNvPr>
          <p:cNvSpPr>
            <a:spLocks noGrp="1"/>
          </p:cNvSpPr>
          <p:nvPr>
            <p:ph sz="half" idx="2"/>
          </p:nvPr>
        </p:nvSpPr>
        <p:spPr>
          <a:xfrm>
            <a:off x="839788" y="2181225"/>
            <a:ext cx="5157787" cy="4008438"/>
          </a:xfrm>
        </p:spPr>
        <p:txBody>
          <a:bodyPr/>
          <a:lstStyle/>
          <a:p>
            <a:pPr lvl="1"/>
            <a:r>
              <a:rPr lang="en-GB" dirty="0"/>
              <a:t>Equipment</a:t>
            </a:r>
          </a:p>
          <a:p>
            <a:pPr lvl="1"/>
            <a:r>
              <a:rPr lang="en-GB" dirty="0"/>
              <a:t>Machinery</a:t>
            </a:r>
          </a:p>
          <a:p>
            <a:pPr lvl="1"/>
            <a:r>
              <a:rPr lang="en-GB" dirty="0"/>
              <a:t>Inventory</a:t>
            </a:r>
          </a:p>
          <a:p>
            <a:pPr lvl="1"/>
            <a:r>
              <a:rPr lang="en-GB" dirty="0"/>
              <a:t>Vehicles</a:t>
            </a:r>
          </a:p>
          <a:p>
            <a:pPr lvl="1"/>
            <a:r>
              <a:rPr lang="en-GB" dirty="0"/>
              <a:t>Land</a:t>
            </a:r>
          </a:p>
          <a:p>
            <a:pPr lvl="1"/>
            <a:r>
              <a:rPr lang="en-GB" dirty="0"/>
              <a:t>Buildings</a:t>
            </a:r>
          </a:p>
          <a:p>
            <a:pPr lvl="1"/>
            <a:r>
              <a:rPr lang="en-GB" dirty="0"/>
              <a:t>Cash</a:t>
            </a:r>
          </a:p>
          <a:p>
            <a:endParaRPr lang="en-GB" dirty="0"/>
          </a:p>
        </p:txBody>
      </p:sp>
      <p:sp>
        <p:nvSpPr>
          <p:cNvPr id="5" name="Text Placeholder 4">
            <a:extLst>
              <a:ext uri="{FF2B5EF4-FFF2-40B4-BE49-F238E27FC236}">
                <a16:creationId xmlns:a16="http://schemas.microsoft.com/office/drawing/2014/main" id="{406BF6FE-714A-8435-7C8C-9B7ACE63E2FB}"/>
              </a:ext>
            </a:extLst>
          </p:cNvPr>
          <p:cNvSpPr>
            <a:spLocks noGrp="1"/>
          </p:cNvSpPr>
          <p:nvPr>
            <p:ph type="body" sz="quarter" idx="3"/>
          </p:nvPr>
        </p:nvSpPr>
        <p:spPr>
          <a:xfrm>
            <a:off x="6172200" y="1681163"/>
            <a:ext cx="5183188" cy="500062"/>
          </a:xfrm>
          <a:solidFill>
            <a:schemeClr val="accent1">
              <a:lumMod val="40000"/>
              <a:lumOff val="60000"/>
            </a:schemeClr>
          </a:solidFill>
        </p:spPr>
        <p:txBody>
          <a:bodyPr/>
          <a:lstStyle/>
          <a:p>
            <a:r>
              <a:rPr lang="en-GB" dirty="0"/>
              <a:t>Intangible Resources</a:t>
            </a:r>
          </a:p>
        </p:txBody>
      </p:sp>
      <p:sp>
        <p:nvSpPr>
          <p:cNvPr id="6" name="Content Placeholder 5">
            <a:extLst>
              <a:ext uri="{FF2B5EF4-FFF2-40B4-BE49-F238E27FC236}">
                <a16:creationId xmlns:a16="http://schemas.microsoft.com/office/drawing/2014/main" id="{A86B6C39-BBEC-258F-4566-33C1D962B9D6}"/>
              </a:ext>
            </a:extLst>
          </p:cNvPr>
          <p:cNvSpPr>
            <a:spLocks noGrp="1"/>
          </p:cNvSpPr>
          <p:nvPr>
            <p:ph sz="quarter" idx="4"/>
          </p:nvPr>
        </p:nvSpPr>
        <p:spPr>
          <a:xfrm>
            <a:off x="6172200" y="2257425"/>
            <a:ext cx="5183188" cy="3932238"/>
          </a:xfrm>
        </p:spPr>
        <p:txBody>
          <a:bodyPr/>
          <a:lstStyle/>
          <a:p>
            <a:r>
              <a:rPr lang="en-GB" dirty="0"/>
              <a:t>Trademarks</a:t>
            </a:r>
          </a:p>
          <a:p>
            <a:r>
              <a:rPr lang="en-GB" dirty="0"/>
              <a:t>Copy rights</a:t>
            </a:r>
          </a:p>
          <a:p>
            <a:r>
              <a:rPr lang="en-GB" dirty="0"/>
              <a:t>Brand reputation</a:t>
            </a:r>
          </a:p>
          <a:p>
            <a:r>
              <a:rPr lang="en-GB" dirty="0"/>
              <a:t>Patents</a:t>
            </a:r>
          </a:p>
          <a:p>
            <a:r>
              <a:rPr lang="en-GB" dirty="0"/>
              <a:t>Licenses</a:t>
            </a:r>
          </a:p>
          <a:p>
            <a:r>
              <a:rPr lang="en-GB" dirty="0"/>
              <a:t>Organisation culture</a:t>
            </a:r>
          </a:p>
          <a:p>
            <a:r>
              <a:rPr lang="en-GB" dirty="0"/>
              <a:t>Know how</a:t>
            </a:r>
          </a:p>
          <a:p>
            <a:endParaRPr lang="en-GB" dirty="0"/>
          </a:p>
        </p:txBody>
      </p:sp>
    </p:spTree>
    <p:extLst>
      <p:ext uri="{BB962C8B-B14F-4D97-AF65-F5344CB8AC3E}">
        <p14:creationId xmlns:p14="http://schemas.microsoft.com/office/powerpoint/2010/main" val="920310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1EF3-3A03-02A0-004F-1A60490B5271}"/>
              </a:ext>
            </a:extLst>
          </p:cNvPr>
          <p:cNvSpPr>
            <a:spLocks noGrp="1"/>
          </p:cNvSpPr>
          <p:nvPr>
            <p:ph type="title"/>
          </p:nvPr>
        </p:nvSpPr>
        <p:spPr>
          <a:xfrm>
            <a:off x="477520" y="365125"/>
            <a:ext cx="10876280" cy="1325563"/>
          </a:xfrm>
        </p:spPr>
        <p:txBody>
          <a:bodyPr/>
          <a:lstStyle/>
          <a:p>
            <a:r>
              <a:rPr lang="en-GB" b="1" dirty="0">
                <a:latin typeface="+mn-lt"/>
              </a:rPr>
              <a:t>THE VRIO FRAMEWORK</a:t>
            </a:r>
          </a:p>
        </p:txBody>
      </p:sp>
      <p:pic>
        <p:nvPicPr>
          <p:cNvPr id="4" name="Picture 2" descr="VRIO Model">
            <a:extLst>
              <a:ext uri="{FF2B5EF4-FFF2-40B4-BE49-F238E27FC236}">
                <a16:creationId xmlns:a16="http://schemas.microsoft.com/office/drawing/2014/main" id="{0FE09DCC-7081-016B-D7DC-AE085256A10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 t="19402" r="7" b="9868"/>
          <a:stretch/>
        </p:blipFill>
        <p:spPr bwMode="auto">
          <a:xfrm>
            <a:off x="318974" y="1690688"/>
            <a:ext cx="11395506" cy="4802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750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57A37-6391-68CC-359F-672D6EBAF4AA}"/>
              </a:ext>
            </a:extLst>
          </p:cNvPr>
          <p:cNvSpPr>
            <a:spLocks noGrp="1"/>
          </p:cNvSpPr>
          <p:nvPr>
            <p:ph type="title"/>
          </p:nvPr>
        </p:nvSpPr>
        <p:spPr>
          <a:xfrm>
            <a:off x="609601" y="294538"/>
            <a:ext cx="10657950" cy="1033669"/>
          </a:xfrm>
        </p:spPr>
        <p:txBody>
          <a:bodyPr>
            <a:normAutofit/>
          </a:bodyPr>
          <a:lstStyle/>
          <a:p>
            <a:r>
              <a:rPr lang="en-GB" sz="4000" b="1" dirty="0">
                <a:solidFill>
                  <a:srgbClr val="FFFFFF"/>
                </a:solidFill>
                <a:latin typeface="+mn-lt"/>
              </a:rPr>
              <a:t>Applying VROI - Value</a:t>
            </a:r>
          </a:p>
        </p:txBody>
      </p:sp>
      <p:sp>
        <p:nvSpPr>
          <p:cNvPr id="3" name="Content Placeholder 2">
            <a:extLst>
              <a:ext uri="{FF2B5EF4-FFF2-40B4-BE49-F238E27FC236}">
                <a16:creationId xmlns:a16="http://schemas.microsoft.com/office/drawing/2014/main" id="{96A17EAC-C527-C352-A0A0-58C04124B217}"/>
              </a:ext>
            </a:extLst>
          </p:cNvPr>
          <p:cNvSpPr>
            <a:spLocks noGrp="1"/>
          </p:cNvSpPr>
          <p:nvPr>
            <p:ph idx="1"/>
          </p:nvPr>
        </p:nvSpPr>
        <p:spPr>
          <a:xfrm>
            <a:off x="459351" y="2113280"/>
            <a:ext cx="11123050" cy="4328159"/>
          </a:xfrm>
        </p:spPr>
        <p:txBody>
          <a:bodyPr anchor="ctr">
            <a:normAutofit fontScale="92500"/>
          </a:bodyPr>
          <a:lstStyle/>
          <a:p>
            <a:pPr algn="l">
              <a:buFont typeface="Arial" panose="020B0604020202020204" pitchFamily="34" charset="0"/>
              <a:buChar char="•"/>
            </a:pPr>
            <a:r>
              <a:rPr lang="en-GB" b="1" i="0" dirty="0">
                <a:effectLst/>
              </a:rPr>
              <a:t>Value: Do you offer a resource that adds value for customers? Are you able to exploit an opportunity or neutralise competition with an internal capability?</a:t>
            </a:r>
          </a:p>
          <a:p>
            <a:pPr algn="l">
              <a:buFont typeface="Arial" panose="020B0604020202020204" pitchFamily="34" charset="0"/>
              <a:buChar char="•"/>
            </a:pPr>
            <a:endParaRPr lang="en-GB" sz="1000" dirty="0"/>
          </a:p>
          <a:p>
            <a:r>
              <a:rPr lang="en-GB" dirty="0"/>
              <a:t>Valuable resources enable a firm to implement strategies that improve a firm’s </a:t>
            </a:r>
            <a:r>
              <a:rPr lang="en-GB" b="0" i="0" dirty="0">
                <a:effectLst/>
              </a:rPr>
              <a:t>efficiency and effectiveness by exploiting opportunities or by mitigating threats.</a:t>
            </a:r>
          </a:p>
          <a:p>
            <a:pPr marL="0" indent="0" algn="l">
              <a:buNone/>
            </a:pPr>
            <a:endParaRPr lang="en-GB" b="0" i="0" dirty="0">
              <a:effectLst/>
            </a:endParaRPr>
          </a:p>
          <a:p>
            <a:pPr marL="742950" lvl="1" indent="-285750" algn="l">
              <a:buFont typeface="Arial" panose="020B0604020202020204" pitchFamily="34" charset="0"/>
              <a:buChar char="•"/>
            </a:pPr>
            <a:r>
              <a:rPr lang="en-GB" sz="2600" b="1" i="0" dirty="0">
                <a:effectLst/>
              </a:rPr>
              <a:t>No:</a:t>
            </a:r>
            <a:r>
              <a:rPr lang="en-GB" sz="2600" b="0" i="0" dirty="0">
                <a:effectLst/>
              </a:rPr>
              <a:t> You are at a </a:t>
            </a:r>
            <a:r>
              <a:rPr lang="en-GB" sz="2600" b="1" i="0" dirty="0">
                <a:effectLst/>
              </a:rPr>
              <a:t>competitive disadvantage</a:t>
            </a:r>
            <a:r>
              <a:rPr lang="en-GB" sz="2600" b="0" i="0" dirty="0">
                <a:effectLst/>
              </a:rPr>
              <a:t> and need to reassess your resources and capabilities to uncover value.</a:t>
            </a:r>
          </a:p>
          <a:p>
            <a:pPr marL="742950" lvl="1" indent="-285750" algn="l">
              <a:buFont typeface="Arial" panose="020B0604020202020204" pitchFamily="34" charset="0"/>
              <a:buChar char="•"/>
            </a:pPr>
            <a:endParaRPr lang="en-GB" sz="2600" b="0" i="0" dirty="0">
              <a:effectLst/>
            </a:endParaRPr>
          </a:p>
          <a:p>
            <a:pPr marL="742950" lvl="1" indent="-285750" algn="l">
              <a:buFont typeface="Arial" panose="020B0604020202020204" pitchFamily="34" charset="0"/>
              <a:buChar char="•"/>
            </a:pPr>
            <a:r>
              <a:rPr lang="en-GB" sz="2600" b="1" i="0" dirty="0">
                <a:effectLst/>
              </a:rPr>
              <a:t>Yes:</a:t>
            </a:r>
            <a:r>
              <a:rPr lang="en-GB" sz="2600" b="0" i="0" dirty="0">
                <a:effectLst/>
              </a:rPr>
              <a:t> If value is established, move on in your VRIO analysis to rarity.</a:t>
            </a:r>
          </a:p>
          <a:p>
            <a:pPr marL="742950" lvl="1" indent="-285750" algn="l">
              <a:buFont typeface="Arial" panose="020B0604020202020204" pitchFamily="34" charset="0"/>
              <a:buChar char="•"/>
            </a:pPr>
            <a:endParaRPr lang="en-GB" sz="2600" dirty="0">
              <a:latin typeface="Khula"/>
            </a:endParaRPr>
          </a:p>
          <a:p>
            <a:pPr lvl="1"/>
            <a:endParaRPr lang="en-GB" sz="2000" dirty="0"/>
          </a:p>
        </p:txBody>
      </p:sp>
    </p:spTree>
    <p:extLst>
      <p:ext uri="{BB962C8B-B14F-4D97-AF65-F5344CB8AC3E}">
        <p14:creationId xmlns:p14="http://schemas.microsoft.com/office/powerpoint/2010/main" val="1117874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787400" y="294538"/>
            <a:ext cx="10833099" cy="1033669"/>
          </a:xfrm>
        </p:spPr>
        <p:txBody>
          <a:bodyPr>
            <a:normAutofit/>
          </a:bodyPr>
          <a:lstStyle/>
          <a:p>
            <a:r>
              <a:rPr lang="en-GB" sz="4000" b="1" u="sng" dirty="0">
                <a:solidFill>
                  <a:srgbClr val="FFFFFF"/>
                </a:solidFill>
                <a:latin typeface="+mn-lt"/>
              </a:rPr>
              <a:t>Applying VRIO - RARE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673101" y="1891970"/>
            <a:ext cx="10693400" cy="4458030"/>
          </a:xfrm>
        </p:spPr>
        <p:txBody>
          <a:bodyPr anchor="ctr">
            <a:noAutofit/>
          </a:bodyPr>
          <a:lstStyle/>
          <a:p>
            <a:pPr>
              <a:buFont typeface="Arial" panose="020B0604020202020204" pitchFamily="34" charset="0"/>
              <a:buChar char="•"/>
            </a:pPr>
            <a:r>
              <a:rPr lang="en-GB" sz="2000" b="1" i="0" dirty="0">
                <a:effectLst/>
              </a:rPr>
              <a:t>Rarity: Do you control scarce resources or capabilities? Do you own something that’s hard to find yet in demand?</a:t>
            </a:r>
          </a:p>
          <a:p>
            <a:pPr>
              <a:buFont typeface="Arial" panose="020B0604020202020204" pitchFamily="34" charset="0"/>
              <a:buChar char="•"/>
            </a:pPr>
            <a:endParaRPr lang="en-GB" sz="1000" b="1" i="0" dirty="0">
              <a:effectLst/>
            </a:endParaRPr>
          </a:p>
          <a:p>
            <a:r>
              <a:rPr lang="en-GB" sz="2000" dirty="0"/>
              <a:t>R</a:t>
            </a:r>
            <a:r>
              <a:rPr lang="en-GB" sz="2000" b="0" i="0" dirty="0">
                <a:effectLst/>
              </a:rPr>
              <a:t>esources that can only be acquired by one or few companies are considered to be rare. </a:t>
            </a:r>
          </a:p>
          <a:p>
            <a:pPr marL="0" indent="0">
              <a:buNone/>
            </a:pPr>
            <a:endParaRPr lang="en-GB" sz="1000" b="0" i="0" dirty="0">
              <a:effectLst/>
            </a:endParaRPr>
          </a:p>
          <a:p>
            <a:r>
              <a:rPr lang="en-GB" sz="2000" b="0" i="0" dirty="0">
                <a:effectLst/>
              </a:rPr>
              <a:t>If a valuable resource is possessed by many organisations in an industry, each has a capability to exploit the resource in the same way, thus implementing a common strategy that gives non of the players a competitive advantage. </a:t>
            </a:r>
            <a:r>
              <a:rPr lang="en-GB" sz="2000" dirty="0"/>
              <a:t>This</a:t>
            </a:r>
            <a:r>
              <a:rPr lang="en-GB" sz="2000" b="0" i="0" dirty="0">
                <a:effectLst/>
              </a:rPr>
              <a:t> is competitive parity or competitive equality.</a:t>
            </a:r>
          </a:p>
          <a:p>
            <a:pPr marL="0" indent="0">
              <a:buNone/>
            </a:pPr>
            <a:endParaRPr lang="en-GB" sz="1000" b="0" i="0" dirty="0">
              <a:effectLst/>
            </a:endParaRPr>
          </a:p>
          <a:p>
            <a:pPr marL="742950" lvl="1" indent="-285750">
              <a:buFont typeface="Arial" panose="020B0604020202020204" pitchFamily="34" charset="0"/>
              <a:buChar char="•"/>
            </a:pPr>
            <a:r>
              <a:rPr lang="en-GB" sz="2000" b="1" i="0" dirty="0">
                <a:effectLst/>
              </a:rPr>
              <a:t>No:</a:t>
            </a:r>
            <a:r>
              <a:rPr lang="en-GB" sz="2000" b="0" i="0" dirty="0">
                <a:effectLst/>
              </a:rPr>
              <a:t> You have value but lack rarity, putting your company in a position of </a:t>
            </a:r>
            <a:r>
              <a:rPr lang="en-GB" sz="2000" b="1" i="0" dirty="0">
                <a:effectLst/>
              </a:rPr>
              <a:t>competitive parity. </a:t>
            </a:r>
            <a:r>
              <a:rPr lang="en-GB" sz="2000" b="0" i="0" dirty="0">
                <a:effectLst/>
              </a:rPr>
              <a:t>Your resources are valuable but common, which makes competing in the marketplace more challenging (but not impossible). It’s recommended to go back one step and reassess.</a:t>
            </a:r>
          </a:p>
          <a:p>
            <a:pPr marL="742950" lvl="1" indent="-285750">
              <a:buFont typeface="Arial" panose="020B0604020202020204" pitchFamily="34" charset="0"/>
              <a:buChar char="•"/>
            </a:pPr>
            <a:endParaRPr lang="en-GB" sz="1000" b="0" i="0" dirty="0">
              <a:effectLst/>
            </a:endParaRPr>
          </a:p>
          <a:p>
            <a:pPr marL="742950" lvl="1" indent="-285750">
              <a:buFont typeface="Arial" panose="020B0604020202020204" pitchFamily="34" charset="0"/>
              <a:buChar char="•"/>
            </a:pPr>
            <a:r>
              <a:rPr lang="en-GB" sz="2000" b="1" i="0" dirty="0">
                <a:effectLst/>
              </a:rPr>
              <a:t>Yes:</a:t>
            </a:r>
            <a:r>
              <a:rPr lang="en-GB" sz="2000" b="0" i="0" dirty="0">
                <a:effectLst/>
              </a:rPr>
              <a:t> </a:t>
            </a:r>
            <a:r>
              <a:rPr lang="en-GB" sz="2000" dirty="0"/>
              <a:t> If</a:t>
            </a:r>
            <a:r>
              <a:rPr lang="en-GB" sz="2000" b="0" i="0" dirty="0">
                <a:effectLst/>
              </a:rPr>
              <a:t> a company has a large amount of resources that are valuable and rare, it is likely to have at least temporary competitive advantage imitability.</a:t>
            </a:r>
          </a:p>
        </p:txBody>
      </p:sp>
    </p:spTree>
    <p:extLst>
      <p:ext uri="{BB962C8B-B14F-4D97-AF65-F5344CB8AC3E}">
        <p14:creationId xmlns:p14="http://schemas.microsoft.com/office/powerpoint/2010/main" val="1791218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787400" y="294538"/>
            <a:ext cx="10731499" cy="1033669"/>
          </a:xfrm>
        </p:spPr>
        <p:txBody>
          <a:bodyPr>
            <a:normAutofit/>
          </a:bodyPr>
          <a:lstStyle/>
          <a:p>
            <a:r>
              <a:rPr lang="en-GB" sz="4000" b="1" u="sng" dirty="0">
                <a:solidFill>
                  <a:srgbClr val="FFFFFF"/>
                </a:solidFill>
                <a:latin typeface="+mn-lt"/>
              </a:rPr>
              <a:t>Applying VRIO - INIMITABLE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59351" y="1993900"/>
            <a:ext cx="11059548" cy="4279900"/>
          </a:xfrm>
        </p:spPr>
        <p:txBody>
          <a:bodyPr anchor="ctr">
            <a:normAutofit lnSpcReduction="10000"/>
          </a:bodyPr>
          <a:lstStyle/>
          <a:p>
            <a:pPr>
              <a:buFont typeface="Arial" panose="020B0604020202020204" pitchFamily="34" charset="0"/>
              <a:buChar char="•"/>
            </a:pPr>
            <a:r>
              <a:rPr lang="en-GB" sz="2200" b="1" i="0" dirty="0">
                <a:effectLst/>
              </a:rPr>
              <a:t>Imitability:</a:t>
            </a:r>
            <a:r>
              <a:rPr lang="en-GB" sz="2200" b="0" i="0" dirty="0">
                <a:effectLst/>
              </a:rPr>
              <a:t> </a:t>
            </a:r>
            <a:r>
              <a:rPr lang="en-GB" sz="2200" b="1" i="0" dirty="0">
                <a:effectLst/>
              </a:rPr>
              <a:t>Is it expensive to duplicate your organisation’s resource or capability? Is it difficult to find an equivalent substitute to compete with your offerings?</a:t>
            </a:r>
          </a:p>
          <a:p>
            <a:pPr>
              <a:buFont typeface="Arial" panose="020B0604020202020204" pitchFamily="34" charset="0"/>
              <a:buChar char="•"/>
            </a:pPr>
            <a:endParaRPr lang="en-GB" sz="2200" b="0" i="0" dirty="0">
              <a:effectLst/>
            </a:endParaRPr>
          </a:p>
          <a:p>
            <a:r>
              <a:rPr lang="en-GB" sz="2200" dirty="0"/>
              <a:t>V</a:t>
            </a:r>
            <a:r>
              <a:rPr lang="en-GB" sz="2200" i="0" dirty="0">
                <a:effectLst/>
              </a:rPr>
              <a:t>aluable and rare resources help companies follow strategies that other firms can’t as the other firms lack the relevant resources, but it is no guarantee for long-term competitive advantage. </a:t>
            </a:r>
          </a:p>
          <a:p>
            <a:endParaRPr lang="en-GB" sz="2200" i="0" dirty="0">
              <a:effectLst/>
            </a:endParaRPr>
          </a:p>
          <a:p>
            <a:r>
              <a:rPr lang="en-GB" sz="2200" i="0" dirty="0">
                <a:effectLst/>
              </a:rPr>
              <a:t>It may give a first-mover advantage but competitors will probably try to imitate these resources. </a:t>
            </a:r>
          </a:p>
          <a:p>
            <a:endParaRPr lang="en-GB" sz="2200" i="0" dirty="0">
              <a:effectLst/>
            </a:endParaRPr>
          </a:p>
          <a:p>
            <a:r>
              <a:rPr lang="en-GB" sz="2200" i="0" dirty="0">
                <a:effectLst/>
              </a:rPr>
              <a:t>Another criteria that resources should meet is therefore that they should be hard and costly to imitate or substitute</a:t>
            </a:r>
            <a:r>
              <a:rPr lang="en-GB" sz="2200" dirty="0"/>
              <a:t>.</a:t>
            </a:r>
            <a:endParaRPr lang="en-GB" sz="1700" b="0" i="0" dirty="0">
              <a:effectLst/>
              <a:latin typeface="Khula"/>
            </a:endParaRPr>
          </a:p>
          <a:p>
            <a:endParaRPr lang="en-GB" sz="1700" dirty="0"/>
          </a:p>
        </p:txBody>
      </p:sp>
    </p:spTree>
    <p:extLst>
      <p:ext uri="{BB962C8B-B14F-4D97-AF65-F5344CB8AC3E}">
        <p14:creationId xmlns:p14="http://schemas.microsoft.com/office/powerpoint/2010/main" val="501040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27552-7B2A-5D20-5BAD-6D0C3476F1E2}"/>
              </a:ext>
            </a:extLst>
          </p:cNvPr>
          <p:cNvSpPr>
            <a:spLocks noGrp="1"/>
          </p:cNvSpPr>
          <p:nvPr>
            <p:ph type="title"/>
          </p:nvPr>
        </p:nvSpPr>
        <p:spPr>
          <a:xfrm>
            <a:off x="690881" y="294538"/>
            <a:ext cx="10576670" cy="1033669"/>
          </a:xfrm>
        </p:spPr>
        <p:txBody>
          <a:bodyPr>
            <a:normAutofit/>
          </a:bodyPr>
          <a:lstStyle/>
          <a:p>
            <a:r>
              <a:rPr lang="en-GB" sz="4000" b="1" u="sng" dirty="0">
                <a:solidFill>
                  <a:srgbClr val="FFFFFF"/>
                </a:solidFill>
                <a:latin typeface="+mn-lt"/>
              </a:rPr>
              <a:t>Applying VRIO - INIMITABLE</a:t>
            </a:r>
            <a:endParaRPr lang="en-GB" sz="4000" b="1" dirty="0">
              <a:solidFill>
                <a:srgbClr val="FFFFFF"/>
              </a:solidFill>
              <a:latin typeface="+mn-lt"/>
            </a:endParaRPr>
          </a:p>
        </p:txBody>
      </p:sp>
      <p:sp>
        <p:nvSpPr>
          <p:cNvPr id="3" name="Content Placeholder 2">
            <a:extLst>
              <a:ext uri="{FF2B5EF4-FFF2-40B4-BE49-F238E27FC236}">
                <a16:creationId xmlns:a16="http://schemas.microsoft.com/office/drawing/2014/main" id="{FC234015-1FCE-B58E-F0FA-9F3D57FE4CA0}"/>
              </a:ext>
            </a:extLst>
          </p:cNvPr>
          <p:cNvSpPr>
            <a:spLocks noGrp="1"/>
          </p:cNvSpPr>
          <p:nvPr>
            <p:ph idx="1"/>
          </p:nvPr>
        </p:nvSpPr>
        <p:spPr>
          <a:xfrm>
            <a:off x="571500" y="1891970"/>
            <a:ext cx="11125199" cy="4483430"/>
          </a:xfrm>
        </p:spPr>
        <p:txBody>
          <a:bodyPr anchor="ctr">
            <a:normAutofit fontScale="92500" lnSpcReduction="20000"/>
          </a:bodyPr>
          <a:lstStyle/>
          <a:p>
            <a:pPr marL="0" indent="0">
              <a:buNone/>
            </a:pPr>
            <a:r>
              <a:rPr lang="en-GB" sz="2200" i="0" dirty="0">
                <a:effectLst/>
              </a:rPr>
              <a:t>Resources can be imperfectly imitable due to a combination of three reasons:</a:t>
            </a:r>
          </a:p>
          <a:p>
            <a:pPr marL="0" indent="0">
              <a:buNone/>
            </a:pPr>
            <a:endParaRPr lang="en-GB" sz="2200" i="0" dirty="0">
              <a:effectLst/>
            </a:endParaRPr>
          </a:p>
          <a:p>
            <a:pPr fontAlgn="base">
              <a:buFont typeface="Arial" panose="020B0604020202020204" pitchFamily="34" charset="0"/>
              <a:buChar char="•"/>
            </a:pPr>
            <a:r>
              <a:rPr lang="en-GB" sz="2200" b="1" i="0" dirty="0">
                <a:effectLst/>
              </a:rPr>
              <a:t>Unique historical conditions</a:t>
            </a:r>
            <a:r>
              <a:rPr lang="en-GB" sz="2200" i="0" dirty="0">
                <a:effectLst/>
              </a:rPr>
              <a:t>: past choices can influence the current and future options. Similarly, a company that has located its facilities on what turns out to be a much more valuable location than initially anticipated, has an imperfectly imitable physical resource.</a:t>
            </a:r>
          </a:p>
          <a:p>
            <a:pPr fontAlgn="base">
              <a:buFont typeface="Arial" panose="020B0604020202020204" pitchFamily="34" charset="0"/>
              <a:buChar char="•"/>
            </a:pPr>
            <a:endParaRPr lang="en-GB" sz="2200" i="0" dirty="0">
              <a:effectLst/>
            </a:endParaRPr>
          </a:p>
          <a:p>
            <a:pPr fontAlgn="base">
              <a:buFont typeface="Arial" panose="020B0604020202020204" pitchFamily="34" charset="0"/>
              <a:buChar char="•"/>
            </a:pPr>
            <a:r>
              <a:rPr lang="en-GB" sz="2200" i="0" dirty="0">
                <a:effectLst/>
              </a:rPr>
              <a:t>Causal ambiguity: causal ambiguity exists when the link between the resources controlled by a company and its sustainable competitive advantage is not fully understood. Competitors won’t be able to duplicate the focal company, since they simply don’t know which resources they should imitate.</a:t>
            </a:r>
          </a:p>
          <a:p>
            <a:pPr fontAlgn="base">
              <a:buFont typeface="Arial" panose="020B0604020202020204" pitchFamily="34" charset="0"/>
              <a:buChar char="•"/>
            </a:pPr>
            <a:endParaRPr lang="en-GB" sz="2200" i="0" dirty="0">
              <a:effectLst/>
            </a:endParaRPr>
          </a:p>
          <a:p>
            <a:pPr fontAlgn="base">
              <a:buFont typeface="Arial" panose="020B0604020202020204" pitchFamily="34" charset="0"/>
              <a:buChar char="•"/>
            </a:pPr>
            <a:r>
              <a:rPr lang="en-GB" sz="2200" i="0" dirty="0">
                <a:effectLst/>
              </a:rPr>
              <a:t>Social complexity: when the most important resource of a company relies on the strength of its social network, interpersonal relations, a company’s culture and its reputation among both suppliers and customers, the resource can be considered highly inimitable. It is very hard for competitors to build an identical social network, since it is dependent on so many different factors that are linked together in a complex social structure.</a:t>
            </a:r>
          </a:p>
          <a:p>
            <a:pPr marL="514350" indent="-514350">
              <a:buFont typeface="+mj-lt"/>
              <a:buAutoNum type="arabicPeriod"/>
            </a:pPr>
            <a:endParaRPr lang="en-GB" sz="1400" dirty="0"/>
          </a:p>
        </p:txBody>
      </p:sp>
    </p:spTree>
    <p:extLst>
      <p:ext uri="{BB962C8B-B14F-4D97-AF65-F5344CB8AC3E}">
        <p14:creationId xmlns:p14="http://schemas.microsoft.com/office/powerpoint/2010/main" val="83699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27552-7B2A-5D20-5BAD-6D0C3476F1E2}"/>
              </a:ext>
            </a:extLst>
          </p:cNvPr>
          <p:cNvSpPr>
            <a:spLocks noGrp="1"/>
          </p:cNvSpPr>
          <p:nvPr>
            <p:ph type="title"/>
          </p:nvPr>
        </p:nvSpPr>
        <p:spPr>
          <a:xfrm>
            <a:off x="1005841" y="294538"/>
            <a:ext cx="10261710" cy="1033669"/>
          </a:xfrm>
        </p:spPr>
        <p:txBody>
          <a:bodyPr>
            <a:normAutofit/>
          </a:bodyPr>
          <a:lstStyle/>
          <a:p>
            <a:r>
              <a:rPr lang="en-GB" sz="4000" b="1" u="sng" dirty="0">
                <a:solidFill>
                  <a:srgbClr val="FFFFFF"/>
                </a:solidFill>
                <a:latin typeface="+mn-lt"/>
              </a:rPr>
              <a:t>Applying VRIO - INIMITABLE</a:t>
            </a:r>
            <a:endParaRPr lang="en-GB" sz="4000" b="1" dirty="0">
              <a:solidFill>
                <a:srgbClr val="FFFFFF"/>
              </a:solidFill>
              <a:latin typeface="+mn-lt"/>
            </a:endParaRPr>
          </a:p>
        </p:txBody>
      </p:sp>
      <p:sp>
        <p:nvSpPr>
          <p:cNvPr id="3" name="Content Placeholder 2">
            <a:extLst>
              <a:ext uri="{FF2B5EF4-FFF2-40B4-BE49-F238E27FC236}">
                <a16:creationId xmlns:a16="http://schemas.microsoft.com/office/drawing/2014/main" id="{FC234015-1FCE-B58E-F0FA-9F3D57FE4CA0}"/>
              </a:ext>
            </a:extLst>
          </p:cNvPr>
          <p:cNvSpPr>
            <a:spLocks noGrp="1"/>
          </p:cNvSpPr>
          <p:nvPr>
            <p:ph idx="1"/>
          </p:nvPr>
        </p:nvSpPr>
        <p:spPr>
          <a:xfrm>
            <a:off x="673100" y="1891970"/>
            <a:ext cx="11125199" cy="4483430"/>
          </a:xfrm>
        </p:spPr>
        <p:txBody>
          <a:bodyPr anchor="ctr">
            <a:normAutofit/>
          </a:bodyPr>
          <a:lstStyle/>
          <a:p>
            <a:pPr marL="742950" lvl="1" indent="-285750" algn="l">
              <a:buFont typeface="Arial" panose="020B0604020202020204" pitchFamily="34" charset="0"/>
              <a:buChar char="•"/>
            </a:pPr>
            <a:r>
              <a:rPr lang="en-GB" sz="2400" b="1" i="0" dirty="0">
                <a:effectLst/>
              </a:rPr>
              <a:t>No:</a:t>
            </a:r>
            <a:r>
              <a:rPr lang="en-GB" sz="2400" b="0" i="0" dirty="0">
                <a:effectLst/>
              </a:rPr>
              <a:t> If your resource has value and rarity, but is affordable or easy to copy, you have a </a:t>
            </a:r>
            <a:r>
              <a:rPr lang="en-GB" sz="2400" b="1" i="0" dirty="0">
                <a:effectLst/>
              </a:rPr>
              <a:t>temporary competitive advantage. </a:t>
            </a:r>
            <a:r>
              <a:rPr lang="en-GB" sz="2400" b="0" i="0" dirty="0">
                <a:effectLst/>
              </a:rPr>
              <a:t>It will require considerable effort to stay ahead of competitors and differentiate your services—go back one step and reassess.</a:t>
            </a:r>
          </a:p>
          <a:p>
            <a:pPr marL="742950" lvl="1" indent="-285750" algn="l">
              <a:buFont typeface="Arial" panose="020B0604020202020204" pitchFamily="34" charset="0"/>
              <a:buChar char="•"/>
            </a:pPr>
            <a:endParaRPr lang="en-GB" sz="2400" b="0" i="0" dirty="0">
              <a:effectLst/>
            </a:endParaRPr>
          </a:p>
          <a:p>
            <a:pPr marL="742950" lvl="1" indent="-285750" algn="l">
              <a:buFont typeface="Arial" panose="020B0604020202020204" pitchFamily="34" charset="0"/>
              <a:buChar char="•"/>
            </a:pPr>
            <a:r>
              <a:rPr lang="en-GB" sz="2400" b="1" i="0" dirty="0">
                <a:effectLst/>
              </a:rPr>
              <a:t>Yes: </a:t>
            </a:r>
            <a:r>
              <a:rPr lang="en-GB" sz="2400" b="0" i="0" dirty="0">
                <a:effectLst/>
              </a:rPr>
              <a:t>You offer something that’s valuable, rare, and hard to imitate—now the focus is on your organisation.</a:t>
            </a:r>
          </a:p>
          <a:p>
            <a:pPr marL="742950" lvl="1" indent="-285750" algn="l">
              <a:buFont typeface="Arial" panose="020B0604020202020204" pitchFamily="34" charset="0"/>
              <a:buChar char="•"/>
            </a:pPr>
            <a:endParaRPr lang="en-GB" sz="2000" dirty="0"/>
          </a:p>
          <a:p>
            <a:pPr marL="514350" indent="-514350">
              <a:buFont typeface="+mj-lt"/>
              <a:buAutoNum type="arabicPeriod"/>
            </a:pPr>
            <a:endParaRPr lang="en-GB" sz="1400" dirty="0"/>
          </a:p>
        </p:txBody>
      </p:sp>
    </p:spTree>
    <p:extLst>
      <p:ext uri="{BB962C8B-B14F-4D97-AF65-F5344CB8AC3E}">
        <p14:creationId xmlns:p14="http://schemas.microsoft.com/office/powerpoint/2010/main" val="665315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685801" y="294538"/>
            <a:ext cx="10581750" cy="1033669"/>
          </a:xfrm>
        </p:spPr>
        <p:txBody>
          <a:bodyPr>
            <a:normAutofit/>
          </a:bodyPr>
          <a:lstStyle/>
          <a:p>
            <a:r>
              <a:rPr lang="en-GB" sz="4000" b="1" u="sng" dirty="0">
                <a:solidFill>
                  <a:srgbClr val="FFFFFF"/>
                </a:solidFill>
                <a:latin typeface="+mn-lt"/>
              </a:rPr>
              <a:t>Applying VRIO - ORGANISATION</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596900" y="1891970"/>
            <a:ext cx="11214100" cy="4671492"/>
          </a:xfrm>
        </p:spPr>
        <p:txBody>
          <a:bodyPr anchor="ctr">
            <a:normAutofit/>
          </a:bodyPr>
          <a:lstStyle/>
          <a:p>
            <a:pPr>
              <a:buFont typeface="Arial" panose="020B0604020202020204" pitchFamily="34" charset="0"/>
              <a:buChar char="•"/>
            </a:pPr>
            <a:r>
              <a:rPr lang="en-GB" sz="2200" b="1" i="0" dirty="0">
                <a:effectLst/>
              </a:rPr>
              <a:t>Organisation: Does your company have organised management systems, processes, structures, and culture to capitalise on resources and capabilities?</a:t>
            </a:r>
          </a:p>
          <a:p>
            <a:pPr>
              <a:buFont typeface="Arial" panose="020B0604020202020204" pitchFamily="34" charset="0"/>
              <a:buChar char="•"/>
            </a:pPr>
            <a:endParaRPr lang="en-GB" sz="2200" dirty="0"/>
          </a:p>
          <a:p>
            <a:r>
              <a:rPr lang="en-GB" sz="2200" b="0" i="0" dirty="0">
                <a:effectLst/>
              </a:rPr>
              <a:t>The </a:t>
            </a:r>
            <a:r>
              <a:rPr lang="en-GB" sz="2200" dirty="0"/>
              <a:t>c</a:t>
            </a:r>
            <a:r>
              <a:rPr lang="en-GB" sz="2200" b="0" i="0" dirty="0">
                <a:effectLst/>
              </a:rPr>
              <a:t>ompany needs the </a:t>
            </a:r>
            <a:r>
              <a:rPr lang="en-GB" sz="2200" b="1" i="1" dirty="0">
                <a:effectLst/>
              </a:rPr>
              <a:t>capability</a:t>
            </a:r>
            <a:r>
              <a:rPr lang="en-GB" sz="2200" b="0" i="0" dirty="0">
                <a:effectLst/>
              </a:rPr>
              <a:t> to </a:t>
            </a:r>
            <a:r>
              <a:rPr lang="en-GB" sz="2200" dirty="0"/>
              <a:t>apply, </a:t>
            </a:r>
            <a:r>
              <a:rPr lang="en-GB" sz="2200" b="0" i="0" dirty="0">
                <a:effectLst/>
              </a:rPr>
              <a:t>coordinate and monitor resources effectively. E.g. reporting structure, strategic planning and budgeting systems, control systems etc. </a:t>
            </a:r>
          </a:p>
          <a:p>
            <a:pPr marL="0" indent="0">
              <a:buNone/>
            </a:pPr>
            <a:endParaRPr lang="en-GB" sz="2200" b="0" i="0" dirty="0">
              <a:effectLst/>
            </a:endParaRPr>
          </a:p>
          <a:p>
            <a:pPr marL="742950" lvl="1" indent="-285750">
              <a:buFont typeface="Arial" panose="020B0604020202020204" pitchFamily="34" charset="0"/>
              <a:buChar char="•"/>
            </a:pPr>
            <a:r>
              <a:rPr lang="en-GB" sz="2200" b="1" i="0" dirty="0">
                <a:effectLst/>
              </a:rPr>
              <a:t>No: </a:t>
            </a:r>
            <a:r>
              <a:rPr lang="en-GB" sz="2200" b="0" i="0" dirty="0">
                <a:effectLst/>
              </a:rPr>
              <a:t>Without the internal organisation and support, it will be difficult to fully realise the potential of your valuable, rare, and costly-to-imitate resources. Your company will have a </a:t>
            </a:r>
            <a:r>
              <a:rPr lang="en-GB" sz="2200" b="1" i="0" dirty="0">
                <a:effectLst/>
              </a:rPr>
              <a:t>unused competitive advantage </a:t>
            </a:r>
            <a:r>
              <a:rPr lang="en-GB" sz="2200" b="0" i="0" dirty="0">
                <a:effectLst/>
              </a:rPr>
              <a:t>and will need to reassess how to attain the needed organization.</a:t>
            </a:r>
          </a:p>
          <a:p>
            <a:pPr marL="742950" lvl="1" indent="-285750">
              <a:buFont typeface="Arial" panose="020B0604020202020204" pitchFamily="34" charset="0"/>
              <a:buChar char="•"/>
            </a:pPr>
            <a:endParaRPr lang="en-GB" sz="2200" b="0" i="0" dirty="0">
              <a:effectLst/>
            </a:endParaRPr>
          </a:p>
          <a:p>
            <a:pPr marL="742950" lvl="1" indent="-285750">
              <a:buFont typeface="Arial" panose="020B0604020202020204" pitchFamily="34" charset="0"/>
              <a:buChar char="•"/>
            </a:pPr>
            <a:r>
              <a:rPr lang="en-GB" sz="2200" b="1" i="0" dirty="0">
                <a:effectLst/>
              </a:rPr>
              <a:t>Yes: </a:t>
            </a:r>
            <a:r>
              <a:rPr lang="en-GB" sz="2200" b="0" i="0" dirty="0">
                <a:effectLst/>
              </a:rPr>
              <a:t>Your company has achieved the ultimate goal of </a:t>
            </a:r>
            <a:r>
              <a:rPr lang="en-GB" sz="2200" b="1" i="0" dirty="0">
                <a:effectLst/>
              </a:rPr>
              <a:t>sustained competitive advantage</a:t>
            </a:r>
            <a:r>
              <a:rPr lang="en-GB" sz="2200" b="0" i="0" dirty="0">
                <a:effectLst/>
              </a:rPr>
              <a:t> when it has successfully identified all four components of the VRIO framework.</a:t>
            </a:r>
            <a:endParaRPr lang="en-GB" sz="1700" b="0" i="0" dirty="0">
              <a:effectLst/>
            </a:endParaRPr>
          </a:p>
          <a:p>
            <a:pPr marL="742950" lvl="1" indent="-285750">
              <a:buFont typeface="Arial" panose="020B0604020202020204" pitchFamily="34" charset="0"/>
              <a:buChar char="•"/>
            </a:pPr>
            <a:endParaRPr lang="en-GB" sz="1700" b="0" i="0" dirty="0">
              <a:effectLst/>
              <a:latin typeface="Khula"/>
            </a:endParaRPr>
          </a:p>
          <a:p>
            <a:endParaRPr lang="en-GB" sz="1700" dirty="0"/>
          </a:p>
        </p:txBody>
      </p:sp>
    </p:spTree>
    <p:extLst>
      <p:ext uri="{BB962C8B-B14F-4D97-AF65-F5344CB8AC3E}">
        <p14:creationId xmlns:p14="http://schemas.microsoft.com/office/powerpoint/2010/main" val="2543539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descr="VRIO Framework">
            <a:extLst>
              <a:ext uri="{FF2B5EF4-FFF2-40B4-BE49-F238E27FC236}">
                <a16:creationId xmlns:a16="http://schemas.microsoft.com/office/drawing/2014/main" id="{4791B792-71FB-6F36-B289-E479237A00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683"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69114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B9D5A-3579-A243-2B61-2B6ED092FC18}"/>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APPLYING VRIO</a:t>
            </a:r>
            <a:endParaRPr lang="en-GB" sz="4000">
              <a:solidFill>
                <a:srgbClr val="FFFFFF"/>
              </a:solidFill>
            </a:endParaRPr>
          </a:p>
        </p:txBody>
      </p:sp>
      <p:sp>
        <p:nvSpPr>
          <p:cNvPr id="3" name="Content Placeholder 2">
            <a:extLst>
              <a:ext uri="{FF2B5EF4-FFF2-40B4-BE49-F238E27FC236}">
                <a16:creationId xmlns:a16="http://schemas.microsoft.com/office/drawing/2014/main" id="{62764F18-DBBB-C72D-230B-09D8CF96D2D0}"/>
              </a:ext>
            </a:extLst>
          </p:cNvPr>
          <p:cNvSpPr>
            <a:spLocks noGrp="1"/>
          </p:cNvSpPr>
          <p:nvPr>
            <p:ph idx="1"/>
          </p:nvPr>
        </p:nvSpPr>
        <p:spPr>
          <a:xfrm>
            <a:off x="4810259" y="649480"/>
            <a:ext cx="6555347" cy="5546047"/>
          </a:xfrm>
        </p:spPr>
        <p:txBody>
          <a:bodyPr anchor="ctr">
            <a:normAutofit/>
          </a:bodyPr>
          <a:lstStyle/>
          <a:p>
            <a:r>
              <a:rPr lang="en-GB" b="0" i="0" dirty="0">
                <a:effectLst/>
              </a:rPr>
              <a:t>When all four components of </a:t>
            </a:r>
            <a:r>
              <a:rPr lang="en-GB" b="0" i="0" dirty="0" err="1">
                <a:effectLst/>
              </a:rPr>
              <a:t>VRIO</a:t>
            </a:r>
            <a:r>
              <a:rPr lang="en-GB" b="0" i="0" dirty="0">
                <a:effectLst/>
              </a:rPr>
              <a:t> are successfully achieved, a company is safe to assume it has </a:t>
            </a:r>
            <a:r>
              <a:rPr lang="en-GB" b="1" i="0" dirty="0">
                <a:effectLst/>
              </a:rPr>
              <a:t>a </a:t>
            </a:r>
            <a:r>
              <a:rPr lang="en-GB" b="1" i="1" dirty="0">
                <a:effectLst/>
              </a:rPr>
              <a:t>distinctive competence</a:t>
            </a:r>
            <a:r>
              <a:rPr lang="en-GB" b="0" i="0" dirty="0">
                <a:effectLst/>
              </a:rPr>
              <a:t> that can be used as source of </a:t>
            </a:r>
            <a:r>
              <a:rPr lang="en-GB" b="1" i="0" dirty="0">
                <a:effectLst/>
              </a:rPr>
              <a:t>sustainable competitive advantage.</a:t>
            </a:r>
            <a:endParaRPr lang="en-GB" b="1" dirty="0"/>
          </a:p>
          <a:p>
            <a:endParaRPr lang="en-GB" sz="2000" dirty="0"/>
          </a:p>
        </p:txBody>
      </p:sp>
    </p:spTree>
    <p:extLst>
      <p:ext uri="{BB962C8B-B14F-4D97-AF65-F5344CB8AC3E}">
        <p14:creationId xmlns:p14="http://schemas.microsoft.com/office/powerpoint/2010/main" val="35574299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3" name="Rectangle 5142">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623E8-B02E-32AA-74E9-978EF4A6DA9B}"/>
              </a:ext>
            </a:extLst>
          </p:cNvPr>
          <p:cNvSpPr>
            <a:spLocks noGrp="1"/>
          </p:cNvSpPr>
          <p:nvPr>
            <p:ph type="title"/>
          </p:nvPr>
        </p:nvSpPr>
        <p:spPr>
          <a:xfrm>
            <a:off x="838200" y="4669978"/>
            <a:ext cx="4391024" cy="1173700"/>
          </a:xfrm>
        </p:spPr>
        <p:txBody>
          <a:bodyPr vert="horz" lIns="91440" tIns="45720" rIns="91440" bIns="45720" rtlCol="0" anchor="t">
            <a:normAutofit/>
          </a:bodyPr>
          <a:lstStyle/>
          <a:p>
            <a:r>
              <a:rPr lang="en-US" sz="3700" b="1">
                <a:solidFill>
                  <a:schemeClr val="bg1"/>
                </a:solidFill>
                <a:latin typeface="Arial" panose="020B0604020202020204" pitchFamily="34" charset="0"/>
                <a:cs typeface="Arial" panose="020B0604020202020204" pitchFamily="34" charset="0"/>
              </a:rPr>
              <a:t>VRIO ANALYSIS EXAMPLE</a:t>
            </a:r>
          </a:p>
        </p:txBody>
      </p:sp>
      <p:pic>
        <p:nvPicPr>
          <p:cNvPr id="1026" name="Picture 2" descr="Amazon - Starting with Amazon – Help ...">
            <a:extLst>
              <a:ext uri="{FF2B5EF4-FFF2-40B4-BE49-F238E27FC236}">
                <a16:creationId xmlns:a16="http://schemas.microsoft.com/office/drawing/2014/main" id="{FF3C802B-6FA7-C319-DA2D-70F0FF53FF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2701"/>
          <a:stretch/>
        </p:blipFill>
        <p:spPr bwMode="auto">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a:noFill/>
          <a:extLst>
            <a:ext uri="{909E8E84-426E-40DD-AFC4-6F175D3DCCD1}">
              <a14:hiddenFill xmlns:a14="http://schemas.microsoft.com/office/drawing/2010/main">
                <a:solidFill>
                  <a:srgbClr val="FFFFFF"/>
                </a:solidFill>
              </a14:hiddenFill>
            </a:ext>
          </a:extLst>
        </p:spPr>
      </p:pic>
      <p:grpSp>
        <p:nvGrpSpPr>
          <p:cNvPr id="5145" name="Group 5144">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5146" name="Freeform: Shape 5145">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60" name="Freeform: Shape 5159">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161" name="Content Placeholder 5132">
            <a:extLst>
              <a:ext uri="{FF2B5EF4-FFF2-40B4-BE49-F238E27FC236}">
                <a16:creationId xmlns:a16="http://schemas.microsoft.com/office/drawing/2014/main" id="{3C7E96C8-F55A-E0DA-1C97-E89C19407D39}"/>
              </a:ext>
            </a:extLst>
          </p:cNvPr>
          <p:cNvSpPr>
            <a:spLocks noGrp="1"/>
          </p:cNvSpPr>
          <p:nvPr>
            <p:ph idx="1"/>
          </p:nvPr>
        </p:nvSpPr>
        <p:spPr>
          <a:xfrm>
            <a:off x="5664201" y="4669978"/>
            <a:ext cx="5692774" cy="1173700"/>
          </a:xfrm>
        </p:spPr>
        <p:txBody>
          <a:bodyPr>
            <a:normAutofit/>
          </a:bodyPr>
          <a:lstStyle/>
          <a:p>
            <a:endParaRPr lang="en-US" sz="2400">
              <a:solidFill>
                <a:schemeClr val="bg1">
                  <a:alpha val="80000"/>
                </a:schemeClr>
              </a:solidFill>
            </a:endParaRPr>
          </a:p>
        </p:txBody>
      </p:sp>
    </p:spTree>
    <p:extLst>
      <p:ext uri="{BB962C8B-B14F-4D97-AF65-F5344CB8AC3E}">
        <p14:creationId xmlns:p14="http://schemas.microsoft.com/office/powerpoint/2010/main" val="4807561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3F0BF-D701-7B45-C05F-2417DEB2D0D2}"/>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mn-lt"/>
              </a:rPr>
              <a:t>Amazon VRIO Analysis Example</a:t>
            </a:r>
          </a:p>
        </p:txBody>
      </p:sp>
      <p:sp>
        <p:nvSpPr>
          <p:cNvPr id="3" name="Content Placeholder 2">
            <a:extLst>
              <a:ext uri="{FF2B5EF4-FFF2-40B4-BE49-F238E27FC236}">
                <a16:creationId xmlns:a16="http://schemas.microsoft.com/office/drawing/2014/main" id="{1144945C-77CA-675B-A290-E06589CF1486}"/>
              </a:ext>
            </a:extLst>
          </p:cNvPr>
          <p:cNvSpPr>
            <a:spLocks noGrp="1"/>
          </p:cNvSpPr>
          <p:nvPr>
            <p:ph idx="1"/>
          </p:nvPr>
        </p:nvSpPr>
        <p:spPr>
          <a:xfrm>
            <a:off x="291548" y="1885278"/>
            <a:ext cx="11732645" cy="4678183"/>
          </a:xfrm>
        </p:spPr>
        <p:txBody>
          <a:bodyPr anchor="ctr">
            <a:normAutofit lnSpcReduction="10000"/>
          </a:bodyPr>
          <a:lstStyle/>
          <a:p>
            <a:pPr marL="0" indent="0">
              <a:buNone/>
            </a:pPr>
            <a:endParaRPr lang="en-GB" sz="1700" b="1" i="0" dirty="0">
              <a:effectLst/>
              <a:latin typeface="Roboto" panose="02000000000000000000" pitchFamily="2" charset="0"/>
            </a:endParaRPr>
          </a:p>
          <a:p>
            <a:r>
              <a:rPr lang="en-GB" sz="2400" b="1" i="0" dirty="0">
                <a:effectLst/>
              </a:rPr>
              <a:t>Strength 1: Network of supply chain, which includes warehouses, delivery drivers, and personnel that can deliver millions of different products to customers within one day or the same day.</a:t>
            </a:r>
            <a:endParaRPr lang="en-GB" sz="2400" b="0" i="0" dirty="0">
              <a:effectLst/>
            </a:endParaRPr>
          </a:p>
          <a:p>
            <a:pPr>
              <a:buFont typeface="Arial" panose="020B0604020202020204" pitchFamily="34" charset="0"/>
              <a:buChar char="•"/>
            </a:pPr>
            <a:r>
              <a:rPr lang="en-GB" sz="2400" b="1" i="0" dirty="0">
                <a:effectLst/>
              </a:rPr>
              <a:t>Value:</a:t>
            </a:r>
            <a:r>
              <a:rPr lang="en-GB" sz="2400" b="0" i="0" dirty="0">
                <a:effectLst/>
              </a:rPr>
              <a:t> </a:t>
            </a:r>
            <a:r>
              <a:rPr lang="en-GB" sz="2400" b="1" i="0" dirty="0">
                <a:effectLst/>
              </a:rPr>
              <a:t>Yes</a:t>
            </a:r>
            <a:r>
              <a:rPr lang="en-GB" sz="2400" b="0" i="0" dirty="0">
                <a:effectLst/>
              </a:rPr>
              <a:t>. The customer values receiving their products as fast as possible. It’s part of Amazon’s Prime brand promise.</a:t>
            </a:r>
          </a:p>
          <a:p>
            <a:pPr>
              <a:buFont typeface="Arial" panose="020B0604020202020204" pitchFamily="34" charset="0"/>
              <a:buChar char="•"/>
            </a:pPr>
            <a:r>
              <a:rPr lang="en-GB" sz="2400" b="1" i="0" dirty="0">
                <a:effectLst/>
              </a:rPr>
              <a:t>Rarity:</a:t>
            </a:r>
            <a:r>
              <a:rPr lang="en-GB" sz="2400" b="0" i="0" dirty="0">
                <a:effectLst/>
              </a:rPr>
              <a:t> </a:t>
            </a:r>
            <a:r>
              <a:rPr lang="en-GB" sz="2400" b="1" i="0" dirty="0">
                <a:effectLst/>
              </a:rPr>
              <a:t>Yes</a:t>
            </a:r>
            <a:r>
              <a:rPr lang="en-GB" sz="2400" b="0" i="0" dirty="0">
                <a:effectLst/>
              </a:rPr>
              <a:t>. The availability of products delivered to doors is rare in this market, even as competitors stand up delivery services.</a:t>
            </a:r>
          </a:p>
          <a:p>
            <a:pPr>
              <a:buFont typeface="Arial" panose="020B0604020202020204" pitchFamily="34" charset="0"/>
              <a:buChar char="•"/>
            </a:pPr>
            <a:r>
              <a:rPr lang="en-GB" sz="2400" b="1" i="0" dirty="0">
                <a:effectLst/>
              </a:rPr>
              <a:t>Inimitability:</a:t>
            </a:r>
            <a:r>
              <a:rPr lang="en-GB" sz="2400" b="0" i="0" dirty="0">
                <a:effectLst/>
              </a:rPr>
              <a:t> </a:t>
            </a:r>
            <a:r>
              <a:rPr lang="en-GB" sz="2400" b="1" i="0" dirty="0">
                <a:effectLst/>
              </a:rPr>
              <a:t>Yes</a:t>
            </a:r>
            <a:r>
              <a:rPr lang="en-GB" sz="2400" b="0" i="0" dirty="0">
                <a:effectLst/>
              </a:rPr>
              <a:t>. Competitors face substantial barriers to delivering the selection of products to match the speed and cost of Amazon.</a:t>
            </a:r>
          </a:p>
          <a:p>
            <a:pPr>
              <a:buFont typeface="Arial" panose="020B0604020202020204" pitchFamily="34" charset="0"/>
              <a:buChar char="•"/>
            </a:pPr>
            <a:r>
              <a:rPr lang="en-GB" sz="2400" b="1" i="0" dirty="0">
                <a:effectLst/>
              </a:rPr>
              <a:t>Organized:</a:t>
            </a:r>
            <a:r>
              <a:rPr lang="en-GB" sz="2400" b="0" i="0" dirty="0">
                <a:effectLst/>
              </a:rPr>
              <a:t> </a:t>
            </a:r>
            <a:r>
              <a:rPr lang="en-GB" sz="2400" b="1" i="0" dirty="0">
                <a:effectLst/>
              </a:rPr>
              <a:t>Yes</a:t>
            </a:r>
            <a:r>
              <a:rPr lang="en-GB" sz="2400" b="0" i="0" dirty="0">
                <a:effectLst/>
              </a:rPr>
              <a:t>. Amazon is structured to capitalise on this competitive advantage.</a:t>
            </a:r>
          </a:p>
          <a:p>
            <a:pPr>
              <a:buFont typeface="Arial" panose="020B0604020202020204" pitchFamily="34" charset="0"/>
              <a:buChar char="•"/>
            </a:pPr>
            <a:r>
              <a:rPr lang="en-GB" sz="2400" b="1" dirty="0"/>
              <a:t>SUSTAINABLE COMPETITIVE ADVANTAGE</a:t>
            </a:r>
            <a:endParaRPr lang="en-GB" sz="2400" b="1" i="0" dirty="0">
              <a:effectLst/>
            </a:endParaRPr>
          </a:p>
          <a:p>
            <a:endParaRPr lang="en-GB" sz="1700" dirty="0"/>
          </a:p>
        </p:txBody>
      </p:sp>
    </p:spTree>
    <p:extLst>
      <p:ext uri="{BB962C8B-B14F-4D97-AF65-F5344CB8AC3E}">
        <p14:creationId xmlns:p14="http://schemas.microsoft.com/office/powerpoint/2010/main" val="24732558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3F0BF-D701-7B45-C05F-2417DEB2D0D2}"/>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mn-lt"/>
              </a:rPr>
              <a:t>Amazon VRIO Analysis Example</a:t>
            </a:r>
          </a:p>
        </p:txBody>
      </p:sp>
      <p:sp>
        <p:nvSpPr>
          <p:cNvPr id="3" name="Content Placeholder 2">
            <a:extLst>
              <a:ext uri="{FF2B5EF4-FFF2-40B4-BE49-F238E27FC236}">
                <a16:creationId xmlns:a16="http://schemas.microsoft.com/office/drawing/2014/main" id="{1144945C-77CA-675B-A290-E06589CF1486}"/>
              </a:ext>
            </a:extLst>
          </p:cNvPr>
          <p:cNvSpPr>
            <a:spLocks noGrp="1"/>
          </p:cNvSpPr>
          <p:nvPr>
            <p:ph idx="1"/>
          </p:nvPr>
        </p:nvSpPr>
        <p:spPr>
          <a:xfrm>
            <a:off x="689113" y="1885279"/>
            <a:ext cx="10406517" cy="4116276"/>
          </a:xfrm>
        </p:spPr>
        <p:txBody>
          <a:bodyPr anchor="ctr">
            <a:normAutofit/>
          </a:bodyPr>
          <a:lstStyle/>
          <a:p>
            <a:pPr marL="0" indent="0">
              <a:buNone/>
            </a:pPr>
            <a:endParaRPr lang="en-GB" sz="2000" b="1" i="0" dirty="0">
              <a:effectLst/>
              <a:latin typeface="Roboto" panose="02000000000000000000" pitchFamily="2" charset="0"/>
            </a:endParaRPr>
          </a:p>
          <a:p>
            <a:r>
              <a:rPr lang="en-GB" sz="2400" b="1" i="0" dirty="0">
                <a:effectLst/>
                <a:latin typeface="Roboto" panose="02000000000000000000" pitchFamily="2" charset="0"/>
              </a:rPr>
              <a:t>Strength 2: Growing library of high-quality programming for Amazon TV and streaming services.</a:t>
            </a:r>
            <a:endParaRPr lang="en-GB" sz="2400" b="0" i="0" dirty="0">
              <a:effectLst/>
              <a:latin typeface="Roboto" panose="02000000000000000000" pitchFamily="2" charset="0"/>
            </a:endParaRPr>
          </a:p>
          <a:p>
            <a:pPr>
              <a:buFont typeface="Arial" panose="020B0604020202020204" pitchFamily="34" charset="0"/>
              <a:buChar char="•"/>
            </a:pPr>
            <a:r>
              <a:rPr lang="en-GB" sz="2400" b="1" i="0" dirty="0">
                <a:effectLst/>
                <a:latin typeface="Roboto" panose="02000000000000000000" pitchFamily="2" charset="0"/>
              </a:rPr>
              <a:t>Value:</a:t>
            </a:r>
            <a:r>
              <a:rPr lang="en-GB" sz="2400" b="0" i="0" dirty="0">
                <a:effectLst/>
                <a:latin typeface="Roboto" panose="02000000000000000000" pitchFamily="2" charset="0"/>
              </a:rPr>
              <a:t> </a:t>
            </a:r>
            <a:r>
              <a:rPr lang="en-GB" sz="2400" b="1" i="0" dirty="0">
                <a:effectLst/>
                <a:latin typeface="Roboto" panose="02000000000000000000" pitchFamily="2" charset="0"/>
              </a:rPr>
              <a:t>Yes</a:t>
            </a:r>
            <a:r>
              <a:rPr lang="en-GB" sz="2400" b="0" i="0" dirty="0">
                <a:effectLst/>
                <a:latin typeface="Roboto" panose="02000000000000000000" pitchFamily="2" charset="0"/>
              </a:rPr>
              <a:t>. Consumers value having access to quality programming.</a:t>
            </a:r>
          </a:p>
          <a:p>
            <a:pPr>
              <a:buFont typeface="Arial" panose="020B0604020202020204" pitchFamily="34" charset="0"/>
              <a:buChar char="•"/>
            </a:pPr>
            <a:r>
              <a:rPr lang="en-GB" sz="2400" b="1" i="0" dirty="0">
                <a:effectLst/>
                <a:latin typeface="Roboto" panose="02000000000000000000" pitchFamily="2" charset="0"/>
              </a:rPr>
              <a:t>Rarity:</a:t>
            </a:r>
            <a:r>
              <a:rPr lang="en-GB" sz="2400" b="0" i="0" dirty="0">
                <a:effectLst/>
                <a:latin typeface="Roboto" panose="02000000000000000000" pitchFamily="2" charset="0"/>
              </a:rPr>
              <a:t> </a:t>
            </a:r>
            <a:r>
              <a:rPr lang="en-GB" sz="2400" b="1" i="0" dirty="0">
                <a:effectLst/>
                <a:latin typeface="Roboto" panose="02000000000000000000" pitchFamily="2" charset="0"/>
              </a:rPr>
              <a:t>No</a:t>
            </a:r>
            <a:r>
              <a:rPr lang="en-GB" sz="2400" b="0" i="0" dirty="0">
                <a:effectLst/>
                <a:latin typeface="Roboto" panose="02000000000000000000" pitchFamily="2" charset="0"/>
              </a:rPr>
              <a:t>. Many competitors also produce high-quality content in this space.</a:t>
            </a:r>
          </a:p>
          <a:p>
            <a:r>
              <a:rPr lang="en-GB" sz="2400" b="1" i="0" dirty="0">
                <a:effectLst/>
                <a:latin typeface="Roboto" panose="02000000000000000000" pitchFamily="2" charset="0"/>
              </a:rPr>
              <a:t>COMPETITIVE PARITY.</a:t>
            </a:r>
          </a:p>
          <a:p>
            <a:endParaRPr lang="en-GB" sz="2000" dirty="0"/>
          </a:p>
        </p:txBody>
      </p:sp>
    </p:spTree>
    <p:extLst>
      <p:ext uri="{BB962C8B-B14F-4D97-AF65-F5344CB8AC3E}">
        <p14:creationId xmlns:p14="http://schemas.microsoft.com/office/powerpoint/2010/main" val="1722591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0" name="Rectangle 615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tarbucks under pressure to keep restrooms open to public | Starbucks | The  Guardian">
            <a:extLst>
              <a:ext uri="{FF2B5EF4-FFF2-40B4-BE49-F238E27FC236}">
                <a16:creationId xmlns:a16="http://schemas.microsoft.com/office/drawing/2014/main" id="{0C307267-08BE-3668-C9CF-0A80DBB3CA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36"/>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6162" name="Rectangle 616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C623E8-B02E-32AA-74E9-978EF4A6DA9B}"/>
              </a:ext>
            </a:extLst>
          </p:cNvPr>
          <p:cNvSpPr>
            <a:spLocks noGrp="1"/>
          </p:cNvSpPr>
          <p:nvPr>
            <p:ph type="title"/>
          </p:nvPr>
        </p:nvSpPr>
        <p:spPr>
          <a:xfrm>
            <a:off x="838200" y="365125"/>
            <a:ext cx="3822189" cy="1899912"/>
          </a:xfrm>
        </p:spPr>
        <p:txBody>
          <a:bodyPr vert="horz" lIns="91440" tIns="45720" rIns="91440" bIns="45720" rtlCol="0">
            <a:normAutofit/>
          </a:bodyPr>
          <a:lstStyle/>
          <a:p>
            <a:r>
              <a:rPr lang="en-US" sz="4800" b="1" dirty="0"/>
              <a:t>STARBUCKS</a:t>
            </a:r>
          </a:p>
        </p:txBody>
      </p:sp>
      <p:sp>
        <p:nvSpPr>
          <p:cNvPr id="6157" name="Content Placeholder 6156">
            <a:extLst>
              <a:ext uri="{FF2B5EF4-FFF2-40B4-BE49-F238E27FC236}">
                <a16:creationId xmlns:a16="http://schemas.microsoft.com/office/drawing/2014/main" id="{E950C9CE-EF52-5AEB-8B7C-F7777963DAAB}"/>
              </a:ext>
            </a:extLst>
          </p:cNvPr>
          <p:cNvSpPr>
            <a:spLocks noGrp="1"/>
          </p:cNvSpPr>
          <p:nvPr>
            <p:ph idx="1"/>
          </p:nvPr>
        </p:nvSpPr>
        <p:spPr>
          <a:xfrm>
            <a:off x="838200" y="2434201"/>
            <a:ext cx="3822189" cy="3742762"/>
          </a:xfrm>
        </p:spPr>
        <p:txBody>
          <a:bodyPr>
            <a:normAutofit/>
          </a:bodyPr>
          <a:lstStyle/>
          <a:p>
            <a:r>
              <a:rPr lang="en-US" sz="4400" b="1" dirty="0"/>
              <a:t>Example VRIO Analysis</a:t>
            </a:r>
          </a:p>
        </p:txBody>
      </p:sp>
    </p:spTree>
    <p:extLst>
      <p:ext uri="{BB962C8B-B14F-4D97-AF65-F5344CB8AC3E}">
        <p14:creationId xmlns:p14="http://schemas.microsoft.com/office/powerpoint/2010/main" val="2548017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7938-24E9-0616-8AC6-633E8642B8D7}"/>
              </a:ext>
            </a:extLst>
          </p:cNvPr>
          <p:cNvSpPr>
            <a:spLocks noGrp="1"/>
          </p:cNvSpPr>
          <p:nvPr>
            <p:ph type="title"/>
          </p:nvPr>
        </p:nvSpPr>
        <p:spPr/>
        <p:txBody>
          <a:bodyPr/>
          <a:lstStyle/>
          <a:p>
            <a:r>
              <a:rPr lang="en-GB" b="1" dirty="0"/>
              <a:t>Example - Starbucks</a:t>
            </a:r>
          </a:p>
        </p:txBody>
      </p:sp>
      <p:pic>
        <p:nvPicPr>
          <p:cNvPr id="5" name="Content Placeholder 4">
            <a:extLst>
              <a:ext uri="{FF2B5EF4-FFF2-40B4-BE49-F238E27FC236}">
                <a16:creationId xmlns:a16="http://schemas.microsoft.com/office/drawing/2014/main" id="{B5545A75-273E-63DC-A8F3-004E4CB9B5DA}"/>
              </a:ext>
            </a:extLst>
          </p:cNvPr>
          <p:cNvPicPr>
            <a:picLocks noGrp="1" noChangeAspect="1"/>
          </p:cNvPicPr>
          <p:nvPr>
            <p:ph idx="1"/>
          </p:nvPr>
        </p:nvPicPr>
        <p:blipFill rotWithShape="1">
          <a:blip r:embed="rId2"/>
          <a:srcRect l="29643" t="15017" r="19134" b="21708"/>
          <a:stretch/>
        </p:blipFill>
        <p:spPr>
          <a:xfrm>
            <a:off x="650240" y="1442721"/>
            <a:ext cx="11054079" cy="5342858"/>
          </a:xfrm>
        </p:spPr>
      </p:pic>
    </p:spTree>
    <p:extLst>
      <p:ext uri="{BB962C8B-B14F-4D97-AF65-F5344CB8AC3E}">
        <p14:creationId xmlns:p14="http://schemas.microsoft.com/office/powerpoint/2010/main" val="3526670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ffee beans">
            <a:extLst>
              <a:ext uri="{FF2B5EF4-FFF2-40B4-BE49-F238E27FC236}">
                <a16:creationId xmlns:a16="http://schemas.microsoft.com/office/drawing/2014/main" id="{983CC249-2402-67AF-44BA-4C955295EF2D}"/>
              </a:ext>
            </a:extLst>
          </p:cNvPr>
          <p:cNvPicPr>
            <a:picLocks noChangeAspect="1"/>
          </p:cNvPicPr>
          <p:nvPr/>
        </p:nvPicPr>
        <p:blipFill>
          <a:blip r:embed="rId2"/>
          <a:srcRect l="21889" r="25452" b="-2"/>
          <a:stretch/>
        </p:blipFill>
        <p:spPr>
          <a:xfrm>
            <a:off x="-1" y="-2"/>
            <a:ext cx="4762501"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FC43D-7BFB-230B-1AA3-E37752796C54}"/>
              </a:ext>
            </a:extLst>
          </p:cNvPr>
          <p:cNvSpPr>
            <a:spLocks noGrp="1"/>
          </p:cNvSpPr>
          <p:nvPr>
            <p:ph type="title"/>
          </p:nvPr>
        </p:nvSpPr>
        <p:spPr>
          <a:xfrm>
            <a:off x="4762500" y="127001"/>
            <a:ext cx="7429498" cy="939800"/>
          </a:xfrm>
          <a:solidFill>
            <a:schemeClr val="accent1">
              <a:lumMod val="75000"/>
            </a:schemeClr>
          </a:solidFill>
        </p:spPr>
        <p:txBody>
          <a:bodyPr>
            <a:normAutofit fontScale="90000"/>
          </a:bodyPr>
          <a:lstStyle/>
          <a:p>
            <a:r>
              <a:rPr lang="en-GB" sz="4000" b="1" dirty="0">
                <a:solidFill>
                  <a:schemeClr val="bg1"/>
                </a:solidFill>
                <a:latin typeface="+mn-lt"/>
              </a:rPr>
              <a:t>Starbucks Resource – Strong Global Presence</a:t>
            </a:r>
          </a:p>
        </p:txBody>
      </p:sp>
      <p:sp>
        <p:nvSpPr>
          <p:cNvPr id="3" name="Content Placeholder 2">
            <a:extLst>
              <a:ext uri="{FF2B5EF4-FFF2-40B4-BE49-F238E27FC236}">
                <a16:creationId xmlns:a16="http://schemas.microsoft.com/office/drawing/2014/main" id="{B61049A5-94EC-88C4-1EB9-24482CF14FE2}"/>
              </a:ext>
            </a:extLst>
          </p:cNvPr>
          <p:cNvSpPr>
            <a:spLocks noGrp="1"/>
          </p:cNvSpPr>
          <p:nvPr>
            <p:ph idx="1"/>
          </p:nvPr>
        </p:nvSpPr>
        <p:spPr>
          <a:xfrm>
            <a:off x="4851400" y="1346199"/>
            <a:ext cx="7340598" cy="5384799"/>
          </a:xfrm>
        </p:spPr>
        <p:txBody>
          <a:bodyPr anchor="ctr">
            <a:normAutofit/>
          </a:bodyPr>
          <a:lstStyle/>
          <a:p>
            <a:r>
              <a:rPr lang="en-GB" sz="1800" b="1" i="0" dirty="0">
                <a:effectLst/>
              </a:rPr>
              <a:t>Valuable:</a:t>
            </a:r>
            <a:r>
              <a:rPr lang="en-GB" sz="1800" b="0" i="0" dirty="0">
                <a:effectLst/>
              </a:rPr>
              <a:t> Having a strong global presence is an important asset for a company trying to increase their size, sales, and market share. It is a great way to gain more revenues from new and existing consumers. </a:t>
            </a:r>
            <a:br>
              <a:rPr lang="en-GB" sz="1800" b="0" i="0" dirty="0">
                <a:effectLst/>
              </a:rPr>
            </a:br>
            <a:endParaRPr lang="en-GB" sz="1800" b="0" i="0" dirty="0">
              <a:effectLst/>
            </a:endParaRPr>
          </a:p>
          <a:p>
            <a:r>
              <a:rPr lang="en-GB" sz="1800" b="1" i="0" dirty="0">
                <a:effectLst/>
              </a:rPr>
              <a:t>Rare:</a:t>
            </a:r>
            <a:r>
              <a:rPr lang="en-GB" sz="1800" b="0" i="0" dirty="0">
                <a:effectLst/>
              </a:rPr>
              <a:t> Starbucks is the biggest coffee corporation globally. Although there are other global coffee chains, Starbucks is the most recognizable.</a:t>
            </a:r>
            <a:br>
              <a:rPr lang="en-GB" sz="1800" b="0" i="0" dirty="0">
                <a:effectLst/>
              </a:rPr>
            </a:br>
            <a:endParaRPr lang="en-GB" sz="1800" b="0" i="0" dirty="0">
              <a:effectLst/>
            </a:endParaRPr>
          </a:p>
          <a:p>
            <a:r>
              <a:rPr lang="en-GB" sz="1800" b="1" i="0" dirty="0">
                <a:effectLst/>
              </a:rPr>
              <a:t>Inimitable and Non-substitutable:</a:t>
            </a:r>
            <a:r>
              <a:rPr lang="en-GB" sz="1800" b="0" i="0" dirty="0">
                <a:effectLst/>
              </a:rPr>
              <a:t> In the short term, no competitors of Starbucks could gain such a large global presence. It would take significant time and resources to accomplish this.</a:t>
            </a:r>
            <a:br>
              <a:rPr lang="en-GB" sz="1800" b="0" i="0" dirty="0">
                <a:effectLst/>
              </a:rPr>
            </a:br>
            <a:endParaRPr lang="en-GB" sz="1800" b="0" i="0" dirty="0">
              <a:effectLst/>
            </a:endParaRPr>
          </a:p>
          <a:p>
            <a:r>
              <a:rPr lang="en-GB" sz="1800" b="1" i="0" dirty="0">
                <a:effectLst/>
              </a:rPr>
              <a:t>Organized to Exploit:</a:t>
            </a:r>
            <a:r>
              <a:rPr lang="en-GB" sz="1800" b="0" i="0" dirty="0">
                <a:effectLst/>
              </a:rPr>
              <a:t> Starbucks is successfully taking advantage of this capability. As quoted on their website: “It's clear that our passion for great coffee, genuine service and community connection transcends language and culture.“</a:t>
            </a:r>
          </a:p>
          <a:p>
            <a:pPr marL="0" indent="0">
              <a:buNone/>
            </a:pPr>
            <a:endParaRPr lang="en-GB" sz="1800" b="0" i="0" dirty="0">
              <a:effectLst/>
            </a:endParaRPr>
          </a:p>
          <a:p>
            <a:pPr marL="0" indent="0">
              <a:buNone/>
            </a:pPr>
            <a:r>
              <a:rPr lang="en-GB" sz="1800" b="1" i="0" dirty="0">
                <a:effectLst/>
              </a:rPr>
              <a:t>Impact on Competitive Advantage: Realised Sustainable Competitive Advantage</a:t>
            </a:r>
          </a:p>
          <a:p>
            <a:endParaRPr lang="en-GB" sz="1100" dirty="0"/>
          </a:p>
        </p:txBody>
      </p:sp>
    </p:spTree>
    <p:extLst>
      <p:ext uri="{BB962C8B-B14F-4D97-AF65-F5344CB8AC3E}">
        <p14:creationId xmlns:p14="http://schemas.microsoft.com/office/powerpoint/2010/main" val="2199100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ced coffee">
            <a:extLst>
              <a:ext uri="{FF2B5EF4-FFF2-40B4-BE49-F238E27FC236}">
                <a16:creationId xmlns:a16="http://schemas.microsoft.com/office/drawing/2014/main" id="{B118D819-15C4-D222-87C4-D61665BC87D5}"/>
              </a:ext>
            </a:extLst>
          </p:cNvPr>
          <p:cNvPicPr>
            <a:picLocks noChangeAspect="1"/>
          </p:cNvPicPr>
          <p:nvPr/>
        </p:nvPicPr>
        <p:blipFill rotWithShape="1">
          <a:blip r:embed="rId2"/>
          <a:srcRect l="42768" t="-1" r="9641" b="-1"/>
          <a:stretch/>
        </p:blipFill>
        <p:spPr>
          <a:xfrm>
            <a:off x="7299451" y="0"/>
            <a:ext cx="4889500"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AFC43D-7BFB-230B-1AA3-E37752796C54}"/>
              </a:ext>
            </a:extLst>
          </p:cNvPr>
          <p:cNvSpPr>
            <a:spLocks noGrp="1"/>
          </p:cNvSpPr>
          <p:nvPr>
            <p:ph type="title"/>
          </p:nvPr>
        </p:nvSpPr>
        <p:spPr>
          <a:xfrm>
            <a:off x="127000" y="1"/>
            <a:ext cx="6908800" cy="1142999"/>
          </a:xfrm>
          <a:solidFill>
            <a:schemeClr val="accent1">
              <a:lumMod val="75000"/>
            </a:schemeClr>
          </a:solidFill>
        </p:spPr>
        <p:txBody>
          <a:bodyPr>
            <a:normAutofit/>
          </a:bodyPr>
          <a:lstStyle/>
          <a:p>
            <a:r>
              <a:rPr lang="en-GB" sz="3700" b="1" dirty="0">
                <a:solidFill>
                  <a:schemeClr val="bg1"/>
                </a:solidFill>
                <a:latin typeface="+mn-lt"/>
              </a:rPr>
              <a:t>Starbucks</a:t>
            </a:r>
            <a:r>
              <a:rPr lang="en-GB" sz="3700" b="1" dirty="0">
                <a:latin typeface="+mn-lt"/>
              </a:rPr>
              <a:t> </a:t>
            </a:r>
            <a:r>
              <a:rPr lang="en-GB" sz="3700" b="1" dirty="0">
                <a:solidFill>
                  <a:schemeClr val="bg1"/>
                </a:solidFill>
                <a:latin typeface="+mn-lt"/>
              </a:rPr>
              <a:t>Resource – Speciality Coffees</a:t>
            </a:r>
          </a:p>
        </p:txBody>
      </p:sp>
      <p:sp>
        <p:nvSpPr>
          <p:cNvPr id="3" name="Content Placeholder 2">
            <a:extLst>
              <a:ext uri="{FF2B5EF4-FFF2-40B4-BE49-F238E27FC236}">
                <a16:creationId xmlns:a16="http://schemas.microsoft.com/office/drawing/2014/main" id="{B61049A5-94EC-88C4-1EB9-24482CF14FE2}"/>
              </a:ext>
            </a:extLst>
          </p:cNvPr>
          <p:cNvSpPr>
            <a:spLocks noGrp="1"/>
          </p:cNvSpPr>
          <p:nvPr>
            <p:ph idx="1"/>
          </p:nvPr>
        </p:nvSpPr>
        <p:spPr>
          <a:xfrm>
            <a:off x="127000" y="1143000"/>
            <a:ext cx="7169401" cy="5714990"/>
          </a:xfrm>
        </p:spPr>
        <p:txBody>
          <a:bodyPr>
            <a:noAutofit/>
          </a:bodyPr>
          <a:lstStyle/>
          <a:p>
            <a:r>
              <a:rPr lang="en-GB" sz="1800" b="1" i="0" dirty="0">
                <a:effectLst/>
              </a:rPr>
              <a:t>Valuable: </a:t>
            </a:r>
            <a:r>
              <a:rPr lang="en-GB" sz="1800" b="0" i="0" dirty="0">
                <a:effectLst/>
              </a:rPr>
              <a:t>Starbucks offers many unique and satisfying coffee beverages that other competitors do not offer on a regular basis. Starbucks also includes calorie information for these specialty coffees on their menus in order to appeal to a variety of customers.</a:t>
            </a:r>
          </a:p>
          <a:p>
            <a:pPr marL="0" indent="0">
              <a:buNone/>
            </a:pPr>
            <a:br>
              <a:rPr lang="en-GB" sz="1800" b="0" i="0" dirty="0">
                <a:effectLst/>
              </a:rPr>
            </a:br>
            <a:endParaRPr lang="en-GB" sz="200" b="0" i="0" dirty="0">
              <a:effectLst/>
            </a:endParaRPr>
          </a:p>
          <a:p>
            <a:r>
              <a:rPr lang="en-GB" sz="1800" b="1" i="0" dirty="0">
                <a:effectLst/>
              </a:rPr>
              <a:t>Rare: </a:t>
            </a:r>
            <a:r>
              <a:rPr lang="en-GB" sz="1800" b="0" i="0" dirty="0">
                <a:effectLst/>
              </a:rPr>
              <a:t>While Dunkin' Donuts only offers specialty coffee drinks around the holidays, many local coffee shops offer these types of specialty drinks year round. This mean specialty drinks are not limited to Starbucks.</a:t>
            </a:r>
            <a:br>
              <a:rPr lang="en-GB" sz="1800" b="0" i="0" dirty="0">
                <a:effectLst/>
              </a:rPr>
            </a:br>
            <a:endParaRPr lang="en-GB" sz="1800" b="0" i="0" dirty="0">
              <a:effectLst/>
            </a:endParaRPr>
          </a:p>
          <a:p>
            <a:r>
              <a:rPr lang="en-GB" sz="1800" b="1" i="0" dirty="0">
                <a:effectLst/>
              </a:rPr>
              <a:t>Inimitable and Non-Substitutable: </a:t>
            </a:r>
            <a:r>
              <a:rPr lang="en-GB" sz="1800" b="0" i="0" dirty="0">
                <a:effectLst/>
              </a:rPr>
              <a:t>Considering other coffee shops are already utilizing this capability, it therefore can be imitated.</a:t>
            </a:r>
            <a:br>
              <a:rPr lang="en-GB" sz="1800" b="0" i="0" dirty="0">
                <a:effectLst/>
              </a:rPr>
            </a:br>
            <a:endParaRPr lang="en-GB" sz="1800" b="0" i="0" dirty="0">
              <a:effectLst/>
            </a:endParaRPr>
          </a:p>
          <a:p>
            <a:r>
              <a:rPr lang="en-GB" sz="1800" b="1" i="0" dirty="0">
                <a:effectLst/>
              </a:rPr>
              <a:t>Organized to Exploit: </a:t>
            </a:r>
            <a:r>
              <a:rPr lang="en-GB" sz="1800" b="0" i="0" dirty="0">
                <a:effectLst/>
              </a:rPr>
              <a:t>By offering a variety of options and continually changing their menu, Starbucks is taking advantage of this capability. With a lot of options, most people can find something they like and people who like to try new drinks frequently can easily do so at Starbucks.</a:t>
            </a:r>
          </a:p>
          <a:p>
            <a:pPr marL="0" indent="0">
              <a:buNone/>
            </a:pPr>
            <a:br>
              <a:rPr lang="en-GB" sz="1800" b="0" i="0" dirty="0">
                <a:effectLst/>
              </a:rPr>
            </a:br>
            <a:r>
              <a:rPr lang="en-GB" sz="1800" b="1" i="0" dirty="0">
                <a:effectLst/>
              </a:rPr>
              <a:t>Impact on Competitive Advantage: Realised Competitive Parity</a:t>
            </a:r>
            <a:endParaRPr lang="en-GB" sz="1800" dirty="0"/>
          </a:p>
        </p:txBody>
      </p:sp>
    </p:spTree>
    <p:extLst>
      <p:ext uri="{BB962C8B-B14F-4D97-AF65-F5344CB8AC3E}">
        <p14:creationId xmlns:p14="http://schemas.microsoft.com/office/powerpoint/2010/main" val="24634685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FC43D-7BFB-230B-1AA3-E37752796C54}"/>
              </a:ext>
            </a:extLst>
          </p:cNvPr>
          <p:cNvSpPr>
            <a:spLocks noGrp="1"/>
          </p:cNvSpPr>
          <p:nvPr>
            <p:ph type="title"/>
          </p:nvPr>
        </p:nvSpPr>
        <p:spPr>
          <a:xfrm>
            <a:off x="127000" y="101601"/>
            <a:ext cx="8420100" cy="1219199"/>
          </a:xfrm>
          <a:solidFill>
            <a:schemeClr val="accent1">
              <a:lumMod val="75000"/>
            </a:schemeClr>
          </a:solidFill>
        </p:spPr>
        <p:txBody>
          <a:bodyPr anchor="ctr">
            <a:normAutofit/>
          </a:bodyPr>
          <a:lstStyle/>
          <a:p>
            <a:r>
              <a:rPr lang="en-GB" sz="3700" b="1" dirty="0">
                <a:solidFill>
                  <a:schemeClr val="bg1"/>
                </a:solidFill>
                <a:latin typeface="+mn-lt"/>
              </a:rPr>
              <a:t>Starbucks Resource – Upscale and Cosy Atmosphere</a:t>
            </a:r>
          </a:p>
        </p:txBody>
      </p:sp>
      <p:sp>
        <p:nvSpPr>
          <p:cNvPr id="3" name="Content Placeholder 2">
            <a:extLst>
              <a:ext uri="{FF2B5EF4-FFF2-40B4-BE49-F238E27FC236}">
                <a16:creationId xmlns:a16="http://schemas.microsoft.com/office/drawing/2014/main" id="{B61049A5-94EC-88C4-1EB9-24482CF14FE2}"/>
              </a:ext>
            </a:extLst>
          </p:cNvPr>
          <p:cNvSpPr>
            <a:spLocks noGrp="1"/>
          </p:cNvSpPr>
          <p:nvPr>
            <p:ph idx="1"/>
          </p:nvPr>
        </p:nvSpPr>
        <p:spPr>
          <a:xfrm>
            <a:off x="126999" y="1435099"/>
            <a:ext cx="8547101" cy="5321299"/>
          </a:xfrm>
        </p:spPr>
        <p:txBody>
          <a:bodyPr anchor="ctr">
            <a:noAutofit/>
          </a:bodyPr>
          <a:lstStyle/>
          <a:p>
            <a:r>
              <a:rPr lang="en-GB" sz="1800" b="1" i="0" dirty="0">
                <a:effectLst/>
              </a:rPr>
              <a:t>Valuable:</a:t>
            </a:r>
            <a:r>
              <a:rPr lang="en-GB" sz="1800" b="0" i="0" dirty="0">
                <a:effectLst/>
              </a:rPr>
              <a:t> The atmosphere at many Starbucks locations allows customers to drink a cup of coffee and feel relaxed with or without company. As stated on the Starbucks website, "We believe a coffeehouse should be a welcoming, inviting and familiar place for people to connect, so we design our stores to reflect the unique character of the neighbourhoods they serve.“</a:t>
            </a:r>
          </a:p>
          <a:p>
            <a:endParaRPr lang="en-GB" sz="1000" b="0" i="0" dirty="0">
              <a:effectLst/>
            </a:endParaRPr>
          </a:p>
          <a:p>
            <a:r>
              <a:rPr lang="en-GB" sz="1800" b="1" i="0" dirty="0">
                <a:effectLst/>
              </a:rPr>
              <a:t>Rare: </a:t>
            </a:r>
            <a:r>
              <a:rPr lang="en-GB" sz="1800" b="0" i="0" dirty="0">
                <a:effectLst/>
              </a:rPr>
              <a:t>Starbucks is the only large coffee shop with an upscale, sophisticated ambiance. Most other coffee shops do not have the atmosphere to encourage customers to bring their computer and relax for a while.</a:t>
            </a:r>
            <a:br>
              <a:rPr lang="en-GB" sz="1800" b="0" i="0" dirty="0">
                <a:effectLst/>
              </a:rPr>
            </a:br>
            <a:endParaRPr lang="en-GB" sz="1800" b="0" i="0" dirty="0">
              <a:effectLst/>
            </a:endParaRPr>
          </a:p>
          <a:p>
            <a:r>
              <a:rPr lang="en-GB" sz="1800" b="1" i="0" dirty="0">
                <a:effectLst/>
              </a:rPr>
              <a:t>Inimitable and Non-Substitutable: </a:t>
            </a:r>
            <a:r>
              <a:rPr lang="en-GB" sz="1800" b="0" i="0" dirty="0">
                <a:effectLst/>
              </a:rPr>
              <a:t>It would be relatively easy for other coffee shops to renovate their stores and copy the business model of Starbucks. Therefore, the upscale and cosy atmosphere at Starbucks could be imitated.</a:t>
            </a:r>
            <a:br>
              <a:rPr lang="en-GB" sz="1800" b="0" i="0" dirty="0">
                <a:effectLst/>
              </a:rPr>
            </a:br>
            <a:endParaRPr lang="en-GB" sz="1800" b="0" i="0" dirty="0">
              <a:effectLst/>
            </a:endParaRPr>
          </a:p>
          <a:p>
            <a:r>
              <a:rPr lang="en-GB" sz="1800" b="1" i="0" dirty="0">
                <a:effectLst/>
              </a:rPr>
              <a:t>Organized to Exploit: </a:t>
            </a:r>
            <a:r>
              <a:rPr lang="en-GB" sz="1800" b="0" i="0" dirty="0">
                <a:effectLst/>
              </a:rPr>
              <a:t>Starbucks is efficiently utilizing this capability and creating the atmosphere that many customers thoroughly enjoy. The company is taking advantage of the trendy lifestyle that is currently present in many American cities.</a:t>
            </a:r>
            <a:br>
              <a:rPr lang="en-GB" sz="1800" b="0" i="0" dirty="0">
                <a:effectLst/>
              </a:rPr>
            </a:br>
            <a:endParaRPr lang="en-GB" sz="1800" b="0" i="0" dirty="0">
              <a:effectLst/>
            </a:endParaRPr>
          </a:p>
          <a:p>
            <a:pPr marL="0" indent="0">
              <a:buNone/>
            </a:pPr>
            <a:r>
              <a:rPr lang="en-GB" sz="2000" b="1" i="0" dirty="0">
                <a:effectLst/>
              </a:rPr>
              <a:t>Impact on Competitive Advantage: Realised Temporary Competitive Advantage</a:t>
            </a:r>
            <a:endParaRPr lang="en-GB" sz="2000" b="0" i="0" dirty="0">
              <a:effectLst/>
            </a:endParaRPr>
          </a:p>
        </p:txBody>
      </p:sp>
      <p:pic>
        <p:nvPicPr>
          <p:cNvPr id="5" name="Picture 4" descr="Diner restaurant">
            <a:extLst>
              <a:ext uri="{FF2B5EF4-FFF2-40B4-BE49-F238E27FC236}">
                <a16:creationId xmlns:a16="http://schemas.microsoft.com/office/drawing/2014/main" id="{25D0D4B7-9F8C-AD3F-5E74-750F06D3AD58}"/>
              </a:ext>
            </a:extLst>
          </p:cNvPr>
          <p:cNvPicPr>
            <a:picLocks noChangeAspect="1"/>
          </p:cNvPicPr>
          <p:nvPr/>
        </p:nvPicPr>
        <p:blipFill>
          <a:blip r:embed="rId2"/>
          <a:srcRect l="26211" r="21952" b="-1"/>
          <a:stretch/>
        </p:blipFill>
        <p:spPr>
          <a:xfrm>
            <a:off x="8674100" y="-10886"/>
            <a:ext cx="351790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03444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8673C-A885-FE7B-10C2-88AFA7C775CC}"/>
              </a:ext>
            </a:extLst>
          </p:cNvPr>
          <p:cNvSpPr>
            <a:spLocks noGrp="1"/>
          </p:cNvSpPr>
          <p:nvPr>
            <p:ph type="title"/>
          </p:nvPr>
        </p:nvSpPr>
        <p:spPr/>
        <p:txBody>
          <a:bodyPr/>
          <a:lstStyle/>
          <a:p>
            <a:endParaRPr lang="en-GB"/>
          </a:p>
        </p:txBody>
      </p:sp>
      <p:pic>
        <p:nvPicPr>
          <p:cNvPr id="4" name="Online Media 3" title="VRIO Framework EXPLAINED | B2U | Business To You">
            <a:hlinkClick r:id="" action="ppaction://media"/>
            <a:extLst>
              <a:ext uri="{FF2B5EF4-FFF2-40B4-BE49-F238E27FC236}">
                <a16:creationId xmlns:a16="http://schemas.microsoft.com/office/drawing/2014/main" id="{F39CC5CA-DA0D-C0C0-AE9B-1A0EBA011E54}"/>
              </a:ext>
            </a:extLst>
          </p:cNvPr>
          <p:cNvPicPr>
            <a:picLocks noGrp="1" noRot="1" noChangeAspect="1"/>
          </p:cNvPicPr>
          <p:nvPr>
            <p:ph idx="1"/>
            <a:videoFile r:link="rId1"/>
          </p:nvPr>
        </p:nvPicPr>
        <p:blipFill>
          <a:blip r:embed="rId3"/>
          <a:stretch>
            <a:fillRect/>
          </a:stretch>
        </p:blipFill>
        <p:spPr>
          <a:xfrm>
            <a:off x="0" y="-30945"/>
            <a:ext cx="12192000" cy="6888945"/>
          </a:xfrm>
          <a:prstGeom prst="rect">
            <a:avLst/>
          </a:prstGeom>
        </p:spPr>
      </p:pic>
    </p:spTree>
    <p:extLst>
      <p:ext uri="{BB962C8B-B14F-4D97-AF65-F5344CB8AC3E}">
        <p14:creationId xmlns:p14="http://schemas.microsoft.com/office/powerpoint/2010/main" val="65339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38C1F-8F9C-ACB4-B46E-9443DCB789DC}"/>
              </a:ext>
            </a:extLst>
          </p:cNvPr>
          <p:cNvSpPr>
            <a:spLocks noGrp="1"/>
          </p:cNvSpPr>
          <p:nvPr>
            <p:ph type="title"/>
          </p:nvPr>
        </p:nvSpPr>
        <p:spPr>
          <a:xfrm>
            <a:off x="342901" y="177800"/>
            <a:ext cx="6117212" cy="1041400"/>
          </a:xfrm>
          <a:solidFill>
            <a:schemeClr val="accent1">
              <a:lumMod val="75000"/>
            </a:schemeClr>
          </a:solidFill>
        </p:spPr>
        <p:txBody>
          <a:bodyPr anchor="b">
            <a:normAutofit/>
          </a:bodyPr>
          <a:lstStyle/>
          <a:p>
            <a:r>
              <a:rPr lang="en-GB" sz="4000" b="1" dirty="0">
                <a:solidFill>
                  <a:schemeClr val="bg1"/>
                </a:solidFill>
                <a:latin typeface="+mn-lt"/>
              </a:rPr>
              <a:t>Class</a:t>
            </a:r>
            <a:r>
              <a:rPr lang="en-GB" sz="4000" b="1" dirty="0">
                <a:latin typeface="+mn-lt"/>
              </a:rPr>
              <a:t> </a:t>
            </a:r>
            <a:r>
              <a:rPr lang="en-GB" sz="4000" b="1" dirty="0">
                <a:solidFill>
                  <a:schemeClr val="bg1"/>
                </a:solidFill>
                <a:latin typeface="+mn-lt"/>
              </a:rPr>
              <a:t>Exercise</a:t>
            </a:r>
          </a:p>
        </p:txBody>
      </p:sp>
      <p:sp>
        <p:nvSpPr>
          <p:cNvPr id="7" name="Content Placeholder 2">
            <a:extLst>
              <a:ext uri="{FF2B5EF4-FFF2-40B4-BE49-F238E27FC236}">
                <a16:creationId xmlns:a16="http://schemas.microsoft.com/office/drawing/2014/main" id="{7DC8C0E7-6537-D6DE-FB0D-B7CEF0CB5B30}"/>
              </a:ext>
            </a:extLst>
          </p:cNvPr>
          <p:cNvSpPr>
            <a:spLocks noGrp="1"/>
          </p:cNvSpPr>
          <p:nvPr>
            <p:ph idx="1"/>
          </p:nvPr>
        </p:nvSpPr>
        <p:spPr>
          <a:xfrm>
            <a:off x="342901" y="1524000"/>
            <a:ext cx="6117212" cy="4416977"/>
          </a:xfrm>
        </p:spPr>
        <p:txBody>
          <a:bodyPr anchor="t">
            <a:normAutofit/>
          </a:bodyPr>
          <a:lstStyle/>
          <a:p>
            <a:r>
              <a:rPr lang="en-GB" dirty="0"/>
              <a:t>Using your example organisation</a:t>
            </a:r>
          </a:p>
          <a:p>
            <a:endParaRPr lang="en-GB" sz="1000" dirty="0"/>
          </a:p>
          <a:p>
            <a:r>
              <a:rPr lang="en-GB" dirty="0"/>
              <a:t>Identify your company’s primary and support activities </a:t>
            </a:r>
          </a:p>
          <a:p>
            <a:endParaRPr lang="en-GB" sz="1000" dirty="0"/>
          </a:p>
          <a:p>
            <a:r>
              <a:rPr lang="en-GB" dirty="0"/>
              <a:t>Evaluate each activity using </a:t>
            </a:r>
            <a:r>
              <a:rPr lang="en-GB" dirty="0" err="1"/>
              <a:t>VRIO</a:t>
            </a:r>
            <a:endParaRPr lang="en-GB" dirty="0"/>
          </a:p>
          <a:p>
            <a:endParaRPr lang="en-GB" sz="1000" dirty="0"/>
          </a:p>
          <a:p>
            <a:r>
              <a:rPr lang="en-GB" dirty="0"/>
              <a:t>Identify the opportunities for competitive advantage</a:t>
            </a:r>
          </a:p>
        </p:txBody>
      </p:sp>
      <p:sp>
        <p:nvSpPr>
          <p:cNvPr id="15"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4" descr="One in a crowd">
            <a:extLst>
              <a:ext uri="{FF2B5EF4-FFF2-40B4-BE49-F238E27FC236}">
                <a16:creationId xmlns:a16="http://schemas.microsoft.com/office/drawing/2014/main" id="{F11429CD-D6CC-50E5-A0B9-3037E8C2806C}"/>
              </a:ext>
            </a:extLst>
          </p:cNvPr>
          <p:cNvPicPr>
            <a:picLocks noChangeAspect="1"/>
          </p:cNvPicPr>
          <p:nvPr/>
        </p:nvPicPr>
        <p:blipFill rotWithShape="1">
          <a:blip r:embed="rId2"/>
          <a:srcRect l="28748" r="20557"/>
          <a:stretch/>
        </p:blipFill>
        <p:spPr>
          <a:xfrm>
            <a:off x="7447156" y="909081"/>
            <a:ext cx="3428152" cy="5071731"/>
          </a:xfrm>
          <a:prstGeom prst="rect">
            <a:avLst/>
          </a:prstGeom>
        </p:spPr>
      </p:pic>
    </p:spTree>
    <p:extLst>
      <p:ext uri="{BB962C8B-B14F-4D97-AF65-F5344CB8AC3E}">
        <p14:creationId xmlns:p14="http://schemas.microsoft.com/office/powerpoint/2010/main" val="22648992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4" descr="Outdoor warehouse">
            <a:extLst>
              <a:ext uri="{FF2B5EF4-FFF2-40B4-BE49-F238E27FC236}">
                <a16:creationId xmlns:a16="http://schemas.microsoft.com/office/drawing/2014/main" id="{D642F3CC-8DCA-F455-D21C-EBCDD3040606}"/>
              </a:ext>
            </a:extLst>
          </p:cNvPr>
          <p:cNvPicPr>
            <a:picLocks noChangeAspect="1"/>
          </p:cNvPicPr>
          <p:nvPr/>
        </p:nvPicPr>
        <p:blipFill rotWithShape="1">
          <a:blip r:embed="rId2"/>
          <a:srcRect l="4015" r="17065"/>
          <a:stretch/>
        </p:blipFill>
        <p:spPr>
          <a:xfrm>
            <a:off x="4038599" y="10"/>
            <a:ext cx="8160026" cy="6875809"/>
          </a:xfrm>
          <a:prstGeom prst="rect">
            <a:avLst/>
          </a:prstGeom>
        </p:spPr>
      </p:pic>
      <p:sp>
        <p:nvSpPr>
          <p:cNvPr id="41" name="Freeform: Shape 40">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b="1" dirty="0">
                <a:solidFill>
                  <a:srgbClr val="FFFFFF"/>
                </a:solidFill>
              </a:rPr>
              <a:t>Benefits and Drawbacks of VRIO</a:t>
            </a:r>
          </a:p>
        </p:txBody>
      </p:sp>
    </p:spTree>
    <p:extLst>
      <p:ext uri="{BB962C8B-B14F-4D97-AF65-F5344CB8AC3E}">
        <p14:creationId xmlns:p14="http://schemas.microsoft.com/office/powerpoint/2010/main" val="13537612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59347" y="294538"/>
            <a:ext cx="10808204" cy="1033669"/>
          </a:xfrm>
        </p:spPr>
        <p:txBody>
          <a:bodyPr>
            <a:normAutofit/>
          </a:bodyPr>
          <a:lstStyle/>
          <a:p>
            <a:r>
              <a:rPr lang="en-GB" sz="4000" b="1" dirty="0">
                <a:solidFill>
                  <a:srgbClr val="FFFFFF"/>
                </a:solidFill>
                <a:latin typeface="+mn-lt"/>
              </a:rPr>
              <a:t>Benefits of the VRIO Framework</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330200" y="1739900"/>
            <a:ext cx="11506199" cy="4823562"/>
          </a:xfrm>
        </p:spPr>
        <p:txBody>
          <a:bodyPr anchor="ctr">
            <a:normAutofit/>
          </a:bodyPr>
          <a:lstStyle/>
          <a:p>
            <a:pPr marL="0" indent="0">
              <a:buNone/>
            </a:pPr>
            <a:r>
              <a:rPr lang="en-GB" sz="2400" b="0" i="0" dirty="0">
                <a:effectLst/>
              </a:rPr>
              <a:t>Few organizations take the time to delve into their core competencies to determine what makes them unique. </a:t>
            </a:r>
            <a:r>
              <a:rPr lang="en-GB" sz="2400" dirty="0"/>
              <a:t>VRIO Analysis is a</a:t>
            </a:r>
            <a:r>
              <a:rPr lang="en-GB" sz="2400" b="0" i="0" dirty="0">
                <a:effectLst/>
              </a:rPr>
              <a:t> worthwhile exercise because:</a:t>
            </a:r>
          </a:p>
          <a:p>
            <a:pPr>
              <a:buFont typeface="Arial" panose="020B0604020202020204" pitchFamily="34" charset="0"/>
              <a:buChar char="•"/>
            </a:pPr>
            <a:r>
              <a:rPr lang="en-GB" sz="2400" b="0" i="0" dirty="0">
                <a:effectLst/>
              </a:rPr>
              <a:t>It allows you to take advantage of previously unrecognised competitive advantages.</a:t>
            </a:r>
          </a:p>
          <a:p>
            <a:pPr>
              <a:buFont typeface="Arial" panose="020B0604020202020204" pitchFamily="34" charset="0"/>
              <a:buChar char="•"/>
            </a:pPr>
            <a:endParaRPr lang="en-GB" sz="2400" b="0" i="0" dirty="0">
              <a:effectLst/>
            </a:endParaRPr>
          </a:p>
          <a:p>
            <a:pPr>
              <a:buFont typeface="Arial" panose="020B0604020202020204" pitchFamily="34" charset="0"/>
              <a:buChar char="•"/>
            </a:pPr>
            <a:r>
              <a:rPr lang="en-GB" sz="2400" b="0" i="0" dirty="0">
                <a:effectLst/>
              </a:rPr>
              <a:t>It can help set future plans and help you better allocate business resources.</a:t>
            </a:r>
          </a:p>
          <a:p>
            <a:pPr>
              <a:buFont typeface="Arial" panose="020B0604020202020204" pitchFamily="34" charset="0"/>
              <a:buChar char="•"/>
            </a:pPr>
            <a:endParaRPr lang="en-GB" sz="2400" b="0" i="0" dirty="0">
              <a:effectLst/>
            </a:endParaRPr>
          </a:p>
          <a:p>
            <a:pPr>
              <a:buFont typeface="Arial" panose="020B0604020202020204" pitchFamily="34" charset="0"/>
              <a:buChar char="•"/>
            </a:pPr>
            <a:r>
              <a:rPr lang="en-GB" sz="2400" b="0" i="0" dirty="0">
                <a:effectLst/>
              </a:rPr>
              <a:t>It can produce insights that may help identify and evaluate potential opportunities and threats to determine which ones are more important.</a:t>
            </a:r>
          </a:p>
          <a:p>
            <a:endParaRPr lang="en-GB" sz="2000" dirty="0"/>
          </a:p>
        </p:txBody>
      </p:sp>
    </p:spTree>
    <p:extLst>
      <p:ext uri="{BB962C8B-B14F-4D97-AF65-F5344CB8AC3E}">
        <p14:creationId xmlns:p14="http://schemas.microsoft.com/office/powerpoint/2010/main" val="26040532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59347" y="294538"/>
            <a:ext cx="10808204" cy="1033669"/>
          </a:xfrm>
        </p:spPr>
        <p:txBody>
          <a:bodyPr>
            <a:normAutofit/>
          </a:bodyPr>
          <a:lstStyle/>
          <a:p>
            <a:r>
              <a:rPr lang="en-GB" sz="4000" b="1" dirty="0">
                <a:solidFill>
                  <a:srgbClr val="FFFFFF"/>
                </a:solidFill>
                <a:latin typeface="+mn-lt"/>
              </a:rPr>
              <a:t>Limitations of the VRIO Framework</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330200" y="1739900"/>
            <a:ext cx="11506199" cy="4823562"/>
          </a:xfrm>
        </p:spPr>
        <p:txBody>
          <a:bodyPr anchor="ctr">
            <a:normAutofit/>
          </a:bodyPr>
          <a:lstStyle/>
          <a:p>
            <a:pPr marL="0" indent="0" algn="l">
              <a:buNone/>
            </a:pPr>
            <a:r>
              <a:rPr lang="en-GB" sz="2400" b="0" i="0" dirty="0">
                <a:effectLst/>
              </a:rPr>
              <a:t>While the VRIO framework is useful for understanding your competitive position and providing strategic insights, it also has some limitations:</a:t>
            </a:r>
          </a:p>
          <a:p>
            <a:pPr marL="0" indent="0" algn="l">
              <a:buNone/>
            </a:pPr>
            <a:endParaRPr lang="en-GB" sz="1050" b="0" i="0" dirty="0">
              <a:effectLst/>
            </a:endParaRPr>
          </a:p>
          <a:p>
            <a:pPr algn="l">
              <a:buFont typeface="Arial" panose="020B0604020202020204" pitchFamily="34" charset="0"/>
              <a:buChar char="•"/>
            </a:pPr>
            <a:r>
              <a:rPr lang="en-GB" sz="2400" b="0" i="0" dirty="0">
                <a:effectLst/>
              </a:rPr>
              <a:t>The business environment is constantly changing, making it difficult (but not impossible) to have a sustainable competitive advantage for the long term; three to five years is more realistic.</a:t>
            </a:r>
          </a:p>
          <a:p>
            <a:pPr algn="l">
              <a:buFont typeface="Arial" panose="020B0604020202020204" pitchFamily="34" charset="0"/>
              <a:buChar char="•"/>
            </a:pPr>
            <a:endParaRPr lang="en-GB" sz="1050" b="0" i="0" dirty="0">
              <a:effectLst/>
            </a:endParaRPr>
          </a:p>
          <a:p>
            <a:pPr algn="l">
              <a:buFont typeface="Arial" panose="020B0604020202020204" pitchFamily="34" charset="0"/>
              <a:buChar char="•"/>
            </a:pPr>
            <a:r>
              <a:rPr lang="en-GB" sz="2400" b="0" i="0" dirty="0">
                <a:effectLst/>
              </a:rPr>
              <a:t>New and small businesses may find it more difficult to apply the VRIO framework because they haven’t yet fully developed their resources or capabilities to establish a sustained competitive advantage.</a:t>
            </a:r>
          </a:p>
          <a:p>
            <a:pPr algn="l">
              <a:buFont typeface="Arial" panose="020B0604020202020204" pitchFamily="34" charset="0"/>
              <a:buChar char="•"/>
            </a:pPr>
            <a:endParaRPr lang="en-GB" sz="1050" b="0" i="0" dirty="0">
              <a:effectLst/>
            </a:endParaRPr>
          </a:p>
          <a:p>
            <a:pPr algn="l">
              <a:buFont typeface="Arial" panose="020B0604020202020204" pitchFamily="34" charset="0"/>
              <a:buChar char="•"/>
            </a:pPr>
            <a:r>
              <a:rPr lang="en-GB" sz="2400" b="0" i="0" dirty="0">
                <a:effectLst/>
              </a:rPr>
              <a:t>VRIO is solely an internal analysis, so you will need other frameworks to complete the full environmental audit</a:t>
            </a:r>
          </a:p>
          <a:p>
            <a:endParaRPr lang="en-GB" sz="2000" dirty="0"/>
          </a:p>
        </p:txBody>
      </p:sp>
    </p:spTree>
    <p:extLst>
      <p:ext uri="{BB962C8B-B14F-4D97-AF65-F5344CB8AC3E}">
        <p14:creationId xmlns:p14="http://schemas.microsoft.com/office/powerpoint/2010/main" val="12442379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698501" y="294538"/>
            <a:ext cx="10569050" cy="1033669"/>
          </a:xfrm>
        </p:spPr>
        <p:txBody>
          <a:bodyPr>
            <a:normAutofit/>
          </a:bodyPr>
          <a:lstStyle/>
          <a:p>
            <a:r>
              <a:rPr lang="en-GB" sz="4000" b="1" dirty="0">
                <a:solidFill>
                  <a:srgbClr val="FFFFFF"/>
                </a:solidFill>
                <a:latin typeface="+mn-lt"/>
              </a:rPr>
              <a:t>How to use VRIO Insights</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59350" y="1622744"/>
            <a:ext cx="11389749" cy="4940717"/>
          </a:xfrm>
        </p:spPr>
        <p:txBody>
          <a:bodyPr anchor="ctr">
            <a:normAutofit/>
          </a:bodyPr>
          <a:lstStyle/>
          <a:p>
            <a:r>
              <a:rPr lang="en-GB" sz="2000" b="0" i="0" dirty="0">
                <a:effectLst/>
              </a:rPr>
              <a:t>VRIO analysis </a:t>
            </a:r>
            <a:r>
              <a:rPr lang="en-GB" sz="2000" dirty="0"/>
              <a:t>is performed in the ‘Situation Analysis’ stage of the Marketing Audit.</a:t>
            </a:r>
            <a:r>
              <a:rPr lang="en-GB" sz="2000" b="0" i="0" dirty="0">
                <a:effectLst/>
              </a:rPr>
              <a:t>, </a:t>
            </a:r>
          </a:p>
          <a:p>
            <a:r>
              <a:rPr lang="en-GB" sz="2000" dirty="0"/>
              <a:t>VRIO </a:t>
            </a:r>
            <a:r>
              <a:rPr lang="en-GB" sz="2000" b="0" i="0" dirty="0">
                <a:effectLst/>
              </a:rPr>
              <a:t>will help inform where your company wants to be in the future. The differentiators and advantages you identify through VRIO will help determine how to approach the marketplace and inform strategic decisions that shape the fate of your company.  </a:t>
            </a:r>
          </a:p>
          <a:p>
            <a:r>
              <a:rPr lang="en-GB" sz="2000" dirty="0"/>
              <a:t>Decide</a:t>
            </a:r>
            <a:r>
              <a:rPr lang="en-GB" sz="2000" b="0" i="0" dirty="0">
                <a:effectLst/>
              </a:rPr>
              <a:t> how you can exploit your VRIO resources to provide the most value to your customers.</a:t>
            </a:r>
          </a:p>
          <a:p>
            <a:r>
              <a:rPr lang="en-GB" sz="2000" b="0" i="0" dirty="0">
                <a:effectLst/>
              </a:rPr>
              <a:t>The VRIO framework can also inform your SWOT analysis. Whatever competitive advantages you uncover should be included in the “Strengths” section of your SWOT analysis. </a:t>
            </a:r>
          </a:p>
          <a:p>
            <a:r>
              <a:rPr lang="en-GB" sz="2000" b="0" i="0" dirty="0">
                <a:effectLst/>
              </a:rPr>
              <a:t>Even some resources that </a:t>
            </a:r>
            <a:r>
              <a:rPr lang="en-GB" sz="2000" b="0" i="1" dirty="0">
                <a:effectLst/>
              </a:rPr>
              <a:t>don’t</a:t>
            </a:r>
            <a:r>
              <a:rPr lang="en-GB" sz="2000" b="0" i="0" dirty="0">
                <a:effectLst/>
              </a:rPr>
              <a:t> pass the full VRIO test may still be considered strengths (for instance, if something is </a:t>
            </a:r>
            <a:r>
              <a:rPr lang="en-GB" sz="2000" b="0" i="1" dirty="0">
                <a:effectLst/>
              </a:rPr>
              <a:t>VRO</a:t>
            </a:r>
            <a:r>
              <a:rPr lang="en-GB" sz="2000" b="0" i="0" dirty="0">
                <a:effectLst/>
              </a:rPr>
              <a:t>—valuable and rare, and your organization can capitalise on it); </a:t>
            </a:r>
          </a:p>
          <a:p>
            <a:r>
              <a:rPr lang="en-GB" sz="2000" dirty="0"/>
              <a:t>D</a:t>
            </a:r>
            <a:r>
              <a:rPr lang="en-GB" sz="2000" b="0" i="0" dirty="0">
                <a:effectLst/>
              </a:rPr>
              <a:t>on’t identify a resource or capability as a sustainable competitive advantage unless it meets </a:t>
            </a:r>
            <a:r>
              <a:rPr lang="en-GB" sz="2000" b="1" i="1" dirty="0">
                <a:effectLst/>
              </a:rPr>
              <a:t>all</a:t>
            </a:r>
            <a:r>
              <a:rPr lang="en-GB" sz="2000" b="1" i="0" dirty="0">
                <a:effectLst/>
              </a:rPr>
              <a:t> </a:t>
            </a:r>
            <a:r>
              <a:rPr lang="en-GB" sz="2000" b="0" i="0" dirty="0">
                <a:effectLst/>
              </a:rPr>
              <a:t>the criteria—that’s where your uniqueness lies. </a:t>
            </a:r>
          </a:p>
          <a:p>
            <a:r>
              <a:rPr lang="en-GB" sz="2000" b="0" i="0" dirty="0">
                <a:effectLst/>
              </a:rPr>
              <a:t>On the </a:t>
            </a:r>
            <a:r>
              <a:rPr lang="en-GB" sz="2000" dirty="0"/>
              <a:t>other hand</a:t>
            </a:r>
            <a:r>
              <a:rPr lang="en-GB" sz="2000" b="0" i="0" dirty="0">
                <a:effectLst/>
              </a:rPr>
              <a:t>, if an existing resource isn’t yet a sustainable competitive advantage and you would like to change that, you could identify it as a “weakness” or an area that needs improvement.</a:t>
            </a:r>
          </a:p>
          <a:p>
            <a:endParaRPr lang="en-GB" sz="1400" dirty="0"/>
          </a:p>
        </p:txBody>
      </p:sp>
    </p:spTree>
    <p:extLst>
      <p:ext uri="{BB962C8B-B14F-4D97-AF65-F5344CB8AC3E}">
        <p14:creationId xmlns:p14="http://schemas.microsoft.com/office/powerpoint/2010/main" val="29467975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Michael Porter - Wikiquote">
            <a:extLst>
              <a:ext uri="{FF2B5EF4-FFF2-40B4-BE49-F238E27FC236}">
                <a16:creationId xmlns:a16="http://schemas.microsoft.com/office/drawing/2014/main" id="{C7A50780-BE0C-BECA-1CFF-70408BB55D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152" b="36604"/>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52" name="Freeform: Shape 51">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534473" y="274320"/>
            <a:ext cx="3052293" cy="6207471"/>
          </a:xfrm>
        </p:spPr>
        <p:txBody>
          <a:bodyPr vert="horz" lIns="91440" tIns="45720" rIns="91440" bIns="45720" rtlCol="0" anchor="t">
            <a:normAutofit/>
          </a:bodyPr>
          <a:lstStyle/>
          <a:p>
            <a:pPr algn="ctr"/>
            <a:r>
              <a:rPr lang="en-US" sz="4800" b="1" dirty="0">
                <a:solidFill>
                  <a:srgbClr val="FFFFFF"/>
                </a:solidFill>
              </a:rPr>
              <a:t>Porter’s Value Chain Analysis</a:t>
            </a:r>
            <a:br>
              <a:rPr lang="en-US" sz="4800" b="1" dirty="0">
                <a:solidFill>
                  <a:srgbClr val="FFFFFF"/>
                </a:solidFill>
              </a:rPr>
            </a:br>
            <a:br>
              <a:rPr lang="en-US" sz="4800" b="1" dirty="0">
                <a:solidFill>
                  <a:srgbClr val="FFFFFF"/>
                </a:solidFill>
              </a:rPr>
            </a:br>
            <a:r>
              <a:rPr lang="en-GB" sz="2700" dirty="0">
                <a:solidFill>
                  <a:schemeClr val="bg1"/>
                </a:solidFill>
              </a:rPr>
              <a:t>A powerful tool for splitting a company into its strategically relevant activities to focus on the sources of competitive advantage</a:t>
            </a:r>
            <a:endParaRPr lang="en-US" sz="2700" b="1" dirty="0">
              <a:solidFill>
                <a:schemeClr val="bg1"/>
              </a:solidFill>
            </a:endParaRPr>
          </a:p>
        </p:txBody>
      </p:sp>
    </p:spTree>
    <p:extLst>
      <p:ext uri="{BB962C8B-B14F-4D97-AF65-F5344CB8AC3E}">
        <p14:creationId xmlns:p14="http://schemas.microsoft.com/office/powerpoint/2010/main" val="194627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8237FC-726D-8D13-F4B0-6430ED7F30A5}"/>
              </a:ext>
            </a:extLst>
          </p:cNvPr>
          <p:cNvSpPr>
            <a:spLocks noGrp="1"/>
          </p:cNvSpPr>
          <p:nvPr>
            <p:ph type="title"/>
          </p:nvPr>
        </p:nvSpPr>
        <p:spPr>
          <a:xfrm>
            <a:off x="472967" y="365126"/>
            <a:ext cx="11495688" cy="706930"/>
          </a:xfrm>
        </p:spPr>
        <p:txBody>
          <a:bodyPr/>
          <a:lstStyle/>
          <a:p>
            <a:r>
              <a:rPr lang="en-GB" b="1" dirty="0">
                <a:latin typeface="+mn-lt"/>
              </a:rPr>
              <a:t>Porter’s Value Chain</a:t>
            </a:r>
          </a:p>
        </p:txBody>
      </p:sp>
      <p:sp>
        <p:nvSpPr>
          <p:cNvPr id="5" name="Content Placeholder 4">
            <a:extLst>
              <a:ext uri="{FF2B5EF4-FFF2-40B4-BE49-F238E27FC236}">
                <a16:creationId xmlns:a16="http://schemas.microsoft.com/office/drawing/2014/main" id="{F579A17F-EE6D-821D-466E-86BD9DE84700}"/>
              </a:ext>
            </a:extLst>
          </p:cNvPr>
          <p:cNvSpPr>
            <a:spLocks noGrp="1"/>
          </p:cNvSpPr>
          <p:nvPr>
            <p:ph sz="half" idx="1"/>
          </p:nvPr>
        </p:nvSpPr>
        <p:spPr>
          <a:xfrm>
            <a:off x="472967" y="1208690"/>
            <a:ext cx="11298619" cy="2049517"/>
          </a:xfrm>
        </p:spPr>
        <p:txBody>
          <a:bodyPr>
            <a:normAutofit/>
          </a:bodyPr>
          <a:lstStyle/>
          <a:p>
            <a:r>
              <a:rPr lang="en-GB" dirty="0"/>
              <a:t>A company is a collection of activities that are performed to transform inputs (raw materials) into outputs (products) with a goal to produce goods of greater value to customers than the cost of producing them.</a:t>
            </a:r>
          </a:p>
          <a:p>
            <a:endParaRPr lang="en-GB" sz="1100" dirty="0"/>
          </a:p>
          <a:p>
            <a:r>
              <a:rPr lang="en-GB" dirty="0"/>
              <a:t>The added value is the profit or margin</a:t>
            </a:r>
          </a:p>
          <a:p>
            <a:endParaRPr lang="en-GB" dirty="0"/>
          </a:p>
        </p:txBody>
      </p:sp>
      <p:pic>
        <p:nvPicPr>
          <p:cNvPr id="10242" name="Picture 2" descr="SIPOC - The complete guide - Quality Engineer Stuff">
            <a:extLst>
              <a:ext uri="{FF2B5EF4-FFF2-40B4-BE49-F238E27FC236}">
                <a16:creationId xmlns:a16="http://schemas.microsoft.com/office/drawing/2014/main" id="{8FBBDA33-B32D-196C-EF5A-403439E2D7E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41130" y="3429000"/>
            <a:ext cx="11130455" cy="3237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5207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5C242-27F8-E889-991F-17B3BC3A8248}"/>
              </a:ext>
            </a:extLst>
          </p:cNvPr>
          <p:cNvSpPr>
            <a:spLocks noGrp="1"/>
          </p:cNvSpPr>
          <p:nvPr>
            <p:ph type="title"/>
          </p:nvPr>
        </p:nvSpPr>
        <p:spPr>
          <a:xfrm>
            <a:off x="660401" y="294538"/>
            <a:ext cx="10607150" cy="1033669"/>
          </a:xfrm>
        </p:spPr>
        <p:txBody>
          <a:bodyPr>
            <a:normAutofit/>
          </a:bodyPr>
          <a:lstStyle/>
          <a:p>
            <a:r>
              <a:rPr lang="en-GB" sz="4000" b="1" dirty="0">
                <a:solidFill>
                  <a:srgbClr val="FFFFFF"/>
                </a:solidFill>
                <a:latin typeface="+mn-lt"/>
              </a:rPr>
              <a:t>Components of a Value Chain</a:t>
            </a:r>
          </a:p>
        </p:txBody>
      </p:sp>
      <p:sp>
        <p:nvSpPr>
          <p:cNvPr id="3" name="Content Placeholder 2">
            <a:extLst>
              <a:ext uri="{FF2B5EF4-FFF2-40B4-BE49-F238E27FC236}">
                <a16:creationId xmlns:a16="http://schemas.microsoft.com/office/drawing/2014/main" id="{D8B14EA9-D3E0-7D4F-7359-BBC814385C20}"/>
              </a:ext>
            </a:extLst>
          </p:cNvPr>
          <p:cNvSpPr>
            <a:spLocks noGrp="1"/>
          </p:cNvSpPr>
          <p:nvPr>
            <p:ph idx="1"/>
          </p:nvPr>
        </p:nvSpPr>
        <p:spPr>
          <a:xfrm>
            <a:off x="459350" y="1885278"/>
            <a:ext cx="11338949" cy="4678183"/>
          </a:xfrm>
        </p:spPr>
        <p:txBody>
          <a:bodyPr anchor="ctr">
            <a:normAutofit/>
          </a:bodyPr>
          <a:lstStyle/>
          <a:p>
            <a:r>
              <a:rPr lang="en-GB" sz="2400" b="0" i="0" dirty="0">
                <a:effectLst/>
              </a:rPr>
              <a:t>According to Porter’s definition, activities within a company make up a firm's </a:t>
            </a:r>
            <a:r>
              <a:rPr lang="en-GB" sz="2400" b="1" i="0" dirty="0">
                <a:effectLst/>
              </a:rPr>
              <a:t>value chain. </a:t>
            </a:r>
            <a:r>
              <a:rPr lang="en-GB" sz="2400" b="0" i="0" dirty="0">
                <a:effectLst/>
              </a:rPr>
              <a:t>These can be split into two categories that contribute to its margin: primary activities and support activities.</a:t>
            </a:r>
          </a:p>
          <a:p>
            <a:endParaRPr lang="en-GB" sz="2400" b="0" i="0" dirty="0">
              <a:effectLst/>
            </a:endParaRPr>
          </a:p>
          <a:p>
            <a:r>
              <a:rPr lang="en-GB" sz="2400" b="1" dirty="0"/>
              <a:t>Primary activities </a:t>
            </a:r>
            <a:r>
              <a:rPr lang="en-GB" sz="2400" dirty="0"/>
              <a:t>are directly involved in the creation of products</a:t>
            </a:r>
          </a:p>
          <a:p>
            <a:endParaRPr lang="en-GB" sz="2400" dirty="0"/>
          </a:p>
          <a:p>
            <a:r>
              <a:rPr lang="en-GB" sz="2400" b="1" dirty="0"/>
              <a:t>Support activities </a:t>
            </a:r>
            <a:r>
              <a:rPr lang="en-GB" sz="2400" dirty="0"/>
              <a:t>which support primary activities and each other</a:t>
            </a:r>
          </a:p>
          <a:p>
            <a:endParaRPr lang="en-GB" sz="2400" dirty="0"/>
          </a:p>
          <a:p>
            <a:r>
              <a:rPr lang="en-GB" sz="2400" dirty="0"/>
              <a:t>All the activities that a company does should be identified as a primary or support activity.</a:t>
            </a:r>
            <a:endParaRPr lang="en-GB" sz="2400" b="0" i="0" dirty="0">
              <a:effectLst/>
            </a:endParaRPr>
          </a:p>
          <a:p>
            <a:pPr marL="0" indent="0">
              <a:buNone/>
            </a:pPr>
            <a:endParaRPr lang="en-GB" sz="2000" dirty="0"/>
          </a:p>
        </p:txBody>
      </p:sp>
    </p:spTree>
    <p:extLst>
      <p:ext uri="{BB962C8B-B14F-4D97-AF65-F5344CB8AC3E}">
        <p14:creationId xmlns:p14="http://schemas.microsoft.com/office/powerpoint/2010/main" val="32631909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D7404-DA76-7D3D-CF6E-1990338F34DE}"/>
              </a:ext>
            </a:extLst>
          </p:cNvPr>
          <p:cNvSpPr>
            <a:spLocks noGrp="1"/>
          </p:cNvSpPr>
          <p:nvPr>
            <p:ph type="title"/>
          </p:nvPr>
        </p:nvSpPr>
        <p:spPr>
          <a:xfrm>
            <a:off x="647701" y="294538"/>
            <a:ext cx="10619850" cy="1033669"/>
          </a:xfrm>
        </p:spPr>
        <p:txBody>
          <a:bodyPr>
            <a:normAutofit/>
          </a:bodyPr>
          <a:lstStyle/>
          <a:p>
            <a:r>
              <a:rPr lang="en-GB" sz="4000" b="1" dirty="0">
                <a:solidFill>
                  <a:srgbClr val="FFFFFF"/>
                </a:solidFill>
                <a:latin typeface="+mn-lt"/>
              </a:rPr>
              <a:t>Porter’s Value Chain</a:t>
            </a:r>
            <a:endParaRPr lang="en-GB" sz="4000" dirty="0">
              <a:solidFill>
                <a:srgbClr val="FFFFFF"/>
              </a:solidFill>
              <a:latin typeface="+mn-lt"/>
            </a:endParaRPr>
          </a:p>
        </p:txBody>
      </p:sp>
      <p:sp>
        <p:nvSpPr>
          <p:cNvPr id="3" name="Content Placeholder 2">
            <a:extLst>
              <a:ext uri="{FF2B5EF4-FFF2-40B4-BE49-F238E27FC236}">
                <a16:creationId xmlns:a16="http://schemas.microsoft.com/office/drawing/2014/main" id="{7B1DA551-9E50-E0F4-5B97-5E322B291F06}"/>
              </a:ext>
            </a:extLst>
          </p:cNvPr>
          <p:cNvSpPr>
            <a:spLocks noGrp="1"/>
          </p:cNvSpPr>
          <p:nvPr>
            <p:ph idx="1"/>
          </p:nvPr>
        </p:nvSpPr>
        <p:spPr>
          <a:xfrm>
            <a:off x="459350" y="1885278"/>
            <a:ext cx="11199249" cy="4502821"/>
          </a:xfrm>
        </p:spPr>
        <p:txBody>
          <a:bodyPr anchor="ctr">
            <a:noAutofit/>
          </a:bodyPr>
          <a:lstStyle/>
          <a:p>
            <a:r>
              <a:rPr lang="en-GB" sz="2400" dirty="0"/>
              <a:t>Understanding </a:t>
            </a:r>
            <a:r>
              <a:rPr lang="en-GB" sz="2400" b="0" i="0" dirty="0">
                <a:effectLst/>
              </a:rPr>
              <a:t>the processes </a:t>
            </a:r>
            <a:r>
              <a:rPr lang="en-GB" sz="2400" dirty="0"/>
              <a:t>in</a:t>
            </a:r>
            <a:r>
              <a:rPr lang="en-GB" sz="2400" b="0" i="0" dirty="0">
                <a:effectLst/>
              </a:rPr>
              <a:t> your company’s value chain can help you gain insight into what goes into each of its transactions &amp;</a:t>
            </a:r>
            <a:r>
              <a:rPr lang="en-GB" sz="2400" dirty="0"/>
              <a:t> lets you identify where true value is added and where improvements can be made.</a:t>
            </a:r>
          </a:p>
          <a:p>
            <a:pPr marL="0" indent="0">
              <a:buNone/>
            </a:pPr>
            <a:endParaRPr lang="en-GB" sz="2400" b="0" i="0" dirty="0">
              <a:effectLst/>
            </a:endParaRPr>
          </a:p>
          <a:p>
            <a:r>
              <a:rPr lang="en-GB" sz="2400" b="0" i="0" dirty="0">
                <a:effectLst/>
              </a:rPr>
              <a:t>By maximizing the value created at each point in the chain, your company can be better positioned to share more value with customers while capturing a greater share for itself. </a:t>
            </a:r>
          </a:p>
          <a:p>
            <a:endParaRPr lang="en-GB" sz="2400" b="0" i="0" dirty="0">
              <a:effectLst/>
            </a:endParaRPr>
          </a:p>
          <a:p>
            <a:r>
              <a:rPr lang="en-GB" sz="2400" b="0" i="0" dirty="0">
                <a:effectLst/>
              </a:rPr>
              <a:t>Knowing how your firm creates value can enable you to develop a greater understanding of its </a:t>
            </a:r>
            <a:r>
              <a:rPr lang="en-GB" sz="2400" b="1" i="0" dirty="0">
                <a:effectLst/>
              </a:rPr>
              <a:t>competitive advantage</a:t>
            </a:r>
            <a:r>
              <a:rPr lang="en-GB" sz="2400" b="0" i="0" dirty="0">
                <a:effectLst/>
              </a:rPr>
              <a:t>.</a:t>
            </a:r>
          </a:p>
        </p:txBody>
      </p:sp>
    </p:spTree>
    <p:extLst>
      <p:ext uri="{BB962C8B-B14F-4D97-AF65-F5344CB8AC3E}">
        <p14:creationId xmlns:p14="http://schemas.microsoft.com/office/powerpoint/2010/main" val="34281573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3DCFF-CD9A-8684-4246-CD8D441AEF8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9AD59A5-89F6-08ED-FE53-C912E3781C35}"/>
              </a:ext>
            </a:extLst>
          </p:cNvPr>
          <p:cNvPicPr>
            <a:picLocks noGrp="1" noChangeAspect="1"/>
          </p:cNvPicPr>
          <p:nvPr>
            <p:ph idx="1"/>
          </p:nvPr>
        </p:nvPicPr>
        <p:blipFill>
          <a:blip r:embed="rId2"/>
          <a:stretch>
            <a:fillRect/>
          </a:stretch>
        </p:blipFill>
        <p:spPr>
          <a:xfrm>
            <a:off x="838200" y="310142"/>
            <a:ext cx="10515599" cy="6590607"/>
          </a:xfrm>
          <a:prstGeom prst="rect">
            <a:avLst/>
          </a:prstGeom>
        </p:spPr>
      </p:pic>
    </p:spTree>
    <p:extLst>
      <p:ext uri="{BB962C8B-B14F-4D97-AF65-F5344CB8AC3E}">
        <p14:creationId xmlns:p14="http://schemas.microsoft.com/office/powerpoint/2010/main" val="40955037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647701" y="294538"/>
            <a:ext cx="10619850" cy="1033669"/>
          </a:xfrm>
        </p:spPr>
        <p:txBody>
          <a:bodyPr>
            <a:normAutofit/>
          </a:bodyPr>
          <a:lstStyle/>
          <a:p>
            <a:r>
              <a:rPr lang="en-GB" sz="4000" b="1" dirty="0">
                <a:solidFill>
                  <a:srgbClr val="FFFFFF"/>
                </a:solidFill>
                <a:latin typeface="+mn-lt"/>
              </a:rPr>
              <a:t>Porter’s Value Chain</a:t>
            </a:r>
          </a:p>
        </p:txBody>
      </p:sp>
      <p:sp>
        <p:nvSpPr>
          <p:cNvPr id="3" name="Content Placeholder 2">
            <a:extLst>
              <a:ext uri="{FF2B5EF4-FFF2-40B4-BE49-F238E27FC236}">
                <a16:creationId xmlns:a16="http://schemas.microsoft.com/office/drawing/2014/main" id="{7350A625-70AE-80A3-CD6A-64103E3913EF}"/>
              </a:ext>
            </a:extLst>
          </p:cNvPr>
          <p:cNvSpPr>
            <a:spLocks noGrp="1"/>
          </p:cNvSpPr>
          <p:nvPr>
            <p:ph idx="1"/>
          </p:nvPr>
        </p:nvSpPr>
        <p:spPr>
          <a:xfrm>
            <a:off x="279400" y="1622744"/>
            <a:ext cx="11556999" cy="5032055"/>
          </a:xfrm>
        </p:spPr>
        <p:txBody>
          <a:bodyPr anchor="ctr">
            <a:normAutofit/>
          </a:bodyPr>
          <a:lstStyle/>
          <a:p>
            <a:r>
              <a:rPr lang="en-GB" sz="2400" dirty="0"/>
              <a:t>A company gains competitive advantage by performing strategically relevant activities more cheaply or better than its competitors.</a:t>
            </a:r>
          </a:p>
          <a:p>
            <a:endParaRPr lang="en-GB" sz="2400" dirty="0"/>
          </a:p>
          <a:p>
            <a:r>
              <a:rPr lang="en-GB" sz="2400" dirty="0"/>
              <a:t>Then evaluate how they communicate and interact with each other – Porter calls these interactions linkages. </a:t>
            </a:r>
          </a:p>
          <a:p>
            <a:endParaRPr lang="en-GB" sz="2400" dirty="0"/>
          </a:p>
          <a:p>
            <a:r>
              <a:rPr lang="en-GB" sz="2400" dirty="0"/>
              <a:t>Linkages can lead to a competitive advantage in two ways </a:t>
            </a:r>
          </a:p>
          <a:p>
            <a:pPr lvl="1"/>
            <a:r>
              <a:rPr lang="en-GB" dirty="0"/>
              <a:t>Optimisation - A decision in one area directly affects another area either positively or negatively</a:t>
            </a:r>
          </a:p>
          <a:p>
            <a:pPr lvl="1"/>
            <a:r>
              <a:rPr lang="en-GB" dirty="0"/>
              <a:t>Coordination – keeps coordination running smoothly and more competitive</a:t>
            </a:r>
          </a:p>
          <a:p>
            <a:endParaRPr lang="en-GB" sz="2000" dirty="0"/>
          </a:p>
          <a:p>
            <a:endParaRPr lang="en-GB" sz="2000" dirty="0"/>
          </a:p>
        </p:txBody>
      </p:sp>
    </p:spTree>
    <p:extLst>
      <p:ext uri="{BB962C8B-B14F-4D97-AF65-F5344CB8AC3E}">
        <p14:creationId xmlns:p14="http://schemas.microsoft.com/office/powerpoint/2010/main" val="4080771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596901" y="294538"/>
            <a:ext cx="10670650" cy="1033669"/>
          </a:xfrm>
        </p:spPr>
        <p:txBody>
          <a:bodyPr>
            <a:normAutofit/>
          </a:bodyPr>
          <a:lstStyle/>
          <a:p>
            <a:r>
              <a:rPr lang="en-GB" sz="4000" b="1" dirty="0">
                <a:solidFill>
                  <a:srgbClr val="FFFFFF"/>
                </a:solidFill>
                <a:latin typeface="+mn-lt"/>
              </a:rPr>
              <a:t>Porter’s Value Chain</a:t>
            </a:r>
          </a:p>
        </p:txBody>
      </p:sp>
      <p:sp>
        <p:nvSpPr>
          <p:cNvPr id="3" name="Content Placeholder 2">
            <a:extLst>
              <a:ext uri="{FF2B5EF4-FFF2-40B4-BE49-F238E27FC236}">
                <a16:creationId xmlns:a16="http://schemas.microsoft.com/office/drawing/2014/main" id="{7350A625-70AE-80A3-CD6A-64103E3913EF}"/>
              </a:ext>
            </a:extLst>
          </p:cNvPr>
          <p:cNvSpPr>
            <a:spLocks noGrp="1"/>
          </p:cNvSpPr>
          <p:nvPr>
            <p:ph idx="1"/>
          </p:nvPr>
        </p:nvSpPr>
        <p:spPr>
          <a:xfrm>
            <a:off x="459351" y="1790700"/>
            <a:ext cx="10636280" cy="4210855"/>
          </a:xfrm>
        </p:spPr>
        <p:txBody>
          <a:bodyPr anchor="ctr">
            <a:normAutofit/>
          </a:bodyPr>
          <a:lstStyle/>
          <a:p>
            <a:r>
              <a:rPr lang="en-GB" dirty="0"/>
              <a:t>If optimisation and coordination are weak or inefficient it may lead to miscommunications, misalignments, increased work and higher costs resulting in lower margins</a:t>
            </a:r>
          </a:p>
          <a:p>
            <a:endParaRPr lang="en-GB" dirty="0"/>
          </a:p>
          <a:p>
            <a:r>
              <a:rPr lang="en-GB" dirty="0"/>
              <a:t>The stronger the internal linkages the more competitive you will become and margins will increase </a:t>
            </a:r>
          </a:p>
          <a:p>
            <a:endParaRPr lang="en-GB" dirty="0"/>
          </a:p>
          <a:p>
            <a:endParaRPr lang="en-GB" sz="2000" dirty="0"/>
          </a:p>
          <a:p>
            <a:endParaRPr lang="en-GB" sz="2000" dirty="0"/>
          </a:p>
          <a:p>
            <a:endParaRPr lang="en-GB" sz="2000" dirty="0"/>
          </a:p>
        </p:txBody>
      </p:sp>
    </p:spTree>
    <p:extLst>
      <p:ext uri="{BB962C8B-B14F-4D97-AF65-F5344CB8AC3E}">
        <p14:creationId xmlns:p14="http://schemas.microsoft.com/office/powerpoint/2010/main" val="18110900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459347" y="294538"/>
            <a:ext cx="10808204" cy="1033669"/>
          </a:xfrm>
        </p:spPr>
        <p:txBody>
          <a:bodyPr>
            <a:normAutofit/>
          </a:bodyPr>
          <a:lstStyle/>
          <a:p>
            <a:r>
              <a:rPr lang="en-GB" sz="4000" b="1" i="0" cap="all" dirty="0">
                <a:solidFill>
                  <a:srgbClr val="FFFFFF"/>
                </a:solidFill>
                <a:effectLst/>
                <a:latin typeface="+mn-lt"/>
              </a:rPr>
              <a:t>HOW TO CONDUCT A VALUE CHAIN ANALYSIS</a:t>
            </a:r>
          </a:p>
        </p:txBody>
      </p:sp>
      <p:sp>
        <p:nvSpPr>
          <p:cNvPr id="3" name="Content Placeholder 2">
            <a:extLst>
              <a:ext uri="{FF2B5EF4-FFF2-40B4-BE49-F238E27FC236}">
                <a16:creationId xmlns:a16="http://schemas.microsoft.com/office/drawing/2014/main" id="{7350A625-70AE-80A3-CD6A-64103E3913EF}"/>
              </a:ext>
            </a:extLst>
          </p:cNvPr>
          <p:cNvSpPr>
            <a:spLocks noGrp="1"/>
          </p:cNvSpPr>
          <p:nvPr>
            <p:ph idx="1"/>
          </p:nvPr>
        </p:nvSpPr>
        <p:spPr>
          <a:xfrm>
            <a:off x="459347" y="1485900"/>
            <a:ext cx="11334783" cy="5077563"/>
          </a:xfrm>
        </p:spPr>
        <p:txBody>
          <a:bodyPr anchor="ctr">
            <a:normAutofit/>
          </a:bodyPr>
          <a:lstStyle/>
          <a:p>
            <a:pPr marL="0" indent="0">
              <a:buNone/>
            </a:pPr>
            <a:r>
              <a:rPr lang="en-GB" sz="1700" b="0" i="0" dirty="0">
                <a:effectLst/>
              </a:rPr>
              <a:t>1</a:t>
            </a:r>
            <a:r>
              <a:rPr lang="en-GB" sz="2000" b="1" i="0" dirty="0">
                <a:effectLst/>
              </a:rPr>
              <a:t>. Identify Value Chain Activities</a:t>
            </a:r>
          </a:p>
          <a:p>
            <a:r>
              <a:rPr lang="en-GB" sz="2000" dirty="0"/>
              <a:t>Identify</a:t>
            </a:r>
            <a:r>
              <a:rPr lang="en-GB" sz="2000" b="0" i="0" dirty="0">
                <a:effectLst/>
              </a:rPr>
              <a:t> all of the primary and secondary activities that go into your product or service’s creation. </a:t>
            </a:r>
            <a:endParaRPr lang="en-GB" sz="2000" dirty="0"/>
          </a:p>
          <a:p>
            <a:pPr marL="0" indent="0">
              <a:buNone/>
            </a:pPr>
            <a:r>
              <a:rPr lang="en-GB" sz="2000" b="1" i="0" dirty="0">
                <a:effectLst/>
              </a:rPr>
              <a:t>2. Determine the Cost and Value of Activities</a:t>
            </a:r>
          </a:p>
          <a:p>
            <a:r>
              <a:rPr lang="en-GB" sz="2000" dirty="0"/>
              <a:t>D</a:t>
            </a:r>
            <a:r>
              <a:rPr lang="en-GB" sz="2000" b="0" i="0" dirty="0">
                <a:effectLst/>
              </a:rPr>
              <a:t>etermine the value that each activity adds to the process, along with the costs involved.</a:t>
            </a:r>
          </a:p>
          <a:p>
            <a:pPr lvl="1"/>
            <a:r>
              <a:rPr lang="en-GB" sz="2000" dirty="0"/>
              <a:t>A</a:t>
            </a:r>
            <a:r>
              <a:rPr lang="en-GB" sz="2000" b="0" i="0" dirty="0">
                <a:effectLst/>
              </a:rPr>
              <a:t>sk yourself: How does each activity increase the end user’s satisfaction or enjoyment? How does it create value for my firm? For example, does constructing the product out of certain materials make it more durable or luxurious for the user? Does including a certain feature make it more likely your firm will benefit from increased business?</a:t>
            </a:r>
          </a:p>
          <a:p>
            <a:pPr lvl="1"/>
            <a:endParaRPr lang="en-GB" sz="2000" b="0" i="0" dirty="0">
              <a:effectLst/>
            </a:endParaRPr>
          </a:p>
          <a:p>
            <a:pPr lvl="1"/>
            <a:r>
              <a:rPr lang="en-GB" sz="2000" dirty="0"/>
              <a:t>I</a:t>
            </a:r>
            <a:r>
              <a:rPr lang="en-GB" sz="2000" b="0" i="0" dirty="0">
                <a:effectLst/>
              </a:rPr>
              <a:t>t’s important to understand the costs associated with each step in the process. Depending on your situation, you may find that lowering expenses is an easy way to improve the value each transaction provides.</a:t>
            </a:r>
          </a:p>
        </p:txBody>
      </p:sp>
    </p:spTree>
    <p:extLst>
      <p:ext uri="{BB962C8B-B14F-4D97-AF65-F5344CB8AC3E}">
        <p14:creationId xmlns:p14="http://schemas.microsoft.com/office/powerpoint/2010/main" val="30732016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459347" y="294538"/>
            <a:ext cx="10808204" cy="1033669"/>
          </a:xfrm>
        </p:spPr>
        <p:txBody>
          <a:bodyPr>
            <a:normAutofit/>
          </a:bodyPr>
          <a:lstStyle/>
          <a:p>
            <a:r>
              <a:rPr lang="en-GB" sz="4000" b="1" i="0" cap="all" dirty="0">
                <a:solidFill>
                  <a:srgbClr val="FFFFFF"/>
                </a:solidFill>
                <a:effectLst/>
                <a:latin typeface="+mn-lt"/>
              </a:rPr>
              <a:t>HOW TO CONDUCT A VALUE CHAIN ANALYSIS</a:t>
            </a:r>
          </a:p>
        </p:txBody>
      </p:sp>
      <p:sp>
        <p:nvSpPr>
          <p:cNvPr id="3" name="Content Placeholder 2">
            <a:extLst>
              <a:ext uri="{FF2B5EF4-FFF2-40B4-BE49-F238E27FC236}">
                <a16:creationId xmlns:a16="http://schemas.microsoft.com/office/drawing/2014/main" id="{7350A625-70AE-80A3-CD6A-64103E3913EF}"/>
              </a:ext>
            </a:extLst>
          </p:cNvPr>
          <p:cNvSpPr>
            <a:spLocks noGrp="1"/>
          </p:cNvSpPr>
          <p:nvPr>
            <p:ph idx="1"/>
          </p:nvPr>
        </p:nvSpPr>
        <p:spPr>
          <a:xfrm>
            <a:off x="459347" y="2006600"/>
            <a:ext cx="11250053" cy="4317999"/>
          </a:xfrm>
        </p:spPr>
        <p:txBody>
          <a:bodyPr anchor="ctr">
            <a:normAutofit lnSpcReduction="10000"/>
          </a:bodyPr>
          <a:lstStyle/>
          <a:p>
            <a:pPr marL="0" indent="0">
              <a:buNone/>
            </a:pPr>
            <a:r>
              <a:rPr lang="en-GB" sz="1600" b="1" i="0" dirty="0">
                <a:effectLst/>
              </a:rPr>
              <a:t>3</a:t>
            </a:r>
            <a:r>
              <a:rPr lang="en-GB" sz="2000" b="1" i="0" dirty="0">
                <a:effectLst/>
              </a:rPr>
              <a:t>. Identify Opportunities for Competitive Advantage</a:t>
            </a:r>
          </a:p>
          <a:p>
            <a:r>
              <a:rPr lang="en-GB" sz="2000" b="0" i="0" dirty="0">
                <a:effectLst/>
              </a:rPr>
              <a:t>Once you’ve compiled your value chain and understand the cost and value associated with each step, you can analyse it </a:t>
            </a:r>
            <a:r>
              <a:rPr lang="en-GB" sz="2000" dirty="0"/>
              <a:t>for </a:t>
            </a:r>
            <a:r>
              <a:rPr lang="en-GB" sz="2000" b="0" i="0" dirty="0">
                <a:effectLst/>
              </a:rPr>
              <a:t>whatever competitive advantage you’re trying to achieve.</a:t>
            </a:r>
          </a:p>
          <a:p>
            <a:pPr marL="0" indent="0">
              <a:buNone/>
            </a:pPr>
            <a:endParaRPr lang="en-GB" sz="2000" b="0" i="0" dirty="0">
              <a:effectLst/>
            </a:endParaRPr>
          </a:p>
          <a:p>
            <a:pPr lvl="1"/>
            <a:r>
              <a:rPr lang="en-GB" sz="2000" dirty="0"/>
              <a:t>E.g.</a:t>
            </a:r>
            <a:r>
              <a:rPr lang="en-GB" sz="2000" b="0" i="0" dirty="0">
                <a:effectLst/>
              </a:rPr>
              <a:t> If your primary goal is to reduce your firm’s costs, you should evaluate each piece of your value chain </a:t>
            </a:r>
            <a:r>
              <a:rPr lang="en-GB" sz="2000" dirty="0"/>
              <a:t>in terms </a:t>
            </a:r>
            <a:r>
              <a:rPr lang="en-GB" sz="2000" b="0" i="0" dirty="0">
                <a:effectLst/>
              </a:rPr>
              <a:t>of reducing expenses. Which steps could be more efficient? Are there any that don’t create significant value and could be outsourced or eliminated to substantially reduce costs?</a:t>
            </a:r>
          </a:p>
          <a:p>
            <a:pPr lvl="1"/>
            <a:r>
              <a:rPr lang="en-GB" sz="2000" dirty="0"/>
              <a:t>I</a:t>
            </a:r>
            <a:r>
              <a:rPr lang="en-GB" sz="2000" b="0" i="0" dirty="0">
                <a:effectLst/>
              </a:rPr>
              <a:t>f your primary goal is to achieve product differentiation, which parts of your value chain offer the best opportunity to achieve that goal? Would the value created justify the investment of additional resources?</a:t>
            </a:r>
          </a:p>
          <a:p>
            <a:endParaRPr lang="en-GB" sz="2000" b="0" i="0" dirty="0">
              <a:effectLst/>
            </a:endParaRPr>
          </a:p>
          <a:p>
            <a:pPr marL="0" indent="0">
              <a:buNone/>
            </a:pPr>
            <a:r>
              <a:rPr lang="en-GB" sz="2000" b="0" i="0" dirty="0">
                <a:effectLst/>
              </a:rPr>
              <a:t>Using value chain analysis, you can uncover several opportunities for your firm, which can prove difficult to prioritise. It’s best to begin with improvements that take the least effort but offer the greatest return on investment. </a:t>
            </a:r>
            <a:endParaRPr lang="en-GB" sz="1600" dirty="0"/>
          </a:p>
          <a:p>
            <a:endParaRPr lang="en-GB" sz="1600" dirty="0"/>
          </a:p>
        </p:txBody>
      </p:sp>
    </p:spTree>
    <p:extLst>
      <p:ext uri="{BB962C8B-B14F-4D97-AF65-F5344CB8AC3E}">
        <p14:creationId xmlns:p14="http://schemas.microsoft.com/office/powerpoint/2010/main" val="39061193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9347" y="294538"/>
            <a:ext cx="10808204" cy="1033669"/>
          </a:xfrm>
        </p:spPr>
        <p:txBody>
          <a:bodyPr>
            <a:normAutofit/>
          </a:bodyPr>
          <a:lstStyle/>
          <a:p>
            <a:r>
              <a:rPr lang="en-GB" sz="4000" b="1" dirty="0">
                <a:solidFill>
                  <a:srgbClr val="FFFFFF"/>
                </a:solidFill>
                <a:latin typeface="+mn-lt"/>
              </a:rPr>
              <a:t>Real Life Example</a:t>
            </a:r>
          </a:p>
        </p:txBody>
      </p:sp>
      <p:sp>
        <p:nvSpPr>
          <p:cNvPr id="3" name="Content Placeholder 2"/>
          <p:cNvSpPr>
            <a:spLocks noGrp="1"/>
          </p:cNvSpPr>
          <p:nvPr>
            <p:ph idx="1"/>
          </p:nvPr>
        </p:nvSpPr>
        <p:spPr>
          <a:xfrm>
            <a:off x="459347" y="1885278"/>
            <a:ext cx="11288153" cy="4515521"/>
          </a:xfrm>
        </p:spPr>
        <p:txBody>
          <a:bodyPr anchor="ctr">
            <a:normAutofit/>
          </a:bodyPr>
          <a:lstStyle/>
          <a:p>
            <a:r>
              <a:rPr lang="en-GB" sz="2000" dirty="0"/>
              <a:t>The video on the following slide discusses the elements of the Value Chain from within a real business.</a:t>
            </a:r>
          </a:p>
          <a:p>
            <a:endParaRPr lang="en-GB" sz="2000" dirty="0"/>
          </a:p>
          <a:p>
            <a:r>
              <a:rPr lang="en-GB" sz="2000" dirty="0"/>
              <a:t>Note each element of the value chain as the presenter visits the various departments within the business</a:t>
            </a:r>
          </a:p>
          <a:p>
            <a:endParaRPr lang="en-GB" sz="2000" dirty="0"/>
          </a:p>
          <a:p>
            <a:r>
              <a:rPr lang="en-GB" sz="2000" dirty="0"/>
              <a:t>Note which departments deal with primary activities and which deal with secondary activities</a:t>
            </a:r>
          </a:p>
          <a:p>
            <a:endParaRPr lang="en-GB" sz="2000" dirty="0"/>
          </a:p>
          <a:p>
            <a:r>
              <a:rPr lang="en-GB" sz="2000" dirty="0"/>
              <a:t>Note the contribution to the value and overall competitiveness of the business each department adds </a:t>
            </a:r>
          </a:p>
          <a:p>
            <a:endParaRPr lang="en-GB" sz="2000" dirty="0"/>
          </a:p>
          <a:p>
            <a:r>
              <a:rPr lang="en-GB" sz="2000" dirty="0"/>
              <a:t>Note how internal linkages between departments strengthen operations and efficiencies </a:t>
            </a:r>
          </a:p>
          <a:p>
            <a:endParaRPr lang="en-GB" sz="1700" dirty="0"/>
          </a:p>
        </p:txBody>
      </p:sp>
    </p:spTree>
    <p:extLst>
      <p:ext uri="{BB962C8B-B14F-4D97-AF65-F5344CB8AC3E}">
        <p14:creationId xmlns:p14="http://schemas.microsoft.com/office/powerpoint/2010/main" val="17550505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97C49-846A-30FF-F3D7-FA3B0FEECF4B}"/>
              </a:ext>
            </a:extLst>
          </p:cNvPr>
          <p:cNvSpPr>
            <a:spLocks noGrp="1"/>
          </p:cNvSpPr>
          <p:nvPr>
            <p:ph type="title"/>
          </p:nvPr>
        </p:nvSpPr>
        <p:spPr/>
        <p:txBody>
          <a:bodyPr/>
          <a:lstStyle/>
          <a:p>
            <a:endParaRPr lang="en-GB"/>
          </a:p>
        </p:txBody>
      </p:sp>
      <p:pic>
        <p:nvPicPr>
          <p:cNvPr id="4" name="Online Media 3" title="Value Chain Analysis EXPLAINED | B2U | Business To You">
            <a:hlinkClick r:id="" action="ppaction://media"/>
            <a:extLst>
              <a:ext uri="{FF2B5EF4-FFF2-40B4-BE49-F238E27FC236}">
                <a16:creationId xmlns:a16="http://schemas.microsoft.com/office/drawing/2014/main" id="{F35701D9-1C73-751A-76F8-8349F015F869}"/>
              </a:ext>
            </a:extLst>
          </p:cNvPr>
          <p:cNvPicPr>
            <a:picLocks noGrp="1" noRot="1" noChangeAspect="1"/>
          </p:cNvPicPr>
          <p:nvPr>
            <p:ph idx="1"/>
            <a:videoFile r:link="rId1"/>
          </p:nvPr>
        </p:nvPicPr>
        <p:blipFill>
          <a:blip r:embed="rId3"/>
          <a:stretch>
            <a:fillRect/>
          </a:stretch>
        </p:blipFill>
        <p:spPr>
          <a:xfrm>
            <a:off x="0" y="-30946"/>
            <a:ext cx="12192000" cy="6888946"/>
          </a:xfrm>
          <a:prstGeom prst="rect">
            <a:avLst/>
          </a:prstGeom>
        </p:spPr>
      </p:pic>
    </p:spTree>
    <p:extLst>
      <p:ext uri="{BB962C8B-B14F-4D97-AF65-F5344CB8AC3E}">
        <p14:creationId xmlns:p14="http://schemas.microsoft.com/office/powerpoint/2010/main" val="267297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Ryanair Value Chain Analysis 2021 - 123 Writing |Exam Revision |Assignment  Help |Study Guides | Get High Grad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5312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8779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38C1F-8F9C-ACB4-B46E-9443DCB789DC}"/>
              </a:ext>
            </a:extLst>
          </p:cNvPr>
          <p:cNvSpPr>
            <a:spLocks noGrp="1"/>
          </p:cNvSpPr>
          <p:nvPr>
            <p:ph type="title"/>
          </p:nvPr>
        </p:nvSpPr>
        <p:spPr>
          <a:xfrm>
            <a:off x="342901" y="177800"/>
            <a:ext cx="6117212" cy="1041400"/>
          </a:xfrm>
        </p:spPr>
        <p:txBody>
          <a:bodyPr anchor="b">
            <a:normAutofit/>
          </a:bodyPr>
          <a:lstStyle/>
          <a:p>
            <a:r>
              <a:rPr lang="en-GB" sz="4000" b="1" dirty="0">
                <a:latin typeface="+mn-lt"/>
              </a:rPr>
              <a:t>Class Exercise</a:t>
            </a:r>
          </a:p>
        </p:txBody>
      </p:sp>
      <p:sp>
        <p:nvSpPr>
          <p:cNvPr id="7" name="Content Placeholder 2">
            <a:extLst>
              <a:ext uri="{FF2B5EF4-FFF2-40B4-BE49-F238E27FC236}">
                <a16:creationId xmlns:a16="http://schemas.microsoft.com/office/drawing/2014/main" id="{7DC8C0E7-6537-D6DE-FB0D-B7CEF0CB5B30}"/>
              </a:ext>
            </a:extLst>
          </p:cNvPr>
          <p:cNvSpPr>
            <a:spLocks noGrp="1"/>
          </p:cNvSpPr>
          <p:nvPr>
            <p:ph idx="1"/>
          </p:nvPr>
        </p:nvSpPr>
        <p:spPr>
          <a:xfrm>
            <a:off x="342901" y="1524000"/>
            <a:ext cx="6117212" cy="4416977"/>
          </a:xfrm>
        </p:spPr>
        <p:txBody>
          <a:bodyPr anchor="t">
            <a:normAutofit/>
          </a:bodyPr>
          <a:lstStyle/>
          <a:p>
            <a:r>
              <a:rPr lang="en-GB" sz="2400" dirty="0"/>
              <a:t>Using your example organisation</a:t>
            </a:r>
          </a:p>
          <a:p>
            <a:endParaRPr lang="en-GB" sz="2400" dirty="0"/>
          </a:p>
          <a:p>
            <a:r>
              <a:rPr lang="en-GB" sz="2400" dirty="0"/>
              <a:t>Identify your company’s primary and support activities </a:t>
            </a:r>
          </a:p>
          <a:p>
            <a:endParaRPr lang="en-GB" sz="2400" dirty="0"/>
          </a:p>
          <a:p>
            <a:r>
              <a:rPr lang="en-GB" sz="2400" dirty="0"/>
              <a:t>Evaluate each activity</a:t>
            </a:r>
          </a:p>
          <a:p>
            <a:endParaRPr lang="en-GB" sz="2400" dirty="0"/>
          </a:p>
          <a:p>
            <a:r>
              <a:rPr lang="en-GB" sz="2400" dirty="0"/>
              <a:t>Identify the opportunities for competitive advantage</a:t>
            </a:r>
          </a:p>
        </p:txBody>
      </p:sp>
      <p:sp>
        <p:nvSpPr>
          <p:cNvPr id="15"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4" descr="One in a crowd">
            <a:extLst>
              <a:ext uri="{FF2B5EF4-FFF2-40B4-BE49-F238E27FC236}">
                <a16:creationId xmlns:a16="http://schemas.microsoft.com/office/drawing/2014/main" id="{F11429CD-D6CC-50E5-A0B9-3037E8C2806C}"/>
              </a:ext>
            </a:extLst>
          </p:cNvPr>
          <p:cNvPicPr>
            <a:picLocks noChangeAspect="1"/>
          </p:cNvPicPr>
          <p:nvPr/>
        </p:nvPicPr>
        <p:blipFill rotWithShape="1">
          <a:blip r:embed="rId2"/>
          <a:srcRect l="28748" r="20557"/>
          <a:stretch/>
        </p:blipFill>
        <p:spPr>
          <a:xfrm>
            <a:off x="7447156" y="909081"/>
            <a:ext cx="3428152" cy="5071731"/>
          </a:xfrm>
          <a:prstGeom prst="rect">
            <a:avLst/>
          </a:prstGeom>
        </p:spPr>
      </p:pic>
    </p:spTree>
    <p:extLst>
      <p:ext uri="{BB962C8B-B14F-4D97-AF65-F5344CB8AC3E}">
        <p14:creationId xmlns:p14="http://schemas.microsoft.com/office/powerpoint/2010/main" val="18039886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3246</Words>
  <Application>Microsoft Office PowerPoint</Application>
  <PresentationFormat>Widescreen</PresentationFormat>
  <Paragraphs>286</Paragraphs>
  <Slides>48</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Khula</vt:lpstr>
      <vt:lpstr>Arial</vt:lpstr>
      <vt:lpstr>Calibri</vt:lpstr>
      <vt:lpstr>Calibri Light</vt:lpstr>
      <vt:lpstr>Roboto</vt:lpstr>
      <vt:lpstr>Office Theme</vt:lpstr>
      <vt:lpstr>Strategic Marketing</vt:lpstr>
      <vt:lpstr>Review</vt:lpstr>
      <vt:lpstr>Today’s Lecture</vt:lpstr>
      <vt:lpstr>THE INTERNAL ENVIRONMENT</vt:lpstr>
      <vt:lpstr>THE INTERNAL ENVIRONMENT</vt:lpstr>
      <vt:lpstr>What is Competitive Advantage?</vt:lpstr>
      <vt:lpstr>Competitive Advantage</vt:lpstr>
      <vt:lpstr>VRIO Analysis</vt:lpstr>
      <vt:lpstr>VRIO Analysis</vt:lpstr>
      <vt:lpstr>VRIO Analysis</vt:lpstr>
      <vt:lpstr>Organisational Resources:</vt:lpstr>
      <vt:lpstr>Types of Resources</vt:lpstr>
      <vt:lpstr>THE VRIO FRAMEWORK</vt:lpstr>
      <vt:lpstr>Applying VROI - Value</vt:lpstr>
      <vt:lpstr>Applying VRIO - RARE</vt:lpstr>
      <vt:lpstr>Applying VRIO - INIMITABLE</vt:lpstr>
      <vt:lpstr>Applying VRIO - INIMITABLE</vt:lpstr>
      <vt:lpstr>Applying VRIO - INIMITABLE</vt:lpstr>
      <vt:lpstr>Applying VRIO - ORGANISATION</vt:lpstr>
      <vt:lpstr>PowerPoint Presentation</vt:lpstr>
      <vt:lpstr>APPLYING VRIO</vt:lpstr>
      <vt:lpstr>VRIO ANALYSIS EXAMPLE</vt:lpstr>
      <vt:lpstr>Amazon VRIO Analysis Example</vt:lpstr>
      <vt:lpstr>Amazon VRIO Analysis Example</vt:lpstr>
      <vt:lpstr>STARBUCKS</vt:lpstr>
      <vt:lpstr>Example - Starbucks</vt:lpstr>
      <vt:lpstr>Starbucks Resource – Strong Global Presence</vt:lpstr>
      <vt:lpstr>Starbucks Resource – Speciality Coffees</vt:lpstr>
      <vt:lpstr>Starbucks Resource – Upscale and Cosy Atmosphere</vt:lpstr>
      <vt:lpstr>PowerPoint Presentation</vt:lpstr>
      <vt:lpstr>Class Exercise</vt:lpstr>
      <vt:lpstr>Benefits and Drawbacks of VRIO</vt:lpstr>
      <vt:lpstr>Benefits of the VRIO Framework</vt:lpstr>
      <vt:lpstr>Limitations of the VRIO Framework</vt:lpstr>
      <vt:lpstr>How to use VRIO Insights</vt:lpstr>
      <vt:lpstr>Porter’s Value Chain Analysis  A powerful tool for splitting a company into its strategically relevant activities to focus on the sources of competitive advantage</vt:lpstr>
      <vt:lpstr>Porter’s Value Chain</vt:lpstr>
      <vt:lpstr>Components of a Value Chain</vt:lpstr>
      <vt:lpstr>Porter’s Value Chain</vt:lpstr>
      <vt:lpstr>PowerPoint Presentation</vt:lpstr>
      <vt:lpstr>Porter’s Value Chain</vt:lpstr>
      <vt:lpstr>Porter’s Value Chain</vt:lpstr>
      <vt:lpstr>HOW TO CONDUCT A VALUE CHAIN ANALYSIS</vt:lpstr>
      <vt:lpstr>HOW TO CONDUCT A VALUE CHAIN ANALYSIS</vt:lpstr>
      <vt:lpstr>Real Life Example</vt:lpstr>
      <vt:lpstr>PowerPoint Presentation</vt:lpstr>
      <vt:lpstr>PowerPoint Presentation</vt:lpstr>
      <vt:lpstr>Class Exercise</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18</cp:revision>
  <dcterms:created xsi:type="dcterms:W3CDTF">2023-02-25T23:09:55Z</dcterms:created>
  <dcterms:modified xsi:type="dcterms:W3CDTF">2026-02-25T11:18:27Z</dcterms:modified>
</cp:coreProperties>
</file>