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7" r:id="rId3"/>
    <p:sldId id="258" r:id="rId4"/>
    <p:sldId id="259" r:id="rId5"/>
    <p:sldId id="277" r:id="rId6"/>
    <p:sldId id="272" r:id="rId7"/>
    <p:sldId id="273" r:id="rId8"/>
    <p:sldId id="275" r:id="rId9"/>
    <p:sldId id="278" r:id="rId10"/>
    <p:sldId id="279" r:id="rId11"/>
    <p:sldId id="280" r:id="rId12"/>
    <p:sldId id="268" r:id="rId13"/>
    <p:sldId id="276" r:id="rId14"/>
    <p:sldId id="263" r:id="rId15"/>
    <p:sldId id="260" r:id="rId16"/>
    <p:sldId id="262" r:id="rId17"/>
    <p:sldId id="261" r:id="rId18"/>
    <p:sldId id="271" r:id="rId19"/>
    <p:sldId id="267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6" y="-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8E9A7E-45AE-4B57-923B-7FF97088811A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5496C4-5ED8-4BF4-825F-9346C4CEF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21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Draw up module handbook</a:t>
            </a:r>
            <a:r>
              <a:rPr lang="en-GB" baseline="0" dirty="0" smtClean="0"/>
              <a:t> from Moodle and show other Moodle documents. discuss key aspects of module</a:t>
            </a:r>
          </a:p>
          <a:p>
            <a:r>
              <a:rPr lang="en-GB" baseline="0" dirty="0" smtClean="0"/>
              <a:t>Explain that this session, as well as introducing the module, looks at leadership itself; leadership styles; some characteristics and competencies of leaders, including the ability to delegate.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46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364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04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the scenario assignment briefly. Draw up the portfolio and discuss briefly at start, then come back to it at end of session</a:t>
            </a:r>
            <a:r>
              <a:rPr lang="en-GB" baseline="0" dirty="0" smtClean="0"/>
              <a:t> for ore detail.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6319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 does a leader look like?</a:t>
            </a:r>
          </a:p>
          <a:p>
            <a:endParaRPr lang="en-GB" dirty="0" smtClean="0"/>
          </a:p>
          <a:p>
            <a:r>
              <a:rPr lang="en-GB" dirty="0" smtClean="0"/>
              <a:t>What are the characteristics?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115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World leaders…people who made a </a:t>
            </a:r>
            <a:r>
              <a:rPr lang="en-GB" dirty="0" err="1" smtClean="0"/>
              <a:t>differenace</a:t>
            </a:r>
            <a:r>
              <a:rPr lang="en-GB" dirty="0" smtClean="0"/>
              <a:t>…why??</a:t>
            </a:r>
          </a:p>
          <a:p>
            <a:endParaRPr lang="en-GB" dirty="0" smtClean="0"/>
          </a:p>
          <a:p>
            <a:r>
              <a:rPr lang="en-GB" dirty="0" smtClean="0"/>
              <a:t>3 were </a:t>
            </a:r>
            <a:r>
              <a:rPr lang="en-GB" dirty="0" err="1" smtClean="0"/>
              <a:t>assasinated</a:t>
            </a:r>
            <a:r>
              <a:rPr lang="en-GB" dirty="0" smtClean="0"/>
              <a:t>!!!!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776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have these people become leaders/pioneers in their work – in early years?</a:t>
            </a:r>
          </a:p>
          <a:p>
            <a:r>
              <a:rPr lang="en-GB" dirty="0" smtClean="0"/>
              <a:t>How?</a:t>
            </a:r>
          </a:p>
          <a:p>
            <a:r>
              <a:rPr lang="en-GB" dirty="0" smtClean="0"/>
              <a:t>Why?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172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 paired or group task, could give A3 paper: a) do this generally; b) make</a:t>
            </a:r>
            <a:r>
              <a:rPr lang="en-GB" baseline="0" dirty="0" smtClean="0"/>
              <a:t> it specific to early years leadership- is there a difference? What? How? Why?</a:t>
            </a:r>
          </a:p>
          <a:p>
            <a:r>
              <a:rPr lang="en-GB" baseline="0" dirty="0" smtClean="0"/>
              <a:t>What: </a:t>
            </a:r>
            <a:r>
              <a:rPr lang="en-GB" baseline="0" dirty="0" err="1" smtClean="0"/>
              <a:t>eg</a:t>
            </a:r>
            <a:r>
              <a:rPr lang="en-GB" baseline="0" dirty="0" smtClean="0"/>
              <a:t> quality, policies, vision, staffing…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r>
              <a:rPr lang="en-GB" baseline="0" dirty="0" smtClean="0"/>
              <a:t>Whom: all stakeholders?: parents, children. Cook, cleaner, key workers, posts of responsibility; networking; multidisciplinary professionals; community members.</a:t>
            </a:r>
          </a:p>
          <a:p>
            <a:r>
              <a:rPr lang="en-GB" baseline="0" dirty="0" smtClean="0"/>
              <a:t>Where: range of settings. </a:t>
            </a:r>
          </a:p>
          <a:p>
            <a:r>
              <a:rPr lang="en-GB" baseline="0" dirty="0" smtClean="0"/>
              <a:t>How: different styles; characteristics; competencies. Communication: type? Method? Team building. Time management. Coaching, mentoring, supervision, appraisal. Staff development.</a:t>
            </a:r>
          </a:p>
          <a:p>
            <a:r>
              <a:rPr lang="en-GB" baseline="0" dirty="0" smtClean="0"/>
              <a:t>Why: vision, consistency- shared goals, </a:t>
            </a:r>
            <a:r>
              <a:rPr lang="en-GB" baseline="0" dirty="0" err="1" smtClean="0"/>
              <a:t>inspitration</a:t>
            </a:r>
            <a:r>
              <a:rPr lang="en-GB" baseline="0" dirty="0" smtClean="0"/>
              <a:t>…</a:t>
            </a:r>
          </a:p>
          <a:p>
            <a:endParaRPr lang="en-GB" dirty="0" smtClean="0"/>
          </a:p>
          <a:p>
            <a:r>
              <a:rPr lang="en-GB" dirty="0" smtClean="0"/>
              <a:t>Consider the types of strategies that may</a:t>
            </a:r>
            <a:r>
              <a:rPr lang="en-GB" baseline="0" dirty="0" smtClean="0"/>
              <a:t> be needed to be a good leader.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346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 paired or group task, could give A3 paper: a) do this generally; b) make</a:t>
            </a:r>
            <a:r>
              <a:rPr lang="en-GB" baseline="0" dirty="0" smtClean="0"/>
              <a:t> it specific to early years leadership- is there a difference? What? How? Why?</a:t>
            </a:r>
          </a:p>
          <a:p>
            <a:r>
              <a:rPr lang="en-GB" baseline="0" dirty="0" smtClean="0"/>
              <a:t>What: </a:t>
            </a:r>
            <a:r>
              <a:rPr lang="en-GB" baseline="0" dirty="0" err="1" smtClean="0"/>
              <a:t>eg</a:t>
            </a:r>
            <a:r>
              <a:rPr lang="en-GB" baseline="0" dirty="0" smtClean="0"/>
              <a:t> quality, policies, vision, staffing…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r>
              <a:rPr lang="en-GB" baseline="0" dirty="0" smtClean="0"/>
              <a:t>Whom: all stakeholders?: parents, children. Cook, cleaner, key workers, posts of responsibility; networking; multidisciplinary professionals; community members.</a:t>
            </a:r>
          </a:p>
          <a:p>
            <a:r>
              <a:rPr lang="en-GB" baseline="0" dirty="0" smtClean="0"/>
              <a:t>Where: range of settings. </a:t>
            </a:r>
          </a:p>
          <a:p>
            <a:r>
              <a:rPr lang="en-GB" baseline="0" dirty="0" smtClean="0"/>
              <a:t>How: different styles; characteristics; competencies. Communication: type? Method? Team building. Time management. Coaching, mentoring, supervision, appraisal. Staff development.</a:t>
            </a:r>
          </a:p>
          <a:p>
            <a:r>
              <a:rPr lang="en-GB" baseline="0" dirty="0" smtClean="0"/>
              <a:t>Why: vision, consistency- shared goals, </a:t>
            </a:r>
            <a:r>
              <a:rPr lang="en-GB" baseline="0" dirty="0" err="1" smtClean="0"/>
              <a:t>inspitration</a:t>
            </a:r>
            <a:r>
              <a:rPr lang="en-GB" baseline="0" dirty="0" smtClean="0"/>
              <a:t>…</a:t>
            </a:r>
          </a:p>
          <a:p>
            <a:endParaRPr lang="en-GB" dirty="0" smtClean="0"/>
          </a:p>
          <a:p>
            <a:r>
              <a:rPr lang="en-GB" dirty="0" smtClean="0"/>
              <a:t>Consider the types of strategies that may</a:t>
            </a:r>
            <a:r>
              <a:rPr lang="en-GB" baseline="0" dirty="0" smtClean="0"/>
              <a:t> be needed to be a good leader.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0053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Discuss in terms of Characteristics and competencies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3673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/>
              <a:t>Discuss in terms of Characteristics and competencies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7145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/>
              <a:t>Discuss in terms of leadership characteristics and competencies</a:t>
            </a:r>
            <a:endParaRPr lang="en-GB" dirty="0" smtClean="0"/>
          </a:p>
          <a:p>
            <a:pPr eaLnBrk="1" hangingPunct="1"/>
            <a:r>
              <a:rPr lang="en-GB" altLang="en-US" sz="1200" dirty="0" smtClean="0">
                <a:latin typeface="Calibri" pitchFamily="34" charset="0"/>
              </a:rPr>
              <a:t>Need to evolve own working culture – an uniqueness to your setting. </a:t>
            </a:r>
          </a:p>
          <a:p>
            <a:pPr eaLnBrk="1" hangingPunct="1"/>
            <a:r>
              <a:rPr lang="en-GB" altLang="en-US" sz="1200" dirty="0" smtClean="0">
                <a:latin typeface="Calibri" pitchFamily="34" charset="0"/>
              </a:rPr>
              <a:t>What are your shared beliefs?</a:t>
            </a:r>
          </a:p>
          <a:p>
            <a:pPr eaLnBrk="1" hangingPunct="1"/>
            <a:r>
              <a:rPr lang="en-GB" altLang="en-US" sz="1200" dirty="0" smtClean="0">
                <a:latin typeface="Calibri" pitchFamily="34" charset="0"/>
              </a:rPr>
              <a:t>How did the team come to acquire them? </a:t>
            </a:r>
          </a:p>
          <a:p>
            <a:pPr eaLnBrk="1" hangingPunct="1"/>
            <a:r>
              <a:rPr lang="en-GB" altLang="en-US" sz="1200" dirty="0" smtClean="0">
                <a:latin typeface="Calibri" pitchFamily="34" charset="0"/>
              </a:rPr>
              <a:t>Do all staff agree with them?</a:t>
            </a:r>
          </a:p>
          <a:p>
            <a:pPr eaLnBrk="1" hangingPunct="1"/>
            <a:r>
              <a:rPr lang="en-GB" altLang="en-US" sz="1200" dirty="0" err="1" smtClean="0">
                <a:latin typeface="Calibri" pitchFamily="34" charset="0"/>
              </a:rPr>
              <a:t>Angen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datblygu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eich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diwylliant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gwaith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eich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hunain</a:t>
            </a:r>
            <a:r>
              <a:rPr lang="en-GB" altLang="en-US" sz="1200" dirty="0" smtClean="0">
                <a:latin typeface="Calibri" pitchFamily="34" charset="0"/>
              </a:rPr>
              <a:t> – </a:t>
            </a:r>
            <a:r>
              <a:rPr lang="en-GB" altLang="en-US" sz="1200" dirty="0" err="1" smtClean="0">
                <a:latin typeface="Calibri" pitchFamily="34" charset="0"/>
              </a:rPr>
              <a:t>elfen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unigryw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i’ch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lleoliad</a:t>
            </a:r>
            <a:r>
              <a:rPr lang="en-GB" altLang="en-US" sz="1200" dirty="0" smtClean="0">
                <a:latin typeface="Calibri" pitchFamily="34" charset="0"/>
              </a:rPr>
              <a:t> chi.</a:t>
            </a:r>
          </a:p>
          <a:p>
            <a:pPr eaLnBrk="1" hangingPunct="1"/>
            <a:r>
              <a:rPr lang="en-GB" altLang="en-US" sz="1200" dirty="0" smtClean="0">
                <a:latin typeface="Calibri" pitchFamily="34" charset="0"/>
              </a:rPr>
              <a:t>Pa </a:t>
            </a:r>
            <a:r>
              <a:rPr lang="en-GB" altLang="en-US" sz="1200" dirty="0" err="1" smtClean="0">
                <a:latin typeface="Calibri" pitchFamily="34" charset="0"/>
              </a:rPr>
              <a:t>egwyddorion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sy’n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cael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eu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rhannu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gan</a:t>
            </a:r>
            <a:r>
              <a:rPr lang="en-GB" altLang="en-US" sz="1200" dirty="0" smtClean="0">
                <a:latin typeface="Calibri" pitchFamily="34" charset="0"/>
              </a:rPr>
              <a:t> bob un </a:t>
            </a:r>
            <a:r>
              <a:rPr lang="en-GB" altLang="en-US" sz="1200" dirty="0" err="1" smtClean="0">
                <a:latin typeface="Calibri" pitchFamily="34" charset="0"/>
              </a:rPr>
              <a:t>ohonoch</a:t>
            </a:r>
            <a:r>
              <a:rPr lang="en-GB" altLang="en-US" sz="1200" dirty="0" smtClean="0">
                <a:latin typeface="Calibri" pitchFamily="34" charset="0"/>
              </a:rPr>
              <a:t>? </a:t>
            </a:r>
          </a:p>
          <a:p>
            <a:pPr eaLnBrk="1" hangingPunct="1"/>
            <a:r>
              <a:rPr lang="en-GB" altLang="en-US" sz="1200" dirty="0" err="1" smtClean="0">
                <a:latin typeface="Calibri" pitchFamily="34" charset="0"/>
              </a:rPr>
              <a:t>Sut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ddaeth</a:t>
            </a:r>
            <a:r>
              <a:rPr lang="en-GB" altLang="en-US" sz="1200" dirty="0" smtClean="0">
                <a:latin typeface="Calibri" pitchFamily="34" charset="0"/>
              </a:rPr>
              <a:t> y </a:t>
            </a:r>
            <a:r>
              <a:rPr lang="en-GB" altLang="en-US" sz="1200" dirty="0" err="1" smtClean="0">
                <a:latin typeface="Calibri" pitchFamily="34" charset="0"/>
              </a:rPr>
              <a:t>tim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i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gael</a:t>
            </a:r>
            <a:r>
              <a:rPr lang="en-GB" altLang="en-US" sz="1200" dirty="0" smtClean="0">
                <a:latin typeface="Calibri" pitchFamily="34" charset="0"/>
              </a:rPr>
              <a:t> y </a:t>
            </a:r>
            <a:r>
              <a:rPr lang="en-GB" altLang="en-US" sz="1200" dirty="0" err="1" smtClean="0">
                <a:latin typeface="Calibri" pitchFamily="34" charset="0"/>
              </a:rPr>
              <a:t>rhain</a:t>
            </a:r>
            <a:r>
              <a:rPr lang="en-GB" altLang="en-US" sz="1200" dirty="0" smtClean="0">
                <a:latin typeface="Calibri" pitchFamily="34" charset="0"/>
              </a:rPr>
              <a:t>?</a:t>
            </a:r>
          </a:p>
          <a:p>
            <a:pPr eaLnBrk="1" hangingPunct="1"/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Ydy’r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holl</a:t>
            </a:r>
            <a:r>
              <a:rPr lang="en-GB" altLang="en-US" sz="1200" dirty="0" smtClean="0">
                <a:latin typeface="Calibri" pitchFamily="34" charset="0"/>
              </a:rPr>
              <a:t> staff </a:t>
            </a:r>
            <a:r>
              <a:rPr lang="en-GB" altLang="en-US" sz="1200" dirty="0" err="1" smtClean="0">
                <a:latin typeface="Calibri" pitchFamily="34" charset="0"/>
              </a:rPr>
              <a:t>yn</a:t>
            </a:r>
            <a:r>
              <a:rPr lang="en-GB" altLang="en-US" sz="1200" dirty="0" smtClean="0">
                <a:latin typeface="Calibri" pitchFamily="34" charset="0"/>
              </a:rPr>
              <a:t> </a:t>
            </a:r>
            <a:r>
              <a:rPr lang="en-GB" altLang="en-US" sz="1200" dirty="0" err="1" smtClean="0">
                <a:latin typeface="Calibri" pitchFamily="34" charset="0"/>
              </a:rPr>
              <a:t>cytuno</a:t>
            </a:r>
            <a:r>
              <a:rPr lang="en-GB" altLang="en-US" sz="1200" dirty="0" smtClean="0">
                <a:latin typeface="Calibri" pitchFamily="34" charset="0"/>
              </a:rPr>
              <a:t> a </a:t>
            </a:r>
            <a:r>
              <a:rPr lang="en-GB" altLang="en-US" sz="1200" dirty="0" err="1" smtClean="0">
                <a:latin typeface="Calibri" pitchFamily="34" charset="0"/>
              </a:rPr>
              <a:t>nhw</a:t>
            </a:r>
            <a:r>
              <a:rPr lang="en-GB" altLang="en-US" sz="1200" dirty="0" smtClean="0">
                <a:latin typeface="Calibri" pitchFamily="34" charset="0"/>
              </a:rPr>
              <a:t>?</a:t>
            </a:r>
          </a:p>
          <a:p>
            <a:pPr eaLnBrk="1" hangingPunct="1"/>
            <a:endParaRPr lang="en-GB" altLang="en-US" sz="1200" dirty="0" smtClean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3748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Boardwork</a:t>
            </a:r>
            <a:r>
              <a:rPr lang="en-GB" dirty="0" smtClean="0"/>
              <a:t> or discussion: autocratic, authoritarian, democratic, laissez-faire:</a:t>
            </a:r>
            <a:r>
              <a:rPr lang="en-GB" baseline="0" dirty="0" smtClean="0"/>
              <a:t> discuss the words. Others refer to them using different terms.</a:t>
            </a:r>
          </a:p>
          <a:p>
            <a:r>
              <a:rPr lang="en-GB" dirty="0" smtClean="0"/>
              <a:t>See handout of styles for discussion: students must conduct extensive research into this and compare styles </a:t>
            </a:r>
            <a:r>
              <a:rPr lang="en-GB" b="1" dirty="0" smtClean="0"/>
              <a:t>in relation to early years settings</a:t>
            </a:r>
          </a:p>
          <a:p>
            <a:r>
              <a:rPr lang="en-GB" b="0" dirty="0" smtClean="0"/>
              <a:t>Discuss different types of styles and settings:</a:t>
            </a:r>
          </a:p>
          <a:p>
            <a:r>
              <a:rPr lang="en-GB" b="0" dirty="0" smtClean="0"/>
              <a:t>When and why might an autocratic style be appropriate? Ask students for examples.</a:t>
            </a:r>
          </a:p>
          <a:p>
            <a:r>
              <a:rPr lang="en-GB" b="0" dirty="0" smtClean="0"/>
              <a:t>What about family centres? Why were they created? Which</a:t>
            </a:r>
            <a:r>
              <a:rPr lang="en-GB" b="0" baseline="0" dirty="0" smtClean="0"/>
              <a:t> types of leadership</a:t>
            </a:r>
            <a:r>
              <a:rPr lang="en-GB" b="0" dirty="0" smtClean="0"/>
              <a:t> style/s might help? In which sort of situations? Why?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5432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that theories regarding leadership have existed for quite some time.</a:t>
            </a:r>
          </a:p>
          <a:p>
            <a:r>
              <a:rPr lang="en-GB" dirty="0" smtClean="0"/>
              <a:t>Discuss each in turn- can they give examples of when a leader does/needs to do these? Can they compare these titles to each other: analysis?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820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129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7.jpeg"/><Relationship Id="rId3" Type="http://schemas.openxmlformats.org/officeDocument/2006/relationships/hyperlink" Target="http://www.google.co.uk/url?sa=i&amp;rct=j&amp;q=&amp;esrc=s&amp;source=images&amp;cd=&amp;cad=rja&amp;uact=8&amp;ved=0ahUKEwid4evh9IrSAhXCVxQKHUldCVYQjRwIBw&amp;url=http://www.uky.edu/mlk/content/about-dr-king&amp;bvm=bv.146786187,d.ZGg&amp;psig=AFQjCNFLSXUBoV2GbFknYfVN7esZgdaCAA&amp;ust=1487001056232869" TargetMode="External"/><Relationship Id="rId7" Type="http://schemas.openxmlformats.org/officeDocument/2006/relationships/hyperlink" Target="http://www.google.co.uk/url?sa=i&amp;rct=j&amp;q=&amp;esrc=s&amp;source=images&amp;cd=&amp;cad=rja&amp;uact=8&amp;ved=0ahUKEwiQt6Kl9IrSAhVD6xQKHYVhClYQjRwIBw&amp;url=http://quotesgram.com/quotes-from-famous-world-leaders/&amp;psig=AFQjCNEgDKArs-LtzBDuiJ-Cdwz7azCRpQ&amp;ust=1487000904427588" TargetMode="External"/><Relationship Id="rId12" Type="http://schemas.openxmlformats.org/officeDocument/2006/relationships/hyperlink" Target="http://www.google.co.uk/url?sa=i&amp;rct=j&amp;q=&amp;esrc=s&amp;source=images&amp;cd=&amp;cad=rja&amp;uact=8&amp;ved=0ahUKEwjPm6iL9YrSAhVGQBQKHSgPBFcQjRwIBw&amp;url=http://www.huffingtonpost.com/catherine-corman/mother-teresa-saint-of-da_b_12679712.html&amp;bvm=bv.146786187,d.ZGg&amp;psig=AFQjCNEd1C5QXtXwp1u0yWQoyOf69duIpQ&amp;ust=1487001142154082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image" Target="../media/image6.jpeg"/><Relationship Id="rId5" Type="http://schemas.openxmlformats.org/officeDocument/2006/relationships/hyperlink" Target="http://www.google.co.uk/url?sa=i&amp;rct=j&amp;q=&amp;esrc=s&amp;source=images&amp;cd=&amp;cad=rja&amp;uact=8&amp;ved=0ahUKEwjprc_y9IrSAhUDkRQKHd_PAlQQjRwIBw&amp;url=http://comicvine.gamespot.com/john-f-kennedy/4005-33077/&amp;bvm=bv.146786187,d.ZGg&amp;psig=AFQjCNF2BEYta5lbnr-KsZDLE3C_lAyZgw&amp;ust=1487001094433684" TargetMode="External"/><Relationship Id="rId10" Type="http://schemas.openxmlformats.org/officeDocument/2006/relationships/hyperlink" Target="http://www.google.co.uk/url?sa=i&amp;rct=j&amp;q=&amp;esrc=s&amp;source=images&amp;cd=&amp;cad=rja&amp;uact=8&amp;ved=0ahUKEwjM6oqY9IrSAhUCVxQKHZFVBlcQjRwIBw&amp;url=http://quotesgram.com/quotes-from-famous-world-leaders/&amp;psig=AFQjCNEgDKArs-LtzBDuiJ-Cdwz7azCRpQ&amp;ust=1487000904427588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://www.google.co.uk/url?sa=i&amp;rct=j&amp;q=&amp;esrc=s&amp;source=images&amp;cd=&amp;cad=rja&amp;uact=8&amp;ved=0ahUKEwiv8ZCZ9YrSAhUHkRQKHekcA1cQjRwIBw&amp;url=http://www.biography.com/people/rosa-parks-9433715&amp;psig=AFQjCNGmtyyReB05YFK_njHybXhcFECB-A&amp;ust=1487001175572852" TargetMode="External"/><Relationship Id="rId1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http://www.google.co.uk/url?sa=i&amp;rct=j&amp;q=&amp;esrc=s&amp;source=images&amp;cd=&amp;cad=rja&amp;uact=8&amp;ved=0ahUKEwiJoLjl9orSAhUGOhQKHcR6AlcQjRwIBw&amp;url=http://www.nurseryworld.co.uk/early-years-pioneers&amp;psig=AFQjCNEhSaVOEmafsO5-U4hW734EiyQsDg&amp;ust=1487001594465976" TargetMode="External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hyperlink" Target="https://www.google.co.uk/url?sa=i&amp;rct=j&amp;q=&amp;esrc=s&amp;source=images&amp;cd=&amp;cad=rja&amp;uact=8&amp;ved=0ahUKEwinzKHt9orSAhWHzxQKHRpCAVcQjRwIBw&amp;url=https://www.pinterest.com/Theeyadvisor/pioneers-in-early-childhood-education/&amp;psig=AFQjCNEhSaVOEmafsO5-U4hW734EiyQsDg&amp;ust=1487001594465976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9.jpeg"/><Relationship Id="rId9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cssiwsubsite/newcssiw/aboutus/providingsocialcare/childservices/childregs/?lang=en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ales.gov.uk/cssiwsubsite/newcssiw/aboutus/providingsocialcare/childservices/childregs/?skip=1&amp;lang=cy" TargetMode="External"/><Relationship Id="rId4" Type="http://schemas.openxmlformats.org/officeDocument/2006/relationships/hyperlink" Target="http://www.legislation.gov.uk/wsi/2011/105/contents/made/wels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EAEC6009/C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Arweinyddiaeth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yn</a:t>
            </a:r>
            <a:r>
              <a:rPr lang="en-GB" dirty="0" smtClean="0">
                <a:solidFill>
                  <a:schemeClr val="bg1"/>
                </a:solidFill>
              </a:rPr>
              <a:t> y </a:t>
            </a:r>
            <a:r>
              <a:rPr lang="en-GB" dirty="0" err="1" smtClean="0">
                <a:solidFill>
                  <a:schemeClr val="bg1"/>
                </a:solidFill>
              </a:rPr>
              <a:t>Ddarpariaeth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 err="1" smtClean="0">
                <a:solidFill>
                  <a:schemeClr val="bg1"/>
                </a:solidFill>
              </a:rPr>
              <a:t>’r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Blynyddoedd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Cynnar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Leadership in Early Years </a:t>
            </a:r>
            <a:r>
              <a:rPr lang="en-GB" dirty="0" smtClean="0">
                <a:solidFill>
                  <a:schemeClr val="bg1"/>
                </a:solidFill>
              </a:rPr>
              <a:t>Provision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DARLITH 1 – LECTURE 1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>
                <a:latin typeface="Calibri" pitchFamily="34" charset="0"/>
              </a:rPr>
              <a:t>Cyflwyniad</a:t>
            </a:r>
            <a:r>
              <a:rPr lang="en-GB" altLang="en-US" dirty="0" smtClean="0">
                <a:latin typeface="Calibri" pitchFamily="34" charset="0"/>
              </a:rPr>
              <a:t>/Introduction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 smtClean="0">
                <a:latin typeface="Calibri" pitchFamily="34" charset="0"/>
              </a:rPr>
              <a:t>Amcanion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Cynllun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gwaith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Atgoffa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amrywiaeth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leoliadau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blynyddoedd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cynnar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gallai’r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modiwl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gyfeirio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atynt</a:t>
            </a:r>
            <a:r>
              <a:rPr lang="en-GB" altLang="en-US" dirty="0" smtClean="0">
                <a:latin typeface="Calibri" pitchFamily="34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GB" altLang="en-US" dirty="0" err="1" smtClean="0">
                <a:latin typeface="Calibri" pitchFamily="34" charset="0"/>
              </a:rPr>
              <a:t>Gofyn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o’r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cychwyn</a:t>
            </a:r>
            <a:r>
              <a:rPr lang="en-GB" altLang="en-US" dirty="0" smtClean="0">
                <a:latin typeface="Calibri" pitchFamily="34" charset="0"/>
              </a:rPr>
              <a:t> am </a:t>
            </a:r>
            <a:r>
              <a:rPr lang="en-GB" altLang="en-US" dirty="0" err="1" smtClean="0">
                <a:latin typeface="Calibri" pitchFamily="34" charset="0"/>
              </a:rPr>
              <a:t>rhannu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arfer</a:t>
            </a:r>
            <a:r>
              <a:rPr lang="en-GB" altLang="en-US" dirty="0" smtClean="0">
                <a:latin typeface="Calibri" pitchFamily="34" charset="0"/>
              </a:rPr>
              <a:t> da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2 </a:t>
            </a:r>
            <a:r>
              <a:rPr lang="en-GB" altLang="en-US" dirty="0" err="1">
                <a:latin typeface="Calibri" pitchFamily="34" charset="0"/>
              </a:rPr>
              <a:t>asesiad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Astudiaeth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annibynnol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hanfodol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– </a:t>
            </a:r>
            <a:r>
              <a:rPr lang="en-GB" altLang="en-US" b="1" dirty="0" err="1" smtClean="0">
                <a:latin typeface="Calibri" pitchFamily="34" charset="0"/>
              </a:rPr>
              <a:t>dros</a:t>
            </a:r>
            <a:r>
              <a:rPr lang="en-GB" altLang="en-US" b="1" dirty="0" smtClean="0">
                <a:latin typeface="Calibri" pitchFamily="34" charset="0"/>
              </a:rPr>
              <a:t> </a:t>
            </a:r>
            <a:r>
              <a:rPr lang="en-GB" altLang="en-US" b="1" dirty="0" err="1" smtClean="0">
                <a:latin typeface="Calibri" pitchFamily="34" charset="0"/>
              </a:rPr>
              <a:t>Nadolig</a:t>
            </a:r>
            <a:endParaRPr lang="en-GB" altLang="en-US" b="1" dirty="0">
              <a:latin typeface="Calibri" pitchFamily="34" charset="0"/>
            </a:endParaRPr>
          </a:p>
          <a:p>
            <a:endParaRPr lang="en-GB" u="sng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Aims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Scheme of work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Reminder of a range of early years settings this module could relate to.</a:t>
            </a:r>
          </a:p>
          <a:p>
            <a:pPr>
              <a:lnSpc>
                <a:spcPct val="80000"/>
              </a:lnSpc>
            </a:pPr>
            <a:r>
              <a:rPr lang="en-GB" altLang="en-US" dirty="0" smtClean="0">
                <a:latin typeface="Calibri" pitchFamily="34" charset="0"/>
              </a:rPr>
              <a:t>Request </a:t>
            </a:r>
            <a:r>
              <a:rPr lang="en-GB" altLang="en-US" dirty="0">
                <a:latin typeface="Calibri" pitchFamily="34" charset="0"/>
              </a:rPr>
              <a:t>a sharing of good practice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2 assessments </a:t>
            </a:r>
            <a:endParaRPr lang="en-GB" altLang="en-US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b="1" dirty="0" smtClean="0">
                <a:latin typeface="Calibri" pitchFamily="34" charset="0"/>
              </a:rPr>
              <a:t>Crucial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that independent study is undertaken – </a:t>
            </a:r>
            <a:r>
              <a:rPr lang="en-GB" altLang="en-US" b="1" dirty="0" smtClean="0">
                <a:latin typeface="Calibri" pitchFamily="34" charset="0"/>
              </a:rPr>
              <a:t>over Christmas</a:t>
            </a:r>
            <a:endParaRPr lang="en-GB" altLang="en-US" b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 smtClean="0">
                <a:latin typeface="Calibri" pitchFamily="34" charset="0"/>
              </a:rPr>
              <a:t>Deilliannau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Dysgu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>
                <a:latin typeface="Calibri" pitchFamily="34" charset="0"/>
              </a:rPr>
              <a:t>Learning 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endParaRPr lang="en-GB" altLang="en-US" b="1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b="1" dirty="0" err="1" smtClean="0">
                <a:latin typeface="Calibri" pitchFamily="34" charset="0"/>
              </a:rPr>
              <a:t>dadansoddi’n</a:t>
            </a:r>
            <a:r>
              <a:rPr lang="en-GB" altLang="en-US" b="1" dirty="0" smtClean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feirniadol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athroniaeth</a:t>
            </a:r>
            <a:r>
              <a:rPr lang="en-GB" altLang="en-US" dirty="0">
                <a:latin typeface="Calibri" pitchFamily="34" charset="0"/>
              </a:rPr>
              <a:t> ac </a:t>
            </a:r>
            <a:r>
              <a:rPr lang="en-GB" altLang="en-US" dirty="0" err="1">
                <a:latin typeface="Calibri" pitchFamily="34" charset="0"/>
              </a:rPr>
              <a:t>egwyddorion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arweinyddiaeth</a:t>
            </a:r>
            <a:r>
              <a:rPr lang="en-GB" altLang="en-US" dirty="0">
                <a:latin typeface="Calibri" pitchFamily="34" charset="0"/>
              </a:rPr>
              <a:t> ac </a:t>
            </a:r>
            <a:r>
              <a:rPr lang="en-GB" altLang="en-US" dirty="0" err="1">
                <a:latin typeface="Calibri" pitchFamily="34" charset="0"/>
              </a:rPr>
              <a:t>arfer</a:t>
            </a:r>
            <a:r>
              <a:rPr lang="en-GB" altLang="en-US" dirty="0">
                <a:latin typeface="Calibri" pitchFamily="34" charset="0"/>
              </a:rPr>
              <a:t> da;</a:t>
            </a:r>
          </a:p>
          <a:p>
            <a:pPr>
              <a:lnSpc>
                <a:spcPct val="80000"/>
              </a:lnSpc>
            </a:pPr>
            <a:r>
              <a:rPr lang="cy-GB" altLang="en-US" b="1" dirty="0">
                <a:latin typeface="Calibri" pitchFamily="34" charset="0"/>
              </a:rPr>
              <a:t>ymchwilio</a:t>
            </a:r>
            <a:r>
              <a:rPr lang="cy-GB" altLang="en-US" dirty="0">
                <a:latin typeface="Calibri" pitchFamily="34" charset="0"/>
              </a:rPr>
              <a:t> a dangos </a:t>
            </a:r>
            <a:r>
              <a:rPr lang="cy-GB" altLang="en-US" b="1" dirty="0">
                <a:latin typeface="Calibri" pitchFamily="34" charset="0"/>
              </a:rPr>
              <a:t>dealltwriaeth feirniadol </a:t>
            </a:r>
            <a:r>
              <a:rPr lang="cy-GB" altLang="en-US" dirty="0">
                <a:latin typeface="Calibri" pitchFamily="34" charset="0"/>
              </a:rPr>
              <a:t>o ofynion polisïau statudol; 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b="1" dirty="0" err="1">
                <a:latin typeface="Calibri" pitchFamily="34" charset="0"/>
              </a:rPr>
              <a:t>dadansoddi’n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feirniadol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ddulliau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ffurfio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timau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hybu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gallu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fewn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lleoliadau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blynyddoedd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cynnar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trefnu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dysgu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a’u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gwybodaeth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drwy’r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defnydd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ystod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ffynonellau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gwybodaeth</a:t>
            </a:r>
            <a:r>
              <a:rPr lang="en-GB" altLang="en-US" dirty="0">
                <a:latin typeface="Calibri" pitchFamily="34" charset="0"/>
              </a:rPr>
              <a:t>, a </a:t>
            </a:r>
            <a:r>
              <a:rPr lang="en-GB" altLang="en-US" dirty="0" err="1">
                <a:latin typeface="Calibri" pitchFamily="34" charset="0"/>
              </a:rPr>
              <a:t>chyflwyno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gwaith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cy-GB" altLang="en-US" dirty="0">
                <a:latin typeface="Calibri" pitchFamily="34" charset="0"/>
              </a:rPr>
              <a:t>ar y lefel briodol. 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endParaRPr lang="en-GB" altLang="en-US" b="1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b="1" dirty="0" smtClean="0">
                <a:latin typeface="Calibri" pitchFamily="34" charset="0"/>
              </a:rPr>
              <a:t>critically </a:t>
            </a:r>
            <a:r>
              <a:rPr lang="en-GB" altLang="en-US" b="1" dirty="0">
                <a:latin typeface="Calibri" pitchFamily="34" charset="0"/>
              </a:rPr>
              <a:t>analyse </a:t>
            </a:r>
            <a:r>
              <a:rPr lang="en-GB" altLang="en-US" dirty="0">
                <a:latin typeface="Calibri" pitchFamily="34" charset="0"/>
              </a:rPr>
              <a:t>the philosophy and principles of leadership and good practice;</a:t>
            </a:r>
          </a:p>
          <a:p>
            <a:pPr>
              <a:lnSpc>
                <a:spcPct val="80000"/>
              </a:lnSpc>
            </a:pPr>
            <a:r>
              <a:rPr lang="en-GB" altLang="en-US" b="1" dirty="0">
                <a:latin typeface="Calibri" pitchFamily="34" charset="0"/>
              </a:rPr>
              <a:t>research</a:t>
            </a:r>
            <a:r>
              <a:rPr lang="en-GB" altLang="en-US" dirty="0">
                <a:latin typeface="Calibri" pitchFamily="34" charset="0"/>
              </a:rPr>
              <a:t> and demonstrate a </a:t>
            </a:r>
            <a:r>
              <a:rPr lang="en-GB" altLang="en-US" b="1" dirty="0">
                <a:latin typeface="Calibri" pitchFamily="34" charset="0"/>
              </a:rPr>
              <a:t>critical understanding </a:t>
            </a:r>
            <a:r>
              <a:rPr lang="en-GB" altLang="en-US" dirty="0">
                <a:latin typeface="Calibri" pitchFamily="34" charset="0"/>
              </a:rPr>
              <a:t>of statutory policy requirements; </a:t>
            </a:r>
          </a:p>
          <a:p>
            <a:pPr>
              <a:lnSpc>
                <a:spcPct val="80000"/>
              </a:lnSpc>
            </a:pPr>
            <a:r>
              <a:rPr lang="en-GB" altLang="en-US" b="1" dirty="0">
                <a:latin typeface="Calibri" pitchFamily="34" charset="0"/>
              </a:rPr>
              <a:t>critically analyse </a:t>
            </a:r>
            <a:r>
              <a:rPr lang="en-GB" altLang="en-US" dirty="0">
                <a:latin typeface="Calibri" pitchFamily="34" charset="0"/>
              </a:rPr>
              <a:t>methods and approaches to team and capacity building within early years settings;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organise their knowledge and learning through use of a range of information resources, and present their work at the appropriate level. 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703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latin typeface="Calibri" pitchFamily="34" charset="0"/>
              </a:rPr>
              <a:t>Aseiniadau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>
                <a:latin typeface="Calibri" pitchFamily="34" charset="0"/>
              </a:rPr>
              <a:t>Assessments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smtClean="0">
                <a:latin typeface="Calibri" pitchFamily="34" charset="0"/>
              </a:rPr>
              <a:t>Portfolio (60%)</a:t>
            </a:r>
          </a:p>
          <a:p>
            <a:endParaRPr lang="en-GB" altLang="en-US" dirty="0" smtClean="0">
              <a:latin typeface="Calibri" pitchFamily="34" charset="0"/>
            </a:endParaRPr>
          </a:p>
          <a:p>
            <a:r>
              <a:rPr lang="en-GB" altLang="en-US" dirty="0" smtClean="0">
                <a:latin typeface="Calibri" pitchFamily="34" charset="0"/>
              </a:rPr>
              <a:t>Group </a:t>
            </a:r>
            <a:r>
              <a:rPr lang="en-GB" altLang="en-US" dirty="0">
                <a:latin typeface="Calibri" pitchFamily="34" charset="0"/>
              </a:rPr>
              <a:t>Presentation </a:t>
            </a:r>
            <a:r>
              <a:rPr lang="en-GB" altLang="en-US" dirty="0" smtClean="0">
                <a:latin typeface="Calibri" pitchFamily="34" charset="0"/>
              </a:rPr>
              <a:t>(40%) and Report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 err="1" smtClean="0">
                <a:latin typeface="Calibri" pitchFamily="34" charset="0"/>
              </a:rPr>
              <a:t>Portffolio</a:t>
            </a:r>
            <a:r>
              <a:rPr lang="en-GB" altLang="en-US" dirty="0" smtClean="0">
                <a:latin typeface="Calibri" pitchFamily="34" charset="0"/>
              </a:rPr>
              <a:t> (60%)</a:t>
            </a:r>
          </a:p>
          <a:p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 smtClean="0">
                <a:latin typeface="Calibri" pitchFamily="34" charset="0"/>
              </a:rPr>
              <a:t>Cyflwyniad</a:t>
            </a:r>
            <a:r>
              <a:rPr lang="en-GB" altLang="en-US" dirty="0" smtClean="0">
                <a:latin typeface="Calibri" pitchFamily="34" charset="0"/>
              </a:rPr>
              <a:t>  </a:t>
            </a:r>
            <a:r>
              <a:rPr lang="en-GB" altLang="en-US" dirty="0" err="1">
                <a:latin typeface="Calibri" pitchFamily="34" charset="0"/>
              </a:rPr>
              <a:t>grŵp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smtClean="0">
                <a:latin typeface="Calibri" pitchFamily="34" charset="0"/>
              </a:rPr>
              <a:t>(40%) ac </a:t>
            </a:r>
            <a:r>
              <a:rPr lang="en-GB" altLang="en-US" dirty="0" err="1" smtClean="0">
                <a:latin typeface="Calibri" pitchFamily="34" charset="0"/>
              </a:rPr>
              <a:t>adroddiad</a:t>
            </a:r>
            <a:endParaRPr lang="en-GB" altLang="en-US" i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222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Dyddiadau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gyfer</a:t>
            </a:r>
            <a:r>
              <a:rPr lang="en-GB" sz="3600" dirty="0" smtClean="0"/>
              <a:t> </a:t>
            </a:r>
            <a:r>
              <a:rPr lang="en-GB" sz="3600" dirty="0" err="1" smtClean="0"/>
              <a:t>eich</a:t>
            </a:r>
            <a:r>
              <a:rPr lang="en-GB" sz="3600" dirty="0" smtClean="0"/>
              <a:t> </a:t>
            </a:r>
            <a:r>
              <a:rPr lang="en-GB" sz="3600" dirty="0" err="1" smtClean="0"/>
              <a:t>dyddiaduron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Dates for your diary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altLang="en-US" b="1" dirty="0" err="1">
                <a:latin typeface="Calibri" pitchFamily="34" charset="0"/>
              </a:rPr>
              <a:t>Portffolio</a:t>
            </a:r>
            <a:r>
              <a:rPr lang="en-GB" altLang="en-US" b="1" dirty="0">
                <a:latin typeface="Calibri" pitchFamily="34" charset="0"/>
              </a:rPr>
              <a:t> (60%)   </a:t>
            </a:r>
            <a:r>
              <a:rPr lang="en-GB" altLang="en-US" b="1" dirty="0" smtClean="0">
                <a:latin typeface="Calibri" pitchFamily="34" charset="0"/>
              </a:rPr>
              <a:t>                                          </a:t>
            </a:r>
            <a:r>
              <a:rPr lang="en-GB" altLang="en-US" b="1" dirty="0">
                <a:latin typeface="Calibri" pitchFamily="34" charset="0"/>
              </a:rPr>
              <a:t>4000 </a:t>
            </a:r>
            <a:r>
              <a:rPr lang="en-GB" altLang="en-US" b="1" dirty="0" smtClean="0">
                <a:latin typeface="Calibri" pitchFamily="34" charset="0"/>
              </a:rPr>
              <a:t>words</a:t>
            </a:r>
          </a:p>
          <a:p>
            <a:r>
              <a:rPr lang="en-GB" altLang="en-US" dirty="0" err="1" smtClean="0">
                <a:latin typeface="Calibri" pitchFamily="34" charset="0"/>
              </a:rPr>
              <a:t>Dydd</a:t>
            </a:r>
            <a:r>
              <a:rPr lang="en-GB" altLang="en-US" dirty="0" smtClean="0">
                <a:latin typeface="Calibri" pitchFamily="34" charset="0"/>
              </a:rPr>
              <a:t> + Top ups</a:t>
            </a:r>
          </a:p>
          <a:p>
            <a:pPr marL="0" indent="0">
              <a:buNone/>
            </a:pPr>
            <a:r>
              <a:rPr lang="en-GB" altLang="en-US" dirty="0" err="1" smtClean="0">
                <a:latin typeface="Calibri" pitchFamily="34" charset="0"/>
              </a:rPr>
              <a:t>Dydd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Llun</a:t>
            </a:r>
            <a:r>
              <a:rPr lang="en-GB" altLang="en-US" dirty="0" smtClean="0">
                <a:latin typeface="Calibri" pitchFamily="34" charset="0"/>
              </a:rPr>
              <a:t> 29ain </a:t>
            </a:r>
            <a:r>
              <a:rPr lang="en-GB" altLang="en-US" dirty="0" err="1" smtClean="0">
                <a:latin typeface="Calibri" pitchFamily="34" charset="0"/>
              </a:rPr>
              <a:t>Ionawr</a:t>
            </a:r>
            <a:r>
              <a:rPr lang="en-GB" altLang="en-US" dirty="0" smtClean="0">
                <a:latin typeface="Calibri" pitchFamily="34" charset="0"/>
              </a:rPr>
              <a:t> 2018 </a:t>
            </a:r>
            <a:r>
              <a:rPr lang="en-GB" altLang="en-US" dirty="0" err="1" smtClean="0">
                <a:latin typeface="Calibri" pitchFamily="34" charset="0"/>
              </a:rPr>
              <a:t>erbyn</a:t>
            </a:r>
            <a:r>
              <a:rPr lang="en-GB" altLang="en-US" dirty="0" smtClean="0">
                <a:latin typeface="Calibri" pitchFamily="34" charset="0"/>
              </a:rPr>
              <a:t> 3 </a:t>
            </a:r>
            <a:r>
              <a:rPr lang="en-GB" altLang="en-US" dirty="0" err="1" smtClean="0">
                <a:latin typeface="Calibri" pitchFamily="34" charset="0"/>
              </a:rPr>
              <a:t>o’r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gloch</a:t>
            </a:r>
            <a:r>
              <a:rPr lang="en-GB" altLang="en-US" dirty="0" smtClean="0">
                <a:latin typeface="Calibri" pitchFamily="34" charset="0"/>
              </a:rPr>
              <a:t>.</a:t>
            </a:r>
            <a:endParaRPr lang="en-GB" altLang="en-US" dirty="0">
              <a:latin typeface="Calibri" pitchFamily="34" charset="0"/>
            </a:endParaRPr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altLang="en-US" b="1" dirty="0" err="1">
                <a:latin typeface="Calibri" pitchFamily="34" charset="0"/>
              </a:rPr>
              <a:t>Cyflwyniad</a:t>
            </a:r>
            <a:r>
              <a:rPr lang="en-GB" altLang="en-US" b="1" dirty="0">
                <a:latin typeface="Calibri" pitchFamily="34" charset="0"/>
              </a:rPr>
              <a:t>  </a:t>
            </a:r>
            <a:r>
              <a:rPr lang="en-GB" altLang="en-US" b="1" dirty="0" err="1">
                <a:latin typeface="Calibri" pitchFamily="34" charset="0"/>
              </a:rPr>
              <a:t>grŵp</a:t>
            </a:r>
            <a:r>
              <a:rPr lang="en-GB" altLang="en-US" b="1" dirty="0">
                <a:latin typeface="Calibri" pitchFamily="34" charset="0"/>
              </a:rPr>
              <a:t> (40%) ac </a:t>
            </a:r>
            <a:r>
              <a:rPr lang="en-GB" altLang="en-US" b="1" dirty="0" err="1">
                <a:latin typeface="Calibri" pitchFamily="34" charset="0"/>
              </a:rPr>
              <a:t>adroddiad</a:t>
            </a:r>
            <a:r>
              <a:rPr lang="en-GB" altLang="en-US" b="1" dirty="0">
                <a:latin typeface="Calibri" pitchFamily="34" charset="0"/>
              </a:rPr>
              <a:t> </a:t>
            </a:r>
            <a:endParaRPr lang="en-GB" altLang="en-US" b="1" dirty="0" smtClean="0">
              <a:latin typeface="Calibri" pitchFamily="34" charset="0"/>
            </a:endParaRPr>
          </a:p>
          <a:p>
            <a:r>
              <a:rPr lang="en-GB" altLang="en-US" dirty="0" err="1" smtClean="0">
                <a:latin typeface="Calibri" pitchFamily="34" charset="0"/>
              </a:rPr>
              <a:t>Dydd</a:t>
            </a:r>
            <a:r>
              <a:rPr lang="en-GB" altLang="en-US" dirty="0" smtClean="0">
                <a:latin typeface="Calibri" pitchFamily="34" charset="0"/>
              </a:rPr>
              <a:t> 18/01/18 </a:t>
            </a:r>
            <a:r>
              <a:rPr lang="en-GB" altLang="en-US" dirty="0" err="1" smtClean="0">
                <a:latin typeface="Calibri" pitchFamily="34" charset="0"/>
              </a:rPr>
              <a:t>Caerfyrddin</a:t>
            </a:r>
            <a:endParaRPr lang="en-GB" altLang="en-US" dirty="0" smtClean="0">
              <a:latin typeface="Calibri" pitchFamily="34" charset="0"/>
            </a:endParaRPr>
          </a:p>
          <a:p>
            <a:r>
              <a:rPr lang="en-GB" altLang="en-US" dirty="0" smtClean="0">
                <a:latin typeface="Calibri" pitchFamily="34" charset="0"/>
              </a:rPr>
              <a:t>Top up 22/01/18 </a:t>
            </a:r>
            <a:r>
              <a:rPr lang="en-GB" altLang="en-US" dirty="0" err="1" smtClean="0">
                <a:latin typeface="Calibri" pitchFamily="34" charset="0"/>
              </a:rPr>
              <a:t>Townhill</a:t>
            </a:r>
            <a:endParaRPr lang="en-GB" altLang="en-US" dirty="0" smtClean="0">
              <a:latin typeface="Calibri" pitchFamily="34" charset="0"/>
            </a:endParaRPr>
          </a:p>
          <a:p>
            <a:r>
              <a:rPr lang="en-GB" altLang="en-US" dirty="0" smtClean="0">
                <a:latin typeface="Calibri" pitchFamily="34" charset="0"/>
              </a:rPr>
              <a:t>Top up 23/01/18 Aberystwyth 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altLang="en-US" b="1" dirty="0">
                <a:latin typeface="Calibri" pitchFamily="34" charset="0"/>
              </a:rPr>
              <a:t>Portfolio (60%)   </a:t>
            </a:r>
            <a:r>
              <a:rPr lang="en-GB" altLang="en-US" b="1" dirty="0" smtClean="0">
                <a:latin typeface="Calibri" pitchFamily="34" charset="0"/>
              </a:rPr>
              <a:t>                                   </a:t>
            </a:r>
            <a:r>
              <a:rPr lang="en-GB" altLang="en-US" b="1" dirty="0">
                <a:latin typeface="Calibri" pitchFamily="34" charset="0"/>
              </a:rPr>
              <a:t>4000 o </a:t>
            </a:r>
            <a:r>
              <a:rPr lang="en-GB" altLang="en-US" b="1" dirty="0" err="1" smtClean="0">
                <a:latin typeface="Calibri" pitchFamily="34" charset="0"/>
              </a:rPr>
              <a:t>eiriau</a:t>
            </a:r>
            <a:endParaRPr lang="en-GB" altLang="en-US" b="1" dirty="0" smtClean="0">
              <a:latin typeface="Calibri" pitchFamily="34" charset="0"/>
            </a:endParaRPr>
          </a:p>
          <a:p>
            <a:r>
              <a:rPr lang="en-GB" altLang="en-US" dirty="0" smtClean="0">
                <a:latin typeface="Calibri" pitchFamily="34" charset="0"/>
              </a:rPr>
              <a:t>Day + Top up                             Monday 29</a:t>
            </a:r>
            <a:r>
              <a:rPr lang="en-GB" altLang="en-US" baseline="30000" dirty="0" smtClean="0">
                <a:latin typeface="Calibri" pitchFamily="34" charset="0"/>
              </a:rPr>
              <a:t>th</a:t>
            </a:r>
            <a:r>
              <a:rPr lang="en-GB" altLang="en-US" dirty="0" smtClean="0">
                <a:latin typeface="Calibri" pitchFamily="34" charset="0"/>
              </a:rPr>
              <a:t> January 2018 by 3pm          </a:t>
            </a:r>
          </a:p>
          <a:p>
            <a:endParaRPr lang="en-GB" altLang="en-US" dirty="0">
              <a:latin typeface="Calibri" pitchFamily="34" charset="0"/>
            </a:endParaRPr>
          </a:p>
          <a:p>
            <a:endParaRPr lang="en-GB" altLang="en-US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en-GB" altLang="en-US" b="1" dirty="0">
                <a:latin typeface="Calibri" pitchFamily="34" charset="0"/>
              </a:rPr>
              <a:t>Group Presentation (40%) and Report </a:t>
            </a:r>
          </a:p>
          <a:p>
            <a:r>
              <a:rPr lang="en-GB" altLang="en-US" dirty="0" smtClean="0">
                <a:latin typeface="Calibri" pitchFamily="34" charset="0"/>
              </a:rPr>
              <a:t>Day 18/01/18 Carmarthen</a:t>
            </a:r>
          </a:p>
          <a:p>
            <a:r>
              <a:rPr lang="en-GB" altLang="en-US" dirty="0" smtClean="0">
                <a:latin typeface="Calibri" pitchFamily="34" charset="0"/>
              </a:rPr>
              <a:t>Top up 22/01/18 </a:t>
            </a:r>
            <a:r>
              <a:rPr lang="en-GB" altLang="en-US" dirty="0" err="1" smtClean="0">
                <a:latin typeface="Calibri" pitchFamily="34" charset="0"/>
              </a:rPr>
              <a:t>Townhill</a:t>
            </a:r>
            <a:endParaRPr lang="en-GB" altLang="en-US" dirty="0" smtClean="0">
              <a:latin typeface="Calibri" pitchFamily="34" charset="0"/>
            </a:endParaRPr>
          </a:p>
          <a:p>
            <a:r>
              <a:rPr lang="en-GB" altLang="en-US" dirty="0" smtClean="0">
                <a:latin typeface="Calibri" pitchFamily="34" charset="0"/>
              </a:rPr>
              <a:t>Top up 23/01/18 Aberystwyth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6506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Portffolio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Portfolio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 smtClean="0"/>
              <a:t>Portffolio</a:t>
            </a:r>
            <a:endParaRPr lang="en-GB" dirty="0" smtClean="0"/>
          </a:p>
          <a:p>
            <a:r>
              <a:rPr lang="en-GB" dirty="0" smtClean="0"/>
              <a:t>4000 words</a:t>
            </a:r>
          </a:p>
          <a:p>
            <a:r>
              <a:rPr lang="en-GB" dirty="0" err="1" smtClean="0"/>
              <a:t>Adrannau</a:t>
            </a:r>
            <a:r>
              <a:rPr lang="en-GB" dirty="0" smtClean="0"/>
              <a:t>/is-</a:t>
            </a:r>
            <a:r>
              <a:rPr lang="en-GB" dirty="0" err="1" smtClean="0"/>
              <a:t>deitlau</a:t>
            </a:r>
            <a:r>
              <a:rPr lang="en-GB" dirty="0" smtClean="0"/>
              <a:t>/</a:t>
            </a:r>
            <a:r>
              <a:rPr lang="en-GB" dirty="0" err="1" smtClean="0"/>
              <a:t>siartiau</a:t>
            </a:r>
            <a:r>
              <a:rPr lang="en-GB" dirty="0" smtClean="0"/>
              <a:t> a </a:t>
            </a:r>
            <a:r>
              <a:rPr lang="en-GB" dirty="0" err="1" smtClean="0"/>
              <a:t>thablau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Dewisiwch</a:t>
            </a:r>
            <a:r>
              <a:rPr lang="en-GB" dirty="0" smtClean="0"/>
              <a:t> 3 </a:t>
            </a:r>
            <a:r>
              <a:rPr lang="en-GB" dirty="0" err="1" smtClean="0"/>
              <a:t>arddull</a:t>
            </a:r>
            <a:r>
              <a:rPr lang="en-GB" dirty="0" smtClean="0"/>
              <a:t> o </a:t>
            </a:r>
            <a:r>
              <a:rPr lang="en-GB" dirty="0" err="1" smtClean="0"/>
              <a:t>arweinyddiaeth</a:t>
            </a:r>
            <a:r>
              <a:rPr lang="en-GB" dirty="0" smtClean="0"/>
              <a:t> – </a:t>
            </a:r>
            <a:r>
              <a:rPr lang="en-GB" dirty="0" err="1" smtClean="0"/>
              <a:t>dadansoddwch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feirniadaol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. </a:t>
            </a:r>
            <a:r>
              <a:rPr lang="en-GB" dirty="0" err="1" smtClean="0"/>
              <a:t>Darparwch</a:t>
            </a:r>
            <a:r>
              <a:rPr lang="en-GB" dirty="0" smtClean="0"/>
              <a:t> un </a:t>
            </a:r>
            <a:r>
              <a:rPr lang="en-GB" dirty="0" err="1" smtClean="0"/>
              <a:t>esiampl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bob </a:t>
            </a:r>
            <a:r>
              <a:rPr lang="en-GB" dirty="0" err="1" smtClean="0"/>
              <a:t>arddull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arddulliau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lleoliadau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Portfolio</a:t>
            </a:r>
          </a:p>
          <a:p>
            <a:r>
              <a:rPr lang="en-GB" dirty="0" smtClean="0"/>
              <a:t>4000 words</a:t>
            </a:r>
          </a:p>
          <a:p>
            <a:r>
              <a:rPr lang="en-GB" dirty="0" smtClean="0"/>
              <a:t>Sections/sub-headings/flow charts/tables</a:t>
            </a:r>
          </a:p>
          <a:p>
            <a:endParaRPr lang="en-GB" dirty="0" smtClean="0"/>
          </a:p>
          <a:p>
            <a:r>
              <a:rPr lang="en-GB" dirty="0" smtClean="0"/>
              <a:t>Choose 3 leadership styles – critically analyse your styles and explore how these impact on team working. Provide one example per style to highlight how your chosen styles support effective team working in settings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167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>
                <a:latin typeface="Calibri" pitchFamily="34" charset="0"/>
              </a:rPr>
              <a:t>4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5 </a:t>
            </a:r>
            <a:r>
              <a:rPr lang="en-GB" altLang="en-US" dirty="0" err="1">
                <a:latin typeface="Calibri" pitchFamily="34" charset="0"/>
              </a:rPr>
              <a:t>mewn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grŵp</a:t>
            </a:r>
            <a:r>
              <a:rPr lang="en-GB" altLang="en-US" dirty="0">
                <a:latin typeface="Calibri" pitchFamily="34" charset="0"/>
              </a:rPr>
              <a:t>. </a:t>
            </a:r>
            <a:endParaRPr lang="en-GB" altLang="en-US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en-GB" altLang="en-US" dirty="0" err="1" smtClean="0">
                <a:latin typeface="Calibri" pitchFamily="34" charset="0"/>
              </a:rPr>
              <a:t>Bydd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gofyn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smtClean="0">
                <a:latin typeface="Calibri" pitchFamily="34" charset="0"/>
              </a:rPr>
              <a:t>am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y </a:t>
            </a:r>
            <a:r>
              <a:rPr lang="en-GB" altLang="en-US" dirty="0" err="1">
                <a:latin typeface="Calibri" pitchFamily="34" charset="0"/>
              </a:rPr>
              <a:t>sgil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weithio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tîm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rheoli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amser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err="1" smtClean="0">
                <a:latin typeface="Calibri" pitchFamily="34" charset="0"/>
              </a:rPr>
              <a:t>ystyriaeth</a:t>
            </a:r>
            <a:r>
              <a:rPr lang="en-GB" altLang="en-US" dirty="0" smtClean="0">
                <a:latin typeface="Calibri" pitchFamily="34" charset="0"/>
              </a:rPr>
              <a:t> am </a:t>
            </a:r>
            <a:r>
              <a:rPr lang="en-GB" altLang="en-US" dirty="0" err="1" smtClean="0">
                <a:latin typeface="Calibri" pitchFamily="34" charset="0"/>
              </a:rPr>
              <a:t>eraill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cynllunio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gofalus</a:t>
            </a:r>
            <a:endParaRPr lang="en-GB" altLang="en-US" dirty="0" smtClean="0">
              <a:latin typeface="Calibri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latin typeface="Calibri" pitchFamily="34" charset="0"/>
              </a:rPr>
              <a:t>parch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 smtClean="0">
                <a:latin typeface="Calibri" pitchFamily="34" charset="0"/>
              </a:rPr>
              <a:t>4 </a:t>
            </a:r>
            <a:r>
              <a:rPr lang="en-GB" altLang="en-US" dirty="0">
                <a:latin typeface="Calibri" pitchFamily="34" charset="0"/>
              </a:rPr>
              <a:t>or 5 per </a:t>
            </a:r>
            <a:r>
              <a:rPr lang="en-GB" altLang="en-US" dirty="0" smtClean="0">
                <a:latin typeface="Calibri" pitchFamily="34" charset="0"/>
              </a:rPr>
              <a:t>group</a:t>
            </a:r>
          </a:p>
          <a:p>
            <a:pPr marL="0" indent="0">
              <a:buNone/>
            </a:pPr>
            <a:r>
              <a:rPr lang="en-GB" altLang="en-US" dirty="0" smtClean="0">
                <a:latin typeface="Calibri" pitchFamily="34" charset="0"/>
              </a:rPr>
              <a:t>This </a:t>
            </a:r>
            <a:r>
              <a:rPr lang="en-GB" altLang="en-US" dirty="0">
                <a:latin typeface="Calibri" pitchFamily="34" charset="0"/>
              </a:rPr>
              <a:t>will </a:t>
            </a:r>
            <a:r>
              <a:rPr lang="en-GB" altLang="en-US" dirty="0" smtClean="0">
                <a:latin typeface="Calibri" pitchFamily="34" charset="0"/>
              </a:rPr>
              <a:t>require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teamwork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time management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consideration for others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careful planning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i="1" dirty="0" smtClean="0">
                <a:latin typeface="Calibri" pitchFamily="34" charset="0"/>
              </a:rPr>
              <a:t>respect</a:t>
            </a:r>
            <a:endParaRPr lang="en-GB" altLang="en-US" i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746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Group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Cynlluniwch</a:t>
            </a:r>
            <a:r>
              <a:rPr lang="en-GB" dirty="0" smtClean="0"/>
              <a:t> agenda a </a:t>
            </a:r>
            <a:r>
              <a:rPr lang="en-GB" dirty="0" err="1" smtClean="0"/>
              <a:t>chyflwynwch</a:t>
            </a:r>
            <a:r>
              <a:rPr lang="en-GB" dirty="0" smtClean="0"/>
              <a:t> </a:t>
            </a:r>
            <a:r>
              <a:rPr lang="en-GB" dirty="0" err="1" smtClean="0"/>
              <a:t>cyfarfod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  <a:p>
            <a:r>
              <a:rPr lang="en-GB" dirty="0" err="1" smtClean="0"/>
              <a:t>Penodwch</a:t>
            </a:r>
            <a:r>
              <a:rPr lang="en-GB" dirty="0" smtClean="0"/>
              <a:t> </a:t>
            </a:r>
            <a:r>
              <a:rPr lang="en-GB" dirty="0" err="1" smtClean="0"/>
              <a:t>Cadeirydd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rheoli’r</a:t>
            </a:r>
            <a:r>
              <a:rPr lang="en-GB" dirty="0" smtClean="0"/>
              <a:t> broses</a:t>
            </a:r>
          </a:p>
          <a:p>
            <a:r>
              <a:rPr lang="en-GB" dirty="0" smtClean="0"/>
              <a:t>4/5 </a:t>
            </a:r>
            <a:r>
              <a:rPr lang="en-GB" dirty="0" err="1" smtClean="0"/>
              <a:t>eitem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tystiolaeth</a:t>
            </a:r>
            <a:r>
              <a:rPr lang="en-GB" dirty="0" smtClean="0"/>
              <a:t> a </a:t>
            </a:r>
            <a:r>
              <a:rPr lang="en-GB" dirty="0" err="1" smtClean="0"/>
              <a:t>dealltwriaeth</a:t>
            </a:r>
            <a:r>
              <a:rPr lang="en-GB" dirty="0" smtClean="0"/>
              <a:t> y </a:t>
            </a:r>
            <a:r>
              <a:rPr lang="en-GB" dirty="0" err="1" smtClean="0"/>
              <a:t>gyfraith</a:t>
            </a:r>
            <a:r>
              <a:rPr lang="en-GB" dirty="0" smtClean="0"/>
              <a:t>, </a:t>
            </a:r>
            <a:r>
              <a:rPr lang="en-GB" dirty="0" err="1" smtClean="0"/>
              <a:t>deddfwriaeth</a:t>
            </a:r>
            <a:r>
              <a:rPr lang="en-GB" dirty="0" smtClean="0"/>
              <a:t>, </a:t>
            </a:r>
            <a:r>
              <a:rPr lang="en-GB" dirty="0" err="1" smtClean="0"/>
              <a:t>polisiau</a:t>
            </a:r>
            <a:r>
              <a:rPr lang="en-GB" dirty="0" smtClean="0"/>
              <a:t>, </a:t>
            </a:r>
            <a:r>
              <a:rPr lang="en-GB" dirty="0" err="1" smtClean="0"/>
              <a:t>egwyddorion</a:t>
            </a:r>
            <a:r>
              <a:rPr lang="en-GB" dirty="0" smtClean="0"/>
              <a:t> a </a:t>
            </a:r>
            <a:r>
              <a:rPr lang="en-GB" dirty="0" err="1" smtClean="0"/>
              <a:t>gwerthoedd</a:t>
            </a:r>
            <a:r>
              <a:rPr lang="en-GB" dirty="0" smtClean="0"/>
              <a:t> y </a:t>
            </a:r>
            <a:r>
              <a:rPr lang="en-GB" dirty="0" err="1" smtClean="0"/>
              <a:t>lleoliad</a:t>
            </a:r>
            <a:r>
              <a:rPr lang="en-GB" dirty="0" smtClean="0"/>
              <a:t>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 smtClean="0">
                <a:latin typeface="Calibri" pitchFamily="34" charset="0"/>
              </a:rPr>
              <a:t>Create an agenda and deliver a team meeting</a:t>
            </a:r>
          </a:p>
          <a:p>
            <a:r>
              <a:rPr lang="en-GB" altLang="en-US" dirty="0" smtClean="0">
                <a:latin typeface="Calibri" pitchFamily="34" charset="0"/>
              </a:rPr>
              <a:t>Appoint a Chairperson to manage the process</a:t>
            </a:r>
          </a:p>
          <a:p>
            <a:r>
              <a:rPr lang="en-GB" altLang="en-US" dirty="0" smtClean="0">
                <a:latin typeface="Calibri" pitchFamily="34" charset="0"/>
              </a:rPr>
              <a:t>4/5 items to discuss, demonstrating evidence of your group understanding of the law, legislation, policies, principles and the values of the setting.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763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Trafodwch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discuss…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arweinydd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arweinydd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is a leader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Who is a leader?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8045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Image result for martin luther ki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20875"/>
            <a:ext cx="4041775" cy="275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jfk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640"/>
            <a:ext cx="3696345" cy="367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famous world leader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3120875"/>
            <a:ext cx="3120281" cy="3487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4" descr="Image result for rosa parks">
            <a:hlinkClick r:id="rId9"/>
          </p:cNvPr>
          <p:cNvSpPr>
            <a:spLocks noChangeAspect="1" noChangeArrowheads="1"/>
          </p:cNvSpPr>
          <p:nvPr/>
        </p:nvSpPr>
        <p:spPr bwMode="auto">
          <a:xfrm>
            <a:off x="155575" y="-13716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6" descr="Image result for rosa parks">
            <a:hlinkClick r:id="rId9"/>
          </p:cNvPr>
          <p:cNvSpPr>
            <a:spLocks noChangeAspect="1" noChangeArrowheads="1"/>
          </p:cNvSpPr>
          <p:nvPr/>
        </p:nvSpPr>
        <p:spPr bwMode="auto">
          <a:xfrm>
            <a:off x="307975" y="-12192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" name="Picture 2" descr="Image result for famous world leaders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8640"/>
            <a:ext cx="3581400" cy="315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mother teresa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38935"/>
            <a:ext cx="2410754" cy="325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G:\EAEC6009C the new Leadership\New for 2017\220px-Rosaparks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07" y="158936"/>
            <a:ext cx="2237545" cy="296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185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pioneers in early year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Image result for pioneers in early year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236" y="97822"/>
            <a:ext cx="4381500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6" descr="Image result for pioneers in early years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392300" y="-963488"/>
            <a:ext cx="18859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5" name="Picture 7" descr="G:\EAEC6009C the new Leadership\New for 2017\STEINER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273" y="2924944"/>
            <a:ext cx="2485150" cy="298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G:\EAEC6009C the new Leadership\uRI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3460273"/>
            <a:ext cx="3411556" cy="233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G:\EAEC6009C the new Leadership\New for 2017\mONTESSORI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885" y="3012472"/>
            <a:ext cx="2818506" cy="329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G:\EAEC6009C the new Leadership\mASLOW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60339"/>
            <a:ext cx="2475384" cy="329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G:\EAEC6009C the new Leadership\vYGOTSKY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97822"/>
            <a:ext cx="2088232" cy="282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234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Trafodwch</a:t>
            </a:r>
            <a:r>
              <a:rPr lang="en-GB" dirty="0" smtClean="0"/>
              <a:t> ‘</a:t>
            </a:r>
            <a:r>
              <a:rPr lang="en-GB" dirty="0" err="1" smtClean="0"/>
              <a:t>arweinyddiaeth</a:t>
            </a:r>
            <a:r>
              <a:rPr lang="en-GB" dirty="0" smtClean="0"/>
              <a:t>’</a:t>
            </a:r>
            <a:br>
              <a:rPr lang="en-GB" dirty="0" smtClean="0"/>
            </a:br>
            <a:r>
              <a:rPr lang="en-GB" dirty="0" smtClean="0"/>
              <a:t>Discuss ‘leadership’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Arweinyddiaeth</a:t>
            </a:r>
            <a:r>
              <a:rPr lang="en-GB" dirty="0" smtClean="0"/>
              <a:t> o </a:t>
            </a:r>
            <a:r>
              <a:rPr lang="en-GB" dirty="0" err="1" smtClean="0"/>
              <a:t>beth</a:t>
            </a:r>
            <a:r>
              <a:rPr lang="en-GB" dirty="0" smtClean="0"/>
              <a:t>?</a:t>
            </a:r>
          </a:p>
          <a:p>
            <a:r>
              <a:rPr lang="en-GB" dirty="0" smtClean="0"/>
              <a:t>….o </a:t>
            </a:r>
            <a:r>
              <a:rPr lang="en-GB" dirty="0" err="1" smtClean="0"/>
              <a:t>bwy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?</a:t>
            </a:r>
          </a:p>
          <a:p>
            <a:r>
              <a:rPr lang="en-GB" dirty="0" smtClean="0"/>
              <a:t>Pam?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Leadership of what?</a:t>
            </a:r>
          </a:p>
          <a:p>
            <a:r>
              <a:rPr lang="en-GB" dirty="0" smtClean="0"/>
              <a:t>….of whom?</a:t>
            </a:r>
          </a:p>
          <a:p>
            <a:r>
              <a:rPr lang="en-GB" dirty="0" smtClean="0"/>
              <a:t>Where?</a:t>
            </a:r>
          </a:p>
          <a:p>
            <a:r>
              <a:rPr lang="en-GB" dirty="0" smtClean="0"/>
              <a:t>How?</a:t>
            </a:r>
          </a:p>
          <a:p>
            <a:r>
              <a:rPr lang="en-GB" dirty="0" smtClean="0"/>
              <a:t>Why?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295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Arweinydd</a:t>
            </a:r>
            <a:r>
              <a:rPr lang="en-GB" dirty="0" smtClean="0"/>
              <a:t> a </a:t>
            </a:r>
            <a:r>
              <a:rPr lang="en-GB" dirty="0" err="1" smtClean="0"/>
              <a:t>Rheolwr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Leader and Manager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Trafodwch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gwahaniaeth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rolau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Discuss…</a:t>
            </a:r>
          </a:p>
          <a:p>
            <a:r>
              <a:rPr lang="en-GB" dirty="0" smtClean="0"/>
              <a:t>Is there a difference?</a:t>
            </a:r>
          </a:p>
          <a:p>
            <a:r>
              <a:rPr lang="en-GB" dirty="0" smtClean="0"/>
              <a:t>Are they different roles?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908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alibri" pitchFamily="34" charset="0"/>
              </a:rPr>
              <a:t>Effective </a:t>
            </a:r>
            <a:r>
              <a:rPr lang="en-GB" altLang="en-US" dirty="0" smtClean="0">
                <a:latin typeface="Calibri" pitchFamily="34" charset="0"/>
              </a:rPr>
              <a:t>leaders/ managers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 err="1" smtClean="0">
                <a:latin typeface="Calibri" pitchFamily="34" charset="0"/>
              </a:rPr>
              <a:t>Arweinyddwyr</a:t>
            </a:r>
            <a:r>
              <a:rPr lang="en-GB" altLang="en-US" dirty="0" smtClean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r</a:t>
            </a:r>
            <a:r>
              <a:rPr lang="en-GB" altLang="en-US" dirty="0" err="1" smtClean="0">
                <a:latin typeface="Calibri" pitchFamily="34" charset="0"/>
              </a:rPr>
              <a:t>heolwyr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effeithiol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Aim to develop a high quality service by including stakeholders in development issues and delegating responsibilities to staff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Take responsibility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Communicate the team’s achievements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Encourage the development of individuals to improve performance and self-esteem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nod </a:t>
            </a:r>
            <a:r>
              <a:rPr lang="en-GB" altLang="en-US" dirty="0" err="1">
                <a:latin typeface="Calibri" pitchFamily="34" charset="0"/>
              </a:rPr>
              <a:t>yw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gwasanaeth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ansawdd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uchel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gynnwys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holl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fudd-ddeiliaid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datblygu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dirprwyo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cyfrifoldebau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staff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Cymryd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cyfrifoldeb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Mynegi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cyflwaniadau’r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tim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Annog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datblygiad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unigolion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wella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perfformiad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hunan-barch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066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alibri" pitchFamily="34" charset="0"/>
              </a:rPr>
              <a:t>Effective leaders/ managers</a:t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 err="1">
                <a:latin typeface="Calibri" pitchFamily="34" charset="0"/>
              </a:rPr>
              <a:t>Arweinyddwyr</a:t>
            </a:r>
            <a:r>
              <a:rPr lang="en-GB" altLang="en-US" dirty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rheolwyr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effeithiol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Are adaptable – responsive and brave enough to try new methods</a:t>
            </a:r>
          </a:p>
          <a:p>
            <a:r>
              <a:rPr lang="en-GB" altLang="en-US" dirty="0">
                <a:latin typeface="Calibri" pitchFamily="34" charset="0"/>
              </a:rPr>
              <a:t>Lead by example</a:t>
            </a:r>
          </a:p>
          <a:p>
            <a:r>
              <a:rPr lang="en-GB" altLang="en-US" dirty="0">
                <a:latin typeface="Calibri" pitchFamily="34" charset="0"/>
              </a:rPr>
              <a:t>Communicate well and are approachable</a:t>
            </a:r>
          </a:p>
          <a:p>
            <a:r>
              <a:rPr lang="en-GB" altLang="en-US" dirty="0" smtClean="0">
                <a:latin typeface="Calibri" pitchFamily="34" charset="0"/>
              </a:rPr>
              <a:t>They do </a:t>
            </a:r>
            <a:r>
              <a:rPr lang="en-GB" altLang="en-US" dirty="0">
                <a:latin typeface="Calibri" pitchFamily="34" charset="0"/>
              </a:rPr>
              <a:t>not label staff – will focus on issues not person and respect confidentiality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 err="1">
                <a:latin typeface="Calibri" pitchFamily="34" charset="0"/>
              </a:rPr>
              <a:t>Parod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newid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ymatebol</a:t>
            </a:r>
            <a:r>
              <a:rPr lang="en-GB" altLang="en-US" dirty="0">
                <a:latin typeface="Calibri" pitchFamily="34" charset="0"/>
              </a:rPr>
              <a:t> ac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ddigon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dewr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roi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cynnig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ddulliau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newydd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Arwain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esiampl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Cyfathrebu’n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agos-atoch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Nid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ydynt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labelu</a:t>
            </a:r>
            <a:r>
              <a:rPr lang="en-GB" altLang="en-US" dirty="0">
                <a:latin typeface="Calibri" pitchFamily="34" charset="0"/>
              </a:rPr>
              <a:t> staff –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ganolbwyntio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hytrach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na’r</a:t>
            </a:r>
            <a:r>
              <a:rPr lang="en-GB" altLang="en-US" dirty="0">
                <a:latin typeface="Calibri" pitchFamily="34" charset="0"/>
              </a:rPr>
              <a:t> person a </a:t>
            </a:r>
            <a:r>
              <a:rPr lang="en-GB" altLang="en-US" dirty="0" err="1">
                <a:latin typeface="Calibri" pitchFamily="34" charset="0"/>
              </a:rPr>
              <a:t>pharchu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cyfrinachedd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918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b="1" dirty="0">
                <a:latin typeface="Calibri" pitchFamily="34" charset="0"/>
              </a:rPr>
              <a:t>Management theories - </a:t>
            </a:r>
            <a:r>
              <a:rPr lang="en-GB" altLang="en-US" sz="3200" b="1" dirty="0" err="1">
                <a:latin typeface="Calibri" pitchFamily="34" charset="0"/>
              </a:rPr>
              <a:t>Mckinsey’s</a:t>
            </a:r>
            <a:r>
              <a:rPr lang="en-GB" altLang="en-US" sz="3200" b="1" dirty="0">
                <a:latin typeface="Calibri" pitchFamily="34" charset="0"/>
              </a:rPr>
              <a:t> 7 S’s</a:t>
            </a:r>
            <a:r>
              <a:rPr lang="en-GB" altLang="en-US" sz="3200" dirty="0">
                <a:latin typeface="Calibri" pitchFamily="34" charset="0"/>
              </a:rPr>
              <a:t> </a:t>
            </a:r>
            <a:br>
              <a:rPr lang="en-GB" altLang="en-US" sz="3200" dirty="0">
                <a:latin typeface="Calibri" pitchFamily="34" charset="0"/>
              </a:rPr>
            </a:br>
            <a:r>
              <a:rPr lang="en-GB" altLang="en-US" sz="3200" b="1" dirty="0" err="1">
                <a:latin typeface="Calibri" pitchFamily="34" charset="0"/>
              </a:rPr>
              <a:t>Theoriau</a:t>
            </a:r>
            <a:r>
              <a:rPr lang="en-GB" altLang="en-US" sz="3200" b="1" dirty="0">
                <a:latin typeface="Calibri" pitchFamily="34" charset="0"/>
              </a:rPr>
              <a:t> </a:t>
            </a:r>
            <a:r>
              <a:rPr lang="en-GB" altLang="en-US" sz="3200" b="1" dirty="0" err="1">
                <a:latin typeface="Calibri" pitchFamily="34" charset="0"/>
              </a:rPr>
              <a:t>rheoli</a:t>
            </a:r>
            <a:r>
              <a:rPr lang="en-GB" altLang="en-US" sz="3200" b="1" dirty="0">
                <a:latin typeface="Calibri" pitchFamily="34" charset="0"/>
              </a:rPr>
              <a:t> – 7 </a:t>
            </a:r>
            <a:r>
              <a:rPr lang="en-GB" altLang="en-US" sz="3200" b="1" dirty="0" err="1">
                <a:latin typeface="Calibri" pitchFamily="34" charset="0"/>
              </a:rPr>
              <a:t>rheol</a:t>
            </a:r>
            <a:r>
              <a:rPr lang="en-GB" altLang="en-US" sz="3200" b="1" dirty="0">
                <a:latin typeface="Calibri" pitchFamily="34" charset="0"/>
              </a:rPr>
              <a:t> </a:t>
            </a:r>
            <a:r>
              <a:rPr lang="en-GB" altLang="en-US" sz="3200" b="1" dirty="0" err="1">
                <a:latin typeface="Calibri" pitchFamily="34" charset="0"/>
              </a:rPr>
              <a:t>Mckinsey</a:t>
            </a:r>
            <a:r>
              <a:rPr lang="en-GB" altLang="en-US" sz="3200" b="1" dirty="0"/>
              <a:t>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Shared values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Staff support and motivation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Skills needed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Strategies e.g. how to help children learn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Structure e.g. routines, rotas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Systems e.g. record keeping 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Style - leadership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Gwerthoedd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cyffredin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Cefnogi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chymell</a:t>
            </a:r>
            <a:r>
              <a:rPr lang="en-GB" altLang="en-US" dirty="0">
                <a:latin typeface="Calibri" pitchFamily="34" charset="0"/>
              </a:rPr>
              <a:t> staff</a:t>
            </a: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Sgiliau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angenrheidiol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Strategaethau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. </a:t>
            </a:r>
            <a:r>
              <a:rPr lang="en-GB" altLang="en-US" dirty="0" err="1">
                <a:latin typeface="Calibri" pitchFamily="34" charset="0"/>
              </a:rPr>
              <a:t>sut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helpu</a:t>
            </a:r>
            <a:r>
              <a:rPr lang="en-GB" altLang="en-US" dirty="0">
                <a:latin typeface="Calibri" pitchFamily="34" charset="0"/>
              </a:rPr>
              <a:t> plant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ddysgu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Strwythur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. </a:t>
            </a:r>
            <a:r>
              <a:rPr lang="en-GB" altLang="en-US" dirty="0" err="1">
                <a:latin typeface="Calibri" pitchFamily="34" charset="0"/>
              </a:rPr>
              <a:t>trefn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arferol</a:t>
            </a:r>
            <a:r>
              <a:rPr lang="en-GB" altLang="en-US" dirty="0">
                <a:latin typeface="Calibri" pitchFamily="34" charset="0"/>
              </a:rPr>
              <a:t>, rota</a:t>
            </a: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Systemau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e.e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cadw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cofnodion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err="1">
                <a:latin typeface="Calibri" pitchFamily="34" charset="0"/>
              </a:rPr>
              <a:t>Arddull</a:t>
            </a:r>
            <a:r>
              <a:rPr lang="en-GB" altLang="en-US" dirty="0">
                <a:latin typeface="Calibri" pitchFamily="34" charset="0"/>
              </a:rPr>
              <a:t> - </a:t>
            </a:r>
            <a:r>
              <a:rPr lang="en-GB" altLang="en-US" dirty="0" err="1">
                <a:latin typeface="Calibri" pitchFamily="34" charset="0"/>
              </a:rPr>
              <a:t>arweinydd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8118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z="3600" dirty="0" smtClean="0">
                <a:latin typeface="Calibri" pitchFamily="34" charset="0"/>
              </a:rPr>
              <a:t/>
            </a:r>
            <a:br>
              <a:rPr lang="en-GB" altLang="en-US" sz="3600" dirty="0" smtClean="0">
                <a:latin typeface="Calibri" pitchFamily="34" charset="0"/>
              </a:rPr>
            </a:br>
            <a:r>
              <a:rPr lang="en-GB" altLang="en-US" sz="3600" dirty="0" smtClean="0">
                <a:latin typeface="Calibri" pitchFamily="34" charset="0"/>
              </a:rPr>
              <a:t>Style – leadership: discuss </a:t>
            </a:r>
            <a:r>
              <a:rPr lang="en-GB" altLang="en-US" sz="3600" dirty="0">
                <a:latin typeface="Calibri" pitchFamily="34" charset="0"/>
              </a:rPr>
              <a:t/>
            </a:r>
            <a:br>
              <a:rPr lang="en-GB" altLang="en-US" sz="3600" dirty="0">
                <a:latin typeface="Calibri" pitchFamily="34" charset="0"/>
              </a:rPr>
            </a:br>
            <a:r>
              <a:rPr lang="en-GB" altLang="en-US" sz="3600" dirty="0" err="1" smtClean="0">
                <a:latin typeface="Calibri" pitchFamily="34" charset="0"/>
              </a:rPr>
              <a:t>Arddull</a:t>
            </a:r>
            <a:r>
              <a:rPr lang="en-GB" altLang="en-US" sz="3600" dirty="0" smtClean="0">
                <a:latin typeface="Calibri" pitchFamily="34" charset="0"/>
              </a:rPr>
              <a:t> – </a:t>
            </a:r>
            <a:r>
              <a:rPr lang="en-GB" altLang="en-US" sz="3600" dirty="0" err="1" smtClean="0">
                <a:latin typeface="Calibri" pitchFamily="34" charset="0"/>
              </a:rPr>
              <a:t>arweinydd</a:t>
            </a:r>
            <a:r>
              <a:rPr lang="en-GB" altLang="en-US" sz="3600" dirty="0" smtClean="0">
                <a:latin typeface="Calibri" pitchFamily="34" charset="0"/>
              </a:rPr>
              <a:t>: </a:t>
            </a:r>
            <a:r>
              <a:rPr lang="en-GB" altLang="en-US" sz="3600" dirty="0" err="1" smtClean="0">
                <a:latin typeface="Calibri" pitchFamily="34" charset="0"/>
              </a:rPr>
              <a:t>trafodwch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dibynnu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ba</a:t>
            </a:r>
            <a:r>
              <a:rPr lang="en-GB" dirty="0" smtClean="0"/>
              <a:t> </a:t>
            </a:r>
            <a:r>
              <a:rPr lang="en-GB" dirty="0" err="1" smtClean="0"/>
              <a:t>fath</a:t>
            </a:r>
            <a:r>
              <a:rPr lang="en-GB" dirty="0" smtClean="0"/>
              <a:t> o </a:t>
            </a:r>
            <a:r>
              <a:rPr lang="en-GB" dirty="0" err="1" smtClean="0"/>
              <a:t>ddarpariaeth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/</a:t>
            </a:r>
            <a:r>
              <a:rPr lang="en-GB" dirty="0" err="1" smtClean="0"/>
              <a:t>rhieni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Is this dependent on the type of provision/setting?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4470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Ymchwiliwch</a:t>
            </a:r>
            <a:r>
              <a:rPr lang="en-GB" smtClean="0"/>
              <a:t>/Research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Fielder’s contingency theory </a:t>
            </a:r>
            <a:r>
              <a:rPr lang="en-GB" sz="2800" dirty="0" smtClean="0"/>
              <a:t>(1967): ....</a:t>
            </a:r>
            <a:r>
              <a:rPr lang="en-GB" sz="2800" i="1" dirty="0" smtClean="0"/>
              <a:t>two types of leader, the task master and the people person.</a:t>
            </a:r>
          </a:p>
          <a:p>
            <a:r>
              <a:rPr lang="en-GB" sz="2800" b="1" dirty="0" smtClean="0"/>
              <a:t>Path Goal Theory </a:t>
            </a:r>
            <a:r>
              <a:rPr lang="en-GB" sz="2800" i="1" dirty="0" smtClean="0"/>
              <a:t>(</a:t>
            </a:r>
            <a:r>
              <a:rPr lang="en-GB" sz="2800" i="1" dirty="0" err="1" smtClean="0"/>
              <a:t>Lyus</a:t>
            </a:r>
            <a:r>
              <a:rPr lang="en-GB" sz="2800" i="1" dirty="0" smtClean="0"/>
              <a:t>, 1998): Directive leadership; Supportive leadership; Participative leadership; Achievement oriented leadership.</a:t>
            </a:r>
          </a:p>
          <a:p>
            <a:r>
              <a:rPr lang="en-GB" sz="2800" b="1" dirty="0" err="1" smtClean="0"/>
              <a:t>Neugebauer</a:t>
            </a:r>
            <a:r>
              <a:rPr lang="en-GB" sz="2800" dirty="0" smtClean="0"/>
              <a:t> (1985): </a:t>
            </a:r>
            <a:r>
              <a:rPr lang="en-GB" sz="2800" i="1" dirty="0" smtClean="0"/>
              <a:t>four typologies: task master; comrade; motivator; </a:t>
            </a:r>
            <a:r>
              <a:rPr lang="en-GB" sz="2800" i="1" dirty="0" err="1" smtClean="0"/>
              <a:t>unleader</a:t>
            </a:r>
            <a:r>
              <a:rPr lang="en-GB" sz="2800" i="1" dirty="0" smtClean="0"/>
              <a:t>.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16059287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r>
              <a:rPr lang="en-GB" dirty="0" smtClean="0"/>
              <a:t>/home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Stamopoulos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E. (2012) </a:t>
            </a:r>
            <a:r>
              <a:rPr lang="en-GB" sz="2800" i="1" dirty="0" smtClean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Reframing </a:t>
            </a:r>
            <a:r>
              <a:rPr lang="en-GB" sz="2800" i="1" dirty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early childhood leadership.</a:t>
            </a:r>
            <a:r>
              <a:rPr lang="en-GB" sz="2800" dirty="0">
                <a:latin typeface="Calibri" panose="020F0502020204030204" pitchFamily="34" charset="0"/>
                <a:ea typeface="Times New Roman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Australasian Journal of Early Childhood;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June 2012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, Vol. 37 Issue 2,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pp42-48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>
                <a:latin typeface="Calibri" pitchFamily="34" charset="0"/>
              </a:rPr>
              <a:t>Care </a:t>
            </a:r>
            <a:r>
              <a:rPr lang="en-GB" altLang="en-US" sz="2800" dirty="0">
                <a:latin typeface="Calibri" pitchFamily="34" charset="0"/>
              </a:rPr>
              <a:t>Standards Act and Care Standards Regulations:</a:t>
            </a:r>
          </a:p>
          <a:p>
            <a:pPr>
              <a:lnSpc>
                <a:spcPct val="80000"/>
              </a:lnSpc>
            </a:pPr>
            <a:r>
              <a:rPr lang="en-GB" altLang="en-US" sz="2800" u="sng" dirty="0" smtClean="0">
                <a:latin typeface="Calibri" pitchFamily="34" charset="0"/>
                <a:hlinkClick r:id="rId3"/>
              </a:rPr>
              <a:t>http</a:t>
            </a:r>
            <a:r>
              <a:rPr lang="en-GB" altLang="en-US" sz="2800" u="sng" dirty="0">
                <a:latin typeface="Calibri" pitchFamily="34" charset="0"/>
                <a:hlinkClick r:id="rId3"/>
              </a:rPr>
              <a:t>://wales.gov.uk/cssiwsubsite/newcssiw/aboutus/providingsocialcare/childservices/childregs/?</a:t>
            </a:r>
            <a:r>
              <a:rPr lang="en-GB" altLang="en-US" sz="2800" u="sng" dirty="0" smtClean="0">
                <a:latin typeface="Calibri" pitchFamily="34" charset="0"/>
                <a:hlinkClick r:id="rId3"/>
              </a:rPr>
              <a:t>lang=en</a:t>
            </a:r>
            <a:endParaRPr lang="en-GB" altLang="en-US" sz="2800" u="sng" dirty="0" smtClean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cy-GB" altLang="en-US" sz="2800" dirty="0">
                <a:latin typeface="Calibri" pitchFamily="34" charset="0"/>
              </a:rPr>
              <a:t>Deddf Safonau Gofal a Rheoliadau Safonau Gofal</a:t>
            </a:r>
            <a:r>
              <a:rPr lang="cy-GB" altLang="en-US" sz="2800" u="sng" dirty="0">
                <a:latin typeface="Calibri" pitchFamily="34" charset="0"/>
                <a:hlinkClick r:id="rId4"/>
              </a:rPr>
              <a:t> </a:t>
            </a:r>
            <a:endParaRPr lang="cy-GB" altLang="en-US" sz="2800" u="sng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800" dirty="0" smtClean="0">
                <a:latin typeface="Calibri" pitchFamily="34" charset="0"/>
                <a:hlinkClick r:id="rId5"/>
              </a:rPr>
              <a:t>http</a:t>
            </a:r>
            <a:r>
              <a:rPr lang="en-GB" altLang="en-US" sz="2800" dirty="0">
                <a:latin typeface="Calibri" pitchFamily="34" charset="0"/>
                <a:hlinkClick r:id="rId5"/>
              </a:rPr>
              <a:t>://wales.gov.uk/cssiwsubsite/newcssiw/aboutus/providingsocialcare/childservices/childregs/?skip=1&amp;lang=cy</a:t>
            </a:r>
            <a:endParaRPr lang="en-GB" altLang="en-US" sz="2800" dirty="0">
              <a:latin typeface="Calibri" pitchFamily="34" charset="0"/>
            </a:endParaRPr>
          </a:p>
          <a:p>
            <a:endParaRPr lang="en-GB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ea typeface="Calibri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8874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498</TotalTime>
  <Words>1604</Words>
  <Application>Microsoft Office PowerPoint</Application>
  <PresentationFormat>On-screen Show (4:3)</PresentationFormat>
  <Paragraphs>222</Paragraphs>
  <Slides>19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20140311PresentationUWTSDTemplate</vt:lpstr>
      <vt:lpstr>EAEC6009/C</vt:lpstr>
      <vt:lpstr>Cyflwyniad/Introduction</vt:lpstr>
      <vt:lpstr>Deilliannau Dysgu Learning Outcomes</vt:lpstr>
      <vt:lpstr>Aseiniadau Assessments</vt:lpstr>
      <vt:lpstr>Dyddiadau ar gyfer eich dyddiaduron Dates for your diary</vt:lpstr>
      <vt:lpstr>Portffolio Portfolio</vt:lpstr>
      <vt:lpstr>Trafodaeth grŵp Group Discussion</vt:lpstr>
      <vt:lpstr>Trafodaeth grŵp Group Discussion</vt:lpstr>
      <vt:lpstr>Trafodwch… discuss…</vt:lpstr>
      <vt:lpstr>PowerPoint Presentation</vt:lpstr>
      <vt:lpstr>PowerPoint Presentation</vt:lpstr>
      <vt:lpstr>Trafodwch ‘arweinyddiaeth’ Discuss ‘leadership’</vt:lpstr>
      <vt:lpstr>Arweinydd a Rheolwr Leader and Manager</vt:lpstr>
      <vt:lpstr>Effective leaders/ managers Arweinyddwyr/rheolwyr effeithiol</vt:lpstr>
      <vt:lpstr>Effective leaders/ managers Arweinyddwyr/rheolwyr effeithiol</vt:lpstr>
      <vt:lpstr>Management theories - Mckinsey’s 7 S’s  Theoriau rheoli – 7 rheol Mckinsey </vt:lpstr>
      <vt:lpstr> Style – leadership: discuss  Arddull – arweinydd: trafodwch </vt:lpstr>
      <vt:lpstr>Ymchwiliwch/Research</vt:lpstr>
      <vt:lpstr>Gwaith darllen/home study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36</cp:revision>
  <cp:lastPrinted>2016-02-17T13:00:40Z</cp:lastPrinted>
  <dcterms:created xsi:type="dcterms:W3CDTF">2015-04-14T15:21:28Z</dcterms:created>
  <dcterms:modified xsi:type="dcterms:W3CDTF">2017-12-11T08:30:11Z</dcterms:modified>
</cp:coreProperties>
</file>