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86" r:id="rId3"/>
    <p:sldId id="288" r:id="rId4"/>
    <p:sldId id="289" r:id="rId5"/>
    <p:sldId id="294" r:id="rId6"/>
    <p:sldId id="290" r:id="rId7"/>
    <p:sldId id="291" r:id="rId8"/>
    <p:sldId id="292" r:id="rId9"/>
    <p:sldId id="284" r:id="rId10"/>
    <p:sldId id="272" r:id="rId11"/>
    <p:sldId id="273" r:id="rId12"/>
    <p:sldId id="274" r:id="rId13"/>
    <p:sldId id="282" r:id="rId14"/>
    <p:sldId id="275" r:id="rId15"/>
    <p:sldId id="276" r:id="rId16"/>
    <p:sldId id="283" r:id="rId17"/>
    <p:sldId id="277" r:id="rId18"/>
    <p:sldId id="271" r:id="rId19"/>
    <p:sldId id="278" r:id="rId20"/>
    <p:sldId id="279" r:id="rId21"/>
    <p:sldId id="28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4" autoAdjust="0"/>
    <p:restoredTop sz="94660"/>
  </p:normalViewPr>
  <p:slideViewPr>
    <p:cSldViewPr snapToGrid="0">
      <p:cViewPr varScale="1">
        <p:scale>
          <a:sx n="68" d="100"/>
          <a:sy n="68" d="100"/>
        </p:scale>
        <p:origin x="65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BBA163-7C48-4FF2-9A0B-728A0D623B7B}" type="datetimeFigureOut">
              <a:rPr lang="en-US" smtClean="0"/>
              <a:t>1/27/2020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638ADC-5B66-4EF8-891B-B12700A3EDB6}" type="slidenum">
              <a:rPr lang="en-US" smtClean="0"/>
              <a:t>‹#›</a:t>
            </a:fld>
            <a:endParaRPr lang="en-US"/>
          </a:p>
        </p:txBody>
      </p:sp>
    </p:spTree>
    <p:extLst>
      <p:ext uri="{BB962C8B-B14F-4D97-AF65-F5344CB8AC3E}">
        <p14:creationId xmlns:p14="http://schemas.microsoft.com/office/powerpoint/2010/main" val="4007373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E0176A2-DA88-4EF0-B12E-21ABEC14E9BE}" type="slidenum">
              <a:rPr lang="en-US"/>
              <a:pPr/>
              <a:t>10</a:t>
            </a:fld>
            <a:endParaRPr lang="en-US"/>
          </a:p>
        </p:txBody>
      </p:sp>
      <p:sp>
        <p:nvSpPr>
          <p:cNvPr id="184322" name="Rectangle 2"/>
          <p:cNvSpPr>
            <a:spLocks noGrp="1" noRot="1" noChangeAspect="1" noChangeArrowheads="1" noTextEdit="1"/>
          </p:cNvSpPr>
          <p:nvPr>
            <p:ph type="sldImg"/>
          </p:nvPr>
        </p:nvSpPr>
        <p:spPr>
          <a:ln/>
        </p:spPr>
      </p:sp>
      <p:sp>
        <p:nvSpPr>
          <p:cNvPr id="18432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933464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4C8A0BA-5C7C-4AE5-8179-C149612A726C}" type="slidenum">
              <a:rPr lang="en-US"/>
              <a:pPr/>
              <a:t>11</a:t>
            </a:fld>
            <a:endParaRPr lang="en-US"/>
          </a:p>
        </p:txBody>
      </p:sp>
      <p:sp>
        <p:nvSpPr>
          <p:cNvPr id="186370" name="Rectangle 2"/>
          <p:cNvSpPr>
            <a:spLocks noGrp="1" noRot="1" noChangeAspect="1" noChangeArrowheads="1" noTextEdit="1"/>
          </p:cNvSpPr>
          <p:nvPr>
            <p:ph type="sldImg"/>
          </p:nvPr>
        </p:nvSpPr>
        <p:spPr>
          <a:ln/>
        </p:spPr>
      </p:sp>
      <p:sp>
        <p:nvSpPr>
          <p:cNvPr id="1863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2801436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D7732A5-7B08-4000-968A-1A9ACB378689}" type="slidenum">
              <a:rPr lang="en-US"/>
              <a:pPr/>
              <a:t>12</a:t>
            </a:fld>
            <a:endParaRPr lang="en-US"/>
          </a:p>
        </p:txBody>
      </p:sp>
      <p:sp>
        <p:nvSpPr>
          <p:cNvPr id="188418" name="Rectangle 2"/>
          <p:cNvSpPr>
            <a:spLocks noGrp="1" noRot="1" noChangeAspect="1" noChangeArrowheads="1" noTextEdit="1"/>
          </p:cNvSpPr>
          <p:nvPr>
            <p:ph type="sldImg"/>
          </p:nvPr>
        </p:nvSpPr>
        <p:spPr>
          <a:ln/>
        </p:spPr>
      </p:sp>
      <p:sp>
        <p:nvSpPr>
          <p:cNvPr id="1884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3360936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6BEED67-B3C7-40A6-B2AD-CB0015AB1967}" type="slidenum">
              <a:rPr lang="en-US"/>
              <a:pPr/>
              <a:t>14</a:t>
            </a:fld>
            <a:endParaRPr lang="en-US"/>
          </a:p>
        </p:txBody>
      </p:sp>
      <p:sp>
        <p:nvSpPr>
          <p:cNvPr id="194562" name="Rectangle 2"/>
          <p:cNvSpPr>
            <a:spLocks noGrp="1" noRot="1" noChangeAspect="1" noChangeArrowheads="1" noTextEdit="1"/>
          </p:cNvSpPr>
          <p:nvPr>
            <p:ph type="sldImg"/>
          </p:nvPr>
        </p:nvSpPr>
        <p:spPr>
          <a:ln/>
        </p:spPr>
      </p:sp>
      <p:sp>
        <p:nvSpPr>
          <p:cNvPr id="19456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9744776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7D8F4F1-FD8B-45BC-9B14-3B5A22FE3E39}" type="slidenum">
              <a:rPr lang="en-US"/>
              <a:pPr/>
              <a:t>15</a:t>
            </a:fld>
            <a:endParaRPr lang="en-US"/>
          </a:p>
        </p:txBody>
      </p:sp>
      <p:sp>
        <p:nvSpPr>
          <p:cNvPr id="196610" name="Rectangle 2"/>
          <p:cNvSpPr>
            <a:spLocks noGrp="1" noRot="1" noChangeAspect="1" noChangeArrowheads="1" noTextEdit="1"/>
          </p:cNvSpPr>
          <p:nvPr>
            <p:ph type="sldImg"/>
          </p:nvPr>
        </p:nvSpPr>
        <p:spPr>
          <a:ln/>
        </p:spPr>
      </p:sp>
      <p:sp>
        <p:nvSpPr>
          <p:cNvPr id="19661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659383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E81F8E2-7F85-4C28-B543-9D5694620ED2}" type="slidenum">
              <a:rPr lang="en-US"/>
              <a:pPr/>
              <a:t>17</a:t>
            </a:fld>
            <a:endParaRPr lang="en-US"/>
          </a:p>
        </p:txBody>
      </p:sp>
      <p:sp>
        <p:nvSpPr>
          <p:cNvPr id="198658" name="Rectangle 2"/>
          <p:cNvSpPr>
            <a:spLocks noGrp="1" noRot="1" noChangeAspect="1" noChangeArrowheads="1" noTextEdit="1"/>
          </p:cNvSpPr>
          <p:nvPr>
            <p:ph type="sldImg"/>
          </p:nvPr>
        </p:nvSpPr>
        <p:spPr>
          <a:ln/>
        </p:spPr>
      </p:sp>
      <p:sp>
        <p:nvSpPr>
          <p:cNvPr id="1986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7309702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29D50E4-9C06-4BDE-BFF9-F1113ABAE16C}" type="slidenum">
              <a:rPr lang="en-US"/>
              <a:pPr/>
              <a:t>18</a:t>
            </a:fld>
            <a:endParaRPr lang="en-US"/>
          </a:p>
        </p:txBody>
      </p:sp>
      <p:sp>
        <p:nvSpPr>
          <p:cNvPr id="172034" name="Rectangle 2"/>
          <p:cNvSpPr>
            <a:spLocks noGrp="1" noRot="1" noChangeAspect="1" noChangeArrowheads="1" noTextEdit="1"/>
          </p:cNvSpPr>
          <p:nvPr>
            <p:ph type="sldImg"/>
          </p:nvPr>
        </p:nvSpPr>
        <p:spPr>
          <a:ln/>
        </p:spPr>
      </p:sp>
      <p:sp>
        <p:nvSpPr>
          <p:cNvPr id="17203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4112255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E430D85-DE9F-40CF-9DCC-0FE2B9191ED7}" type="slidenum">
              <a:rPr lang="en-US"/>
              <a:pPr/>
              <a:t>19</a:t>
            </a:fld>
            <a:endParaRPr lang="en-US"/>
          </a:p>
        </p:txBody>
      </p:sp>
      <p:sp>
        <p:nvSpPr>
          <p:cNvPr id="208898" name="Rectangle 2"/>
          <p:cNvSpPr>
            <a:spLocks noGrp="1" noRot="1" noChangeAspect="1" noChangeArrowheads="1" noTextEdit="1"/>
          </p:cNvSpPr>
          <p:nvPr>
            <p:ph type="sldImg"/>
          </p:nvPr>
        </p:nvSpPr>
        <p:spPr>
          <a:ln/>
        </p:spPr>
      </p:sp>
      <p:sp>
        <p:nvSpPr>
          <p:cNvPr id="2088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11901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D00FBD3-589F-4556-B754-F21EADCD3036}" type="slidenum">
              <a:rPr lang="en-US"/>
              <a:pPr/>
              <a:t>20</a:t>
            </a:fld>
            <a:endParaRPr lang="en-US"/>
          </a:p>
        </p:txBody>
      </p:sp>
      <p:sp>
        <p:nvSpPr>
          <p:cNvPr id="210946" name="Rectangle 2"/>
          <p:cNvSpPr>
            <a:spLocks noGrp="1" noRot="1" noChangeAspect="1" noChangeArrowheads="1" noTextEdit="1"/>
          </p:cNvSpPr>
          <p:nvPr>
            <p:ph type="sldImg"/>
          </p:nvPr>
        </p:nvSpPr>
        <p:spPr>
          <a:ln/>
        </p:spPr>
      </p:sp>
      <p:sp>
        <p:nvSpPr>
          <p:cNvPr id="21094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1990285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4C43C25-1EED-42BD-9C25-A98F0F75972A}" type="slidenum">
              <a:rPr lang="en-US"/>
              <a:pPr/>
              <a:t>21</a:t>
            </a:fld>
            <a:endParaRPr lang="en-US"/>
          </a:p>
        </p:txBody>
      </p:sp>
      <p:sp>
        <p:nvSpPr>
          <p:cNvPr id="212994" name="Rectangle 2"/>
          <p:cNvSpPr>
            <a:spLocks noGrp="1" noRot="1" noChangeAspect="1" noChangeArrowheads="1" noTextEdit="1"/>
          </p:cNvSpPr>
          <p:nvPr>
            <p:ph type="sldImg"/>
          </p:nvPr>
        </p:nvSpPr>
        <p:spPr>
          <a:ln/>
        </p:spPr>
      </p:sp>
      <p:sp>
        <p:nvSpPr>
          <p:cNvPr id="21299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573678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7A9FA4E-C261-487A-8195-588D4F367FEC}" type="datetimeFigureOut">
              <a:rPr lang="en-US" smtClean="0"/>
              <a:t>1/27/2020</a:t>
            </a:fld>
            <a:endParaRPr lang="en-US"/>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648A5B66-67DF-422D-AC15-275CD90C7104}" type="slidenum">
              <a:rPr lang="en-US" smtClean="0"/>
              <a:t>‹#›</a:t>
            </a:fld>
            <a:endParaRPr lang="en-US"/>
          </a:p>
        </p:txBody>
      </p:sp>
    </p:spTree>
    <p:extLst>
      <p:ext uri="{BB962C8B-B14F-4D97-AF65-F5344CB8AC3E}">
        <p14:creationId xmlns:p14="http://schemas.microsoft.com/office/powerpoint/2010/main" val="39221174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7A9FA4E-C261-487A-8195-588D4F367FEC}" type="datetimeFigureOut">
              <a:rPr lang="en-US" smtClean="0"/>
              <a:t>1/27/2020</a:t>
            </a:fld>
            <a:endParaRPr lang="en-US"/>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648A5B66-67DF-422D-AC15-275CD90C7104}" type="slidenum">
              <a:rPr lang="en-US" smtClean="0"/>
              <a:t>‹#›</a:t>
            </a:fld>
            <a:endParaRPr lang="en-US"/>
          </a:p>
        </p:txBody>
      </p:sp>
    </p:spTree>
    <p:extLst>
      <p:ext uri="{BB962C8B-B14F-4D97-AF65-F5344CB8AC3E}">
        <p14:creationId xmlns:p14="http://schemas.microsoft.com/office/powerpoint/2010/main" val="32285599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A9FA4E-C261-487A-8195-588D4F367FEC}" type="datetimeFigureOut">
              <a:rPr lang="en-US" smtClean="0"/>
              <a:t>1/27/2020</a:t>
            </a:fld>
            <a:endParaRPr lang="en-US"/>
          </a:p>
        </p:txBody>
      </p:sp>
      <p:sp>
        <p:nvSpPr>
          <p:cNvPr id="6" name="Slide Number Placeholder 5"/>
          <p:cNvSpPr>
            <a:spLocks noGrp="1"/>
          </p:cNvSpPr>
          <p:nvPr>
            <p:ph type="sldNum" sz="quarter" idx="12"/>
          </p:nvPr>
        </p:nvSpPr>
        <p:spPr/>
        <p:txBody>
          <a:bodyPr/>
          <a:lstStyle/>
          <a:p>
            <a:fld id="{648A5B66-67DF-422D-AC15-275CD90C7104}" type="slidenum">
              <a:rPr lang="en-US" smtClean="0"/>
              <a:t>‹#›</a:t>
            </a:fld>
            <a:endParaRPr lang="en-US"/>
          </a:p>
        </p:txBody>
      </p:sp>
    </p:spTree>
    <p:extLst>
      <p:ext uri="{BB962C8B-B14F-4D97-AF65-F5344CB8AC3E}">
        <p14:creationId xmlns:p14="http://schemas.microsoft.com/office/powerpoint/2010/main" val="16211682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7A9FA4E-C261-487A-8195-588D4F367FEC}" type="datetimeFigureOut">
              <a:rPr lang="en-US" smtClean="0"/>
              <a:t>1/27/2020</a:t>
            </a:fld>
            <a:endParaRPr lang="en-US"/>
          </a:p>
        </p:txBody>
      </p:sp>
      <p:sp>
        <p:nvSpPr>
          <p:cNvPr id="7" name="Slide Number Placeholder 6"/>
          <p:cNvSpPr>
            <a:spLocks noGrp="1"/>
          </p:cNvSpPr>
          <p:nvPr>
            <p:ph type="sldNum" sz="quarter" idx="12"/>
          </p:nvPr>
        </p:nvSpPr>
        <p:spPr/>
        <p:txBody>
          <a:bodyPr/>
          <a:lstStyle/>
          <a:p>
            <a:fld id="{648A5B66-67DF-422D-AC15-275CD90C7104}" type="slidenum">
              <a:rPr lang="en-US" smtClean="0"/>
              <a:t>‹#›</a:t>
            </a:fld>
            <a:endParaRPr lang="en-US"/>
          </a:p>
        </p:txBody>
      </p:sp>
    </p:spTree>
    <p:extLst>
      <p:ext uri="{BB962C8B-B14F-4D97-AF65-F5344CB8AC3E}">
        <p14:creationId xmlns:p14="http://schemas.microsoft.com/office/powerpoint/2010/main" val="3630310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7A9FA4E-C261-487A-8195-588D4F367FEC}" type="datetimeFigureOut">
              <a:rPr lang="en-US" smtClean="0"/>
              <a:t>1/27/2020</a:t>
            </a:fld>
            <a:endParaRPr lang="en-US"/>
          </a:p>
        </p:txBody>
      </p:sp>
      <p:sp>
        <p:nvSpPr>
          <p:cNvPr id="9" name="Slide Number Placeholder 8"/>
          <p:cNvSpPr>
            <a:spLocks noGrp="1"/>
          </p:cNvSpPr>
          <p:nvPr>
            <p:ph type="sldNum" sz="quarter" idx="12"/>
          </p:nvPr>
        </p:nvSpPr>
        <p:spPr/>
        <p:txBody>
          <a:bodyPr/>
          <a:lstStyle/>
          <a:p>
            <a:fld id="{648A5B66-67DF-422D-AC15-275CD90C7104}" type="slidenum">
              <a:rPr lang="en-US" smtClean="0"/>
              <a:t>‹#›</a:t>
            </a:fld>
            <a:endParaRPr lang="en-US"/>
          </a:p>
        </p:txBody>
      </p:sp>
    </p:spTree>
    <p:extLst>
      <p:ext uri="{BB962C8B-B14F-4D97-AF65-F5344CB8AC3E}">
        <p14:creationId xmlns:p14="http://schemas.microsoft.com/office/powerpoint/2010/main" val="82529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7A9FA4E-C261-487A-8195-588D4F367FEC}" type="datetimeFigureOut">
              <a:rPr lang="en-US" smtClean="0"/>
              <a:t>1/27/2020</a:t>
            </a:fld>
            <a:endParaRPr lang="en-US"/>
          </a:p>
        </p:txBody>
      </p:sp>
      <p:sp>
        <p:nvSpPr>
          <p:cNvPr id="5" name="Slide Number Placeholder 4"/>
          <p:cNvSpPr>
            <a:spLocks noGrp="1"/>
          </p:cNvSpPr>
          <p:nvPr>
            <p:ph type="sldNum" sz="quarter" idx="12"/>
          </p:nvPr>
        </p:nvSpPr>
        <p:spPr/>
        <p:txBody>
          <a:bodyPr/>
          <a:lstStyle/>
          <a:p>
            <a:fld id="{648A5B66-67DF-422D-AC15-275CD90C7104}" type="slidenum">
              <a:rPr lang="en-US" smtClean="0"/>
              <a:t>‹#›</a:t>
            </a:fld>
            <a:endParaRPr lang="en-US"/>
          </a:p>
        </p:txBody>
      </p:sp>
    </p:spTree>
    <p:extLst>
      <p:ext uri="{BB962C8B-B14F-4D97-AF65-F5344CB8AC3E}">
        <p14:creationId xmlns:p14="http://schemas.microsoft.com/office/powerpoint/2010/main" val="434968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A9FA4E-C261-487A-8195-588D4F367FEC}" type="datetimeFigureOut">
              <a:rPr lang="en-US" smtClean="0"/>
              <a:t>1/27/2020</a:t>
            </a:fld>
            <a:endParaRPr lang="en-US"/>
          </a:p>
        </p:txBody>
      </p:sp>
      <p:sp>
        <p:nvSpPr>
          <p:cNvPr id="4" name="Slide Number Placeholder 3"/>
          <p:cNvSpPr>
            <a:spLocks noGrp="1"/>
          </p:cNvSpPr>
          <p:nvPr>
            <p:ph type="sldNum" sz="quarter" idx="12"/>
          </p:nvPr>
        </p:nvSpPr>
        <p:spPr/>
        <p:txBody>
          <a:bodyPr/>
          <a:lstStyle/>
          <a:p>
            <a:fld id="{648A5B66-67DF-422D-AC15-275CD90C7104}" type="slidenum">
              <a:rPr lang="en-US" smtClean="0"/>
              <a:t>‹#›</a:t>
            </a:fld>
            <a:endParaRPr lang="en-US"/>
          </a:p>
        </p:txBody>
      </p:sp>
    </p:spTree>
    <p:extLst>
      <p:ext uri="{BB962C8B-B14F-4D97-AF65-F5344CB8AC3E}">
        <p14:creationId xmlns:p14="http://schemas.microsoft.com/office/powerpoint/2010/main" val="15681423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7A9FA4E-C261-487A-8195-588D4F367FEC}" type="datetimeFigureOut">
              <a:rPr lang="en-US" smtClean="0"/>
              <a:t>1/27/2020</a:t>
            </a:fld>
            <a:endParaRPr lang="en-US"/>
          </a:p>
        </p:txBody>
      </p:sp>
      <p:sp>
        <p:nvSpPr>
          <p:cNvPr id="7" name="Slide Number Placeholder 6"/>
          <p:cNvSpPr>
            <a:spLocks noGrp="1"/>
          </p:cNvSpPr>
          <p:nvPr>
            <p:ph type="sldNum" sz="quarter" idx="12"/>
          </p:nvPr>
        </p:nvSpPr>
        <p:spPr/>
        <p:txBody>
          <a:bodyPr/>
          <a:lstStyle/>
          <a:p>
            <a:fld id="{648A5B66-67DF-422D-AC15-275CD90C7104}" type="slidenum">
              <a:rPr lang="en-US" smtClean="0"/>
              <a:t>‹#›</a:t>
            </a:fld>
            <a:endParaRPr lang="en-US"/>
          </a:p>
        </p:txBody>
      </p:sp>
    </p:spTree>
    <p:extLst>
      <p:ext uri="{BB962C8B-B14F-4D97-AF65-F5344CB8AC3E}">
        <p14:creationId xmlns:p14="http://schemas.microsoft.com/office/powerpoint/2010/main" val="308258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7A9FA4E-C261-487A-8195-588D4F367FEC}" type="datetimeFigureOut">
              <a:rPr lang="en-US" smtClean="0"/>
              <a:t>1/27/2020</a:t>
            </a:fld>
            <a:endParaRPr lang="en-US"/>
          </a:p>
        </p:txBody>
      </p:sp>
      <p:sp>
        <p:nvSpPr>
          <p:cNvPr id="7" name="Slide Number Placeholder 6"/>
          <p:cNvSpPr>
            <a:spLocks noGrp="1"/>
          </p:cNvSpPr>
          <p:nvPr>
            <p:ph type="sldNum" sz="quarter" idx="12"/>
          </p:nvPr>
        </p:nvSpPr>
        <p:spPr/>
        <p:txBody>
          <a:bodyPr/>
          <a:lstStyle/>
          <a:p>
            <a:fld id="{648A5B66-67DF-422D-AC15-275CD90C7104}" type="slidenum">
              <a:rPr lang="en-US" smtClean="0"/>
              <a:t>‹#›</a:t>
            </a:fld>
            <a:endParaRPr lang="en-US"/>
          </a:p>
        </p:txBody>
      </p:sp>
    </p:spTree>
    <p:extLst>
      <p:ext uri="{BB962C8B-B14F-4D97-AF65-F5344CB8AC3E}">
        <p14:creationId xmlns:p14="http://schemas.microsoft.com/office/powerpoint/2010/main" val="2225189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7A9FA4E-C261-487A-8195-588D4F367FEC}" type="datetimeFigureOut">
              <a:rPr lang="en-US" smtClean="0"/>
              <a:t>1/27/2020</a:t>
            </a:fld>
            <a:endParaRPr lang="en-US"/>
          </a:p>
        </p:txBody>
      </p:sp>
      <p:sp>
        <p:nvSpPr>
          <p:cNvPr id="6" name="Slide Number Placeholder 5"/>
          <p:cNvSpPr>
            <a:spLocks noGrp="1"/>
          </p:cNvSpPr>
          <p:nvPr>
            <p:ph type="sldNum" sz="quarter" idx="12"/>
          </p:nvPr>
        </p:nvSpPr>
        <p:spPr/>
        <p:txBody>
          <a:bodyPr/>
          <a:lstStyle/>
          <a:p>
            <a:fld id="{648A5B66-67DF-422D-AC15-275CD90C7104}" type="slidenum">
              <a:rPr lang="en-US" smtClean="0"/>
              <a:t>‹#›</a:t>
            </a:fld>
            <a:endParaRPr lang="en-US"/>
          </a:p>
        </p:txBody>
      </p:sp>
    </p:spTree>
    <p:extLst>
      <p:ext uri="{BB962C8B-B14F-4D97-AF65-F5344CB8AC3E}">
        <p14:creationId xmlns:p14="http://schemas.microsoft.com/office/powerpoint/2010/main" val="26391249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7A9FA4E-C261-487A-8195-588D4F367FEC}" type="datetimeFigureOut">
              <a:rPr lang="en-US" smtClean="0"/>
              <a:t>1/27/2020</a:t>
            </a:fld>
            <a:endParaRPr lang="en-US"/>
          </a:p>
        </p:txBody>
      </p:sp>
      <p:sp>
        <p:nvSpPr>
          <p:cNvPr id="6" name="Slide Number Placeholder 5"/>
          <p:cNvSpPr>
            <a:spLocks noGrp="1"/>
          </p:cNvSpPr>
          <p:nvPr>
            <p:ph type="sldNum" sz="quarter" idx="12"/>
          </p:nvPr>
        </p:nvSpPr>
        <p:spPr/>
        <p:txBody>
          <a:bodyPr/>
          <a:lstStyle/>
          <a:p>
            <a:fld id="{648A5B66-67DF-422D-AC15-275CD90C7104}" type="slidenum">
              <a:rPr lang="en-US" smtClean="0"/>
              <a:t>‹#›</a:t>
            </a:fld>
            <a:endParaRPr lang="en-US"/>
          </a:p>
        </p:txBody>
      </p:sp>
    </p:spTree>
    <p:extLst>
      <p:ext uri="{BB962C8B-B14F-4D97-AF65-F5344CB8AC3E}">
        <p14:creationId xmlns:p14="http://schemas.microsoft.com/office/powerpoint/2010/main" val="917737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7A9FA4E-C261-487A-8195-588D4F367FEC}" type="datetimeFigureOut">
              <a:rPr lang="en-US" smtClean="0"/>
              <a:t>1/27/2020</a:t>
            </a:fld>
            <a:endParaRPr lang="en-US"/>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648A5B66-67DF-422D-AC15-275CD90C7104}" type="slidenum">
              <a:rPr lang="en-US" smtClean="0"/>
              <a:t>‹#›</a:t>
            </a:fld>
            <a:endParaRPr lang="en-US"/>
          </a:p>
        </p:txBody>
      </p:sp>
    </p:spTree>
    <p:extLst>
      <p:ext uri="{BB962C8B-B14F-4D97-AF65-F5344CB8AC3E}">
        <p14:creationId xmlns:p14="http://schemas.microsoft.com/office/powerpoint/2010/main" val="9518225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2C-2v99paQ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EEE71-E8E8-4B91-8BCD-ECF73EA75991}"/>
              </a:ext>
            </a:extLst>
          </p:cNvPr>
          <p:cNvSpPr>
            <a:spLocks noGrp="1"/>
          </p:cNvSpPr>
          <p:nvPr>
            <p:ph type="ctrTitle"/>
          </p:nvPr>
        </p:nvSpPr>
        <p:spPr/>
        <p:txBody>
          <a:bodyPr/>
          <a:lstStyle/>
          <a:p>
            <a:r>
              <a:rPr lang="en-GB" dirty="0"/>
              <a:t>BMSW5103 Engaging  Understanding the Customer Experience</a:t>
            </a:r>
            <a:endParaRPr lang="en-US" dirty="0"/>
          </a:p>
        </p:txBody>
      </p:sp>
      <p:sp>
        <p:nvSpPr>
          <p:cNvPr id="3" name="Subtitle 2">
            <a:extLst>
              <a:ext uri="{FF2B5EF4-FFF2-40B4-BE49-F238E27FC236}">
                <a16:creationId xmlns:a16="http://schemas.microsoft.com/office/drawing/2014/main" id="{9B8DF027-AF85-4BAA-8C7F-4FE2D50A781D}"/>
              </a:ext>
            </a:extLst>
          </p:cNvPr>
          <p:cNvSpPr>
            <a:spLocks noGrp="1"/>
          </p:cNvSpPr>
          <p:nvPr>
            <p:ph type="subTitle" idx="1"/>
          </p:nvPr>
        </p:nvSpPr>
        <p:spPr/>
        <p:txBody>
          <a:bodyPr>
            <a:normAutofit/>
          </a:bodyPr>
          <a:lstStyle/>
          <a:p>
            <a:r>
              <a:rPr lang="en-GB" sz="4000" dirty="0">
                <a:solidFill>
                  <a:schemeClr val="bg1"/>
                </a:solidFill>
              </a:rPr>
              <a:t>Loyalty Ladder</a:t>
            </a:r>
            <a:endParaRPr lang="en-US" sz="4000" dirty="0">
              <a:solidFill>
                <a:schemeClr val="bg1"/>
              </a:solidFill>
            </a:endParaRPr>
          </a:p>
        </p:txBody>
      </p:sp>
    </p:spTree>
    <p:extLst>
      <p:ext uri="{BB962C8B-B14F-4D97-AF65-F5344CB8AC3E}">
        <p14:creationId xmlns:p14="http://schemas.microsoft.com/office/powerpoint/2010/main" val="20288075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Loyalty Ladder</a:t>
            </a:r>
          </a:p>
        </p:txBody>
      </p:sp>
      <p:sp>
        <p:nvSpPr>
          <p:cNvPr id="3" name="Content Placeholder 2"/>
          <p:cNvSpPr>
            <a:spLocks noGrp="1"/>
          </p:cNvSpPr>
          <p:nvPr>
            <p:ph idx="1"/>
          </p:nvPr>
        </p:nvSpPr>
        <p:spPr/>
        <p:txBody>
          <a:bodyPr/>
          <a:lstStyle/>
          <a:p>
            <a:r>
              <a:rPr lang="en-GB" sz="2800" dirty="0"/>
              <a:t>The loyalty ladder is a relationship marketing concept that sees customers move through relationship levels.</a:t>
            </a:r>
          </a:p>
          <a:p>
            <a:r>
              <a:rPr lang="en-GB" sz="2800" dirty="0"/>
              <a:t>Starting at the bottom as </a:t>
            </a:r>
          </a:p>
          <a:p>
            <a:r>
              <a:rPr lang="en-GB" sz="2800" dirty="0"/>
              <a:t>PROSPECTS- Those customers who intend to purchase but have not done so.</a:t>
            </a:r>
          </a:p>
        </p:txBody>
      </p:sp>
    </p:spTree>
    <p:extLst>
      <p:ext uri="{BB962C8B-B14F-4D97-AF65-F5344CB8AC3E}">
        <p14:creationId xmlns:p14="http://schemas.microsoft.com/office/powerpoint/2010/main" val="3677452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Reichheld’s Research (1996)</a:t>
            </a:r>
          </a:p>
        </p:txBody>
      </p:sp>
      <p:sp>
        <p:nvSpPr>
          <p:cNvPr id="3" name="Content Placeholder 2"/>
          <p:cNvSpPr>
            <a:spLocks noGrp="1"/>
          </p:cNvSpPr>
          <p:nvPr>
            <p:ph idx="1"/>
          </p:nvPr>
        </p:nvSpPr>
        <p:spPr/>
        <p:txBody>
          <a:bodyPr/>
          <a:lstStyle/>
          <a:p>
            <a:r>
              <a:rPr lang="en-GB" dirty="0" err="1"/>
              <a:t>Reichheld</a:t>
            </a:r>
            <a:r>
              <a:rPr lang="en-GB" dirty="0"/>
              <a:t> identify:</a:t>
            </a:r>
          </a:p>
          <a:p>
            <a:r>
              <a:rPr lang="en-GB" sz="2400" dirty="0"/>
              <a:t>Some organisations have more loyal customers, loyal employees and loyal shareholders than it’s competitors</a:t>
            </a:r>
            <a:r>
              <a:rPr lang="en-GB" dirty="0"/>
              <a:t>.</a:t>
            </a:r>
          </a:p>
          <a:p>
            <a:r>
              <a:rPr lang="en-GB" sz="2400" dirty="0"/>
              <a:t>This leads to ‘happy employees create happy customers’ and this can create a good relationship.</a:t>
            </a:r>
          </a:p>
          <a:p>
            <a:r>
              <a:rPr lang="en-GB" sz="2400" dirty="0"/>
              <a:t>Loyalty leaders target their efforts towards prospects who are likely to be loyal in the first place- initial segmentation research important.</a:t>
            </a:r>
          </a:p>
        </p:txBody>
      </p:sp>
    </p:spTree>
    <p:extLst>
      <p:ext uri="{BB962C8B-B14F-4D97-AF65-F5344CB8AC3E}">
        <p14:creationId xmlns:p14="http://schemas.microsoft.com/office/powerpoint/2010/main" val="16725959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Humby’s</a:t>
            </a:r>
            <a:r>
              <a:rPr lang="en-GB" dirty="0"/>
              <a:t> Scoring Points (2008)</a:t>
            </a:r>
          </a:p>
        </p:txBody>
      </p:sp>
      <p:sp>
        <p:nvSpPr>
          <p:cNvPr id="3" name="Content Placeholder 2"/>
          <p:cNvSpPr>
            <a:spLocks noGrp="1"/>
          </p:cNvSpPr>
          <p:nvPr>
            <p:ph idx="1"/>
          </p:nvPr>
        </p:nvSpPr>
        <p:spPr/>
        <p:txBody>
          <a:bodyPr/>
          <a:lstStyle/>
          <a:p>
            <a:r>
              <a:rPr lang="en-GB" sz="2400" dirty="0"/>
              <a:t>If a customer gains a benefit then the benefit will become an aspiration for their friends etc.</a:t>
            </a:r>
          </a:p>
          <a:p>
            <a:r>
              <a:rPr lang="en-GB" sz="2400" dirty="0"/>
              <a:t>When is the benefit obvious to the customer?</a:t>
            </a:r>
          </a:p>
          <a:p>
            <a:r>
              <a:rPr lang="en-GB" sz="2400" dirty="0"/>
              <a:t>How many points do you have to accrue to gain a benefit?</a:t>
            </a:r>
          </a:p>
          <a:p>
            <a:r>
              <a:rPr lang="en-GB" sz="2400" dirty="0"/>
              <a:t>Is it at the top when you may gain most benefit- Accor membership example.</a:t>
            </a:r>
          </a:p>
          <a:p>
            <a:r>
              <a:rPr lang="en-GB" sz="2400" dirty="0"/>
              <a:t>The most important part is at the bottom of the loyalty ladder- need to ensure you build the relationship.</a:t>
            </a:r>
          </a:p>
        </p:txBody>
      </p:sp>
    </p:spTree>
    <p:extLst>
      <p:ext uri="{BB962C8B-B14F-4D97-AF65-F5344CB8AC3E}">
        <p14:creationId xmlns:p14="http://schemas.microsoft.com/office/powerpoint/2010/main" val="4242211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03C74CB-5F41-4D39-ADD2-6014E2E7FAEF}"/>
              </a:ext>
            </a:extLst>
          </p:cNvPr>
          <p:cNvSpPr/>
          <p:nvPr/>
        </p:nvSpPr>
        <p:spPr>
          <a:xfrm>
            <a:off x="0" y="2377440"/>
            <a:ext cx="12192000" cy="1350498"/>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43F9405-42E9-45FC-9B8D-27087A45D65A}"/>
              </a:ext>
            </a:extLst>
          </p:cNvPr>
          <p:cNvSpPr txBox="1"/>
          <p:nvPr/>
        </p:nvSpPr>
        <p:spPr>
          <a:xfrm>
            <a:off x="2436055" y="2598003"/>
            <a:ext cx="7319889" cy="830997"/>
          </a:xfrm>
          <a:prstGeom prst="rect">
            <a:avLst/>
          </a:prstGeom>
          <a:noFill/>
        </p:spPr>
        <p:txBody>
          <a:bodyPr wrap="square" rtlCol="0">
            <a:spAutoFit/>
          </a:bodyPr>
          <a:lstStyle/>
          <a:p>
            <a:r>
              <a:rPr lang="en-GB" sz="4800" dirty="0"/>
              <a:t>HOW IMPORTANT IS TRUST?</a:t>
            </a:r>
            <a:endParaRPr lang="en-US" sz="4800" dirty="0"/>
          </a:p>
        </p:txBody>
      </p:sp>
    </p:spTree>
    <p:extLst>
      <p:ext uri="{BB962C8B-B14F-4D97-AF65-F5344CB8AC3E}">
        <p14:creationId xmlns:p14="http://schemas.microsoft.com/office/powerpoint/2010/main" val="4065901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F5FD87B-8460-4436-9520-085F38744479}"/>
              </a:ext>
            </a:extLst>
          </p:cNvPr>
          <p:cNvPicPr>
            <a:picLocks noChangeAspect="1"/>
          </p:cNvPicPr>
          <p:nvPr/>
        </p:nvPicPr>
        <p:blipFill>
          <a:blip r:embed="rId2"/>
          <a:stretch>
            <a:fillRect/>
          </a:stretch>
        </p:blipFill>
        <p:spPr>
          <a:xfrm>
            <a:off x="1262062" y="1223962"/>
            <a:ext cx="9667875" cy="4410075"/>
          </a:xfrm>
          <a:prstGeom prst="rect">
            <a:avLst/>
          </a:prstGeom>
        </p:spPr>
      </p:pic>
      <p:sp>
        <p:nvSpPr>
          <p:cNvPr id="3" name="TextBox 2">
            <a:extLst>
              <a:ext uri="{FF2B5EF4-FFF2-40B4-BE49-F238E27FC236}">
                <a16:creationId xmlns:a16="http://schemas.microsoft.com/office/drawing/2014/main" id="{17E96F8F-4310-4A6B-9E84-016F461991D0}"/>
              </a:ext>
            </a:extLst>
          </p:cNvPr>
          <p:cNvSpPr txBox="1"/>
          <p:nvPr/>
        </p:nvSpPr>
        <p:spPr>
          <a:xfrm>
            <a:off x="1678899" y="353354"/>
            <a:ext cx="6925456" cy="707886"/>
          </a:xfrm>
          <a:prstGeom prst="rect">
            <a:avLst/>
          </a:prstGeom>
          <a:noFill/>
        </p:spPr>
        <p:txBody>
          <a:bodyPr wrap="square" rtlCol="0">
            <a:spAutoFit/>
          </a:bodyPr>
          <a:lstStyle/>
          <a:p>
            <a:r>
              <a:rPr lang="en-GB" sz="4000" dirty="0"/>
              <a:t>5 ways to improve:</a:t>
            </a:r>
            <a:endParaRPr lang="en-US" sz="4000" dirty="0"/>
          </a:p>
        </p:txBody>
      </p:sp>
    </p:spTree>
    <p:extLst>
      <p:ext uri="{BB962C8B-B14F-4D97-AF65-F5344CB8AC3E}">
        <p14:creationId xmlns:p14="http://schemas.microsoft.com/office/powerpoint/2010/main" val="16304208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861E7AB-FD6D-49CF-AFB0-44A567D45223}"/>
              </a:ext>
            </a:extLst>
          </p:cNvPr>
          <p:cNvPicPr>
            <a:picLocks noChangeAspect="1"/>
          </p:cNvPicPr>
          <p:nvPr/>
        </p:nvPicPr>
        <p:blipFill>
          <a:blip r:embed="rId2"/>
          <a:stretch>
            <a:fillRect/>
          </a:stretch>
        </p:blipFill>
        <p:spPr>
          <a:xfrm>
            <a:off x="171450" y="404037"/>
            <a:ext cx="11849100" cy="5000625"/>
          </a:xfrm>
          <a:prstGeom prst="rect">
            <a:avLst/>
          </a:prstGeom>
        </p:spPr>
      </p:pic>
      <p:sp>
        <p:nvSpPr>
          <p:cNvPr id="3" name="TextBox 2">
            <a:extLst>
              <a:ext uri="{FF2B5EF4-FFF2-40B4-BE49-F238E27FC236}">
                <a16:creationId xmlns:a16="http://schemas.microsoft.com/office/drawing/2014/main" id="{68B97639-BBAE-4BA4-BA8E-BFDADC18D7D2}"/>
              </a:ext>
            </a:extLst>
          </p:cNvPr>
          <p:cNvSpPr txBox="1"/>
          <p:nvPr/>
        </p:nvSpPr>
        <p:spPr>
          <a:xfrm>
            <a:off x="10168308" y="5145232"/>
            <a:ext cx="2035126" cy="400110"/>
          </a:xfrm>
          <a:prstGeom prst="rect">
            <a:avLst/>
          </a:prstGeom>
          <a:noFill/>
        </p:spPr>
        <p:txBody>
          <a:bodyPr wrap="square" rtlCol="0">
            <a:spAutoFit/>
          </a:bodyPr>
          <a:lstStyle/>
          <a:p>
            <a:r>
              <a:rPr lang="en-GB" sz="2000" dirty="0"/>
              <a:t>Griffiths (2020)</a:t>
            </a:r>
            <a:endParaRPr lang="en-US" sz="2000" dirty="0"/>
          </a:p>
        </p:txBody>
      </p:sp>
    </p:spTree>
    <p:extLst>
      <p:ext uri="{BB962C8B-B14F-4D97-AF65-F5344CB8AC3E}">
        <p14:creationId xmlns:p14="http://schemas.microsoft.com/office/powerpoint/2010/main" val="25843138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43B6E42-EC22-4F9B-BDAB-B7D34D3C50AE}"/>
              </a:ext>
            </a:extLst>
          </p:cNvPr>
          <p:cNvPicPr>
            <a:picLocks noChangeAspect="1"/>
          </p:cNvPicPr>
          <p:nvPr/>
        </p:nvPicPr>
        <p:blipFill rotWithShape="1">
          <a:blip r:embed="rId3"/>
          <a:srcRect/>
          <a:stretch/>
        </p:blipFill>
        <p:spPr>
          <a:xfrm>
            <a:off x="20" y="29990"/>
            <a:ext cx="12191980" cy="6857990"/>
          </a:xfrm>
          <a:prstGeom prst="rect">
            <a:avLst/>
          </a:prstGeom>
          <a:noFill/>
        </p:spPr>
      </p:pic>
    </p:spTree>
    <p:extLst>
      <p:ext uri="{BB962C8B-B14F-4D97-AF65-F5344CB8AC3E}">
        <p14:creationId xmlns:p14="http://schemas.microsoft.com/office/powerpoint/2010/main" val="11634490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p:cNvPicPr>
            <a:picLocks noChangeAspect="1" noChangeArrowheads="1"/>
          </p:cNvPicPr>
          <p:nvPr/>
        </p:nvPicPr>
        <p:blipFill>
          <a:blip r:embed="rId2"/>
          <a:srcRect l="37880" t="30826" r="38946" b="27507"/>
          <a:stretch>
            <a:fillRect/>
          </a:stretch>
        </p:blipFill>
        <p:spPr bwMode="auto">
          <a:xfrm>
            <a:off x="7768273" y="815926"/>
            <a:ext cx="4306389" cy="4839286"/>
          </a:xfrm>
          <a:prstGeom prst="rect">
            <a:avLst/>
          </a:prstGeom>
          <a:noFill/>
          <a:ln w="9525" cap="flat" cmpd="sng">
            <a:noFill/>
            <a:prstDash val="solid"/>
            <a:miter lim="800000"/>
            <a:headEnd type="none" w="med" len="med"/>
            <a:tailEnd type="none" w="med" len="med"/>
          </a:ln>
          <a:effectLst/>
        </p:spPr>
      </p:pic>
      <p:sp>
        <p:nvSpPr>
          <p:cNvPr id="2" name="Title 1"/>
          <p:cNvSpPr>
            <a:spLocks noGrp="1"/>
          </p:cNvSpPr>
          <p:nvPr>
            <p:ph type="title"/>
          </p:nvPr>
        </p:nvSpPr>
        <p:spPr>
          <a:xfrm>
            <a:off x="2131191" y="139068"/>
            <a:ext cx="7929618" cy="1143000"/>
          </a:xfrm>
        </p:spPr>
        <p:txBody>
          <a:bodyPr/>
          <a:lstStyle/>
          <a:p>
            <a:r>
              <a:rPr lang="en-GB" dirty="0"/>
              <a:t>McKinsey’s Seven S Framework</a:t>
            </a:r>
          </a:p>
        </p:txBody>
      </p:sp>
      <p:sp>
        <p:nvSpPr>
          <p:cNvPr id="3" name="Content Placeholder 2"/>
          <p:cNvSpPr>
            <a:spLocks noGrp="1"/>
          </p:cNvSpPr>
          <p:nvPr>
            <p:ph idx="1"/>
          </p:nvPr>
        </p:nvSpPr>
        <p:spPr>
          <a:xfrm>
            <a:off x="371289" y="1113258"/>
            <a:ext cx="6620354" cy="3971924"/>
          </a:xfrm>
        </p:spPr>
        <p:txBody>
          <a:bodyPr>
            <a:noAutofit/>
          </a:bodyPr>
          <a:lstStyle/>
          <a:p>
            <a:r>
              <a:rPr lang="en-GB" sz="1800" dirty="0"/>
              <a:t>The Seven S Framework was developed by Tom Peters and Robert Waterman in the early 1980s (summarised by Waterman et al., 1980) whilst working as consultants at the McKinsey &amp; Company consulting firm.</a:t>
            </a:r>
          </a:p>
          <a:p>
            <a:pPr>
              <a:buNone/>
            </a:pPr>
            <a:endParaRPr lang="en-GB" sz="1800" dirty="0"/>
          </a:p>
          <a:p>
            <a:r>
              <a:rPr lang="en-GB" sz="1800" dirty="0"/>
              <a:t>The basic premise of the model is that there are seven internal aspects of an organization that need to be aligned if it is to be successful. The 7S model can be used to:</a:t>
            </a:r>
          </a:p>
          <a:p>
            <a:pPr lvl="1"/>
            <a:r>
              <a:rPr lang="en-GB" sz="1800" dirty="0"/>
              <a:t>Improve the performance of a company.</a:t>
            </a:r>
          </a:p>
          <a:p>
            <a:pPr lvl="1"/>
            <a:r>
              <a:rPr lang="en-GB" sz="1800" dirty="0"/>
              <a:t>Examine the likely effects of future changes within a company.</a:t>
            </a:r>
          </a:p>
          <a:p>
            <a:pPr lvl="1"/>
            <a:r>
              <a:rPr lang="en-GB" sz="1800" dirty="0"/>
              <a:t>Align departments and processes during a merger or acquisition.</a:t>
            </a:r>
          </a:p>
          <a:p>
            <a:pPr lvl="1"/>
            <a:r>
              <a:rPr lang="en-GB" sz="1800" dirty="0"/>
              <a:t>Determine how best to implement a proposed strategy</a:t>
            </a:r>
          </a:p>
          <a:p>
            <a:pPr>
              <a:buNone/>
            </a:pPr>
            <a:endParaRPr lang="en-GB" sz="1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Rectangle 2"/>
          <p:cNvSpPr>
            <a:spLocks noGrp="1" noChangeArrowheads="1"/>
          </p:cNvSpPr>
          <p:nvPr>
            <p:ph type="title"/>
          </p:nvPr>
        </p:nvSpPr>
        <p:spPr/>
        <p:txBody>
          <a:bodyPr/>
          <a:lstStyle/>
          <a:p>
            <a:r>
              <a:rPr lang="en-GB" sz="4000" dirty="0"/>
              <a:t>McKinsey’s Seven S Framework</a:t>
            </a:r>
            <a:endParaRPr lang="en-US" sz="4000" dirty="0"/>
          </a:p>
        </p:txBody>
      </p:sp>
      <p:sp>
        <p:nvSpPr>
          <p:cNvPr id="183299" name="Rectangle 3"/>
          <p:cNvSpPr>
            <a:spLocks noGrp="1" noChangeArrowheads="1"/>
          </p:cNvSpPr>
          <p:nvPr>
            <p:ph type="body" idx="1"/>
          </p:nvPr>
        </p:nvSpPr>
        <p:spPr>
          <a:xfrm>
            <a:off x="140678" y="1307847"/>
            <a:ext cx="11971606" cy="4579937"/>
          </a:xfrm>
        </p:spPr>
        <p:txBody>
          <a:bodyPr/>
          <a:lstStyle/>
          <a:p>
            <a:pPr>
              <a:lnSpc>
                <a:spcPct val="80000"/>
              </a:lnSpc>
            </a:pPr>
            <a:r>
              <a:rPr lang="en-GB" sz="2000" b="1" dirty="0"/>
              <a:t>Strategy: 		</a:t>
            </a:r>
            <a:r>
              <a:rPr lang="en-GB" sz="1800" dirty="0"/>
              <a:t>senior management’s plan of action devised to maintain and build competitive advantage </a:t>
            </a:r>
          </a:p>
          <a:p>
            <a:pPr>
              <a:lnSpc>
                <a:spcPct val="80000"/>
              </a:lnSpc>
              <a:buNone/>
            </a:pPr>
            <a:endParaRPr lang="en-GB" sz="1200" dirty="0"/>
          </a:p>
          <a:p>
            <a:pPr>
              <a:lnSpc>
                <a:spcPct val="80000"/>
              </a:lnSpc>
            </a:pPr>
            <a:r>
              <a:rPr lang="en-GB" sz="2000" b="1" dirty="0"/>
              <a:t>Structure:		</a:t>
            </a:r>
            <a:r>
              <a:rPr lang="en-GB" sz="1800" dirty="0"/>
              <a:t>the way resources and responsibilities are allocated </a:t>
            </a:r>
          </a:p>
          <a:p>
            <a:pPr lvl="1">
              <a:lnSpc>
                <a:spcPct val="80000"/>
              </a:lnSpc>
              <a:buNone/>
            </a:pPr>
            <a:endParaRPr lang="en-GB" sz="1200" b="1" dirty="0"/>
          </a:p>
          <a:p>
            <a:pPr>
              <a:lnSpc>
                <a:spcPct val="80000"/>
              </a:lnSpc>
            </a:pPr>
            <a:r>
              <a:rPr lang="en-GB" sz="2000" b="1" dirty="0"/>
              <a:t>Systems: 		</a:t>
            </a:r>
            <a:r>
              <a:rPr lang="en-GB" sz="1800" dirty="0"/>
              <a:t>mechanisms, procedures and processes by which tasks are completed</a:t>
            </a:r>
          </a:p>
          <a:p>
            <a:pPr>
              <a:lnSpc>
                <a:spcPct val="80000"/>
              </a:lnSpc>
              <a:buNone/>
            </a:pPr>
            <a:endParaRPr lang="en-GB" sz="1200" dirty="0"/>
          </a:p>
          <a:p>
            <a:pPr>
              <a:lnSpc>
                <a:spcPct val="80000"/>
              </a:lnSpc>
            </a:pPr>
            <a:r>
              <a:rPr lang="en-GB" sz="2000" b="1" dirty="0"/>
              <a:t>Shared values: 	</a:t>
            </a:r>
            <a:r>
              <a:rPr lang="en-GB" sz="1800" dirty="0"/>
              <a:t>the core values of the company that are evidenced in the corporate culture and the general work ethic</a:t>
            </a:r>
          </a:p>
          <a:p>
            <a:pPr>
              <a:lnSpc>
                <a:spcPct val="80000"/>
              </a:lnSpc>
              <a:buNone/>
            </a:pPr>
            <a:endParaRPr lang="en-GB" sz="1200" b="1" dirty="0"/>
          </a:p>
          <a:p>
            <a:pPr>
              <a:lnSpc>
                <a:spcPct val="80000"/>
              </a:lnSpc>
            </a:pPr>
            <a:r>
              <a:rPr lang="en-GB" sz="2000" b="1" dirty="0"/>
              <a:t>Style:		</a:t>
            </a:r>
            <a:r>
              <a:rPr lang="en-GB" sz="1800" dirty="0"/>
              <a:t>organisational culture and management style</a:t>
            </a:r>
          </a:p>
          <a:p>
            <a:pPr>
              <a:lnSpc>
                <a:spcPct val="80000"/>
              </a:lnSpc>
              <a:buNone/>
            </a:pPr>
            <a:endParaRPr lang="en-GB" sz="1200" b="1" dirty="0"/>
          </a:p>
          <a:p>
            <a:pPr>
              <a:lnSpc>
                <a:spcPct val="80000"/>
              </a:lnSpc>
            </a:pPr>
            <a:r>
              <a:rPr lang="en-GB" sz="2000" b="1" dirty="0"/>
              <a:t>Skills:		</a:t>
            </a:r>
            <a:r>
              <a:rPr lang="en-GB" sz="1800" dirty="0"/>
              <a:t>corporate strengths and core competencies of the employees working for the company</a:t>
            </a:r>
          </a:p>
          <a:p>
            <a:pPr>
              <a:lnSpc>
                <a:spcPct val="80000"/>
              </a:lnSpc>
              <a:buNone/>
            </a:pPr>
            <a:endParaRPr lang="en-GB" sz="1200" b="1" dirty="0"/>
          </a:p>
          <a:p>
            <a:pPr>
              <a:lnSpc>
                <a:spcPct val="80000"/>
              </a:lnSpc>
            </a:pPr>
            <a:r>
              <a:rPr lang="en-GB" sz="2000" b="1" dirty="0"/>
              <a:t>Staff:		</a:t>
            </a:r>
            <a:r>
              <a:rPr lang="en-GB" sz="1800" dirty="0"/>
              <a:t>human resources and policies by which they are managed</a:t>
            </a:r>
            <a:endParaRPr lang="en-GB" sz="1800" b="1" dirty="0"/>
          </a:p>
          <a:p>
            <a:pPr>
              <a:lnSpc>
                <a:spcPct val="80000"/>
              </a:lnSpc>
              <a:buNone/>
            </a:pPr>
            <a:endParaRPr lang="en-GB" sz="1800" dirty="0"/>
          </a:p>
          <a:p>
            <a:pPr lvl="1">
              <a:lnSpc>
                <a:spcPct val="80000"/>
              </a:lnSpc>
            </a:pPr>
            <a:endParaRPr lang="en-US" sz="1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a:xfrm>
            <a:off x="609600" y="330909"/>
            <a:ext cx="10972800" cy="1143000"/>
          </a:xfrm>
        </p:spPr>
        <p:txBody>
          <a:bodyPr/>
          <a:lstStyle/>
          <a:p>
            <a:r>
              <a:rPr lang="en-GB" sz="4000" dirty="0"/>
              <a:t>Strategy, structure and systems</a:t>
            </a:r>
            <a:endParaRPr lang="en-US" sz="4000" dirty="0"/>
          </a:p>
        </p:txBody>
      </p:sp>
      <p:sp>
        <p:nvSpPr>
          <p:cNvPr id="185347" name="Rectangle 3"/>
          <p:cNvSpPr>
            <a:spLocks noGrp="1" noChangeArrowheads="1"/>
          </p:cNvSpPr>
          <p:nvPr>
            <p:ph type="body" idx="1"/>
          </p:nvPr>
        </p:nvSpPr>
        <p:spPr>
          <a:xfrm>
            <a:off x="1939911" y="1371600"/>
            <a:ext cx="8312178" cy="4114800"/>
          </a:xfrm>
        </p:spPr>
        <p:txBody>
          <a:bodyPr/>
          <a:lstStyle/>
          <a:p>
            <a:pPr>
              <a:buNone/>
            </a:pPr>
            <a:endParaRPr lang="en-GB" sz="800" dirty="0"/>
          </a:p>
          <a:p>
            <a:pPr lvl="1"/>
            <a:r>
              <a:rPr lang="en-GB" dirty="0"/>
              <a:t>Relationships can not simply be initiated by the company – the </a:t>
            </a:r>
            <a:r>
              <a:rPr lang="en-GB" b="1" dirty="0"/>
              <a:t>customer has choice</a:t>
            </a:r>
          </a:p>
          <a:p>
            <a:pPr lvl="1">
              <a:buNone/>
            </a:pPr>
            <a:endParaRPr lang="en-GB" sz="800" b="1" dirty="0"/>
          </a:p>
          <a:p>
            <a:pPr lvl="1"/>
            <a:r>
              <a:rPr lang="en-GB" b="1" dirty="0"/>
              <a:t>Relationships must be maintained </a:t>
            </a:r>
            <a:r>
              <a:rPr lang="en-GB" dirty="0"/>
              <a:t>– this involves commitment, effort and resources</a:t>
            </a:r>
          </a:p>
          <a:p>
            <a:pPr lvl="1">
              <a:buNone/>
            </a:pPr>
            <a:endParaRPr lang="en-GB" sz="800" dirty="0"/>
          </a:p>
          <a:p>
            <a:pPr lvl="1"/>
            <a:r>
              <a:rPr lang="en-GB" b="1" dirty="0"/>
              <a:t>Sometimes relationships end </a:t>
            </a:r>
            <a:r>
              <a:rPr lang="en-GB" dirty="0"/>
              <a:t>– exit strategies may also need to be considered</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2"/>
          <p:cNvSpPr>
            <a:spLocks noGrp="1" noChangeArrowheads="1"/>
          </p:cNvSpPr>
          <p:nvPr>
            <p:ph type="title"/>
          </p:nvPr>
        </p:nvSpPr>
        <p:spPr>
          <a:xfrm>
            <a:off x="2199481" y="178571"/>
            <a:ext cx="7793037" cy="642942"/>
          </a:xfrm>
        </p:spPr>
        <p:txBody>
          <a:bodyPr>
            <a:normAutofit fontScale="90000"/>
          </a:bodyPr>
          <a:lstStyle/>
          <a:p>
            <a:br>
              <a:rPr lang="en-GB" sz="1600" dirty="0"/>
            </a:br>
            <a:br>
              <a:rPr lang="en-GB" sz="1600" dirty="0"/>
            </a:br>
            <a:br>
              <a:rPr lang="en-GB" sz="1600" dirty="0"/>
            </a:br>
            <a:br>
              <a:rPr lang="en-GB" sz="1600" dirty="0"/>
            </a:br>
            <a:r>
              <a:rPr lang="en-GB" dirty="0"/>
              <a:t>Exit strategies</a:t>
            </a:r>
            <a:br>
              <a:rPr lang="en-GB" dirty="0"/>
            </a:br>
            <a:endParaRPr lang="en-US" dirty="0"/>
          </a:p>
        </p:txBody>
      </p:sp>
      <p:sp>
        <p:nvSpPr>
          <p:cNvPr id="187395" name="Rectangle 3"/>
          <p:cNvSpPr>
            <a:spLocks noGrp="1" noChangeArrowheads="1"/>
          </p:cNvSpPr>
          <p:nvPr>
            <p:ph type="body" idx="1"/>
          </p:nvPr>
        </p:nvSpPr>
        <p:spPr>
          <a:xfrm>
            <a:off x="1975629" y="1103312"/>
            <a:ext cx="8240740" cy="4651375"/>
          </a:xfrm>
        </p:spPr>
        <p:txBody>
          <a:bodyPr/>
          <a:lstStyle/>
          <a:p>
            <a:pPr>
              <a:lnSpc>
                <a:spcPct val="80000"/>
              </a:lnSpc>
            </a:pPr>
            <a:r>
              <a:rPr lang="en-GB" sz="2000" b="1" dirty="0"/>
              <a:t>Lloyds TSB</a:t>
            </a:r>
            <a:r>
              <a:rPr lang="en-GB" sz="2000" dirty="0"/>
              <a:t>, the UK's biggest provider of current accounts, is bowing to customer demands and moving calls back to the UK from a service centre in India.</a:t>
            </a:r>
          </a:p>
          <a:p>
            <a:pPr>
              <a:lnSpc>
                <a:spcPct val="80000"/>
              </a:lnSpc>
              <a:buNone/>
            </a:pPr>
            <a:endParaRPr lang="en-GB" sz="2000" dirty="0"/>
          </a:p>
          <a:p>
            <a:pPr>
              <a:lnSpc>
                <a:spcPct val="80000"/>
              </a:lnSpc>
            </a:pPr>
            <a:r>
              <a:rPr lang="en-GB" sz="2000" dirty="0"/>
              <a:t>The bank will even allow its 13.5 million current account customers to ring their </a:t>
            </a:r>
            <a:r>
              <a:rPr lang="en-GB" sz="2000" b="1" dirty="0"/>
              <a:t>local branches </a:t>
            </a:r>
            <a:r>
              <a:rPr lang="en-GB" sz="2000" dirty="0"/>
              <a:t>instead of a call centre in India which unions claim is unpopular. </a:t>
            </a:r>
          </a:p>
          <a:p>
            <a:pPr>
              <a:lnSpc>
                <a:spcPct val="80000"/>
              </a:lnSpc>
              <a:buNone/>
            </a:pPr>
            <a:endParaRPr lang="en-GB" sz="2000" dirty="0"/>
          </a:p>
          <a:p>
            <a:pPr>
              <a:lnSpc>
                <a:spcPct val="80000"/>
              </a:lnSpc>
            </a:pPr>
            <a:r>
              <a:rPr lang="en-GB" sz="2000" dirty="0"/>
              <a:t>This marks a major U-turn for the bank which has routed its calls through India since </a:t>
            </a:r>
            <a:r>
              <a:rPr lang="en-GB" sz="2000" b="1" dirty="0"/>
              <a:t>2004</a:t>
            </a:r>
            <a:r>
              <a:rPr lang="en-GB" sz="2000" dirty="0"/>
              <a:t>. </a:t>
            </a:r>
          </a:p>
          <a:p>
            <a:pPr>
              <a:lnSpc>
                <a:spcPct val="80000"/>
              </a:lnSpc>
              <a:buNone/>
            </a:pPr>
            <a:endParaRPr lang="en-GB" sz="2000" dirty="0"/>
          </a:p>
          <a:p>
            <a:pPr>
              <a:lnSpc>
                <a:spcPct val="80000"/>
              </a:lnSpc>
            </a:pPr>
            <a:r>
              <a:rPr lang="en-GB" sz="2000" dirty="0"/>
              <a:t>By allowing customers to call branches directly, Lloyds is also beginning to </a:t>
            </a:r>
            <a:r>
              <a:rPr lang="en-GB" sz="2000" b="1" dirty="0"/>
              <a:t>unravel a policy which began in 1994 </a:t>
            </a:r>
            <a:r>
              <a:rPr lang="en-GB" sz="2000" dirty="0"/>
              <a:t>when it opened it first call centre. </a:t>
            </a:r>
          </a:p>
          <a:p>
            <a:pPr>
              <a:lnSpc>
                <a:spcPct val="80000"/>
              </a:lnSpc>
            </a:pPr>
            <a:endParaRPr lang="en-US" sz="2000" dirty="0"/>
          </a:p>
        </p:txBody>
      </p:sp>
      <p:sp>
        <p:nvSpPr>
          <p:cNvPr id="6" name="TextBox 5"/>
          <p:cNvSpPr txBox="1"/>
          <p:nvPr/>
        </p:nvSpPr>
        <p:spPr>
          <a:xfrm>
            <a:off x="6596066" y="6072206"/>
            <a:ext cx="3786214" cy="369332"/>
          </a:xfrm>
          <a:prstGeom prst="rect">
            <a:avLst/>
          </a:prstGeom>
          <a:noFill/>
        </p:spPr>
        <p:txBody>
          <a:bodyPr wrap="square" rtlCol="0">
            <a:spAutoFit/>
          </a:bodyPr>
          <a:lstStyle/>
          <a:p>
            <a:r>
              <a:rPr lang="en-GB" dirty="0"/>
              <a:t>Source: Trenor (2007)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1143000"/>
          </a:xfrm>
        </p:spPr>
        <p:txBody>
          <a:bodyPr/>
          <a:lstStyle/>
          <a:p>
            <a:r>
              <a:rPr lang="en-GB" dirty="0"/>
              <a:t>Exit strategies</a:t>
            </a:r>
          </a:p>
        </p:txBody>
      </p:sp>
      <p:sp>
        <p:nvSpPr>
          <p:cNvPr id="3" name="Content Placeholder 2"/>
          <p:cNvSpPr>
            <a:spLocks noGrp="1"/>
          </p:cNvSpPr>
          <p:nvPr>
            <p:ph idx="1"/>
          </p:nvPr>
        </p:nvSpPr>
        <p:spPr>
          <a:xfrm>
            <a:off x="1975630" y="1143000"/>
            <a:ext cx="8240740" cy="4114800"/>
          </a:xfrm>
        </p:spPr>
        <p:txBody>
          <a:bodyPr/>
          <a:lstStyle/>
          <a:p>
            <a:r>
              <a:rPr lang="en-GB" sz="2000" dirty="0"/>
              <a:t>Entrepreneur James </a:t>
            </a:r>
            <a:r>
              <a:rPr lang="en-GB" sz="2000" b="1" dirty="0"/>
              <a:t>Dyson</a:t>
            </a:r>
            <a:r>
              <a:rPr lang="en-GB" sz="2000" dirty="0"/>
              <a:t> was involved in a fresh row over exporting jobs after announcing he planned to switch production of washing machines from his base at </a:t>
            </a:r>
            <a:r>
              <a:rPr lang="en-GB" sz="2000" b="1" dirty="0" err="1"/>
              <a:t>Malmesbury</a:t>
            </a:r>
            <a:r>
              <a:rPr lang="en-GB" sz="2000" b="1" dirty="0"/>
              <a:t>, Wiltshire to Malaysia with the loss of 65 jobs. </a:t>
            </a:r>
            <a:endParaRPr lang="en-GB" sz="2000" dirty="0"/>
          </a:p>
          <a:p>
            <a:pPr>
              <a:buNone/>
            </a:pPr>
            <a:endParaRPr lang="en-GB" sz="2000" dirty="0"/>
          </a:p>
          <a:p>
            <a:r>
              <a:rPr lang="en-GB" sz="2000" dirty="0"/>
              <a:t>The decision meant the end of manufacturing for Dyson in Britain after his previous decision to move vacuum cleaner production to Malaysia, where production costs are </a:t>
            </a:r>
            <a:r>
              <a:rPr lang="en-GB" sz="2000" b="1" dirty="0"/>
              <a:t>30% lower</a:t>
            </a:r>
            <a:r>
              <a:rPr lang="en-GB" sz="2000" dirty="0"/>
              <a:t>. </a:t>
            </a:r>
          </a:p>
          <a:p>
            <a:pPr>
              <a:buNone/>
            </a:pPr>
            <a:endParaRPr lang="en-GB" sz="2000" dirty="0"/>
          </a:p>
          <a:p>
            <a:r>
              <a:rPr lang="en-GB" sz="2000" dirty="0"/>
              <a:t>The transfer resulted in the </a:t>
            </a:r>
            <a:r>
              <a:rPr lang="en-GB" sz="2000" b="1" dirty="0"/>
              <a:t>loss of 800 jobs</a:t>
            </a:r>
            <a:r>
              <a:rPr lang="en-GB" sz="2000" dirty="0"/>
              <a:t>.</a:t>
            </a:r>
            <a:r>
              <a:rPr lang="en-US" sz="2000" dirty="0"/>
              <a:t> </a:t>
            </a:r>
            <a:endParaRPr lang="en-GB" sz="2000" i="1" dirty="0"/>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Rectangle 2"/>
          <p:cNvSpPr>
            <a:spLocks noGrp="1" noChangeArrowheads="1"/>
          </p:cNvSpPr>
          <p:nvPr>
            <p:ph type="title"/>
          </p:nvPr>
        </p:nvSpPr>
        <p:spPr/>
        <p:txBody>
          <a:bodyPr/>
          <a:lstStyle/>
          <a:p>
            <a:r>
              <a:rPr lang="en-GB" sz="4000"/>
              <a:t>Style, skills, staff &amp; shared values</a:t>
            </a:r>
            <a:endParaRPr lang="en-US" sz="4000"/>
          </a:p>
        </p:txBody>
      </p:sp>
      <p:sp>
        <p:nvSpPr>
          <p:cNvPr id="193539" name="Rectangle 3"/>
          <p:cNvSpPr>
            <a:spLocks noGrp="1" noChangeArrowheads="1"/>
          </p:cNvSpPr>
          <p:nvPr>
            <p:ph type="body" idx="1"/>
          </p:nvPr>
        </p:nvSpPr>
        <p:spPr>
          <a:xfrm>
            <a:off x="2238348" y="2017713"/>
            <a:ext cx="8240740" cy="4114800"/>
          </a:xfrm>
        </p:spPr>
        <p:txBody>
          <a:bodyPr/>
          <a:lstStyle/>
          <a:p>
            <a:pPr lvl="1"/>
            <a:r>
              <a:rPr lang="en-GB" b="1" dirty="0"/>
              <a:t>Internal communication </a:t>
            </a:r>
            <a:r>
              <a:rPr lang="en-GB" dirty="0"/>
              <a:t>is vital</a:t>
            </a:r>
          </a:p>
          <a:p>
            <a:pPr lvl="1"/>
            <a:r>
              <a:rPr lang="en-GB" b="1" dirty="0"/>
              <a:t>Attention to service quality </a:t>
            </a:r>
            <a:r>
              <a:rPr lang="en-GB" dirty="0"/>
              <a:t>is vital</a:t>
            </a:r>
          </a:p>
          <a:p>
            <a:pPr lvl="1"/>
            <a:r>
              <a:rPr lang="en-GB" dirty="0"/>
              <a:t>Sometimes </a:t>
            </a:r>
            <a:r>
              <a:rPr lang="en-GB" b="1" dirty="0"/>
              <a:t>service quality fails</a:t>
            </a:r>
            <a:endParaRPr lang="en-US" b="1"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ChangeArrowheads="1"/>
          </p:cNvSpPr>
          <p:nvPr>
            <p:ph type="title"/>
          </p:nvPr>
        </p:nvSpPr>
        <p:spPr>
          <a:xfrm>
            <a:off x="609600" y="0"/>
            <a:ext cx="10972800" cy="1143000"/>
          </a:xfrm>
        </p:spPr>
        <p:txBody>
          <a:bodyPr/>
          <a:lstStyle/>
          <a:p>
            <a:r>
              <a:rPr lang="en-GB" dirty="0"/>
              <a:t>Service failure</a:t>
            </a:r>
            <a:endParaRPr lang="en-US" dirty="0"/>
          </a:p>
        </p:txBody>
      </p:sp>
      <p:sp>
        <p:nvSpPr>
          <p:cNvPr id="195587" name="Rectangle 3"/>
          <p:cNvSpPr>
            <a:spLocks noGrp="1" noChangeArrowheads="1"/>
          </p:cNvSpPr>
          <p:nvPr>
            <p:ph type="body" idx="1"/>
          </p:nvPr>
        </p:nvSpPr>
        <p:spPr>
          <a:xfrm>
            <a:off x="2210212" y="1283068"/>
            <a:ext cx="8240740" cy="4651375"/>
          </a:xfrm>
        </p:spPr>
        <p:txBody>
          <a:bodyPr/>
          <a:lstStyle/>
          <a:p>
            <a:pPr>
              <a:lnSpc>
                <a:spcPct val="80000"/>
              </a:lnSpc>
            </a:pPr>
            <a:r>
              <a:rPr lang="en-GB" sz="2000" b="1" dirty="0"/>
              <a:t>Only a low proportion of dissatisfied consumers bother to complain</a:t>
            </a:r>
            <a:r>
              <a:rPr lang="en-GB" sz="2000" dirty="0"/>
              <a:t>. For every complaint an organisation receives, there are 19 other dissatisfied consumers who did not take the time to complain.</a:t>
            </a:r>
          </a:p>
          <a:p>
            <a:pPr>
              <a:lnSpc>
                <a:spcPct val="80000"/>
              </a:lnSpc>
              <a:buNone/>
            </a:pPr>
            <a:endParaRPr lang="en-US" sz="2000" dirty="0"/>
          </a:p>
          <a:p>
            <a:pPr>
              <a:lnSpc>
                <a:spcPct val="80000"/>
              </a:lnSpc>
            </a:pPr>
            <a:r>
              <a:rPr lang="en-GB" sz="2000" dirty="0"/>
              <a:t>They don't feel it's </a:t>
            </a:r>
            <a:r>
              <a:rPr lang="en-GB" sz="2000" b="1" dirty="0"/>
              <a:t>worth the time or the effort.</a:t>
            </a:r>
          </a:p>
          <a:p>
            <a:pPr>
              <a:lnSpc>
                <a:spcPct val="80000"/>
              </a:lnSpc>
              <a:buNone/>
            </a:pPr>
            <a:endParaRPr lang="en-GB" sz="2000" dirty="0"/>
          </a:p>
          <a:p>
            <a:pPr>
              <a:lnSpc>
                <a:spcPct val="80000"/>
              </a:lnSpc>
            </a:pPr>
            <a:r>
              <a:rPr lang="en-GB" sz="2000" dirty="0"/>
              <a:t>They don't feel anyone would be </a:t>
            </a:r>
            <a:r>
              <a:rPr lang="en-GB" sz="2000" b="1" dirty="0"/>
              <a:t>concerned</a:t>
            </a:r>
            <a:r>
              <a:rPr lang="en-GB" sz="2000" dirty="0"/>
              <a:t> about their problems, or in acting on them.</a:t>
            </a:r>
          </a:p>
          <a:p>
            <a:pPr>
              <a:lnSpc>
                <a:spcPct val="80000"/>
              </a:lnSpc>
              <a:buNone/>
            </a:pPr>
            <a:endParaRPr lang="en-GB" sz="2000" dirty="0"/>
          </a:p>
          <a:p>
            <a:pPr>
              <a:lnSpc>
                <a:spcPct val="80000"/>
              </a:lnSpc>
            </a:pPr>
            <a:r>
              <a:rPr lang="en-GB" sz="2000" dirty="0"/>
              <a:t>In order to make a complaint, they did </a:t>
            </a:r>
            <a:r>
              <a:rPr lang="en-GB" sz="2000" b="1" dirty="0"/>
              <a:t>not</a:t>
            </a:r>
            <a:r>
              <a:rPr lang="en-GB" sz="2000" dirty="0"/>
              <a:t> know where to go, or what to do.</a:t>
            </a:r>
          </a:p>
          <a:p>
            <a:pPr>
              <a:lnSpc>
                <a:spcPct val="80000"/>
              </a:lnSpc>
              <a:buNone/>
            </a:pPr>
            <a:endParaRPr lang="en-US" sz="2000" dirty="0"/>
          </a:p>
          <a:p>
            <a:pPr>
              <a:lnSpc>
                <a:spcPct val="80000"/>
              </a:lnSpc>
            </a:pPr>
            <a:r>
              <a:rPr lang="en-GB" sz="2000" b="1" dirty="0"/>
              <a:t>A consumer must have 12 positive experiences to overcome 1 negative one.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Service failure</a:t>
            </a:r>
          </a:p>
        </p:txBody>
      </p:sp>
      <p:sp>
        <p:nvSpPr>
          <p:cNvPr id="3" name="Content Placeholder 2"/>
          <p:cNvSpPr>
            <a:spLocks noGrp="1"/>
          </p:cNvSpPr>
          <p:nvPr>
            <p:ph idx="1"/>
          </p:nvPr>
        </p:nvSpPr>
        <p:spPr>
          <a:xfrm>
            <a:off x="2309786" y="2017713"/>
            <a:ext cx="8169302" cy="4114800"/>
          </a:xfrm>
        </p:spPr>
        <p:txBody>
          <a:bodyPr/>
          <a:lstStyle/>
          <a:p>
            <a:pPr>
              <a:lnSpc>
                <a:spcPct val="80000"/>
              </a:lnSpc>
            </a:pPr>
            <a:r>
              <a:rPr lang="en-GB" sz="2000" dirty="0"/>
              <a:t>An average consumer who has a complaint </a:t>
            </a:r>
            <a:r>
              <a:rPr lang="en-GB" sz="2000" b="1" dirty="0"/>
              <a:t>tells 9 or 10 individuals about it</a:t>
            </a:r>
            <a:r>
              <a:rPr lang="en-GB" sz="2000" dirty="0"/>
              <a:t>; however, those </a:t>
            </a:r>
            <a:r>
              <a:rPr lang="en-GB" sz="2000" b="1" dirty="0"/>
              <a:t>whose complaints are resolved satisfactorily tell only 5 other people.</a:t>
            </a:r>
          </a:p>
          <a:p>
            <a:pPr>
              <a:lnSpc>
                <a:spcPct val="80000"/>
              </a:lnSpc>
              <a:buNone/>
            </a:pPr>
            <a:endParaRPr lang="en-GB" sz="2000" dirty="0"/>
          </a:p>
          <a:p>
            <a:pPr>
              <a:lnSpc>
                <a:spcPct val="80000"/>
              </a:lnSpc>
            </a:pPr>
            <a:r>
              <a:rPr lang="en-GB" sz="2000" dirty="0"/>
              <a:t>Most organisations spend </a:t>
            </a:r>
            <a:r>
              <a:rPr lang="en-GB" sz="2000" b="1" dirty="0"/>
              <a:t>95% of service time redressing problems and only 5% trying to figure out what went wrong to make people angry in the first place.</a:t>
            </a:r>
          </a:p>
          <a:p>
            <a:pPr>
              <a:lnSpc>
                <a:spcPct val="80000"/>
              </a:lnSpc>
              <a:buNone/>
            </a:pPr>
            <a:endParaRPr lang="en-GB" sz="2000" dirty="0"/>
          </a:p>
          <a:p>
            <a:pPr>
              <a:lnSpc>
                <a:spcPct val="80000"/>
              </a:lnSpc>
            </a:pPr>
            <a:r>
              <a:rPr lang="en-GB" sz="2000" dirty="0"/>
              <a:t>For those organisations that do try to do something about their consumers’ anger, </a:t>
            </a:r>
            <a:r>
              <a:rPr lang="en-GB" sz="2000" b="1" dirty="0"/>
              <a:t>more than half of all efforts to respond to complaints actually reinforce negative reactions, making the consumer even more dissatisfied.</a:t>
            </a:r>
            <a:endParaRPr lang="en-US" sz="2000" b="1" dirty="0"/>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p:cNvSpPr>
            <a:spLocks noGrp="1" noChangeArrowheads="1"/>
          </p:cNvSpPr>
          <p:nvPr>
            <p:ph type="title"/>
          </p:nvPr>
        </p:nvSpPr>
        <p:spPr/>
        <p:txBody>
          <a:bodyPr/>
          <a:lstStyle/>
          <a:p>
            <a:r>
              <a:rPr lang="en-GB"/>
              <a:t>The importance of skills</a:t>
            </a:r>
            <a:endParaRPr lang="en-US"/>
          </a:p>
        </p:txBody>
      </p:sp>
      <p:sp>
        <p:nvSpPr>
          <p:cNvPr id="197635" name="Rectangle 3"/>
          <p:cNvSpPr>
            <a:spLocks noGrp="1" noChangeArrowheads="1"/>
          </p:cNvSpPr>
          <p:nvPr>
            <p:ph type="body" idx="1"/>
          </p:nvPr>
        </p:nvSpPr>
        <p:spPr>
          <a:xfrm>
            <a:off x="2182078" y="1371600"/>
            <a:ext cx="8240740" cy="4114800"/>
          </a:xfrm>
        </p:spPr>
        <p:txBody>
          <a:bodyPr/>
          <a:lstStyle/>
          <a:p>
            <a:r>
              <a:rPr lang="en-GB" dirty="0"/>
              <a:t>Service failure may be </a:t>
            </a:r>
            <a:r>
              <a:rPr lang="en-GB" b="1" dirty="0"/>
              <a:t>minimised by effective recruitment and training of the organisation’s human resources</a:t>
            </a:r>
          </a:p>
          <a:p>
            <a:pPr>
              <a:buNone/>
            </a:pPr>
            <a:endParaRPr lang="en-GB" sz="2000" dirty="0"/>
          </a:p>
          <a:p>
            <a:r>
              <a:rPr lang="en-GB" b="1" dirty="0"/>
              <a:t>Everyone</a:t>
            </a:r>
            <a:r>
              <a:rPr lang="en-GB" dirty="0"/>
              <a:t> markets – </a:t>
            </a:r>
            <a:r>
              <a:rPr lang="en-GB" b="1" dirty="0"/>
              <a:t>not</a:t>
            </a:r>
            <a:r>
              <a:rPr lang="en-GB" dirty="0"/>
              <a:t> just the marketing department</a:t>
            </a:r>
          </a:p>
          <a:p>
            <a:r>
              <a:rPr lang="en-GB" dirty="0">
                <a:hlinkClick r:id="rId3"/>
              </a:rPr>
              <a:t>https://www.youtube.com/watch?v=2C-2v99paQM</a:t>
            </a:r>
            <a:endParaRPr lang="en-GB" dirty="0"/>
          </a:p>
          <a:p>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ChangeArrowheads="1"/>
          </p:cNvSpPr>
          <p:nvPr>
            <p:ph type="title"/>
          </p:nvPr>
        </p:nvSpPr>
        <p:spPr/>
        <p:txBody>
          <a:bodyPr/>
          <a:lstStyle/>
          <a:p>
            <a:r>
              <a:rPr lang="en-GB" sz="3100"/>
              <a:t>Implementation through the Marketing Mix</a:t>
            </a:r>
          </a:p>
        </p:txBody>
      </p:sp>
      <p:sp>
        <p:nvSpPr>
          <p:cNvPr id="165891" name="Rectangle 3"/>
          <p:cNvSpPr>
            <a:spLocks noGrp="1" noChangeArrowheads="1"/>
          </p:cNvSpPr>
          <p:nvPr>
            <p:ph type="body" idx="1"/>
          </p:nvPr>
        </p:nvSpPr>
        <p:spPr>
          <a:xfrm>
            <a:off x="609600" y="1417638"/>
            <a:ext cx="10972800" cy="3917032"/>
          </a:xfrm>
        </p:spPr>
        <p:txBody>
          <a:bodyPr>
            <a:normAutofit lnSpcReduction="10000"/>
          </a:bodyPr>
          <a:lstStyle/>
          <a:p>
            <a:r>
              <a:rPr lang="en-GB" dirty="0"/>
              <a:t>Product</a:t>
            </a:r>
          </a:p>
          <a:p>
            <a:r>
              <a:rPr lang="en-GB" dirty="0"/>
              <a:t>Place </a:t>
            </a:r>
          </a:p>
          <a:p>
            <a:r>
              <a:rPr lang="en-GB" dirty="0"/>
              <a:t>Price</a:t>
            </a:r>
          </a:p>
          <a:p>
            <a:r>
              <a:rPr lang="en-GB" dirty="0"/>
              <a:t>Promotion</a:t>
            </a:r>
          </a:p>
          <a:p>
            <a:r>
              <a:rPr lang="en-GB" dirty="0"/>
              <a:t>People</a:t>
            </a:r>
          </a:p>
          <a:p>
            <a:r>
              <a:rPr lang="en-GB" dirty="0"/>
              <a:t>Physical evidence</a:t>
            </a:r>
          </a:p>
          <a:p>
            <a:r>
              <a:rPr lang="en-GB" dirty="0"/>
              <a:t>Process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2"/>
          <p:cNvSpPr>
            <a:spLocks noGrp="1" noChangeArrowheads="1"/>
          </p:cNvSpPr>
          <p:nvPr>
            <p:ph type="title"/>
          </p:nvPr>
        </p:nvSpPr>
        <p:spPr/>
        <p:txBody>
          <a:bodyPr/>
          <a:lstStyle/>
          <a:p>
            <a:r>
              <a:rPr lang="en-GB"/>
              <a:t>Some marketing mix issues</a:t>
            </a:r>
            <a:endParaRPr lang="en-US"/>
          </a:p>
        </p:txBody>
      </p:sp>
      <p:sp>
        <p:nvSpPr>
          <p:cNvPr id="207875" name="Rectangle 3"/>
          <p:cNvSpPr>
            <a:spLocks noGrp="1" noChangeArrowheads="1"/>
          </p:cNvSpPr>
          <p:nvPr>
            <p:ph type="body" idx="1"/>
          </p:nvPr>
        </p:nvSpPr>
        <p:spPr>
          <a:xfrm>
            <a:off x="1832754" y="1371600"/>
            <a:ext cx="8526492" cy="4114800"/>
          </a:xfrm>
        </p:spPr>
        <p:txBody>
          <a:bodyPr/>
          <a:lstStyle/>
          <a:p>
            <a:r>
              <a:rPr lang="en-GB" b="1" dirty="0"/>
              <a:t>Place</a:t>
            </a:r>
            <a:r>
              <a:rPr lang="en-GB" dirty="0"/>
              <a:t> - Depends on the nature of the product or service.</a:t>
            </a:r>
          </a:p>
          <a:p>
            <a:pPr>
              <a:buNone/>
            </a:pPr>
            <a:endParaRPr lang="en-GB" sz="2000" dirty="0"/>
          </a:p>
          <a:p>
            <a:r>
              <a:rPr lang="en-GB" b="1" dirty="0"/>
              <a:t>Cultural norms - </a:t>
            </a:r>
            <a:r>
              <a:rPr lang="en-GB" dirty="0"/>
              <a:t>Where would you expect to be seen?- Advertising with regard to children.</a:t>
            </a:r>
          </a:p>
          <a:p>
            <a:pPr>
              <a:buNone/>
            </a:pPr>
            <a:endParaRPr lang="en-GB" sz="2000" dirty="0"/>
          </a:p>
          <a:p>
            <a:r>
              <a:rPr lang="en-GB" dirty="0"/>
              <a:t>Can the place add value to the relationship? </a:t>
            </a:r>
            <a:r>
              <a:rPr lang="en-GB" sz="1800" dirty="0"/>
              <a:t>(Time saving of the internet, or prestige of Oxford St in London?)</a:t>
            </a:r>
          </a:p>
          <a:p>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Rectangle 2"/>
          <p:cNvSpPr>
            <a:spLocks noGrp="1" noChangeArrowheads="1"/>
          </p:cNvSpPr>
          <p:nvPr>
            <p:ph type="title"/>
          </p:nvPr>
        </p:nvSpPr>
        <p:spPr/>
        <p:txBody>
          <a:bodyPr/>
          <a:lstStyle/>
          <a:p>
            <a:r>
              <a:rPr lang="en-GB"/>
              <a:t>Cont…</a:t>
            </a:r>
            <a:endParaRPr lang="en-US"/>
          </a:p>
        </p:txBody>
      </p:sp>
      <p:sp>
        <p:nvSpPr>
          <p:cNvPr id="209923" name="Rectangle 3"/>
          <p:cNvSpPr>
            <a:spLocks noGrp="1" noChangeArrowheads="1"/>
          </p:cNvSpPr>
          <p:nvPr>
            <p:ph type="body" idx="1"/>
          </p:nvPr>
        </p:nvSpPr>
        <p:spPr>
          <a:xfrm>
            <a:off x="1832754" y="1371600"/>
            <a:ext cx="8526492" cy="4114800"/>
          </a:xfrm>
        </p:spPr>
        <p:txBody>
          <a:bodyPr/>
          <a:lstStyle/>
          <a:p>
            <a:pPr>
              <a:lnSpc>
                <a:spcPct val="90000"/>
              </a:lnSpc>
            </a:pPr>
            <a:r>
              <a:rPr lang="en-GB" sz="2800" b="1" dirty="0"/>
              <a:t>Price</a:t>
            </a:r>
            <a:r>
              <a:rPr lang="en-GB" sz="2800" dirty="0"/>
              <a:t> - How much is your target market prepared to pay for the product or service?</a:t>
            </a:r>
          </a:p>
          <a:p>
            <a:pPr lvl="1">
              <a:lnSpc>
                <a:spcPct val="90000"/>
              </a:lnSpc>
            </a:pPr>
            <a:r>
              <a:rPr lang="en-GB" sz="2400" dirty="0"/>
              <a:t>Pricing is notoriously hard to decide on</a:t>
            </a:r>
          </a:p>
          <a:p>
            <a:pPr lvl="1">
              <a:lnSpc>
                <a:spcPct val="90000"/>
              </a:lnSpc>
            </a:pPr>
            <a:r>
              <a:rPr lang="en-GB" sz="2400" dirty="0"/>
              <a:t>Price elasticity of demand</a:t>
            </a:r>
          </a:p>
          <a:p>
            <a:pPr lvl="1">
              <a:lnSpc>
                <a:spcPct val="90000"/>
              </a:lnSpc>
            </a:pPr>
            <a:r>
              <a:rPr lang="en-GB" sz="2400" dirty="0"/>
              <a:t>Pricing strategies </a:t>
            </a:r>
          </a:p>
          <a:p>
            <a:pPr>
              <a:lnSpc>
                <a:spcPct val="90000"/>
              </a:lnSpc>
            </a:pPr>
            <a:r>
              <a:rPr lang="en-GB" sz="2800" dirty="0"/>
              <a:t>How we gain price premiums through relationships?</a:t>
            </a:r>
          </a:p>
          <a:p>
            <a:pPr>
              <a:lnSpc>
                <a:spcPct val="90000"/>
              </a:lnSpc>
            </a:pPr>
            <a:r>
              <a:rPr lang="en-GB" sz="2800" dirty="0"/>
              <a:t>How does this fit with the concept of ‘value’ defined as ‘what I get for what I give?’-</a:t>
            </a:r>
            <a:endParaRPr lang="en-US" sz="28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2"/>
          <p:cNvSpPr>
            <a:spLocks noGrp="1" noChangeArrowheads="1"/>
          </p:cNvSpPr>
          <p:nvPr>
            <p:ph type="title"/>
          </p:nvPr>
        </p:nvSpPr>
        <p:spPr/>
        <p:txBody>
          <a:bodyPr/>
          <a:lstStyle/>
          <a:p>
            <a:r>
              <a:rPr lang="en-GB"/>
              <a:t>Cont…</a:t>
            </a:r>
            <a:endParaRPr lang="en-US"/>
          </a:p>
        </p:txBody>
      </p:sp>
      <p:sp>
        <p:nvSpPr>
          <p:cNvPr id="211971" name="Rectangle 3"/>
          <p:cNvSpPr>
            <a:spLocks noGrp="1" noChangeArrowheads="1"/>
          </p:cNvSpPr>
          <p:nvPr>
            <p:ph type="body" idx="1"/>
          </p:nvPr>
        </p:nvSpPr>
        <p:spPr>
          <a:xfrm>
            <a:off x="1975630" y="1371600"/>
            <a:ext cx="8240740" cy="4114800"/>
          </a:xfrm>
        </p:spPr>
        <p:txBody>
          <a:bodyPr>
            <a:normAutofit lnSpcReduction="10000"/>
          </a:bodyPr>
          <a:lstStyle/>
          <a:p>
            <a:pPr>
              <a:lnSpc>
                <a:spcPct val="90000"/>
              </a:lnSpc>
            </a:pPr>
            <a:r>
              <a:rPr lang="en-GB" sz="2800" b="1" dirty="0"/>
              <a:t>Promotion</a:t>
            </a:r>
            <a:r>
              <a:rPr lang="en-GB" sz="2400" dirty="0"/>
              <a:t> - </a:t>
            </a:r>
            <a:r>
              <a:rPr lang="en-GB" sz="2800" dirty="0"/>
              <a:t>The nature of the audience </a:t>
            </a:r>
            <a:r>
              <a:rPr lang="en-GB" sz="2000" dirty="0"/>
              <a:t>(Who you want to target, how can the message be tailored?)</a:t>
            </a:r>
          </a:p>
          <a:p>
            <a:pPr>
              <a:lnSpc>
                <a:spcPct val="90000"/>
              </a:lnSpc>
              <a:buNone/>
            </a:pPr>
            <a:endParaRPr lang="en-GB" sz="800" dirty="0"/>
          </a:p>
          <a:p>
            <a:pPr>
              <a:lnSpc>
                <a:spcPct val="90000"/>
              </a:lnSpc>
            </a:pPr>
            <a:r>
              <a:rPr lang="en-GB" sz="2800" dirty="0"/>
              <a:t>The short term and long term objectives </a:t>
            </a:r>
            <a:r>
              <a:rPr lang="en-GB" sz="2000" dirty="0"/>
              <a:t>(change opinions, sales, change usage etc…)</a:t>
            </a:r>
          </a:p>
          <a:p>
            <a:pPr>
              <a:lnSpc>
                <a:spcPct val="90000"/>
              </a:lnSpc>
              <a:buNone/>
            </a:pPr>
            <a:endParaRPr lang="en-GB" sz="800" dirty="0"/>
          </a:p>
          <a:p>
            <a:pPr>
              <a:lnSpc>
                <a:spcPct val="90000"/>
              </a:lnSpc>
            </a:pPr>
            <a:r>
              <a:rPr lang="en-GB" sz="2800" dirty="0"/>
              <a:t>The messages that are used </a:t>
            </a:r>
            <a:r>
              <a:rPr lang="en-GB" sz="2000" dirty="0"/>
              <a:t>(what to say, how to say it, who should say it)</a:t>
            </a:r>
          </a:p>
          <a:p>
            <a:pPr>
              <a:lnSpc>
                <a:spcPct val="90000"/>
              </a:lnSpc>
              <a:buNone/>
            </a:pPr>
            <a:endParaRPr lang="en-GB" sz="800" dirty="0"/>
          </a:p>
          <a:p>
            <a:pPr>
              <a:lnSpc>
                <a:spcPct val="90000"/>
              </a:lnSpc>
            </a:pPr>
            <a:r>
              <a:rPr lang="en-GB" sz="2800" dirty="0"/>
              <a:t>The communications that will carry the message</a:t>
            </a:r>
          </a:p>
          <a:p>
            <a:pPr>
              <a:lnSpc>
                <a:spcPct val="90000"/>
              </a:lnSpc>
              <a:buNone/>
            </a:pPr>
            <a:endParaRPr lang="en-GB" sz="800" dirty="0"/>
          </a:p>
          <a:p>
            <a:pPr>
              <a:lnSpc>
                <a:spcPct val="90000"/>
              </a:lnSpc>
            </a:pPr>
            <a:r>
              <a:rPr lang="en-GB" sz="2800" dirty="0"/>
              <a:t>The budget </a:t>
            </a:r>
            <a:r>
              <a:rPr lang="en-GB" sz="2000" dirty="0"/>
              <a:t>(should match the product)</a:t>
            </a:r>
          </a:p>
          <a:p>
            <a:pPr>
              <a:lnSpc>
                <a:spcPct val="90000"/>
              </a:lnSpc>
              <a:buNone/>
            </a:pPr>
            <a:endParaRPr lang="en-GB" sz="800" dirty="0"/>
          </a:p>
          <a:p>
            <a:pPr>
              <a:lnSpc>
                <a:spcPct val="90000"/>
              </a:lnSpc>
            </a:pPr>
            <a:r>
              <a:rPr lang="en-GB" sz="2800" dirty="0"/>
              <a:t>How can results be measured</a:t>
            </a:r>
            <a:endParaRPr lang="en-US" sz="2400" dirty="0"/>
          </a:p>
        </p:txBody>
      </p:sp>
    </p:spTree>
  </p:cSld>
  <p:clrMapOvr>
    <a:masterClrMapping/>
  </p:clrMapOvr>
</p:sld>
</file>

<file path=ppt/theme/theme1.xml><?xml version="1.0" encoding="utf-8"?>
<a:theme xmlns:a="http://schemas.openxmlformats.org/drawingml/2006/main" name="UWTSD mono">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mono" id="{366A577D-A4E1-4A01-AA98-4F3B4C4A4A6E}" vid="{E4057CD2-A531-4675-A846-FA5F3FCD99A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TotalTime>
  <Words>1142</Words>
  <Application>Microsoft Office PowerPoint</Application>
  <PresentationFormat>Widescreen</PresentationFormat>
  <Paragraphs>132</Paragraphs>
  <Slides>21</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Myriad Pro</vt:lpstr>
      <vt:lpstr>UWTSD mono</vt:lpstr>
      <vt:lpstr>BMSW5103 Engaging  Understanding the Customer Experience</vt:lpstr>
      <vt:lpstr>The Loyalty Ladder</vt:lpstr>
      <vt:lpstr>Reichheld’s Research (1996)</vt:lpstr>
      <vt:lpstr>Humby’s Scoring Points (2008)</vt:lpstr>
      <vt:lpstr>PowerPoint Presentation</vt:lpstr>
      <vt:lpstr>PowerPoint Presentation</vt:lpstr>
      <vt:lpstr>PowerPoint Presentation</vt:lpstr>
      <vt:lpstr>PowerPoint Presentation</vt:lpstr>
      <vt:lpstr>McKinsey’s Seven S Framework</vt:lpstr>
      <vt:lpstr>McKinsey’s Seven S Framework</vt:lpstr>
      <vt:lpstr>Strategy, structure and systems</vt:lpstr>
      <vt:lpstr>    Exit strategies </vt:lpstr>
      <vt:lpstr>Exit strategies</vt:lpstr>
      <vt:lpstr>Style, skills, staff &amp; shared values</vt:lpstr>
      <vt:lpstr>Service failure</vt:lpstr>
      <vt:lpstr>Service failure</vt:lpstr>
      <vt:lpstr>The importance of skills</vt:lpstr>
      <vt:lpstr>Implementation through the Marketing Mix</vt:lpstr>
      <vt:lpstr>Some marketing mix issues</vt:lpstr>
      <vt:lpstr>Cont…</vt:lpstr>
      <vt:lpstr>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BMSW5103 Engaging  Understanding the Customer Experience</dc:title>
  <dc:creator>Christian Felices</dc:creator>
  <cp:lastModifiedBy>Christian Felices</cp:lastModifiedBy>
  <cp:revision>2</cp:revision>
  <dcterms:created xsi:type="dcterms:W3CDTF">2020-01-27T12:45:13Z</dcterms:created>
  <dcterms:modified xsi:type="dcterms:W3CDTF">2020-01-27T12:58:46Z</dcterms:modified>
</cp:coreProperties>
</file>