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4"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24C6359-9BB8-4148-8114-537E698DA205}" type="datetime1">
              <a:rPr lang="en-US" smtClean="0"/>
              <a:t>12/3/2025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E1076ED0-0DB3-4879-AAE5-5C20D22C1DF4}"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75539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376191F-481E-48E9-BB9A-369A67A7362D}" type="datetime1">
              <a:rPr lang="en-US" smtClean="0"/>
              <a:t>12/3/2025</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81586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C5677DE-DD04-48CC-9C18-7BE9FF2DEB6B}" type="datetime1">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87412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63255ED-7101-4D18-A8AE-3B5E4CB87EA5}" type="datetime1">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076ED0-0DB3-4879-AAE5-5C20D22C1DF4}"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986784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D52F23D-51F6-4C94-8CD5-B9ABBF67EE23}" type="datetime1">
              <a:rPr lang="en-US" smtClean="0"/>
              <a:t>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1076ED0-0DB3-4879-AAE5-5C20D22C1DF4}"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02006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51A702F-6367-4FD1-89A8-3744BE6BA9A2}" type="datetime1">
              <a:rPr lang="en-US" smtClean="0"/>
              <a:t>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1076ED0-0DB3-4879-AAE5-5C20D22C1DF4}"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64575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6E99BD-4B4F-4460-B452-0E8146ACCF8F}" type="datetime1">
              <a:rPr lang="en-US" smtClean="0"/>
              <a:t>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072545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B6FD34C-1867-42A9-AC54-D15ADD8A65E7}" type="datetime1">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076ED0-0DB3-4879-AAE5-5C20D22C1DF4}"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9406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36133E9-A654-4C17-8C3C-DDCAC83D6EBF}" type="datetime1">
              <a:rPr lang="en-US" smtClean="0"/>
              <a:t>12/3/2025</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E1076ED0-0DB3-4879-AAE5-5C20D22C1DF4}"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29409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4649BD0-10DB-43E7-8F22-40B3D51B8FC3}" type="datetime1">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48511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A16C79C-F566-427A-93F6-434A4E613134}" type="datetime1">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68044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769D389-4C4C-4FD7-9E6B-9F44477F0EB8}" type="datetime1">
              <a:rPr lang="en-US" smtClean="0"/>
              <a:t>12/3/2025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1076ED0-0DB3-4879-AAE5-5C20D22C1DF4}"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9083822"/>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pearson.com/en-gb/subject-catalog/p/digital-marketing/P200000003912"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sciencedirect.com/science/article/abs/pii/S0007681311000061?utm_source=chatgpt.com" TargetMode="External"/><Relationship Id="rId2" Type="http://schemas.openxmlformats.org/officeDocument/2006/relationships/hyperlink" Target="https://www.sciencedirect.com/science/article/abs/pii/S0007681309001232?utm_source=chatgpt.com" TargetMode="External"/><Relationship Id="rId1" Type="http://schemas.openxmlformats.org/officeDocument/2006/relationships/slideLayout" Target="../slideLayouts/slideLayout2.xml"/><Relationship Id="rId5" Type="http://schemas.openxmlformats.org/officeDocument/2006/relationships/hyperlink" Target="https://www.marksandspencer.com/mysparks/about?utm_source=chatgpt.com" TargetMode="External"/><Relationship Id="rId4" Type="http://schemas.openxmlformats.org/officeDocument/2006/relationships/hyperlink" Target="https://journals.sagepub.com/doi/abs/10.1509/jm.15.0420?utm_source=chatgpt.com"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corporate.marksandspencer.com/sites/marksandspencer/files/2025-05/Marks-and-Spencer-Group-plc-Annual-Report-and-Financial-Statements-2025_INTERACTIVE_FINAL.pdf?utm_source=chatgpt.com" TargetMode="External"/><Relationship Id="rId2" Type="http://schemas.openxmlformats.org/officeDocument/2006/relationships/hyperlink" Target="https://www.marksandspencer.com/food/l/as-seen-on-social?utm_source=chatgpt.com" TargetMode="External"/><Relationship Id="rId1" Type="http://schemas.openxmlformats.org/officeDocument/2006/relationships/slideLayout" Target="../slideLayouts/slideLayout2.xml"/><Relationship Id="rId5" Type="http://schemas.openxmlformats.org/officeDocument/2006/relationships/hyperlink" Target="https://www.raconteur.net/marketing-sales/ms-foods-marketing-chief-on-why-shes-a-tiktok-fan/?utm_source=chatgpt.com" TargetMode="External"/><Relationship Id="rId4" Type="http://schemas.openxmlformats.org/officeDocument/2006/relationships/hyperlink" Target="https://www.cambridge.org/core/books/strategic-customer-management/7C4D36EC74B457D8A8B43DB31229B9F0?utm_source=chatgpt.com"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econsultancy.com/marks-spencer-social-media-innovation/?utm_source=chatgpt.com" TargetMode="External"/><Relationship Id="rId2" Type="http://schemas.openxmlformats.org/officeDocument/2006/relationships/hyperlink" Target="https://ideas.repec.org/a/eee/jbrese/v67y2014i6p1201-1208.html?utm_source=chatgp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hocolate cake with a bite taken out of it&#10;&#10;AI-generated content may be incorrect.">
            <a:extLst>
              <a:ext uri="{FF2B5EF4-FFF2-40B4-BE49-F238E27FC236}">
                <a16:creationId xmlns:a16="http://schemas.microsoft.com/office/drawing/2014/main" id="{9CBCD4E9-2EE6-4769-F5EA-13C82F5F2AED}"/>
              </a:ext>
            </a:extLst>
          </p:cNvPr>
          <p:cNvPicPr>
            <a:picLocks noChangeAspect="1"/>
          </p:cNvPicPr>
          <p:nvPr/>
        </p:nvPicPr>
        <p:blipFill>
          <a:blip r:embed="rId3">
            <a:alphaModFix amt="50000"/>
            <a:extLst>
              <a:ext uri="{28A0092B-C50C-407E-A947-70E740481C1C}">
                <a14:useLocalDpi xmlns:a14="http://schemas.microsoft.com/office/drawing/2010/main" val="0"/>
              </a:ext>
            </a:extLst>
          </a:blip>
          <a:srcRect r="3"/>
          <a:stretch>
            <a:fillRect/>
          </a:stretch>
        </p:blipFill>
        <p:spPr>
          <a:xfrm>
            <a:off x="305" y="11440"/>
            <a:ext cx="12191695" cy="6857990"/>
          </a:xfrm>
          <a:prstGeom prst="rect">
            <a:avLst/>
          </a:prstGeom>
        </p:spPr>
      </p:pic>
      <p:sp>
        <p:nvSpPr>
          <p:cNvPr id="2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5" name="Rectangle 2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cxnSp>
        <p:nvCxnSpPr>
          <p:cNvPr id="27" name="Straight Connector 2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3DC1738E-81FA-D0B3-8214-41F1B82278D9}"/>
              </a:ext>
            </a:extLst>
          </p:cNvPr>
          <p:cNvSpPr txBox="1"/>
          <p:nvPr/>
        </p:nvSpPr>
        <p:spPr>
          <a:xfrm>
            <a:off x="7423355" y="1193800"/>
            <a:ext cx="3638372" cy="4273158"/>
          </a:xfrm>
          <a:prstGeom prst="rect">
            <a:avLst/>
          </a:prstGeom>
        </p:spPr>
        <p:txBody>
          <a:bodyPr vert="horz" lIns="91440" tIns="45720" rIns="91440" bIns="45720" rtlCol="0" anchor="ctr" anchorCtr="0">
            <a:normAutofit/>
          </a:bodyPr>
          <a:lstStyle/>
          <a:p>
            <a:pPr indent="-228600" defTabSz="914400">
              <a:lnSpc>
                <a:spcPct val="120000"/>
              </a:lnSpc>
              <a:spcAft>
                <a:spcPts val="600"/>
              </a:spcAft>
              <a:buClr>
                <a:schemeClr val="accent1"/>
              </a:buClr>
              <a:buSzPct val="100000"/>
              <a:buFont typeface="Arial" panose="020B0604020202020204" pitchFamily="34" charset="0"/>
              <a:buChar char="•"/>
            </a:pPr>
            <a:endParaRPr lang="en-US" b="1" dirty="0"/>
          </a:p>
        </p:txBody>
      </p:sp>
      <p:sp>
        <p:nvSpPr>
          <p:cNvPr id="2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8" name="TextBox 7">
            <a:extLst>
              <a:ext uri="{FF2B5EF4-FFF2-40B4-BE49-F238E27FC236}">
                <a16:creationId xmlns:a16="http://schemas.microsoft.com/office/drawing/2014/main" id="{3696EB1E-F301-06F2-8566-2208B9CF38B5}"/>
              </a:ext>
            </a:extLst>
          </p:cNvPr>
          <p:cNvSpPr txBox="1"/>
          <p:nvPr/>
        </p:nvSpPr>
        <p:spPr>
          <a:xfrm>
            <a:off x="5132430" y="1675798"/>
            <a:ext cx="5181597" cy="1754326"/>
          </a:xfrm>
          <a:prstGeom prst="rect">
            <a:avLst/>
          </a:prstGeom>
          <a:noFill/>
        </p:spPr>
        <p:txBody>
          <a:bodyPr wrap="square" rtlCol="0">
            <a:spAutoFit/>
          </a:bodyPr>
          <a:lstStyle/>
          <a:p>
            <a:r>
              <a:rPr lang="en-GB" sz="3600" b="1" dirty="0"/>
              <a:t>Assessment of the digital strategies at M&amp;S Food</a:t>
            </a:r>
          </a:p>
        </p:txBody>
      </p:sp>
      <p:sp>
        <p:nvSpPr>
          <p:cNvPr id="9" name="TextBox 8">
            <a:extLst>
              <a:ext uri="{FF2B5EF4-FFF2-40B4-BE49-F238E27FC236}">
                <a16:creationId xmlns:a16="http://schemas.microsoft.com/office/drawing/2014/main" id="{3229E4A6-A503-5D50-6C13-A8CD2000FFD3}"/>
              </a:ext>
            </a:extLst>
          </p:cNvPr>
          <p:cNvSpPr txBox="1"/>
          <p:nvPr/>
        </p:nvSpPr>
        <p:spPr>
          <a:xfrm>
            <a:off x="5329084" y="3330379"/>
            <a:ext cx="5270084" cy="830997"/>
          </a:xfrm>
          <a:prstGeom prst="rect">
            <a:avLst/>
          </a:prstGeom>
          <a:noFill/>
        </p:spPr>
        <p:txBody>
          <a:bodyPr wrap="square" rtlCol="0">
            <a:spAutoFit/>
          </a:bodyPr>
          <a:lstStyle/>
          <a:p>
            <a:r>
              <a:rPr lang="en-GB" sz="2400" b="1" dirty="0"/>
              <a:t>Andreea Tanasa </a:t>
            </a:r>
          </a:p>
          <a:p>
            <a:r>
              <a:rPr lang="en-GB" sz="2400" b="1" dirty="0"/>
              <a:t>2332157</a:t>
            </a:r>
          </a:p>
        </p:txBody>
      </p:sp>
    </p:spTree>
    <p:extLst>
      <p:ext uri="{BB962C8B-B14F-4D97-AF65-F5344CB8AC3E}">
        <p14:creationId xmlns:p14="http://schemas.microsoft.com/office/powerpoint/2010/main" val="334565914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A3F45-F727-BBE7-9311-0008CF97027A}"/>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a:t>CRM in a digital era</a:t>
            </a:r>
          </a:p>
        </p:txBody>
      </p:sp>
      <p:sp>
        <p:nvSpPr>
          <p:cNvPr id="6" name="TextBox 5">
            <a:extLst>
              <a:ext uri="{FF2B5EF4-FFF2-40B4-BE49-F238E27FC236}">
                <a16:creationId xmlns:a16="http://schemas.microsoft.com/office/drawing/2014/main" id="{8A233A02-C287-721B-BAAB-C0DD8485550E}"/>
              </a:ext>
            </a:extLst>
          </p:cNvPr>
          <p:cNvSpPr txBox="1"/>
          <p:nvPr/>
        </p:nvSpPr>
        <p:spPr>
          <a:xfrm>
            <a:off x="1451579" y="2015734"/>
            <a:ext cx="4162555" cy="3450613"/>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a:t>CRM is a strategic, organisation-wide approach focused on managing interactions with customers to build retention, loyalty and long-term value (Payne and Frow, 2013). In the digital age, CRM relies heavily on data, analytics and multi-channel communication to deliver personalised and timely engagement (Buttle and Maklan, 2019).</a:t>
            </a:r>
          </a:p>
        </p:txBody>
      </p:sp>
      <p:pic>
        <p:nvPicPr>
          <p:cNvPr id="10" name="Content Placeholder 9" descr="A computer with a couple of people in front of it">
            <a:extLst>
              <a:ext uri="{FF2B5EF4-FFF2-40B4-BE49-F238E27FC236}">
                <a16:creationId xmlns:a16="http://schemas.microsoft.com/office/drawing/2014/main" id="{EFDBF2F0-3621-2473-9CAD-E4A60E939A7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4411" y="2438924"/>
            <a:ext cx="4960443" cy="2604232"/>
          </a:xfrm>
          <a:prstGeom prst="rect">
            <a:avLst/>
          </a:prstGeom>
        </p:spPr>
      </p:pic>
    </p:spTree>
    <p:extLst>
      <p:ext uri="{BB962C8B-B14F-4D97-AF65-F5344CB8AC3E}">
        <p14:creationId xmlns:p14="http://schemas.microsoft.com/office/powerpoint/2010/main" val="1786588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3193BA5C-B8F3-4972-BA54-014C48FAF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1" name="Straight Connector 30">
            <a:extLst>
              <a:ext uri="{FF2B5EF4-FFF2-40B4-BE49-F238E27FC236}">
                <a16:creationId xmlns:a16="http://schemas.microsoft.com/office/drawing/2014/main" id="{D7162BAB-C25E-4CE9-B87C-F118DC7E7C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B7B6F18-FB34-34CE-B52E-DE70BEE2755A}"/>
              </a:ext>
            </a:extLst>
          </p:cNvPr>
          <p:cNvSpPr>
            <a:spLocks noGrp="1"/>
          </p:cNvSpPr>
          <p:nvPr>
            <p:ph type="title"/>
          </p:nvPr>
        </p:nvSpPr>
        <p:spPr>
          <a:xfrm>
            <a:off x="1451580" y="804520"/>
            <a:ext cx="3530157" cy="1049235"/>
          </a:xfrm>
        </p:spPr>
        <p:txBody>
          <a:bodyPr vert="horz" lIns="91440" tIns="45720" rIns="91440" bIns="45720" rtlCol="0" anchor="t">
            <a:normAutofit/>
          </a:bodyPr>
          <a:lstStyle/>
          <a:p>
            <a:r>
              <a:rPr lang="en-US" sz="2200"/>
              <a:t>Digital media in CRM</a:t>
            </a:r>
            <a:br>
              <a:rPr lang="en-US" sz="2200"/>
            </a:br>
            <a:endParaRPr lang="en-US" sz="2200"/>
          </a:p>
        </p:txBody>
      </p:sp>
      <p:sp>
        <p:nvSpPr>
          <p:cNvPr id="32" name="Rectangle 31">
            <a:extLst>
              <a:ext uri="{FF2B5EF4-FFF2-40B4-BE49-F238E27FC236}">
                <a16:creationId xmlns:a16="http://schemas.microsoft.com/office/drawing/2014/main" id="{05B93327-222A-4DAC-9163-371BF44CD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TextBox 9">
            <a:extLst>
              <a:ext uri="{FF2B5EF4-FFF2-40B4-BE49-F238E27FC236}">
                <a16:creationId xmlns:a16="http://schemas.microsoft.com/office/drawing/2014/main" id="{0D51B6C6-D185-9DE7-FA76-0CBBB9D18221}"/>
              </a:ext>
            </a:extLst>
          </p:cNvPr>
          <p:cNvSpPr txBox="1"/>
          <p:nvPr/>
        </p:nvSpPr>
        <p:spPr>
          <a:xfrm>
            <a:off x="1451581" y="2015732"/>
            <a:ext cx="3526523" cy="3450613"/>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a:t>Digital media refers to digital communication tools such as websites, mobile apps, email, online advertising and push notifications. These enable organisations to deliver personalised content and measure behaviour across touchpoints (Chaffey and Ellis-Chadwick, 2022).</a:t>
            </a:r>
          </a:p>
        </p:txBody>
      </p:sp>
      <p:grpSp>
        <p:nvGrpSpPr>
          <p:cNvPr id="33" name="Group 32">
            <a:extLst>
              <a:ext uri="{FF2B5EF4-FFF2-40B4-BE49-F238E27FC236}">
                <a16:creationId xmlns:a16="http://schemas.microsoft.com/office/drawing/2014/main" id="{14EE34E3-F117-4487-8ACF-33DA65FA1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60131" y="482171"/>
            <a:chExt cx="6091791" cy="5149101"/>
          </a:xfrm>
        </p:grpSpPr>
        <p:sp>
          <p:nvSpPr>
            <p:cNvPr id="34" name="Rectangle 33">
              <a:extLst>
                <a:ext uri="{FF2B5EF4-FFF2-40B4-BE49-F238E27FC236}">
                  <a16:creationId xmlns:a16="http://schemas.microsoft.com/office/drawing/2014/main" id="{39ACC02C-6424-4165-93C4-E83C8E81D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182CB9C-C978-4C9B-9AAD-8B1341897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56388820-A63D-463C-9DBC-060A5ABE3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2379" y="977965"/>
            <a:ext cx="5134631"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cell phone with a world map&#10;&#10;AI-generated content may be incorrect.">
            <a:extLst>
              <a:ext uri="{FF2B5EF4-FFF2-40B4-BE49-F238E27FC236}">
                <a16:creationId xmlns:a16="http://schemas.microsoft.com/office/drawing/2014/main" id="{9C56977A-E354-FB18-D6F1-06D1E6B45FE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3926" y="1693370"/>
            <a:ext cx="4821551" cy="2712122"/>
          </a:xfrm>
          <a:prstGeom prst="rect">
            <a:avLst/>
          </a:prstGeom>
        </p:spPr>
      </p:pic>
      <p:pic>
        <p:nvPicPr>
          <p:cNvPr id="37" name="Picture 36">
            <a:extLst>
              <a:ext uri="{FF2B5EF4-FFF2-40B4-BE49-F238E27FC236}">
                <a16:creationId xmlns:a16="http://schemas.microsoft.com/office/drawing/2014/main" id="{C04ED70F-D6FD-4EB1-A171-D30F885FE7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28">
            <a:extLst>
              <a:ext uri="{FF2B5EF4-FFF2-40B4-BE49-F238E27FC236}">
                <a16:creationId xmlns:a16="http://schemas.microsoft.com/office/drawing/2014/main" id="{DA26CAE9-74C4-4EDD-8A80-77F79EAA86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7631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630F413-44CE-4746-9821-9E0107978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2D671B1-B099-4F9C-B9CC-9D22B4DAF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064790D-41A2-BD78-5ED7-329B73EABE3E}"/>
              </a:ext>
            </a:extLst>
          </p:cNvPr>
          <p:cNvSpPr>
            <a:spLocks noGrp="1"/>
          </p:cNvSpPr>
          <p:nvPr>
            <p:ph type="title"/>
          </p:nvPr>
        </p:nvSpPr>
        <p:spPr>
          <a:xfrm>
            <a:off x="7555992" y="707475"/>
            <a:ext cx="3157577" cy="1312001"/>
          </a:xfrm>
        </p:spPr>
        <p:txBody>
          <a:bodyPr vert="horz" lIns="91440" tIns="45720" rIns="91440" bIns="45720" rtlCol="0" anchor="t">
            <a:normAutofit/>
          </a:bodyPr>
          <a:lstStyle/>
          <a:p>
            <a:r>
              <a:rPr lang="en-US" sz="2800"/>
              <a:t>Social media in CRM</a:t>
            </a:r>
            <a:br>
              <a:rPr lang="en-US" sz="2800"/>
            </a:br>
            <a:endParaRPr lang="en-US" sz="2800"/>
          </a:p>
        </p:txBody>
      </p:sp>
      <p:cxnSp>
        <p:nvCxnSpPr>
          <p:cNvPr id="15" name="Straight Connector 14">
            <a:extLst>
              <a:ext uri="{FF2B5EF4-FFF2-40B4-BE49-F238E27FC236}">
                <a16:creationId xmlns:a16="http://schemas.microsoft.com/office/drawing/2014/main" id="{7552FBEF-FA69-427B-8245-0A518E0513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2" y="2146542"/>
            <a:ext cx="315757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7" name="Title 1">
            <a:extLst>
              <a:ext uri="{FF2B5EF4-FFF2-40B4-BE49-F238E27FC236}">
                <a16:creationId xmlns:a16="http://schemas.microsoft.com/office/drawing/2014/main" id="{898488B7-DBD3-40E7-B54B-4DA6C5693E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5" name="Content Placeholder 4" descr="A group of icons around a cloud&#10;&#10;AI-generated content may be incorrect.">
            <a:extLst>
              <a:ext uri="{FF2B5EF4-FFF2-40B4-BE49-F238E27FC236}">
                <a16:creationId xmlns:a16="http://schemas.microsoft.com/office/drawing/2014/main" id="{F1EDB542-BECA-B7BF-AF06-EEEDFB4C02E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36348" y="1948736"/>
            <a:ext cx="5761020" cy="3024535"/>
          </a:xfrm>
          <a:prstGeom prst="rect">
            <a:avLst/>
          </a:prstGeom>
        </p:spPr>
      </p:pic>
      <p:sp>
        <p:nvSpPr>
          <p:cNvPr id="6" name="TextBox 5">
            <a:extLst>
              <a:ext uri="{FF2B5EF4-FFF2-40B4-BE49-F238E27FC236}">
                <a16:creationId xmlns:a16="http://schemas.microsoft.com/office/drawing/2014/main" id="{BF18A6CF-2452-13CE-EEEC-67170FDE0FCD}"/>
              </a:ext>
            </a:extLst>
          </p:cNvPr>
          <p:cNvSpPr txBox="1"/>
          <p:nvPr/>
        </p:nvSpPr>
        <p:spPr>
          <a:xfrm>
            <a:off x="7554138" y="2273608"/>
            <a:ext cx="3159432" cy="3940925"/>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a:t>The concept of </a:t>
            </a:r>
            <a:r>
              <a:rPr lang="en-US" b="1"/>
              <a:t>social CRM</a:t>
            </a:r>
            <a:r>
              <a:rPr lang="en-US"/>
              <a:t> integrates social media into traditional CRM systems, enabling organisations to listen, interact and co-create with customers (Trainor et al., 2014).</a:t>
            </a:r>
          </a:p>
        </p:txBody>
      </p:sp>
    </p:spTree>
    <p:extLst>
      <p:ext uri="{BB962C8B-B14F-4D97-AF65-F5344CB8AC3E}">
        <p14:creationId xmlns:p14="http://schemas.microsoft.com/office/powerpoint/2010/main" val="1870056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630F413-44CE-4746-9821-9E0107978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2D671B1-B099-4F9C-B9CC-9D22B4DAF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A58B0B5-86C6-421C-BD77-E16B4258EDF5}"/>
              </a:ext>
            </a:extLst>
          </p:cNvPr>
          <p:cNvSpPr>
            <a:spLocks noGrp="1"/>
          </p:cNvSpPr>
          <p:nvPr>
            <p:ph type="title"/>
          </p:nvPr>
        </p:nvSpPr>
        <p:spPr>
          <a:xfrm>
            <a:off x="7555992" y="707475"/>
            <a:ext cx="3157577" cy="1312001"/>
          </a:xfrm>
        </p:spPr>
        <p:txBody>
          <a:bodyPr vert="horz" lIns="91440" tIns="45720" rIns="91440" bIns="45720" rtlCol="0" anchor="t">
            <a:normAutofit/>
          </a:bodyPr>
          <a:lstStyle/>
          <a:p>
            <a:r>
              <a:rPr lang="en-US" sz="2200"/>
              <a:t>Developing and sustaining customer relationships</a:t>
            </a:r>
          </a:p>
        </p:txBody>
      </p:sp>
      <p:cxnSp>
        <p:nvCxnSpPr>
          <p:cNvPr id="15" name="Straight Connector 14">
            <a:extLst>
              <a:ext uri="{FF2B5EF4-FFF2-40B4-BE49-F238E27FC236}">
                <a16:creationId xmlns:a16="http://schemas.microsoft.com/office/drawing/2014/main" id="{7552FBEF-FA69-427B-8245-0A518E0513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2" y="2146542"/>
            <a:ext cx="315757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7" name="Title 1">
            <a:extLst>
              <a:ext uri="{FF2B5EF4-FFF2-40B4-BE49-F238E27FC236}">
                <a16:creationId xmlns:a16="http://schemas.microsoft.com/office/drawing/2014/main" id="{898488B7-DBD3-40E7-B54B-4DA6C5693E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5" name="Content Placeholder 4" descr="A screenshot of a website&#10;&#10;AI-generated content may be incorrect.">
            <a:extLst>
              <a:ext uri="{FF2B5EF4-FFF2-40B4-BE49-F238E27FC236}">
                <a16:creationId xmlns:a16="http://schemas.microsoft.com/office/drawing/2014/main" id="{90858013-FD9A-8FDA-F3C6-82CB73BE608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36348" y="1540664"/>
            <a:ext cx="5761020" cy="3840680"/>
          </a:xfrm>
          <a:prstGeom prst="rect">
            <a:avLst/>
          </a:prstGeom>
        </p:spPr>
      </p:pic>
      <p:sp>
        <p:nvSpPr>
          <p:cNvPr id="6" name="TextBox 5">
            <a:extLst>
              <a:ext uri="{FF2B5EF4-FFF2-40B4-BE49-F238E27FC236}">
                <a16:creationId xmlns:a16="http://schemas.microsoft.com/office/drawing/2014/main" id="{3D61C7F1-DC26-17A6-BEDB-9F211CF46031}"/>
              </a:ext>
            </a:extLst>
          </p:cNvPr>
          <p:cNvSpPr txBox="1"/>
          <p:nvPr/>
        </p:nvSpPr>
        <p:spPr>
          <a:xfrm>
            <a:off x="7554138" y="2273608"/>
            <a:ext cx="3159432" cy="3940925"/>
          </a:xfrm>
          <a:prstGeom prst="rect">
            <a:avLst/>
          </a:prstGeom>
        </p:spPr>
        <p:txBody>
          <a:bodyPr vert="horz" lIns="91440" tIns="45720" rIns="91440" bIns="45720" rtlCol="0" anchor="t">
            <a:normAutofit lnSpcReduction="10000"/>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dirty="0"/>
              <a:t>M&amp;S Food uses its digital Sparks loyalty </a:t>
            </a:r>
            <a:r>
              <a:rPr lang="en-US" dirty="0" err="1"/>
              <a:t>programme</a:t>
            </a:r>
            <a:r>
              <a:rPr lang="en-US" dirty="0"/>
              <a:t> to gather first-party data on customer preferences, </a:t>
            </a:r>
            <a:r>
              <a:rPr lang="en-US" dirty="0" err="1"/>
              <a:t>behaviour</a:t>
            </a:r>
            <a:r>
              <a:rPr lang="en-US" dirty="0"/>
              <a:t> and purchase patterns (</a:t>
            </a:r>
            <a:r>
              <a:rPr lang="en-GB" dirty="0"/>
              <a:t>Atherton, J., 2023).</a:t>
            </a:r>
            <a:r>
              <a:rPr lang="en-US" dirty="0"/>
              <a:t> This supports segmentation, </a:t>
            </a:r>
            <a:r>
              <a:rPr lang="en-US" dirty="0" err="1"/>
              <a:t>personalised</a:t>
            </a:r>
            <a:r>
              <a:rPr lang="en-US" dirty="0"/>
              <a:t> offers and long-term relationship building consistent with CRM best practice (Payne and Frow, 2013).</a:t>
            </a:r>
          </a:p>
        </p:txBody>
      </p:sp>
    </p:spTree>
    <p:extLst>
      <p:ext uri="{BB962C8B-B14F-4D97-AF65-F5344CB8AC3E}">
        <p14:creationId xmlns:p14="http://schemas.microsoft.com/office/powerpoint/2010/main" val="2840039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descr="A person holding a poster&#10;&#10;AI-generated content may be incorrect.">
            <a:extLst>
              <a:ext uri="{FF2B5EF4-FFF2-40B4-BE49-F238E27FC236}">
                <a16:creationId xmlns:a16="http://schemas.microsoft.com/office/drawing/2014/main" id="{53FDF1E0-7B40-BD63-4EB0-BEF60A29F59A}"/>
              </a:ext>
            </a:extLst>
          </p:cNvPr>
          <p:cNvPicPr>
            <a:picLocks noGrp="1" noChangeAspect="1"/>
          </p:cNvPicPr>
          <p:nvPr>
            <p:ph idx="1"/>
          </p:nvPr>
        </p:nvPicPr>
        <p:blipFill>
          <a:blip r:embed="rId2">
            <a:alphaModFix amt="50000"/>
            <a:grayscl/>
            <a:extLst>
              <a:ext uri="{28A0092B-C50C-407E-A947-70E740481C1C}">
                <a14:useLocalDpi xmlns:a14="http://schemas.microsoft.com/office/drawing/2010/main" val="0"/>
              </a:ext>
            </a:extLst>
          </a:blip>
          <a:srcRect t="8075" r="-1" b="14603"/>
          <a:stretch>
            <a:fillRect/>
          </a:stretch>
        </p:blipFill>
        <p:spPr>
          <a:xfrm>
            <a:off x="305" y="10"/>
            <a:ext cx="12191695" cy="6857990"/>
          </a:xfrm>
          <a:prstGeom prst="rect">
            <a:avLst/>
          </a:prstGeom>
        </p:spPr>
      </p:pic>
      <p:sp>
        <p:nvSpPr>
          <p:cNvPr id="3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32"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33" name="Rectangle 32">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39DDE9B-AEBC-74AF-CD35-676FD84C8A1A}"/>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a:t>Enhancing customer experience and engagement</a:t>
            </a:r>
          </a:p>
        </p:txBody>
      </p:sp>
      <p:cxnSp>
        <p:nvCxnSpPr>
          <p:cNvPr id="34" name="Straight Connector 33">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A0DBD837-E059-ED3E-AEDE-4C343B881057}"/>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a:t>Customer experience depends on seamless interactions across digital and physical touchpoints (Lemon and Verhoef, 2016).</a:t>
            </a:r>
          </a:p>
        </p:txBody>
      </p:sp>
      <p:sp>
        <p:nvSpPr>
          <p:cNvPr id="35"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206879703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splay case with a sign">
            <a:extLst>
              <a:ext uri="{FF2B5EF4-FFF2-40B4-BE49-F238E27FC236}">
                <a16:creationId xmlns:a16="http://schemas.microsoft.com/office/drawing/2014/main" id="{77570454-088B-3ECB-2F55-986AF5DBF5CB}"/>
              </a:ext>
            </a:extLst>
          </p:cNvPr>
          <p:cNvPicPr>
            <a:picLocks noGrp="1" noChangeAspect="1"/>
          </p:cNvPicPr>
          <p:nvPr>
            <p:ph idx="1"/>
          </p:nvPr>
        </p:nvPicPr>
        <p:blipFill>
          <a:blip r:embed="rId2">
            <a:alphaModFix amt="50000"/>
            <a:extLst>
              <a:ext uri="{28A0092B-C50C-407E-A947-70E740481C1C}">
                <a14:useLocalDpi xmlns:a14="http://schemas.microsoft.com/office/drawing/2010/main" val="0"/>
              </a:ext>
            </a:extLst>
          </a:blip>
          <a:srcRect t="8604" r="-1" b="12722"/>
          <a:stretch>
            <a:fillRect/>
          </a:stretch>
        </p:blipFill>
        <p:spPr>
          <a:xfrm>
            <a:off x="305" y="10"/>
            <a:ext cx="12191695" cy="6857990"/>
          </a:xfrm>
          <a:prstGeom prst="rect">
            <a:avLst/>
          </a:prstGeom>
        </p:spPr>
      </p:pic>
      <p:sp>
        <p:nvSpPr>
          <p:cNvPr id="13"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5"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7" name="Rectangle 16">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BC7F8F6-444E-90AA-6B2C-9465D1985D96}"/>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a:t>M&amp;S App and Digital Convenience</a:t>
            </a:r>
          </a:p>
        </p:txBody>
      </p:sp>
      <p:cxnSp>
        <p:nvCxnSpPr>
          <p:cNvPr id="19" name="Straight Connector 18">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6085F4F-FEB3-93CD-B153-4BCCA8807C23}"/>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a:t>The M&amp;S app enhances convenience through features such as:</a:t>
            </a:r>
          </a:p>
          <a:p>
            <a:pPr lvl="0" indent="-228600" defTabSz="914400">
              <a:lnSpc>
                <a:spcPct val="120000"/>
              </a:lnSpc>
              <a:spcAft>
                <a:spcPts val="600"/>
              </a:spcAft>
              <a:buClr>
                <a:schemeClr val="accent1"/>
              </a:buClr>
              <a:buSzPct val="100000"/>
              <a:buFont typeface="Arial" panose="020B0604020202020204" pitchFamily="34" charset="0"/>
              <a:buChar char="•"/>
            </a:pPr>
            <a:r>
              <a:rPr lang="en-US"/>
              <a:t>Digital Sparks card</a:t>
            </a:r>
          </a:p>
          <a:p>
            <a:pPr lvl="0" indent="-228600" defTabSz="914400">
              <a:lnSpc>
                <a:spcPct val="120000"/>
              </a:lnSpc>
              <a:spcAft>
                <a:spcPts val="600"/>
              </a:spcAft>
              <a:buClr>
                <a:schemeClr val="accent1"/>
              </a:buClr>
              <a:buSzPct val="100000"/>
              <a:buFont typeface="Arial" panose="020B0604020202020204" pitchFamily="34" charset="0"/>
              <a:buChar char="•"/>
            </a:pPr>
            <a:r>
              <a:rPr lang="en-US"/>
              <a:t>Personalised vouchers</a:t>
            </a:r>
          </a:p>
          <a:p>
            <a:pPr lvl="0" indent="-228600" defTabSz="914400">
              <a:lnSpc>
                <a:spcPct val="120000"/>
              </a:lnSpc>
              <a:spcAft>
                <a:spcPts val="600"/>
              </a:spcAft>
              <a:buClr>
                <a:schemeClr val="accent1"/>
              </a:buClr>
              <a:buSzPct val="100000"/>
              <a:buFont typeface="Arial" panose="020B0604020202020204" pitchFamily="34" charset="0"/>
              <a:buChar char="•"/>
            </a:pPr>
            <a:r>
              <a:rPr lang="en-US"/>
              <a:t>Mobile payment (Scan &amp; Shop)</a:t>
            </a:r>
          </a:p>
          <a:p>
            <a:pPr lvl="0" indent="-228600" defTabSz="914400">
              <a:lnSpc>
                <a:spcPct val="120000"/>
              </a:lnSpc>
              <a:spcAft>
                <a:spcPts val="600"/>
              </a:spcAft>
              <a:buClr>
                <a:schemeClr val="accent1"/>
              </a:buClr>
              <a:buSzPct val="100000"/>
              <a:buFont typeface="Arial" panose="020B0604020202020204" pitchFamily="34" charset="0"/>
              <a:buChar char="•"/>
            </a:pPr>
            <a:r>
              <a:rPr lang="en-US"/>
              <a:t>Exclusive app-only offers</a:t>
            </a:r>
          </a:p>
        </p:txBody>
      </p:sp>
      <p:sp>
        <p:nvSpPr>
          <p:cNvPr id="21"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17310218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24E38-42D7-0103-2921-B42188FF5F9D}"/>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a:t>Emotional engagement on social media</a:t>
            </a:r>
          </a:p>
        </p:txBody>
      </p:sp>
      <p:sp>
        <p:nvSpPr>
          <p:cNvPr id="6" name="TextBox 5">
            <a:extLst>
              <a:ext uri="{FF2B5EF4-FFF2-40B4-BE49-F238E27FC236}">
                <a16:creationId xmlns:a16="http://schemas.microsoft.com/office/drawing/2014/main" id="{DB28DB75-3B4F-A5AA-FF05-38F821A435C4}"/>
              </a:ext>
            </a:extLst>
          </p:cNvPr>
          <p:cNvSpPr txBox="1"/>
          <p:nvPr/>
        </p:nvSpPr>
        <p:spPr>
          <a:xfrm>
            <a:off x="1451579" y="2015734"/>
            <a:ext cx="4162555" cy="3450613"/>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dirty="0"/>
              <a:t>M&amp;S Food uses </a:t>
            </a:r>
            <a:r>
              <a:rPr lang="en-US" dirty="0" err="1"/>
              <a:t>humour</a:t>
            </a:r>
            <a:r>
              <a:rPr lang="en-US" dirty="0"/>
              <a:t>, behind-the-scenes content and trends to </a:t>
            </a:r>
            <a:r>
              <a:rPr lang="en-US" dirty="0" err="1"/>
              <a:t>humanise</a:t>
            </a:r>
            <a:r>
              <a:rPr lang="en-US" dirty="0"/>
              <a:t> the brand.</a:t>
            </a:r>
            <a:br>
              <a:rPr lang="en-US" dirty="0"/>
            </a:br>
            <a:r>
              <a:rPr lang="en-US" dirty="0"/>
              <a:t>This supports engagement based on identity, relationships and conversation — factors identified by Kaplan and Haenlein (2010) as key drivers of social engagement.</a:t>
            </a:r>
          </a:p>
        </p:txBody>
      </p:sp>
      <p:pic>
        <p:nvPicPr>
          <p:cNvPr id="5" name="Content Placeholder 4" descr="A person holding balloons in the air&#10;&#10;AI-generated content may be incorrect.">
            <a:extLst>
              <a:ext uri="{FF2B5EF4-FFF2-40B4-BE49-F238E27FC236}">
                <a16:creationId xmlns:a16="http://schemas.microsoft.com/office/drawing/2014/main" id="{FAC6FAE3-4E98-65F8-582B-18BC98E1182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4411" y="2190902"/>
            <a:ext cx="4960443" cy="3100276"/>
          </a:xfrm>
          <a:prstGeom prst="rect">
            <a:avLst/>
          </a:prstGeom>
        </p:spPr>
      </p:pic>
    </p:spTree>
    <p:extLst>
      <p:ext uri="{BB962C8B-B14F-4D97-AF65-F5344CB8AC3E}">
        <p14:creationId xmlns:p14="http://schemas.microsoft.com/office/powerpoint/2010/main" val="1918158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pushing a gauge&#10;&#10;AI-generated content may be incorrect.">
            <a:extLst>
              <a:ext uri="{FF2B5EF4-FFF2-40B4-BE49-F238E27FC236}">
                <a16:creationId xmlns:a16="http://schemas.microsoft.com/office/drawing/2014/main" id="{AAE2AF8A-B146-F09C-0F78-D15772D0777F}"/>
              </a:ext>
            </a:extLst>
          </p:cNvPr>
          <p:cNvPicPr>
            <a:picLocks noGrp="1" noChangeAspect="1"/>
          </p:cNvPicPr>
          <p:nvPr>
            <p:ph idx="1"/>
          </p:nvPr>
        </p:nvPicPr>
        <p:blipFill>
          <a:blip r:embed="rId2">
            <a:alphaModFix amt="50000"/>
            <a:extLst>
              <a:ext uri="{28A0092B-C50C-407E-A947-70E740481C1C}">
                <a14:useLocalDpi xmlns:a14="http://schemas.microsoft.com/office/drawing/2010/main" val="0"/>
              </a:ext>
            </a:extLst>
          </a:blip>
          <a:srcRect r="-1" b="4252"/>
          <a:stretch>
            <a:fillRect/>
          </a:stretch>
        </p:blipFill>
        <p:spPr>
          <a:xfrm>
            <a:off x="305" y="10"/>
            <a:ext cx="12191695" cy="6857990"/>
          </a:xfrm>
          <a:prstGeom prst="rect">
            <a:avLst/>
          </a:prstGeom>
        </p:spPr>
      </p:pic>
      <p:sp>
        <p:nvSpPr>
          <p:cNvPr id="13"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5"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7" name="Rectangle 16">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DB93CC04-6F95-081D-9466-183E23532C80}"/>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a:t>Impact on sales and loyalty</a:t>
            </a:r>
            <a:br>
              <a:rPr lang="en-US"/>
            </a:br>
            <a:endParaRPr lang="en-US"/>
          </a:p>
        </p:txBody>
      </p:sp>
      <p:cxnSp>
        <p:nvCxnSpPr>
          <p:cNvPr id="19" name="Straight Connector 18">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7C1AB50-9FC8-6522-195B-FA416CA00531}"/>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a:t>M&amp;S’s annual reporting shows that digital loyalty and data analytics are central to its growth strategy, contributing to increased food sales and rising customer numbers. Social CRM capability has been shown to improve relationship performance and financial outcomes (Trainor et al., 2014).</a:t>
            </a:r>
          </a:p>
        </p:txBody>
      </p:sp>
      <p:sp>
        <p:nvSpPr>
          <p:cNvPr id="21"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27586803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630F413-44CE-4746-9821-9E0107978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2D671B1-B099-4F9C-B9CC-9D22B4DAF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9C229DC-830F-0EDB-11AE-B79691CAFA22}"/>
              </a:ext>
            </a:extLst>
          </p:cNvPr>
          <p:cNvSpPr>
            <a:spLocks noGrp="1"/>
          </p:cNvSpPr>
          <p:nvPr>
            <p:ph type="title"/>
          </p:nvPr>
        </p:nvSpPr>
        <p:spPr>
          <a:xfrm>
            <a:off x="7555992" y="707475"/>
            <a:ext cx="3157577" cy="1312001"/>
          </a:xfrm>
        </p:spPr>
        <p:txBody>
          <a:bodyPr vert="horz" lIns="91440" tIns="45720" rIns="91440" bIns="45720" rtlCol="0" anchor="t">
            <a:normAutofit/>
          </a:bodyPr>
          <a:lstStyle/>
          <a:p>
            <a:r>
              <a:rPr lang="en-US" sz="2200"/>
              <a:t>Product development using social insights</a:t>
            </a:r>
            <a:br>
              <a:rPr lang="en-US" sz="2200"/>
            </a:br>
            <a:endParaRPr lang="en-US" sz="2200"/>
          </a:p>
        </p:txBody>
      </p:sp>
      <p:cxnSp>
        <p:nvCxnSpPr>
          <p:cNvPr id="15" name="Straight Connector 14">
            <a:extLst>
              <a:ext uri="{FF2B5EF4-FFF2-40B4-BE49-F238E27FC236}">
                <a16:creationId xmlns:a16="http://schemas.microsoft.com/office/drawing/2014/main" id="{7552FBEF-FA69-427B-8245-0A518E0513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2" y="2146542"/>
            <a:ext cx="315757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7" name="Title 1">
            <a:extLst>
              <a:ext uri="{FF2B5EF4-FFF2-40B4-BE49-F238E27FC236}">
                <a16:creationId xmlns:a16="http://schemas.microsoft.com/office/drawing/2014/main" id="{898488B7-DBD3-40E7-B54B-4DA6C5693E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5" name="Content Placeholder 4" descr="A diagram of a product development&#10;&#10;AI-generated content may be incorrect.">
            <a:extLst>
              <a:ext uri="{FF2B5EF4-FFF2-40B4-BE49-F238E27FC236}">
                <a16:creationId xmlns:a16="http://schemas.microsoft.com/office/drawing/2014/main" id="{8AD177A8-B082-9E5D-C758-B57556F0F37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36348" y="1351030"/>
            <a:ext cx="5761020" cy="4219947"/>
          </a:xfrm>
          <a:prstGeom prst="rect">
            <a:avLst/>
          </a:prstGeom>
        </p:spPr>
      </p:pic>
      <p:sp>
        <p:nvSpPr>
          <p:cNvPr id="6" name="TextBox 5">
            <a:extLst>
              <a:ext uri="{FF2B5EF4-FFF2-40B4-BE49-F238E27FC236}">
                <a16:creationId xmlns:a16="http://schemas.microsoft.com/office/drawing/2014/main" id="{8B488111-304D-B235-D530-E0BCF3AEE648}"/>
              </a:ext>
            </a:extLst>
          </p:cNvPr>
          <p:cNvSpPr txBox="1"/>
          <p:nvPr/>
        </p:nvSpPr>
        <p:spPr>
          <a:xfrm>
            <a:off x="7554138" y="2273608"/>
            <a:ext cx="3159432" cy="3940925"/>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dirty="0"/>
              <a:t>Trend monitoring on TikTok allows M&amp;S Food to adapt quickly to emerging </a:t>
            </a:r>
            <a:r>
              <a:rPr lang="en-US" dirty="0" err="1"/>
              <a:t>flavours</a:t>
            </a:r>
            <a:r>
              <a:rPr lang="en-US" dirty="0"/>
              <a:t> and customer interests, supporting agile product development . This is consistent with CRM frameworks </a:t>
            </a:r>
            <a:r>
              <a:rPr lang="en-US" dirty="0" err="1"/>
              <a:t>emphasising</a:t>
            </a:r>
            <a:r>
              <a:rPr lang="en-US" dirty="0"/>
              <a:t> customer insight and co-creation (Payne and Frow, 2013).</a:t>
            </a:r>
          </a:p>
        </p:txBody>
      </p:sp>
    </p:spTree>
    <p:extLst>
      <p:ext uri="{BB962C8B-B14F-4D97-AF65-F5344CB8AC3E}">
        <p14:creationId xmlns:p14="http://schemas.microsoft.com/office/powerpoint/2010/main" val="1996856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64B12E5B-9923-7D98-1E05-151AC336BA61}"/>
              </a:ext>
            </a:extLst>
          </p:cNvPr>
          <p:cNvSpPr>
            <a:spLocks noGrp="1"/>
          </p:cNvSpPr>
          <p:nvPr>
            <p:ph type="title"/>
          </p:nvPr>
        </p:nvSpPr>
        <p:spPr>
          <a:xfrm>
            <a:off x="1451580" y="804520"/>
            <a:ext cx="4176511" cy="1049235"/>
          </a:xfrm>
        </p:spPr>
        <p:txBody>
          <a:bodyPr vert="horz" lIns="91440" tIns="45720" rIns="91440" bIns="45720" rtlCol="0" anchor="t">
            <a:normAutofit/>
          </a:bodyPr>
          <a:lstStyle/>
          <a:p>
            <a:r>
              <a:rPr lang="en-US" sz="1500"/>
              <a:t>Critical assessment of effectiveness</a:t>
            </a:r>
            <a:br>
              <a:rPr lang="en-US" sz="1500"/>
            </a:br>
            <a:r>
              <a:rPr lang="en-US" sz="1500"/>
              <a:t>Strengths</a:t>
            </a:r>
            <a:br>
              <a:rPr lang="en-US" sz="1500"/>
            </a:br>
            <a:endParaRPr lang="en-US" sz="1500"/>
          </a:p>
        </p:txBody>
      </p:sp>
      <p:sp>
        <p:nvSpPr>
          <p:cNvPr id="15" name="Rectangle 14">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6" name="TextBox 5">
            <a:extLst>
              <a:ext uri="{FF2B5EF4-FFF2-40B4-BE49-F238E27FC236}">
                <a16:creationId xmlns:a16="http://schemas.microsoft.com/office/drawing/2014/main" id="{3BB87A40-7D5B-AF65-D07E-6599750D946C}"/>
              </a:ext>
            </a:extLst>
          </p:cNvPr>
          <p:cNvSpPr txBox="1"/>
          <p:nvPr/>
        </p:nvSpPr>
        <p:spPr>
          <a:xfrm>
            <a:off x="1451581" y="2015732"/>
            <a:ext cx="4172212" cy="3450613"/>
          </a:xfrm>
          <a:prstGeom prst="rect">
            <a:avLst/>
          </a:prstGeom>
        </p:spPr>
        <p:txBody>
          <a:bodyPr vert="horz" lIns="91440" tIns="45720" rIns="91440" bIns="45720" rtlCol="0" anchor="t">
            <a:normAutofit fontScale="92500"/>
          </a:bodyPr>
          <a:lstStyle/>
          <a:p>
            <a:pPr lvl="0" indent="-228600" defTabSz="914400">
              <a:lnSpc>
                <a:spcPct val="120000"/>
              </a:lnSpc>
              <a:spcAft>
                <a:spcPts val="600"/>
              </a:spcAft>
              <a:buClr>
                <a:schemeClr val="accent1"/>
              </a:buClr>
              <a:buSzPct val="100000"/>
              <a:buFont typeface="Arial" panose="020B0604020202020204" pitchFamily="34" charset="0"/>
              <a:buChar char="•"/>
            </a:pPr>
            <a:r>
              <a:rPr lang="en-US" dirty="0"/>
              <a:t>Strong integration of app, Sparks and digital channels creates a unified customer journey (</a:t>
            </a:r>
            <a:r>
              <a:rPr lang="en-US" dirty="0" err="1"/>
              <a:t>Bilgihan</a:t>
            </a:r>
            <a:r>
              <a:rPr lang="en-US" dirty="0"/>
              <a:t>, A. et. al.,2016)</a:t>
            </a:r>
          </a:p>
          <a:p>
            <a:pPr lvl="0" indent="-228600" defTabSz="914400">
              <a:lnSpc>
                <a:spcPct val="120000"/>
              </a:lnSpc>
              <a:spcAft>
                <a:spcPts val="600"/>
              </a:spcAft>
              <a:buClr>
                <a:schemeClr val="accent1"/>
              </a:buClr>
              <a:buSzPct val="100000"/>
              <a:buFont typeface="Arial" panose="020B0604020202020204" pitchFamily="34" charset="0"/>
              <a:buChar char="•"/>
            </a:pPr>
            <a:r>
              <a:rPr lang="en-US" dirty="0"/>
              <a:t>High engagement on TikTok and Instagram increases brand relevance (</a:t>
            </a:r>
            <a:r>
              <a:rPr lang="en-GB" dirty="0"/>
              <a:t>Kulkarni, 2025)</a:t>
            </a:r>
            <a:endParaRPr lang="en-US" dirty="0"/>
          </a:p>
          <a:p>
            <a:pPr lvl="0" indent="-228600" defTabSz="914400">
              <a:lnSpc>
                <a:spcPct val="120000"/>
              </a:lnSpc>
              <a:spcAft>
                <a:spcPts val="600"/>
              </a:spcAft>
              <a:buClr>
                <a:schemeClr val="accent1"/>
              </a:buClr>
              <a:buSzPct val="100000"/>
              <a:buFont typeface="Arial" panose="020B0604020202020204" pitchFamily="34" charset="0"/>
              <a:buChar char="•"/>
            </a:pPr>
            <a:r>
              <a:rPr lang="en-US" dirty="0"/>
              <a:t>Effective use of first-party data supports precise personalization (Ham, M. &amp; Lee, S.W.,2025)</a:t>
            </a:r>
          </a:p>
          <a:p>
            <a:pPr lvl="0" indent="-228600" defTabSz="914400">
              <a:lnSpc>
                <a:spcPct val="120000"/>
              </a:lnSpc>
              <a:spcAft>
                <a:spcPts val="600"/>
              </a:spcAft>
              <a:buClr>
                <a:schemeClr val="accent1"/>
              </a:buClr>
              <a:buSzPct val="100000"/>
              <a:buFont typeface="Arial" panose="020B0604020202020204" pitchFamily="34" charset="0"/>
              <a:buChar char="•"/>
            </a:pPr>
            <a:r>
              <a:rPr lang="en-US" dirty="0"/>
              <a:t>Social storytelling strengthens emotional loyalty (</a:t>
            </a:r>
            <a:r>
              <a:rPr lang="en-US" dirty="0" err="1"/>
              <a:t>Sarpe&amp;Langoni</a:t>
            </a:r>
            <a:r>
              <a:rPr lang="en-US" dirty="0"/>
              <a:t>, 2024)</a:t>
            </a:r>
          </a:p>
        </p:txBody>
      </p:sp>
      <p:pic>
        <p:nvPicPr>
          <p:cNvPr id="5" name="Content Placeholder 4" descr="A cartoon of a person thinking&#10;&#10;AI-generated content may be incorrect.">
            <a:extLst>
              <a:ext uri="{FF2B5EF4-FFF2-40B4-BE49-F238E27FC236}">
                <a16:creationId xmlns:a16="http://schemas.microsoft.com/office/drawing/2014/main" id="{56DF62F7-6C10-D749-6AAD-00A8349D0C2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4411" y="1740840"/>
            <a:ext cx="4960442" cy="2790248"/>
          </a:xfrm>
          <a:prstGeom prst="rect">
            <a:avLst/>
          </a:prstGeom>
        </p:spPr>
      </p:pic>
      <p:pic>
        <p:nvPicPr>
          <p:cNvPr id="17" name="Picture 16">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23714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diagram of a network&#10;&#10;AI-generated content may be incorrect.">
            <a:extLst>
              <a:ext uri="{FF2B5EF4-FFF2-40B4-BE49-F238E27FC236}">
                <a16:creationId xmlns:a16="http://schemas.microsoft.com/office/drawing/2014/main" id="{CB8CD5B8-28BA-D2BE-29FA-ECF66195FAD8}"/>
              </a:ext>
            </a:extLst>
          </p:cNvPr>
          <p:cNvPicPr>
            <a:picLocks noGrp="1" noChangeAspect="1"/>
          </p:cNvPicPr>
          <p:nvPr>
            <p:ph idx="1"/>
          </p:nvPr>
        </p:nvPicPr>
        <p:blipFill>
          <a:blip r:embed="rId2">
            <a:alphaModFix amt="50000"/>
            <a:extLst>
              <a:ext uri="{28A0092B-C50C-407E-A947-70E740481C1C}">
                <a14:useLocalDpi xmlns:a14="http://schemas.microsoft.com/office/drawing/2010/main" val="0"/>
              </a:ext>
            </a:extLst>
          </a:blip>
          <a:srcRect r="3"/>
          <a:stretch>
            <a:fillRect/>
          </a:stretch>
        </p:blipFill>
        <p:spPr>
          <a:xfrm>
            <a:off x="305" y="10"/>
            <a:ext cx="12191695" cy="6857990"/>
          </a:xfrm>
          <a:prstGeom prst="rect">
            <a:avLst/>
          </a:prstGeom>
        </p:spPr>
      </p:pic>
      <p:sp>
        <p:nvSpPr>
          <p:cNvPr id="17"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9"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1" name="Rectangle 20">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4E7DDA6B-2699-1D4D-E244-A004351D876F}"/>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a:t>Cyber-attack vulnerability</a:t>
            </a:r>
            <a:br>
              <a:rPr lang="en-US"/>
            </a:br>
            <a:endParaRPr lang="en-US"/>
          </a:p>
        </p:txBody>
      </p:sp>
      <p:cxnSp>
        <p:nvCxnSpPr>
          <p:cNvPr id="23" name="Straight Connector 22">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8CA34337-31BB-98D7-E1F5-0457ED2B9F60}"/>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lvl="0" indent="-228600" defTabSz="914400">
              <a:lnSpc>
                <a:spcPct val="120000"/>
              </a:lnSpc>
              <a:spcAft>
                <a:spcPts val="600"/>
              </a:spcAft>
              <a:buClr>
                <a:schemeClr val="accent1"/>
              </a:buClr>
              <a:buSzPct val="100000"/>
              <a:buFont typeface="Arial" panose="020B0604020202020204" pitchFamily="34" charset="0"/>
              <a:buChar char="•"/>
            </a:pPr>
            <a:r>
              <a:rPr lang="en-US" dirty="0"/>
              <a:t>The 2025 cyber-attack demonstrated the dependency on digital systems; system failures disrupt customer journeys and loyalty activity (The Guardian, 2025).</a:t>
            </a:r>
          </a:p>
          <a:p>
            <a:pPr lvl="0" indent="-228600" defTabSz="914400">
              <a:lnSpc>
                <a:spcPct val="120000"/>
              </a:lnSpc>
              <a:spcAft>
                <a:spcPts val="600"/>
              </a:spcAft>
              <a:buClr>
                <a:schemeClr val="accent1"/>
              </a:buClr>
              <a:buSzPct val="100000"/>
              <a:buFont typeface="Arial" panose="020B0604020202020204" pitchFamily="34" charset="0"/>
              <a:buChar char="•"/>
            </a:pPr>
            <a:r>
              <a:rPr lang="en-US" dirty="0"/>
              <a:t>This highlights the importance of robust digital infrastructure (Stone and Woodcock, 2014).</a:t>
            </a:r>
          </a:p>
        </p:txBody>
      </p:sp>
      <p:sp>
        <p:nvSpPr>
          <p:cNvPr id="25"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22597965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C630F413-44CE-4746-9821-9E0107978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22D671B1-B099-4F9C-B9CC-9D22B4DAF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EB428890-6299-0DC1-8DE5-343BE073589C}"/>
              </a:ext>
            </a:extLst>
          </p:cNvPr>
          <p:cNvSpPr>
            <a:spLocks noGrp="1"/>
          </p:cNvSpPr>
          <p:nvPr>
            <p:ph type="title"/>
          </p:nvPr>
        </p:nvSpPr>
        <p:spPr>
          <a:xfrm>
            <a:off x="7555992" y="707475"/>
            <a:ext cx="3157577" cy="1312001"/>
          </a:xfrm>
        </p:spPr>
        <p:txBody>
          <a:bodyPr vert="horz" lIns="91440" tIns="45720" rIns="91440" bIns="45720" rtlCol="0" anchor="t">
            <a:normAutofit/>
          </a:bodyPr>
          <a:lstStyle/>
          <a:p>
            <a:r>
              <a:rPr lang="en-US" sz="2800"/>
              <a:t>Social engagement -loyalty</a:t>
            </a:r>
          </a:p>
        </p:txBody>
      </p:sp>
      <p:cxnSp>
        <p:nvCxnSpPr>
          <p:cNvPr id="45" name="Straight Connector 44">
            <a:extLst>
              <a:ext uri="{FF2B5EF4-FFF2-40B4-BE49-F238E27FC236}">
                <a16:creationId xmlns:a16="http://schemas.microsoft.com/office/drawing/2014/main" id="{7552FBEF-FA69-427B-8245-0A518E0513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2" y="2146542"/>
            <a:ext cx="315757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47" name="Title 1">
            <a:extLst>
              <a:ext uri="{FF2B5EF4-FFF2-40B4-BE49-F238E27FC236}">
                <a16:creationId xmlns:a16="http://schemas.microsoft.com/office/drawing/2014/main" id="{898488B7-DBD3-40E7-B54B-4DA6C5693E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5" name="Content Placeholder 4" descr="A diagram of a social engagement&#10;&#10;AI-generated content may be incorrect.">
            <a:extLst>
              <a:ext uri="{FF2B5EF4-FFF2-40B4-BE49-F238E27FC236}">
                <a16:creationId xmlns:a16="http://schemas.microsoft.com/office/drawing/2014/main" id="{5C8037B2-B315-7E72-261D-9B54FAFE35D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36348" y="1840717"/>
            <a:ext cx="5761020" cy="3240573"/>
          </a:xfrm>
          <a:prstGeom prst="rect">
            <a:avLst/>
          </a:prstGeom>
        </p:spPr>
      </p:pic>
      <p:sp>
        <p:nvSpPr>
          <p:cNvPr id="6" name="TextBox 5">
            <a:extLst>
              <a:ext uri="{FF2B5EF4-FFF2-40B4-BE49-F238E27FC236}">
                <a16:creationId xmlns:a16="http://schemas.microsoft.com/office/drawing/2014/main" id="{360AB091-105D-BB90-5DF3-E2FECD5275C9}"/>
              </a:ext>
            </a:extLst>
          </p:cNvPr>
          <p:cNvSpPr txBox="1"/>
          <p:nvPr/>
        </p:nvSpPr>
        <p:spPr>
          <a:xfrm>
            <a:off x="7554138" y="2273608"/>
            <a:ext cx="3159432" cy="3940925"/>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a:t>High engagement can create visibility but may not always translate into deeper relationship strength (Kaplan and Haenlein, 2010).</a:t>
            </a:r>
          </a:p>
        </p:txBody>
      </p:sp>
    </p:spTree>
    <p:extLst>
      <p:ext uri="{BB962C8B-B14F-4D97-AF65-F5344CB8AC3E}">
        <p14:creationId xmlns:p14="http://schemas.microsoft.com/office/powerpoint/2010/main" val="20687733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website&#10;&#10;AI-generated content may be incorrect.">
            <a:extLst>
              <a:ext uri="{FF2B5EF4-FFF2-40B4-BE49-F238E27FC236}">
                <a16:creationId xmlns:a16="http://schemas.microsoft.com/office/drawing/2014/main" id="{CF3C267F-D48E-FA12-2BB2-0B96C3F19090}"/>
              </a:ext>
            </a:extLst>
          </p:cNvPr>
          <p:cNvPicPr>
            <a:picLocks noGrp="1" noChangeAspect="1"/>
          </p:cNvPicPr>
          <p:nvPr>
            <p:ph idx="1"/>
          </p:nvPr>
        </p:nvPicPr>
        <p:blipFill>
          <a:blip r:embed="rId2">
            <a:alphaModFix amt="50000"/>
            <a:extLst>
              <a:ext uri="{28A0092B-C50C-407E-A947-70E740481C1C}">
                <a14:useLocalDpi xmlns:a14="http://schemas.microsoft.com/office/drawing/2010/main" val="0"/>
              </a:ext>
            </a:extLst>
          </a:blip>
          <a:srcRect t="5928" r="-1" b="9800"/>
          <a:stretch>
            <a:fillRect/>
          </a:stretch>
        </p:blipFill>
        <p:spPr>
          <a:xfrm>
            <a:off x="305" y="10"/>
            <a:ext cx="12191695" cy="6857990"/>
          </a:xfrm>
          <a:prstGeom prst="rect">
            <a:avLst/>
          </a:prstGeom>
        </p:spPr>
      </p:pic>
      <p:sp>
        <p:nvSpPr>
          <p:cNvPr id="13"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5"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7" name="Rectangle 16">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EA450EB-A919-6E84-4F43-9B80505E669E}"/>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a:t>Conclusion</a:t>
            </a:r>
            <a:br>
              <a:rPr lang="en-US"/>
            </a:br>
            <a:endParaRPr lang="en-US"/>
          </a:p>
        </p:txBody>
      </p:sp>
      <p:cxnSp>
        <p:nvCxnSpPr>
          <p:cNvPr id="19" name="Straight Connector 18">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9BB7B30-0000-D581-B9C4-24CC509B2DF3}"/>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a:t>M&amp;S Food performs strongly in digital loyalty, app innovation and social media storytelling. However, risks remain, particularly around system resilience, consistency and maintaining premium brand equity.</a:t>
            </a:r>
          </a:p>
        </p:txBody>
      </p:sp>
      <p:sp>
        <p:nvSpPr>
          <p:cNvPr id="21"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88071613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BE84B1-CFFB-AA9C-4C9A-1E66CF9FF271}"/>
              </a:ext>
            </a:extLst>
          </p:cNvPr>
          <p:cNvSpPr>
            <a:spLocks noGrp="1"/>
          </p:cNvSpPr>
          <p:nvPr>
            <p:ph type="title"/>
          </p:nvPr>
        </p:nvSpPr>
        <p:spPr>
          <a:xfrm>
            <a:off x="849683" y="1240076"/>
            <a:ext cx="2727813" cy="4584527"/>
          </a:xfrm>
        </p:spPr>
        <p:txBody>
          <a:bodyPr>
            <a:normAutofit/>
          </a:bodyPr>
          <a:lstStyle/>
          <a:p>
            <a:r>
              <a:rPr lang="en-GB" dirty="0">
                <a:solidFill>
                  <a:srgbClr val="FFFFFF"/>
                </a:solidFill>
              </a:rPr>
              <a:t>References </a:t>
            </a:r>
          </a:p>
        </p:txBody>
      </p:sp>
      <p:sp>
        <p:nvSpPr>
          <p:cNvPr id="5" name="Content Placeholder 4">
            <a:extLst>
              <a:ext uri="{FF2B5EF4-FFF2-40B4-BE49-F238E27FC236}">
                <a16:creationId xmlns:a16="http://schemas.microsoft.com/office/drawing/2014/main" id="{C0905870-E528-B152-0ED2-18D653159DF3}"/>
              </a:ext>
            </a:extLst>
          </p:cNvPr>
          <p:cNvSpPr>
            <a:spLocks noGrp="1"/>
          </p:cNvSpPr>
          <p:nvPr>
            <p:ph idx="1"/>
          </p:nvPr>
        </p:nvSpPr>
        <p:spPr>
          <a:xfrm>
            <a:off x="4159045" y="307358"/>
            <a:ext cx="7600335" cy="6449961"/>
          </a:xfrm>
        </p:spPr>
        <p:txBody>
          <a:bodyPr>
            <a:normAutofit fontScale="85000" lnSpcReduction="10000"/>
          </a:bodyPr>
          <a:lstStyle/>
          <a:p>
            <a:pPr>
              <a:lnSpc>
                <a:spcPct val="115000"/>
              </a:lnSpc>
              <a:spcAft>
                <a:spcPts val="800"/>
              </a:spcAft>
              <a:buNone/>
            </a:pPr>
            <a:r>
              <a:rPr lang="en-GB" dirty="0"/>
              <a:t>Atherton, J., 2023. </a:t>
            </a:r>
            <a:r>
              <a:rPr lang="en-GB" i="1" dirty="0"/>
              <a:t>Social media strategy: A practical guide to social media marketing and customer engagement</a:t>
            </a:r>
            <a:r>
              <a:rPr lang="en-GB" dirty="0"/>
              <a:t>. Kogan Page Publishers. Google Scholar. (Accessed on: 28. November.2025).</a:t>
            </a:r>
          </a:p>
          <a:p>
            <a:pPr>
              <a:lnSpc>
                <a:spcPct val="115000"/>
              </a:lnSpc>
              <a:spcAft>
                <a:spcPts val="800"/>
              </a:spcAft>
              <a:buNone/>
            </a:pPr>
            <a:r>
              <a:rPr lang="en-GB" dirty="0">
                <a:solidFill>
                  <a:srgbClr val="222222"/>
                </a:solidFill>
                <a:latin typeface="Arial" panose="020B0604020202020204" pitchFamily="34" charset="0"/>
              </a:rPr>
              <a:t>Bilgihan, A., </a:t>
            </a:r>
            <a:r>
              <a:rPr lang="en-GB" dirty="0" err="1">
                <a:solidFill>
                  <a:srgbClr val="222222"/>
                </a:solidFill>
                <a:latin typeface="Arial" panose="020B0604020202020204" pitchFamily="34" charset="0"/>
              </a:rPr>
              <a:t>Kandampully</a:t>
            </a:r>
            <a:r>
              <a:rPr lang="en-GB" dirty="0">
                <a:solidFill>
                  <a:srgbClr val="222222"/>
                </a:solidFill>
                <a:latin typeface="Arial" panose="020B0604020202020204" pitchFamily="34" charset="0"/>
              </a:rPr>
              <a:t>, J. and Zhang, T., 2016. Towards a unified customer experience in online shopping environments: Antecedents and outcomes. </a:t>
            </a:r>
            <a:r>
              <a:rPr lang="en-GB" i="1" dirty="0">
                <a:solidFill>
                  <a:srgbClr val="222222"/>
                </a:solidFill>
                <a:latin typeface="Arial" panose="020B0604020202020204" pitchFamily="34" charset="0"/>
              </a:rPr>
              <a:t>International Journal of Quality and Service Sciences</a:t>
            </a:r>
            <a:r>
              <a:rPr lang="en-GB" dirty="0">
                <a:solidFill>
                  <a:srgbClr val="222222"/>
                </a:solidFill>
                <a:latin typeface="Arial" panose="020B0604020202020204" pitchFamily="34" charset="0"/>
              </a:rPr>
              <a:t>, </a:t>
            </a:r>
            <a:r>
              <a:rPr lang="en-GB" i="1" dirty="0">
                <a:solidFill>
                  <a:srgbClr val="222222"/>
                </a:solidFill>
                <a:latin typeface="Arial" panose="020B0604020202020204" pitchFamily="34" charset="0"/>
              </a:rPr>
              <a:t>8</a:t>
            </a:r>
            <a:r>
              <a:rPr lang="en-GB" dirty="0">
                <a:solidFill>
                  <a:srgbClr val="222222"/>
                </a:solidFill>
                <a:latin typeface="Arial" panose="020B0604020202020204" pitchFamily="34" charset="0"/>
              </a:rPr>
              <a:t>(1), pp.102-119. Google Scholar. (Accessed:29. November.2025)</a:t>
            </a:r>
          </a:p>
          <a:p>
            <a:pPr>
              <a:lnSpc>
                <a:spcPct val="115000"/>
              </a:lnSpc>
              <a:spcAft>
                <a:spcPts val="800"/>
              </a:spcAft>
              <a:buNone/>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Buttle, F. and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Maklan</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S. (2019) </a:t>
            </a:r>
            <a:r>
              <a:rPr lang="en-GB" sz="2000" i="1" kern="0" dirty="0">
                <a:effectLst/>
                <a:latin typeface="Times New Roman" panose="02020603050405020304" pitchFamily="18" charset="0"/>
                <a:ea typeface="Times New Roman" panose="02020603050405020304" pitchFamily="18" charset="0"/>
                <a:cs typeface="Times New Roman" panose="02020603050405020304" pitchFamily="18" charset="0"/>
              </a:rPr>
              <a:t>Customer Relationship Management: Concepts and Technologies</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4th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edn</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Abingdon: Routledge. Available at: https://www.taylorfrancis.com/books/mono/10.4324/9781351016551 (Accessed: 26 November 2025).</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Chaffey, D. and Ellis-Chadwick, F. (2022) </a:t>
            </a:r>
            <a:r>
              <a:rPr lang="en-GB" sz="2000" i="1" kern="0" dirty="0">
                <a:effectLst/>
                <a:latin typeface="Times New Roman" panose="02020603050405020304" pitchFamily="18" charset="0"/>
                <a:ea typeface="Times New Roman" panose="02020603050405020304" pitchFamily="18" charset="0"/>
                <a:cs typeface="Times New Roman" panose="02020603050405020304" pitchFamily="18" charset="0"/>
              </a:rPr>
              <a:t>Digital Marketing: Strategy, Implementation and Practice</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8th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edn</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Harlow: Pearson. Available at: </a:t>
            </a:r>
            <a:r>
              <a:rPr lang="en-GB" sz="2000" u="sng"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https://www.pearson.com/en-gb/subject-catalog/p/digital-marketing/P200000003912</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27 November 2025).</a:t>
            </a:r>
          </a:p>
          <a:p>
            <a:pPr>
              <a:lnSpc>
                <a:spcPct val="115000"/>
              </a:lnSpc>
              <a:spcAft>
                <a:spcPts val="800"/>
              </a:spcAft>
              <a:buNone/>
            </a:pPr>
            <a:r>
              <a:rPr lang="en-GB" dirty="0"/>
              <a:t>Ham, M. and Lee, S.W., 2025. Personal data strategies in digital advertising: Can first-party data outshine third-party data?. </a:t>
            </a:r>
            <a:r>
              <a:rPr lang="en-GB" i="1" dirty="0"/>
              <a:t>International Journal of Information Management</a:t>
            </a:r>
            <a:r>
              <a:rPr lang="en-GB" dirty="0"/>
              <a:t>, </a:t>
            </a:r>
            <a:r>
              <a:rPr lang="en-GB" i="1" dirty="0"/>
              <a:t>80</a:t>
            </a:r>
            <a:r>
              <a:rPr lang="en-GB" dirty="0"/>
              <a:t>, p.102852.</a:t>
            </a:r>
            <a:r>
              <a:rPr lang="en-GB" dirty="0">
                <a:solidFill>
                  <a:srgbClr val="222222"/>
                </a:solidFill>
                <a:latin typeface="Arial" panose="020B0604020202020204" pitchFamily="34" charset="0"/>
              </a:rPr>
              <a:t> </a:t>
            </a:r>
            <a:r>
              <a:rPr lang="en-GB" dirty="0"/>
              <a:t>Google </a:t>
            </a:r>
            <a:r>
              <a:rPr lang="en-GB" dirty="0" err="1"/>
              <a:t>Scholoar</a:t>
            </a:r>
            <a:r>
              <a:rPr lang="en-GB" dirty="0"/>
              <a:t>. (Accessed:28.November.2025)</a:t>
            </a:r>
          </a:p>
          <a:p>
            <a:endParaRPr lang="en-GB" dirty="0"/>
          </a:p>
        </p:txBody>
      </p:sp>
    </p:spTree>
    <p:extLst>
      <p:ext uri="{BB962C8B-B14F-4D97-AF65-F5344CB8AC3E}">
        <p14:creationId xmlns:p14="http://schemas.microsoft.com/office/powerpoint/2010/main" val="30846337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a:extLst>
            <a:ext uri="{FF2B5EF4-FFF2-40B4-BE49-F238E27FC236}">
              <a16:creationId xmlns:a16="http://schemas.microsoft.com/office/drawing/2014/main" id="{26B726A7-1795-1ABD-AEF6-2E758A65C3C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2FFB770-2C88-731A-5F18-F48FB74417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75077F0-1536-5279-AE31-D1C957461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7C941-A1FE-AC2D-39B6-3BB70462FAFC}"/>
              </a:ext>
            </a:extLst>
          </p:cNvPr>
          <p:cNvSpPr>
            <a:spLocks noGrp="1"/>
          </p:cNvSpPr>
          <p:nvPr>
            <p:ph type="title"/>
          </p:nvPr>
        </p:nvSpPr>
        <p:spPr>
          <a:xfrm>
            <a:off x="849683" y="1240076"/>
            <a:ext cx="2727813" cy="4584527"/>
          </a:xfrm>
        </p:spPr>
        <p:txBody>
          <a:bodyPr>
            <a:normAutofit/>
          </a:bodyPr>
          <a:lstStyle/>
          <a:p>
            <a:r>
              <a:rPr lang="en-GB" dirty="0">
                <a:solidFill>
                  <a:srgbClr val="FFFFFF"/>
                </a:solidFill>
              </a:rPr>
              <a:t>References </a:t>
            </a:r>
          </a:p>
        </p:txBody>
      </p:sp>
      <p:sp>
        <p:nvSpPr>
          <p:cNvPr id="5" name="Content Placeholder 4">
            <a:extLst>
              <a:ext uri="{FF2B5EF4-FFF2-40B4-BE49-F238E27FC236}">
                <a16:creationId xmlns:a16="http://schemas.microsoft.com/office/drawing/2014/main" id="{929CE790-52BD-D460-EBD2-3A069F256F11}"/>
              </a:ext>
            </a:extLst>
          </p:cNvPr>
          <p:cNvSpPr>
            <a:spLocks noGrp="1"/>
          </p:cNvSpPr>
          <p:nvPr>
            <p:ph idx="1"/>
          </p:nvPr>
        </p:nvSpPr>
        <p:spPr>
          <a:xfrm>
            <a:off x="4218039" y="226142"/>
            <a:ext cx="7600335" cy="6449961"/>
          </a:xfrm>
        </p:spPr>
        <p:txBody>
          <a:bodyPr>
            <a:normAutofit fontScale="77500" lnSpcReduction="20000"/>
          </a:bodyPr>
          <a:lstStyle/>
          <a:p>
            <a:pPr>
              <a:lnSpc>
                <a:spcPct val="115000"/>
              </a:lnSpc>
              <a:spcAft>
                <a:spcPts val="800"/>
              </a:spcAft>
              <a:buNone/>
            </a:pPr>
            <a:endParaRPr lang="en-GB" kern="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800"/>
              </a:spcAft>
              <a:buNone/>
            </a:pPr>
            <a:r>
              <a:rPr lang="en-GB" kern="0" dirty="0">
                <a:latin typeface="Times New Roman" panose="02020603050405020304" pitchFamily="18" charset="0"/>
                <a:ea typeface="Times New Roman" panose="02020603050405020304" pitchFamily="18" charset="0"/>
                <a:cs typeface="Times New Roman" panose="02020603050405020304" pitchFamily="18" charset="0"/>
              </a:rPr>
              <a:t>Kaplan, A.M. and Haenlein, M. (2010) ‘Users of the world, unite!’, </a:t>
            </a:r>
            <a:r>
              <a:rPr lang="en-GB" i="1" kern="0" dirty="0">
                <a:latin typeface="Times New Roman" panose="02020603050405020304" pitchFamily="18" charset="0"/>
                <a:ea typeface="Times New Roman" panose="02020603050405020304" pitchFamily="18" charset="0"/>
                <a:cs typeface="Times New Roman" panose="02020603050405020304" pitchFamily="18" charset="0"/>
              </a:rPr>
              <a:t>Business Horizons</a:t>
            </a:r>
            <a:r>
              <a:rPr lang="en-GB" kern="0" dirty="0">
                <a:latin typeface="Times New Roman" panose="02020603050405020304" pitchFamily="18" charset="0"/>
                <a:ea typeface="Times New Roman" panose="02020603050405020304" pitchFamily="18" charset="0"/>
                <a:cs typeface="Times New Roman" panose="02020603050405020304" pitchFamily="18" charset="0"/>
              </a:rPr>
              <a:t>, 53(1), pp. 59–68. Available at: </a:t>
            </a:r>
            <a:r>
              <a:rPr lang="en-GB" u="sng" kern="0"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2"/>
              </a:rPr>
              <a:t>https://www.sciencedirect.com/science/article/abs/pii/S0007681309001232</a:t>
            </a:r>
            <a:r>
              <a:rPr lang="en-GB" kern="0" dirty="0">
                <a:latin typeface="Times New Roman" panose="02020603050405020304" pitchFamily="18" charset="0"/>
                <a:ea typeface="Times New Roman" panose="02020603050405020304" pitchFamily="18" charset="0"/>
                <a:cs typeface="Times New Roman" panose="02020603050405020304" pitchFamily="18" charset="0"/>
              </a:rPr>
              <a:t> (Accessed: 24 November 2025).</a:t>
            </a:r>
            <a:endParaRPr lang="en-GB" kern="100" dirty="0">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kern="0" dirty="0">
                <a:latin typeface="Times New Roman" panose="02020603050405020304" pitchFamily="18" charset="0"/>
                <a:ea typeface="Times New Roman" panose="02020603050405020304" pitchFamily="18" charset="0"/>
                <a:cs typeface="Times New Roman" panose="02020603050405020304" pitchFamily="18" charset="0"/>
              </a:rPr>
              <a:t>Kietzmann, J.H. et al. (2011) ‘Social media? Get serious!’, </a:t>
            </a:r>
            <a:r>
              <a:rPr lang="en-GB" i="1" kern="0" dirty="0">
                <a:latin typeface="Times New Roman" panose="02020603050405020304" pitchFamily="18" charset="0"/>
                <a:ea typeface="Times New Roman" panose="02020603050405020304" pitchFamily="18" charset="0"/>
                <a:cs typeface="Times New Roman" panose="02020603050405020304" pitchFamily="18" charset="0"/>
              </a:rPr>
              <a:t>Business Horizons</a:t>
            </a:r>
            <a:r>
              <a:rPr lang="en-GB" kern="0" dirty="0">
                <a:latin typeface="Times New Roman" panose="02020603050405020304" pitchFamily="18" charset="0"/>
                <a:ea typeface="Times New Roman" panose="02020603050405020304" pitchFamily="18" charset="0"/>
                <a:cs typeface="Times New Roman" panose="02020603050405020304" pitchFamily="18" charset="0"/>
              </a:rPr>
              <a:t>, 54(3), pp. 241–251. Available at: </a:t>
            </a:r>
            <a:r>
              <a:rPr lang="en-GB" u="sng" kern="0"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3"/>
              </a:rPr>
              <a:t>https://www.sciencedirect.com/science/article/abs/pii/S0007681311000061</a:t>
            </a:r>
            <a:r>
              <a:rPr lang="en-GB" kern="0" dirty="0">
                <a:latin typeface="Times New Roman" panose="02020603050405020304" pitchFamily="18" charset="0"/>
                <a:ea typeface="Times New Roman" panose="02020603050405020304" pitchFamily="18" charset="0"/>
                <a:cs typeface="Times New Roman" panose="02020603050405020304" pitchFamily="18" charset="0"/>
              </a:rPr>
              <a:t> (Accessed: 24 November 2025).</a:t>
            </a:r>
          </a:p>
          <a:p>
            <a:pPr>
              <a:lnSpc>
                <a:spcPct val="115000"/>
              </a:lnSpc>
              <a:spcAft>
                <a:spcPts val="800"/>
              </a:spcAft>
              <a:buNone/>
            </a:pPr>
            <a:r>
              <a:rPr lang="en-GB" dirty="0"/>
              <a:t>Kulkarni, S., 2025. Role of social media marketing in food industry. In </a:t>
            </a:r>
            <a:r>
              <a:rPr lang="en-GB" i="1" dirty="0"/>
              <a:t>Technological Innovations in the Food Service Industry</a:t>
            </a:r>
            <a:r>
              <a:rPr lang="en-GB" dirty="0"/>
              <a:t> (pp. 117-142). IGI Global Scientific </a:t>
            </a:r>
            <a:r>
              <a:rPr lang="en-GB" dirty="0" err="1"/>
              <a:t>Publishing.Google</a:t>
            </a:r>
            <a:r>
              <a:rPr lang="en-GB" dirty="0"/>
              <a:t> Scholar. (Accessed:01.December.2025)</a:t>
            </a:r>
          </a:p>
          <a:p>
            <a:pPr>
              <a:lnSpc>
                <a:spcPct val="115000"/>
              </a:lnSpc>
              <a:spcAft>
                <a:spcPts val="800"/>
              </a:spcAft>
              <a:buNone/>
            </a:pPr>
            <a:endParaRPr lang="en-GB" kern="100" dirty="0">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kern="0" dirty="0">
                <a:latin typeface="Times New Roman" panose="02020603050405020304" pitchFamily="18" charset="0"/>
                <a:ea typeface="Times New Roman" panose="02020603050405020304" pitchFamily="18" charset="0"/>
                <a:cs typeface="Times New Roman" panose="02020603050405020304" pitchFamily="18" charset="0"/>
              </a:rPr>
              <a:t>Lemon, K.N. and Verhoef, P.C. (2016) ‘Understanding customer experience’, </a:t>
            </a:r>
            <a:r>
              <a:rPr lang="en-GB" i="1" kern="0" dirty="0">
                <a:latin typeface="Times New Roman" panose="02020603050405020304" pitchFamily="18" charset="0"/>
                <a:ea typeface="Times New Roman" panose="02020603050405020304" pitchFamily="18" charset="0"/>
                <a:cs typeface="Times New Roman" panose="02020603050405020304" pitchFamily="18" charset="0"/>
              </a:rPr>
              <a:t>Journal of Marketing</a:t>
            </a:r>
            <a:r>
              <a:rPr lang="en-GB" kern="0" dirty="0">
                <a:latin typeface="Times New Roman" panose="02020603050405020304" pitchFamily="18" charset="0"/>
                <a:ea typeface="Times New Roman" panose="02020603050405020304" pitchFamily="18" charset="0"/>
                <a:cs typeface="Times New Roman" panose="02020603050405020304" pitchFamily="18" charset="0"/>
              </a:rPr>
              <a:t>, 80(6), pp. 69–96. Available at: </a:t>
            </a:r>
            <a:r>
              <a:rPr lang="en-GB" u="sng" kern="0"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4"/>
              </a:rPr>
              <a:t>https://journals.sagepub.com/doi/abs/10.1509/jm.15.0420</a:t>
            </a:r>
            <a:r>
              <a:rPr lang="en-GB" kern="0" dirty="0">
                <a:latin typeface="Times New Roman" panose="02020603050405020304" pitchFamily="18" charset="0"/>
                <a:ea typeface="Times New Roman" panose="02020603050405020304" pitchFamily="18" charset="0"/>
                <a:cs typeface="Times New Roman" panose="02020603050405020304" pitchFamily="18" charset="0"/>
              </a:rPr>
              <a:t> (Accessed: 26 November 2025).</a:t>
            </a:r>
            <a:endParaRPr lang="en-GB" kern="100" dirty="0">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kern="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800"/>
              </a:spcAft>
              <a:buNone/>
            </a:pPr>
            <a:r>
              <a:rPr lang="en-GB" kern="0" dirty="0">
                <a:latin typeface="Times New Roman" panose="02020603050405020304" pitchFamily="18" charset="0"/>
                <a:ea typeface="Times New Roman" panose="02020603050405020304" pitchFamily="18" charset="0"/>
                <a:cs typeface="Times New Roman" panose="02020603050405020304" pitchFamily="18" charset="0"/>
              </a:rPr>
              <a:t>Marks &amp; Spencer (n.d.) ‘About Sparks and rewards you’ll love’. Available at: </a:t>
            </a:r>
            <a:r>
              <a:rPr lang="en-GB" u="sng" kern="0"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5"/>
              </a:rPr>
              <a:t>https://www.marksandspencer.com/mysparks/about</a:t>
            </a:r>
            <a:r>
              <a:rPr lang="en-GB" kern="0" dirty="0">
                <a:latin typeface="Times New Roman" panose="02020603050405020304" pitchFamily="18" charset="0"/>
                <a:ea typeface="Times New Roman" panose="02020603050405020304" pitchFamily="18" charset="0"/>
                <a:cs typeface="Times New Roman" panose="02020603050405020304" pitchFamily="18" charset="0"/>
              </a:rPr>
              <a:t> (Accessed: 27 November 2025).</a:t>
            </a:r>
            <a:endParaRPr lang="en-GB" kern="100" dirty="0">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955371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a:extLst>
            <a:ext uri="{FF2B5EF4-FFF2-40B4-BE49-F238E27FC236}">
              <a16:creationId xmlns:a16="http://schemas.microsoft.com/office/drawing/2014/main" id="{05EE3ADF-43F8-5D40-9EDE-12D4CD581CC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FC46AB-3624-7B0D-6F8C-113E35BA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70D627D-100B-B14A-E787-EF6E565E2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F18A6C-1C07-D5D0-E771-681BA590AEAC}"/>
              </a:ext>
            </a:extLst>
          </p:cNvPr>
          <p:cNvSpPr>
            <a:spLocks noGrp="1"/>
          </p:cNvSpPr>
          <p:nvPr>
            <p:ph type="title"/>
          </p:nvPr>
        </p:nvSpPr>
        <p:spPr>
          <a:xfrm>
            <a:off x="849683" y="1240076"/>
            <a:ext cx="2727813" cy="4584527"/>
          </a:xfrm>
        </p:spPr>
        <p:txBody>
          <a:bodyPr>
            <a:normAutofit/>
          </a:bodyPr>
          <a:lstStyle/>
          <a:p>
            <a:r>
              <a:rPr lang="en-GB" dirty="0">
                <a:solidFill>
                  <a:srgbClr val="FFFFFF"/>
                </a:solidFill>
              </a:rPr>
              <a:t>References </a:t>
            </a:r>
          </a:p>
        </p:txBody>
      </p:sp>
      <p:sp>
        <p:nvSpPr>
          <p:cNvPr id="5" name="Content Placeholder 4">
            <a:extLst>
              <a:ext uri="{FF2B5EF4-FFF2-40B4-BE49-F238E27FC236}">
                <a16:creationId xmlns:a16="http://schemas.microsoft.com/office/drawing/2014/main" id="{7D740B72-ADD0-F80B-1F8B-4388199AED35}"/>
              </a:ext>
            </a:extLst>
          </p:cNvPr>
          <p:cNvSpPr>
            <a:spLocks noGrp="1"/>
          </p:cNvSpPr>
          <p:nvPr>
            <p:ph idx="1"/>
          </p:nvPr>
        </p:nvSpPr>
        <p:spPr>
          <a:xfrm>
            <a:off x="4218039" y="226142"/>
            <a:ext cx="7600335" cy="6449961"/>
          </a:xfrm>
        </p:spPr>
        <p:txBody>
          <a:bodyPr>
            <a:normAutofit fontScale="32500" lnSpcReduction="20000"/>
          </a:bodyPr>
          <a:lstStyle/>
          <a:p>
            <a:endParaRPr lang="en-GB" dirty="0"/>
          </a:p>
          <a:p>
            <a:endParaRPr lang="en-GB" dirty="0"/>
          </a:p>
          <a:p>
            <a:pPr>
              <a:lnSpc>
                <a:spcPct val="115000"/>
              </a:lnSpc>
              <a:spcAft>
                <a:spcPts val="800"/>
              </a:spcAft>
              <a:buNone/>
            </a:pPr>
            <a:r>
              <a:rPr lang="en-GB" sz="5500" kern="0" dirty="0">
                <a:latin typeface="Times New Roman" panose="02020603050405020304" pitchFamily="18" charset="0"/>
                <a:ea typeface="Times New Roman" panose="02020603050405020304" pitchFamily="18" charset="0"/>
                <a:cs typeface="Times New Roman" panose="02020603050405020304" pitchFamily="18" charset="0"/>
              </a:rPr>
              <a:t>Marks &amp; Spencer (n.d.) ‘As Seen On Social – M&amp;S Food’. Available at: </a:t>
            </a:r>
            <a:r>
              <a:rPr lang="en-GB" sz="5500" u="sng" kern="0"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2"/>
              </a:rPr>
              <a:t>https://www.marksandspencer.com/food/l/as-seen-on-social</a:t>
            </a:r>
            <a:r>
              <a:rPr lang="en-GB" sz="5500" kern="0" dirty="0">
                <a:latin typeface="Times New Roman" panose="02020603050405020304" pitchFamily="18" charset="0"/>
                <a:ea typeface="Times New Roman" panose="02020603050405020304" pitchFamily="18" charset="0"/>
                <a:cs typeface="Times New Roman" panose="02020603050405020304" pitchFamily="18" charset="0"/>
              </a:rPr>
              <a:t> (Accessed: 28 November 2025).</a:t>
            </a:r>
            <a:endParaRPr lang="en-GB" sz="5500" kern="100" dirty="0">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sz="5500" kern="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800"/>
              </a:spcAft>
              <a:buNone/>
            </a:pPr>
            <a:r>
              <a:rPr lang="en-GB" sz="5500" kern="0" dirty="0">
                <a:latin typeface="Times New Roman" panose="02020603050405020304" pitchFamily="18" charset="0"/>
                <a:ea typeface="Times New Roman" panose="02020603050405020304" pitchFamily="18" charset="0"/>
                <a:cs typeface="Times New Roman" panose="02020603050405020304" pitchFamily="18" charset="0"/>
              </a:rPr>
              <a:t>Marks &amp; Spencer Group plc (2025) </a:t>
            </a:r>
            <a:r>
              <a:rPr lang="en-GB" sz="5500" i="1" kern="0" dirty="0">
                <a:latin typeface="Times New Roman" panose="02020603050405020304" pitchFamily="18" charset="0"/>
                <a:ea typeface="Times New Roman" panose="02020603050405020304" pitchFamily="18" charset="0"/>
                <a:cs typeface="Times New Roman" panose="02020603050405020304" pitchFamily="18" charset="0"/>
              </a:rPr>
              <a:t>Annual Report and Financial Statements 2025</a:t>
            </a:r>
            <a:r>
              <a:rPr lang="en-GB" sz="5500" kern="0" dirty="0">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5500" u="sng" kern="0"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3"/>
              </a:rPr>
              <a:t>https://corporate.marksandspencer.com/sites/marksandspencer/files/2025-05/Marks-and-Spencer-Group-plc-Annual-Report-and-Financial-Statements-2025_INTERACTIVE_FINAL.pdf</a:t>
            </a:r>
            <a:r>
              <a:rPr lang="en-GB" sz="5500" kern="0" dirty="0">
                <a:latin typeface="Times New Roman" panose="02020603050405020304" pitchFamily="18" charset="0"/>
                <a:ea typeface="Times New Roman" panose="02020603050405020304" pitchFamily="18" charset="0"/>
                <a:cs typeface="Times New Roman" panose="02020603050405020304" pitchFamily="18" charset="0"/>
              </a:rPr>
              <a:t> (Accessed: 25 November 2025).</a:t>
            </a:r>
            <a:endParaRPr lang="en-GB" sz="5500" kern="100" dirty="0">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5500" kern="0" dirty="0">
                <a:latin typeface="Times New Roman" panose="02020603050405020304" pitchFamily="18" charset="0"/>
                <a:ea typeface="Times New Roman" panose="02020603050405020304" pitchFamily="18" charset="0"/>
                <a:cs typeface="Times New Roman" panose="02020603050405020304" pitchFamily="18" charset="0"/>
              </a:rPr>
              <a:t>Payne, A. and Frow, P. (2013) </a:t>
            </a:r>
            <a:r>
              <a:rPr lang="en-GB" sz="5500" i="1" kern="0" dirty="0">
                <a:latin typeface="Times New Roman" panose="02020603050405020304" pitchFamily="18" charset="0"/>
                <a:ea typeface="Times New Roman" panose="02020603050405020304" pitchFamily="18" charset="0"/>
                <a:cs typeface="Times New Roman" panose="02020603050405020304" pitchFamily="18" charset="0"/>
              </a:rPr>
              <a:t>Strategic Customer Management</a:t>
            </a:r>
            <a:r>
              <a:rPr lang="en-GB" sz="5500" kern="0" dirty="0">
                <a:latin typeface="Times New Roman" panose="02020603050405020304" pitchFamily="18" charset="0"/>
                <a:ea typeface="Times New Roman" panose="02020603050405020304" pitchFamily="18" charset="0"/>
                <a:cs typeface="Times New Roman" panose="02020603050405020304" pitchFamily="18" charset="0"/>
              </a:rPr>
              <a:t>. Cambridge: Cambridge University Press. Available at: </a:t>
            </a:r>
            <a:r>
              <a:rPr lang="en-GB" sz="5500" u="sng" kern="0"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4"/>
              </a:rPr>
              <a:t>https://www.cambridge.org/core/books/strategic-customer-management/7C4D36EC74B457D8A8B43DB31229B9F0</a:t>
            </a:r>
            <a:r>
              <a:rPr lang="en-GB" sz="5500" kern="0" dirty="0">
                <a:latin typeface="Times New Roman" panose="02020603050405020304" pitchFamily="18" charset="0"/>
                <a:ea typeface="Times New Roman" panose="02020603050405020304" pitchFamily="18" charset="0"/>
                <a:cs typeface="Times New Roman" panose="02020603050405020304" pitchFamily="18" charset="0"/>
              </a:rPr>
              <a:t> (Accessed: 26 November 2025).</a:t>
            </a:r>
            <a:endParaRPr lang="en-GB" sz="5500" kern="100" dirty="0">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5500" kern="0" dirty="0">
                <a:latin typeface="Times New Roman" panose="02020603050405020304" pitchFamily="18" charset="0"/>
                <a:ea typeface="Times New Roman" panose="02020603050405020304" pitchFamily="18" charset="0"/>
                <a:cs typeface="Times New Roman" panose="02020603050405020304" pitchFamily="18" charset="0"/>
              </a:rPr>
              <a:t>Raconteur (2023) ‘M&amp;S Food’s marketing chief on TikTok’. Available at: </a:t>
            </a:r>
            <a:r>
              <a:rPr lang="en-GB" sz="5500" u="sng" kern="0"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5"/>
              </a:rPr>
              <a:t>https://www.raconteur.net/marketing-sales/ms-foods-marketing-chief-on-why-shes-a-tiktok-fan/</a:t>
            </a:r>
            <a:r>
              <a:rPr lang="en-GB" sz="5500" kern="0" dirty="0">
                <a:latin typeface="Times New Roman" panose="02020603050405020304" pitchFamily="18" charset="0"/>
                <a:ea typeface="Times New Roman" panose="02020603050405020304" pitchFamily="18" charset="0"/>
                <a:cs typeface="Times New Roman" panose="02020603050405020304" pitchFamily="18" charset="0"/>
              </a:rPr>
              <a:t> (Accessed: 24 November 2025).</a:t>
            </a:r>
            <a:endParaRPr lang="en-GB" sz="5500" kern="100" dirty="0">
              <a:latin typeface="Aptos" panose="020B0004020202020204" pitchFamily="34" charset="0"/>
              <a:ea typeface="Aptos" panose="020B0004020202020204" pitchFamily="34" charset="0"/>
              <a:cs typeface="Times New Roman" panose="02020603050405020304" pitchFamily="18" charset="0"/>
            </a:endParaRPr>
          </a:p>
          <a:p>
            <a:endParaRPr lang="en-GB" sz="5500" dirty="0"/>
          </a:p>
          <a:p>
            <a:endParaRPr lang="en-GB" sz="5500" dirty="0"/>
          </a:p>
          <a:p>
            <a:endParaRPr lang="en-GB" sz="5500" dirty="0"/>
          </a:p>
          <a:p>
            <a:endParaRPr lang="en-GB" dirty="0"/>
          </a:p>
          <a:p>
            <a:endParaRPr lang="en-GB" dirty="0"/>
          </a:p>
          <a:p>
            <a:endParaRPr lang="en-GB" dirty="0"/>
          </a:p>
          <a:p>
            <a:endParaRPr lang="en-GB" dirty="0"/>
          </a:p>
          <a:p>
            <a:endParaRPr lang="en-GB" dirty="0"/>
          </a:p>
          <a:p>
            <a:endParaRPr lang="en-GB" dirty="0">
              <a:solidFill>
                <a:srgbClr val="222222"/>
              </a:solidFill>
              <a:latin typeface="Arial" panose="020B0604020202020204" pitchFamily="34" charset="0"/>
            </a:endParaRPr>
          </a:p>
          <a:p>
            <a:endParaRPr lang="en-GB" b="0" i="0" dirty="0">
              <a:solidFill>
                <a:srgbClr val="222222"/>
              </a:solidFill>
              <a:effectLst/>
              <a:latin typeface="Arial" panose="020B0604020202020204" pitchFamily="34" charset="0"/>
            </a:endParaRPr>
          </a:p>
          <a:p>
            <a:endParaRPr lang="en-GB" dirty="0">
              <a:solidFill>
                <a:srgbClr val="222222"/>
              </a:solidFill>
              <a:latin typeface="Arial" panose="020B0604020202020204" pitchFamily="34" charset="0"/>
            </a:endParaRPr>
          </a:p>
          <a:p>
            <a:endParaRPr lang="en-GB" b="0" i="0" dirty="0">
              <a:solidFill>
                <a:srgbClr val="222222"/>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6217755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a:extLst>
            <a:ext uri="{FF2B5EF4-FFF2-40B4-BE49-F238E27FC236}">
              <a16:creationId xmlns:a16="http://schemas.microsoft.com/office/drawing/2014/main" id="{8B2DF1C9-DCEE-EB64-0564-EFD89670D7D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F9BB03-F341-22A6-CE7B-13A014DA7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1DDFD8C-18D7-EFE1-8450-D5AE07B9EF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417D72-B9C2-A786-7123-A6D3AD6EABA0}"/>
              </a:ext>
            </a:extLst>
          </p:cNvPr>
          <p:cNvSpPr>
            <a:spLocks noGrp="1"/>
          </p:cNvSpPr>
          <p:nvPr>
            <p:ph type="title"/>
          </p:nvPr>
        </p:nvSpPr>
        <p:spPr>
          <a:xfrm>
            <a:off x="849683" y="1240076"/>
            <a:ext cx="2727813" cy="4584527"/>
          </a:xfrm>
        </p:spPr>
        <p:txBody>
          <a:bodyPr>
            <a:normAutofit/>
          </a:bodyPr>
          <a:lstStyle/>
          <a:p>
            <a:r>
              <a:rPr lang="en-GB" dirty="0">
                <a:solidFill>
                  <a:srgbClr val="FFFFFF"/>
                </a:solidFill>
              </a:rPr>
              <a:t>References </a:t>
            </a:r>
          </a:p>
        </p:txBody>
      </p:sp>
      <p:sp>
        <p:nvSpPr>
          <p:cNvPr id="5" name="Content Placeholder 4">
            <a:extLst>
              <a:ext uri="{FF2B5EF4-FFF2-40B4-BE49-F238E27FC236}">
                <a16:creationId xmlns:a16="http://schemas.microsoft.com/office/drawing/2014/main" id="{FCB1DB87-44F9-A7B5-EC36-92A299F3E4DA}"/>
              </a:ext>
            </a:extLst>
          </p:cNvPr>
          <p:cNvSpPr>
            <a:spLocks noGrp="1"/>
          </p:cNvSpPr>
          <p:nvPr>
            <p:ph idx="1"/>
          </p:nvPr>
        </p:nvSpPr>
        <p:spPr>
          <a:xfrm>
            <a:off x="4218039" y="0"/>
            <a:ext cx="7570838" cy="6858000"/>
          </a:xfrm>
        </p:spPr>
        <p:txBody>
          <a:bodyPr>
            <a:normAutofit/>
          </a:bodyPr>
          <a:lstStyle/>
          <a:p>
            <a:endParaRPr lang="en-GB" dirty="0"/>
          </a:p>
          <a:p>
            <a:endParaRPr lang="en-GB" dirty="0"/>
          </a:p>
          <a:p>
            <a:endParaRPr lang="en-GB"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9612687C-55CD-7167-19B3-79C988977BAB}"/>
              </a:ext>
            </a:extLst>
          </p:cNvPr>
          <p:cNvSpPr txBox="1"/>
          <p:nvPr/>
        </p:nvSpPr>
        <p:spPr>
          <a:xfrm>
            <a:off x="4373952" y="147484"/>
            <a:ext cx="7570837" cy="5239383"/>
          </a:xfrm>
          <a:prstGeom prst="rect">
            <a:avLst/>
          </a:prstGeom>
          <a:noFill/>
        </p:spPr>
        <p:txBody>
          <a:bodyPr wrap="square" rtlCol="0">
            <a:spAutoFit/>
          </a:bodyPr>
          <a:lstStyle/>
          <a:p>
            <a:pPr>
              <a:lnSpc>
                <a:spcPct val="115000"/>
              </a:lnSpc>
              <a:spcAft>
                <a:spcPts val="800"/>
              </a:spcAft>
              <a:buNone/>
            </a:pPr>
            <a:r>
              <a:rPr lang="en-GB" kern="0" dirty="0">
                <a:latin typeface="Times New Roman" panose="02020603050405020304" pitchFamily="18" charset="0"/>
                <a:ea typeface="Times New Roman" panose="02020603050405020304" pitchFamily="18" charset="0"/>
                <a:cs typeface="Times New Roman" panose="02020603050405020304" pitchFamily="18" charset="0"/>
              </a:rPr>
              <a:t>Stone, M. and Woodcock, N. (2014) ‘Interactive, direct and digital marketing’, </a:t>
            </a:r>
            <a:r>
              <a:rPr lang="en-GB" i="1" kern="0" dirty="0">
                <a:latin typeface="Times New Roman" panose="02020603050405020304" pitchFamily="18" charset="0"/>
                <a:ea typeface="Times New Roman" panose="02020603050405020304" pitchFamily="18" charset="0"/>
                <a:cs typeface="Times New Roman" panose="02020603050405020304" pitchFamily="18" charset="0"/>
              </a:rPr>
              <a:t>Journal of Research in Interactive Marketing</a:t>
            </a:r>
            <a:r>
              <a:rPr lang="en-GB" kern="0" dirty="0">
                <a:latin typeface="Times New Roman" panose="02020603050405020304" pitchFamily="18" charset="0"/>
                <a:ea typeface="Times New Roman" panose="02020603050405020304" pitchFamily="18" charset="0"/>
                <a:cs typeface="Times New Roman" panose="02020603050405020304" pitchFamily="18" charset="0"/>
              </a:rPr>
              <a:t>, 8(1), pp. 4–17. Available at: https://www.researchgate.net/publication/263731329 (Accessed: 27 November 2025).</a:t>
            </a:r>
            <a:endParaRPr lang="en-GB" kern="100" dirty="0">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kern="0" dirty="0">
                <a:latin typeface="Times New Roman" panose="02020603050405020304" pitchFamily="18" charset="0"/>
                <a:ea typeface="Times New Roman" panose="02020603050405020304" pitchFamily="18" charset="0"/>
                <a:cs typeface="Times New Roman" panose="02020603050405020304" pitchFamily="18" charset="0"/>
              </a:rPr>
              <a:t>The Guardian (2025) ‘M&amp;S reinstates Sparks after cyber-attack’. Available at: https://www.theguardian.com/business/2025/jul/17 (Accessed: 28 November 2025).</a:t>
            </a:r>
            <a:endParaRPr lang="en-GB" kern="100" dirty="0">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kern="0" dirty="0">
                <a:latin typeface="Times New Roman" panose="02020603050405020304" pitchFamily="18" charset="0"/>
                <a:ea typeface="Times New Roman" panose="02020603050405020304" pitchFamily="18" charset="0"/>
                <a:cs typeface="Times New Roman" panose="02020603050405020304" pitchFamily="18" charset="0"/>
              </a:rPr>
              <a:t>Trainor, K.J. et al. (2014) ‘Social media technology usage and customer relationship performance’, </a:t>
            </a:r>
            <a:r>
              <a:rPr lang="en-GB" i="1" kern="0" dirty="0">
                <a:latin typeface="Times New Roman" panose="02020603050405020304" pitchFamily="18" charset="0"/>
                <a:ea typeface="Times New Roman" panose="02020603050405020304" pitchFamily="18" charset="0"/>
                <a:cs typeface="Times New Roman" panose="02020603050405020304" pitchFamily="18" charset="0"/>
              </a:rPr>
              <a:t>Journal of Business Research</a:t>
            </a:r>
            <a:r>
              <a:rPr lang="en-GB" kern="0" dirty="0">
                <a:latin typeface="Times New Roman" panose="02020603050405020304" pitchFamily="18" charset="0"/>
                <a:ea typeface="Times New Roman" panose="02020603050405020304" pitchFamily="18" charset="0"/>
                <a:cs typeface="Times New Roman" panose="02020603050405020304" pitchFamily="18" charset="0"/>
              </a:rPr>
              <a:t>, 67(6), pp. 1201–1208. Available at: </a:t>
            </a:r>
            <a:r>
              <a:rPr lang="en-GB" u="sng" kern="0"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2"/>
              </a:rPr>
              <a:t>https://ideas.repec.org/a/eee/jbrese/v67y2014i6p1201-1208.html</a:t>
            </a:r>
            <a:r>
              <a:rPr lang="en-GB" kern="0" dirty="0">
                <a:latin typeface="Times New Roman" panose="02020603050405020304" pitchFamily="18" charset="0"/>
                <a:ea typeface="Times New Roman" panose="02020603050405020304" pitchFamily="18" charset="0"/>
                <a:cs typeface="Times New Roman" panose="02020603050405020304" pitchFamily="18" charset="0"/>
              </a:rPr>
              <a:t> (Accessed: 25 November 2025).</a:t>
            </a:r>
            <a:endParaRPr lang="en-GB" kern="100" dirty="0">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kern="0" dirty="0">
                <a:latin typeface="Times New Roman" panose="02020603050405020304" pitchFamily="18" charset="0"/>
                <a:ea typeface="Times New Roman" panose="02020603050405020304" pitchFamily="18" charset="0"/>
                <a:cs typeface="Times New Roman" panose="02020603050405020304" pitchFamily="18" charset="0"/>
              </a:rPr>
              <a:t>Wells, L. (2023) ‘How M&amp;S innovated its social media strategy’, </a:t>
            </a:r>
            <a:r>
              <a:rPr lang="en-GB" i="1" kern="0" dirty="0" err="1">
                <a:latin typeface="Times New Roman" panose="02020603050405020304" pitchFamily="18" charset="0"/>
                <a:ea typeface="Times New Roman" panose="02020603050405020304" pitchFamily="18" charset="0"/>
                <a:cs typeface="Times New Roman" panose="02020603050405020304" pitchFamily="18" charset="0"/>
              </a:rPr>
              <a:t>Econsultancy</a:t>
            </a:r>
            <a:r>
              <a:rPr lang="en-GB" kern="0" dirty="0">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u="sng" kern="0"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3"/>
              </a:rPr>
              <a:t>https://econsultancy.com/marks-spencer-social-media-innovation/</a:t>
            </a:r>
            <a:r>
              <a:rPr lang="en-GB" kern="0" dirty="0">
                <a:latin typeface="Times New Roman" panose="02020603050405020304" pitchFamily="18" charset="0"/>
                <a:ea typeface="Times New Roman" panose="02020603050405020304" pitchFamily="18" charset="0"/>
                <a:cs typeface="Times New Roman" panose="02020603050405020304" pitchFamily="18" charset="0"/>
              </a:rPr>
              <a:t> (Accessed: 24 November 2025).</a:t>
            </a:r>
            <a:endParaRPr lang="en-GB" kern="100" dirty="0">
              <a:latin typeface="Aptos" panose="020B0004020202020204" pitchFamily="34" charset="0"/>
              <a:ea typeface="Aptos" panose="020B0004020202020204" pitchFamily="34" charset="0"/>
              <a:cs typeface="Times New Roman" panose="02020603050405020304" pitchFamily="18" charset="0"/>
            </a:endParaRPr>
          </a:p>
          <a:p>
            <a:endParaRPr lang="en-GB" dirty="0">
              <a:solidFill>
                <a:srgbClr val="222222"/>
              </a:solidFill>
              <a:latin typeface="Arial" panose="020B0604020202020204" pitchFamily="34" charset="0"/>
            </a:endParaRPr>
          </a:p>
        </p:txBody>
      </p:sp>
    </p:spTree>
    <p:extLst>
      <p:ext uri="{BB962C8B-B14F-4D97-AF65-F5344CB8AC3E}">
        <p14:creationId xmlns:p14="http://schemas.microsoft.com/office/powerpoint/2010/main" val="110455011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127</TotalTime>
  <Words>1473</Words>
  <Application>Microsoft Office PowerPoint</Application>
  <PresentationFormat>Widescreen</PresentationFormat>
  <Paragraphs>80</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Arial</vt:lpstr>
      <vt:lpstr>Gill Sans MT</vt:lpstr>
      <vt:lpstr>Times New Roman</vt:lpstr>
      <vt:lpstr>Gallery</vt:lpstr>
      <vt:lpstr>PowerPoint Presentation</vt:lpstr>
      <vt:lpstr>CRM in a digital era</vt:lpstr>
      <vt:lpstr>Digital media in CRM </vt:lpstr>
      <vt:lpstr>Social media in CRM </vt:lpstr>
      <vt:lpstr>Developing and sustaining customer relationships</vt:lpstr>
      <vt:lpstr>Enhancing customer experience and engagement</vt:lpstr>
      <vt:lpstr>M&amp;S App and Digital Convenience</vt:lpstr>
      <vt:lpstr>Emotional engagement on social media</vt:lpstr>
      <vt:lpstr>Impact on sales and loyalty </vt:lpstr>
      <vt:lpstr>Product development using social insights </vt:lpstr>
      <vt:lpstr>Critical assessment of effectiveness Strengths </vt:lpstr>
      <vt:lpstr>Cyber-attack vulnerability </vt:lpstr>
      <vt:lpstr>Social engagement -loyalty</vt:lpstr>
      <vt:lpstr>Conclusion </vt:lpstr>
      <vt:lpstr>References </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Constantin Tanasa</dc:creator>
  <cp:lastModifiedBy>Constantin Tanasa</cp:lastModifiedBy>
  <cp:revision>3</cp:revision>
  <dcterms:created xsi:type="dcterms:W3CDTF">2025-11-30T15:52:11Z</dcterms:created>
  <dcterms:modified xsi:type="dcterms:W3CDTF">2025-12-03T20:34:43Z</dcterms:modified>
</cp:coreProperties>
</file>