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318" r:id="rId2"/>
    <p:sldId id="257" r:id="rId3"/>
    <p:sldId id="321" r:id="rId4"/>
    <p:sldId id="258" r:id="rId5"/>
    <p:sldId id="307" r:id="rId6"/>
    <p:sldId id="261" r:id="rId7"/>
    <p:sldId id="264" r:id="rId8"/>
    <p:sldId id="316" r:id="rId9"/>
    <p:sldId id="266" r:id="rId10"/>
    <p:sldId id="262" r:id="rId11"/>
    <p:sldId id="320" r:id="rId12"/>
    <p:sldId id="314" r:id="rId13"/>
    <p:sldId id="260" r:id="rId14"/>
    <p:sldId id="308" r:id="rId15"/>
    <p:sldId id="265" r:id="rId16"/>
    <p:sldId id="268" r:id="rId17"/>
    <p:sldId id="267" r:id="rId18"/>
    <p:sldId id="270" r:id="rId19"/>
    <p:sldId id="269" r:id="rId20"/>
    <p:sldId id="273" r:id="rId21"/>
    <p:sldId id="272" r:id="rId22"/>
    <p:sldId id="315" r:id="rId23"/>
    <p:sldId id="291" r:id="rId24"/>
    <p:sldId id="25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75"/>
    <p:restoredTop sz="96327"/>
  </p:normalViewPr>
  <p:slideViewPr>
    <p:cSldViewPr snapToGrid="0">
      <p:cViewPr varScale="1">
        <p:scale>
          <a:sx n="86" d="100"/>
          <a:sy n="86" d="100"/>
        </p:scale>
        <p:origin x="91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6A7B4-49EB-C148-A960-6B13822EE01D}" type="datetimeFigureOut">
              <a:rPr lang="en-US" smtClean="0"/>
              <a:t>9/1/2022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A0F7FF-DCF7-244C-AD7E-3EA37040FB8F}" type="slidenum">
              <a:rPr lang="en-US" smtClean="0"/>
              <a:t>‹#›</a:t>
            </a:fld>
            <a:endParaRPr lang="en-US"/>
          </a:p>
        </p:txBody>
      </p:sp>
    </p:spTree>
    <p:extLst>
      <p:ext uri="{BB962C8B-B14F-4D97-AF65-F5344CB8AC3E}">
        <p14:creationId xmlns:p14="http://schemas.microsoft.com/office/powerpoint/2010/main" val="219012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2wishuponastar.org/"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Provide warning!!</a:t>
            </a:r>
            <a:r>
              <a:rPr lang="en-GB" sz="1200" kern="1200" dirty="0">
                <a:solidFill>
                  <a:schemeClr val="tx1"/>
                </a:solidFill>
                <a:effectLst/>
                <a:latin typeface="+mn-lt"/>
                <a:ea typeface="+mn-ea"/>
                <a:cs typeface="+mn-cs"/>
              </a:rPr>
              <a:t> This can and will be an emotive lesson. That there will be images of a graphic nature.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Care needs to be taken throughout the session to recognise those students who are having difficulty dealing with the emotional side of the subject.</a:t>
            </a:r>
          </a:p>
        </p:txBody>
      </p:sp>
      <p:sp>
        <p:nvSpPr>
          <p:cNvPr id="4" name="Slide Number Placeholder 3"/>
          <p:cNvSpPr>
            <a:spLocks noGrp="1"/>
          </p:cNvSpPr>
          <p:nvPr>
            <p:ph type="sldNum" sz="quarter" idx="10"/>
          </p:nvPr>
        </p:nvSpPr>
        <p:spPr/>
        <p:txBody>
          <a:bodyPr/>
          <a:lstStyle/>
          <a:p>
            <a:fld id="{C9DB97CA-A6C6-49FA-B68E-E68FAE06F5D6}" type="slidenum">
              <a:rPr lang="en-GB" smtClean="0"/>
              <a:t>1</a:t>
            </a:fld>
            <a:endParaRPr lang="en-GB"/>
          </a:p>
        </p:txBody>
      </p:sp>
    </p:spTree>
    <p:extLst>
      <p:ext uri="{BB962C8B-B14F-4D97-AF65-F5344CB8AC3E}">
        <p14:creationId xmlns:p14="http://schemas.microsoft.com/office/powerpoint/2010/main" val="3249108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Arial" panose="020B0604020202020204" pitchFamily="34" charset="0"/>
                <a:ea typeface="+mn-ea"/>
                <a:cs typeface="Arial" panose="020B0604020202020204" pitchFamily="34" charset="0"/>
              </a:rPr>
              <a:t>By the end of the lesson learners will be able to:</a:t>
            </a:r>
          </a:p>
          <a:p>
            <a:endParaRPr lang="en-GB" sz="1200" i="1" kern="1200" dirty="0">
              <a:solidFill>
                <a:schemeClr val="tx1"/>
              </a:solidFill>
              <a:effectLst/>
              <a:latin typeface="Arial" panose="020B0604020202020204" pitchFamily="34" charset="0"/>
              <a:ea typeface="+mn-ea"/>
              <a:cs typeface="Arial" panose="020B0604020202020204" pitchFamily="34" charset="0"/>
            </a:endParaRPr>
          </a:p>
          <a:p>
            <a:endParaRPr lang="en-GB" sz="1200" i="1" kern="1200" dirty="0">
              <a:solidFill>
                <a:schemeClr val="tx1"/>
              </a:solidFill>
              <a:effectLst/>
              <a:latin typeface="Arial" panose="020B0604020202020204" pitchFamily="34" charset="0"/>
              <a:ea typeface="+mn-ea"/>
              <a:cs typeface="Arial" panose="020B0604020202020204" pitchFamily="34" charset="0"/>
            </a:endParaRPr>
          </a:p>
          <a:p>
            <a:r>
              <a:rPr lang="en-GB" sz="1200" b="1" u="sng" kern="1200" dirty="0">
                <a:solidFill>
                  <a:schemeClr val="tx1"/>
                </a:solidFill>
                <a:effectLst/>
                <a:latin typeface="+mn-lt"/>
                <a:ea typeface="+mn-ea"/>
                <a:cs typeface="+mn-cs"/>
              </a:rPr>
              <a:t>Introduction to Sudden Death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Trainer to explain that nothing can really prepare students for their first sudden death enquiry, but this lesson will aim to give some guidance identifying the procedures when dealing with incidents of this kind.</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Has anyone had any experiences with dealing with sudden death?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What concerns do you have about dealing with a sudden death? </a:t>
            </a:r>
          </a:p>
          <a:p>
            <a:r>
              <a:rPr lang="en-GB" sz="1200" kern="1200" dirty="0">
                <a:solidFill>
                  <a:schemeClr val="tx1"/>
                </a:solidFill>
                <a:effectLst/>
                <a:latin typeface="+mn-lt"/>
                <a:ea typeface="+mn-ea"/>
                <a:cs typeface="+mn-cs"/>
              </a:rPr>
              <a:t>For example: </a:t>
            </a:r>
          </a:p>
          <a:p>
            <a:pPr lvl="0"/>
            <a:r>
              <a:rPr lang="en-GB" sz="1200" kern="1200" dirty="0">
                <a:solidFill>
                  <a:schemeClr val="tx1"/>
                </a:solidFill>
                <a:effectLst/>
                <a:latin typeface="+mn-lt"/>
                <a:ea typeface="+mn-ea"/>
                <a:cs typeface="+mn-cs"/>
              </a:rPr>
              <a:t>Are you squeamish?</a:t>
            </a:r>
          </a:p>
          <a:p>
            <a:pPr lvl="0"/>
            <a:r>
              <a:rPr lang="en-GB" sz="1200" kern="1200" dirty="0">
                <a:solidFill>
                  <a:schemeClr val="tx1"/>
                </a:solidFill>
                <a:effectLst/>
                <a:latin typeface="+mn-lt"/>
                <a:ea typeface="+mn-ea"/>
                <a:cs typeface="+mn-cs"/>
              </a:rPr>
              <a:t>Mortality?</a:t>
            </a:r>
          </a:p>
          <a:p>
            <a:pPr lvl="0"/>
            <a:r>
              <a:rPr lang="en-GB" sz="1200" kern="1200" dirty="0">
                <a:solidFill>
                  <a:schemeClr val="tx1"/>
                </a:solidFill>
                <a:effectLst/>
                <a:latin typeface="+mn-lt"/>
                <a:ea typeface="+mn-ea"/>
                <a:cs typeface="+mn-cs"/>
              </a:rPr>
              <a:t>Are you concerned about breaking the news to the family?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students’ feelings and reactions could be written on a board blast for future reference.</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Board blast 1: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What do you think others feelings/ reactions are with dealing with a sudden death?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Trainer to lead a group discussion about the groups experiences of death and record answers on wipe board / flip chart</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What experience students have of death / bereavement and if they are willing to share their feelings and reactions with the class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If no-one in the group has any experience of death then they should be asked to imagine their feelings if they suddenly lost the closest person to them.</a:t>
            </a: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9DB97CA-A6C6-49FA-B68E-E68FAE06F5D6}" type="slidenum">
              <a:rPr lang="en-GB" smtClean="0"/>
              <a:t>2</a:t>
            </a:fld>
            <a:endParaRPr lang="en-GB"/>
          </a:p>
        </p:txBody>
      </p:sp>
    </p:spTree>
    <p:extLst>
      <p:ext uri="{BB962C8B-B14F-4D97-AF65-F5344CB8AC3E}">
        <p14:creationId xmlns:p14="http://schemas.microsoft.com/office/powerpoint/2010/main" val="3252132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DB97CA-A6C6-49FA-B68E-E68FAE06F5D6}" type="slidenum">
              <a:rPr lang="en-GB" smtClean="0"/>
              <a:t>3</a:t>
            </a:fld>
            <a:endParaRPr lang="en-GB"/>
          </a:p>
        </p:txBody>
      </p:sp>
    </p:spTree>
    <p:extLst>
      <p:ext uri="{BB962C8B-B14F-4D97-AF65-F5344CB8AC3E}">
        <p14:creationId xmlns:p14="http://schemas.microsoft.com/office/powerpoint/2010/main" val="3953119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QTS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What is a sudden death?</a:t>
            </a:r>
            <a:r>
              <a:rPr lang="en-GB" sz="1200" kern="1200" dirty="0">
                <a:solidFill>
                  <a:schemeClr val="tx1"/>
                </a:solidFill>
                <a:effectLst/>
                <a:latin typeface="+mn-lt"/>
                <a:ea typeface="+mn-ea"/>
                <a:cs typeface="+mn-cs"/>
              </a:rPr>
              <a:t> (Plenary discussion)</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‘Sudden death’ is a term for any death which involves some form of police action.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may not be sudden at all, in that the deceased may have been ill for some time, but because of circumstances, such as an elderly person living alone who has not been seen by a doctor for a considerable period, some enquiry is necessary.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There are some occasions where the circumstances suggest that perhaps the death was not as natural or accidental as it first appears.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Police Officers have a demanding and exacting job to do when dealing with sudden deaths, both in terms of practical matters and dealing with the bereaved, and it is therefore important to recognise that this type of work can have an effect (if not immediate) on the officer.</a:t>
            </a:r>
          </a:p>
        </p:txBody>
      </p:sp>
      <p:sp>
        <p:nvSpPr>
          <p:cNvPr id="4" name="Slide Number Placeholder 3"/>
          <p:cNvSpPr>
            <a:spLocks noGrp="1"/>
          </p:cNvSpPr>
          <p:nvPr>
            <p:ph type="sldNum" sz="quarter" idx="10"/>
          </p:nvPr>
        </p:nvSpPr>
        <p:spPr/>
        <p:txBody>
          <a:bodyPr/>
          <a:lstStyle/>
          <a:p>
            <a:fld id="{C9DB97CA-A6C6-49FA-B68E-E68FAE06F5D6}" type="slidenum">
              <a:rPr lang="en-GB" smtClean="0"/>
              <a:t>4</a:t>
            </a:fld>
            <a:endParaRPr lang="en-GB"/>
          </a:p>
        </p:txBody>
      </p:sp>
    </p:spTree>
    <p:extLst>
      <p:ext uri="{BB962C8B-B14F-4D97-AF65-F5344CB8AC3E}">
        <p14:creationId xmlns:p14="http://schemas.microsoft.com/office/powerpoint/2010/main" val="3600314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Sudden Death</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What types of sudden death can you think of?</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Types of sudden death:</a:t>
            </a:r>
          </a:p>
          <a:p>
            <a:pPr lvl="0"/>
            <a:r>
              <a:rPr lang="en-GB" sz="1200" kern="1200" dirty="0">
                <a:solidFill>
                  <a:schemeClr val="tx1"/>
                </a:solidFill>
                <a:effectLst/>
                <a:latin typeface="+mn-lt"/>
                <a:ea typeface="+mn-ea"/>
                <a:cs typeface="+mn-cs"/>
              </a:rPr>
              <a:t>Non Suspicious</a:t>
            </a:r>
          </a:p>
          <a:p>
            <a:pPr lvl="0"/>
            <a:r>
              <a:rPr lang="en-GB" sz="1200" kern="1200" dirty="0">
                <a:solidFill>
                  <a:schemeClr val="tx1"/>
                </a:solidFill>
                <a:effectLst/>
                <a:latin typeface="+mn-lt"/>
                <a:ea typeface="+mn-ea"/>
                <a:cs typeface="+mn-cs"/>
              </a:rPr>
              <a:t>Suspicious</a:t>
            </a:r>
          </a:p>
          <a:p>
            <a:pPr lvl="0"/>
            <a:r>
              <a:rPr lang="en-GB" sz="1200" kern="1200" dirty="0">
                <a:solidFill>
                  <a:schemeClr val="tx1"/>
                </a:solidFill>
                <a:effectLst/>
                <a:latin typeface="+mn-lt"/>
                <a:ea typeface="+mn-ea"/>
                <a:cs typeface="+mn-cs"/>
              </a:rPr>
              <a:t>Suicide (NB. “Complete” not “Commit”)</a:t>
            </a:r>
          </a:p>
          <a:p>
            <a:pPr lvl="0"/>
            <a:r>
              <a:rPr lang="en-GB" sz="1200" kern="1200" dirty="0">
                <a:solidFill>
                  <a:schemeClr val="tx1"/>
                </a:solidFill>
                <a:effectLst/>
                <a:latin typeface="+mn-lt"/>
                <a:ea typeface="+mn-ea"/>
                <a:cs typeface="+mn-cs"/>
              </a:rPr>
              <a:t>Drugs</a:t>
            </a:r>
          </a:p>
          <a:p>
            <a:pPr lvl="0"/>
            <a:r>
              <a:rPr lang="en-GB" sz="1200" kern="1200" dirty="0">
                <a:solidFill>
                  <a:schemeClr val="tx1"/>
                </a:solidFill>
                <a:effectLst/>
                <a:latin typeface="+mn-lt"/>
                <a:ea typeface="+mn-ea"/>
                <a:cs typeface="+mn-cs"/>
              </a:rPr>
              <a:t>SIDS</a:t>
            </a:r>
            <a:r>
              <a:rPr lang="en-GB" sz="1200" kern="1200" baseline="0" dirty="0">
                <a:solidFill>
                  <a:schemeClr val="tx1"/>
                </a:solidFill>
                <a:effectLst/>
                <a:latin typeface="+mn-lt"/>
                <a:ea typeface="+mn-ea"/>
                <a:cs typeface="+mn-cs"/>
              </a:rPr>
              <a:t> / Child Death</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Industrial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Trainer to discuss the types of sudden death that police are called to the reasons why the police are required to attend.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Trainer should discuss the different issues surrounding the investigation of different types of sudden death.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Suspicious / Non-suspicious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How do you establish if there is anything suspicious about the death?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If in doubt contact a supervisor</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Ascertain facts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Preserve scene.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It is very difficult to gather evidence from a sudden death crime scene if this death had initially been treated as non-suspicious.  In this circumstance the scene will have been contaminated and possible evidence lost.  Therefore you should be cautious about assuming a death is non-suspicious if there is any possibility that it could actually be as the result of a crime.  You should contact your supervisor if you are at all unsure of the circumstances of a sudden death.</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Suicide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It is not a criminal offence to “completing suicide”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Aiding and abetting another to “complete suicide” is an offence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Such deaths must be thoroughly investigated because there is always the possibility of a disguised homicide.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Be aware of any dangers - The means used to “complete suicide” may present a danger to others, for example electricity or gas.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Look for and, if possible, take possession of the means employed to “complete suicide” and make a note where seizure is not possible.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Seize any articles connected with suicide - Suicide letters / Preserve knot from any hangings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All items are evidence and may be required at any coroners court.</a:t>
            </a: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NB. </a:t>
            </a:r>
            <a:r>
              <a:rPr lang="en-GB" sz="1200" kern="1200" dirty="0">
                <a:solidFill>
                  <a:schemeClr val="tx1"/>
                </a:solidFill>
                <a:effectLst/>
                <a:latin typeface="+mn-lt"/>
                <a:ea typeface="+mn-ea"/>
                <a:cs typeface="+mn-cs"/>
              </a:rPr>
              <a:t>Practitioners and MH sector now speak of ‘</a:t>
            </a:r>
            <a:r>
              <a:rPr lang="en-GB" sz="1200" b="1" u="sng" kern="1200" dirty="0">
                <a:solidFill>
                  <a:schemeClr val="tx1"/>
                </a:solidFill>
                <a:effectLst/>
                <a:latin typeface="+mn-lt"/>
                <a:ea typeface="+mn-ea"/>
                <a:cs typeface="+mn-cs"/>
              </a:rPr>
              <a:t>completing</a:t>
            </a:r>
            <a:r>
              <a:rPr lang="en-GB" sz="1200" kern="1200" dirty="0">
                <a:solidFill>
                  <a:schemeClr val="tx1"/>
                </a:solidFill>
                <a:effectLst/>
                <a:latin typeface="+mn-lt"/>
                <a:ea typeface="+mn-ea"/>
                <a:cs typeface="+mn-cs"/>
              </a:rPr>
              <a:t> Suicide’, not ‘</a:t>
            </a:r>
            <a:r>
              <a:rPr lang="en-GB" sz="1200" b="1" u="sng" kern="1200" dirty="0">
                <a:solidFill>
                  <a:schemeClr val="tx1"/>
                </a:solidFill>
                <a:effectLst/>
                <a:latin typeface="+mn-lt"/>
                <a:ea typeface="+mn-ea"/>
                <a:cs typeface="+mn-cs"/>
              </a:rPr>
              <a:t>committing</a:t>
            </a:r>
            <a:r>
              <a:rPr lang="en-GB" sz="1200" kern="1200" dirty="0">
                <a:solidFill>
                  <a:schemeClr val="tx1"/>
                </a:solidFill>
                <a:effectLst/>
                <a:latin typeface="+mn-lt"/>
                <a:ea typeface="+mn-ea"/>
                <a:cs typeface="+mn-cs"/>
              </a:rPr>
              <a:t> Suicide’. The use of the word  </a:t>
            </a:r>
            <a:r>
              <a:rPr lang="en-GB" sz="1200" b="1" kern="1200" dirty="0">
                <a:solidFill>
                  <a:schemeClr val="tx1"/>
                </a:solidFill>
                <a:effectLst/>
                <a:latin typeface="+mn-lt"/>
                <a:ea typeface="+mn-ea"/>
                <a:cs typeface="+mn-cs"/>
              </a:rPr>
              <a:t>commit </a:t>
            </a:r>
            <a:r>
              <a:rPr lang="en-GB" sz="1200" kern="1200" dirty="0">
                <a:solidFill>
                  <a:schemeClr val="tx1"/>
                </a:solidFill>
                <a:effectLst/>
                <a:latin typeface="+mn-lt"/>
                <a:ea typeface="+mn-ea"/>
                <a:cs typeface="+mn-cs"/>
              </a:rPr>
              <a:t>relates to the time when Suicide was a criminal offence, and is suggestive of blame / shame, which may in itself upset families, particularly if they work in this field and understand the subtle difference.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When Officers write anything about suicide</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(statements, reports, particularly OEL’s), they should professionally use the term ‘</a:t>
            </a:r>
            <a:r>
              <a:rPr lang="en-GB" sz="1200" b="1" u="sng" kern="1200" dirty="0">
                <a:solidFill>
                  <a:schemeClr val="tx1"/>
                </a:solidFill>
                <a:effectLst/>
                <a:latin typeface="+mn-lt"/>
                <a:ea typeface="+mn-ea"/>
                <a:cs typeface="+mn-cs"/>
              </a:rPr>
              <a:t>apparent Suicide’</a:t>
            </a:r>
            <a:r>
              <a:rPr lang="en-GB" sz="1200" kern="1200" dirty="0">
                <a:solidFill>
                  <a:schemeClr val="tx1"/>
                </a:solidFill>
                <a:effectLst/>
                <a:latin typeface="+mn-lt"/>
                <a:ea typeface="+mn-ea"/>
                <a:cs typeface="+mn-cs"/>
              </a:rPr>
              <a:t>, as Suicide can only be determined by the Pathologist / Coroner. </a:t>
            </a: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Drugs</a:t>
            </a:r>
          </a:p>
          <a:p>
            <a:pPr marL="171450" indent="-171450">
              <a:buFont typeface="Arial" panose="020B0604020202020204" pitchFamily="34" charset="0"/>
              <a:buChar char="•"/>
            </a:pPr>
            <a:r>
              <a:rPr lang="en-GB" sz="1100" b="0" dirty="0"/>
              <a:t>A drug related death is where there is evidence of a fatal overdose of controlled drugs. Such evidence would be recent drug misuse, for example, controlled drugs and/or hypodermic syringe found in close proximity to the body, and/or the person is known to the police as a drug misuser although not necessarily a notified addict. </a:t>
            </a:r>
          </a:p>
          <a:p>
            <a:pPr marL="171450" indent="-171450">
              <a:buFont typeface="Arial" panose="020B0604020202020204" pitchFamily="34" charset="0"/>
              <a:buChar char="•"/>
            </a:pPr>
            <a:r>
              <a:rPr lang="en-GB" sz="1100" b="0" dirty="0"/>
              <a:t>Consider the criminality of how the drugs came to be obtained, supplied, administered? </a:t>
            </a:r>
          </a:p>
          <a:p>
            <a:pPr marL="171450" indent="-171450">
              <a:buFont typeface="Arial" panose="020B0604020202020204" pitchFamily="34" charset="0"/>
              <a:buChar char="•"/>
            </a:pPr>
            <a:r>
              <a:rPr lang="en-GB" sz="1100" b="0" dirty="0"/>
              <a:t>It is expected that reasonable investigative efforts are made to identify who may have been present, and whether this was individual or communal use?</a:t>
            </a:r>
          </a:p>
          <a:p>
            <a:pPr marL="171450" indent="-171450">
              <a:buFont typeface="Arial" panose="020B0604020202020204" pitchFamily="34" charset="0"/>
              <a:buChar char="•"/>
            </a:pPr>
            <a:r>
              <a:rPr lang="en-GB" sz="1100" b="0" dirty="0"/>
              <a:t>Much of this will become evident from witnesses, the scene, the body, phones.</a:t>
            </a:r>
          </a:p>
          <a:p>
            <a:pPr marL="171450" indent="-171450">
              <a:buFont typeface="Arial" panose="020B0604020202020204" pitchFamily="34" charset="0"/>
              <a:buChar char="•"/>
            </a:pPr>
            <a:r>
              <a:rPr lang="en-GB" sz="1100" b="0" dirty="0"/>
              <a:t>A thorough search of the premises MUST be undertaken for evidence / duty of care.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Sudden Infant Death Syndrome (SIDS) / Death </a:t>
            </a:r>
            <a:r>
              <a:rPr kumimoji="0" lang="en-GB" sz="1100" b="1" i="0" u="none" strike="noStrike" kern="1200" cap="none" spc="0" normalizeH="0" baseline="0" noProof="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of Children</a:t>
            </a: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A sudden death that involves an infant should be treated as a potential crime scene until the cause of death can be investigated.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If the police are the first professionals to attend the scene, urgent medical assistance should be requested as the first priority.</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However the first police officer to arrive, or any other professional, may be expected by the parents to try and revive the baby, even if it is hopeless, and should be prepared for this. The pathologist will need to be informed of any attempted resuscitation.</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The first officer at the scene must make a visual check of the child and his/her surroundings, noting any obvious signs of injury.  It must be established whether the infant/child has been moved and the current position of the infant should be recorded. This information must be passed to the SIO.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Police attendance should be kept to the minimum.  Several police officers arriving at the house can be distressing especially if they are uniformed officers in marked police cars. Visiting officers, so far as possible, should not be in uniform, and should not arrive in marked cars.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Attending officers should at all times be sensitive in the use of personal radios and mobile phones, etc.  If at all possible, the officers liaising with the family, whilst remaining contactable, should have such equipment turned off.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Don't use such phrases as ‘suspicious death’ or ‘scene of crime’, and try to avoid comments that might be misunderstood by, or distressing to, the parents.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In talking about the baby preferably use the first name, or, if you don’t yet know the name, say ‘your baby’, or ‘he’ or ‘she’. Don't refer to the baby as ‘it’.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A detective officer of at least inspector rank must immediately attend the scene and take charge of the investigation</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Preserve scene and commence scene log</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Industrial Death</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Preserve Scene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Be aware of any dangers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Contact supervisor</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Investigated by Health &amp; Safety Executive along with Coroner &amp; Police </a:t>
            </a:r>
            <a:r>
              <a:rPr kumimoji="0" lang="en-GB" sz="1200" b="0" i="0" u="none" strike="noStrike" kern="1200" cap="none" spc="0" normalizeH="0" baseline="0" noProof="0" dirty="0">
                <a:ln>
                  <a:noFill/>
                </a:ln>
                <a:solidFill>
                  <a:schemeClr val="tx1"/>
                </a:solidFill>
                <a:effectLst/>
                <a:uLnTx/>
                <a:uFillTx/>
                <a:latin typeface="+mn-lt"/>
                <a:ea typeface="+mn-ea"/>
                <a:cs typeface="+mn-cs"/>
              </a:rPr>
              <a:t>(</a:t>
            </a:r>
            <a:r>
              <a:rPr lang="en-GB" sz="1200" b="1" i="0" u="none" strike="noStrike" kern="1200" baseline="0" dirty="0">
                <a:solidFill>
                  <a:schemeClr val="tx1"/>
                </a:solidFill>
                <a:latin typeface="+mn-lt"/>
                <a:ea typeface="+mn-ea"/>
                <a:cs typeface="+mn-cs"/>
              </a:rPr>
              <a:t>Gross Negligence Manslaughter’</a:t>
            </a:r>
            <a:r>
              <a:rPr lang="en-GB" sz="1200" b="0" i="0" u="none" strike="noStrike" kern="1200" baseline="0" dirty="0">
                <a:solidFill>
                  <a:schemeClr val="tx1"/>
                </a:solidFill>
                <a:latin typeface="+mn-lt"/>
                <a:ea typeface="+mn-ea"/>
                <a:cs typeface="+mn-cs"/>
              </a:rPr>
              <a:t> (GNM))</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u="none" strike="noStrike" kern="1200" baseline="0" dirty="0">
                <a:solidFill>
                  <a:schemeClr val="tx1"/>
                </a:solidFill>
                <a:latin typeface="+mn-lt"/>
                <a:ea typeface="+mn-ea"/>
                <a:cs typeface="+mn-cs"/>
              </a:rPr>
              <a:t>When attending a sudden death Officers are acting on behalf of the Coroner, more detail explained later.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5</a:t>
            </a:fld>
            <a:endParaRPr lang="en-GB"/>
          </a:p>
        </p:txBody>
      </p:sp>
    </p:spTree>
    <p:extLst>
      <p:ext uri="{BB962C8B-B14F-4D97-AF65-F5344CB8AC3E}">
        <p14:creationId xmlns:p14="http://schemas.microsoft.com/office/powerpoint/2010/main" val="967106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Simple Sudden Death</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a:t>
            </a:r>
            <a:r>
              <a:rPr lang="en-GB" sz="1200" kern="1200" dirty="0">
                <a:solidFill>
                  <a:schemeClr val="tx1"/>
                </a:solidFill>
                <a:effectLst/>
                <a:latin typeface="+mn-lt"/>
                <a:ea typeface="+mn-ea"/>
                <a:cs typeface="+mn-cs"/>
              </a:rPr>
              <a:t>Do you think Police go to all sudden deaths?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No</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a:t>
            </a:r>
            <a:r>
              <a:rPr lang="en-GB" sz="1200" kern="1200" dirty="0">
                <a:solidFill>
                  <a:schemeClr val="tx1"/>
                </a:solidFill>
                <a:effectLst/>
                <a:latin typeface="+mn-lt"/>
                <a:ea typeface="+mn-ea"/>
                <a:cs typeface="+mn-cs"/>
              </a:rPr>
              <a:t>What do think a simple sudden death is?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Flow Chart on PPT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This slide provides a simple flow diagram to illustrate how the deceased’s local GP can issue a death certificate.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It is only normal practice for the GP to issue a death certificate if they have been seen ‘recently’ due to a specific illness. </a:t>
            </a:r>
            <a:r>
              <a:rPr kumimoji="0" lang="en-GB" altLang="en-US" sz="1200" b="0" i="0" u="none" strike="noStrike" kern="1200" cap="none" spc="0" normalizeH="0" baseline="0" noProof="0" dirty="0">
                <a:ln>
                  <a:noFill/>
                </a:ln>
                <a:solidFill>
                  <a:schemeClr val="tx1"/>
                </a:solidFill>
                <a:effectLst/>
                <a:uLnTx/>
                <a:uFillTx/>
                <a:latin typeface="+mn-lt"/>
                <a:ea typeface="+mn-ea"/>
                <a:cs typeface="+mn-cs"/>
              </a:rPr>
              <a:t>A</a:t>
            </a:r>
            <a:r>
              <a:rPr lang="en-GB" sz="1200" b="0" i="0" u="none" strike="noStrike" kern="1200" baseline="0" dirty="0">
                <a:solidFill>
                  <a:schemeClr val="tx1"/>
                </a:solidFill>
                <a:latin typeface="+mn-lt"/>
                <a:ea typeface="+mn-ea"/>
                <a:cs typeface="+mn-cs"/>
              </a:rPr>
              <a:t> GP can normally issue a Death Certificate providing they saw the deceased </a:t>
            </a:r>
            <a:r>
              <a:rPr lang="en-GB" sz="1200" b="1" i="0" u="sng" strike="noStrike" kern="1200" baseline="0" dirty="0">
                <a:solidFill>
                  <a:schemeClr val="tx1"/>
                </a:solidFill>
                <a:latin typeface="+mn-lt"/>
                <a:ea typeface="+mn-ea"/>
                <a:cs typeface="+mn-cs"/>
              </a:rPr>
              <a:t>in the last 14 days</a:t>
            </a:r>
            <a:r>
              <a:rPr lang="en-GB" sz="1200" b="0" i="0" u="none" strike="noStrike" kern="1200" baseline="0" dirty="0">
                <a:solidFill>
                  <a:schemeClr val="tx1"/>
                </a:solidFill>
                <a:latin typeface="+mn-lt"/>
                <a:ea typeface="+mn-ea"/>
                <a:cs typeface="+mn-cs"/>
              </a:rPr>
              <a:t>. </a:t>
            </a:r>
            <a:br>
              <a:rPr lang="en-GB" sz="1200" b="0" i="0" u="none" strike="noStrike" kern="1200" baseline="0" dirty="0">
                <a:solidFill>
                  <a:schemeClr val="tx1"/>
                </a:solidFill>
                <a:latin typeface="+mn-lt"/>
                <a:ea typeface="+mn-ea"/>
                <a:cs typeface="+mn-cs"/>
              </a:rPr>
            </a:br>
            <a:br>
              <a:rPr lang="en-GB" sz="1200" b="0" i="0" u="none" strike="noStrike" kern="1200" baseline="0" dirty="0">
                <a:solidFill>
                  <a:schemeClr val="tx1"/>
                </a:solidFill>
                <a:latin typeface="+mn-lt"/>
                <a:ea typeface="+mn-ea"/>
                <a:cs typeface="+mn-cs"/>
              </a:rPr>
            </a:br>
            <a:r>
              <a:rPr lang="en-GB" sz="1200" b="0" i="1" u="none" strike="noStrike" kern="1200" baseline="0" dirty="0">
                <a:solidFill>
                  <a:schemeClr val="tx1"/>
                </a:solidFill>
                <a:latin typeface="+mn-lt"/>
                <a:ea typeface="+mn-ea"/>
                <a:cs typeface="+mn-cs"/>
              </a:rPr>
              <a:t>The emergency COVID legislation changed this in 2020 (temporarily?) to 28 days, and that it could now be any Dr, who did not have to have physically attended the deceased.</a:t>
            </a:r>
            <a:r>
              <a:rPr lang="en-GB" sz="1200" b="0" i="0" u="none" strike="noStrike" kern="1200" baseline="0" dirty="0">
                <a:solidFill>
                  <a:schemeClr val="tx1"/>
                </a:solidFill>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r>
              <a:rPr lang="en-GB" sz="1200" kern="1200" dirty="0">
                <a:solidFill>
                  <a:schemeClr val="tx1"/>
                </a:solidFill>
                <a:effectLst/>
                <a:latin typeface="+mn-lt"/>
                <a:ea typeface="+mn-ea"/>
                <a:cs typeface="+mn-cs"/>
              </a:rPr>
              <a:t>Trainer to facilitate a discussion with students around the following questions:</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Why do you need a medical practitioner / paramedic at the scene?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 </a:t>
            </a:r>
            <a:r>
              <a:rPr lang="en-GB" sz="1200" kern="1200" dirty="0">
                <a:solidFill>
                  <a:schemeClr val="tx1"/>
                </a:solidFill>
                <a:effectLst/>
                <a:latin typeface="+mn-lt"/>
                <a:ea typeface="+mn-ea"/>
                <a:cs typeface="+mn-cs"/>
              </a:rPr>
              <a:t>Paramedics at scene will now conduct R.O.L.E. – Recognition of Life Extinct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What circumstances permit the GP to sign the death certificate?</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Cause is Obvious or been seen by the Dr recently (last 14 days)</a:t>
            </a:r>
          </a:p>
        </p:txBody>
      </p:sp>
      <p:sp>
        <p:nvSpPr>
          <p:cNvPr id="4" name="Slide Number Placeholder 3"/>
          <p:cNvSpPr>
            <a:spLocks noGrp="1"/>
          </p:cNvSpPr>
          <p:nvPr>
            <p:ph type="sldNum" sz="quarter" idx="10"/>
          </p:nvPr>
        </p:nvSpPr>
        <p:spPr/>
        <p:txBody>
          <a:bodyPr/>
          <a:lstStyle/>
          <a:p>
            <a:fld id="{C9DB97CA-A6C6-49FA-B68E-E68FAE06F5D6}" type="slidenum">
              <a:rPr lang="en-GB" smtClean="0"/>
              <a:t>6</a:t>
            </a:fld>
            <a:endParaRPr lang="en-GB"/>
          </a:p>
        </p:txBody>
      </p:sp>
    </p:spTree>
    <p:extLst>
      <p:ext uri="{BB962C8B-B14F-4D97-AF65-F5344CB8AC3E}">
        <p14:creationId xmlns:p14="http://schemas.microsoft.com/office/powerpoint/2010/main" val="3798987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Unexpected Sudden Death. </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Why do you think the police are called to an unexpected sudden death?</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flow diagram explains when death is unexpected, such as cot deaths how the local GP cannot issue a certificate as no previous recent medical history could be used to explain the circumstances.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To this end the police attend and act on behalf of the Coroner to compile a report to allow the pathologist to understand the full circumstances and history of the deceased.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Following this the Coroner’s officer will liaise with the mortuary and pathologist to present the full findings to the coroner.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second part of the flow diagram charts the way forward for the coroner when the cause has been established following the post-mortem.</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Trainer to pin-point location of sudden death policy (Intranet)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ROLE:</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Recognition of Life Extinct (paper work a trained Paramedic will complete and provide to attending Officer, must have copy before paramedics leave)</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GIVE HAND OUT ON INSULIN RELATED DEATHS – AND EXPLAIN THE</a:t>
            </a:r>
            <a:r>
              <a:rPr lang="en-GB" sz="1200" b="1" kern="1200" baseline="0" dirty="0">
                <a:solidFill>
                  <a:schemeClr val="tx1"/>
                </a:solidFill>
                <a:effectLst/>
                <a:latin typeface="+mn-lt"/>
                <a:ea typeface="+mn-ea"/>
                <a:cs typeface="+mn-cs"/>
              </a:rPr>
              <a:t> PROTOCOL ON THE HAND OUT IS NEW FOR US, BUT IT NEEDS TO BE FOLLOWED OUT FOR ANY DEATHS IN RELATION TO INSULIN</a:t>
            </a:r>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7</a:t>
            </a:fld>
            <a:endParaRPr lang="en-GB"/>
          </a:p>
        </p:txBody>
      </p:sp>
    </p:spTree>
    <p:extLst>
      <p:ext uri="{BB962C8B-B14F-4D97-AF65-F5344CB8AC3E}">
        <p14:creationId xmlns:p14="http://schemas.microsoft.com/office/powerpoint/2010/main" val="5135421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t>Trainer led discussion surrounding Health &amp; Safety when arriving at a Sudden Death and considerations. (An officer is no help if they are incapacitated)</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b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t>QTS:-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t> Why do you need to consider Health and safety?</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t>Split Class into groups. Each group given a below scenario. Each group to split flip chart in two and asked to write down what they would do at each and reasons why? </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b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t>Chemical Deaths </a:t>
            </a: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t>(CORDEN OFF, CONTACT PSC, CBRN PROCEDURES)</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t>Electrical Deaths</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t>Road Deaths</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t>NB (Added Value): </a:t>
            </a:r>
            <a:b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br>
            <a:r>
              <a:rPr lang="en-GB" sz="1200" b="0" i="0" kern="1200" dirty="0">
                <a:solidFill>
                  <a:schemeClr val="tx1"/>
                </a:solidFill>
                <a:effectLst/>
                <a:latin typeface="+mn-lt"/>
                <a:ea typeface="+mn-ea"/>
                <a:cs typeface="+mn-cs"/>
              </a:rPr>
              <a:t>Chemical suicides, also called detergent suicides, involve self-inflicted exposure to toxic gases in a confined space (for example, cars, bathrooms, or closets), gases created by mixing consumer products or common household chemicals. This technique appears to have originated in Japan and has since become an increasingly popular method for suicide after instructions became available online. The two most common toxic gases produced are hydrogen sulphide and hydrogen cyanide.</a:t>
            </a:r>
            <a:endPar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endParaRPr>
          </a:p>
          <a:p>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b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t>Hydrogen Sulphide</a:t>
            </a:r>
            <a:b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br>
            <a:r>
              <a:rPr lang="en-GB" sz="1200" b="0" i="0" kern="1200" dirty="0">
                <a:solidFill>
                  <a:schemeClr val="tx1"/>
                </a:solidFill>
                <a:effectLst/>
                <a:latin typeface="+mn-lt"/>
                <a:ea typeface="+mn-ea"/>
                <a:cs typeface="+mn-cs"/>
              </a:rPr>
              <a:t>Cleaning products that contain acids (such as muriatic or hydrochloric acid) can be mixed with compounds that contain sulphur (such as pesticides and insecticides) to generate hydrogen sulphide.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Hydrogen sulphide gas is an asphyxiated that suffocates victims at the cellular level, rendering cells in the body unable to use oxygen.</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effects and symptoms begin to show almost immediately after exposure begins. At low concentrations, hydrogen sulphide can be easily detected because of its unusual, rotten egg odour. At higher concentrations, the odour might not be detected at all, because hydrogen sulphide paralyzes the olfactory nerve and deadens the sense of smell.</a:t>
            </a:r>
          </a:p>
          <a:p>
            <a:r>
              <a:rPr lang="en-GB" sz="1200" b="0" i="0" kern="1200" dirty="0">
                <a:solidFill>
                  <a:schemeClr val="tx1"/>
                </a:solidFill>
                <a:effectLst/>
                <a:latin typeface="+mn-lt"/>
                <a:ea typeface="+mn-ea"/>
                <a:cs typeface="+mn-cs"/>
              </a:rPr>
              <a:t>Symptoms can include:</a:t>
            </a:r>
          </a:p>
          <a:p>
            <a:r>
              <a:rPr lang="en-GB" sz="1200" b="0" i="0" kern="1200" dirty="0">
                <a:solidFill>
                  <a:schemeClr val="tx1"/>
                </a:solidFill>
                <a:effectLst/>
                <a:latin typeface="+mn-lt"/>
                <a:ea typeface="+mn-ea"/>
                <a:cs typeface="+mn-cs"/>
              </a:rPr>
              <a:t>Respiratory irritation</a:t>
            </a:r>
          </a:p>
          <a:p>
            <a:r>
              <a:rPr lang="en-GB" sz="1200" b="0" i="0" kern="1200" dirty="0">
                <a:solidFill>
                  <a:schemeClr val="tx1"/>
                </a:solidFill>
                <a:effectLst/>
                <a:latin typeface="+mn-lt"/>
                <a:ea typeface="+mn-ea"/>
                <a:cs typeface="+mn-cs"/>
              </a:rPr>
              <a:t>Coughing</a:t>
            </a:r>
          </a:p>
          <a:p>
            <a:r>
              <a:rPr lang="en-GB" sz="1200" b="0" i="0" kern="1200" dirty="0">
                <a:solidFill>
                  <a:schemeClr val="tx1"/>
                </a:solidFill>
                <a:effectLst/>
                <a:latin typeface="+mn-lt"/>
                <a:ea typeface="+mn-ea"/>
                <a:cs typeface="+mn-cs"/>
              </a:rPr>
              <a:t>Nausea</a:t>
            </a:r>
          </a:p>
          <a:p>
            <a:r>
              <a:rPr lang="en-GB" sz="1200" b="0" i="0" kern="1200" dirty="0">
                <a:solidFill>
                  <a:schemeClr val="tx1"/>
                </a:solidFill>
                <a:effectLst/>
                <a:latin typeface="+mn-lt"/>
                <a:ea typeface="+mn-ea"/>
                <a:cs typeface="+mn-cs"/>
              </a:rPr>
              <a:t>Vomiting</a:t>
            </a:r>
          </a:p>
          <a:p>
            <a:r>
              <a:rPr lang="en-GB" sz="1200" b="0" i="0" kern="1200" dirty="0">
                <a:solidFill>
                  <a:schemeClr val="tx1"/>
                </a:solidFill>
                <a:effectLst/>
                <a:latin typeface="+mn-lt"/>
                <a:ea typeface="+mn-ea"/>
                <a:cs typeface="+mn-cs"/>
              </a:rPr>
              <a:t>Headaches</a:t>
            </a:r>
          </a:p>
          <a:p>
            <a:r>
              <a:rPr lang="en-GB" sz="1200" b="0" i="0" kern="1200" dirty="0">
                <a:solidFill>
                  <a:schemeClr val="tx1"/>
                </a:solidFill>
                <a:effectLst/>
                <a:latin typeface="+mn-lt"/>
                <a:ea typeface="+mn-ea"/>
                <a:cs typeface="+mn-cs"/>
              </a:rPr>
              <a:t>Disorientation</a:t>
            </a:r>
          </a:p>
          <a:p>
            <a:r>
              <a:rPr lang="en-GB" sz="1200" b="0" i="0" kern="1200" dirty="0">
                <a:solidFill>
                  <a:schemeClr val="tx1"/>
                </a:solidFill>
                <a:effectLst/>
                <a:latin typeface="+mn-lt"/>
                <a:ea typeface="+mn-ea"/>
                <a:cs typeface="+mn-cs"/>
              </a:rPr>
              <a:t>Tremors</a:t>
            </a:r>
          </a:p>
          <a:p>
            <a:r>
              <a:rPr lang="en-GB" sz="1200" b="0" i="0" kern="1200" dirty="0">
                <a:solidFill>
                  <a:schemeClr val="tx1"/>
                </a:solidFill>
                <a:effectLst/>
                <a:latin typeface="+mn-lt"/>
                <a:ea typeface="+mn-ea"/>
                <a:cs typeface="+mn-cs"/>
              </a:rPr>
              <a:t>Suffocation</a:t>
            </a:r>
          </a:p>
          <a:p>
            <a:r>
              <a:rPr lang="en-GB" sz="1200" b="0" i="0" kern="1200" dirty="0">
                <a:solidFill>
                  <a:schemeClr val="tx1"/>
                </a:solidFill>
                <a:effectLst/>
                <a:latin typeface="+mn-lt"/>
                <a:ea typeface="+mn-ea"/>
                <a:cs typeface="+mn-cs"/>
              </a:rPr>
              <a:t>Coma</a:t>
            </a:r>
          </a:p>
          <a:p>
            <a:r>
              <a:rPr lang="en-GB" sz="1200" b="0" i="0" kern="1200" dirty="0">
                <a:solidFill>
                  <a:schemeClr val="tx1"/>
                </a:solidFill>
                <a:effectLst/>
                <a:latin typeface="+mn-lt"/>
                <a:ea typeface="+mn-ea"/>
                <a:cs typeface="+mn-cs"/>
              </a:rPr>
              <a:t>Death</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Once the toxicant reaches the brain, successful rescue is unlikely because breathing is rapidly and severely affected.</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Hydrogen Cyanide</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Hydrogen cyanide is less common and</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is created using an acid source and cyanide salts such as sodium cyanide or potassium cyanide.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Hydrogen cyanide is more easily absorbed through contact with mucous membranes, eyes, and skin. The effects and symptoms of hydrogen cyanide poisoning are similar to those caused by hydrogen sulphide: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Hydrogen cyanide has a distinctive bitter almond odour. Like hydrogen sulphide, stronger concentrations of hydrogen cyanide deaden the sense of smell.</a:t>
            </a:r>
          </a:p>
          <a:p>
            <a:r>
              <a:rPr lang="en-GB" sz="1200" b="0" i="0" kern="1200" dirty="0">
                <a:solidFill>
                  <a:schemeClr val="tx1"/>
                </a:solidFill>
                <a:effectLst/>
                <a:latin typeface="+mn-lt"/>
                <a:ea typeface="+mn-ea"/>
                <a:cs typeface="+mn-cs"/>
              </a:rPr>
              <a:t>Early symptoms of exposure associated with lower doses include:</a:t>
            </a:r>
          </a:p>
          <a:p>
            <a:r>
              <a:rPr lang="en-GB" sz="1200" b="0" i="0" kern="1200" dirty="0">
                <a:solidFill>
                  <a:schemeClr val="tx1"/>
                </a:solidFill>
                <a:effectLst/>
                <a:latin typeface="+mn-lt"/>
                <a:ea typeface="+mn-ea"/>
                <a:cs typeface="+mn-cs"/>
              </a:rPr>
              <a:t>Restlessness</a:t>
            </a:r>
          </a:p>
          <a:p>
            <a:r>
              <a:rPr lang="en-GB" sz="1200" b="0" i="0" kern="1200" dirty="0">
                <a:solidFill>
                  <a:schemeClr val="tx1"/>
                </a:solidFill>
                <a:effectLst/>
                <a:latin typeface="+mn-lt"/>
                <a:ea typeface="+mn-ea"/>
                <a:cs typeface="+mn-cs"/>
              </a:rPr>
              <a:t>Increased respiratory rate</a:t>
            </a:r>
          </a:p>
          <a:p>
            <a:r>
              <a:rPr lang="en-GB" sz="1200" b="0" i="0" kern="1200" dirty="0">
                <a:solidFill>
                  <a:schemeClr val="tx1"/>
                </a:solidFill>
                <a:effectLst/>
                <a:latin typeface="+mn-lt"/>
                <a:ea typeface="+mn-ea"/>
                <a:cs typeface="+mn-cs"/>
              </a:rPr>
              <a:t>Giddiness</a:t>
            </a:r>
          </a:p>
          <a:p>
            <a:r>
              <a:rPr lang="en-GB" sz="1200" b="0" i="0" kern="1200" dirty="0">
                <a:solidFill>
                  <a:schemeClr val="tx1"/>
                </a:solidFill>
                <a:effectLst/>
                <a:latin typeface="+mn-lt"/>
                <a:ea typeface="+mn-ea"/>
                <a:cs typeface="+mn-cs"/>
              </a:rPr>
              <a:t>Headache</a:t>
            </a:r>
          </a:p>
          <a:p>
            <a:r>
              <a:rPr lang="en-GB" sz="1200" b="0" i="0" kern="1200" dirty="0">
                <a:solidFill>
                  <a:schemeClr val="tx1"/>
                </a:solidFill>
                <a:effectLst/>
                <a:latin typeface="+mn-lt"/>
                <a:ea typeface="+mn-ea"/>
                <a:cs typeface="+mn-cs"/>
              </a:rPr>
              <a:t>Palpitation</a:t>
            </a:r>
          </a:p>
          <a:p>
            <a:r>
              <a:rPr lang="en-GB" sz="1200" b="0" i="0" kern="1200" dirty="0">
                <a:solidFill>
                  <a:schemeClr val="tx1"/>
                </a:solidFill>
                <a:effectLst/>
                <a:latin typeface="+mn-lt"/>
                <a:ea typeface="+mn-ea"/>
                <a:cs typeface="+mn-cs"/>
              </a:rPr>
              <a:t>Difficulty breathing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Symptoms that may develop later with lower doses or acutely with higher doses include:</a:t>
            </a:r>
          </a:p>
          <a:p>
            <a:r>
              <a:rPr lang="en-GB" sz="1200" b="0" i="0" kern="1200" dirty="0">
                <a:solidFill>
                  <a:schemeClr val="tx1"/>
                </a:solidFill>
                <a:effectLst/>
                <a:latin typeface="+mn-lt"/>
                <a:ea typeface="+mn-ea"/>
                <a:cs typeface="+mn-cs"/>
              </a:rPr>
              <a:t>Vomiting</a:t>
            </a:r>
          </a:p>
          <a:p>
            <a:r>
              <a:rPr lang="en-GB" sz="1200" b="0" i="0" kern="1200" dirty="0">
                <a:solidFill>
                  <a:schemeClr val="tx1"/>
                </a:solidFill>
                <a:effectLst/>
                <a:latin typeface="+mn-lt"/>
                <a:ea typeface="+mn-ea"/>
                <a:cs typeface="+mn-cs"/>
              </a:rPr>
              <a:t>Convulsions</a:t>
            </a:r>
          </a:p>
          <a:p>
            <a:r>
              <a:rPr lang="en-GB" sz="1200" b="0" i="0" kern="1200" dirty="0">
                <a:solidFill>
                  <a:schemeClr val="tx1"/>
                </a:solidFill>
                <a:effectLst/>
                <a:latin typeface="+mn-lt"/>
                <a:ea typeface="+mn-ea"/>
                <a:cs typeface="+mn-cs"/>
              </a:rPr>
              <a:t>Respiratory failure</a:t>
            </a:r>
          </a:p>
          <a:p>
            <a:r>
              <a:rPr lang="en-GB" sz="1200" b="0" i="0" kern="1200" dirty="0">
                <a:solidFill>
                  <a:schemeClr val="tx1"/>
                </a:solidFill>
                <a:effectLst/>
                <a:latin typeface="+mn-lt"/>
                <a:ea typeface="+mn-ea"/>
                <a:cs typeface="+mn-cs"/>
              </a:rPr>
              <a:t>Arrhythmias</a:t>
            </a:r>
          </a:p>
          <a:p>
            <a:r>
              <a:rPr lang="en-GB" sz="1200" b="0" i="0" kern="1200" dirty="0">
                <a:solidFill>
                  <a:schemeClr val="tx1"/>
                </a:solidFill>
                <a:effectLst/>
                <a:latin typeface="+mn-lt"/>
                <a:ea typeface="+mn-ea"/>
                <a:cs typeface="+mn-cs"/>
              </a:rPr>
              <a:t>Unconsciousness</a:t>
            </a:r>
          </a:p>
          <a:p>
            <a:r>
              <a:rPr lang="en-GB" sz="1200" b="0" i="0" kern="1200" dirty="0">
                <a:solidFill>
                  <a:schemeClr val="tx1"/>
                </a:solidFill>
                <a:effectLst/>
                <a:latin typeface="+mn-lt"/>
                <a:ea typeface="+mn-ea"/>
                <a:cs typeface="+mn-cs"/>
              </a:rPr>
              <a:t>Death</a:t>
            </a:r>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b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endParaRPr>
          </a:p>
        </p:txBody>
      </p:sp>
      <p:sp>
        <p:nvSpPr>
          <p:cNvPr id="4" name="Slide Number Placeholder 3"/>
          <p:cNvSpPr>
            <a:spLocks noGrp="1"/>
          </p:cNvSpPr>
          <p:nvPr>
            <p:ph type="sldNum" sz="quarter" idx="10"/>
          </p:nvPr>
        </p:nvSpPr>
        <p:spPr/>
        <p:txBody>
          <a:bodyPr/>
          <a:lstStyle/>
          <a:p>
            <a:fld id="{C9DB97CA-A6C6-49FA-B68E-E68FAE06F5D6}" type="slidenum">
              <a:rPr lang="en-GB" smtClean="0"/>
              <a:t>8</a:t>
            </a:fld>
            <a:endParaRPr lang="en-GB"/>
          </a:p>
        </p:txBody>
      </p:sp>
    </p:spTree>
    <p:extLst>
      <p:ext uri="{BB962C8B-B14F-4D97-AF65-F5344CB8AC3E}">
        <p14:creationId xmlns:p14="http://schemas.microsoft.com/office/powerpoint/2010/main" val="3302298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Initial Attendance at a sudden death</a:t>
            </a:r>
            <a:br>
              <a:rPr lang="en-GB" sz="1200" b="1" u="sng"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Trainer led discussion surrounding the </a:t>
            </a:r>
            <a:r>
              <a:rPr lang="en-GB" sz="1200" u="sng" kern="1200" dirty="0">
                <a:solidFill>
                  <a:schemeClr val="tx1"/>
                </a:solidFill>
                <a:effectLst/>
                <a:latin typeface="+mn-lt"/>
                <a:ea typeface="+mn-ea"/>
                <a:cs typeface="+mn-cs"/>
              </a:rPr>
              <a:t>key</a:t>
            </a:r>
            <a:r>
              <a:rPr lang="en-GB" sz="1200" kern="1200" dirty="0">
                <a:solidFill>
                  <a:schemeClr val="tx1"/>
                </a:solidFill>
                <a:effectLst/>
                <a:latin typeface="+mn-lt"/>
                <a:ea typeface="+mn-ea"/>
                <a:cs typeface="+mn-cs"/>
              </a:rPr>
              <a:t> initial response and </a:t>
            </a:r>
            <a:r>
              <a:rPr lang="en-GB" sz="1200" u="sng" kern="1200" dirty="0">
                <a:solidFill>
                  <a:schemeClr val="tx1"/>
                </a:solidFill>
                <a:effectLst/>
                <a:latin typeface="+mn-lt"/>
                <a:ea typeface="+mn-ea"/>
                <a:cs typeface="+mn-cs"/>
              </a:rPr>
              <a:t>actions</a:t>
            </a:r>
            <a:r>
              <a:rPr lang="en-GB" sz="1200" kern="1200" dirty="0">
                <a:solidFill>
                  <a:schemeClr val="tx1"/>
                </a:solidFill>
                <a:effectLst/>
                <a:latin typeface="+mn-lt"/>
                <a:ea typeface="+mn-ea"/>
                <a:cs typeface="+mn-cs"/>
              </a:rPr>
              <a:t> at a sudden death:</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Show Pic 1:</a:t>
            </a:r>
          </a:p>
          <a:p>
            <a:r>
              <a:rPr lang="en-GB" sz="1200" kern="1200" dirty="0">
                <a:solidFill>
                  <a:schemeClr val="tx1"/>
                </a:solidFill>
                <a:effectLst/>
                <a:latin typeface="+mn-lt"/>
                <a:ea typeface="+mn-ea"/>
                <a:cs typeface="+mn-cs"/>
              </a:rPr>
              <a:t>Stress BWV Policy to be utilised at scene. Catch paramedic’s brief, scene, persons at scene etc.</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a:t>
            </a:r>
            <a:r>
              <a:rPr lang="en-GB" sz="1200" kern="1200" dirty="0">
                <a:solidFill>
                  <a:schemeClr val="tx1"/>
                </a:solidFill>
                <a:effectLst/>
                <a:latin typeface="+mn-lt"/>
                <a:ea typeface="+mn-ea"/>
                <a:cs typeface="+mn-cs"/>
              </a:rPr>
              <a:t>Why use BWV?</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Policy, Capture Paramedics brief, who is at scene, the scene itself, what is said, protects you for complaints, aids coroner / CID to have a first look at what has happened. </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a:t>
            </a:r>
            <a:r>
              <a:rPr lang="en-GB" sz="1200" kern="1200" dirty="0">
                <a:solidFill>
                  <a:schemeClr val="tx1"/>
                </a:solidFill>
                <a:effectLst/>
                <a:latin typeface="+mn-lt"/>
                <a:ea typeface="+mn-ea"/>
                <a:cs typeface="+mn-cs"/>
              </a:rPr>
              <a:t>using BWV, would you still consider CSI attendance to do photography?</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BWV provides excellent general appreciation and who said what and when. CSI images provide far greater detail such as macro scaled shots of injuries to the body / abrasions, tread depths on stairs, tool marks at point of entry etc. So no, BWV should </a:t>
            </a:r>
            <a:r>
              <a:rPr lang="en-GB" sz="1200" b="1" kern="1200" dirty="0">
                <a:solidFill>
                  <a:schemeClr val="tx1"/>
                </a:solidFill>
                <a:effectLst/>
                <a:latin typeface="+mn-lt"/>
                <a:ea typeface="+mn-ea"/>
                <a:cs typeface="+mn-cs"/>
              </a:rPr>
              <a:t>NEVER</a:t>
            </a:r>
            <a:r>
              <a:rPr lang="en-GB" sz="1200" kern="1200" dirty="0">
                <a:solidFill>
                  <a:schemeClr val="tx1"/>
                </a:solidFill>
                <a:effectLst/>
                <a:latin typeface="+mn-lt"/>
                <a:ea typeface="+mn-ea"/>
                <a:cs typeface="+mn-cs"/>
              </a:rPr>
              <a:t> be considered as an alternative.</a:t>
            </a: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SWP Force Policy is that it is to be </a:t>
            </a:r>
            <a:r>
              <a:rPr lang="en-GB" sz="1200" b="1" u="sng" kern="1200" dirty="0">
                <a:solidFill>
                  <a:schemeClr val="tx1"/>
                </a:solidFill>
                <a:effectLst/>
                <a:latin typeface="+mn-lt"/>
                <a:ea typeface="+mn-ea"/>
                <a:cs typeface="+mn-cs"/>
              </a:rPr>
              <a:t>used at EVERY Sudden Death</a:t>
            </a:r>
            <a:r>
              <a:rPr lang="en-GB" sz="1200" kern="1200" dirty="0">
                <a:solidFill>
                  <a:schemeClr val="tx1"/>
                </a:solidFill>
                <a:effectLst/>
                <a:latin typeface="+mn-lt"/>
                <a:ea typeface="+mn-ea"/>
                <a:cs typeface="+mn-cs"/>
              </a:rPr>
              <a:t>. If an individual officer decides </a:t>
            </a:r>
            <a:r>
              <a:rPr lang="en-GB" sz="1200" b="1" u="sng" kern="1200" dirty="0">
                <a:solidFill>
                  <a:schemeClr val="tx1"/>
                </a:solidFill>
                <a:effectLst/>
                <a:latin typeface="+mn-lt"/>
                <a:ea typeface="+mn-ea"/>
                <a:cs typeface="+mn-cs"/>
              </a:rPr>
              <a:t>NOT</a:t>
            </a:r>
            <a:r>
              <a:rPr lang="en-GB" sz="1200" kern="1200" dirty="0">
                <a:solidFill>
                  <a:schemeClr val="tx1"/>
                </a:solidFill>
                <a:effectLst/>
                <a:latin typeface="+mn-lt"/>
                <a:ea typeface="+mn-ea"/>
                <a:cs typeface="+mn-cs"/>
              </a:rPr>
              <a:t> to use it then they </a:t>
            </a:r>
            <a:r>
              <a:rPr lang="en-GB" sz="1200" b="1" u="sng" kern="1200" dirty="0">
                <a:solidFill>
                  <a:schemeClr val="tx1"/>
                </a:solidFill>
                <a:effectLst/>
                <a:latin typeface="+mn-lt"/>
                <a:ea typeface="+mn-ea"/>
                <a:cs typeface="+mn-cs"/>
              </a:rPr>
              <a:t>MUST</a:t>
            </a:r>
            <a:r>
              <a:rPr lang="en-GB" sz="1200" kern="1200" dirty="0">
                <a:solidFill>
                  <a:schemeClr val="tx1"/>
                </a:solidFill>
                <a:effectLst/>
                <a:latin typeface="+mn-lt"/>
                <a:ea typeface="+mn-ea"/>
                <a:cs typeface="+mn-cs"/>
              </a:rPr>
              <a:t> have the documented approval of their </a:t>
            </a:r>
            <a:r>
              <a:rPr lang="en-GB" sz="1200" b="1" u="sng" kern="1200" dirty="0">
                <a:solidFill>
                  <a:schemeClr val="tx1"/>
                </a:solidFill>
                <a:effectLst/>
                <a:latin typeface="+mn-lt"/>
                <a:ea typeface="+mn-ea"/>
                <a:cs typeface="+mn-cs"/>
              </a:rPr>
              <a:t>Sgt / Insp. (Bronze)</a:t>
            </a:r>
            <a:r>
              <a:rPr lang="en-GB" sz="1200" kern="1200" dirty="0">
                <a:solidFill>
                  <a:schemeClr val="tx1"/>
                </a:solidFill>
                <a:effectLst/>
                <a:latin typeface="+mn-lt"/>
                <a:ea typeface="+mn-ea"/>
                <a:cs typeface="+mn-cs"/>
              </a:rPr>
              <a:t>.</a:t>
            </a:r>
          </a:p>
          <a:p>
            <a:br>
              <a:rPr lang="en-GB" sz="1200" b="1" u="sng"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Attending safety welfare check, not seen elderly neighbour for a while, curtains closed and post building up. What do you do? </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(Call hospitals; Check Niche for contact details; H2H?)</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Do you have power to gain entry?</a:t>
            </a:r>
          </a:p>
          <a:p>
            <a:r>
              <a:rPr lang="en-GB" sz="1200" b="1" kern="1200" dirty="0">
                <a:solidFill>
                  <a:schemeClr val="tx1"/>
                </a:solidFill>
                <a:effectLst/>
                <a:latin typeface="+mn-lt"/>
                <a:ea typeface="+mn-ea"/>
                <a:cs typeface="+mn-cs"/>
              </a:rPr>
              <a:t>A. </a:t>
            </a:r>
            <a:r>
              <a:rPr lang="en-GB" sz="1200" kern="1200" dirty="0">
                <a:solidFill>
                  <a:schemeClr val="tx1"/>
                </a:solidFill>
                <a:effectLst/>
                <a:latin typeface="+mn-lt"/>
                <a:ea typeface="+mn-ea"/>
                <a:cs typeface="+mn-cs"/>
              </a:rPr>
              <a:t>Show Pic 2 (S17 of PACE)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a:t>
            </a:r>
            <a:r>
              <a:rPr lang="en-GB" sz="1200" kern="1200" dirty="0">
                <a:solidFill>
                  <a:schemeClr val="tx1"/>
                </a:solidFill>
                <a:effectLst/>
                <a:latin typeface="+mn-lt"/>
                <a:ea typeface="+mn-ea"/>
                <a:cs typeface="+mn-cs"/>
              </a:rPr>
              <a:t>As a Police Constable, you come across a body what is your first consideration? </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Show Pic 3.</a:t>
            </a:r>
            <a:r>
              <a:rPr lang="en-GB" sz="1200" b="1" kern="1200" dirty="0">
                <a:solidFill>
                  <a:schemeClr val="tx1"/>
                </a:solidFill>
                <a:effectLst/>
                <a:latin typeface="+mn-lt"/>
                <a:ea typeface="+mn-ea"/>
                <a:cs typeface="+mn-cs"/>
              </a:rPr>
              <a:t> The right to, and preservation of life overrides ALL policy and process</a:t>
            </a:r>
            <a:r>
              <a:rPr lang="en-GB" sz="1200" kern="1200" dirty="0">
                <a:solidFill>
                  <a:schemeClr val="tx1"/>
                </a:solidFill>
                <a:effectLst/>
                <a:latin typeface="+mn-lt"/>
                <a:ea typeface="+mn-ea"/>
                <a:cs typeface="+mn-cs"/>
              </a:rPr>
              <a:t>. If an attending officer has </a:t>
            </a:r>
            <a:r>
              <a:rPr lang="en-GB" sz="1200" b="1" kern="1200" dirty="0">
                <a:solidFill>
                  <a:schemeClr val="tx1"/>
                </a:solidFill>
                <a:effectLst/>
                <a:latin typeface="+mn-lt"/>
                <a:ea typeface="+mn-ea"/>
                <a:cs typeface="+mn-cs"/>
              </a:rPr>
              <a:t>any suspicion</a:t>
            </a:r>
            <a:r>
              <a:rPr lang="en-GB" sz="1200" kern="1200" dirty="0">
                <a:solidFill>
                  <a:schemeClr val="tx1"/>
                </a:solidFill>
                <a:effectLst/>
                <a:latin typeface="+mn-lt"/>
                <a:ea typeface="+mn-ea"/>
                <a:cs typeface="+mn-cs"/>
              </a:rPr>
              <a:t> that life, however tentatively, may still exist, they must call direct (999) themselves for an ambulance immediately – ROLE can only be determined by a Health Care professional  </a:t>
            </a:r>
            <a:r>
              <a:rPr lang="en-GB" sz="1200" b="1" kern="1200" dirty="0">
                <a:solidFill>
                  <a:schemeClr val="tx1"/>
                </a:solidFill>
                <a:effectLst/>
                <a:latin typeface="+mn-lt"/>
                <a:ea typeface="+mn-ea"/>
                <a:cs typeface="+mn-cs"/>
              </a:rPr>
              <a:t>NOT a Constable</a:t>
            </a:r>
            <a:endParaRPr lang="en-GB"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Show Pic 4 (Record)</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What would your record?</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 </a:t>
            </a:r>
            <a:r>
              <a:rPr lang="en-GB" sz="1200" kern="1200" dirty="0">
                <a:solidFill>
                  <a:schemeClr val="tx1"/>
                </a:solidFill>
                <a:effectLst/>
                <a:latin typeface="+mn-lt"/>
                <a:ea typeface="+mn-ea"/>
                <a:cs typeface="+mn-cs"/>
              </a:rPr>
              <a:t>Record Everything, from whose there, what is said, what is touched (including by you), what you did? Keep to fact and professional, anything you record could come up in court.</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Why would you record absolutely everything?</a:t>
            </a:r>
          </a:p>
        </p:txBody>
      </p:sp>
      <p:sp>
        <p:nvSpPr>
          <p:cNvPr id="4" name="Slide Number Placeholder 3"/>
          <p:cNvSpPr>
            <a:spLocks noGrp="1"/>
          </p:cNvSpPr>
          <p:nvPr>
            <p:ph type="sldNum" sz="quarter" idx="10"/>
          </p:nvPr>
        </p:nvSpPr>
        <p:spPr/>
        <p:txBody>
          <a:bodyPr/>
          <a:lstStyle/>
          <a:p>
            <a:fld id="{C9DB97CA-A6C6-49FA-B68E-E68FAE06F5D6}" type="slidenum">
              <a:rPr lang="en-GB" smtClean="0"/>
              <a:t>9</a:t>
            </a:fld>
            <a:endParaRPr lang="en-GB"/>
          </a:p>
        </p:txBody>
      </p:sp>
    </p:spTree>
    <p:extLst>
      <p:ext uri="{BB962C8B-B14F-4D97-AF65-F5344CB8AC3E}">
        <p14:creationId xmlns:p14="http://schemas.microsoft.com/office/powerpoint/2010/main" val="2219223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Investigating Sudden Death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Trainer led discussion surrounding the initial response and investigation of a sudden death and considerations.  Trainer to record answers on wipe board / flip chart. Questions to Students below:</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Board Blast 3</a:t>
            </a:r>
            <a:br>
              <a:rPr lang="en-GB" sz="1200" b="1"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Trainer can split students into groups provide groups with one to two of the questions below. Groups to discuss record thought on flip chart and report back to the class. </a:t>
            </a:r>
            <a:br>
              <a:rPr lang="en-GB" sz="1200" b="1" kern="1200" dirty="0">
                <a:solidFill>
                  <a:schemeClr val="tx1"/>
                </a:solidFill>
                <a:effectLst/>
                <a:latin typeface="+mn-lt"/>
                <a:ea typeface="+mn-ea"/>
                <a:cs typeface="+mn-cs"/>
              </a:rPr>
            </a:b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endParaRPr>
          </a:p>
          <a:p>
            <a:pPr marL="0" marR="0" lvl="0" indent="0" algn="l" defTabSz="914400" rtl="0" eaLnBrk="1" fontAlgn="auto" latinLnBrk="0" hangingPunct="1">
              <a:lnSpc>
                <a:spcPct val="100000"/>
              </a:lnSpc>
              <a:spcBef>
                <a:spcPts val="0"/>
              </a:spcBef>
              <a:spcAft>
                <a:spcPts val="1000"/>
              </a:spcAft>
              <a:buClrTx/>
              <a:buSzTx/>
              <a:buFont typeface="Arial" panose="020B0604020202020204" pitchFamily="34" charset="0"/>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rPr>
              <a:t>QTS: </a:t>
            </a:r>
          </a:p>
          <a:p>
            <a:pPr marL="171450" marR="0" lvl="0" indent="-171450" algn="l" defTabSz="914400" rtl="0" eaLnBrk="1" fontAlgn="auto" latinLnBrk="0" hangingPunct="1">
              <a:lnSpc>
                <a:spcPct val="100000"/>
              </a:lnSpc>
              <a:spcBef>
                <a:spcPts val="0"/>
              </a:spcBef>
              <a:spcAft>
                <a:spcPts val="100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What do you need to consider when called to a sudden death?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What steps would you consider if you thought the death was suspicious? </a:t>
            </a:r>
            <a:b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b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(Supervisor / CID / SOCO / Cordon / Scene log / search / seize possible evidence (pills </a:t>
            </a:r>
            <a:r>
              <a:rPr kumimoji="0" lang="en-GB" altLang="en-US" sz="1100" b="0" i="1" u="none" strike="noStrike" kern="1200" cap="none" spc="0" normalizeH="0" baseline="0" noProof="0" dirty="0" err="1">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etc</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 for suicide))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What information will you need to obtain when you arrive?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Who will you need to speak to and why?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What questions will you need to ask?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What information do you need about the circumstances of the death</a:t>
            </a:r>
          </a:p>
          <a:p>
            <a:pPr marL="171450" marR="0" lvl="0" indent="-171450" algn="l" defTabSz="914400" rtl="0" eaLnBrk="1" fontAlgn="auto" latinLnBrk="0" hangingPunct="1">
              <a:lnSpc>
                <a:spcPct val="100000"/>
              </a:lnSpc>
              <a:spcBef>
                <a:spcPts val="0"/>
              </a:spcBef>
              <a:spcAft>
                <a:spcPts val="1000"/>
              </a:spcAft>
              <a:buClrTx/>
              <a:buSzTx/>
              <a:buFont typeface="Arial" panose="020B0604020202020204" pitchFamily="34" charset="0"/>
              <a:buChar char="•"/>
              <a:tabLst/>
              <a:defRPr/>
            </a:pPr>
            <a:endPar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100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100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Answers to considerations students </a:t>
            </a:r>
            <a:r>
              <a:rPr kumimoji="0" lang="en-GB" altLang="en-US" sz="1100" b="1" i="0" u="sng"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must</a:t>
            </a: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 know: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Assess the scene – could be a crime scene, murder, driving offences, corporate health &amp; safety offences.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Identity? – Photo ID Docs / Tattoo’s (PNC) / Family / Neighbour / GP / PNC Warning Markers?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When last seen / spoken to?</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Who last saw them and full circumstances?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Who found the body, in what position, state of dress/undress? Did they touch?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Any forced entry / insecure – what exactly? photograph / BWV to record damage (complaints?)</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Record it on OEL.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Signs of disturbance? What is normal for this house?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Search address (Suicide) (Drugs) – Once provisionally satisfied that Non-suspicious.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r>
              <a:rPr lang="en-GB" sz="1200" kern="1200" baseline="0" dirty="0">
                <a:solidFill>
                  <a:schemeClr val="tx1"/>
                </a:solidFill>
                <a:effectLst/>
                <a:latin typeface="+mn-lt"/>
                <a:ea typeface="+mn-ea"/>
                <a:cs typeface="+mn-cs"/>
              </a:rPr>
              <a:t> </a:t>
            </a:r>
            <a:r>
              <a:rPr lang="en-GB" sz="1200" b="0" i="0" u="none" strike="noStrike" kern="1200" baseline="0" dirty="0">
                <a:solidFill>
                  <a:schemeClr val="tx1"/>
                </a:solidFill>
                <a:latin typeface="+mn-lt"/>
                <a:ea typeface="+mn-ea"/>
                <a:cs typeface="+mn-cs"/>
              </a:rPr>
              <a:t>S19 PACE, whilst lawfully on premises (permitted entry / not told to leave) you can seize anything they consider to be evidence.</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Meds / drugs present? What are they for? Will require securing and detailing on F.13.</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Early common sense H2H – Line of sight / hearing</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Ensure accounts are clear and attributable to the individual. </a:t>
            </a:r>
            <a:r>
              <a:rPr lang="en-GB" sz="1200" u="sng" kern="1200" dirty="0">
                <a:solidFill>
                  <a:schemeClr val="tx1"/>
                </a:solidFill>
                <a:effectLst/>
                <a:latin typeface="+mn-lt"/>
                <a:ea typeface="+mn-ea"/>
                <a:cs typeface="+mn-cs"/>
              </a:rPr>
              <a:t>Include all hearsay</a:t>
            </a:r>
            <a:r>
              <a:rPr lang="en-GB" sz="1200" kern="1200" dirty="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Consider scene security -  entry / exit points, windows etc.</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Examine body for any marks, scars, injuries, and note/photograph them.</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Suicide note? – photo. Secure for early view of Coroner / Investigators.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Medical History? – </a:t>
            </a:r>
            <a:r>
              <a:rPr lang="en-GB" sz="1200" kern="1200" dirty="0" err="1">
                <a:solidFill>
                  <a:schemeClr val="tx1"/>
                </a:solidFill>
                <a:effectLst/>
                <a:latin typeface="+mn-lt"/>
                <a:ea typeface="+mn-ea"/>
                <a:cs typeface="+mn-cs"/>
              </a:rPr>
              <a:t>NoK</a:t>
            </a:r>
            <a:r>
              <a:rPr lang="en-GB" sz="1200" kern="1200" dirty="0">
                <a:solidFill>
                  <a:schemeClr val="tx1"/>
                </a:solidFill>
                <a:effectLst/>
                <a:latin typeface="+mn-lt"/>
                <a:ea typeface="+mn-ea"/>
                <a:cs typeface="+mn-cs"/>
              </a:rPr>
              <a:t>, friends, neighbours, GP surgery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Recent</a:t>
            </a:r>
            <a:r>
              <a:rPr lang="en-GB" sz="1200" kern="1200" baseline="0" dirty="0">
                <a:solidFill>
                  <a:schemeClr val="tx1"/>
                </a:solidFill>
                <a:effectLst/>
                <a:latin typeface="+mn-lt"/>
                <a:ea typeface="+mn-ea"/>
                <a:cs typeface="+mn-cs"/>
              </a:rPr>
              <a:t> Previous Occurrences for key individuals / location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Personal belongings – Wallet, cards, cash, jewellery, phones, devices, valuables?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property, i.e. </a:t>
            </a:r>
            <a:r>
              <a:rPr kumimoji="0" lang="en-GB" altLang="en-US" sz="1200" b="0" i="0" u="none" strike="noStrike" kern="1200" cap="none" spc="0" normalizeH="0" baseline="0" noProof="0" dirty="0" err="1">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jewelry</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 goes with the deceased then document it, however the undertaker may remove it – make sure a family member is present. BE CAREFUL WHEN DEALING WITH PROPERTY</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0" lvl="0" indent="0">
              <a:buFont typeface="Arial" panose="020B0604020202020204" pitchFamily="34" charset="0"/>
              <a:buNone/>
            </a:pPr>
            <a:r>
              <a:rPr lang="en-GB" sz="1200" b="1" kern="1200" dirty="0">
                <a:solidFill>
                  <a:schemeClr val="tx1"/>
                </a:solidFill>
                <a:effectLst/>
                <a:latin typeface="+mn-lt"/>
                <a:ea typeface="+mn-ea"/>
                <a:cs typeface="+mn-cs"/>
              </a:rPr>
              <a:t>Suspicious?</a:t>
            </a: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Contact Supervisor immediately</a:t>
            </a:r>
            <a:r>
              <a:rPr lang="en-GB" sz="1200" b="1" kern="1200" baseline="0" dirty="0">
                <a:solidFill>
                  <a:schemeClr val="tx1"/>
                </a:solidFill>
                <a:effectLst/>
                <a:latin typeface="+mn-lt"/>
                <a:ea typeface="+mn-ea"/>
                <a:cs typeface="+mn-cs"/>
              </a:rPr>
              <a:t> even if not sure</a:t>
            </a:r>
          </a:p>
          <a:p>
            <a:pPr marL="171450" lvl="0" indent="-171450">
              <a:buFont typeface="Arial" panose="020B0604020202020204" pitchFamily="34" charset="0"/>
              <a:buChar char="•"/>
            </a:pPr>
            <a:r>
              <a:rPr lang="en-GB" sz="1200" b="1" kern="1200" baseline="0" dirty="0">
                <a:solidFill>
                  <a:schemeClr val="tx1"/>
                </a:solidFill>
                <a:effectLst/>
                <a:latin typeface="+mn-lt"/>
                <a:ea typeface="+mn-ea"/>
                <a:cs typeface="+mn-cs"/>
              </a:rPr>
              <a:t>IF SUSPICOUS FROM SET, TREAT AS CRIME SCENE AND SECURE.</a:t>
            </a:r>
            <a:endParaRPr lang="en-GB" sz="1200" b="1"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CSI – Request attendance for photos if any uncertainty re causation.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Pathologist (FME now referred to as Pathologist)</a:t>
            </a:r>
            <a:r>
              <a:rPr lang="en-GB" sz="1200" kern="1200" baseline="0" dirty="0">
                <a:solidFill>
                  <a:schemeClr val="tx1"/>
                </a:solidFill>
                <a:effectLst/>
                <a:latin typeface="+mn-lt"/>
                <a:ea typeface="+mn-ea"/>
                <a:cs typeface="+mn-cs"/>
              </a:rPr>
              <a:t> Supervisor will guide this.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(CCTV – Scope immediate opportunities. Consider all sources – bus’s, bin lorries, Ring?</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Secure / control all mobile devices of key persons (If Powers</a:t>
            </a:r>
            <a:r>
              <a:rPr lang="en-GB" sz="1200" kern="1200" baseline="0" dirty="0">
                <a:solidFill>
                  <a:schemeClr val="tx1"/>
                </a:solidFill>
                <a:effectLst/>
                <a:latin typeface="+mn-lt"/>
                <a:ea typeface="+mn-ea"/>
                <a:cs typeface="+mn-cs"/>
              </a:rPr>
              <a:t> exist to do so)</a:t>
            </a:r>
            <a:r>
              <a:rPr lang="en-GB" sz="1200" kern="1200" dirty="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Secure ALL </a:t>
            </a:r>
            <a:r>
              <a:rPr lang="en-GB" sz="1200" kern="1200" dirty="0" err="1">
                <a:solidFill>
                  <a:schemeClr val="tx1"/>
                </a:solidFill>
                <a:effectLst/>
                <a:latin typeface="+mn-lt"/>
                <a:ea typeface="+mn-ea"/>
                <a:cs typeface="+mn-cs"/>
              </a:rPr>
              <a:t>comms</a:t>
            </a:r>
            <a:r>
              <a:rPr lang="en-GB" sz="1200" kern="1200" dirty="0">
                <a:solidFill>
                  <a:schemeClr val="tx1"/>
                </a:solidFill>
                <a:effectLst/>
                <a:latin typeface="+mn-lt"/>
                <a:ea typeface="+mn-ea"/>
                <a:cs typeface="+mn-cs"/>
              </a:rPr>
              <a:t> devices. (If Suspicious)</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If non-suspicious, confer with a supervisor prior to moving body once tagged.</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Fully complete F.13 for Coroner and submit </a:t>
            </a:r>
            <a:r>
              <a:rPr lang="en-GB" sz="1200" u="sng" kern="1200" dirty="0">
                <a:solidFill>
                  <a:schemeClr val="tx1"/>
                </a:solidFill>
                <a:effectLst/>
                <a:latin typeface="+mn-lt"/>
                <a:ea typeface="+mn-ea"/>
                <a:cs typeface="+mn-cs"/>
              </a:rPr>
              <a:t>PRIOR</a:t>
            </a:r>
            <a:r>
              <a:rPr lang="en-GB" sz="1200" kern="1200" dirty="0">
                <a:solidFill>
                  <a:schemeClr val="tx1"/>
                </a:solidFill>
                <a:effectLst/>
                <a:latin typeface="+mn-lt"/>
                <a:ea typeface="+mn-ea"/>
                <a:cs typeface="+mn-cs"/>
              </a:rPr>
              <a:t> to end of tour of duty.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Identification – Not always easy, badly decomposed body, needs to be tagged for continuity.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CID will take most suspicious deaths. However, some sudden deaths go to inquest and the OIC may need to complete Coroner which will require full antecedent history from NOK / Family / Friend/ Neighbour / Carer potentially Post Man if there is no one else to provide (normally in form of a Statement)</a:t>
            </a:r>
          </a:p>
        </p:txBody>
      </p:sp>
      <p:sp>
        <p:nvSpPr>
          <p:cNvPr id="4" name="Slide Number Placeholder 3"/>
          <p:cNvSpPr>
            <a:spLocks noGrp="1"/>
          </p:cNvSpPr>
          <p:nvPr>
            <p:ph type="sldNum" sz="quarter" idx="10"/>
          </p:nvPr>
        </p:nvSpPr>
        <p:spPr/>
        <p:txBody>
          <a:bodyPr/>
          <a:lstStyle/>
          <a:p>
            <a:fld id="{C9DB97CA-A6C6-49FA-B68E-E68FAE06F5D6}" type="slidenum">
              <a:rPr lang="en-GB" smtClean="0"/>
              <a:t>10</a:t>
            </a:fld>
            <a:endParaRPr lang="en-GB"/>
          </a:p>
        </p:txBody>
      </p:sp>
    </p:spTree>
    <p:extLst>
      <p:ext uri="{BB962C8B-B14F-4D97-AF65-F5344CB8AC3E}">
        <p14:creationId xmlns:p14="http://schemas.microsoft.com/office/powerpoint/2010/main" val="28513403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100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Remind Students they will need to put body tags on the body, normally on one ankle and the opposite wrist:</a:t>
            </a:r>
          </a:p>
          <a:p>
            <a:pPr marL="0" marR="0" lvl="0" indent="0" algn="just" defTabSz="914400" rtl="0" eaLnBrk="1" fontAlgn="auto" latinLnBrk="0" hangingPunct="1">
              <a:lnSpc>
                <a:spcPct val="100000"/>
              </a:lnSpc>
              <a:spcBef>
                <a:spcPts val="0"/>
              </a:spcBef>
              <a:spcAft>
                <a:spcPts val="100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Details to Include: Name; Date of Birth; Address</a:t>
            </a:r>
          </a:p>
          <a:p>
            <a:pPr marL="0" marR="0" lvl="0" indent="0" algn="just" defTabSz="914400" rtl="0" eaLnBrk="1" fontAlgn="auto" latinLnBrk="0" hangingPunct="1">
              <a:lnSpc>
                <a:spcPct val="100000"/>
              </a:lnSpc>
              <a:spcBef>
                <a:spcPts val="0"/>
              </a:spcBef>
              <a:spcAft>
                <a:spcPts val="1000"/>
              </a:spcAft>
              <a:buClrTx/>
              <a:buSzTx/>
              <a:buFontTx/>
              <a:buNone/>
              <a:tabLst/>
              <a:defRPr/>
            </a:pPr>
            <a:b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b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Arrange removal of body, discuss with family preferred undertakers and contact PSC. If family cannot provide or unsure, request PSC call the on-call undertaker, inform family they are under no obligation to use their services. This is just transport to the mortuary and is funded by the Coroner. </a:t>
            </a:r>
          </a:p>
          <a:p>
            <a:pPr marL="0" marR="0" lvl="0" indent="0" algn="just" defTabSz="914400" rtl="0" eaLnBrk="1" fontAlgn="auto" latinLnBrk="0" hangingPunct="1">
              <a:lnSpc>
                <a:spcPct val="100000"/>
              </a:lnSpc>
              <a:spcBef>
                <a:spcPts val="0"/>
              </a:spcBef>
              <a:spcAft>
                <a:spcPts val="1000"/>
              </a:spcAft>
              <a:buClrTx/>
              <a:buSzTx/>
              <a:buFontTx/>
              <a:buNone/>
              <a:tabLst/>
              <a:defRPr/>
            </a:pPr>
            <a:b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b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Suggestion: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Students have a folder which contains tags and sudden death paperwork.</a:t>
            </a:r>
          </a:p>
          <a:p>
            <a:pPr marL="0" marR="0" lvl="0" indent="0" algn="just" defTabSz="914400" rtl="0" eaLnBrk="1" fontAlgn="auto" latinLnBrk="0" hangingPunct="1">
              <a:lnSpc>
                <a:spcPct val="100000"/>
              </a:lnSpc>
              <a:spcBef>
                <a:spcPts val="0"/>
              </a:spcBef>
              <a:spcAft>
                <a:spcPts val="100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100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SWP Policy </a:t>
            </a:r>
            <a:r>
              <a:rPr lang="en-GB" sz="1200" b="0" i="0" u="none" strike="noStrike" kern="1200" baseline="0" dirty="0">
                <a:solidFill>
                  <a:schemeClr val="tx1"/>
                </a:solidFill>
                <a:latin typeface="+mn-lt"/>
                <a:ea typeface="+mn-ea"/>
                <a:cs typeface="+mn-cs"/>
              </a:rPr>
              <a:t>Force Policy states that there are only </a:t>
            </a:r>
            <a:r>
              <a:rPr lang="en-GB" sz="1200" b="1" i="0" u="sng" strike="noStrike" kern="1200" baseline="0" dirty="0">
                <a:solidFill>
                  <a:schemeClr val="tx1"/>
                </a:solidFill>
                <a:latin typeface="+mn-lt"/>
                <a:ea typeface="+mn-ea"/>
                <a:cs typeface="+mn-cs"/>
              </a:rPr>
              <a:t>two scenarios</a:t>
            </a:r>
            <a:r>
              <a:rPr lang="en-GB" sz="1200" b="0" i="0" u="none" strike="noStrike" kern="1200" baseline="0" dirty="0">
                <a:solidFill>
                  <a:schemeClr val="tx1"/>
                </a:solidFill>
                <a:latin typeface="+mn-lt"/>
                <a:ea typeface="+mn-ea"/>
                <a:cs typeface="+mn-cs"/>
              </a:rPr>
              <a:t> where the body of the deceased </a:t>
            </a:r>
            <a:r>
              <a:rPr lang="en-GB" sz="1200" b="1" i="0" u="sng" strike="noStrike" kern="1200" baseline="0" dirty="0">
                <a:solidFill>
                  <a:schemeClr val="tx1"/>
                </a:solidFill>
                <a:latin typeface="+mn-lt"/>
                <a:ea typeface="+mn-ea"/>
                <a:cs typeface="+mn-cs"/>
              </a:rPr>
              <a:t>MUST</a:t>
            </a:r>
            <a:r>
              <a:rPr lang="en-GB" sz="1200" b="0" i="0" u="none" strike="noStrike" kern="1200" baseline="0" dirty="0">
                <a:solidFill>
                  <a:schemeClr val="tx1"/>
                </a:solidFill>
                <a:latin typeface="+mn-lt"/>
                <a:ea typeface="+mn-ea"/>
                <a:cs typeface="+mn-cs"/>
              </a:rPr>
              <a:t> be conveyed to the designated Mortuary by Police to provide evidential continuity (up to and including which Fridge deceased place in), namely, any </a:t>
            </a:r>
            <a:r>
              <a:rPr lang="en-GB" sz="1200" b="1" i="0" u="sng" strike="noStrike" kern="1200" baseline="0" dirty="0">
                <a:solidFill>
                  <a:schemeClr val="tx1"/>
                </a:solidFill>
                <a:latin typeface="+mn-lt"/>
                <a:ea typeface="+mn-ea"/>
                <a:cs typeface="+mn-cs"/>
              </a:rPr>
              <a:t>doubt as to the deceased’s identity</a:t>
            </a:r>
            <a:r>
              <a:rPr lang="en-GB" sz="1200" b="0" i="0" u="none" strike="noStrike" kern="1200" baseline="0" dirty="0">
                <a:solidFill>
                  <a:schemeClr val="tx1"/>
                </a:solidFill>
                <a:latin typeface="+mn-lt"/>
                <a:ea typeface="+mn-ea"/>
                <a:cs typeface="+mn-cs"/>
              </a:rPr>
              <a:t>, or any </a:t>
            </a:r>
            <a:r>
              <a:rPr lang="en-GB" sz="1200" b="1" i="0" u="sng" strike="noStrike" kern="1200" baseline="0" dirty="0">
                <a:solidFill>
                  <a:schemeClr val="tx1"/>
                </a:solidFill>
                <a:latin typeface="+mn-lt"/>
                <a:ea typeface="+mn-ea"/>
                <a:cs typeface="+mn-cs"/>
              </a:rPr>
              <a:t>apparent criminality arising from the death</a:t>
            </a:r>
            <a:r>
              <a:rPr lang="en-GB" sz="1200" b="1" i="0" u="none" strike="noStrike" kern="1200" baseline="0" dirty="0">
                <a:solidFill>
                  <a:schemeClr val="tx1"/>
                </a:solidFill>
                <a:latin typeface="+mn-lt"/>
                <a:ea typeface="+mn-ea"/>
                <a:cs typeface="+mn-cs"/>
              </a:rPr>
              <a:t>. </a:t>
            </a:r>
          </a:p>
          <a:p>
            <a:pPr marL="0" marR="0" lvl="0" indent="0" algn="just" defTabSz="914400" rtl="0" eaLnBrk="1" fontAlgn="auto" latinLnBrk="0" hangingPunct="1">
              <a:lnSpc>
                <a:spcPct val="100000"/>
              </a:lnSpc>
              <a:spcBef>
                <a:spcPts val="0"/>
              </a:spcBef>
              <a:spcAft>
                <a:spcPts val="1000"/>
              </a:spcAft>
              <a:buClrTx/>
              <a:buSzTx/>
              <a:buFontTx/>
              <a:buNone/>
              <a:tabLst/>
              <a:defRPr/>
            </a:pPr>
            <a:endParaRPr lang="en-GB" sz="1200" b="1" i="0" u="none" strike="noStrike" kern="1200" baseline="0" dirty="0">
              <a:solidFill>
                <a:schemeClr val="tx1"/>
              </a:solidFill>
              <a:latin typeface="+mn-lt"/>
              <a:ea typeface="+mn-ea"/>
              <a:cs typeface="+mn-cs"/>
            </a:endParaRPr>
          </a:p>
          <a:p>
            <a:pPr marL="0" marR="0" lvl="0" indent="0" algn="just" defTabSz="914400" rtl="0" eaLnBrk="1" fontAlgn="auto" latinLnBrk="0" hangingPunct="1">
              <a:lnSpc>
                <a:spcPct val="100000"/>
              </a:lnSpc>
              <a:spcBef>
                <a:spcPts val="0"/>
              </a:spcBef>
              <a:spcAft>
                <a:spcPts val="1000"/>
              </a:spcAft>
              <a:buClrTx/>
              <a:buSzTx/>
              <a:buFontTx/>
              <a:buNone/>
              <a:tabLst/>
              <a:defRPr/>
            </a:pPr>
            <a:r>
              <a:rPr lang="en-GB" sz="1200" b="1" i="0" u="none" strike="noStrike" kern="1200" baseline="0" dirty="0">
                <a:solidFill>
                  <a:schemeClr val="tx1"/>
                </a:solidFill>
                <a:latin typeface="+mn-lt"/>
                <a:ea typeface="+mn-ea"/>
                <a:cs typeface="+mn-cs"/>
              </a:rPr>
              <a:t>‘</a:t>
            </a:r>
            <a:r>
              <a:rPr lang="en-GB" sz="1200" b="0" i="0" u="none" strike="noStrike" kern="1200" baseline="0" dirty="0">
                <a:solidFill>
                  <a:schemeClr val="tx1"/>
                </a:solidFill>
                <a:latin typeface="+mn-lt"/>
                <a:ea typeface="+mn-ea"/>
                <a:cs typeface="+mn-cs"/>
              </a:rPr>
              <a:t>Apparent criminality’ in the context of a sudden death may not necessarily be Murder / manslaughter; it could be Neglect, Assault, Supplying Drugs </a:t>
            </a:r>
            <a:r>
              <a:rPr lang="en-GB" sz="1200" b="0" i="0" u="none" strike="noStrike" kern="1200" baseline="0" dirty="0" err="1">
                <a:solidFill>
                  <a:schemeClr val="tx1"/>
                </a:solidFill>
                <a:latin typeface="+mn-lt"/>
                <a:ea typeface="+mn-ea"/>
                <a:cs typeface="+mn-cs"/>
              </a:rPr>
              <a:t>etc</a:t>
            </a:r>
            <a:r>
              <a:rPr lang="en-GB" sz="1200" b="0" i="0" u="none" strike="noStrike" kern="1200" baseline="0" dirty="0">
                <a:solidFill>
                  <a:schemeClr val="tx1"/>
                </a:solidFill>
                <a:latin typeface="+mn-lt"/>
                <a:ea typeface="+mn-ea"/>
                <a:cs typeface="+mn-cs"/>
              </a:rPr>
              <a:t> etc. </a:t>
            </a:r>
            <a:r>
              <a:rPr lang="en-GB" sz="1200" b="1" i="0" u="none" strike="noStrike" kern="1200" baseline="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   </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100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100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p:txBody>
      </p:sp>
      <p:sp>
        <p:nvSpPr>
          <p:cNvPr id="4" name="Slide Number Placeholder 3"/>
          <p:cNvSpPr>
            <a:spLocks noGrp="1"/>
          </p:cNvSpPr>
          <p:nvPr>
            <p:ph type="sldNum" sz="quarter" idx="10"/>
          </p:nvPr>
        </p:nvSpPr>
        <p:spPr/>
        <p:txBody>
          <a:bodyPr/>
          <a:lstStyle/>
          <a:p>
            <a:fld id="{C9DB97CA-A6C6-49FA-B68E-E68FAE06F5D6}" type="slidenum">
              <a:rPr lang="en-GB" smtClean="0"/>
              <a:t>11</a:t>
            </a:fld>
            <a:endParaRPr lang="en-GB"/>
          </a:p>
        </p:txBody>
      </p:sp>
    </p:spTree>
    <p:extLst>
      <p:ext uri="{BB962C8B-B14F-4D97-AF65-F5344CB8AC3E}">
        <p14:creationId xmlns:p14="http://schemas.microsoft.com/office/powerpoint/2010/main" val="14055116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QTS:- </a:t>
            </a:r>
            <a:br>
              <a:rPr lang="en-GB" b="1" dirty="0"/>
            </a:br>
            <a:r>
              <a:rPr lang="en-GB" b="0" dirty="0"/>
              <a:t>Why is</a:t>
            </a:r>
            <a:r>
              <a:rPr lang="en-GB" b="0" baseline="0" dirty="0"/>
              <a:t> Paper work so important?</a:t>
            </a:r>
            <a:br>
              <a:rPr lang="en-GB" b="0" baseline="0" dirty="0"/>
            </a:br>
            <a:r>
              <a:rPr lang="en-GB" b="0" baseline="0" dirty="0"/>
              <a:t>When Do you think you need to do it?</a:t>
            </a:r>
            <a:br>
              <a:rPr lang="en-GB" b="0" baseline="0" dirty="0"/>
            </a:br>
            <a:br>
              <a:rPr lang="en-GB" b="0" baseline="0" dirty="0"/>
            </a:br>
            <a:r>
              <a:rPr lang="en-GB" b="0" baseline="0" dirty="0"/>
              <a:t>Hand out Force Specific Paper Work</a:t>
            </a:r>
            <a:br>
              <a:rPr lang="en-GB" b="0" baseline="0" dirty="0"/>
            </a:br>
            <a:r>
              <a:rPr lang="en-GB" b="1" baseline="0" dirty="0"/>
              <a:t>SWP:-</a:t>
            </a:r>
            <a:r>
              <a:rPr lang="en-GB" b="0" baseline="0" dirty="0"/>
              <a:t> F13</a:t>
            </a:r>
            <a:br>
              <a:rPr lang="en-GB" b="0" baseline="0" dirty="0"/>
            </a:br>
            <a:r>
              <a:rPr lang="en-GB" b="1" baseline="0" dirty="0"/>
              <a:t>Gwent:-</a:t>
            </a:r>
            <a:r>
              <a:rPr lang="en-GB" b="0" baseline="0" dirty="0"/>
              <a:t> Report to Coroner of a death</a:t>
            </a:r>
            <a:br>
              <a:rPr lang="en-GB" b="0" baseline="0" dirty="0"/>
            </a:br>
            <a:br>
              <a:rPr lang="en-GB" b="0" baseline="0" dirty="0"/>
            </a:br>
            <a:r>
              <a:rPr lang="en-GB" b="0" baseline="0" dirty="0"/>
              <a:t>Briefly go through form, guide of previous slides</a:t>
            </a:r>
            <a:br>
              <a:rPr lang="en-GB" b="0" baseline="0" dirty="0"/>
            </a:br>
            <a:r>
              <a:rPr lang="en-GB" b="0" baseline="0" dirty="0"/>
              <a:t>Stress importance of accuracy of contact details and that the </a:t>
            </a:r>
            <a:r>
              <a:rPr lang="en-GB" b="0" baseline="0" dirty="0" err="1"/>
              <a:t>NoK</a:t>
            </a:r>
            <a:r>
              <a:rPr lang="en-GB" b="0" baseline="0" dirty="0"/>
              <a:t> have correct details of OIC </a:t>
            </a:r>
            <a:r>
              <a:rPr lang="en-GB" sz="1200" b="1" i="0" u="sng" strike="noStrike" kern="1200" baseline="0" dirty="0">
                <a:solidFill>
                  <a:schemeClr val="tx1"/>
                </a:solidFill>
                <a:latin typeface="+mn-lt"/>
                <a:ea typeface="+mn-ea"/>
                <a:cs typeface="+mn-cs"/>
              </a:rPr>
              <a:t>AND</a:t>
            </a:r>
            <a:r>
              <a:rPr lang="en-GB" sz="1200" b="0" i="0" u="none" strike="noStrike" kern="1200" baseline="0" dirty="0">
                <a:solidFill>
                  <a:schemeClr val="tx1"/>
                </a:solidFill>
                <a:latin typeface="+mn-lt"/>
                <a:ea typeface="+mn-ea"/>
                <a:cs typeface="+mn-cs"/>
              </a:rPr>
              <a:t> the Coroners Office that will be dealing with the matter.</a:t>
            </a:r>
            <a:r>
              <a:rPr lang="en-GB" sz="1200" b="1" i="0" u="none" strike="noStrike" kern="1200" baseline="0" dirty="0">
                <a:solidFill>
                  <a:schemeClr val="tx1"/>
                </a:solidFill>
                <a:latin typeface="+mn-lt"/>
                <a:ea typeface="+mn-ea"/>
                <a:cs typeface="+mn-cs"/>
              </a:rPr>
              <a:t>   </a:t>
            </a:r>
          </a:p>
          <a:p>
            <a:endParaRPr lang="en-GB" b="0" baseline="0" dirty="0"/>
          </a:p>
          <a:p>
            <a:br>
              <a:rPr lang="en-GB" b="0" baseline="0" dirty="0"/>
            </a:br>
            <a:r>
              <a:rPr lang="en-GB" sz="1200" b="1" kern="1200" dirty="0">
                <a:solidFill>
                  <a:schemeClr val="tx1"/>
                </a:solidFill>
                <a:effectLst/>
                <a:latin typeface="+mn-lt"/>
                <a:ea typeface="+mn-ea"/>
                <a:cs typeface="+mn-cs"/>
              </a:rPr>
              <a:t>Post Attendance</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F.13 Notice of Death to be with Coroner for 8am next day.</a:t>
            </a:r>
          </a:p>
          <a:p>
            <a:pPr lvl="0"/>
            <a:r>
              <a:rPr lang="en-GB" sz="1200" u="sng" kern="1200" dirty="0">
                <a:solidFill>
                  <a:schemeClr val="tx1"/>
                </a:solidFill>
                <a:effectLst/>
                <a:latin typeface="+mn-lt"/>
                <a:ea typeface="+mn-ea"/>
                <a:cs typeface="+mn-cs"/>
              </a:rPr>
              <a:t>Must</a:t>
            </a:r>
            <a:r>
              <a:rPr lang="en-GB" sz="1200" kern="1200" dirty="0">
                <a:solidFill>
                  <a:schemeClr val="tx1"/>
                </a:solidFill>
                <a:effectLst/>
                <a:latin typeface="+mn-lt"/>
                <a:ea typeface="+mn-ea"/>
                <a:cs typeface="+mn-cs"/>
              </a:rPr>
              <a:t> include all relevant statements / copies of documents (suicide note?).</a:t>
            </a:r>
          </a:p>
          <a:p>
            <a:pPr lvl="0"/>
            <a:r>
              <a:rPr lang="en-GB" sz="1200" kern="1200" dirty="0">
                <a:solidFill>
                  <a:schemeClr val="tx1"/>
                </a:solidFill>
                <a:effectLst/>
                <a:latin typeface="+mn-lt"/>
                <a:ea typeface="+mn-ea"/>
                <a:cs typeface="+mn-cs"/>
              </a:rPr>
              <a:t>OEL to be fully updated with a succinct summary that captures the key facts.</a:t>
            </a:r>
          </a:p>
          <a:p>
            <a:pPr lvl="0"/>
            <a:r>
              <a:rPr lang="en-GB" sz="1200" kern="1200" dirty="0">
                <a:solidFill>
                  <a:schemeClr val="tx1"/>
                </a:solidFill>
                <a:effectLst/>
                <a:latin typeface="+mn-lt"/>
                <a:ea typeface="+mn-ea"/>
                <a:cs typeface="+mn-cs"/>
              </a:rPr>
              <a:t>BWV – MUST be docked / downloaded / marked evidential.</a:t>
            </a:r>
            <a:br>
              <a:rPr lang="en-GB" b="0" baseline="0" dirty="0"/>
            </a:br>
            <a:endParaRPr lang="en-GB" b="1" dirty="0"/>
          </a:p>
        </p:txBody>
      </p:sp>
      <p:sp>
        <p:nvSpPr>
          <p:cNvPr id="4" name="Slide Number Placeholder 3"/>
          <p:cNvSpPr>
            <a:spLocks noGrp="1"/>
          </p:cNvSpPr>
          <p:nvPr>
            <p:ph type="sldNum" sz="quarter" idx="10"/>
          </p:nvPr>
        </p:nvSpPr>
        <p:spPr/>
        <p:txBody>
          <a:bodyPr/>
          <a:lstStyle/>
          <a:p>
            <a:fld id="{C9DB97CA-A6C6-49FA-B68E-E68FAE06F5D6}" type="slidenum">
              <a:rPr lang="en-GB" smtClean="0"/>
              <a:t>12</a:t>
            </a:fld>
            <a:endParaRPr lang="en-GB"/>
          </a:p>
        </p:txBody>
      </p:sp>
    </p:spTree>
    <p:extLst>
      <p:ext uri="{BB962C8B-B14F-4D97-AF65-F5344CB8AC3E}">
        <p14:creationId xmlns:p14="http://schemas.microsoft.com/office/powerpoint/2010/main" val="2442150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Dealing with Family / Friends at Scene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QTS:</a:t>
            </a:r>
            <a:r>
              <a:rPr lang="en-GB" sz="1200" kern="1200" dirty="0">
                <a:solidFill>
                  <a:schemeClr val="tx1"/>
                </a:solidFill>
                <a:effectLst/>
                <a:latin typeface="+mn-lt"/>
                <a:ea typeface="+mn-ea"/>
                <a:cs typeface="+mn-cs"/>
              </a:rPr>
              <a:t> You attend a sudden death, what reactions do you expect from relatives / friends at scene?</a:t>
            </a:r>
            <a:br>
              <a:rPr lang="en-GB" sz="1200" kern="1200" dirty="0">
                <a:solidFill>
                  <a:schemeClr val="tx1"/>
                </a:solidFill>
                <a:effectLst/>
                <a:latin typeface="+mn-lt"/>
                <a:ea typeface="+mn-ea"/>
                <a:cs typeface="+mn-cs"/>
              </a:rPr>
            </a:b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Officers will face raw emotion,</a:t>
            </a: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relatives to grief stricken to talk</a:t>
            </a: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Denial at unavoidable truth</a:t>
            </a: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Extreme Anger – let Hostility wash over them.</a:t>
            </a: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QTS: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Non – Suspicious would you let the family touch the deceased:</a:t>
            </a: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Answer: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It is a normal reaction in the animal kingdom. Part of grieving process, to make the death feel real. </a:t>
            </a:r>
            <a:b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b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QTS: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How about if it is suspicious? </a:t>
            </a: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Answer: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Simply No. Area is a crime scene, good communication is vital, and explaining is key. A relative may turn out to be a suspect, persistent about gaining access may be for a reason?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Communication in simple words not </a:t>
            </a:r>
            <a:r>
              <a:rPr kumimoji="0" lang="en-GB" sz="1100" b="1" i="0" u="sng"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t>Police Jargon</a:t>
            </a: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1" charset="-128"/>
                <a:cs typeface="Arial" panose="020B0604020202020204" pitchFamily="34" charset="0"/>
              </a:rPr>
            </a:br>
            <a:r>
              <a:rPr lang="en-GB" sz="1200" b="1" kern="1200" dirty="0">
                <a:solidFill>
                  <a:schemeClr val="tx1"/>
                </a:solidFill>
                <a:effectLst/>
                <a:latin typeface="+mn-lt"/>
                <a:ea typeface="+mn-ea"/>
                <a:cs typeface="+mn-cs"/>
              </a:rPr>
              <a:t>Death Messages</a:t>
            </a:r>
            <a:endParaRPr lang="en-GB" sz="1200" kern="1200" dirty="0">
              <a:solidFill>
                <a:schemeClr val="tx1"/>
              </a:solidFill>
              <a:effectLst/>
              <a:latin typeface="+mn-lt"/>
              <a:ea typeface="+mn-ea"/>
              <a:cs typeface="+mn-cs"/>
            </a:endParaRP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a:t>
            </a:r>
            <a:r>
              <a:rPr lang="en-GB" sz="1200" kern="1200" dirty="0">
                <a:solidFill>
                  <a:schemeClr val="tx1"/>
                </a:solidFill>
                <a:effectLst/>
                <a:latin typeface="+mn-lt"/>
                <a:ea typeface="+mn-ea"/>
                <a:cs typeface="+mn-cs"/>
              </a:rPr>
              <a:t>Who knows what we mean by death message?</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Delivering news to NOK</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Have any students had to deliver a death message?</a:t>
            </a:r>
            <a:r>
              <a:rPr lang="en-GB" sz="1200" i="1" kern="1200" dirty="0">
                <a:solidFill>
                  <a:schemeClr val="tx1"/>
                </a:solidFill>
                <a:effectLst/>
                <a:latin typeface="+mn-lt"/>
                <a:ea typeface="+mn-ea"/>
                <a:cs typeface="+mn-cs"/>
              </a:rPr>
              <a:t> If they have and are happy to discuss it, discuss the challenges and emotions that this will bring.</a:t>
            </a:r>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Board Blast 4</a:t>
            </a:r>
            <a:br>
              <a:rPr lang="en-GB" sz="1200" b="1"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Trainer to break students into groups and provide each group with question below. Groups to present answers to class.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What are the advantages of effective preparation before informing someone of a death?</a:t>
            </a:r>
          </a:p>
          <a:p>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Establishing the right person to give the message to.</a:t>
            </a:r>
          </a:p>
          <a:p>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How much and what information do you actually give. Procedures, what next.</a:t>
            </a:r>
          </a:p>
          <a:p>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What about terminology used.</a:t>
            </a:r>
          </a:p>
          <a:p>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Issues and perception of police – lack of professionalism, scruffy &amp; untidy.</a:t>
            </a:r>
          </a:p>
          <a:p>
            <a:r>
              <a:rPr lang="en-GB" sz="1200" kern="1200" dirty="0">
                <a:solidFill>
                  <a:schemeClr val="tx1"/>
                </a:solidFill>
                <a:effectLst/>
                <a:latin typeface="+mn-lt"/>
                <a:ea typeface="+mn-ea"/>
                <a:cs typeface="+mn-cs"/>
              </a:rPr>
              <a:t>- Quality of service – people will recall everything and remember what help was given.</a:t>
            </a:r>
          </a:p>
          <a:p>
            <a:pPr lvl="0"/>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What is the Role of the Police?</a:t>
            </a:r>
          </a:p>
          <a:p>
            <a:pPr lvl="0"/>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Can you think of methods of how you will deal with and support grieving relatives </a:t>
            </a:r>
            <a:r>
              <a:rPr lang="en-GB" sz="1200" i="1" kern="1200" dirty="0">
                <a:solidFill>
                  <a:schemeClr val="tx1"/>
                </a:solidFill>
                <a:effectLst/>
                <a:latin typeface="+mn-lt"/>
                <a:ea typeface="+mn-ea"/>
                <a:cs typeface="+mn-cs"/>
              </a:rPr>
              <a:t>(see previous slide of support agencies)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 Duty of care – what should be offered</a:t>
            </a:r>
          </a:p>
          <a:p>
            <a:pPr lvl="0"/>
            <a:r>
              <a:rPr lang="en-GB" sz="1200" kern="1200" dirty="0">
                <a:solidFill>
                  <a:schemeClr val="tx1"/>
                </a:solidFill>
                <a:effectLst/>
                <a:latin typeface="+mn-lt"/>
                <a:ea typeface="+mn-ea"/>
                <a:cs typeface="+mn-cs"/>
              </a:rPr>
              <a:t>- Put yourself in the victims place – how would you feel?</a:t>
            </a:r>
          </a:p>
          <a:p>
            <a:pPr lvl="0"/>
            <a:r>
              <a:rPr lang="en-GB" sz="1200" kern="1200" dirty="0">
                <a:solidFill>
                  <a:schemeClr val="tx1"/>
                </a:solidFill>
                <a:effectLst/>
                <a:latin typeface="+mn-lt"/>
                <a:ea typeface="+mn-ea"/>
                <a:cs typeface="+mn-cs"/>
              </a:rPr>
              <a:t>- What do you do to minimise the distress of the message?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QTS (Plenary Discussion)</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a:t>
            </a:r>
            <a:r>
              <a:rPr lang="en-GB" sz="1200" kern="1200" dirty="0">
                <a:solidFill>
                  <a:schemeClr val="tx1"/>
                </a:solidFill>
                <a:effectLst/>
                <a:latin typeface="+mn-lt"/>
                <a:ea typeface="+mn-ea"/>
                <a:cs typeface="+mn-cs"/>
              </a:rPr>
              <a:t>What’s acceptable for you to do? Can you make them a cup of tea? Would you sit with them? What would you talk about?</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Times New Roman"/>
              <a:cs typeface="Arial" panose="020B0604020202020204" pitchFamily="34" charset="0"/>
            </a:endParaRPr>
          </a:p>
        </p:txBody>
      </p:sp>
      <p:sp>
        <p:nvSpPr>
          <p:cNvPr id="4" name="Slide Number Placeholder 3"/>
          <p:cNvSpPr>
            <a:spLocks noGrp="1"/>
          </p:cNvSpPr>
          <p:nvPr>
            <p:ph type="sldNum" sz="quarter" idx="10"/>
          </p:nvPr>
        </p:nvSpPr>
        <p:spPr/>
        <p:txBody>
          <a:bodyPr/>
          <a:lstStyle/>
          <a:p>
            <a:fld id="{C9DB97CA-A6C6-49FA-B68E-E68FAE06F5D6}" type="slidenum">
              <a:rPr lang="en-GB" smtClean="0"/>
              <a:t>13</a:t>
            </a:fld>
            <a:endParaRPr lang="en-GB"/>
          </a:p>
        </p:txBody>
      </p:sp>
    </p:spTree>
    <p:extLst>
      <p:ext uri="{BB962C8B-B14F-4D97-AF65-F5344CB8AC3E}">
        <p14:creationId xmlns:p14="http://schemas.microsoft.com/office/powerpoint/2010/main" val="1365810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What support agencies are you aware of?</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Students to come to board and write suggestions.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Trainer then to go through the below list (which are on the PTT) and lead a discussion around support agencies available for bereaved families and friends and also to consider how the students are going to deal with the effects of trauma and death in their own lives. The students should be encouraged not only to know what can work, but also to identify what will work for them.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CRUSE is Bereavement Care: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 national charity for bereaved people in England, Wales and Northern Ireland. It offers support, advice and information to children, young people and adults when someone dies.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Cruse offers face-to-face, telephone, email and website support. Cruse also provides training and consultancy for external organisations and for those who may encounter bereaved people in the course of their work  -  www.cruse.org.uk/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Victim Support: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 independent charity, working towards getting people affected by crime or traumatic events the support they need. It aims to help people feel safer and find the strength to move beyond crime. The support is free, confidential and tailored to individual needs. Victim Support offers support to the bereaved in cases of murder and in some instances Road Traffic Collisions  -  www.victimsupport.org.uk/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SAMM  (Support After Manslaughter and Murder):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Is a registered charity offering support to those bereaved by the murder or manslaughter (homicide) of a family member or close friend self help group  -  www.samm.org.uk/index.php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Lullaby Trust :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support group for parents who have experienced sudden infant death syndrome, offering confidential support to anyone affected by the sudden and unexpected death of a baby or young toddler. This is available immediately or at any later time. This support is for families, friends, carers and professionals  -  www.lullabytrust.org.uk/Lthome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*previously known as the ‘foundation for the study of infant deaths’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Road peace: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national charity for road crash victims and is a membership organisation.  Members include those who have been bereaved or injured in road crashes and also those who are concerned about road danger - www.roadpeace.org/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Supports objective 6.</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a:p>
            <a:r>
              <a:rPr lang="en-GB" b="1" dirty="0"/>
              <a:t>2 Wish</a:t>
            </a:r>
            <a:r>
              <a:rPr lang="en-GB" b="1" baseline="0" dirty="0"/>
              <a:t> Upon a Star: </a:t>
            </a:r>
            <a:r>
              <a:rPr lang="en-GB" b="0" baseline="0" dirty="0"/>
              <a:t>A Welsh Charity that provides bereavement support for families who have suddenly and traumatically lost a child or young adult aged 25 years and under who live or is from Wales. Emphasis is on bereavement support for parents after losing their child suddenly and traumatically. - </a:t>
            </a:r>
            <a:r>
              <a:rPr lang="en-GB" dirty="0">
                <a:hlinkClick r:id="rId3"/>
              </a:rPr>
              <a:t>http://2wishuponastar.org/</a:t>
            </a:r>
            <a:r>
              <a:rPr lang="en-GB" dirty="0"/>
              <a:t> </a:t>
            </a:r>
          </a:p>
          <a:p>
            <a:endParaRPr lang="en-GB" dirty="0"/>
          </a:p>
          <a:p>
            <a:r>
              <a:rPr lang="en-GB" b="1" dirty="0"/>
              <a:t>NB:-</a:t>
            </a:r>
            <a:r>
              <a:rPr lang="en-GB" baseline="0" dirty="0"/>
              <a:t> </a:t>
            </a:r>
            <a:r>
              <a:rPr lang="en-GB" sz="1200" b="0" i="0" u="none" strike="noStrike" kern="1200" baseline="0" dirty="0" err="1">
                <a:solidFill>
                  <a:schemeClr val="tx1"/>
                </a:solidFill>
                <a:latin typeface="+mn-lt"/>
                <a:ea typeface="+mn-ea"/>
                <a:cs typeface="+mn-cs"/>
              </a:rPr>
              <a:t>Nok’s</a:t>
            </a:r>
            <a:r>
              <a:rPr lang="en-GB" sz="1200" b="0" i="0" u="none" strike="noStrike" kern="1200" baseline="0" dirty="0">
                <a:solidFill>
                  <a:schemeClr val="tx1"/>
                </a:solidFill>
                <a:latin typeface="+mn-lt"/>
                <a:ea typeface="+mn-ea"/>
                <a:cs typeface="+mn-cs"/>
              </a:rPr>
              <a:t> permission is required to share their details with the charity, who are an affiliated charity of SW and Gwent Police. If appropriate, the referral question can be broached when completing the F.13, however, it is the officers responsibility to make the referral, </a:t>
            </a:r>
            <a:r>
              <a:rPr lang="en-GB" sz="1200" b="0" i="0" u="none" strike="noStrike" kern="1200" baseline="0" dirty="0" err="1">
                <a:solidFill>
                  <a:schemeClr val="tx1"/>
                </a:solidFill>
                <a:latin typeface="+mn-lt"/>
                <a:ea typeface="+mn-ea"/>
                <a:cs typeface="+mn-cs"/>
              </a:rPr>
              <a:t>i.e</a:t>
            </a:r>
            <a:r>
              <a:rPr lang="en-GB" sz="1200" b="0" i="0" u="none" strike="noStrike" kern="1200" baseline="0" dirty="0">
                <a:solidFill>
                  <a:schemeClr val="tx1"/>
                </a:solidFill>
                <a:latin typeface="+mn-lt"/>
                <a:ea typeface="+mn-ea"/>
                <a:cs typeface="+mn-cs"/>
              </a:rPr>
              <a:t>, it doesn’t happen just by taking the box</a:t>
            </a:r>
            <a:endParaRPr lang="en-GB" b="0" dirty="0"/>
          </a:p>
        </p:txBody>
      </p:sp>
      <p:sp>
        <p:nvSpPr>
          <p:cNvPr id="4" name="Slide Number Placeholder 3"/>
          <p:cNvSpPr>
            <a:spLocks noGrp="1"/>
          </p:cNvSpPr>
          <p:nvPr>
            <p:ph type="sldNum" sz="quarter" idx="10"/>
          </p:nvPr>
        </p:nvSpPr>
        <p:spPr/>
        <p:txBody>
          <a:bodyPr/>
          <a:lstStyle/>
          <a:p>
            <a:fld id="{C9DB97CA-A6C6-49FA-B68E-E68FAE06F5D6}" type="slidenum">
              <a:rPr lang="en-GB" smtClean="0"/>
              <a:t>14</a:t>
            </a:fld>
            <a:endParaRPr lang="en-GB"/>
          </a:p>
        </p:txBody>
      </p:sp>
    </p:spTree>
    <p:extLst>
      <p:ext uri="{BB962C8B-B14F-4D97-AF65-F5344CB8AC3E}">
        <p14:creationId xmlns:p14="http://schemas.microsoft.com/office/powerpoint/2010/main" val="3547460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15</a:t>
            </a:fld>
            <a:endParaRPr lang="en-GB"/>
          </a:p>
        </p:txBody>
      </p:sp>
    </p:spTree>
    <p:extLst>
      <p:ext uri="{BB962C8B-B14F-4D97-AF65-F5344CB8AC3E}">
        <p14:creationId xmlns:p14="http://schemas.microsoft.com/office/powerpoint/2010/main" val="40790900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most circumstances the Coroner for a district is recruited from a firm of local Solicitors. The only requirement is a ‘legal’ qualification in general practice. Some doctors of medicine also become Coroners but there is still the requirement for them to hold a ‘legal’ qualification.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system is currently undergoing change where Solicitors are given medical instruction and it will be a requirement in the immediate future for them to have a qualification (yet undecided) in Biology.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Coroner is appointed by the Crown.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duty of the Coroner of the district where the death took place is to enquire into that person’s death.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 part of that duty they may direct other hearings to take place. Such an example would be the enquiry by the Health and Safety Executive into industrial type accidents or the Local Highway Authority into the high incidence of traffic accidents on a particular section of the road.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Coroner also presides at an inquest, with or without a jury. (An inquest is a formal court hearing where evidence into the manner of the deceased’s death is heard.  An inquest is not held on every occasion. It is only such deaths that occur beyond natural causes that invoke an inquest).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Coroner at the conclusion of any inquest can issue a death certificate.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Often in summing up an inquest the Coroner will make recommendations. Examples of recommendations are: H&amp;S issues such as factory safety – could include guards on machinery, working practices, H&amp;S on equipment. Traffic calming measures and road intersection closures where there is high incidence of collisions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16</a:t>
            </a:fld>
            <a:endParaRPr lang="en-GB"/>
          </a:p>
        </p:txBody>
      </p:sp>
    </p:spTree>
    <p:extLst>
      <p:ext uri="{BB962C8B-B14F-4D97-AF65-F5344CB8AC3E}">
        <p14:creationId xmlns:p14="http://schemas.microsoft.com/office/powerpoint/2010/main" val="8338803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 inquest is a formal court hearing where evidence into the manner of the deceased’s death is heard.  An inquest is not held on every occasion. It is only such deaths that occur beyond natural causes that invoke an inquest.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Coroner at the conclusion of any inquest can issue a death certificate.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Often in summing up an inquest the Coroner will make recommendations.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Examples of these recommendations are: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and Safety issues such as a factory setting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Traffic calming measures and road intersection closures where there is high incidence of collisions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17</a:t>
            </a:fld>
            <a:endParaRPr lang="en-GB"/>
          </a:p>
        </p:txBody>
      </p:sp>
    </p:spTree>
    <p:extLst>
      <p:ext uri="{BB962C8B-B14F-4D97-AF65-F5344CB8AC3E}">
        <p14:creationId xmlns:p14="http://schemas.microsoft.com/office/powerpoint/2010/main" val="26723062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18</a:t>
            </a:fld>
            <a:endParaRPr lang="en-GB"/>
          </a:p>
        </p:txBody>
      </p:sp>
    </p:spTree>
    <p:extLst>
      <p:ext uri="{BB962C8B-B14F-4D97-AF65-F5344CB8AC3E}">
        <p14:creationId xmlns:p14="http://schemas.microsoft.com/office/powerpoint/2010/main" val="23654204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Most Coroners’ Court hearings are heard without a jury.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jury in a Coroner’s court will comprise of between 7 - 11 people (unlike Crown Court which requires 12).</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Any witnesses who can provide material evidence may be called to give oral evidence in the witness box at court.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Legal representations can be heard by both those acting for the crown and those who may dispute evidence; e.g. a company defending their record on factory safety following industrial accident.</a:t>
            </a:r>
          </a:p>
          <a:p>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19</a:t>
            </a:fld>
            <a:endParaRPr lang="en-GB"/>
          </a:p>
        </p:txBody>
      </p:sp>
    </p:spTree>
    <p:extLst>
      <p:ext uri="{BB962C8B-B14F-4D97-AF65-F5344CB8AC3E}">
        <p14:creationId xmlns:p14="http://schemas.microsoft.com/office/powerpoint/2010/main" val="18585546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some cases the identity of the deceased will need to be established.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Such an example could be a vagrant who died, fell into a river was swept away and the body not discovered for several weeks.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of the above points need to be covered to the best ability.  It may be difficult to discover the exact site where the death took place.  The death may well be of natural causes and vagrant fell into water of own volition.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Coroner may need to direct an enquiry to establish all of above points.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NB.</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OIC’s may be call to present to the court their file of evidence. (Cover report, F13, Statements)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b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Officers to be </a:t>
            </a:r>
            <a:r>
              <a:rPr lang="en-GB" sz="1200" kern="1200" dirty="0">
                <a:solidFill>
                  <a:schemeClr val="tx1"/>
                </a:solidFill>
                <a:effectLst/>
                <a:latin typeface="+mn-lt"/>
                <a:ea typeface="+mn-ea"/>
                <a:cs typeface="+mn-cs"/>
              </a:rPr>
              <a:t>aware the difference of Coroner Court to criminal court is that the Coroner can ask the family in open court if they have any questions for the officer whilst in the witness box, this catches a lot of officers out as it is unexpected, so be sure anything they put in their statements they are happy to discuss I court.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b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Remember to be professional in all your reports, OEL updates and statements. </a:t>
            </a:r>
            <a:r>
              <a:rPr lang="en-GB" sz="1200" kern="1200" dirty="0">
                <a:solidFill>
                  <a:schemeClr val="tx1"/>
                </a:solidFill>
                <a:effectLst/>
                <a:latin typeface="+mn-lt"/>
                <a:ea typeface="+mn-ea"/>
                <a:cs typeface="+mn-cs"/>
              </a:rPr>
              <a:t>Officers written work should be worded professionally, non-judgemental, and based on facts, and worded appropriately</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20</a:t>
            </a:fld>
            <a:endParaRPr lang="en-GB"/>
          </a:p>
        </p:txBody>
      </p:sp>
    </p:spTree>
    <p:extLst>
      <p:ext uri="{BB962C8B-B14F-4D97-AF65-F5344CB8AC3E}">
        <p14:creationId xmlns:p14="http://schemas.microsoft.com/office/powerpoint/2010/main" val="22592598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Examples of Unlawful Death will include murder, manslaughter, assisted suicide and motor manslaughter.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Examples of Death by Misadventure would be when erotic sexual games go wrong, such as a ligature tied around the neck to enhance sexual pleasure which results in death.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further example would be when someone takes a quantity of  tablets as a cry for help rather than a genuine suicide attempt which subsequently results in death.</a:t>
            </a:r>
          </a:p>
          <a:p>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21</a:t>
            </a:fld>
            <a:endParaRPr lang="en-GB"/>
          </a:p>
        </p:txBody>
      </p:sp>
    </p:spTree>
    <p:extLst>
      <p:ext uri="{BB962C8B-B14F-4D97-AF65-F5344CB8AC3E}">
        <p14:creationId xmlns:p14="http://schemas.microsoft.com/office/powerpoint/2010/main" val="33769767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err="1"/>
              <a:t>TRiM</a:t>
            </a:r>
            <a:r>
              <a:rPr lang="en-GB" b="1" u="sng" baseline="0" dirty="0"/>
              <a:t> – Trauma Risk Management</a:t>
            </a:r>
            <a:br>
              <a:rPr lang="en-GB" b="1" u="sng" baseline="0" dirty="0"/>
            </a:br>
            <a:endParaRPr lang="en-GB" b="1" u="sng" baseline="0" dirty="0"/>
          </a:p>
          <a:p>
            <a:r>
              <a:rPr lang="en-GB" b="1" u="none" baseline="0" dirty="0"/>
              <a:t>QTS: What is </a:t>
            </a:r>
            <a:r>
              <a:rPr lang="en-GB" b="1" u="none" baseline="0" dirty="0" err="1"/>
              <a:t>TRiM</a:t>
            </a:r>
            <a:endParaRPr lang="en-GB" b="1" u="none"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TRiM</a:t>
            </a:r>
            <a:r>
              <a:rPr lang="en-GB" sz="1200" kern="1200" dirty="0">
                <a:solidFill>
                  <a:schemeClr val="tx1"/>
                </a:solidFill>
                <a:effectLst/>
                <a:latin typeface="+mn-lt"/>
                <a:ea typeface="+mn-ea"/>
                <a:cs typeface="+mn-cs"/>
              </a:rPr>
              <a:t> originates from the Falklands where Paras came back with PTSD whereas marines were all ok. It stems that Paras came straight back where as Marines did not and had the opportunity to talk to each, and discussed what had happened.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err="1">
                <a:solidFill>
                  <a:schemeClr val="tx1"/>
                </a:solidFill>
                <a:effectLst/>
                <a:latin typeface="+mn-lt"/>
                <a:ea typeface="+mn-ea"/>
                <a:cs typeface="+mn-cs"/>
              </a:rPr>
              <a:t>TRiM</a:t>
            </a:r>
            <a:r>
              <a:rPr lang="en-GB" sz="1200" kern="1200" dirty="0">
                <a:solidFill>
                  <a:schemeClr val="tx1"/>
                </a:solidFill>
                <a:effectLst/>
                <a:latin typeface="+mn-lt"/>
                <a:ea typeface="+mn-ea"/>
                <a:cs typeface="+mn-cs"/>
              </a:rPr>
              <a:t> has since been built following this discovery.</a:t>
            </a:r>
          </a:p>
          <a:p>
            <a:endParaRPr lang="en-GB" b="1" u="none" baseline="0" dirty="0"/>
          </a:p>
          <a:p>
            <a:pPr fontAlgn="base"/>
            <a:r>
              <a:rPr lang="en-GB" sz="1200" b="0" i="0" kern="1200" dirty="0">
                <a:solidFill>
                  <a:schemeClr val="tx1"/>
                </a:solidFill>
                <a:effectLst/>
                <a:latin typeface="+mn-lt"/>
                <a:ea typeface="+mn-ea"/>
                <a:cs typeface="+mn-cs"/>
              </a:rPr>
              <a:t>Police officers and staff can be exposed to the sorts of traumatic events that the general population would rarely encounter – taking a call from someone in real difficulty, violent assaults, sudden fatalities, murder, body recovery and so on. In addition, there is the regular confrontations inherent in operational policing, and potential scrutiny associated with working for the police service.  </a:t>
            </a:r>
          </a:p>
          <a:p>
            <a:pPr fontAlgn="base"/>
            <a:endParaRPr lang="en-GB" sz="1200" b="0" i="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Counselling and Trauma Advisors are normally notified of potentially traumatic incidents and arrange for </a:t>
            </a:r>
            <a:r>
              <a:rPr lang="en-GB" sz="1200" kern="1200" dirty="0" err="1">
                <a:solidFill>
                  <a:schemeClr val="tx1"/>
                </a:solidFill>
                <a:effectLst/>
                <a:latin typeface="+mn-lt"/>
                <a:ea typeface="+mn-ea"/>
                <a:cs typeface="+mn-cs"/>
              </a:rPr>
              <a:t>TRiM</a:t>
            </a:r>
            <a:r>
              <a:rPr lang="en-GB" sz="1200" kern="1200" dirty="0">
                <a:solidFill>
                  <a:schemeClr val="tx1"/>
                </a:solidFill>
                <a:effectLst/>
                <a:latin typeface="+mn-lt"/>
                <a:ea typeface="+mn-ea"/>
                <a:cs typeface="+mn-cs"/>
              </a:rPr>
              <a:t> facilitators to contact those that are believed to have been involved and may be at risk of an adverse reaction. The </a:t>
            </a:r>
            <a:r>
              <a:rPr lang="en-GB" sz="1200" kern="1200" dirty="0" err="1">
                <a:solidFill>
                  <a:schemeClr val="tx1"/>
                </a:solidFill>
                <a:effectLst/>
                <a:latin typeface="+mn-lt"/>
                <a:ea typeface="+mn-ea"/>
                <a:cs typeface="+mn-cs"/>
              </a:rPr>
              <a:t>TRiM</a:t>
            </a:r>
            <a:r>
              <a:rPr lang="en-GB" sz="1200" kern="1200" dirty="0">
                <a:solidFill>
                  <a:schemeClr val="tx1"/>
                </a:solidFill>
                <a:effectLst/>
                <a:latin typeface="+mn-lt"/>
                <a:ea typeface="+mn-ea"/>
                <a:cs typeface="+mn-cs"/>
              </a:rPr>
              <a:t> facilitator will assist you and probably carry out a stress risk assessment. The aim of the risk assessment is to ascertain how much an individual has been affected as a result of an incident.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However it is important that if you feel that you have been affected by any incident and have not been included in the TRIM process, that you contact the counselling and trauma advisors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1. Focus of the Risk Assessment Meeting It is an opportunity to allow us to see how you are coping with the event in order that we can help you get any assistance you might need or feel you need. We also hope that you will gain reassurance about natural reactions to traumatic situations and have an opportunity to discuss coping strategies. Finally, the meeting will assist in pooling your experiences and resources.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2. Confidentiality It would be easy to say that everything that is said within this meeting is completely confidential and, to a great extent, it is. However in very exceptional circumstances it may become necessary to break confidentiality. If this is likely to happen it will be discussed with you first. The areas that require disclosure to a third party are:-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Criminal activity or dishonesty in breach of Police </a:t>
            </a:r>
            <a:r>
              <a:rPr lang="en-GB" sz="1200" kern="1200" dirty="0" err="1">
                <a:solidFill>
                  <a:schemeClr val="tx1"/>
                </a:solidFill>
                <a:effectLst/>
                <a:latin typeface="+mn-lt"/>
                <a:ea typeface="+mn-ea"/>
                <a:cs typeface="+mn-cs"/>
              </a:rPr>
              <a:t>Regs</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Serious concerns regarding your safety and/or the safety of those around you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Apart from those two highly unusual exceptions, you can rest assured that what you say to your </a:t>
            </a:r>
            <a:r>
              <a:rPr lang="en-GB" sz="1200" kern="1200" dirty="0" err="1">
                <a:solidFill>
                  <a:schemeClr val="tx1"/>
                </a:solidFill>
                <a:effectLst/>
                <a:latin typeface="+mn-lt"/>
                <a:ea typeface="+mn-ea"/>
                <a:cs typeface="+mn-cs"/>
              </a:rPr>
              <a:t>TRiM</a:t>
            </a:r>
            <a:r>
              <a:rPr lang="en-GB" sz="1200" kern="1200" dirty="0">
                <a:solidFill>
                  <a:schemeClr val="tx1"/>
                </a:solidFill>
                <a:effectLst/>
                <a:latin typeface="+mn-lt"/>
                <a:ea typeface="+mn-ea"/>
                <a:cs typeface="+mn-cs"/>
              </a:rPr>
              <a:t> facilitator, will be retained in absolute confidence</a:t>
            </a:r>
            <a:r>
              <a:rPr lang="en-GB" sz="1200" b="1" u="sng" kern="1200" dirty="0">
                <a:solidFill>
                  <a:schemeClr val="tx1"/>
                </a:solidFill>
                <a:effectLst/>
                <a:latin typeface="+mn-lt"/>
                <a:ea typeface="+mn-ea"/>
                <a:cs typeface="+mn-cs"/>
              </a:rPr>
              <a:t>.</a:t>
            </a:r>
            <a:br>
              <a:rPr lang="en-GB" sz="1200" b="1" u="sng" kern="1200" dirty="0">
                <a:solidFill>
                  <a:schemeClr val="tx1"/>
                </a:solidFill>
                <a:effectLst/>
                <a:latin typeface="+mn-lt"/>
                <a:ea typeface="+mn-ea"/>
                <a:cs typeface="+mn-cs"/>
              </a:rPr>
            </a:br>
            <a:endParaRPr lang="en-GB" sz="1200" b="1"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QTS:</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Q. When</a:t>
            </a:r>
            <a:r>
              <a:rPr lang="en-GB" sz="1200" b="1" i="0" kern="1200" baseline="0" dirty="0">
                <a:solidFill>
                  <a:schemeClr val="tx1"/>
                </a:solidFill>
                <a:effectLst/>
                <a:latin typeface="+mn-lt"/>
                <a:ea typeface="+mn-ea"/>
                <a:cs typeface="+mn-cs"/>
              </a:rPr>
              <a:t> can you access </a:t>
            </a:r>
            <a:r>
              <a:rPr lang="en-GB" sz="1200" b="1" i="0" kern="1200" baseline="0" dirty="0" err="1">
                <a:solidFill>
                  <a:schemeClr val="tx1"/>
                </a:solidFill>
                <a:effectLst/>
                <a:latin typeface="+mn-lt"/>
                <a:ea typeface="+mn-ea"/>
                <a:cs typeface="+mn-cs"/>
              </a:rPr>
              <a:t>TRiM</a:t>
            </a:r>
            <a:r>
              <a:rPr lang="en-GB" sz="1200" b="1" i="0" kern="1200" baseline="0" dirty="0">
                <a:solidFill>
                  <a:schemeClr val="tx1"/>
                </a:solidFill>
                <a:effectLst/>
                <a:latin typeface="+mn-lt"/>
                <a:ea typeface="+mn-ea"/>
                <a:cs typeface="+mn-cs"/>
              </a:rPr>
              <a:t>?</a:t>
            </a:r>
            <a:br>
              <a:rPr lang="en-GB" sz="1200" b="1" i="0" kern="1200" baseline="0" dirty="0">
                <a:solidFill>
                  <a:schemeClr val="tx1"/>
                </a:solidFill>
                <a:effectLst/>
                <a:latin typeface="+mn-lt"/>
                <a:ea typeface="+mn-ea"/>
                <a:cs typeface="+mn-cs"/>
              </a:rPr>
            </a:br>
            <a:r>
              <a:rPr lang="en-GB" sz="1200" b="0" i="0" kern="1200" baseline="0" dirty="0">
                <a:solidFill>
                  <a:schemeClr val="tx1"/>
                </a:solidFill>
                <a:effectLst/>
                <a:latin typeface="+mn-lt"/>
                <a:ea typeface="+mn-ea"/>
                <a:cs typeface="+mn-cs"/>
              </a:rPr>
              <a:t>When you have </a:t>
            </a:r>
            <a:r>
              <a:rPr lang="en-GB" sz="1200" b="0" i="0" kern="1200" dirty="0">
                <a:solidFill>
                  <a:schemeClr val="tx1"/>
                </a:solidFill>
                <a:effectLst/>
                <a:latin typeface="+mn-lt"/>
                <a:ea typeface="+mn-ea"/>
                <a:cs typeface="+mn-cs"/>
              </a:rPr>
              <a:t>experienced a traumatic incident - that is any event that can be considered to be outside of an individual’s usual experience and causes physical, emotional or psychological harm.</a:t>
            </a:r>
            <a:br>
              <a:rPr lang="en-GB" sz="1200" b="0" i="0" kern="1200" baseline="0" dirty="0">
                <a:solidFill>
                  <a:schemeClr val="tx1"/>
                </a:solidFill>
                <a:effectLst/>
                <a:latin typeface="+mn-lt"/>
                <a:ea typeface="+mn-ea"/>
                <a:cs typeface="+mn-cs"/>
              </a:rPr>
            </a:br>
            <a:r>
              <a:rPr lang="en-GB" sz="1200" b="1" i="0" kern="1200" baseline="0" dirty="0">
                <a:solidFill>
                  <a:schemeClr val="tx1"/>
                </a:solidFill>
                <a:effectLst/>
                <a:latin typeface="+mn-lt"/>
                <a:ea typeface="+mn-ea"/>
                <a:cs typeface="+mn-cs"/>
              </a:rPr>
              <a:t>Q.</a:t>
            </a:r>
            <a:r>
              <a:rPr lang="en-GB" sz="1200" b="0" i="0" kern="1200" baseline="0" dirty="0">
                <a:solidFill>
                  <a:schemeClr val="tx1"/>
                </a:solidFill>
                <a:effectLst/>
                <a:latin typeface="+mn-lt"/>
                <a:ea typeface="+mn-ea"/>
                <a:cs typeface="+mn-cs"/>
              </a:rPr>
              <a:t> </a:t>
            </a:r>
            <a:r>
              <a:rPr lang="en-GB" sz="1200" b="1" i="0" kern="1200" baseline="0" dirty="0">
                <a:solidFill>
                  <a:schemeClr val="tx1"/>
                </a:solidFill>
                <a:effectLst/>
                <a:latin typeface="+mn-lt"/>
                <a:ea typeface="+mn-ea"/>
                <a:cs typeface="+mn-cs"/>
              </a:rPr>
              <a:t>Who has access to </a:t>
            </a:r>
            <a:r>
              <a:rPr lang="en-GB" sz="1200" b="1" i="0" kern="1200" baseline="0" dirty="0" err="1">
                <a:solidFill>
                  <a:schemeClr val="tx1"/>
                </a:solidFill>
                <a:effectLst/>
                <a:latin typeface="+mn-lt"/>
                <a:ea typeface="+mn-ea"/>
                <a:cs typeface="+mn-cs"/>
              </a:rPr>
              <a:t>TRiM</a:t>
            </a:r>
            <a:r>
              <a:rPr lang="en-GB" sz="1200" b="1" i="0" kern="1200" baseline="0" dirty="0">
                <a:solidFill>
                  <a:schemeClr val="tx1"/>
                </a:solidFill>
                <a:effectLst/>
                <a:latin typeface="+mn-lt"/>
                <a:ea typeface="+mn-ea"/>
                <a:cs typeface="+mn-cs"/>
              </a:rPr>
              <a:t>? </a:t>
            </a:r>
            <a:br>
              <a:rPr lang="en-GB" sz="1200" b="1" i="0" kern="1200" baseline="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TRiM</a:t>
            </a:r>
            <a:r>
              <a:rPr lang="en-GB" sz="1200" b="0" i="0" kern="1200" dirty="0">
                <a:solidFill>
                  <a:schemeClr val="tx1"/>
                </a:solidFill>
                <a:effectLst/>
                <a:latin typeface="+mn-lt"/>
                <a:ea typeface="+mn-ea"/>
                <a:cs typeface="+mn-cs"/>
              </a:rPr>
              <a:t> is available to any member of staff, warranted or not. </a:t>
            </a:r>
          </a:p>
          <a:p>
            <a:endParaRPr lang="en-GB" sz="1200" b="1" u="sng"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SWP</a:t>
            </a:r>
            <a:r>
              <a:rPr lang="en-GB" sz="1200" b="1" u="sng" kern="1200" baseline="0" dirty="0">
                <a:solidFill>
                  <a:schemeClr val="tx1"/>
                </a:solidFill>
                <a:effectLst/>
                <a:latin typeface="+mn-lt"/>
                <a:ea typeface="+mn-ea"/>
                <a:cs typeface="+mn-cs"/>
              </a:rPr>
              <a:t> Leaflet Link:- </a:t>
            </a:r>
            <a:r>
              <a:rPr lang="en-GB" sz="1200" b="0" u="sng" kern="1200" baseline="0" dirty="0">
                <a:solidFill>
                  <a:schemeClr val="tx1"/>
                </a:solidFill>
                <a:effectLst/>
                <a:latin typeface="+mn-lt"/>
                <a:ea typeface="+mn-ea"/>
                <a:cs typeface="+mn-cs"/>
              </a:rPr>
              <a:t>https://bob.swp-rest.police.int/sorce/beacon/dmdr/84062/view/TRiM%20Trauma%20Booklet.pdf</a:t>
            </a:r>
            <a:endParaRPr lang="en-GB"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9DB97CA-A6C6-49FA-B68E-E68FAE06F5D6}" type="slidenum">
              <a:rPr lang="en-GB" smtClean="0"/>
              <a:t>22</a:t>
            </a:fld>
            <a:endParaRPr lang="en-GB"/>
          </a:p>
        </p:txBody>
      </p:sp>
    </p:spTree>
    <p:extLst>
      <p:ext uri="{BB962C8B-B14F-4D97-AF65-F5344CB8AC3E}">
        <p14:creationId xmlns:p14="http://schemas.microsoft.com/office/powerpoint/2010/main" val="19882929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to do with the knot?</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QTS: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Come across a hanging or a strangulation. What would you do with the knot, if the body has been pronounced?</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Cut away from knot. Knot must go with body for post mortem.</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Assuming ROLE is declared on Police attendance, or death is already very apparent, then the ligature should be measured / scale photographed (CSI) BEFORE any cutting, so that the Pathologist / Coroner can examine.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br>
              <a:rPr kumimoji="0" lang="en-GB" altLang="en-US" sz="1200" b="1" i="0" u="none" strike="noStrike" kern="1200" cap="none" spc="0" normalizeH="0" baseline="0" noProof="0" dirty="0">
                <a:ln>
                  <a:noFill/>
                </a:ln>
                <a:solidFill>
                  <a:prstClr val="black"/>
                </a:solidFill>
                <a:effectLst/>
                <a:uLnTx/>
                <a:uFillTx/>
                <a:latin typeface="+mn-lt"/>
                <a:ea typeface="+mn-ea"/>
                <a:cs typeface="+mn-cs"/>
              </a:rPr>
            </a:br>
            <a:r>
              <a:rPr kumimoji="0" lang="en-GB" altLang="en-US" sz="1200" b="1" i="0" u="none" strike="noStrike" kern="1200" cap="none" spc="0" normalizeH="0" baseline="0" noProof="0" dirty="0">
                <a:ln>
                  <a:noFill/>
                </a:ln>
                <a:solidFill>
                  <a:prstClr val="black"/>
                </a:solidFill>
                <a:effectLst/>
                <a:uLnTx/>
                <a:uFillTx/>
                <a:latin typeface="+mn-lt"/>
                <a:ea typeface="+mn-ea"/>
                <a:cs typeface="+mn-cs"/>
              </a:rPr>
              <a:t>Considerations?</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Stepping plates? (plates put on floor for officers / CSI to stand on. Reduce contamination of potential evidence on floor)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Extra large steps? (To use to aid cutting down of body)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You can only minimise loss not prevent it altogether.</a:t>
            </a: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23</a:t>
            </a:fld>
            <a:endParaRPr lang="en-GB"/>
          </a:p>
        </p:txBody>
      </p:sp>
    </p:spTree>
    <p:extLst>
      <p:ext uri="{BB962C8B-B14F-4D97-AF65-F5344CB8AC3E}">
        <p14:creationId xmlns:p14="http://schemas.microsoft.com/office/powerpoint/2010/main" val="3269955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76D89-1B28-8D74-4B61-590C08F7C1E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4245F85-ED3C-A894-5A7F-C0AEC26750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6912484-E1D3-C2F3-1CD3-E7864A099A3A}"/>
              </a:ext>
            </a:extLst>
          </p:cNvPr>
          <p:cNvSpPr>
            <a:spLocks noGrp="1"/>
          </p:cNvSpPr>
          <p:nvPr>
            <p:ph type="dt" sz="half" idx="10"/>
          </p:nvPr>
        </p:nvSpPr>
        <p:spPr/>
        <p:txBody>
          <a:bodyPr/>
          <a:lstStyle/>
          <a:p>
            <a:fld id="{7B2706AB-27E9-2F46-9756-7CEE88C3F56C}" type="datetimeFigureOut">
              <a:rPr lang="en-US" smtClean="0"/>
              <a:t>9/1/2022</a:t>
            </a:fld>
            <a:endParaRPr lang="en-US"/>
          </a:p>
        </p:txBody>
      </p:sp>
      <p:sp>
        <p:nvSpPr>
          <p:cNvPr id="5" name="Footer Placeholder 4">
            <a:extLst>
              <a:ext uri="{FF2B5EF4-FFF2-40B4-BE49-F238E27FC236}">
                <a16:creationId xmlns:a16="http://schemas.microsoft.com/office/drawing/2014/main" id="{16312660-27BA-9D16-D8BF-80DEE3DCA1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FC8535-4419-34A0-AC1A-18927E148663}"/>
              </a:ext>
            </a:extLst>
          </p:cNvPr>
          <p:cNvSpPr>
            <a:spLocks noGrp="1"/>
          </p:cNvSpPr>
          <p:nvPr>
            <p:ph type="sldNum" sz="quarter" idx="12"/>
          </p:nvPr>
        </p:nvSpPr>
        <p:spPr/>
        <p:txBody>
          <a:bodyPr/>
          <a:lstStyle/>
          <a:p>
            <a:fld id="{143A9880-3FC1-C545-8F63-03092183F7D1}" type="slidenum">
              <a:rPr lang="en-US" smtClean="0"/>
              <a:t>‹#›</a:t>
            </a:fld>
            <a:endParaRPr lang="en-US"/>
          </a:p>
        </p:txBody>
      </p:sp>
    </p:spTree>
    <p:extLst>
      <p:ext uri="{BB962C8B-B14F-4D97-AF65-F5344CB8AC3E}">
        <p14:creationId xmlns:p14="http://schemas.microsoft.com/office/powerpoint/2010/main" val="3136265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9AD4D-1EF8-3AB4-DBA1-2572A954FD4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86237EB-752C-50F8-1A4D-53888D75151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F0F555-212C-F736-2B21-5F0C37BFB6FA}"/>
              </a:ext>
            </a:extLst>
          </p:cNvPr>
          <p:cNvSpPr>
            <a:spLocks noGrp="1"/>
          </p:cNvSpPr>
          <p:nvPr>
            <p:ph type="dt" sz="half" idx="10"/>
          </p:nvPr>
        </p:nvSpPr>
        <p:spPr/>
        <p:txBody>
          <a:bodyPr/>
          <a:lstStyle/>
          <a:p>
            <a:fld id="{7B2706AB-27E9-2F46-9756-7CEE88C3F56C}" type="datetimeFigureOut">
              <a:rPr lang="en-US" smtClean="0"/>
              <a:t>9/1/2022</a:t>
            </a:fld>
            <a:endParaRPr lang="en-US"/>
          </a:p>
        </p:txBody>
      </p:sp>
      <p:sp>
        <p:nvSpPr>
          <p:cNvPr id="5" name="Footer Placeholder 4">
            <a:extLst>
              <a:ext uri="{FF2B5EF4-FFF2-40B4-BE49-F238E27FC236}">
                <a16:creationId xmlns:a16="http://schemas.microsoft.com/office/drawing/2014/main" id="{E036CE4E-4B94-3353-C479-F1CF3FC8C7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F9FA11-AA5F-337B-5FFA-CB90D24DF494}"/>
              </a:ext>
            </a:extLst>
          </p:cNvPr>
          <p:cNvSpPr>
            <a:spLocks noGrp="1"/>
          </p:cNvSpPr>
          <p:nvPr>
            <p:ph type="sldNum" sz="quarter" idx="12"/>
          </p:nvPr>
        </p:nvSpPr>
        <p:spPr/>
        <p:txBody>
          <a:bodyPr/>
          <a:lstStyle/>
          <a:p>
            <a:fld id="{143A9880-3FC1-C545-8F63-03092183F7D1}" type="slidenum">
              <a:rPr lang="en-US" smtClean="0"/>
              <a:t>‹#›</a:t>
            </a:fld>
            <a:endParaRPr lang="en-US"/>
          </a:p>
        </p:txBody>
      </p:sp>
    </p:spTree>
    <p:extLst>
      <p:ext uri="{BB962C8B-B14F-4D97-AF65-F5344CB8AC3E}">
        <p14:creationId xmlns:p14="http://schemas.microsoft.com/office/powerpoint/2010/main" val="1369991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54171-2BE2-E1D3-AB3E-0CEAEF0413B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8407727-1608-8B77-3794-339A08A7A0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F6579C-C18D-E3F6-6E9C-5C6419B693F6}"/>
              </a:ext>
            </a:extLst>
          </p:cNvPr>
          <p:cNvSpPr>
            <a:spLocks noGrp="1"/>
          </p:cNvSpPr>
          <p:nvPr>
            <p:ph type="dt" sz="half" idx="10"/>
          </p:nvPr>
        </p:nvSpPr>
        <p:spPr/>
        <p:txBody>
          <a:bodyPr/>
          <a:lstStyle/>
          <a:p>
            <a:fld id="{7B2706AB-27E9-2F46-9756-7CEE88C3F56C}" type="datetimeFigureOut">
              <a:rPr lang="en-US" smtClean="0"/>
              <a:t>9/1/2022</a:t>
            </a:fld>
            <a:endParaRPr lang="en-US"/>
          </a:p>
        </p:txBody>
      </p:sp>
      <p:sp>
        <p:nvSpPr>
          <p:cNvPr id="5" name="Footer Placeholder 4">
            <a:extLst>
              <a:ext uri="{FF2B5EF4-FFF2-40B4-BE49-F238E27FC236}">
                <a16:creationId xmlns:a16="http://schemas.microsoft.com/office/drawing/2014/main" id="{2270176B-E9CA-18D8-A3EF-366F3ECD46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52E7E-86AB-9C27-7A1C-71476E616460}"/>
              </a:ext>
            </a:extLst>
          </p:cNvPr>
          <p:cNvSpPr>
            <a:spLocks noGrp="1"/>
          </p:cNvSpPr>
          <p:nvPr>
            <p:ph type="sldNum" sz="quarter" idx="12"/>
          </p:nvPr>
        </p:nvSpPr>
        <p:spPr/>
        <p:txBody>
          <a:bodyPr/>
          <a:lstStyle/>
          <a:p>
            <a:fld id="{143A9880-3FC1-C545-8F63-03092183F7D1}" type="slidenum">
              <a:rPr lang="en-US" smtClean="0"/>
              <a:t>‹#›</a:t>
            </a:fld>
            <a:endParaRPr lang="en-US"/>
          </a:p>
        </p:txBody>
      </p:sp>
    </p:spTree>
    <p:extLst>
      <p:ext uri="{BB962C8B-B14F-4D97-AF65-F5344CB8AC3E}">
        <p14:creationId xmlns:p14="http://schemas.microsoft.com/office/powerpoint/2010/main" val="2470245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8B732-A53D-54CD-5768-31B2D5DA27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1B90A17-5057-8502-C657-76CD66B81B4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72BFA06-49CF-0BCB-D07B-413643C064C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43ACB2A-CE28-724D-C322-88C08069A924}"/>
              </a:ext>
            </a:extLst>
          </p:cNvPr>
          <p:cNvSpPr>
            <a:spLocks noGrp="1"/>
          </p:cNvSpPr>
          <p:nvPr>
            <p:ph type="dt" sz="half" idx="10"/>
          </p:nvPr>
        </p:nvSpPr>
        <p:spPr/>
        <p:txBody>
          <a:bodyPr/>
          <a:lstStyle/>
          <a:p>
            <a:fld id="{7B2706AB-27E9-2F46-9756-7CEE88C3F56C}" type="datetimeFigureOut">
              <a:rPr lang="en-US" smtClean="0"/>
              <a:t>9/1/2022</a:t>
            </a:fld>
            <a:endParaRPr lang="en-US"/>
          </a:p>
        </p:txBody>
      </p:sp>
      <p:sp>
        <p:nvSpPr>
          <p:cNvPr id="6" name="Footer Placeholder 5">
            <a:extLst>
              <a:ext uri="{FF2B5EF4-FFF2-40B4-BE49-F238E27FC236}">
                <a16:creationId xmlns:a16="http://schemas.microsoft.com/office/drawing/2014/main" id="{9DD7F467-46FB-318C-6D33-7D4022BFF8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6946AC-24B6-7DF8-A641-A08CBE49A0D2}"/>
              </a:ext>
            </a:extLst>
          </p:cNvPr>
          <p:cNvSpPr>
            <a:spLocks noGrp="1"/>
          </p:cNvSpPr>
          <p:nvPr>
            <p:ph type="sldNum" sz="quarter" idx="12"/>
          </p:nvPr>
        </p:nvSpPr>
        <p:spPr/>
        <p:txBody>
          <a:bodyPr/>
          <a:lstStyle/>
          <a:p>
            <a:fld id="{143A9880-3FC1-C545-8F63-03092183F7D1}" type="slidenum">
              <a:rPr lang="en-US" smtClean="0"/>
              <a:t>‹#›</a:t>
            </a:fld>
            <a:endParaRPr lang="en-US"/>
          </a:p>
        </p:txBody>
      </p:sp>
    </p:spTree>
    <p:extLst>
      <p:ext uri="{BB962C8B-B14F-4D97-AF65-F5344CB8AC3E}">
        <p14:creationId xmlns:p14="http://schemas.microsoft.com/office/powerpoint/2010/main" val="2718805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60355-09D4-1F02-811B-DED8EE7E0E9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3EF28E-1E7E-EB92-ABD8-281CD2DFB1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ED0F076-D62A-4AD5-27DE-E2E6153CB15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E677529-EC9D-6E21-6308-848AF7C927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C3A1806-4F65-2240-B9C3-5EE81B3396D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78C59C5-8F74-FB26-B4C6-9C1148E17CD2}"/>
              </a:ext>
            </a:extLst>
          </p:cNvPr>
          <p:cNvSpPr>
            <a:spLocks noGrp="1"/>
          </p:cNvSpPr>
          <p:nvPr>
            <p:ph type="dt" sz="half" idx="10"/>
          </p:nvPr>
        </p:nvSpPr>
        <p:spPr/>
        <p:txBody>
          <a:bodyPr/>
          <a:lstStyle/>
          <a:p>
            <a:fld id="{7B2706AB-27E9-2F46-9756-7CEE88C3F56C}" type="datetimeFigureOut">
              <a:rPr lang="en-US" smtClean="0"/>
              <a:t>9/1/2022</a:t>
            </a:fld>
            <a:endParaRPr lang="en-US"/>
          </a:p>
        </p:txBody>
      </p:sp>
      <p:sp>
        <p:nvSpPr>
          <p:cNvPr id="8" name="Footer Placeholder 7">
            <a:extLst>
              <a:ext uri="{FF2B5EF4-FFF2-40B4-BE49-F238E27FC236}">
                <a16:creationId xmlns:a16="http://schemas.microsoft.com/office/drawing/2014/main" id="{916121B9-6D52-468A-DCAD-274526A8C93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41922F-37C8-8C67-2884-35A4F23B6F1D}"/>
              </a:ext>
            </a:extLst>
          </p:cNvPr>
          <p:cNvSpPr>
            <a:spLocks noGrp="1"/>
          </p:cNvSpPr>
          <p:nvPr>
            <p:ph type="sldNum" sz="quarter" idx="12"/>
          </p:nvPr>
        </p:nvSpPr>
        <p:spPr/>
        <p:txBody>
          <a:bodyPr/>
          <a:lstStyle/>
          <a:p>
            <a:fld id="{143A9880-3FC1-C545-8F63-03092183F7D1}" type="slidenum">
              <a:rPr lang="en-US" smtClean="0"/>
              <a:t>‹#›</a:t>
            </a:fld>
            <a:endParaRPr lang="en-US"/>
          </a:p>
        </p:txBody>
      </p:sp>
    </p:spTree>
    <p:extLst>
      <p:ext uri="{BB962C8B-B14F-4D97-AF65-F5344CB8AC3E}">
        <p14:creationId xmlns:p14="http://schemas.microsoft.com/office/powerpoint/2010/main" val="3622006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F5B40-E3DC-10FD-0C99-81269EC33AA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90E0F55-1DF8-E235-148B-EC3B6CB198B5}"/>
              </a:ext>
            </a:extLst>
          </p:cNvPr>
          <p:cNvSpPr>
            <a:spLocks noGrp="1"/>
          </p:cNvSpPr>
          <p:nvPr>
            <p:ph type="dt" sz="half" idx="10"/>
          </p:nvPr>
        </p:nvSpPr>
        <p:spPr/>
        <p:txBody>
          <a:bodyPr/>
          <a:lstStyle/>
          <a:p>
            <a:fld id="{7B2706AB-27E9-2F46-9756-7CEE88C3F56C}" type="datetimeFigureOut">
              <a:rPr lang="en-US" smtClean="0"/>
              <a:t>9/1/2022</a:t>
            </a:fld>
            <a:endParaRPr lang="en-US"/>
          </a:p>
        </p:txBody>
      </p:sp>
      <p:sp>
        <p:nvSpPr>
          <p:cNvPr id="4" name="Footer Placeholder 3">
            <a:extLst>
              <a:ext uri="{FF2B5EF4-FFF2-40B4-BE49-F238E27FC236}">
                <a16:creationId xmlns:a16="http://schemas.microsoft.com/office/drawing/2014/main" id="{AA613222-3E2B-BCB6-7DFB-A61DE75287B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F58858C-9507-492D-44A5-7342B7FAEC33}"/>
              </a:ext>
            </a:extLst>
          </p:cNvPr>
          <p:cNvSpPr>
            <a:spLocks noGrp="1"/>
          </p:cNvSpPr>
          <p:nvPr>
            <p:ph type="sldNum" sz="quarter" idx="12"/>
          </p:nvPr>
        </p:nvSpPr>
        <p:spPr/>
        <p:txBody>
          <a:bodyPr/>
          <a:lstStyle/>
          <a:p>
            <a:fld id="{143A9880-3FC1-C545-8F63-03092183F7D1}" type="slidenum">
              <a:rPr lang="en-US" smtClean="0"/>
              <a:t>‹#›</a:t>
            </a:fld>
            <a:endParaRPr lang="en-US"/>
          </a:p>
        </p:txBody>
      </p:sp>
    </p:spTree>
    <p:extLst>
      <p:ext uri="{BB962C8B-B14F-4D97-AF65-F5344CB8AC3E}">
        <p14:creationId xmlns:p14="http://schemas.microsoft.com/office/powerpoint/2010/main" val="813732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2D38C0-D500-406E-83E7-856EB1BAC1E5}"/>
              </a:ext>
            </a:extLst>
          </p:cNvPr>
          <p:cNvSpPr>
            <a:spLocks noGrp="1"/>
          </p:cNvSpPr>
          <p:nvPr>
            <p:ph type="dt" sz="half" idx="10"/>
          </p:nvPr>
        </p:nvSpPr>
        <p:spPr/>
        <p:txBody>
          <a:bodyPr/>
          <a:lstStyle/>
          <a:p>
            <a:fld id="{7B2706AB-27E9-2F46-9756-7CEE88C3F56C}" type="datetimeFigureOut">
              <a:rPr lang="en-US" smtClean="0"/>
              <a:t>9/1/2022</a:t>
            </a:fld>
            <a:endParaRPr lang="en-US"/>
          </a:p>
        </p:txBody>
      </p:sp>
      <p:sp>
        <p:nvSpPr>
          <p:cNvPr id="3" name="Footer Placeholder 2">
            <a:extLst>
              <a:ext uri="{FF2B5EF4-FFF2-40B4-BE49-F238E27FC236}">
                <a16:creationId xmlns:a16="http://schemas.microsoft.com/office/drawing/2014/main" id="{D87292AD-B9FD-C7AB-961D-54A328B66E4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159E24-0BD7-A10A-6D50-5130F439B814}"/>
              </a:ext>
            </a:extLst>
          </p:cNvPr>
          <p:cNvSpPr>
            <a:spLocks noGrp="1"/>
          </p:cNvSpPr>
          <p:nvPr>
            <p:ph type="sldNum" sz="quarter" idx="12"/>
          </p:nvPr>
        </p:nvSpPr>
        <p:spPr/>
        <p:txBody>
          <a:bodyPr/>
          <a:lstStyle/>
          <a:p>
            <a:fld id="{143A9880-3FC1-C545-8F63-03092183F7D1}" type="slidenum">
              <a:rPr lang="en-US" smtClean="0"/>
              <a:t>‹#›</a:t>
            </a:fld>
            <a:endParaRPr lang="en-US"/>
          </a:p>
        </p:txBody>
      </p:sp>
    </p:spTree>
    <p:extLst>
      <p:ext uri="{BB962C8B-B14F-4D97-AF65-F5344CB8AC3E}">
        <p14:creationId xmlns:p14="http://schemas.microsoft.com/office/powerpoint/2010/main" val="4032372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3726A-ADF7-3836-F8C4-CAC0B0FBF8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4D6B48E-C923-837C-F6DC-FDAA6D44F2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ECB64A5-A27B-3690-4445-0D662CCA39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B2ABF50-AE4D-730F-2664-9AD24C8573C9}"/>
              </a:ext>
            </a:extLst>
          </p:cNvPr>
          <p:cNvSpPr>
            <a:spLocks noGrp="1"/>
          </p:cNvSpPr>
          <p:nvPr>
            <p:ph type="dt" sz="half" idx="10"/>
          </p:nvPr>
        </p:nvSpPr>
        <p:spPr/>
        <p:txBody>
          <a:bodyPr/>
          <a:lstStyle/>
          <a:p>
            <a:fld id="{7B2706AB-27E9-2F46-9756-7CEE88C3F56C}" type="datetimeFigureOut">
              <a:rPr lang="en-US" smtClean="0"/>
              <a:t>9/1/2022</a:t>
            </a:fld>
            <a:endParaRPr lang="en-US"/>
          </a:p>
        </p:txBody>
      </p:sp>
      <p:sp>
        <p:nvSpPr>
          <p:cNvPr id="6" name="Footer Placeholder 5">
            <a:extLst>
              <a:ext uri="{FF2B5EF4-FFF2-40B4-BE49-F238E27FC236}">
                <a16:creationId xmlns:a16="http://schemas.microsoft.com/office/drawing/2014/main" id="{52031A47-75BF-5756-036F-0EED1920E6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4EC4CE-463F-7303-3AAB-2E916F6F70A1}"/>
              </a:ext>
            </a:extLst>
          </p:cNvPr>
          <p:cNvSpPr>
            <a:spLocks noGrp="1"/>
          </p:cNvSpPr>
          <p:nvPr>
            <p:ph type="sldNum" sz="quarter" idx="12"/>
          </p:nvPr>
        </p:nvSpPr>
        <p:spPr/>
        <p:txBody>
          <a:bodyPr/>
          <a:lstStyle/>
          <a:p>
            <a:fld id="{143A9880-3FC1-C545-8F63-03092183F7D1}" type="slidenum">
              <a:rPr lang="en-US" smtClean="0"/>
              <a:t>‹#›</a:t>
            </a:fld>
            <a:endParaRPr lang="en-US"/>
          </a:p>
        </p:txBody>
      </p:sp>
    </p:spTree>
    <p:extLst>
      <p:ext uri="{BB962C8B-B14F-4D97-AF65-F5344CB8AC3E}">
        <p14:creationId xmlns:p14="http://schemas.microsoft.com/office/powerpoint/2010/main" val="2711628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F70F9-F348-CA82-347B-828CF95522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6EC79F4-ADD4-ACF0-2FEE-9F74408920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6E8B992-A999-EF29-177B-62252A3897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5A95C4-7EAE-19A5-8E8C-AF271C33ADE8}"/>
              </a:ext>
            </a:extLst>
          </p:cNvPr>
          <p:cNvSpPr>
            <a:spLocks noGrp="1"/>
          </p:cNvSpPr>
          <p:nvPr>
            <p:ph type="dt" sz="half" idx="10"/>
          </p:nvPr>
        </p:nvSpPr>
        <p:spPr/>
        <p:txBody>
          <a:bodyPr/>
          <a:lstStyle/>
          <a:p>
            <a:fld id="{7B2706AB-27E9-2F46-9756-7CEE88C3F56C}" type="datetimeFigureOut">
              <a:rPr lang="en-US" smtClean="0"/>
              <a:t>9/1/2022</a:t>
            </a:fld>
            <a:endParaRPr lang="en-US"/>
          </a:p>
        </p:txBody>
      </p:sp>
      <p:sp>
        <p:nvSpPr>
          <p:cNvPr id="6" name="Footer Placeholder 5">
            <a:extLst>
              <a:ext uri="{FF2B5EF4-FFF2-40B4-BE49-F238E27FC236}">
                <a16:creationId xmlns:a16="http://schemas.microsoft.com/office/drawing/2014/main" id="{D409C2FA-C688-D32A-CB01-3FE37C937E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BCDA88-6ABA-6BF6-643A-330591F3C4F6}"/>
              </a:ext>
            </a:extLst>
          </p:cNvPr>
          <p:cNvSpPr>
            <a:spLocks noGrp="1"/>
          </p:cNvSpPr>
          <p:nvPr>
            <p:ph type="sldNum" sz="quarter" idx="12"/>
          </p:nvPr>
        </p:nvSpPr>
        <p:spPr/>
        <p:txBody>
          <a:bodyPr/>
          <a:lstStyle/>
          <a:p>
            <a:fld id="{143A9880-3FC1-C545-8F63-03092183F7D1}" type="slidenum">
              <a:rPr lang="en-US" smtClean="0"/>
              <a:t>‹#›</a:t>
            </a:fld>
            <a:endParaRPr lang="en-US"/>
          </a:p>
        </p:txBody>
      </p:sp>
    </p:spTree>
    <p:extLst>
      <p:ext uri="{BB962C8B-B14F-4D97-AF65-F5344CB8AC3E}">
        <p14:creationId xmlns:p14="http://schemas.microsoft.com/office/powerpoint/2010/main" val="1834087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3F2A1-F570-F156-A18D-8FDA708EB1C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0F589EA-0318-CB37-70A5-FD018C4BABC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C24A29-6369-692D-11EB-87B6946238BD}"/>
              </a:ext>
            </a:extLst>
          </p:cNvPr>
          <p:cNvSpPr>
            <a:spLocks noGrp="1"/>
          </p:cNvSpPr>
          <p:nvPr>
            <p:ph type="dt" sz="half" idx="10"/>
          </p:nvPr>
        </p:nvSpPr>
        <p:spPr/>
        <p:txBody>
          <a:bodyPr/>
          <a:lstStyle/>
          <a:p>
            <a:fld id="{7B2706AB-27E9-2F46-9756-7CEE88C3F56C}" type="datetimeFigureOut">
              <a:rPr lang="en-US" smtClean="0"/>
              <a:t>9/1/2022</a:t>
            </a:fld>
            <a:endParaRPr lang="en-US"/>
          </a:p>
        </p:txBody>
      </p:sp>
      <p:sp>
        <p:nvSpPr>
          <p:cNvPr id="5" name="Footer Placeholder 4">
            <a:extLst>
              <a:ext uri="{FF2B5EF4-FFF2-40B4-BE49-F238E27FC236}">
                <a16:creationId xmlns:a16="http://schemas.microsoft.com/office/drawing/2014/main" id="{0653E34E-BF49-22EF-3CB6-2DE3064A5A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354A50-612F-DCDB-55CE-653F035206F4}"/>
              </a:ext>
            </a:extLst>
          </p:cNvPr>
          <p:cNvSpPr>
            <a:spLocks noGrp="1"/>
          </p:cNvSpPr>
          <p:nvPr>
            <p:ph type="sldNum" sz="quarter" idx="12"/>
          </p:nvPr>
        </p:nvSpPr>
        <p:spPr/>
        <p:txBody>
          <a:bodyPr/>
          <a:lstStyle/>
          <a:p>
            <a:fld id="{143A9880-3FC1-C545-8F63-03092183F7D1}" type="slidenum">
              <a:rPr lang="en-US" smtClean="0"/>
              <a:t>‹#›</a:t>
            </a:fld>
            <a:endParaRPr lang="en-US"/>
          </a:p>
        </p:txBody>
      </p:sp>
    </p:spTree>
    <p:extLst>
      <p:ext uri="{BB962C8B-B14F-4D97-AF65-F5344CB8AC3E}">
        <p14:creationId xmlns:p14="http://schemas.microsoft.com/office/powerpoint/2010/main" val="1666420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2C27CC-00E0-F95A-8F64-3B0502DF420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2F116AD-8080-C9B7-5DBE-ECF4D8B6AC4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F868E7-FEF4-3E3A-EF6B-7732A0996CA0}"/>
              </a:ext>
            </a:extLst>
          </p:cNvPr>
          <p:cNvSpPr>
            <a:spLocks noGrp="1"/>
          </p:cNvSpPr>
          <p:nvPr>
            <p:ph type="dt" sz="half" idx="10"/>
          </p:nvPr>
        </p:nvSpPr>
        <p:spPr/>
        <p:txBody>
          <a:bodyPr/>
          <a:lstStyle/>
          <a:p>
            <a:fld id="{7B2706AB-27E9-2F46-9756-7CEE88C3F56C}" type="datetimeFigureOut">
              <a:rPr lang="en-US" smtClean="0"/>
              <a:t>9/1/2022</a:t>
            </a:fld>
            <a:endParaRPr lang="en-US"/>
          </a:p>
        </p:txBody>
      </p:sp>
      <p:sp>
        <p:nvSpPr>
          <p:cNvPr id="5" name="Footer Placeholder 4">
            <a:extLst>
              <a:ext uri="{FF2B5EF4-FFF2-40B4-BE49-F238E27FC236}">
                <a16:creationId xmlns:a16="http://schemas.microsoft.com/office/drawing/2014/main" id="{8F740395-C4D8-E0F9-A896-FE3EF55811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B8E554-D439-F217-C9DA-DDABD4B806B1}"/>
              </a:ext>
            </a:extLst>
          </p:cNvPr>
          <p:cNvSpPr>
            <a:spLocks noGrp="1"/>
          </p:cNvSpPr>
          <p:nvPr>
            <p:ph type="sldNum" sz="quarter" idx="12"/>
          </p:nvPr>
        </p:nvSpPr>
        <p:spPr/>
        <p:txBody>
          <a:bodyPr/>
          <a:lstStyle/>
          <a:p>
            <a:fld id="{143A9880-3FC1-C545-8F63-03092183F7D1}" type="slidenum">
              <a:rPr lang="en-US" smtClean="0"/>
              <a:t>‹#›</a:t>
            </a:fld>
            <a:endParaRPr lang="en-US"/>
          </a:p>
        </p:txBody>
      </p:sp>
    </p:spTree>
    <p:extLst>
      <p:ext uri="{BB962C8B-B14F-4D97-AF65-F5344CB8AC3E}">
        <p14:creationId xmlns:p14="http://schemas.microsoft.com/office/powerpoint/2010/main" val="445448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76B298-1103-5671-2E78-D4090A2624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7AC2AD4-FABC-B5CB-A13D-AFE5B68F42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5800D6-D331-3947-2C4B-1287F99804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2706AB-27E9-2F46-9756-7CEE88C3F56C}" type="datetimeFigureOut">
              <a:rPr lang="en-US" smtClean="0"/>
              <a:t>9/1/2022</a:t>
            </a:fld>
            <a:endParaRPr lang="en-US"/>
          </a:p>
        </p:txBody>
      </p:sp>
      <p:sp>
        <p:nvSpPr>
          <p:cNvPr id="5" name="Footer Placeholder 4">
            <a:extLst>
              <a:ext uri="{FF2B5EF4-FFF2-40B4-BE49-F238E27FC236}">
                <a16:creationId xmlns:a16="http://schemas.microsoft.com/office/drawing/2014/main" id="{12C7FD84-E719-3A8B-83E6-E33021821F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D661499-2F5D-3793-52F6-06BEF316BA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3A9880-3FC1-C545-8F63-03092183F7D1}" type="slidenum">
              <a:rPr lang="en-US" smtClean="0"/>
              <a:t>‹#›</a:t>
            </a:fld>
            <a:endParaRPr lang="en-US"/>
          </a:p>
        </p:txBody>
      </p:sp>
    </p:spTree>
    <p:extLst>
      <p:ext uri="{BB962C8B-B14F-4D97-AF65-F5344CB8AC3E}">
        <p14:creationId xmlns:p14="http://schemas.microsoft.com/office/powerpoint/2010/main" val="2968644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3.jp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png"/><Relationship Id="rId7" Type="http://schemas.openxmlformats.org/officeDocument/2006/relationships/image" Target="../media/image21.jp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jpg"/><Relationship Id="rId10" Type="http://schemas.openxmlformats.org/officeDocument/2006/relationships/image" Target="../media/image24.jpeg"/><Relationship Id="rId4" Type="http://schemas.openxmlformats.org/officeDocument/2006/relationships/image" Target="../media/image18.png"/><Relationship Id="rId9" Type="http://schemas.openxmlformats.org/officeDocument/2006/relationships/image" Target="../media/image23.jpeg"/></Relationships>
</file>

<file path=ppt/slides/_rels/slide1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3183" y="1626847"/>
            <a:ext cx="10389704" cy="3854068"/>
          </a:xfrm>
          <a:prstGeom prst="rect">
            <a:avLst/>
          </a:prstGeom>
        </p:spPr>
        <p:txBody>
          <a:bodyPr wrap="square">
            <a:spAutoFit/>
          </a:bodyPr>
          <a:lstStyle/>
          <a:p>
            <a:pPr algn="ctr">
              <a:lnSpc>
                <a:spcPct val="107000"/>
              </a:lnSpc>
              <a:spcAft>
                <a:spcPts val="800"/>
              </a:spcAft>
            </a:pPr>
            <a:r>
              <a:rPr lang="en-GB" sz="24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Welcome to this class room based lesson on sudden death investigations and delivering the death message.</a:t>
            </a:r>
          </a:p>
          <a:p>
            <a:pPr algn="ctr">
              <a:lnSpc>
                <a:spcPct val="107000"/>
              </a:lnSpc>
              <a:spcAft>
                <a:spcPts val="800"/>
              </a:spcAft>
            </a:pPr>
            <a:endParaRPr lang="en-GB" sz="24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24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Sudden Death is a subject that can stir up strong and surprising emotions. If you have any concerns about the subject matter, we urge you to speak to a trainer prior to the start of the lesson.</a:t>
            </a:r>
            <a:br>
              <a:rPr lang="en-GB" sz="24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br>
            <a:br>
              <a:rPr lang="en-GB" sz="24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GB" sz="24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NOTE – At the end of this presentation there will be images of a graphic nature. There will be another warning prior.</a:t>
            </a:r>
            <a:endParaRPr lang="en-GB" sz="24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1310499" y="1095123"/>
            <a:ext cx="9571002" cy="491751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735" y="249652"/>
            <a:ext cx="1036465" cy="1287960"/>
          </a:xfrm>
          <a:prstGeom prst="rect">
            <a:avLst/>
          </a:prstGeom>
          <a:noFill/>
        </p:spPr>
      </p:pic>
    </p:spTree>
    <p:extLst>
      <p:ext uri="{BB962C8B-B14F-4D97-AF65-F5344CB8AC3E}">
        <p14:creationId xmlns:p14="http://schemas.microsoft.com/office/powerpoint/2010/main" val="275397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Man injured in Bracknell doorstep shooting - BBC News">
            <a:extLst>
              <a:ext uri="{FF2B5EF4-FFF2-40B4-BE49-F238E27FC236}">
                <a16:creationId xmlns:a16="http://schemas.microsoft.com/office/drawing/2014/main" id="{956E1A3F-B778-F4E8-E8F7-9A219D4C57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423" r="-1" b="10364"/>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F351A9A-F0BF-8DFE-9819-25B4E2C9B9DF}"/>
              </a:ext>
            </a:extLst>
          </p:cNvPr>
          <p:cNvPicPr>
            <a:picLocks noChangeAspect="1"/>
          </p:cNvPicPr>
          <p:nvPr/>
        </p:nvPicPr>
        <p:blipFill rotWithShape="1">
          <a:blip r:embed="rId4">
            <a:extLst>
              <a:ext uri="{28A0092B-C50C-407E-A947-70E740481C1C}">
                <a14:useLocalDpi xmlns:a14="http://schemas.microsoft.com/office/drawing/2010/main" val="0"/>
              </a:ext>
            </a:extLst>
          </a:blip>
          <a:srcRect t="29348" b="6966"/>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035" name="Freeform: Shape 1034">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p:cNvSpPr txBox="1"/>
          <p:nvPr/>
        </p:nvSpPr>
        <p:spPr>
          <a:xfrm>
            <a:off x="438912" y="1524659"/>
            <a:ext cx="5019074" cy="2774088"/>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endParaRPr kumimoji="0" lang="en-US" sz="5400" b="1" i="0" u="none" strike="noStrike" kern="1200" cap="none" spc="0" normalizeH="0" baseline="0" noProof="0">
              <a:ln>
                <a:noFill/>
              </a:ln>
              <a:solidFill>
                <a:schemeClr val="tx1"/>
              </a:solidFill>
              <a:effectLst/>
              <a:uLnTx/>
              <a:uFillTx/>
              <a:latin typeface="+mj-lt"/>
              <a:ea typeface="+mj-ea"/>
              <a:cs typeface="+mj-cs"/>
            </a:endParaRPr>
          </a:p>
          <a:p>
            <a:pPr marL="0" marR="0" lvl="0" indent="0" fontAlgn="auto">
              <a:lnSpc>
                <a:spcPct val="90000"/>
              </a:lnSpc>
              <a:spcBef>
                <a:spcPct val="0"/>
              </a:spcBef>
              <a:spcAft>
                <a:spcPts val="600"/>
              </a:spcAft>
              <a:buClrTx/>
              <a:buSzTx/>
              <a:tabLst/>
              <a:defRPr/>
            </a:pPr>
            <a:r>
              <a:rPr lang="en-US" sz="5400" b="1" kern="1200">
                <a:solidFill>
                  <a:schemeClr val="tx1"/>
                </a:solidFill>
                <a:latin typeface="+mj-lt"/>
                <a:ea typeface="+mj-ea"/>
                <a:cs typeface="+mj-cs"/>
              </a:rPr>
              <a:t>Sudden </a:t>
            </a:r>
            <a:r>
              <a:rPr kumimoji="0" lang="en-US" sz="5400" b="1" i="0" u="none" strike="noStrike" kern="1200" cap="none" spc="0" normalizeH="0" baseline="0" noProof="0">
                <a:ln>
                  <a:noFill/>
                </a:ln>
                <a:solidFill>
                  <a:schemeClr val="tx1"/>
                </a:solidFill>
                <a:effectLst/>
                <a:uLnTx/>
                <a:uFillTx/>
                <a:latin typeface="+mj-lt"/>
                <a:ea typeface="+mj-ea"/>
                <a:cs typeface="+mj-cs"/>
              </a:rPr>
              <a:t>Death</a:t>
            </a:r>
          </a:p>
          <a:p>
            <a:pPr marL="0" marR="0" lvl="0" indent="0" fontAlgn="auto">
              <a:lnSpc>
                <a:spcPct val="90000"/>
              </a:lnSpc>
              <a:spcBef>
                <a:spcPct val="0"/>
              </a:spcBef>
              <a:spcAft>
                <a:spcPts val="600"/>
              </a:spcAft>
              <a:buClrTx/>
              <a:buSzTx/>
              <a:tabLst/>
              <a:defRPr/>
            </a:pPr>
            <a:endParaRPr kumimoji="0" lang="en-US" sz="5400" b="0" i="0" u="none" strike="noStrike" kern="1200" cap="none" spc="0" normalizeH="0" baseline="0" noProof="0">
              <a:ln>
                <a:noFill/>
              </a:ln>
              <a:solidFill>
                <a:schemeClr val="tx1"/>
              </a:solidFill>
              <a:effectLst/>
              <a:uLnTx/>
              <a:uFillTx/>
              <a:latin typeface="+mj-lt"/>
              <a:ea typeface="+mj-ea"/>
              <a:cs typeface="+mj-cs"/>
            </a:endParaRPr>
          </a:p>
        </p:txBody>
      </p:sp>
      <p:sp>
        <p:nvSpPr>
          <p:cNvPr id="1039" name="Rectangle 103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041" name="Rectangle 104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204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Oval 103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ew leads for police after Ashington attack - Chronicle Live">
            <a:extLst>
              <a:ext uri="{FF2B5EF4-FFF2-40B4-BE49-F238E27FC236}">
                <a16:creationId xmlns:a16="http://schemas.microsoft.com/office/drawing/2014/main" id="{418795DE-968E-AA72-76B8-756A7D5C2B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73" r="22481"/>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1035"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037"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C0BD2927-4230-D887-2462-4E16A2D0BB4D}"/>
              </a:ext>
            </a:extLst>
          </p:cNvPr>
          <p:cNvSpPr txBox="1"/>
          <p:nvPr/>
        </p:nvSpPr>
        <p:spPr>
          <a:xfrm>
            <a:off x="6657715" y="2990818"/>
            <a:ext cx="4195673" cy="2913872"/>
          </a:xfrm>
          <a:prstGeom prst="rect">
            <a:avLst/>
          </a:prstGeom>
        </p:spPr>
        <p:txBody>
          <a:bodyPr vert="horz" lIns="91440" tIns="45720" rIns="91440" bIns="45720" rtlCol="0" anchor="t">
            <a:normAutofit/>
          </a:bodyPr>
          <a:lstStyle/>
          <a:p>
            <a:pPr marL="228600" lvl="0" indent="-228600">
              <a:lnSpc>
                <a:spcPct val="90000"/>
              </a:lnSpc>
              <a:spcAft>
                <a:spcPts val="600"/>
              </a:spcAft>
              <a:buFont typeface="Arial" panose="020B0604020202020204" pitchFamily="34" charset="0"/>
              <a:buChar char="•"/>
            </a:pPr>
            <a:r>
              <a:rPr lang="en-US" sz="2000" b="0">
                <a:solidFill>
                  <a:schemeClr val="tx1">
                    <a:alpha val="80000"/>
                  </a:schemeClr>
                </a:solidFill>
                <a:effectLst/>
              </a:rPr>
              <a:t>State considerations for responding to common high-risk incidents</a:t>
            </a:r>
          </a:p>
          <a:p>
            <a:pPr marL="228600" lvl="0" indent="-228600">
              <a:lnSpc>
                <a:spcPct val="90000"/>
              </a:lnSpc>
              <a:spcAft>
                <a:spcPts val="600"/>
              </a:spcAft>
              <a:buFont typeface="Arial" panose="020B0604020202020204" pitchFamily="34" charset="0"/>
              <a:buChar char="•"/>
            </a:pPr>
            <a:r>
              <a:rPr lang="en-US" sz="2000" b="0">
                <a:solidFill>
                  <a:schemeClr val="tx1">
                    <a:alpha val="80000"/>
                  </a:schemeClr>
                </a:solidFill>
                <a:effectLst/>
              </a:rPr>
              <a:t>State considerations for managing a scene of a sudden death</a:t>
            </a:r>
          </a:p>
          <a:p>
            <a:pPr marL="228600" lvl="0" indent="-228600">
              <a:lnSpc>
                <a:spcPct val="90000"/>
              </a:lnSpc>
              <a:spcAft>
                <a:spcPts val="600"/>
              </a:spcAft>
              <a:buFont typeface="Arial" panose="020B0604020202020204" pitchFamily="34" charset="0"/>
              <a:buChar char="•"/>
            </a:pPr>
            <a:r>
              <a:rPr lang="en-US" sz="2000" b="0">
                <a:solidFill>
                  <a:schemeClr val="tx1">
                    <a:alpha val="80000"/>
                  </a:schemeClr>
                </a:solidFill>
                <a:effectLst/>
              </a:rPr>
              <a:t>Identify differences between suspicious and non-suspicious sudden deaths</a:t>
            </a:r>
          </a:p>
          <a:p>
            <a:pPr marL="228600" marR="0" lvl="0" indent="-228600" fontAlgn="auto">
              <a:lnSpc>
                <a:spcPct val="90000"/>
              </a:lnSpc>
              <a:spcBef>
                <a:spcPts val="0"/>
              </a:spcBef>
              <a:spcAft>
                <a:spcPts val="600"/>
              </a:spcAft>
              <a:buClrTx/>
              <a:buSzTx/>
              <a:buFont typeface="Arial" panose="020B0604020202020204" pitchFamily="34" charset="0"/>
              <a:buChar char="•"/>
              <a:tabLst/>
              <a:defRPr/>
            </a:pPr>
            <a:r>
              <a:rPr lang="en-US" sz="2000" b="0">
                <a:solidFill>
                  <a:schemeClr val="tx1">
                    <a:alpha val="80000"/>
                  </a:schemeClr>
                </a:solidFill>
                <a:effectLst/>
              </a:rPr>
              <a:t>Understand</a:t>
            </a:r>
            <a:r>
              <a:rPr lang="en-US" sz="2000" b="0" baseline="0">
                <a:solidFill>
                  <a:schemeClr val="tx1">
                    <a:alpha val="80000"/>
                  </a:schemeClr>
                </a:solidFill>
                <a:effectLst/>
              </a:rPr>
              <a:t> the</a:t>
            </a:r>
            <a:r>
              <a:rPr lang="en-US" sz="2000" b="1">
                <a:solidFill>
                  <a:schemeClr val="tx1">
                    <a:alpha val="80000"/>
                  </a:schemeClr>
                </a:solidFill>
                <a:effectLst/>
              </a:rPr>
              <a:t> </a:t>
            </a:r>
            <a:r>
              <a:rPr lang="en-US" sz="2000">
                <a:solidFill>
                  <a:schemeClr val="tx1">
                    <a:alpha val="80000"/>
                  </a:schemeClr>
                </a:solidFill>
                <a:effectLst/>
              </a:rPr>
              <a:t>importance of initial actions at a sudden death.</a:t>
            </a:r>
          </a:p>
        </p:txBody>
      </p:sp>
      <p:sp>
        <p:nvSpPr>
          <p:cNvPr id="1039"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041"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2508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674880" y="577486"/>
            <a:ext cx="8045422" cy="646331"/>
          </a:xfrm>
          <a:prstGeom prst="rect">
            <a:avLst/>
          </a:prstGeom>
          <a:solidFill>
            <a:schemeClr val="accent6">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What is a Sudden Death? </a:t>
            </a:r>
          </a:p>
        </p:txBody>
      </p:sp>
      <p:sp>
        <p:nvSpPr>
          <p:cNvPr id="6" name="Content Placeholder 4"/>
          <p:cNvSpPr txBox="1">
            <a:spLocks/>
          </p:cNvSpPr>
          <p:nvPr/>
        </p:nvSpPr>
        <p:spPr>
          <a:xfrm>
            <a:off x="2823411" y="1914236"/>
            <a:ext cx="5309935"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2" name="Rectangle 1"/>
          <p:cNvSpPr/>
          <p:nvPr/>
        </p:nvSpPr>
        <p:spPr>
          <a:xfrm>
            <a:off x="673646" y="1590780"/>
            <a:ext cx="10047889" cy="4031873"/>
          </a:xfrm>
          <a:prstGeom prst="rect">
            <a:avLst/>
          </a:prstGeom>
        </p:spPr>
        <p:txBody>
          <a:bodyPr wrap="square">
            <a:spAutoFit/>
          </a:bodyPr>
          <a:lstStyle/>
          <a:p>
            <a:pPr algn="ctr"/>
            <a:r>
              <a:rPr lang="en-GB" sz="3200" b="1" dirty="0">
                <a:solidFill>
                  <a:srgbClr val="002060"/>
                </a:solidFill>
              </a:rPr>
              <a:t>Over and above Murder or Manslaughter there are categories of death which are treated as “Sudden Death” due to the circumstances or cause of death not being clear at the time.</a:t>
            </a:r>
          </a:p>
          <a:p>
            <a:pPr algn="ctr"/>
            <a:endParaRPr lang="en-GB" sz="3200" b="1" dirty="0">
              <a:solidFill>
                <a:srgbClr val="002060"/>
              </a:solidFill>
            </a:endParaRPr>
          </a:p>
          <a:p>
            <a:pPr algn="ctr"/>
            <a:r>
              <a:rPr lang="en-GB" sz="3200" b="1" dirty="0">
                <a:solidFill>
                  <a:srgbClr val="002060"/>
                </a:solidFill>
              </a:rPr>
              <a:t>When the cause of a person’s death is not obvious than the death will require a full and thorough investigation. </a:t>
            </a:r>
          </a:p>
          <a:p>
            <a:pPr algn="ctr"/>
            <a:endParaRPr lang="en-GB" sz="3200" b="1" dirty="0">
              <a:solidFill>
                <a:srgbClr val="002060"/>
              </a:solidFill>
            </a:endParaRPr>
          </a:p>
        </p:txBody>
      </p:sp>
    </p:spTree>
    <p:extLst>
      <p:ext uri="{BB962C8B-B14F-4D97-AF65-F5344CB8AC3E}">
        <p14:creationId xmlns:p14="http://schemas.microsoft.com/office/powerpoint/2010/main" val="3344812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1954924" y="2387201"/>
            <a:ext cx="8586951" cy="1837957"/>
          </a:xfrm>
          <a:prstGeom prst="rect">
            <a:avLst/>
          </a:prstGeom>
        </p:spPr>
        <p:txBody>
          <a:bodyPr vert="horz" lIns="91440" tIns="45720" rIns="91440" bIns="45720" numCol="2"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srgbClr val="002060"/>
                </a:solidFill>
                <a:effectLst/>
                <a:uLnTx/>
                <a:uFillTx/>
                <a:latin typeface="Calibri"/>
              </a:rPr>
              <a:t>Suspicious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srgbClr val="002060"/>
                </a:solidFill>
                <a:effectLst/>
                <a:uLnTx/>
                <a:uFillTx/>
                <a:latin typeface="Calibri"/>
              </a:rPr>
              <a:t>Non Suspicious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srgbClr val="002060"/>
                </a:solidFill>
                <a:effectLst/>
                <a:uLnTx/>
                <a:uFillTx/>
                <a:latin typeface="Calibri"/>
              </a:rPr>
              <a:t>Suicide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GB" sz="3600" dirty="0">
                <a:solidFill>
                  <a:srgbClr val="002060"/>
                </a:solidFill>
                <a:latin typeface="Calibri"/>
              </a:rPr>
              <a:t>Drugs</a:t>
            </a:r>
            <a:endParaRPr kumimoji="0" lang="en-GB" sz="3600" b="0" i="0" u="none" strike="noStrike" kern="1200" cap="none" spc="0" normalizeH="0" baseline="0" noProof="0" dirty="0">
              <a:ln>
                <a:noFill/>
              </a:ln>
              <a:solidFill>
                <a:srgbClr val="002060"/>
              </a:solidFill>
              <a:effectLst/>
              <a:uLnTx/>
              <a:uFillTx/>
              <a:latin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srgbClr val="002060"/>
                </a:solidFill>
                <a:effectLst/>
                <a:uLnTx/>
                <a:uFillTx/>
                <a:latin typeface="Calibri"/>
              </a:rPr>
              <a:t>Sudden Infant Death Syndrome (SIDS)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GB" sz="3600" dirty="0">
                <a:solidFill>
                  <a:srgbClr val="002060"/>
                </a:solidFill>
                <a:latin typeface="Calibri"/>
              </a:rPr>
              <a:t>Death of Children</a:t>
            </a:r>
            <a:endParaRPr kumimoji="0" lang="en-GB" sz="3600" b="0" i="0" u="none" strike="noStrike" kern="1200" cap="none" spc="0" normalizeH="0" baseline="0" noProof="0" dirty="0">
              <a:ln>
                <a:noFill/>
              </a:ln>
              <a:solidFill>
                <a:srgbClr val="002060"/>
              </a:solidFill>
              <a:effectLst/>
              <a:uLnTx/>
              <a:uFillTx/>
              <a:latin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srgbClr val="002060"/>
                </a:solidFill>
                <a:effectLst/>
                <a:uLnTx/>
                <a:uFillTx/>
                <a:latin typeface="Calibri"/>
              </a:rPr>
              <a:t>Industrial</a:t>
            </a:r>
          </a:p>
        </p:txBody>
      </p:sp>
      <p:sp>
        <p:nvSpPr>
          <p:cNvPr id="5" name="TextBox 4"/>
          <p:cNvSpPr txBox="1"/>
          <p:nvPr/>
        </p:nvSpPr>
        <p:spPr>
          <a:xfrm>
            <a:off x="1674880" y="577486"/>
            <a:ext cx="8045422" cy="646331"/>
          </a:xfrm>
          <a:prstGeom prst="rect">
            <a:avLst/>
          </a:prstGeom>
          <a:solidFill>
            <a:schemeClr val="accent6">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Types of Sudden Death </a:t>
            </a:r>
          </a:p>
        </p:txBody>
      </p:sp>
    </p:spTree>
    <p:extLst>
      <p:ext uri="{BB962C8B-B14F-4D97-AF65-F5344CB8AC3E}">
        <p14:creationId xmlns:p14="http://schemas.microsoft.com/office/powerpoint/2010/main" val="4207424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1417" y="32081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Simple Sudden Death </a:t>
            </a:r>
          </a:p>
        </p:txBody>
      </p:sp>
      <p:sp>
        <p:nvSpPr>
          <p:cNvPr id="2" name="Rounded Rectangle 1"/>
          <p:cNvSpPr/>
          <p:nvPr/>
        </p:nvSpPr>
        <p:spPr>
          <a:xfrm>
            <a:off x="1698171" y="1514033"/>
            <a:ext cx="3942608" cy="81939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Dr called to certify death</a:t>
            </a:r>
          </a:p>
        </p:txBody>
      </p:sp>
      <p:sp>
        <p:nvSpPr>
          <p:cNvPr id="6" name="Rounded Rectangle 5"/>
          <p:cNvSpPr/>
          <p:nvPr/>
        </p:nvSpPr>
        <p:spPr>
          <a:xfrm>
            <a:off x="2761170" y="2540765"/>
            <a:ext cx="3942608" cy="81939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Death Expected</a:t>
            </a:r>
          </a:p>
        </p:txBody>
      </p:sp>
      <p:sp>
        <p:nvSpPr>
          <p:cNvPr id="7" name="Rounded Rectangle 6"/>
          <p:cNvSpPr/>
          <p:nvPr/>
        </p:nvSpPr>
        <p:spPr>
          <a:xfrm>
            <a:off x="4043706" y="3567497"/>
            <a:ext cx="3942608" cy="81939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E.G. Illness</a:t>
            </a:r>
          </a:p>
        </p:txBody>
      </p:sp>
      <p:sp>
        <p:nvSpPr>
          <p:cNvPr id="8" name="Rounded Rectangle 7"/>
          <p:cNvSpPr/>
          <p:nvPr/>
        </p:nvSpPr>
        <p:spPr>
          <a:xfrm>
            <a:off x="6288143" y="4614145"/>
            <a:ext cx="3942608" cy="819398"/>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Dr Issues Death Certificate</a:t>
            </a:r>
          </a:p>
        </p:txBody>
      </p:sp>
      <p:cxnSp>
        <p:nvCxnSpPr>
          <p:cNvPr id="11" name="Curved Connector 10"/>
          <p:cNvCxnSpPr>
            <a:stCxn id="2" idx="3"/>
          </p:cNvCxnSpPr>
          <p:nvPr/>
        </p:nvCxnSpPr>
        <p:spPr>
          <a:xfrm>
            <a:off x="5640779" y="1923732"/>
            <a:ext cx="510639" cy="617033"/>
          </a:xfrm>
          <a:prstGeom prst="curvedConnector2">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Curved Connector 12"/>
          <p:cNvCxnSpPr>
            <a:endCxn id="7" idx="1"/>
          </p:cNvCxnSpPr>
          <p:nvPr/>
        </p:nvCxnSpPr>
        <p:spPr>
          <a:xfrm>
            <a:off x="3218213" y="3360163"/>
            <a:ext cx="825493" cy="617033"/>
          </a:xfrm>
          <a:prstGeom prst="curved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Curved Connector 14"/>
          <p:cNvCxnSpPr>
            <a:stCxn id="7" idx="3"/>
          </p:cNvCxnSpPr>
          <p:nvPr/>
        </p:nvCxnSpPr>
        <p:spPr>
          <a:xfrm>
            <a:off x="7986314" y="3977196"/>
            <a:ext cx="599546" cy="617033"/>
          </a:xfrm>
          <a:prstGeom prst="curvedConnector2">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1219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7807" y="13457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Unexpected Sudden Death </a:t>
            </a:r>
          </a:p>
        </p:txBody>
      </p:sp>
      <p:sp>
        <p:nvSpPr>
          <p:cNvPr id="2" name="Rounded Rectangle 1"/>
          <p:cNvSpPr/>
          <p:nvPr/>
        </p:nvSpPr>
        <p:spPr>
          <a:xfrm>
            <a:off x="1100153" y="1022219"/>
            <a:ext cx="2802577" cy="985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Dr Cannot Issue Certificate or Paramedics Attend</a:t>
            </a:r>
          </a:p>
        </p:txBody>
      </p:sp>
      <p:sp>
        <p:nvSpPr>
          <p:cNvPr id="7" name="Rounded Rectangle 6"/>
          <p:cNvSpPr/>
          <p:nvPr/>
        </p:nvSpPr>
        <p:spPr>
          <a:xfrm>
            <a:off x="4639723" y="1028510"/>
            <a:ext cx="2802577" cy="985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Police Informed and Issued with a ROLE</a:t>
            </a:r>
          </a:p>
        </p:txBody>
      </p:sp>
      <p:sp>
        <p:nvSpPr>
          <p:cNvPr id="8" name="Rounded Rectangle 7"/>
          <p:cNvSpPr/>
          <p:nvPr/>
        </p:nvSpPr>
        <p:spPr>
          <a:xfrm>
            <a:off x="8016966" y="1020078"/>
            <a:ext cx="2802577" cy="985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Sudden Death Golden Hour Opportunities</a:t>
            </a:r>
          </a:p>
        </p:txBody>
      </p:sp>
      <p:sp>
        <p:nvSpPr>
          <p:cNvPr id="10" name="Rounded Rectangle 9"/>
          <p:cNvSpPr/>
          <p:nvPr/>
        </p:nvSpPr>
        <p:spPr>
          <a:xfrm>
            <a:off x="8016966" y="2316093"/>
            <a:ext cx="2802577" cy="985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Police Report</a:t>
            </a:r>
          </a:p>
        </p:txBody>
      </p:sp>
      <p:sp>
        <p:nvSpPr>
          <p:cNvPr id="11" name="Rounded Rectangle 10"/>
          <p:cNvSpPr/>
          <p:nvPr/>
        </p:nvSpPr>
        <p:spPr>
          <a:xfrm>
            <a:off x="4649229" y="2308467"/>
            <a:ext cx="2802577" cy="985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Coroner’s Officer Informed</a:t>
            </a:r>
          </a:p>
        </p:txBody>
      </p:sp>
      <p:sp>
        <p:nvSpPr>
          <p:cNvPr id="13" name="Rounded Rectangle 12"/>
          <p:cNvSpPr/>
          <p:nvPr/>
        </p:nvSpPr>
        <p:spPr>
          <a:xfrm>
            <a:off x="1100153" y="2316093"/>
            <a:ext cx="2802577" cy="985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Post Mortem Examination</a:t>
            </a:r>
          </a:p>
        </p:txBody>
      </p:sp>
      <p:sp>
        <p:nvSpPr>
          <p:cNvPr id="14" name="Rounded Rectangle 13"/>
          <p:cNvSpPr/>
          <p:nvPr/>
        </p:nvSpPr>
        <p:spPr>
          <a:xfrm>
            <a:off x="2668234" y="3785025"/>
            <a:ext cx="2802577" cy="985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Unnatural Causes</a:t>
            </a:r>
          </a:p>
        </p:txBody>
      </p:sp>
      <p:sp>
        <p:nvSpPr>
          <p:cNvPr id="15" name="Rounded Rectangle 14"/>
          <p:cNvSpPr/>
          <p:nvPr/>
        </p:nvSpPr>
        <p:spPr>
          <a:xfrm>
            <a:off x="6450985" y="3794569"/>
            <a:ext cx="2802577" cy="985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Natural Causes</a:t>
            </a:r>
          </a:p>
        </p:txBody>
      </p:sp>
      <p:sp>
        <p:nvSpPr>
          <p:cNvPr id="16" name="Rounded Rectangle 15"/>
          <p:cNvSpPr/>
          <p:nvPr/>
        </p:nvSpPr>
        <p:spPr>
          <a:xfrm>
            <a:off x="2668233" y="5017525"/>
            <a:ext cx="2802577" cy="985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Inquest</a:t>
            </a:r>
          </a:p>
        </p:txBody>
      </p:sp>
      <p:sp>
        <p:nvSpPr>
          <p:cNvPr id="17" name="Rounded Rectangle 16"/>
          <p:cNvSpPr/>
          <p:nvPr/>
        </p:nvSpPr>
        <p:spPr>
          <a:xfrm>
            <a:off x="6450986" y="5017525"/>
            <a:ext cx="2802577" cy="985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Death Certificate Issued</a:t>
            </a:r>
          </a:p>
        </p:txBody>
      </p:sp>
      <p:cxnSp>
        <p:nvCxnSpPr>
          <p:cNvPr id="27" name="Straight Arrow Connector 26"/>
          <p:cNvCxnSpPr>
            <a:stCxn id="2" idx="3"/>
            <a:endCxn id="7" idx="1"/>
          </p:cNvCxnSpPr>
          <p:nvPr/>
        </p:nvCxnSpPr>
        <p:spPr>
          <a:xfrm>
            <a:off x="3902730" y="1515045"/>
            <a:ext cx="736993" cy="629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stCxn id="7" idx="3"/>
            <a:endCxn id="8" idx="1"/>
          </p:cNvCxnSpPr>
          <p:nvPr/>
        </p:nvCxnSpPr>
        <p:spPr>
          <a:xfrm flipV="1">
            <a:off x="7442300" y="1512904"/>
            <a:ext cx="574666" cy="843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stCxn id="8" idx="2"/>
            <a:endCxn id="10" idx="0"/>
          </p:cNvCxnSpPr>
          <p:nvPr/>
        </p:nvCxnSpPr>
        <p:spPr>
          <a:xfrm>
            <a:off x="9418255" y="2005730"/>
            <a:ext cx="0" cy="31036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a:stCxn id="10" idx="1"/>
            <a:endCxn id="11" idx="3"/>
          </p:cNvCxnSpPr>
          <p:nvPr/>
        </p:nvCxnSpPr>
        <p:spPr>
          <a:xfrm flipH="1" flipV="1">
            <a:off x="7451806" y="2801293"/>
            <a:ext cx="565160" cy="762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a:stCxn id="11" idx="1"/>
            <a:endCxn id="13" idx="3"/>
          </p:cNvCxnSpPr>
          <p:nvPr/>
        </p:nvCxnSpPr>
        <p:spPr>
          <a:xfrm flipH="1">
            <a:off x="3902730" y="2801293"/>
            <a:ext cx="746499" cy="762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13" idx="2"/>
          </p:cNvCxnSpPr>
          <p:nvPr/>
        </p:nvCxnSpPr>
        <p:spPr>
          <a:xfrm rot="16200000" flipH="1">
            <a:off x="4140061" y="1663125"/>
            <a:ext cx="186207" cy="3463445"/>
          </a:xfrm>
          <a:prstGeom prst="bentConnector2">
            <a:avLst/>
          </a:prstGeom>
          <a:ln w="38100"/>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14" idx="3"/>
            <a:endCxn id="15" idx="1"/>
          </p:cNvCxnSpPr>
          <p:nvPr/>
        </p:nvCxnSpPr>
        <p:spPr>
          <a:xfrm>
            <a:off x="5470811" y="4277851"/>
            <a:ext cx="980174" cy="9544"/>
          </a:xfrm>
          <a:prstGeom prst="straightConnector1">
            <a:avLst/>
          </a:prstGeom>
          <a:ln w="38100">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a:off x="5964887" y="3487952"/>
            <a:ext cx="0" cy="789899"/>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60" name="Straight Arrow Connector 59"/>
          <p:cNvCxnSpPr>
            <a:stCxn id="14" idx="2"/>
            <a:endCxn id="16" idx="0"/>
          </p:cNvCxnSpPr>
          <p:nvPr/>
        </p:nvCxnSpPr>
        <p:spPr>
          <a:xfrm flipH="1">
            <a:off x="4069522" y="4770677"/>
            <a:ext cx="1" cy="24684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2" name="Straight Arrow Connector 61"/>
          <p:cNvCxnSpPr>
            <a:stCxn id="15" idx="2"/>
            <a:endCxn id="17" idx="0"/>
          </p:cNvCxnSpPr>
          <p:nvPr/>
        </p:nvCxnSpPr>
        <p:spPr>
          <a:xfrm>
            <a:off x="7852274" y="4780221"/>
            <a:ext cx="1" cy="23730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p:cNvCxnSpPr>
            <a:stCxn id="16" idx="3"/>
            <a:endCxn id="17" idx="1"/>
          </p:cNvCxnSpPr>
          <p:nvPr/>
        </p:nvCxnSpPr>
        <p:spPr>
          <a:xfrm>
            <a:off x="5470810" y="5510351"/>
            <a:ext cx="98017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0919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7"/>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7"/>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3"/>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5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0"/>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62"/>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64"/>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P spid="8" grpId="0" animBg="1"/>
      <p:bldP spid="10" grpId="0" animBg="1"/>
      <p:bldP spid="11" grpId="0" animBg="1"/>
      <p:bldP spid="13" grpId="0" animBg="1"/>
      <p:bldP spid="14" grpId="0" animBg="1"/>
      <p:bldP spid="15" grpId="0" animBg="1"/>
      <p:bldP spid="16" grpId="0" animBg="1"/>
      <p:bldP spid="1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4173" y="698090"/>
            <a:ext cx="4436307" cy="2968628"/>
          </a:xfrm>
          <a:prstGeom prst="rect">
            <a:avLst/>
          </a:prstGeom>
        </p:spPr>
      </p:pic>
      <p:sp>
        <p:nvSpPr>
          <p:cNvPr id="3" name="Content Placeholder 4"/>
          <p:cNvSpPr txBox="1">
            <a:spLocks/>
          </p:cNvSpPr>
          <p:nvPr/>
        </p:nvSpPr>
        <p:spPr>
          <a:xfrm>
            <a:off x="1713369" y="128950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31495" y="374925"/>
            <a:ext cx="9512967"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alpha val="89000"/>
                  </a:schemeClr>
                </a:solidFill>
              </a:rPr>
              <a:t>Health &amp; Safety at a Sudden Death</a:t>
            </a:r>
          </a:p>
        </p:txBody>
      </p:sp>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t="-3484" b="6173"/>
          <a:stretch/>
        </p:blipFill>
        <p:spPr>
          <a:xfrm>
            <a:off x="1713369" y="2994660"/>
            <a:ext cx="3322335" cy="2988000"/>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653354" y="3832237"/>
            <a:ext cx="4171378" cy="2050070"/>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130" y="1021256"/>
            <a:ext cx="4913039" cy="1973404"/>
          </a:xfrm>
          <a:prstGeom prst="rect">
            <a:avLst/>
          </a:prstGeom>
        </p:spPr>
      </p:pic>
    </p:spTree>
    <p:extLst>
      <p:ext uri="{BB962C8B-B14F-4D97-AF65-F5344CB8AC3E}">
        <p14:creationId xmlns:p14="http://schemas.microsoft.com/office/powerpoint/2010/main" val="44873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2209" y="638893"/>
            <a:ext cx="4860760" cy="3645570"/>
          </a:xfrm>
          <a:prstGeom prst="rect">
            <a:avLst/>
          </a:prstGeom>
        </p:spPr>
      </p:pic>
      <p:sp>
        <p:nvSpPr>
          <p:cNvPr id="3" name="Content Placeholder 4"/>
          <p:cNvSpPr txBox="1">
            <a:spLocks/>
          </p:cNvSpPr>
          <p:nvPr/>
        </p:nvSpPr>
        <p:spPr>
          <a:xfrm>
            <a:off x="1713369" y="128950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31495" y="374925"/>
            <a:ext cx="9512967"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Initial Attendance at a Sudden Death</a:t>
            </a: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6562" y="1261686"/>
            <a:ext cx="2381250" cy="2857500"/>
          </a:xfrm>
          <a:prstGeom prst="rect">
            <a:avLst/>
          </a:prstGeom>
        </p:spPr>
      </p:pic>
      <p:pic>
        <p:nvPicPr>
          <p:cNvPr id="7" name="Picture 6"/>
          <p:cNvPicPr>
            <a:picLocks noChangeAspect="1"/>
          </p:cNvPicPr>
          <p:nvPr/>
        </p:nvPicPr>
        <p:blipFill>
          <a:blip r:embed="rId5"/>
          <a:stretch>
            <a:fillRect/>
          </a:stretch>
        </p:blipFill>
        <p:spPr>
          <a:xfrm>
            <a:off x="2327982" y="3420861"/>
            <a:ext cx="3533274" cy="2369323"/>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674880" y="2461678"/>
            <a:ext cx="1834896" cy="2743200"/>
          </a:xfrm>
          <a:prstGeom prst="rect">
            <a:avLst/>
          </a:prstGeom>
        </p:spPr>
      </p:pic>
    </p:spTree>
    <p:extLst>
      <p:ext uri="{BB962C8B-B14F-4D97-AF65-F5344CB8AC3E}">
        <p14:creationId xmlns:p14="http://schemas.microsoft.com/office/powerpoint/2010/main" val="234936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2822029" y="1816510"/>
            <a:ext cx="6495392" cy="2944676"/>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US" altLang="en-US" dirty="0">
                <a:solidFill>
                  <a:srgbClr val="002060"/>
                </a:solidFill>
                <a:latin typeface="Calibri"/>
              </a:rPr>
              <a:t>Investigate as if crime</a:t>
            </a:r>
            <a:endParaRPr kumimoji="0" lang="en-US" altLang="en-US" sz="3200" b="0" i="0" u="none" strike="noStrike" kern="1200" cap="none" spc="0" normalizeH="0" baseline="0" noProof="0" dirty="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srgbClr val="002060"/>
                </a:solidFill>
                <a:effectLst/>
                <a:uLnTx/>
                <a:uFillTx/>
                <a:latin typeface="Calibri"/>
                <a:ea typeface="+mn-ea"/>
                <a:cs typeface="+mn-cs"/>
              </a:rPr>
              <a:t>Assess – Is it a crime scene?</a:t>
            </a:r>
          </a:p>
          <a:p>
            <a:pPr>
              <a:defRPr/>
            </a:pPr>
            <a:r>
              <a:rPr lang="en-US" altLang="en-US" dirty="0">
                <a:solidFill>
                  <a:srgbClr val="002060"/>
                </a:solidFill>
              </a:rPr>
              <a:t>Identification</a:t>
            </a:r>
            <a:endParaRPr lang="en-GB" altLang="en-US" dirty="0">
              <a:solidFill>
                <a:srgbClr val="002060"/>
              </a:solidFill>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srgbClr val="002060"/>
                </a:solidFill>
                <a:effectLst/>
                <a:uLnTx/>
                <a:uFillTx/>
                <a:latin typeface="Calibri"/>
                <a:ea typeface="+mn-ea"/>
                <a:cs typeface="+mn-cs"/>
              </a:rPr>
              <a:t>Search body &amp;</a:t>
            </a:r>
            <a:r>
              <a:rPr kumimoji="0" lang="en-US" altLang="en-US" sz="3200" b="0" i="0" u="none" strike="noStrike" kern="1200" cap="none" spc="0" normalizeH="0" noProof="0" dirty="0">
                <a:ln>
                  <a:noFill/>
                </a:ln>
                <a:solidFill>
                  <a:srgbClr val="002060"/>
                </a:solidFill>
                <a:effectLst/>
                <a:uLnTx/>
                <a:uFillTx/>
                <a:latin typeface="Calibri"/>
                <a:ea typeface="+mn-ea"/>
                <a:cs typeface="+mn-cs"/>
              </a:rPr>
              <a:t> Scene</a:t>
            </a:r>
            <a:endParaRPr kumimoji="0" lang="en-US" altLang="en-US" sz="3200" b="0" i="0" u="none" strike="noStrike" kern="1200" cap="none" spc="0" normalizeH="0" baseline="0" noProof="0" dirty="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lang="en-US" altLang="en-US" dirty="0">
                <a:solidFill>
                  <a:srgbClr val="002060"/>
                </a:solidFill>
                <a:latin typeface="Calibri"/>
              </a:rPr>
              <a:t>Communication / Thorough Updates</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US" altLang="en-US"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5" name="TextBox 4"/>
          <p:cNvSpPr txBox="1"/>
          <p:nvPr/>
        </p:nvSpPr>
        <p:spPr>
          <a:xfrm>
            <a:off x="1967228" y="52936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Investigating Sudden Death </a:t>
            </a:r>
          </a:p>
        </p:txBody>
      </p:sp>
    </p:spTree>
    <p:extLst>
      <p:ext uri="{BB962C8B-B14F-4D97-AF65-F5344CB8AC3E}">
        <p14:creationId xmlns:p14="http://schemas.microsoft.com/office/powerpoint/2010/main" val="1874958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71011">
            <a:off x="350570" y="1214202"/>
            <a:ext cx="4277193" cy="3207895"/>
          </a:xfrm>
          <a:prstGeom prst="rect">
            <a:avLst/>
          </a:prstGeom>
        </p:spPr>
      </p:pic>
      <p:sp>
        <p:nvSpPr>
          <p:cNvPr id="5" name="TextBox 4"/>
          <p:cNvSpPr txBox="1"/>
          <p:nvPr/>
        </p:nvSpPr>
        <p:spPr>
          <a:xfrm>
            <a:off x="1967228" y="52936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Investigating Sudden Death </a:t>
            </a:r>
          </a:p>
        </p:txBody>
      </p:sp>
      <p:sp>
        <p:nvSpPr>
          <p:cNvPr id="3" name="TextBox 2"/>
          <p:cNvSpPr txBox="1"/>
          <p:nvPr/>
        </p:nvSpPr>
        <p:spPr>
          <a:xfrm>
            <a:off x="4689565" y="2380253"/>
            <a:ext cx="7143174" cy="2554545"/>
          </a:xfrm>
          <a:prstGeom prst="rect">
            <a:avLst/>
          </a:prstGeom>
          <a:noFill/>
        </p:spPr>
        <p:txBody>
          <a:bodyPr wrap="none" rtlCol="0">
            <a:spAutoFit/>
          </a:bodyPr>
          <a:lstStyle/>
          <a:p>
            <a:pPr marL="457200" indent="-457200">
              <a:buFont typeface="Arial" panose="020B0604020202020204" pitchFamily="34" charset="0"/>
              <a:buChar char="•"/>
            </a:pPr>
            <a:r>
              <a:rPr lang="en-GB" sz="3200" dirty="0">
                <a:solidFill>
                  <a:srgbClr val="002060"/>
                </a:solidFill>
              </a:rPr>
              <a:t>Tag the body</a:t>
            </a:r>
            <a:br>
              <a:rPr lang="en-GB" sz="3200" dirty="0">
                <a:solidFill>
                  <a:srgbClr val="002060"/>
                </a:solidFill>
              </a:rPr>
            </a:br>
            <a:endParaRPr lang="en-GB" sz="3200" dirty="0">
              <a:solidFill>
                <a:srgbClr val="002060"/>
              </a:solidFill>
            </a:endParaRPr>
          </a:p>
          <a:p>
            <a:pPr marL="457200" indent="-457200">
              <a:buFont typeface="Arial" panose="020B0604020202020204" pitchFamily="34" charset="0"/>
              <a:buChar char="•"/>
            </a:pPr>
            <a:r>
              <a:rPr lang="en-GB" sz="3200" dirty="0">
                <a:solidFill>
                  <a:srgbClr val="002060"/>
                </a:solidFill>
              </a:rPr>
              <a:t>Arrange Undertakers (If not suspicious)</a:t>
            </a:r>
          </a:p>
          <a:p>
            <a:pPr marL="457200" indent="-457200">
              <a:buFont typeface="Arial" panose="020B0604020202020204" pitchFamily="34" charset="0"/>
              <a:buChar char="•"/>
            </a:pPr>
            <a:endParaRPr lang="en-GB" sz="3200" dirty="0">
              <a:solidFill>
                <a:srgbClr val="002060"/>
              </a:solidFill>
            </a:endParaRPr>
          </a:p>
          <a:p>
            <a:pPr marL="457200" indent="-457200">
              <a:buFont typeface="Arial" panose="020B0604020202020204" pitchFamily="34" charset="0"/>
              <a:buChar char="•"/>
            </a:pPr>
            <a:r>
              <a:rPr lang="en-GB" sz="3200" dirty="0">
                <a:solidFill>
                  <a:srgbClr val="002060"/>
                </a:solidFill>
              </a:rPr>
              <a:t>Continuity of body</a:t>
            </a:r>
          </a:p>
        </p:txBody>
      </p:sp>
    </p:spTree>
    <p:extLst>
      <p:ext uri="{BB962C8B-B14F-4D97-AF65-F5344CB8AC3E}">
        <p14:creationId xmlns:p14="http://schemas.microsoft.com/office/powerpoint/2010/main" val="809461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rot="21339441">
            <a:off x="496450" y="1094677"/>
            <a:ext cx="6151054" cy="4153228"/>
          </a:xfrm>
          <a:prstGeom prst="rect">
            <a:avLst/>
          </a:prstGeom>
        </p:spPr>
      </p:pic>
      <p:pic>
        <p:nvPicPr>
          <p:cNvPr id="5" name="Picture 4"/>
          <p:cNvPicPr>
            <a:picLocks noChangeAspect="1"/>
          </p:cNvPicPr>
          <p:nvPr/>
        </p:nvPicPr>
        <p:blipFill>
          <a:blip r:embed="rId4"/>
          <a:stretch>
            <a:fillRect/>
          </a:stretch>
        </p:blipFill>
        <p:spPr>
          <a:xfrm rot="21012850">
            <a:off x="5572749" y="1351151"/>
            <a:ext cx="5177004" cy="4626522"/>
          </a:xfrm>
          <a:prstGeom prst="rect">
            <a:avLst/>
          </a:prstGeom>
        </p:spPr>
      </p:pic>
      <p:sp>
        <p:nvSpPr>
          <p:cNvPr id="3" name="Content Placeholder 4"/>
          <p:cNvSpPr txBox="1">
            <a:spLocks/>
          </p:cNvSpPr>
          <p:nvPr/>
        </p:nvSpPr>
        <p:spPr>
          <a:xfrm>
            <a:off x="1713369" y="128950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31495" y="374925"/>
            <a:ext cx="9512967"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Paper Work &amp; Post Attendance</a:t>
            </a:r>
          </a:p>
        </p:txBody>
      </p:sp>
      <p:sp>
        <p:nvSpPr>
          <p:cNvPr id="6" name="TextBox 5">
            <a:extLst>
              <a:ext uri="{FF2B5EF4-FFF2-40B4-BE49-F238E27FC236}">
                <a16:creationId xmlns:a16="http://schemas.microsoft.com/office/drawing/2014/main" id="{9970CE4B-56C0-2163-4711-783BA04ED175}"/>
              </a:ext>
            </a:extLst>
          </p:cNvPr>
          <p:cNvSpPr txBox="1"/>
          <p:nvPr/>
        </p:nvSpPr>
        <p:spPr>
          <a:xfrm>
            <a:off x="1632155" y="6105832"/>
            <a:ext cx="4021393" cy="369332"/>
          </a:xfrm>
          <a:prstGeom prst="rect">
            <a:avLst/>
          </a:prstGeom>
          <a:noFill/>
        </p:spPr>
        <p:txBody>
          <a:bodyPr wrap="square" rtlCol="0">
            <a:spAutoFit/>
          </a:bodyPr>
          <a:lstStyle/>
          <a:p>
            <a:r>
              <a:rPr lang="en-US" dirty="0"/>
              <a:t>This will differ in each force</a:t>
            </a:r>
          </a:p>
        </p:txBody>
      </p:sp>
    </p:spTree>
    <p:extLst>
      <p:ext uri="{BB962C8B-B14F-4D97-AF65-F5344CB8AC3E}">
        <p14:creationId xmlns:p14="http://schemas.microsoft.com/office/powerpoint/2010/main" val="851931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67020" y="1821290"/>
            <a:ext cx="4388759" cy="216846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2119896" y="620961"/>
            <a:ext cx="8045422" cy="1200329"/>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Dealing with Family at scene &amp;</a:t>
            </a:r>
            <a:br>
              <a:rPr lang="en-GB" sz="3600" b="1" dirty="0">
                <a:solidFill>
                  <a:schemeClr val="bg1"/>
                </a:solidFill>
              </a:rPr>
            </a:br>
            <a:r>
              <a:rPr lang="en-GB" sz="3600" b="1" dirty="0">
                <a:solidFill>
                  <a:schemeClr val="bg1"/>
                </a:solidFill>
              </a:rPr>
              <a:t>Death Messages </a:t>
            </a:r>
          </a:p>
        </p:txBody>
      </p:sp>
      <p:sp>
        <p:nvSpPr>
          <p:cNvPr id="5" name="Oval Callout 4"/>
          <p:cNvSpPr/>
          <p:nvPr/>
        </p:nvSpPr>
        <p:spPr>
          <a:xfrm>
            <a:off x="284141" y="2116169"/>
            <a:ext cx="4571638" cy="2232311"/>
          </a:xfrm>
          <a:prstGeom prst="wedgeEllipseCallout">
            <a:avLst>
              <a:gd name="adj1" fmla="val 53496"/>
              <a:gd name="adj2" fmla="val 86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‘Expect the unexpected’ because you just don’t know what kind of reaction you’re going to get from families</a:t>
            </a:r>
            <a:endParaRPr lang="en-GB" sz="2000" dirty="0">
              <a:solidFill>
                <a:srgbClr val="002060"/>
              </a:solidFill>
            </a:endParaRPr>
          </a:p>
          <a:p>
            <a:pPr algn="ctr"/>
            <a:endParaRPr lang="en-GB" dirty="0"/>
          </a:p>
        </p:txBody>
      </p:sp>
      <p:sp>
        <p:nvSpPr>
          <p:cNvPr id="6" name="Oval Callout 5"/>
          <p:cNvSpPr/>
          <p:nvPr/>
        </p:nvSpPr>
        <p:spPr>
          <a:xfrm>
            <a:off x="5038658" y="2037778"/>
            <a:ext cx="6665661" cy="2595181"/>
          </a:xfrm>
          <a:prstGeom prst="wedgeEllipseCallout">
            <a:avLst>
              <a:gd name="adj1" fmla="val -43755"/>
              <a:gd name="adj2" fmla="val 7259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‘It’s important to ‘work’ with relatives rather than ‘deal’ with relatives. ‘Dealing’ means ‘We’re the police and we’re in charge’. A family is going to grieve in their own way and we, the police can do nothing about that.</a:t>
            </a:r>
          </a:p>
        </p:txBody>
      </p:sp>
      <p:sp>
        <p:nvSpPr>
          <p:cNvPr id="7" name="Rectangle 6"/>
          <p:cNvSpPr/>
          <p:nvPr/>
        </p:nvSpPr>
        <p:spPr>
          <a:xfrm>
            <a:off x="1836985" y="5459214"/>
            <a:ext cx="7476727" cy="461665"/>
          </a:xfrm>
          <a:prstGeom prst="rect">
            <a:avLst/>
          </a:prstGeom>
        </p:spPr>
        <p:txBody>
          <a:bodyPr wrap="none">
            <a:spAutoFit/>
          </a:bodyPr>
          <a:lstStyle/>
          <a:p>
            <a:pPr fontAlgn="base"/>
            <a:r>
              <a:rPr lang="en-GB" sz="2400" b="1" dirty="0">
                <a:latin typeface="-apple-system"/>
              </a:rPr>
              <a:t>Ron Cuthbertson QPM, Founder of Family Liaison</a:t>
            </a:r>
            <a:endParaRPr lang="en-GB" sz="2400" b="1" i="0" dirty="0">
              <a:effectLst/>
              <a:latin typeface="-apple-system"/>
            </a:endParaRPr>
          </a:p>
        </p:txBody>
      </p:sp>
    </p:spTree>
    <p:extLst>
      <p:ext uri="{BB962C8B-B14F-4D97-AF65-F5344CB8AC3E}">
        <p14:creationId xmlns:p14="http://schemas.microsoft.com/office/powerpoint/2010/main" val="3286274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7550" t="20817" r="6814" b="22028"/>
          <a:stretch/>
        </p:blipFill>
        <p:spPr>
          <a:xfrm>
            <a:off x="3622568" y="1293700"/>
            <a:ext cx="3132000" cy="1116000"/>
          </a:xfrm>
          <a:prstGeom prst="rect">
            <a:avLst/>
          </a:prstGeom>
        </p:spPr>
      </p:pic>
      <p:sp>
        <p:nvSpPr>
          <p:cNvPr id="4" name="TextBox 3"/>
          <p:cNvSpPr txBox="1"/>
          <p:nvPr/>
        </p:nvSpPr>
        <p:spPr>
          <a:xfrm>
            <a:off x="1331495" y="374925"/>
            <a:ext cx="9512967"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Support Agencies for the Bereaved </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38462" y="3866879"/>
            <a:ext cx="4938118" cy="277689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1783" y="1135847"/>
            <a:ext cx="2157984" cy="2157984"/>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54272" y="1400131"/>
            <a:ext cx="2524125" cy="1428750"/>
          </a:xfrm>
          <a:prstGeom prst="rect">
            <a:avLst/>
          </a:prstGeom>
        </p:spPr>
      </p:pic>
      <p:pic>
        <p:nvPicPr>
          <p:cNvPr id="8" name="Picture 7"/>
          <p:cNvPicPr>
            <a:picLocks noChangeAspect="1"/>
          </p:cNvPicPr>
          <p:nvPr/>
        </p:nvPicPr>
        <p:blipFill rotWithShape="1">
          <a:blip r:embed="rId7" cstate="print">
            <a:extLst>
              <a:ext uri="{28A0092B-C50C-407E-A947-70E740481C1C}">
                <a14:useLocalDpi xmlns:a14="http://schemas.microsoft.com/office/drawing/2010/main" val="0"/>
              </a:ext>
            </a:extLst>
          </a:blip>
          <a:srcRect l="16343" r="20212" b="1529"/>
          <a:stretch/>
        </p:blipFill>
        <p:spPr>
          <a:xfrm>
            <a:off x="1892464" y="3614284"/>
            <a:ext cx="2268000" cy="1980000"/>
          </a:xfrm>
          <a:prstGeom prst="rect">
            <a:avLst/>
          </a:prstGeom>
        </p:spPr>
      </p:pic>
      <p:pic>
        <p:nvPicPr>
          <p:cNvPr id="9" name="Picture 8"/>
          <p:cNvPicPr>
            <a:picLocks noChangeAspect="1"/>
          </p:cNvPicPr>
          <p:nvPr/>
        </p:nvPicPr>
        <p:blipFill rotWithShape="1">
          <a:blip r:embed="rId8" cstate="print">
            <a:extLst>
              <a:ext uri="{28A0092B-C50C-407E-A947-70E740481C1C}">
                <a14:useLocalDpi xmlns:a14="http://schemas.microsoft.com/office/drawing/2010/main" val="0"/>
              </a:ext>
            </a:extLst>
          </a:blip>
          <a:srcRect l="1322" t="13185" r="2553" b="6491"/>
          <a:stretch/>
        </p:blipFill>
        <p:spPr>
          <a:xfrm>
            <a:off x="4397521" y="2913319"/>
            <a:ext cx="3420000" cy="1332000"/>
          </a:xfrm>
          <a:prstGeom prst="rect">
            <a:avLst/>
          </a:prstGeom>
        </p:spPr>
      </p:pic>
      <p:pic>
        <p:nvPicPr>
          <p:cNvPr id="10" name="Picture 9"/>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576580" y="3123709"/>
            <a:ext cx="1801368" cy="1517904"/>
          </a:xfrm>
          <a:prstGeom prst="rect">
            <a:avLst/>
          </a:prstGeom>
        </p:spPr>
      </p:pic>
      <p:pic>
        <p:nvPicPr>
          <p:cNvPr id="11" name="Picture 10"/>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023243" y="5018117"/>
            <a:ext cx="2596087" cy="910559"/>
          </a:xfrm>
          <a:prstGeom prst="rect">
            <a:avLst/>
          </a:prstGeom>
        </p:spPr>
      </p:pic>
    </p:spTree>
    <p:extLst>
      <p:ext uri="{BB962C8B-B14F-4D97-AF65-F5344CB8AC3E}">
        <p14:creationId xmlns:p14="http://schemas.microsoft.com/office/powerpoint/2010/main" val="3084559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24060" y="960959"/>
            <a:ext cx="8045422" cy="1446550"/>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400" b="1" dirty="0">
                <a:solidFill>
                  <a:schemeClr val="bg1"/>
                </a:solidFill>
              </a:rPr>
              <a:t>The Coroner and</a:t>
            </a:r>
          </a:p>
          <a:p>
            <a:pPr algn="ctr"/>
            <a:r>
              <a:rPr lang="en-GB" sz="4400" b="1" dirty="0">
                <a:solidFill>
                  <a:schemeClr val="bg1"/>
                </a:solidFill>
              </a:rPr>
              <a:t>The Coroners Court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8280" y="2616671"/>
            <a:ext cx="4572000" cy="3305175"/>
          </a:xfrm>
          <a:prstGeom prst="rect">
            <a:avLst/>
          </a:prstGeom>
        </p:spPr>
      </p:pic>
    </p:spTree>
    <p:extLst>
      <p:ext uri="{BB962C8B-B14F-4D97-AF65-F5344CB8AC3E}">
        <p14:creationId xmlns:p14="http://schemas.microsoft.com/office/powerpoint/2010/main" val="27884549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373626" y="564741"/>
            <a:ext cx="10112477" cy="5826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20000"/>
              </a:spcBef>
              <a:spcAft>
                <a:spcPct val="0"/>
              </a:spcAft>
              <a:buClrTx/>
              <a:buSzTx/>
              <a:buFont typeface="Arial" pitchFamily="34" charset="0"/>
              <a:buNone/>
              <a:tabLst/>
              <a:defRPr/>
            </a:pPr>
            <a:r>
              <a:rPr kumimoji="0" lang="en-GB" sz="3200" b="1" i="0" u="none" strike="noStrike" kern="1200" cap="none" spc="0" normalizeH="0" baseline="0" noProof="0" dirty="0">
                <a:ln>
                  <a:noFill/>
                </a:ln>
                <a:solidFill>
                  <a:srgbClr val="072B62"/>
                </a:solidFill>
                <a:effectLst/>
                <a:uLnTx/>
                <a:uFillTx/>
                <a:latin typeface="Calibri"/>
                <a:ea typeface="MS PGothic" pitchFamily="34" charset="-128"/>
              </a:rPr>
              <a:t>Does the Coroner have to be legally qualified?</a:t>
            </a:r>
          </a:p>
          <a:p>
            <a:pPr marL="342900" marR="0" lvl="0" indent="-342900" algn="l" defTabSz="914400" rtl="0" eaLnBrk="0" fontAlgn="base" latinLnBrk="0" hangingPunct="0">
              <a:lnSpc>
                <a:spcPct val="100000"/>
              </a:lnSpc>
              <a:spcBef>
                <a:spcPct val="20000"/>
              </a:spcBef>
              <a:spcAft>
                <a:spcPct val="0"/>
              </a:spcAft>
              <a:buClrTx/>
              <a:buSzTx/>
              <a:buFont typeface="Arial" pitchFamily="34" charset="0"/>
              <a:buChar char="•"/>
              <a:tabLst/>
              <a:defRPr/>
            </a:pPr>
            <a:r>
              <a:rPr kumimoji="0" lang="en-GB" sz="3200" b="0" i="0" u="none" strike="noStrike" kern="1200" cap="none" spc="0" normalizeH="0" baseline="0" noProof="0" dirty="0">
                <a:ln>
                  <a:noFill/>
                </a:ln>
                <a:solidFill>
                  <a:srgbClr val="072B62"/>
                </a:solidFill>
                <a:effectLst/>
                <a:uLnTx/>
                <a:uFillTx/>
                <a:latin typeface="Calibri"/>
                <a:ea typeface="MS PGothic" pitchFamily="34" charset="-128"/>
              </a:rPr>
              <a:t>Yes</a:t>
            </a:r>
          </a:p>
          <a:p>
            <a:pPr marL="0" marR="0" lvl="0" indent="0" algn="l" defTabSz="914400" rtl="0" eaLnBrk="0" fontAlgn="base" latinLnBrk="0" hangingPunct="0">
              <a:lnSpc>
                <a:spcPct val="100000"/>
              </a:lnSpc>
              <a:spcBef>
                <a:spcPct val="20000"/>
              </a:spcBef>
              <a:spcAft>
                <a:spcPct val="0"/>
              </a:spcAft>
              <a:buClrTx/>
              <a:buSzTx/>
              <a:buFont typeface="Arial" pitchFamily="34" charset="0"/>
              <a:buNone/>
              <a:tabLst/>
              <a:defRPr/>
            </a:pPr>
            <a:r>
              <a:rPr kumimoji="0" lang="en-GB" sz="3200" b="1" i="0" u="none" strike="noStrike" kern="1200" cap="none" spc="0" normalizeH="0" baseline="0" noProof="0" dirty="0">
                <a:ln>
                  <a:noFill/>
                </a:ln>
                <a:solidFill>
                  <a:srgbClr val="072B62"/>
                </a:solidFill>
                <a:effectLst/>
                <a:uLnTx/>
                <a:uFillTx/>
                <a:latin typeface="Calibri"/>
                <a:ea typeface="MS PGothic" pitchFamily="34" charset="-128"/>
              </a:rPr>
              <a:t>Who appoints the Coroner?</a:t>
            </a:r>
          </a:p>
          <a:p>
            <a:pPr marL="342900" marR="0" lvl="0" indent="-342900" algn="l" defTabSz="914400" rtl="0" eaLnBrk="0" fontAlgn="base" latinLnBrk="0" hangingPunct="0">
              <a:lnSpc>
                <a:spcPct val="100000"/>
              </a:lnSpc>
              <a:spcBef>
                <a:spcPct val="20000"/>
              </a:spcBef>
              <a:spcAft>
                <a:spcPct val="0"/>
              </a:spcAft>
              <a:buClrTx/>
              <a:buSzTx/>
              <a:buFont typeface="Arial" pitchFamily="34" charset="0"/>
              <a:buChar char="•"/>
              <a:tabLst/>
              <a:defRPr/>
            </a:pPr>
            <a:r>
              <a:rPr kumimoji="0" lang="en-GB" sz="3200" b="0" i="0" u="none" strike="noStrike" kern="1200" cap="none" spc="0" normalizeH="0" baseline="0" noProof="0" dirty="0">
                <a:ln>
                  <a:noFill/>
                </a:ln>
                <a:solidFill>
                  <a:srgbClr val="072B62"/>
                </a:solidFill>
                <a:effectLst/>
                <a:uLnTx/>
                <a:uFillTx/>
                <a:latin typeface="Calibri"/>
                <a:ea typeface="MS PGothic" pitchFamily="34" charset="-128"/>
              </a:rPr>
              <a:t>The Crown</a:t>
            </a:r>
          </a:p>
          <a:p>
            <a:pPr marL="0" marR="0" lvl="0" indent="0" algn="l" defTabSz="914400" rtl="0" eaLnBrk="0" fontAlgn="base" latinLnBrk="0" hangingPunct="0">
              <a:lnSpc>
                <a:spcPct val="100000"/>
              </a:lnSpc>
              <a:spcBef>
                <a:spcPct val="20000"/>
              </a:spcBef>
              <a:spcAft>
                <a:spcPct val="0"/>
              </a:spcAft>
              <a:buClrTx/>
              <a:buSzTx/>
              <a:buFont typeface="Arial" pitchFamily="34" charset="0"/>
              <a:buNone/>
              <a:tabLst/>
              <a:defRPr/>
            </a:pPr>
            <a:r>
              <a:rPr kumimoji="0" lang="en-GB" sz="3200" b="1" i="0" u="none" strike="noStrike" kern="1200" cap="none" spc="0" normalizeH="0" baseline="0" noProof="0" dirty="0">
                <a:ln>
                  <a:noFill/>
                </a:ln>
                <a:solidFill>
                  <a:srgbClr val="072B62"/>
                </a:solidFill>
                <a:effectLst/>
                <a:uLnTx/>
                <a:uFillTx/>
                <a:latin typeface="Calibri"/>
                <a:ea typeface="MS PGothic" pitchFamily="34" charset="-128"/>
              </a:rPr>
              <a:t>What is their duty?</a:t>
            </a:r>
          </a:p>
          <a:p>
            <a:pPr marL="342900" marR="0" lvl="0" indent="-342900" algn="l" defTabSz="914400" rtl="0" eaLnBrk="0" fontAlgn="base" latinLnBrk="0" hangingPunct="0">
              <a:lnSpc>
                <a:spcPct val="100000"/>
              </a:lnSpc>
              <a:spcBef>
                <a:spcPct val="20000"/>
              </a:spcBef>
              <a:spcAft>
                <a:spcPct val="0"/>
              </a:spcAft>
              <a:buClrTx/>
              <a:buSzTx/>
              <a:buFont typeface="Arial" pitchFamily="34" charset="0"/>
              <a:buChar char="•"/>
              <a:tabLst/>
              <a:defRPr/>
            </a:pPr>
            <a:r>
              <a:rPr kumimoji="0" lang="en-GB" sz="3200" b="0" i="0" u="none" strike="noStrike" kern="1200" cap="none" spc="0" normalizeH="0" baseline="0" noProof="0" dirty="0">
                <a:ln>
                  <a:noFill/>
                </a:ln>
                <a:solidFill>
                  <a:srgbClr val="072B62"/>
                </a:solidFill>
                <a:effectLst/>
                <a:uLnTx/>
                <a:uFillTx/>
                <a:latin typeface="Calibri"/>
                <a:ea typeface="MS PGothic" pitchFamily="34" charset="-128"/>
              </a:rPr>
              <a:t>To establish cause of death</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GB" sz="3200" b="1" i="0" u="none" strike="noStrike" kern="1200" cap="none" spc="0" normalizeH="0" baseline="0" noProof="0" dirty="0">
                <a:ln>
                  <a:noFill/>
                </a:ln>
                <a:solidFill>
                  <a:srgbClr val="072B62"/>
                </a:solidFill>
                <a:effectLst/>
                <a:uLnTx/>
                <a:uFillTx/>
                <a:latin typeface="Calibri"/>
                <a:ea typeface="MS PGothic" pitchFamily="34" charset="-128"/>
              </a:rPr>
              <a:t>Can they direct any other hearings?</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sz="3200" b="0" i="0" u="none" strike="noStrike" kern="1200" cap="none" spc="0" normalizeH="0" baseline="0" noProof="0" dirty="0">
                <a:ln>
                  <a:noFill/>
                </a:ln>
                <a:solidFill>
                  <a:srgbClr val="072B62"/>
                </a:solidFill>
                <a:effectLst/>
                <a:uLnTx/>
                <a:uFillTx/>
                <a:latin typeface="Calibri"/>
                <a:ea typeface="MS PGothic" pitchFamily="34" charset="-128"/>
              </a:rPr>
              <a:t>An enquiry</a:t>
            </a:r>
          </a:p>
        </p:txBody>
      </p:sp>
    </p:spTree>
    <p:extLst>
      <p:ext uri="{BB962C8B-B14F-4D97-AF65-F5344CB8AC3E}">
        <p14:creationId xmlns:p14="http://schemas.microsoft.com/office/powerpoint/2010/main" val="1025986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81781" y="101813"/>
            <a:ext cx="10690486" cy="7207331"/>
          </a:xfrm>
          <a:prstGeom prst="rect">
            <a:avLst/>
          </a:prstGeom>
        </p:spPr>
      </p:pic>
    </p:spTree>
    <p:extLst>
      <p:ext uri="{BB962C8B-B14F-4D97-AF65-F5344CB8AC3E}">
        <p14:creationId xmlns:p14="http://schemas.microsoft.com/office/powerpoint/2010/main" val="937596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24060" y="1128103"/>
            <a:ext cx="8045422" cy="83099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The Coroners Court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7395" y="2503148"/>
            <a:ext cx="4096265" cy="2724016"/>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846877" y="2486813"/>
            <a:ext cx="5595480" cy="2740351"/>
          </a:xfrm>
          <a:prstGeom prst="rect">
            <a:avLst/>
          </a:prstGeom>
        </p:spPr>
      </p:pic>
    </p:spTree>
    <p:extLst>
      <p:ext uri="{BB962C8B-B14F-4D97-AF65-F5344CB8AC3E}">
        <p14:creationId xmlns:p14="http://schemas.microsoft.com/office/powerpoint/2010/main" val="2199536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2520939" y="2332037"/>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3200" b="0" i="0" u="none" strike="noStrike" kern="1200" cap="none" spc="0" normalizeH="0" baseline="0" noProof="0" dirty="0">
                <a:ln>
                  <a:noFill/>
                </a:ln>
                <a:solidFill>
                  <a:srgbClr val="072B62"/>
                </a:solidFill>
                <a:effectLst/>
                <a:uLnTx/>
                <a:uFillTx/>
                <a:latin typeface="Calibri"/>
                <a:ea typeface="MS PGothic" pitchFamily="34" charset="-128"/>
                <a:cs typeface="+mn-cs"/>
              </a:rPr>
              <a:t>Sits with or without a jury</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3200" b="0" i="0" u="none" strike="noStrike" kern="1200" cap="none" spc="0" normalizeH="0" baseline="0" noProof="0" dirty="0">
                <a:ln>
                  <a:noFill/>
                </a:ln>
                <a:solidFill>
                  <a:srgbClr val="072B62"/>
                </a:solidFill>
                <a:effectLst/>
                <a:uLnTx/>
                <a:uFillTx/>
                <a:latin typeface="Calibri"/>
                <a:ea typeface="MS PGothic" pitchFamily="34" charset="-128"/>
                <a:cs typeface="+mn-cs"/>
              </a:rPr>
              <a:t>Hears evidence</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3200" b="0" i="0" u="none" strike="noStrike" kern="1200" cap="none" spc="0" normalizeH="0" baseline="0" noProof="0" dirty="0">
                <a:ln>
                  <a:noFill/>
                </a:ln>
                <a:solidFill>
                  <a:srgbClr val="072B62"/>
                </a:solidFill>
                <a:effectLst/>
                <a:uLnTx/>
                <a:uFillTx/>
                <a:latin typeface="Calibri"/>
                <a:ea typeface="MS PGothic" pitchFamily="34" charset="-128"/>
                <a:cs typeface="+mn-cs"/>
              </a:rPr>
              <a:t>Establishes the facts surrounding the death</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3200" b="0" i="0" u="none" strike="noStrike" kern="1200" cap="none" spc="0" normalizeH="0" baseline="0" noProof="0" dirty="0">
                <a:ln>
                  <a:noFill/>
                </a:ln>
                <a:solidFill>
                  <a:srgbClr val="072B62"/>
                </a:solidFill>
                <a:effectLst/>
                <a:uLnTx/>
                <a:uFillTx/>
                <a:latin typeface="Calibri"/>
                <a:ea typeface="MS PGothic" pitchFamily="34" charset="-128"/>
                <a:cs typeface="+mn-cs"/>
              </a:rPr>
              <a:t>Hears legal representations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4" name="TextBox 3"/>
          <p:cNvSpPr txBox="1"/>
          <p:nvPr/>
        </p:nvSpPr>
        <p:spPr>
          <a:xfrm>
            <a:off x="2184055" y="782684"/>
            <a:ext cx="8045422" cy="584775"/>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Coroners Court </a:t>
            </a:r>
          </a:p>
        </p:txBody>
      </p:sp>
    </p:spTree>
    <p:extLst>
      <p:ext uri="{BB962C8B-B14F-4D97-AF65-F5344CB8AC3E}">
        <p14:creationId xmlns:p14="http://schemas.microsoft.com/office/powerpoint/2010/main" val="4136418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19885" y="360952"/>
            <a:ext cx="8045422" cy="584775"/>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Coroners Court </a:t>
            </a:r>
          </a:p>
        </p:txBody>
      </p:sp>
      <p:sp>
        <p:nvSpPr>
          <p:cNvPr id="2" name="Cloud Callout 1"/>
          <p:cNvSpPr/>
          <p:nvPr/>
        </p:nvSpPr>
        <p:spPr>
          <a:xfrm>
            <a:off x="8806757" y="1515994"/>
            <a:ext cx="3158837" cy="1413163"/>
          </a:xfrm>
          <a:prstGeom prst="cloudCallout">
            <a:avLst>
              <a:gd name="adj1" fmla="val -56546"/>
              <a:gd name="adj2" fmla="val 6535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dirty="0">
                <a:latin typeface="MV Boli" panose="02000500030200090000" pitchFamily="2" charset="0"/>
                <a:cs typeface="MV Boli" panose="02000500030200090000" pitchFamily="2" charset="0"/>
              </a:rPr>
              <a:t>Who?</a:t>
            </a:r>
          </a:p>
        </p:txBody>
      </p:sp>
      <p:sp>
        <p:nvSpPr>
          <p:cNvPr id="5" name="Cloud Callout 4"/>
          <p:cNvSpPr/>
          <p:nvPr/>
        </p:nvSpPr>
        <p:spPr>
          <a:xfrm>
            <a:off x="8032469" y="4352804"/>
            <a:ext cx="3726492" cy="1413163"/>
          </a:xfrm>
          <a:prstGeom prst="cloudCallout">
            <a:avLst>
              <a:gd name="adj1" fmla="val -67997"/>
              <a:gd name="adj2" fmla="val -3817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dirty="0">
                <a:latin typeface="MV Boli" panose="02000500030200090000" pitchFamily="2" charset="0"/>
                <a:cs typeface="MV Boli" panose="02000500030200090000" pitchFamily="2" charset="0"/>
              </a:rPr>
              <a:t>When?</a:t>
            </a:r>
          </a:p>
        </p:txBody>
      </p:sp>
      <p:sp>
        <p:nvSpPr>
          <p:cNvPr id="6" name="Cloud Callout 5"/>
          <p:cNvSpPr/>
          <p:nvPr/>
        </p:nvSpPr>
        <p:spPr>
          <a:xfrm>
            <a:off x="312761" y="1515994"/>
            <a:ext cx="4058386" cy="1413163"/>
          </a:xfrm>
          <a:prstGeom prst="cloudCallout">
            <a:avLst>
              <a:gd name="adj1" fmla="val 47000"/>
              <a:gd name="adj2" fmla="val 5981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dirty="0">
                <a:latin typeface="MV Boli" panose="02000500030200090000" pitchFamily="2" charset="0"/>
                <a:cs typeface="MV Boli" panose="02000500030200090000" pitchFamily="2" charset="0"/>
              </a:rPr>
              <a:t>Where?</a:t>
            </a:r>
          </a:p>
        </p:txBody>
      </p:sp>
      <p:sp>
        <p:nvSpPr>
          <p:cNvPr id="7" name="Cloud Callout 6"/>
          <p:cNvSpPr/>
          <p:nvPr/>
        </p:nvSpPr>
        <p:spPr>
          <a:xfrm>
            <a:off x="312761" y="4249713"/>
            <a:ext cx="3614249" cy="1413163"/>
          </a:xfrm>
          <a:prstGeom prst="cloudCallout">
            <a:avLst>
              <a:gd name="adj1" fmla="val 65932"/>
              <a:gd name="adj2" fmla="val -409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dirty="0">
                <a:latin typeface="MV Boli" panose="02000500030200090000" pitchFamily="2" charset="0"/>
                <a:cs typeface="MV Boli" panose="02000500030200090000" pitchFamily="2" charset="0"/>
              </a:rPr>
              <a:t>How?</a:t>
            </a:r>
          </a:p>
        </p:txBody>
      </p:sp>
      <p:sp>
        <p:nvSpPr>
          <p:cNvPr id="8" name="Cloud 7"/>
          <p:cNvSpPr/>
          <p:nvPr/>
        </p:nvSpPr>
        <p:spPr>
          <a:xfrm>
            <a:off x="3967252" y="2627494"/>
            <a:ext cx="4650377" cy="1910523"/>
          </a:xfrm>
          <a:prstGeom prst="cloud">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latin typeface="MV Boli" panose="02000500030200090000" pitchFamily="2" charset="0"/>
                <a:cs typeface="MV Boli" panose="02000500030200090000" pitchFamily="2" charset="0"/>
              </a:rPr>
              <a:t>What's to be established?</a:t>
            </a:r>
          </a:p>
        </p:txBody>
      </p:sp>
    </p:spTree>
    <p:extLst>
      <p:ext uri="{BB962C8B-B14F-4D97-AF65-F5344CB8AC3E}">
        <p14:creationId xmlns:p14="http://schemas.microsoft.com/office/powerpoint/2010/main" val="557668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P spid="7"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3416710" y="1482213"/>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rgbClr val="072B62"/>
                </a:solidFill>
                <a:effectLst/>
                <a:uLnTx/>
                <a:uFillTx/>
                <a:latin typeface="Calibri"/>
                <a:ea typeface="MS PGothic" pitchFamily="34" charset="-128"/>
                <a:cs typeface="+mn-cs"/>
              </a:rPr>
              <a:t>Establishes the cause of death</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rgbClr val="072B62"/>
                </a:solidFill>
                <a:effectLst/>
                <a:uLnTx/>
                <a:uFillTx/>
                <a:latin typeface="Calibri"/>
                <a:ea typeface="MS PGothic" pitchFamily="34" charset="-128"/>
                <a:cs typeface="+mn-cs"/>
              </a:rPr>
              <a:t>Such as: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srgbClr val="072B62"/>
                </a:solidFill>
                <a:effectLst/>
                <a:uLnTx/>
                <a:uFillTx/>
                <a:latin typeface="Calibri"/>
                <a:ea typeface="MS PGothic" pitchFamily="34" charset="-128"/>
                <a:cs typeface="+mn-cs"/>
              </a:rPr>
              <a:t>Suicide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srgbClr val="072B62"/>
                </a:solidFill>
                <a:effectLst/>
                <a:uLnTx/>
                <a:uFillTx/>
                <a:latin typeface="Calibri"/>
                <a:ea typeface="MS PGothic" pitchFamily="34" charset="-128"/>
                <a:cs typeface="+mn-cs"/>
              </a:rPr>
              <a:t>Accidental death</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srgbClr val="072B62"/>
                </a:solidFill>
                <a:effectLst/>
                <a:uLnTx/>
                <a:uFillTx/>
                <a:latin typeface="Calibri"/>
                <a:ea typeface="MS PGothic" pitchFamily="34" charset="-128"/>
                <a:cs typeface="+mn-cs"/>
              </a:rPr>
              <a:t>Unlawful death</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srgbClr val="072B62"/>
                </a:solidFill>
                <a:effectLst/>
                <a:uLnTx/>
                <a:uFillTx/>
                <a:latin typeface="Calibri"/>
                <a:ea typeface="MS PGothic" pitchFamily="34" charset="-128"/>
                <a:cs typeface="+mn-cs"/>
              </a:rPr>
              <a:t>Death by misadventure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srgbClr val="072B62"/>
                </a:solidFill>
                <a:effectLst/>
                <a:uLnTx/>
                <a:uFillTx/>
                <a:latin typeface="Calibri"/>
                <a:ea typeface="MS PGothic" pitchFamily="34" charset="-128"/>
                <a:cs typeface="+mn-cs"/>
              </a:rPr>
              <a:t>Open verdict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4" name="TextBox 3"/>
          <p:cNvSpPr txBox="1"/>
          <p:nvPr/>
        </p:nvSpPr>
        <p:spPr>
          <a:xfrm>
            <a:off x="1991549" y="429758"/>
            <a:ext cx="8045422" cy="584775"/>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Coroners Court </a:t>
            </a:r>
          </a:p>
        </p:txBody>
      </p:sp>
    </p:spTree>
    <p:extLst>
      <p:ext uri="{BB962C8B-B14F-4D97-AF65-F5344CB8AC3E}">
        <p14:creationId xmlns:p14="http://schemas.microsoft.com/office/powerpoint/2010/main" val="3076832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fade">
                                      <p:cBhvr>
                                        <p:cTn id="22" dur="500"/>
                                        <p:tgtEl>
                                          <p:spTgt spid="2">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fade">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1971368" y="1364226"/>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br>
              <a:rPr kumimoji="0" lang="en-GB" altLang="en-US" sz="4000" b="1" i="0" u="sng" strike="noStrike" kern="0" cap="none" spc="0" normalizeH="0" baseline="0" noProof="0" dirty="0">
                <a:ln>
                  <a:noFill/>
                </a:ln>
                <a:solidFill>
                  <a:srgbClr val="FF0000"/>
                </a:solidFill>
                <a:effectLst/>
                <a:uLnTx/>
                <a:uFillTx/>
                <a:latin typeface="Arial Black"/>
                <a:ea typeface="+mn-ea"/>
                <a:cs typeface="+mn-cs"/>
              </a:rPr>
            </a:br>
            <a:r>
              <a:rPr kumimoji="0" lang="en-GB" altLang="en-US" sz="4000" b="1" i="0" u="none" strike="noStrike" kern="0" cap="none" spc="0" normalizeH="0" baseline="0" noProof="0" dirty="0" err="1">
                <a:ln>
                  <a:noFill/>
                </a:ln>
                <a:solidFill>
                  <a:srgbClr val="002060"/>
                </a:solidFill>
                <a:effectLst/>
                <a:uLnTx/>
                <a:uFillTx/>
                <a:latin typeface="Arial Black"/>
                <a:ea typeface="+mn-ea"/>
                <a:cs typeface="+mn-cs"/>
              </a:rPr>
              <a:t>TRiM</a:t>
            </a:r>
            <a:br>
              <a:rPr kumimoji="0" lang="en-GB" altLang="en-US" sz="4000" b="1" i="0" u="none" strike="noStrike" kern="0" cap="none" spc="0" normalizeH="0" baseline="0" noProof="0" dirty="0">
                <a:ln>
                  <a:noFill/>
                </a:ln>
                <a:solidFill>
                  <a:srgbClr val="002060"/>
                </a:solidFill>
                <a:effectLst/>
                <a:uLnTx/>
                <a:uFillTx/>
                <a:latin typeface="Arial Black"/>
                <a:ea typeface="+mn-ea"/>
                <a:cs typeface="+mn-cs"/>
              </a:rPr>
            </a:br>
            <a:r>
              <a:rPr kumimoji="0" lang="en-GB" altLang="en-US" sz="4000" b="1" i="0" u="none" strike="noStrike" kern="0" cap="none" spc="0" normalizeH="0" baseline="0" noProof="0" dirty="0">
                <a:ln>
                  <a:noFill/>
                </a:ln>
                <a:solidFill>
                  <a:srgbClr val="002060"/>
                </a:solidFill>
                <a:effectLst/>
                <a:uLnTx/>
                <a:uFillTx/>
                <a:latin typeface="Arial Black"/>
                <a:ea typeface="+mn-ea"/>
                <a:cs typeface="+mn-cs"/>
              </a:rPr>
              <a:t>Trauma</a:t>
            </a:r>
            <a:r>
              <a:rPr kumimoji="0" lang="en-GB" altLang="en-US" sz="4000" b="1" i="0" u="none" strike="noStrike" kern="0" cap="none" spc="0" normalizeH="0" noProof="0" dirty="0">
                <a:ln>
                  <a:noFill/>
                </a:ln>
                <a:solidFill>
                  <a:srgbClr val="002060"/>
                </a:solidFill>
                <a:effectLst/>
                <a:uLnTx/>
                <a:uFillTx/>
                <a:latin typeface="Arial Black"/>
                <a:ea typeface="+mn-ea"/>
                <a:cs typeface="+mn-cs"/>
              </a:rPr>
              <a:t> Risk Management</a:t>
            </a: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lang="en-GB" altLang="en-US" sz="4000" b="1" kern="0" baseline="0" dirty="0">
              <a:solidFill>
                <a:srgbClr val="002060"/>
              </a:solidFill>
              <a:latin typeface="Arial Black"/>
            </a:endParaRPr>
          </a:p>
          <a:p>
            <a:pPr marL="0" marR="0" lvl="0" indent="0" algn="ctr"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lang="en-GB" sz="4000" b="1" kern="0" dirty="0">
                <a:solidFill>
                  <a:srgbClr val="002060"/>
                </a:solidFill>
                <a:latin typeface="Arial Black"/>
              </a:rPr>
              <a:t>You’re not Alone!</a:t>
            </a: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1991549" y="429758"/>
            <a:ext cx="8045422" cy="923330"/>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5400" b="1" dirty="0">
                <a:solidFill>
                  <a:schemeClr val="bg1"/>
                </a:solidFill>
              </a:rPr>
              <a:t>Your WELLBEING</a:t>
            </a:r>
          </a:p>
        </p:txBody>
      </p:sp>
    </p:spTree>
    <p:extLst>
      <p:ext uri="{BB962C8B-B14F-4D97-AF65-F5344CB8AC3E}">
        <p14:creationId xmlns:p14="http://schemas.microsoft.com/office/powerpoint/2010/main" val="2527030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1812632" y="47102"/>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ysClr val="windowText" lastClr="000000"/>
              </a:solidFill>
              <a:effectLst/>
              <a:uLnTx/>
              <a:uFillTx/>
              <a:latin typeface="Calibri"/>
              <a:ea typeface="+mj-ea"/>
              <a:cs typeface="+mj-cs"/>
            </a:endParaRPr>
          </a:p>
        </p:txBody>
      </p:sp>
      <p:sp>
        <p:nvSpPr>
          <p:cNvPr id="5" name="TextBox 4"/>
          <p:cNvSpPr txBox="1"/>
          <p:nvPr/>
        </p:nvSpPr>
        <p:spPr>
          <a:xfrm>
            <a:off x="1904721" y="318954"/>
            <a:ext cx="8045422" cy="923330"/>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lvl="0" algn="ctr" fontAlgn="auto">
              <a:spcAft>
                <a:spcPts val="0"/>
              </a:spcAft>
              <a:defRPr/>
            </a:pPr>
            <a:r>
              <a:rPr lang="en-GB" sz="5400" dirty="0">
                <a:solidFill>
                  <a:schemeClr val="bg1"/>
                </a:solidFill>
                <a:latin typeface="Calibri"/>
              </a:rPr>
              <a:t>What to do with the knot?</a:t>
            </a:r>
          </a:p>
        </p:txBody>
      </p:sp>
      <p:pic>
        <p:nvPicPr>
          <p:cNvPr id="2050" name="Picture 2" descr="Sailing: The Most Useful Knots and When to Use Them">
            <a:extLst>
              <a:ext uri="{FF2B5EF4-FFF2-40B4-BE49-F238E27FC236}">
                <a16:creationId xmlns:a16="http://schemas.microsoft.com/office/drawing/2014/main" id="{F076B526-2202-F8E9-557C-57FDFF770C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7893" y="1320385"/>
            <a:ext cx="7842250" cy="5218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50772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08CF7A-8CBF-20CE-8D46-39EEBF5C3CC9}"/>
              </a:ext>
            </a:extLst>
          </p:cNvPr>
          <p:cNvSpPr>
            <a:spLocks noGrp="1"/>
          </p:cNvSpPr>
          <p:nvPr>
            <p:ph type="ctrTitle"/>
          </p:nvPr>
        </p:nvSpPr>
        <p:spPr>
          <a:xfrm>
            <a:off x="1524003" y="1999615"/>
            <a:ext cx="9144000" cy="2764028"/>
          </a:xfrm>
        </p:spPr>
        <p:txBody>
          <a:bodyPr anchor="ctr">
            <a:normAutofit/>
          </a:bodyPr>
          <a:lstStyle/>
          <a:p>
            <a:r>
              <a:rPr lang="en-US" sz="7200"/>
              <a:t>Any questions?</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71588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6790</Words>
  <Application>Microsoft Office PowerPoint</Application>
  <PresentationFormat>Widescreen</PresentationFormat>
  <Paragraphs>444</Paragraphs>
  <Slides>24</Slides>
  <Notes>23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-apple-system</vt:lpstr>
      <vt:lpstr>Arial</vt:lpstr>
      <vt:lpstr>Arial Black</vt:lpstr>
      <vt:lpstr>Avenir Next LT Pro</vt:lpstr>
      <vt:lpstr>Calibri</vt:lpstr>
      <vt:lpstr>Calibri Light</vt:lpstr>
      <vt:lpstr>MV Boli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Kelly Andrews</cp:lastModifiedBy>
  <cp:revision>1</cp:revision>
  <dcterms:created xsi:type="dcterms:W3CDTF">2022-08-31T10:50:10Z</dcterms:created>
  <dcterms:modified xsi:type="dcterms:W3CDTF">2022-09-01T08:44:02Z</dcterms:modified>
</cp:coreProperties>
</file>