
<file path=[Content_Types].xml><?xml version="1.0" encoding="utf-8"?>
<Types xmlns="http://schemas.openxmlformats.org/package/2006/content-types">
  <Default Extension="jpeg" ContentType="image/jpeg"/>
  <Default Extension="png" ContentType="image/pn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slides/slide20.xml" ContentType="application/vnd.openxmlformats-officedocument.presentationml.slide+xml"/>
  <Override PartName="/ppt/slides/slide21.xml" ContentType="application/vnd.openxmlformats-officedocument.presentationml.slide+xml"/>
  <Override PartName="/ppt/slides/slide22.xml" ContentType="application/vnd.openxmlformats-officedocument.presentationml.slide+xml"/>
  <Override PartName="/ppt/slides/slide23.xml" ContentType="application/vnd.openxmlformats-officedocument.presentationml.slide+xml"/>
  <Override PartName="/ppt/slides/slide24.xml" ContentType="application/vnd.openxmlformats-officedocument.presentationml.slide+xml"/>
  <Override PartName="/ppt/slides/slide25.xml" ContentType="application/vnd.openxmlformats-officedocument.presentationml.slide+xml"/>
  <Override PartName="/ppt/slides/slide26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diagrams/data1.xml" ContentType="application/vnd.openxmlformats-officedocument.drawingml.diagramData+xml"/>
  <Override PartName="/ppt/diagrams/layout1.xml" ContentType="application/vnd.openxmlformats-officedocument.drawingml.diagramLayout+xml"/>
  <Override PartName="/ppt/diagrams/quickStyle1.xml" ContentType="application/vnd.openxmlformats-officedocument.drawingml.diagramStyle+xml"/>
  <Override PartName="/ppt/diagrams/colors1.xml" ContentType="application/vnd.openxmlformats-officedocument.drawingml.diagramColors+xml"/>
  <Override PartName="/ppt/diagrams/drawing1.xml" ContentType="application/vnd.ms-office.drawingml.diagramDrawing+xml"/>
  <Override PartName="/ppt/changesInfos/changesInfo1.xml" ContentType="application/vnd.ms-powerpoint.changesinfo+xml"/>
  <Override PartName="/ppt/revisionInfo.xml" ContentType="application/vnd.ms-powerpoint.revisioninfo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77" r:id="rId1"/>
  </p:sldMasterIdLst>
  <p:sldIdLst>
    <p:sldId id="256" r:id="rId2"/>
    <p:sldId id="259" r:id="rId3"/>
    <p:sldId id="257" r:id="rId4"/>
    <p:sldId id="262" r:id="rId5"/>
    <p:sldId id="258" r:id="rId6"/>
    <p:sldId id="260" r:id="rId7"/>
    <p:sldId id="261" r:id="rId8"/>
    <p:sldId id="281" r:id="rId9"/>
    <p:sldId id="263" r:id="rId10"/>
    <p:sldId id="264" r:id="rId11"/>
    <p:sldId id="265" r:id="rId12"/>
    <p:sldId id="267" r:id="rId13"/>
    <p:sldId id="266" r:id="rId14"/>
    <p:sldId id="268" r:id="rId15"/>
    <p:sldId id="269" r:id="rId16"/>
    <p:sldId id="280" r:id="rId17"/>
    <p:sldId id="270" r:id="rId18"/>
    <p:sldId id="271" r:id="rId19"/>
    <p:sldId id="272" r:id="rId20"/>
    <p:sldId id="273" r:id="rId21"/>
    <p:sldId id="274" r:id="rId22"/>
    <p:sldId id="275" r:id="rId23"/>
    <p:sldId id="276" r:id="rId24"/>
    <p:sldId id="277" r:id="rId25"/>
    <p:sldId id="278" r:id="rId26"/>
    <p:sldId id="279" r:id="rId27"/>
  </p:sldIdLst>
  <p:sldSz cx="12192000" cy="6858000"/>
  <p:notesSz cx="6858000" cy="9144000"/>
  <p:defaultTextStyle>
    <a:defPPr>
      <a:defRPr lang="en-US"/>
    </a:defPPr>
    <a:lvl1pPr marL="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revisionInfo.xml><?xml version="1.0" encoding="utf-8"?>
<p1510:revInfo xmlns:a="http://schemas.openxmlformats.org/drawingml/2006/main" xmlns:r="http://schemas.openxmlformats.org/officeDocument/2006/relationships" xmlns:p1510="http://schemas.microsoft.com/office/powerpoint/2015/10/main">
  <p1510:revLst>
    <p1510:client id="{91ED7356-7605-4833-B2F2-1FFDF18D2AE4}" v="1" dt="2026-07-29T02:54:54.088"/>
  </p1510:revLst>
</p1510:revInfo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 snapToGrid="0">
      <p:cViewPr varScale="1">
        <p:scale>
          <a:sx n="78" d="100"/>
          <a:sy n="78" d="100"/>
        </p:scale>
        <p:origin x="850" y="6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13" Type="http://schemas.openxmlformats.org/officeDocument/2006/relationships/slide" Target="slides/slide12.xml"/><Relationship Id="rId18" Type="http://schemas.openxmlformats.org/officeDocument/2006/relationships/slide" Target="slides/slide17.xml"/><Relationship Id="rId26" Type="http://schemas.openxmlformats.org/officeDocument/2006/relationships/slide" Target="slides/slide25.xml"/><Relationship Id="rId3" Type="http://schemas.openxmlformats.org/officeDocument/2006/relationships/slide" Target="slides/slide2.xml"/><Relationship Id="rId21" Type="http://schemas.openxmlformats.org/officeDocument/2006/relationships/slide" Target="slides/slide20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slide" Target="slides/slide16.xml"/><Relationship Id="rId25" Type="http://schemas.openxmlformats.org/officeDocument/2006/relationships/slide" Target="slides/slide24.xml"/><Relationship Id="rId33" Type="http://schemas.microsoft.com/office/2015/10/relationships/revisionInfo" Target="revisionInfo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slide" Target="slides/slide19.xml"/><Relationship Id="rId29" Type="http://schemas.openxmlformats.org/officeDocument/2006/relationships/viewProps" Target="viewProp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24" Type="http://schemas.openxmlformats.org/officeDocument/2006/relationships/slide" Target="slides/slide23.xml"/><Relationship Id="rId32" Type="http://schemas.microsoft.com/office/2016/11/relationships/changesInfo" Target="changesInfos/changesInfo1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23" Type="http://schemas.openxmlformats.org/officeDocument/2006/relationships/slide" Target="slides/slide22.xml"/><Relationship Id="rId28" Type="http://schemas.openxmlformats.org/officeDocument/2006/relationships/presProps" Target="presProps.xml"/><Relationship Id="rId10" Type="http://schemas.openxmlformats.org/officeDocument/2006/relationships/slide" Target="slides/slide9.xml"/><Relationship Id="rId19" Type="http://schemas.openxmlformats.org/officeDocument/2006/relationships/slide" Target="slides/slide18.xml"/><Relationship Id="rId31" Type="http://schemas.openxmlformats.org/officeDocument/2006/relationships/tableStyles" Target="tableStyles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Relationship Id="rId22" Type="http://schemas.openxmlformats.org/officeDocument/2006/relationships/slide" Target="slides/slide21.xml"/><Relationship Id="rId27" Type="http://schemas.openxmlformats.org/officeDocument/2006/relationships/slide" Target="slides/slide26.xml"/><Relationship Id="rId30" Type="http://schemas.openxmlformats.org/officeDocument/2006/relationships/theme" Target="theme/theme1.xml"/><Relationship Id="rId8" Type="http://schemas.openxmlformats.org/officeDocument/2006/relationships/slide" Target="slides/slide7.xml"/></Relationships>
</file>

<file path=ppt/changesInfos/changesInfo1.xml><?xml version="1.0" encoding="utf-8"?>
<pc:chgInfo xmlns:a="http://schemas.openxmlformats.org/drawingml/2006/main" xmlns:r="http://schemas.openxmlformats.org/officeDocument/2006/relationships" xmlns:ac="http://schemas.microsoft.com/office/drawing/2013/main/command" xmlns:pc="http://schemas.microsoft.com/office/powerpoint/2013/main/command">
  <pc:docChgLst>
    <pc:chgData name="RAJKOTIYA ARYAN" userId="b49d887fda8472b7" providerId="LiveId" clId="{4FFAA420-A315-4D17-958E-67029476349C}"/>
    <pc:docChg chg="custSel addSld modSld">
      <pc:chgData name="RAJKOTIYA ARYAN" userId="b49d887fda8472b7" providerId="LiveId" clId="{4FFAA420-A315-4D17-958E-67029476349C}" dt="2026-08-10T17:38:24.881" v="213" actId="20577"/>
      <pc:docMkLst>
        <pc:docMk/>
      </pc:docMkLst>
      <pc:sldChg chg="modSp mod">
        <pc:chgData name="RAJKOTIYA ARYAN" userId="b49d887fda8472b7" providerId="LiveId" clId="{4FFAA420-A315-4D17-958E-67029476349C}" dt="2026-08-10T17:38:24.881" v="213" actId="20577"/>
        <pc:sldMkLst>
          <pc:docMk/>
          <pc:sldMk cId="1353033079" sldId="256"/>
        </pc:sldMkLst>
        <pc:spChg chg="mod">
          <ac:chgData name="RAJKOTIYA ARYAN" userId="b49d887fda8472b7" providerId="LiveId" clId="{4FFAA420-A315-4D17-958E-67029476349C}" dt="2026-08-10T17:38:24.881" v="213" actId="20577"/>
          <ac:spMkLst>
            <pc:docMk/>
            <pc:sldMk cId="1353033079" sldId="256"/>
            <ac:spMk id="3" creationId="{0CF8DDFE-C476-D121-0286-5D3A2D361760}"/>
          </ac:spMkLst>
        </pc:spChg>
      </pc:sldChg>
      <pc:sldChg chg="new">
        <pc:chgData name="RAJKOTIYA ARYAN" userId="b49d887fda8472b7" providerId="LiveId" clId="{4FFAA420-A315-4D17-958E-67029476349C}" dt="2026-08-10T17:30:54.690" v="142" actId="680"/>
        <pc:sldMkLst>
          <pc:docMk/>
          <pc:sldMk cId="1725366598" sldId="281"/>
        </pc:sldMkLst>
      </pc:sldChg>
    </pc:docChg>
  </pc:docChgLst>
</pc:chgInfo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05/8/colors/accent0_2">
  <dgm:title val=""/>
  <dgm:desc val=""/>
  <dgm:catLst>
    <dgm:cat type="mainScheme" pri="10200"/>
  </dgm:catLst>
  <dgm:styleLbl name="node0">
    <dgm:fillClrLst meth="repeat">
      <a:schemeClr val="lt1"/>
    </dgm:fillClrLst>
    <dgm:linClrLst meth="repeat">
      <a:schemeClr val="dk2">
        <a:shade val="80000"/>
      </a:schemeClr>
    </dgm:linClrLst>
    <dgm:effectClrLst/>
    <dgm:txLinClrLst/>
    <dgm:txFillClrLst meth="repeat">
      <a:schemeClr val="dk2"/>
    </dgm:txFillClrLst>
    <dgm:txEffectClrLst/>
  </dgm:styleLbl>
  <dgm:styleLbl name="node1">
    <dgm:fillClrLst meth="repeat">
      <a:schemeClr val="lt1"/>
    </dgm:fillClrLst>
    <dgm:linClrLst meth="repeat">
      <a:schemeClr val="dk2">
        <a:shade val="80000"/>
      </a:schemeClr>
    </dgm:linClrLst>
    <dgm:effectClrLst/>
    <dgm:txLinClrLst/>
    <dgm:txFillClrLst meth="repeat">
      <a:schemeClr val="dk2"/>
    </dgm:txFillClrLst>
    <dgm:txEffectClrLst/>
  </dgm:styleLbl>
  <dgm:styleLbl name="alignNode1">
    <dgm:fillClrLst meth="repeat">
      <a:schemeClr val="lt1"/>
    </dgm:fillClrLst>
    <dgm:linClrLst meth="repeat">
      <a:schemeClr val="dk2">
        <a:shade val="80000"/>
      </a:schemeClr>
    </dgm:linClrLst>
    <dgm:effectClrLst/>
    <dgm:txLinClrLst/>
    <dgm:txFillClrLst meth="repeat">
      <a:schemeClr val="dk2"/>
    </dgm:txFillClrLst>
    <dgm:txEffectClrLst/>
  </dgm:styleLbl>
  <dgm:styleLbl name="lnNode1">
    <dgm:fillClrLst meth="repeat">
      <a:schemeClr val="lt1"/>
    </dgm:fillClrLst>
    <dgm:linClrLst meth="repeat">
      <a:schemeClr val="dk2">
        <a:shade val="80000"/>
      </a:schemeClr>
    </dgm:linClrLst>
    <dgm:effectClrLst/>
    <dgm:txLinClrLst/>
    <dgm:txFillClrLst meth="repeat">
      <a:schemeClr val="dk2"/>
    </dgm:txFillClrLst>
    <dgm:txEffectClrLst/>
  </dgm:styleLbl>
  <dgm:styleLbl name="vennNode1">
    <dgm:fillClrLst meth="repeat">
      <a:schemeClr val="lt1">
        <a:alpha val="50000"/>
      </a:schemeClr>
    </dgm:fillClrLst>
    <dgm:linClrLst meth="repeat">
      <a:schemeClr val="dk2">
        <a:shade val="80000"/>
      </a:schemeClr>
    </dgm:linClrLst>
    <dgm:effectClrLst/>
    <dgm:txLinClrLst/>
    <dgm:txFillClrLst/>
    <dgm:txEffectClrLst/>
  </dgm:styleLbl>
  <dgm:styleLbl name="node2">
    <dgm:fillClrLst meth="repeat">
      <a:schemeClr val="lt1"/>
    </dgm:fillClrLst>
    <dgm:linClrLst meth="repeat">
      <a:schemeClr val="dk2">
        <a:shade val="80000"/>
      </a:schemeClr>
    </dgm:linClrLst>
    <dgm:effectClrLst/>
    <dgm:txLinClrLst/>
    <dgm:txFillClrLst meth="repeat">
      <a:schemeClr val="dk2"/>
    </dgm:txFillClrLst>
    <dgm:txEffectClrLst/>
  </dgm:styleLbl>
  <dgm:styleLbl name="node3">
    <dgm:fillClrLst meth="repeat">
      <a:schemeClr val="lt1"/>
    </dgm:fillClrLst>
    <dgm:linClrLst meth="repeat">
      <a:schemeClr val="dk2">
        <a:shade val="80000"/>
      </a:schemeClr>
    </dgm:linClrLst>
    <dgm:effectClrLst/>
    <dgm:txLinClrLst/>
    <dgm:txFillClrLst meth="repeat">
      <a:schemeClr val="dk2"/>
    </dgm:txFillClrLst>
    <dgm:txEffectClrLst/>
  </dgm:styleLbl>
  <dgm:styleLbl name="node4">
    <dgm:fillClrLst meth="repeat">
      <a:schemeClr val="lt1"/>
    </dgm:fillClrLst>
    <dgm:linClrLst meth="repeat">
      <a:schemeClr val="dk2">
        <a:shade val="80000"/>
      </a:schemeClr>
    </dgm:linClrLst>
    <dgm:effectClrLst/>
    <dgm:txLinClrLst/>
    <dgm:txFillClrLst meth="repeat">
      <a:schemeClr val="dk2"/>
    </dgm:txFillClrLst>
    <dgm:txEffectClrLst/>
  </dgm:styleLbl>
  <dgm:styleLbl name="fgImgPlace1">
    <dgm:fillClrLst meth="repeat">
      <a:schemeClr val="dk2">
        <a:tint val="40000"/>
      </a:schemeClr>
    </dgm:fillClrLst>
    <dgm:linClrLst meth="repeat">
      <a:schemeClr val="dk2">
        <a:shade val="80000"/>
      </a:schemeClr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dk2">
        <a:tint val="40000"/>
      </a:schemeClr>
    </dgm:fillClrLst>
    <dgm:linClrLst meth="repeat">
      <a:schemeClr val="dk2">
        <a:shade val="80000"/>
      </a:schemeClr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dk2">
        <a:tint val="40000"/>
      </a:schemeClr>
    </dgm:fillClrLst>
    <dgm:linClrLst meth="repeat">
      <a:schemeClr val="dk2">
        <a:shade val="80000"/>
      </a:schemeClr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dk2">
        <a:tint val="60000"/>
      </a:schemeClr>
    </dgm:fillClrLst>
    <dgm:linClrLst meth="repeat">
      <a:schemeClr val="dk2">
        <a:tint val="60000"/>
      </a:schemeClr>
    </dgm:linClrLst>
    <dgm:effectClrLst/>
    <dgm:txLinClrLst/>
    <dgm:txFillClrLst meth="repeat">
      <a:schemeClr val="dk2"/>
    </dgm:txFillClrLst>
    <dgm:txEffectClrLst/>
  </dgm:styleLbl>
  <dgm:styleLbl name="fgSibTrans2D1">
    <dgm:fillClrLst meth="repeat">
      <a:schemeClr val="dk2">
        <a:tint val="60000"/>
      </a:schemeClr>
    </dgm:fillClrLst>
    <dgm:linClrLst meth="repeat">
      <a:schemeClr val="dk2">
        <a:tint val="60000"/>
      </a:schemeClr>
    </dgm:linClrLst>
    <dgm:effectClrLst/>
    <dgm:txLinClrLst/>
    <dgm:txFillClrLst meth="repeat">
      <a:schemeClr val="dk2"/>
    </dgm:txFillClrLst>
    <dgm:txEffectClrLst/>
  </dgm:styleLbl>
  <dgm:styleLbl name="bgSibTrans2D1">
    <dgm:fillClrLst meth="repeat">
      <a:schemeClr val="dk2">
        <a:tint val="60000"/>
      </a:schemeClr>
    </dgm:fillClrLst>
    <dgm:linClrLst meth="repeat">
      <a:schemeClr val="dk2">
        <a:tint val="60000"/>
      </a:schemeClr>
    </dgm:linClrLst>
    <dgm:effectClrLst/>
    <dgm:txLinClrLst/>
    <dgm:txFillClrLst meth="repeat">
      <a:schemeClr val="dk2"/>
    </dgm:txFillClrLst>
    <dgm:txEffectClrLst/>
  </dgm:styleLbl>
  <dgm:styleLbl name="sibTrans1D1">
    <dgm:fillClrLst meth="repeat">
      <a:schemeClr val="dk2"/>
    </dgm:fillClrLst>
    <dgm:linClrLst meth="repeat">
      <a:schemeClr val="dk2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dk2"/>
    </dgm:fillClrLst>
    <dgm:linClrLst meth="repeat">
      <a:schemeClr val="dk2"/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lt1"/>
    </dgm:fillClrLst>
    <dgm:linClrLst meth="repeat">
      <a:schemeClr val="dk2">
        <a:shade val="80000"/>
      </a:schemeClr>
    </dgm:linClrLst>
    <dgm:effectClrLst/>
    <dgm:txLinClrLst/>
    <dgm:txFillClrLst meth="repeat">
      <a:schemeClr val="dk2"/>
    </dgm:txFillClrLst>
    <dgm:txEffectClrLst/>
  </dgm:styleLbl>
  <dgm:styleLbl name="asst1">
    <dgm:fillClrLst meth="repeat">
      <a:schemeClr val="lt1"/>
    </dgm:fillClrLst>
    <dgm:linClrLst meth="repeat">
      <a:schemeClr val="dk2">
        <a:shade val="80000"/>
      </a:schemeClr>
    </dgm:linClrLst>
    <dgm:effectClrLst/>
    <dgm:txLinClrLst/>
    <dgm:txFillClrLst meth="repeat">
      <a:schemeClr val="dk2"/>
    </dgm:txFillClrLst>
    <dgm:txEffectClrLst/>
  </dgm:styleLbl>
  <dgm:styleLbl name="asst2">
    <dgm:fillClrLst meth="repeat">
      <a:schemeClr val="lt1"/>
    </dgm:fillClrLst>
    <dgm:linClrLst meth="repeat">
      <a:schemeClr val="dk2">
        <a:shade val="80000"/>
      </a:schemeClr>
    </dgm:linClrLst>
    <dgm:effectClrLst/>
    <dgm:txLinClrLst/>
    <dgm:txFillClrLst meth="repeat">
      <a:schemeClr val="dk2"/>
    </dgm:txFillClrLst>
    <dgm:txEffectClrLst/>
  </dgm:styleLbl>
  <dgm:styleLbl name="asst3">
    <dgm:fillClrLst meth="repeat">
      <a:schemeClr val="lt1"/>
    </dgm:fillClrLst>
    <dgm:linClrLst meth="repeat">
      <a:schemeClr val="dk2">
        <a:shade val="80000"/>
      </a:schemeClr>
    </dgm:linClrLst>
    <dgm:effectClrLst/>
    <dgm:txLinClrLst/>
    <dgm:txFillClrLst meth="repeat">
      <a:schemeClr val="dk2"/>
    </dgm:txFillClrLst>
    <dgm:txEffectClrLst/>
  </dgm:styleLbl>
  <dgm:styleLbl name="asst4">
    <dgm:fillClrLst meth="repeat">
      <a:schemeClr val="lt1"/>
    </dgm:fillClrLst>
    <dgm:linClrLst meth="repeat">
      <a:schemeClr val="dk2">
        <a:shade val="80000"/>
      </a:schemeClr>
    </dgm:linClrLst>
    <dgm:effectClrLst/>
    <dgm:txLinClrLst/>
    <dgm:txFillClrLst meth="repeat">
      <a:schemeClr val="dk2"/>
    </dgm:txFillClrLst>
    <dgm:txEffectClrLst/>
  </dgm:styleLbl>
  <dgm:styleLbl name="parChTrans2D1">
    <dgm:fillClrLst meth="repeat">
      <a:schemeClr val="dk2">
        <a:tint val="60000"/>
      </a:schemeClr>
    </dgm:fillClrLst>
    <dgm:linClrLst meth="repeat">
      <a:schemeClr val="dk2">
        <a:tint val="60000"/>
      </a:schemeClr>
    </dgm:linClrLst>
    <dgm:effectClrLst/>
    <dgm:txLinClrLst/>
    <dgm:txFillClrLst/>
    <dgm:txEffectClrLst/>
  </dgm:styleLbl>
  <dgm:styleLbl name="parChTrans2D2">
    <dgm:fillClrLst meth="repeat">
      <a:schemeClr val="dk2"/>
    </dgm:fillClrLst>
    <dgm:linClrLst meth="repeat">
      <a:schemeClr val="dk2"/>
    </dgm:linClrLst>
    <dgm:effectClrLst/>
    <dgm:txLinClrLst/>
    <dgm:txFillClrLst/>
    <dgm:txEffectClrLst/>
  </dgm:styleLbl>
  <dgm:styleLbl name="parChTrans2D3">
    <dgm:fillClrLst meth="repeat">
      <a:schemeClr val="dk2"/>
    </dgm:fillClrLst>
    <dgm:linClrLst meth="repeat">
      <a:schemeClr val="dk2"/>
    </dgm:linClrLst>
    <dgm:effectClrLst/>
    <dgm:txLinClrLst/>
    <dgm:txFillClrLst/>
    <dgm:txEffectClrLst/>
  </dgm:styleLbl>
  <dgm:styleLbl name="parChTrans2D4">
    <dgm:fillClrLst meth="repeat">
      <a:schemeClr val="dk2"/>
    </dgm:fillClrLst>
    <dgm:linClrLst meth="repeat">
      <a:schemeClr val="dk2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dk2"/>
    </dgm:fillClrLst>
    <dgm:linClrLst meth="repeat">
      <a:schemeClr val="dk2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dk2"/>
    </dgm:fillClrLst>
    <dgm:linClrLst meth="repeat">
      <a:schemeClr val="dk2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dk2"/>
    </dgm:fillClrLst>
    <dgm:linClrLst meth="repeat">
      <a:schemeClr val="dk2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dk2"/>
    </dgm:fillClrLst>
    <dgm:linClrLst meth="repeat">
      <a:schemeClr val="dk2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dk2">
        <a:alpha val="90000"/>
        <a:tint val="40000"/>
      </a:schemeClr>
    </dgm:fillClrLst>
    <dgm:linClrLst meth="repeat">
      <a:schemeClr val="dk2"/>
    </dgm:linClrLst>
    <dgm:effectClrLst/>
    <dgm:txLinClrLst/>
    <dgm:txFillClrLst meth="repeat">
      <a:schemeClr val="dk2"/>
    </dgm:txFillClrLst>
    <dgm:txEffectClrLst/>
  </dgm:styleLbl>
  <dgm:styleLbl name="conFgAcc1">
    <dgm:fillClrLst meth="repeat">
      <a:schemeClr val="dk2">
        <a:alpha val="90000"/>
        <a:tint val="40000"/>
      </a:schemeClr>
    </dgm:fillClrLst>
    <dgm:linClrLst meth="repeat">
      <a:schemeClr val="dk2"/>
    </dgm:linClrLst>
    <dgm:effectClrLst/>
    <dgm:txLinClrLst/>
    <dgm:txFillClrLst meth="repeat">
      <a:schemeClr val="dk2"/>
    </dgm:txFillClrLst>
    <dgm:txEffectClrLst/>
  </dgm:styleLbl>
  <dgm:styleLbl name="alignAcc1">
    <dgm:fillClrLst meth="repeat">
      <a:schemeClr val="dk2">
        <a:alpha val="90000"/>
        <a:tint val="40000"/>
      </a:schemeClr>
    </dgm:fillClrLst>
    <dgm:linClrLst meth="repeat">
      <a:schemeClr val="dk2"/>
    </dgm:linClrLst>
    <dgm:effectClrLst/>
    <dgm:txLinClrLst/>
    <dgm:txFillClrLst meth="repeat">
      <a:schemeClr val="dk2"/>
    </dgm:txFillClrLst>
    <dgm:txEffectClrLst/>
  </dgm:styleLbl>
  <dgm:styleLbl name="trAlignAcc1">
    <dgm:fillClrLst meth="repeat">
      <a:schemeClr val="dk2">
        <a:alpha val="40000"/>
        <a:tint val="40000"/>
      </a:schemeClr>
    </dgm:fillClrLst>
    <dgm:linClrLst meth="repeat">
      <a:schemeClr val="dk2"/>
    </dgm:linClrLst>
    <dgm:effectClrLst/>
    <dgm:txLinClrLst/>
    <dgm:txFillClrLst meth="repeat">
      <a:schemeClr val="dk2"/>
    </dgm:txFillClrLst>
    <dgm:txEffectClrLst/>
  </dgm:styleLbl>
  <dgm:styleLbl name="bgAcc1">
    <dgm:fillClrLst meth="repeat">
      <a:schemeClr val="dk2">
        <a:alpha val="90000"/>
        <a:tint val="40000"/>
      </a:schemeClr>
    </dgm:fillClrLst>
    <dgm:linClrLst meth="repeat">
      <a:schemeClr val="dk2"/>
    </dgm:linClrLst>
    <dgm:effectClrLst/>
    <dgm:txLinClrLst/>
    <dgm:txFillClrLst meth="repeat">
      <a:schemeClr val="dk2"/>
    </dgm:txFillClrLst>
    <dgm:txEffectClrLst/>
  </dgm:styleLbl>
  <dgm:styleLbl name="solidFgAcc1">
    <dgm:fillClrLst meth="repeat">
      <a:schemeClr val="lt1"/>
    </dgm:fillClrLst>
    <dgm:linClrLst meth="repeat">
      <a:schemeClr val="dk2"/>
    </dgm:linClrLst>
    <dgm:effectClrLst/>
    <dgm:txLinClrLst/>
    <dgm:txFillClrLst meth="repeat">
      <a:schemeClr val="dk2"/>
    </dgm:txFillClrLst>
    <dgm:txEffectClrLst/>
  </dgm:styleLbl>
  <dgm:styleLbl name="solidAlignAcc1">
    <dgm:fillClrLst meth="repeat">
      <a:schemeClr val="lt1"/>
    </dgm:fillClrLst>
    <dgm:linClrLst meth="repeat">
      <a:schemeClr val="dk2"/>
    </dgm:linClrLst>
    <dgm:effectClrLst/>
    <dgm:txLinClrLst/>
    <dgm:txFillClrLst meth="repeat">
      <a:schemeClr val="dk2"/>
    </dgm:txFillClrLst>
    <dgm:txEffectClrLst/>
  </dgm:styleLbl>
  <dgm:styleLbl name="solidBgAcc1">
    <dgm:fillClrLst meth="repeat">
      <a:schemeClr val="lt1"/>
    </dgm:fillClrLst>
    <dgm:linClrLst meth="repeat">
      <a:schemeClr val="dk2"/>
    </dgm:linClrLst>
    <dgm:effectClrLst/>
    <dgm:txLinClrLst/>
    <dgm:txFillClrLst meth="repeat">
      <a:schemeClr val="dk2"/>
    </dgm:txFillClrLst>
    <dgm:txEffectClrLst/>
  </dgm:styleLbl>
  <dgm:styleLbl name="fgAccFollowNode1">
    <dgm:fillClrLst meth="repeat">
      <a:schemeClr val="lt1">
        <a:alpha val="90000"/>
        <a:tint val="40000"/>
      </a:schemeClr>
    </dgm:fillClrLst>
    <dgm:linClrLst meth="repeat">
      <a:schemeClr val="dk2">
        <a:alpha val="90000"/>
      </a:schemeClr>
    </dgm:linClrLst>
    <dgm:effectClrLst/>
    <dgm:txLinClrLst/>
    <dgm:txFillClrLst meth="repeat">
      <a:schemeClr val="dk2"/>
    </dgm:txFillClrLst>
    <dgm:txEffectClrLst/>
  </dgm:styleLbl>
  <dgm:styleLbl name="alignAccFollowNode1">
    <dgm:fillClrLst meth="repeat">
      <a:schemeClr val="lt1">
        <a:alpha val="90000"/>
        <a:tint val="40000"/>
      </a:schemeClr>
    </dgm:fillClrLst>
    <dgm:linClrLst meth="repeat">
      <a:schemeClr val="dk2">
        <a:alpha val="90000"/>
      </a:schemeClr>
    </dgm:linClrLst>
    <dgm:effectClrLst/>
    <dgm:txLinClrLst/>
    <dgm:txFillClrLst meth="repeat">
      <a:schemeClr val="dk2"/>
    </dgm:txFillClrLst>
    <dgm:txEffectClrLst/>
  </dgm:styleLbl>
  <dgm:styleLbl name="bgAccFollowNode1">
    <dgm:fillClrLst meth="repeat">
      <a:schemeClr val="lt1">
        <a:alpha val="90000"/>
        <a:tint val="40000"/>
      </a:schemeClr>
    </dgm:fillClrLst>
    <dgm:linClrLst meth="repeat">
      <a:schemeClr val="dk2">
        <a:alpha val="90000"/>
      </a:schemeClr>
    </dgm:linClrLst>
    <dgm:effectClrLst/>
    <dgm:txLinClrLst/>
    <dgm:txFillClrLst meth="repeat">
      <a:schemeClr val="dk2"/>
    </dgm:txFillClrLst>
    <dgm:txEffectClrLst/>
  </dgm:styleLbl>
  <dgm:styleLbl name="fgAcc0">
    <dgm:fillClrLst meth="repeat">
      <a:schemeClr val="dk2">
        <a:alpha val="90000"/>
        <a:tint val="40000"/>
      </a:schemeClr>
    </dgm:fillClrLst>
    <dgm:linClrLst meth="repeat">
      <a:schemeClr val="dk2"/>
    </dgm:linClrLst>
    <dgm:effectClrLst/>
    <dgm:txLinClrLst/>
    <dgm:txFillClrLst meth="repeat">
      <a:schemeClr val="dk2"/>
    </dgm:txFillClrLst>
    <dgm:txEffectClrLst/>
  </dgm:styleLbl>
  <dgm:styleLbl name="fgAcc2">
    <dgm:fillClrLst meth="repeat">
      <a:schemeClr val="dk2">
        <a:alpha val="90000"/>
        <a:tint val="40000"/>
      </a:schemeClr>
    </dgm:fillClrLst>
    <dgm:linClrLst meth="repeat">
      <a:schemeClr val="dk2"/>
    </dgm:linClrLst>
    <dgm:effectClrLst/>
    <dgm:txLinClrLst/>
    <dgm:txFillClrLst meth="repeat">
      <a:schemeClr val="dk2"/>
    </dgm:txFillClrLst>
    <dgm:txEffectClrLst/>
  </dgm:styleLbl>
  <dgm:styleLbl name="fgAcc3">
    <dgm:fillClrLst meth="repeat">
      <a:schemeClr val="dk2">
        <a:alpha val="90000"/>
        <a:tint val="40000"/>
      </a:schemeClr>
    </dgm:fillClrLst>
    <dgm:linClrLst meth="repeat">
      <a:schemeClr val="dk2"/>
    </dgm:linClrLst>
    <dgm:effectClrLst/>
    <dgm:txLinClrLst/>
    <dgm:txFillClrLst meth="repeat">
      <a:schemeClr val="dk2"/>
    </dgm:txFillClrLst>
    <dgm:txEffectClrLst/>
  </dgm:styleLbl>
  <dgm:styleLbl name="fgAcc4">
    <dgm:fillClrLst meth="repeat">
      <a:schemeClr val="dk2">
        <a:alpha val="90000"/>
        <a:tint val="40000"/>
      </a:schemeClr>
    </dgm:fillClrLst>
    <dgm:linClrLst meth="repeat">
      <a:schemeClr val="dk2"/>
    </dgm:linClrLst>
    <dgm:effectClrLst/>
    <dgm:txLinClrLst/>
    <dgm:txFillClrLst meth="repeat">
      <a:schemeClr val="dk2"/>
    </dgm:txFillClrLst>
    <dgm:txEffectClrLst/>
  </dgm:styleLbl>
  <dgm:styleLbl name="bgShp">
    <dgm:fillClrLst meth="repeat">
      <a:schemeClr val="dk2">
        <a:tint val="40000"/>
      </a:schemeClr>
    </dgm:fillClrLst>
    <dgm:linClrLst meth="repeat">
      <a:schemeClr val="dk2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dk2">
        <a:shade val="80000"/>
      </a:schemeClr>
    </dgm:fillClrLst>
    <dgm:linClrLst meth="repeat">
      <a:schemeClr val="dk2"/>
    </dgm:linClrLst>
    <dgm:effectClrLst/>
    <dgm:txLinClrLst/>
    <dgm:txFillClrLst meth="repeat">
      <a:schemeClr val="lt2"/>
    </dgm:txFillClrLst>
    <dgm:txEffectClrLst/>
  </dgm:styleLbl>
  <dgm:styleLbl name="trBgShp">
    <dgm:fillClrLst meth="repeat">
      <a:schemeClr val="dk2">
        <a:tint val="50000"/>
        <a:alpha val="40000"/>
      </a:schemeClr>
    </dgm:fillClrLst>
    <dgm:linClrLst meth="repeat">
      <a:schemeClr val="dk2"/>
    </dgm:linClrLst>
    <dgm:effectClrLst/>
    <dgm:txLinClrLst/>
    <dgm:txFillClrLst meth="repeat">
      <a:schemeClr val="lt2"/>
    </dgm:txFillClrLst>
    <dgm:txEffectClrLst/>
  </dgm:styleLbl>
  <dgm:styleLbl name="fgShp">
    <dgm:fillClrLst meth="repeat">
      <a:schemeClr val="dk2">
        <a:tint val="60000"/>
      </a:schemeClr>
    </dgm:fillClrLst>
    <dgm:linClrLst meth="repeat">
      <a:schemeClr val="lt1"/>
    </dgm:linClrLst>
    <dgm:effectClrLst/>
    <dgm:txLinClrLst/>
    <dgm:txFillClrLst meth="repeat">
      <a:schemeClr val="dk2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2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F1014917-38E7-40F7-9382-50D4F178EAF7}" type="doc">
      <dgm:prSet loTypeId="urn:microsoft.com/office/officeart/2005/8/layout/vList2" loCatId="list" qsTypeId="urn:microsoft.com/office/officeart/2005/8/quickstyle/simple3" qsCatId="simple" csTypeId="urn:microsoft.com/office/officeart/2005/8/colors/accent0_2" csCatId="mainScheme"/>
      <dgm:spPr/>
      <dgm:t>
        <a:bodyPr/>
        <a:lstStyle/>
        <a:p>
          <a:endParaRPr lang="en-US"/>
        </a:p>
      </dgm:t>
    </dgm:pt>
    <dgm:pt modelId="{CB52183A-49AF-4996-9136-E9F2BFBECF97}">
      <dgm:prSet custT="1"/>
      <dgm:spPr/>
      <dgm:t>
        <a:bodyPr/>
        <a:lstStyle/>
        <a:p>
          <a:r>
            <a:rPr lang="gu-IN" sz="2000" b="1">
              <a:solidFill>
                <a:schemeClr val="tx1"/>
              </a:solidFill>
            </a:rPr>
            <a:t>Generalised onset seizures:</a:t>
          </a:r>
          <a:r>
            <a:rPr lang="gu-IN" sz="2000">
              <a:solidFill>
                <a:schemeClr val="tx1"/>
              </a:solidFill>
            </a:rPr>
            <a:t> Involve both hemispheres of the brain from the onset of seizure activity</a:t>
          </a:r>
          <a:r>
            <a:rPr lang="en-GB" sz="2000">
              <a:solidFill>
                <a:schemeClr val="tx1"/>
              </a:solidFill>
            </a:rPr>
            <a:t> (</a:t>
          </a:r>
          <a:r>
            <a:rPr lang="gu-IN" sz="2000">
              <a:solidFill>
                <a:schemeClr val="tx1"/>
              </a:solidFill>
            </a:rPr>
            <a:t>Anwar</a:t>
          </a:r>
          <a:r>
            <a:rPr lang="en-GB" sz="2000">
              <a:solidFill>
                <a:schemeClr val="tx1"/>
              </a:solidFill>
            </a:rPr>
            <a:t> et al, 2020)</a:t>
          </a:r>
          <a:r>
            <a:rPr lang="gu-IN" sz="2000">
              <a:solidFill>
                <a:schemeClr val="tx1"/>
              </a:solidFill>
            </a:rPr>
            <a:t>.</a:t>
          </a:r>
          <a:endParaRPr lang="en-US" sz="2000">
            <a:solidFill>
              <a:schemeClr val="tx1"/>
            </a:solidFill>
          </a:endParaRPr>
        </a:p>
      </dgm:t>
    </dgm:pt>
    <dgm:pt modelId="{1EBFEC38-33D4-4C54-A6F3-45611B7B52D4}" type="parTrans" cxnId="{9CECE43B-F48F-49AF-95AD-9BDA5B7F3087}">
      <dgm:prSet/>
      <dgm:spPr/>
      <dgm:t>
        <a:bodyPr/>
        <a:lstStyle/>
        <a:p>
          <a:endParaRPr lang="en-US" sz="2000">
            <a:solidFill>
              <a:schemeClr val="tx1"/>
            </a:solidFill>
          </a:endParaRPr>
        </a:p>
      </dgm:t>
    </dgm:pt>
    <dgm:pt modelId="{2749BD6A-38C5-4BE2-936E-DCCC5C5EFE16}" type="sibTrans" cxnId="{9CECE43B-F48F-49AF-95AD-9BDA5B7F3087}">
      <dgm:prSet/>
      <dgm:spPr/>
      <dgm:t>
        <a:bodyPr/>
        <a:lstStyle/>
        <a:p>
          <a:endParaRPr lang="en-US" sz="2000">
            <a:solidFill>
              <a:schemeClr val="tx1"/>
            </a:solidFill>
          </a:endParaRPr>
        </a:p>
      </dgm:t>
    </dgm:pt>
    <dgm:pt modelId="{509DFE98-B29A-4F93-B9A0-9961C45FB576}">
      <dgm:prSet custT="1"/>
      <dgm:spPr/>
      <dgm:t>
        <a:bodyPr/>
        <a:lstStyle/>
        <a:p>
          <a:r>
            <a:rPr lang="gu-IN" sz="2000" b="1" dirty="0">
              <a:solidFill>
                <a:schemeClr val="tx1"/>
              </a:solidFill>
            </a:rPr>
            <a:t>Tonic-clonic seizures:</a:t>
          </a:r>
          <a:r>
            <a:rPr lang="gu-IN" sz="2000" dirty="0">
              <a:solidFill>
                <a:schemeClr val="tx1"/>
              </a:solidFill>
            </a:rPr>
            <a:t> Characterised by loss of consciousness, muscle stiffening, and rhythmic jerking movements</a:t>
          </a:r>
          <a:r>
            <a:rPr lang="en-GB" sz="2000" dirty="0">
              <a:solidFill>
                <a:schemeClr val="tx1"/>
              </a:solidFill>
            </a:rPr>
            <a:t> (</a:t>
          </a:r>
          <a:r>
            <a:rPr lang="gu-IN" sz="2000" dirty="0">
              <a:solidFill>
                <a:schemeClr val="tx1"/>
              </a:solidFill>
            </a:rPr>
            <a:t>Perucca</a:t>
          </a:r>
          <a:r>
            <a:rPr lang="en-GB" sz="2000" dirty="0">
              <a:solidFill>
                <a:schemeClr val="tx1"/>
              </a:solidFill>
            </a:rPr>
            <a:t> et al, 2018)</a:t>
          </a:r>
          <a:r>
            <a:rPr lang="gu-IN" sz="2000" dirty="0">
              <a:solidFill>
                <a:schemeClr val="tx1"/>
              </a:solidFill>
            </a:rPr>
            <a:t>.</a:t>
          </a:r>
          <a:endParaRPr lang="en-US" sz="2000" dirty="0">
            <a:solidFill>
              <a:schemeClr val="tx1"/>
            </a:solidFill>
          </a:endParaRPr>
        </a:p>
      </dgm:t>
    </dgm:pt>
    <dgm:pt modelId="{4FA8A774-4B91-435D-8FE8-FB9C774D5285}" type="parTrans" cxnId="{B304A045-DB91-4ADC-836A-805E2EB838D9}">
      <dgm:prSet/>
      <dgm:spPr/>
      <dgm:t>
        <a:bodyPr/>
        <a:lstStyle/>
        <a:p>
          <a:endParaRPr lang="en-US" sz="2000">
            <a:solidFill>
              <a:schemeClr val="tx1"/>
            </a:solidFill>
          </a:endParaRPr>
        </a:p>
      </dgm:t>
    </dgm:pt>
    <dgm:pt modelId="{330EE53F-C662-46C8-AC25-937522172F64}" type="sibTrans" cxnId="{B304A045-DB91-4ADC-836A-805E2EB838D9}">
      <dgm:prSet/>
      <dgm:spPr/>
      <dgm:t>
        <a:bodyPr/>
        <a:lstStyle/>
        <a:p>
          <a:endParaRPr lang="en-US" sz="2000">
            <a:solidFill>
              <a:schemeClr val="tx1"/>
            </a:solidFill>
          </a:endParaRPr>
        </a:p>
      </dgm:t>
    </dgm:pt>
    <dgm:pt modelId="{AA6E8B93-D3A2-4502-A010-538CE64723B8}">
      <dgm:prSet custT="1"/>
      <dgm:spPr/>
      <dgm:t>
        <a:bodyPr/>
        <a:lstStyle/>
        <a:p>
          <a:r>
            <a:rPr lang="gu-IN" sz="2000" b="1">
              <a:solidFill>
                <a:schemeClr val="tx1"/>
              </a:solidFill>
            </a:rPr>
            <a:t>Absence seizures:</a:t>
          </a:r>
          <a:r>
            <a:rPr lang="gu-IN" sz="2000">
              <a:solidFill>
                <a:schemeClr val="tx1"/>
              </a:solidFill>
            </a:rPr>
            <a:t> Cause brief episodes of staring and impaired awareness, most commonly affecting children</a:t>
          </a:r>
          <a:r>
            <a:rPr lang="en-GB" sz="2000">
              <a:solidFill>
                <a:schemeClr val="tx1"/>
              </a:solidFill>
            </a:rPr>
            <a:t> (</a:t>
          </a:r>
          <a:r>
            <a:rPr lang="gu-IN" sz="2000">
              <a:solidFill>
                <a:schemeClr val="tx1"/>
              </a:solidFill>
            </a:rPr>
            <a:t>Anwar</a:t>
          </a:r>
          <a:r>
            <a:rPr lang="en-GB" sz="2000">
              <a:solidFill>
                <a:schemeClr val="tx1"/>
              </a:solidFill>
            </a:rPr>
            <a:t> et al, 2020)</a:t>
          </a:r>
          <a:r>
            <a:rPr lang="gu-IN" sz="2000">
              <a:solidFill>
                <a:schemeClr val="tx1"/>
              </a:solidFill>
            </a:rPr>
            <a:t>.</a:t>
          </a:r>
          <a:endParaRPr lang="en-US" sz="2000">
            <a:solidFill>
              <a:schemeClr val="tx1"/>
            </a:solidFill>
          </a:endParaRPr>
        </a:p>
      </dgm:t>
    </dgm:pt>
    <dgm:pt modelId="{63556AEB-4A65-4B0B-AF66-AFE601E5DE28}" type="parTrans" cxnId="{3FA23F04-130D-411E-89B1-66D130283279}">
      <dgm:prSet/>
      <dgm:spPr/>
      <dgm:t>
        <a:bodyPr/>
        <a:lstStyle/>
        <a:p>
          <a:endParaRPr lang="en-US" sz="2000">
            <a:solidFill>
              <a:schemeClr val="tx1"/>
            </a:solidFill>
          </a:endParaRPr>
        </a:p>
      </dgm:t>
    </dgm:pt>
    <dgm:pt modelId="{8D475BDD-B221-46B7-AEAB-8198722B7B9E}" type="sibTrans" cxnId="{3FA23F04-130D-411E-89B1-66D130283279}">
      <dgm:prSet/>
      <dgm:spPr/>
      <dgm:t>
        <a:bodyPr/>
        <a:lstStyle/>
        <a:p>
          <a:endParaRPr lang="en-US" sz="2000">
            <a:solidFill>
              <a:schemeClr val="tx1"/>
            </a:solidFill>
          </a:endParaRPr>
        </a:p>
      </dgm:t>
    </dgm:pt>
    <dgm:pt modelId="{1F5306D4-547C-4560-BFC8-4A3C41F7557B}">
      <dgm:prSet custT="1"/>
      <dgm:spPr/>
      <dgm:t>
        <a:bodyPr/>
        <a:lstStyle/>
        <a:p>
          <a:r>
            <a:rPr lang="gu-IN" sz="2000" b="1">
              <a:solidFill>
                <a:schemeClr val="tx1"/>
              </a:solidFill>
            </a:rPr>
            <a:t>Myoclonic seizures:</a:t>
          </a:r>
          <a:r>
            <a:rPr lang="gu-IN" sz="2000">
              <a:solidFill>
                <a:schemeClr val="tx1"/>
              </a:solidFill>
            </a:rPr>
            <a:t> Produce sudden, brief muscle jerks that typically occur without loss of consciousness</a:t>
          </a:r>
          <a:r>
            <a:rPr lang="en-GB" sz="2000">
              <a:solidFill>
                <a:schemeClr val="tx1"/>
              </a:solidFill>
            </a:rPr>
            <a:t> (</a:t>
          </a:r>
          <a:r>
            <a:rPr lang="gu-IN" sz="2000">
              <a:solidFill>
                <a:schemeClr val="tx1"/>
              </a:solidFill>
            </a:rPr>
            <a:t>Perucca</a:t>
          </a:r>
          <a:r>
            <a:rPr lang="en-GB" sz="2000">
              <a:solidFill>
                <a:schemeClr val="tx1"/>
              </a:solidFill>
            </a:rPr>
            <a:t> et al, 2018)</a:t>
          </a:r>
          <a:r>
            <a:rPr lang="gu-IN" sz="2000">
              <a:solidFill>
                <a:schemeClr val="tx1"/>
              </a:solidFill>
            </a:rPr>
            <a:t>.</a:t>
          </a:r>
          <a:endParaRPr lang="en-US" sz="2000">
            <a:solidFill>
              <a:schemeClr val="tx1"/>
            </a:solidFill>
          </a:endParaRPr>
        </a:p>
      </dgm:t>
    </dgm:pt>
    <dgm:pt modelId="{A321BA69-0451-41DE-ABF4-76C924DF34C3}" type="parTrans" cxnId="{F56139DE-6DC4-442B-A6B6-4CF2A673CB74}">
      <dgm:prSet/>
      <dgm:spPr/>
      <dgm:t>
        <a:bodyPr/>
        <a:lstStyle/>
        <a:p>
          <a:endParaRPr lang="en-US" sz="2000">
            <a:solidFill>
              <a:schemeClr val="tx1"/>
            </a:solidFill>
          </a:endParaRPr>
        </a:p>
      </dgm:t>
    </dgm:pt>
    <dgm:pt modelId="{DC5AE6A6-FA74-45FE-BF1E-D47A53541528}" type="sibTrans" cxnId="{F56139DE-6DC4-442B-A6B6-4CF2A673CB74}">
      <dgm:prSet/>
      <dgm:spPr/>
      <dgm:t>
        <a:bodyPr/>
        <a:lstStyle/>
        <a:p>
          <a:endParaRPr lang="en-US" sz="2000">
            <a:solidFill>
              <a:schemeClr val="tx1"/>
            </a:solidFill>
          </a:endParaRPr>
        </a:p>
      </dgm:t>
    </dgm:pt>
    <dgm:pt modelId="{213749A3-4470-499E-8184-E7307CA00F26}" type="pres">
      <dgm:prSet presAssocID="{F1014917-38E7-40F7-9382-50D4F178EAF7}" presName="linear" presStyleCnt="0">
        <dgm:presLayoutVars>
          <dgm:animLvl val="lvl"/>
          <dgm:resizeHandles val="exact"/>
        </dgm:presLayoutVars>
      </dgm:prSet>
      <dgm:spPr/>
    </dgm:pt>
    <dgm:pt modelId="{3868AA0C-8605-4C2A-B8D1-95303762A3E5}" type="pres">
      <dgm:prSet presAssocID="{CB52183A-49AF-4996-9136-E9F2BFBECF97}" presName="parentText" presStyleLbl="node1" presStyleIdx="0" presStyleCnt="4">
        <dgm:presLayoutVars>
          <dgm:chMax val="0"/>
          <dgm:bulletEnabled val="1"/>
        </dgm:presLayoutVars>
      </dgm:prSet>
      <dgm:spPr/>
    </dgm:pt>
    <dgm:pt modelId="{37CD66E2-B040-4762-BDA9-C6778C5D0CBB}" type="pres">
      <dgm:prSet presAssocID="{2749BD6A-38C5-4BE2-936E-DCCC5C5EFE16}" presName="spacer" presStyleCnt="0"/>
      <dgm:spPr/>
    </dgm:pt>
    <dgm:pt modelId="{CAFED6B9-AA7B-49AA-884C-6152610886D3}" type="pres">
      <dgm:prSet presAssocID="{509DFE98-B29A-4F93-B9A0-9961C45FB576}" presName="parentText" presStyleLbl="node1" presStyleIdx="1" presStyleCnt="4">
        <dgm:presLayoutVars>
          <dgm:chMax val="0"/>
          <dgm:bulletEnabled val="1"/>
        </dgm:presLayoutVars>
      </dgm:prSet>
      <dgm:spPr/>
    </dgm:pt>
    <dgm:pt modelId="{0EFFC22C-6505-43AE-B1BE-0A74DF18C733}" type="pres">
      <dgm:prSet presAssocID="{330EE53F-C662-46C8-AC25-937522172F64}" presName="spacer" presStyleCnt="0"/>
      <dgm:spPr/>
    </dgm:pt>
    <dgm:pt modelId="{2C0340FA-3FAF-434E-91FC-965BE2EE3789}" type="pres">
      <dgm:prSet presAssocID="{AA6E8B93-D3A2-4502-A010-538CE64723B8}" presName="parentText" presStyleLbl="node1" presStyleIdx="2" presStyleCnt="4">
        <dgm:presLayoutVars>
          <dgm:chMax val="0"/>
          <dgm:bulletEnabled val="1"/>
        </dgm:presLayoutVars>
      </dgm:prSet>
      <dgm:spPr/>
    </dgm:pt>
    <dgm:pt modelId="{061A7475-F4C8-4852-9BCF-0FA6C2300248}" type="pres">
      <dgm:prSet presAssocID="{8D475BDD-B221-46B7-AEAB-8198722B7B9E}" presName="spacer" presStyleCnt="0"/>
      <dgm:spPr/>
    </dgm:pt>
    <dgm:pt modelId="{05E3C3CD-7BFD-4BFA-B48D-715D1141FD64}" type="pres">
      <dgm:prSet presAssocID="{1F5306D4-547C-4560-BFC8-4A3C41F7557B}" presName="parentText" presStyleLbl="node1" presStyleIdx="3" presStyleCnt="4">
        <dgm:presLayoutVars>
          <dgm:chMax val="0"/>
          <dgm:bulletEnabled val="1"/>
        </dgm:presLayoutVars>
      </dgm:prSet>
      <dgm:spPr/>
    </dgm:pt>
  </dgm:ptLst>
  <dgm:cxnLst>
    <dgm:cxn modelId="{3FA23F04-130D-411E-89B1-66D130283279}" srcId="{F1014917-38E7-40F7-9382-50D4F178EAF7}" destId="{AA6E8B93-D3A2-4502-A010-538CE64723B8}" srcOrd="2" destOrd="0" parTransId="{63556AEB-4A65-4B0B-AF66-AFE601E5DE28}" sibTransId="{8D475BDD-B221-46B7-AEAB-8198722B7B9E}"/>
    <dgm:cxn modelId="{34B76029-250C-4E07-A32A-68DADEAE835C}" type="presOf" srcId="{F1014917-38E7-40F7-9382-50D4F178EAF7}" destId="{213749A3-4470-499E-8184-E7307CA00F26}" srcOrd="0" destOrd="0" presId="urn:microsoft.com/office/officeart/2005/8/layout/vList2"/>
    <dgm:cxn modelId="{9CECE43B-F48F-49AF-95AD-9BDA5B7F3087}" srcId="{F1014917-38E7-40F7-9382-50D4F178EAF7}" destId="{CB52183A-49AF-4996-9136-E9F2BFBECF97}" srcOrd="0" destOrd="0" parTransId="{1EBFEC38-33D4-4C54-A6F3-45611B7B52D4}" sibTransId="{2749BD6A-38C5-4BE2-936E-DCCC5C5EFE16}"/>
    <dgm:cxn modelId="{B304A045-DB91-4ADC-836A-805E2EB838D9}" srcId="{F1014917-38E7-40F7-9382-50D4F178EAF7}" destId="{509DFE98-B29A-4F93-B9A0-9961C45FB576}" srcOrd="1" destOrd="0" parTransId="{4FA8A774-4B91-435D-8FE8-FB9C774D5285}" sibTransId="{330EE53F-C662-46C8-AC25-937522172F64}"/>
    <dgm:cxn modelId="{D087BB55-5881-4113-B269-E38D76480EDC}" type="presOf" srcId="{509DFE98-B29A-4F93-B9A0-9961C45FB576}" destId="{CAFED6B9-AA7B-49AA-884C-6152610886D3}" srcOrd="0" destOrd="0" presId="urn:microsoft.com/office/officeart/2005/8/layout/vList2"/>
    <dgm:cxn modelId="{44EB1AB7-2E94-4DF4-B13F-4A009E34F9EA}" type="presOf" srcId="{CB52183A-49AF-4996-9136-E9F2BFBECF97}" destId="{3868AA0C-8605-4C2A-B8D1-95303762A3E5}" srcOrd="0" destOrd="0" presId="urn:microsoft.com/office/officeart/2005/8/layout/vList2"/>
    <dgm:cxn modelId="{19DB05DB-B7BA-459F-8A0E-3253CA044BB9}" type="presOf" srcId="{1F5306D4-547C-4560-BFC8-4A3C41F7557B}" destId="{05E3C3CD-7BFD-4BFA-B48D-715D1141FD64}" srcOrd="0" destOrd="0" presId="urn:microsoft.com/office/officeart/2005/8/layout/vList2"/>
    <dgm:cxn modelId="{F56139DE-6DC4-442B-A6B6-4CF2A673CB74}" srcId="{F1014917-38E7-40F7-9382-50D4F178EAF7}" destId="{1F5306D4-547C-4560-BFC8-4A3C41F7557B}" srcOrd="3" destOrd="0" parTransId="{A321BA69-0451-41DE-ABF4-76C924DF34C3}" sibTransId="{DC5AE6A6-FA74-45FE-BF1E-D47A53541528}"/>
    <dgm:cxn modelId="{1EDA77E7-9632-4905-A1F5-FEAAC86BBF2E}" type="presOf" srcId="{AA6E8B93-D3A2-4502-A010-538CE64723B8}" destId="{2C0340FA-3FAF-434E-91FC-965BE2EE3789}" srcOrd="0" destOrd="0" presId="urn:microsoft.com/office/officeart/2005/8/layout/vList2"/>
    <dgm:cxn modelId="{93662F3D-319D-4953-9C11-3B2BA43EDC3E}" type="presParOf" srcId="{213749A3-4470-499E-8184-E7307CA00F26}" destId="{3868AA0C-8605-4C2A-B8D1-95303762A3E5}" srcOrd="0" destOrd="0" presId="urn:microsoft.com/office/officeart/2005/8/layout/vList2"/>
    <dgm:cxn modelId="{9ACBDD80-70A1-4E6B-B456-7A7C98BF95D4}" type="presParOf" srcId="{213749A3-4470-499E-8184-E7307CA00F26}" destId="{37CD66E2-B040-4762-BDA9-C6778C5D0CBB}" srcOrd="1" destOrd="0" presId="urn:microsoft.com/office/officeart/2005/8/layout/vList2"/>
    <dgm:cxn modelId="{7AFFDCF0-C2EC-4635-8B6B-3B49B2E20407}" type="presParOf" srcId="{213749A3-4470-499E-8184-E7307CA00F26}" destId="{CAFED6B9-AA7B-49AA-884C-6152610886D3}" srcOrd="2" destOrd="0" presId="urn:microsoft.com/office/officeart/2005/8/layout/vList2"/>
    <dgm:cxn modelId="{10FF7F59-1DFC-48CD-8BC1-535F00E2B960}" type="presParOf" srcId="{213749A3-4470-499E-8184-E7307CA00F26}" destId="{0EFFC22C-6505-43AE-B1BE-0A74DF18C733}" srcOrd="3" destOrd="0" presId="urn:microsoft.com/office/officeart/2005/8/layout/vList2"/>
    <dgm:cxn modelId="{4B78ED0E-F7B3-4A77-88B8-26537FACEA2A}" type="presParOf" srcId="{213749A3-4470-499E-8184-E7307CA00F26}" destId="{2C0340FA-3FAF-434E-91FC-965BE2EE3789}" srcOrd="4" destOrd="0" presId="urn:microsoft.com/office/officeart/2005/8/layout/vList2"/>
    <dgm:cxn modelId="{F8554B31-A90E-4EEA-BD67-752D4DC854BD}" type="presParOf" srcId="{213749A3-4470-499E-8184-E7307CA00F26}" destId="{061A7475-F4C8-4852-9BCF-0FA6C2300248}" srcOrd="5" destOrd="0" presId="urn:microsoft.com/office/officeart/2005/8/layout/vList2"/>
    <dgm:cxn modelId="{21FCE17B-D0E8-40CA-A916-B3683BBCEA9A}" type="presParOf" srcId="{213749A3-4470-499E-8184-E7307CA00F26}" destId="{05E3C3CD-7BFD-4BFA-B48D-715D1141FD64}" srcOrd="6" destOrd="0" presId="urn:microsoft.com/office/officeart/2005/8/layout/vList2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3868AA0C-8605-4C2A-B8D1-95303762A3E5}">
      <dsp:nvSpPr>
        <dsp:cNvPr id="0" name=""/>
        <dsp:cNvSpPr/>
      </dsp:nvSpPr>
      <dsp:spPr>
        <a:xfrm>
          <a:off x="0" y="21037"/>
          <a:ext cx="7056428" cy="1179360"/>
        </a:xfrm>
        <a:prstGeom prst="roundRect">
          <a:avLst/>
        </a:prstGeom>
        <a:gradFill rotWithShape="0">
          <a:gsLst>
            <a:gs pos="0">
              <a:schemeClr val="lt1">
                <a:hueOff val="0"/>
                <a:satOff val="0"/>
                <a:lumOff val="0"/>
                <a:alphaOff val="0"/>
                <a:tint val="65000"/>
                <a:lumMod val="110000"/>
              </a:schemeClr>
            </a:gs>
            <a:gs pos="88000">
              <a:schemeClr val="lt1">
                <a:hueOff val="0"/>
                <a:satOff val="0"/>
                <a:lumOff val="0"/>
                <a:alphaOff val="0"/>
                <a:tint val="90000"/>
              </a:schemeClr>
            </a:gs>
          </a:gsLst>
          <a:lin ang="5400000" scaled="0"/>
        </a:gradFill>
        <a:ln>
          <a:noFill/>
        </a:ln>
        <a:effectLst/>
        <a:scene3d>
          <a:camera prst="orthographicFront"/>
          <a:lightRig rig="flat" dir="t"/>
        </a:scene3d>
        <a:sp3d prstMaterial="dkEdge">
          <a:bevelT w="8200" h="38100"/>
        </a:sp3d>
      </dsp:spPr>
      <dsp:style>
        <a:lnRef idx="0">
          <a:scrgbClr r="0" g="0" b="0"/>
        </a:lnRef>
        <a:fillRef idx="2">
          <a:scrgbClr r="0" g="0" b="0"/>
        </a:fillRef>
        <a:effectRef idx="1">
          <a:scrgbClr r="0" g="0" b="0"/>
        </a:effectRef>
        <a:fontRef idx="minor">
          <a:schemeClr val="dk1"/>
        </a:fontRef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marL="0" lvl="0" indent="0" algn="l" defTabSz="8890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gu-IN" sz="2000" b="1" kern="1200">
              <a:solidFill>
                <a:schemeClr val="tx1"/>
              </a:solidFill>
            </a:rPr>
            <a:t>Generalised onset seizures:</a:t>
          </a:r>
          <a:r>
            <a:rPr lang="gu-IN" sz="2000" kern="1200">
              <a:solidFill>
                <a:schemeClr val="tx1"/>
              </a:solidFill>
            </a:rPr>
            <a:t> Involve both hemispheres of the brain from the onset of seizure activity</a:t>
          </a:r>
          <a:r>
            <a:rPr lang="en-GB" sz="2000" kern="1200">
              <a:solidFill>
                <a:schemeClr val="tx1"/>
              </a:solidFill>
            </a:rPr>
            <a:t> (</a:t>
          </a:r>
          <a:r>
            <a:rPr lang="gu-IN" sz="2000" kern="1200">
              <a:solidFill>
                <a:schemeClr val="tx1"/>
              </a:solidFill>
            </a:rPr>
            <a:t>Anwar</a:t>
          </a:r>
          <a:r>
            <a:rPr lang="en-GB" sz="2000" kern="1200">
              <a:solidFill>
                <a:schemeClr val="tx1"/>
              </a:solidFill>
            </a:rPr>
            <a:t> et al, 2020)</a:t>
          </a:r>
          <a:r>
            <a:rPr lang="gu-IN" sz="2000" kern="1200">
              <a:solidFill>
                <a:schemeClr val="tx1"/>
              </a:solidFill>
            </a:rPr>
            <a:t>.</a:t>
          </a:r>
          <a:endParaRPr lang="en-US" sz="2000" kern="1200">
            <a:solidFill>
              <a:schemeClr val="tx1"/>
            </a:solidFill>
          </a:endParaRPr>
        </a:p>
      </dsp:txBody>
      <dsp:txXfrm>
        <a:off x="57572" y="78609"/>
        <a:ext cx="6941284" cy="1064216"/>
      </dsp:txXfrm>
    </dsp:sp>
    <dsp:sp modelId="{CAFED6B9-AA7B-49AA-884C-6152610886D3}">
      <dsp:nvSpPr>
        <dsp:cNvPr id="0" name=""/>
        <dsp:cNvSpPr/>
      </dsp:nvSpPr>
      <dsp:spPr>
        <a:xfrm>
          <a:off x="0" y="1381837"/>
          <a:ext cx="7056428" cy="1179360"/>
        </a:xfrm>
        <a:prstGeom prst="roundRect">
          <a:avLst/>
        </a:prstGeom>
        <a:gradFill rotWithShape="0">
          <a:gsLst>
            <a:gs pos="0">
              <a:schemeClr val="lt1">
                <a:hueOff val="0"/>
                <a:satOff val="0"/>
                <a:lumOff val="0"/>
                <a:alphaOff val="0"/>
                <a:tint val="65000"/>
                <a:lumMod val="110000"/>
              </a:schemeClr>
            </a:gs>
            <a:gs pos="88000">
              <a:schemeClr val="lt1">
                <a:hueOff val="0"/>
                <a:satOff val="0"/>
                <a:lumOff val="0"/>
                <a:alphaOff val="0"/>
                <a:tint val="90000"/>
              </a:schemeClr>
            </a:gs>
          </a:gsLst>
          <a:lin ang="5400000" scaled="0"/>
        </a:gradFill>
        <a:ln>
          <a:noFill/>
        </a:ln>
        <a:effectLst/>
        <a:scene3d>
          <a:camera prst="orthographicFront"/>
          <a:lightRig rig="flat" dir="t"/>
        </a:scene3d>
        <a:sp3d prstMaterial="dkEdge">
          <a:bevelT w="8200" h="38100"/>
        </a:sp3d>
      </dsp:spPr>
      <dsp:style>
        <a:lnRef idx="0">
          <a:scrgbClr r="0" g="0" b="0"/>
        </a:lnRef>
        <a:fillRef idx="2">
          <a:scrgbClr r="0" g="0" b="0"/>
        </a:fillRef>
        <a:effectRef idx="1">
          <a:scrgbClr r="0" g="0" b="0"/>
        </a:effectRef>
        <a:fontRef idx="minor">
          <a:schemeClr val="dk1"/>
        </a:fontRef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marL="0" lvl="0" indent="0" algn="l" defTabSz="8890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gu-IN" sz="2000" b="1" kern="1200" dirty="0">
              <a:solidFill>
                <a:schemeClr val="tx1"/>
              </a:solidFill>
            </a:rPr>
            <a:t>Tonic-clonic seizures:</a:t>
          </a:r>
          <a:r>
            <a:rPr lang="gu-IN" sz="2000" kern="1200" dirty="0">
              <a:solidFill>
                <a:schemeClr val="tx1"/>
              </a:solidFill>
            </a:rPr>
            <a:t> Characterised by loss of consciousness, muscle stiffening, and rhythmic jerking movements</a:t>
          </a:r>
          <a:r>
            <a:rPr lang="en-GB" sz="2000" kern="1200" dirty="0">
              <a:solidFill>
                <a:schemeClr val="tx1"/>
              </a:solidFill>
            </a:rPr>
            <a:t> (</a:t>
          </a:r>
          <a:r>
            <a:rPr lang="gu-IN" sz="2000" kern="1200" dirty="0">
              <a:solidFill>
                <a:schemeClr val="tx1"/>
              </a:solidFill>
            </a:rPr>
            <a:t>Perucca</a:t>
          </a:r>
          <a:r>
            <a:rPr lang="en-GB" sz="2000" kern="1200" dirty="0">
              <a:solidFill>
                <a:schemeClr val="tx1"/>
              </a:solidFill>
            </a:rPr>
            <a:t> et al, 2018)</a:t>
          </a:r>
          <a:r>
            <a:rPr lang="gu-IN" sz="2000" kern="1200" dirty="0">
              <a:solidFill>
                <a:schemeClr val="tx1"/>
              </a:solidFill>
            </a:rPr>
            <a:t>.</a:t>
          </a:r>
          <a:endParaRPr lang="en-US" sz="2000" kern="1200" dirty="0">
            <a:solidFill>
              <a:schemeClr val="tx1"/>
            </a:solidFill>
          </a:endParaRPr>
        </a:p>
      </dsp:txBody>
      <dsp:txXfrm>
        <a:off x="57572" y="1439409"/>
        <a:ext cx="6941284" cy="1064216"/>
      </dsp:txXfrm>
    </dsp:sp>
    <dsp:sp modelId="{2C0340FA-3FAF-434E-91FC-965BE2EE3789}">
      <dsp:nvSpPr>
        <dsp:cNvPr id="0" name=""/>
        <dsp:cNvSpPr/>
      </dsp:nvSpPr>
      <dsp:spPr>
        <a:xfrm>
          <a:off x="0" y="2742638"/>
          <a:ext cx="7056428" cy="1179360"/>
        </a:xfrm>
        <a:prstGeom prst="roundRect">
          <a:avLst/>
        </a:prstGeom>
        <a:gradFill rotWithShape="0">
          <a:gsLst>
            <a:gs pos="0">
              <a:schemeClr val="lt1">
                <a:hueOff val="0"/>
                <a:satOff val="0"/>
                <a:lumOff val="0"/>
                <a:alphaOff val="0"/>
                <a:tint val="65000"/>
                <a:lumMod val="110000"/>
              </a:schemeClr>
            </a:gs>
            <a:gs pos="88000">
              <a:schemeClr val="lt1">
                <a:hueOff val="0"/>
                <a:satOff val="0"/>
                <a:lumOff val="0"/>
                <a:alphaOff val="0"/>
                <a:tint val="90000"/>
              </a:schemeClr>
            </a:gs>
          </a:gsLst>
          <a:lin ang="5400000" scaled="0"/>
        </a:gradFill>
        <a:ln>
          <a:noFill/>
        </a:ln>
        <a:effectLst/>
        <a:scene3d>
          <a:camera prst="orthographicFront"/>
          <a:lightRig rig="flat" dir="t"/>
        </a:scene3d>
        <a:sp3d prstMaterial="dkEdge">
          <a:bevelT w="8200" h="38100"/>
        </a:sp3d>
      </dsp:spPr>
      <dsp:style>
        <a:lnRef idx="0">
          <a:scrgbClr r="0" g="0" b="0"/>
        </a:lnRef>
        <a:fillRef idx="2">
          <a:scrgbClr r="0" g="0" b="0"/>
        </a:fillRef>
        <a:effectRef idx="1">
          <a:scrgbClr r="0" g="0" b="0"/>
        </a:effectRef>
        <a:fontRef idx="minor">
          <a:schemeClr val="dk1"/>
        </a:fontRef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marL="0" lvl="0" indent="0" algn="l" defTabSz="8890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gu-IN" sz="2000" b="1" kern="1200">
              <a:solidFill>
                <a:schemeClr val="tx1"/>
              </a:solidFill>
            </a:rPr>
            <a:t>Absence seizures:</a:t>
          </a:r>
          <a:r>
            <a:rPr lang="gu-IN" sz="2000" kern="1200">
              <a:solidFill>
                <a:schemeClr val="tx1"/>
              </a:solidFill>
            </a:rPr>
            <a:t> Cause brief episodes of staring and impaired awareness, most commonly affecting children</a:t>
          </a:r>
          <a:r>
            <a:rPr lang="en-GB" sz="2000" kern="1200">
              <a:solidFill>
                <a:schemeClr val="tx1"/>
              </a:solidFill>
            </a:rPr>
            <a:t> (</a:t>
          </a:r>
          <a:r>
            <a:rPr lang="gu-IN" sz="2000" kern="1200">
              <a:solidFill>
                <a:schemeClr val="tx1"/>
              </a:solidFill>
            </a:rPr>
            <a:t>Anwar</a:t>
          </a:r>
          <a:r>
            <a:rPr lang="en-GB" sz="2000" kern="1200">
              <a:solidFill>
                <a:schemeClr val="tx1"/>
              </a:solidFill>
            </a:rPr>
            <a:t> et al, 2020)</a:t>
          </a:r>
          <a:r>
            <a:rPr lang="gu-IN" sz="2000" kern="1200">
              <a:solidFill>
                <a:schemeClr val="tx1"/>
              </a:solidFill>
            </a:rPr>
            <a:t>.</a:t>
          </a:r>
          <a:endParaRPr lang="en-US" sz="2000" kern="1200">
            <a:solidFill>
              <a:schemeClr val="tx1"/>
            </a:solidFill>
          </a:endParaRPr>
        </a:p>
      </dsp:txBody>
      <dsp:txXfrm>
        <a:off x="57572" y="2800210"/>
        <a:ext cx="6941284" cy="1064216"/>
      </dsp:txXfrm>
    </dsp:sp>
    <dsp:sp modelId="{05E3C3CD-7BFD-4BFA-B48D-715D1141FD64}">
      <dsp:nvSpPr>
        <dsp:cNvPr id="0" name=""/>
        <dsp:cNvSpPr/>
      </dsp:nvSpPr>
      <dsp:spPr>
        <a:xfrm>
          <a:off x="0" y="4103438"/>
          <a:ext cx="7056428" cy="1179360"/>
        </a:xfrm>
        <a:prstGeom prst="roundRect">
          <a:avLst/>
        </a:prstGeom>
        <a:gradFill rotWithShape="0">
          <a:gsLst>
            <a:gs pos="0">
              <a:schemeClr val="lt1">
                <a:hueOff val="0"/>
                <a:satOff val="0"/>
                <a:lumOff val="0"/>
                <a:alphaOff val="0"/>
                <a:tint val="65000"/>
                <a:lumMod val="110000"/>
              </a:schemeClr>
            </a:gs>
            <a:gs pos="88000">
              <a:schemeClr val="lt1">
                <a:hueOff val="0"/>
                <a:satOff val="0"/>
                <a:lumOff val="0"/>
                <a:alphaOff val="0"/>
                <a:tint val="90000"/>
              </a:schemeClr>
            </a:gs>
          </a:gsLst>
          <a:lin ang="5400000" scaled="0"/>
        </a:gradFill>
        <a:ln>
          <a:noFill/>
        </a:ln>
        <a:effectLst/>
        <a:scene3d>
          <a:camera prst="orthographicFront"/>
          <a:lightRig rig="flat" dir="t"/>
        </a:scene3d>
        <a:sp3d prstMaterial="dkEdge">
          <a:bevelT w="8200" h="38100"/>
        </a:sp3d>
      </dsp:spPr>
      <dsp:style>
        <a:lnRef idx="0">
          <a:scrgbClr r="0" g="0" b="0"/>
        </a:lnRef>
        <a:fillRef idx="2">
          <a:scrgbClr r="0" g="0" b="0"/>
        </a:fillRef>
        <a:effectRef idx="1">
          <a:scrgbClr r="0" g="0" b="0"/>
        </a:effectRef>
        <a:fontRef idx="minor">
          <a:schemeClr val="dk1"/>
        </a:fontRef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marL="0" lvl="0" indent="0" algn="l" defTabSz="8890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gu-IN" sz="2000" b="1" kern="1200">
              <a:solidFill>
                <a:schemeClr val="tx1"/>
              </a:solidFill>
            </a:rPr>
            <a:t>Myoclonic seizures:</a:t>
          </a:r>
          <a:r>
            <a:rPr lang="gu-IN" sz="2000" kern="1200">
              <a:solidFill>
                <a:schemeClr val="tx1"/>
              </a:solidFill>
            </a:rPr>
            <a:t> Produce sudden, brief muscle jerks that typically occur without loss of consciousness</a:t>
          </a:r>
          <a:r>
            <a:rPr lang="en-GB" sz="2000" kern="1200">
              <a:solidFill>
                <a:schemeClr val="tx1"/>
              </a:solidFill>
            </a:rPr>
            <a:t> (</a:t>
          </a:r>
          <a:r>
            <a:rPr lang="gu-IN" sz="2000" kern="1200">
              <a:solidFill>
                <a:schemeClr val="tx1"/>
              </a:solidFill>
            </a:rPr>
            <a:t>Perucca</a:t>
          </a:r>
          <a:r>
            <a:rPr lang="en-GB" sz="2000" kern="1200">
              <a:solidFill>
                <a:schemeClr val="tx1"/>
              </a:solidFill>
            </a:rPr>
            <a:t> et al, 2018)</a:t>
          </a:r>
          <a:r>
            <a:rPr lang="gu-IN" sz="2000" kern="1200">
              <a:solidFill>
                <a:schemeClr val="tx1"/>
              </a:solidFill>
            </a:rPr>
            <a:t>.</a:t>
          </a:r>
          <a:endParaRPr lang="en-US" sz="2000" kern="1200">
            <a:solidFill>
              <a:schemeClr val="tx1"/>
            </a:solidFill>
          </a:endParaRPr>
        </a:p>
      </dsp:txBody>
      <dsp:txXfrm>
        <a:off x="57572" y="4161010"/>
        <a:ext cx="6941284" cy="1064216"/>
      </dsp:txXfrm>
    </dsp:sp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05/8/layout/vList2">
  <dgm:title val=""/>
  <dgm:desc val=""/>
  <dgm:catLst>
    <dgm:cat type="list" pri="3000"/>
    <dgm:cat type="convert" pri="1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2">
          <dgm:prSet phldr="1"/>
        </dgm:pt>
        <dgm:pt modelId="21">
          <dgm:prSet phldr="1"/>
        </dgm:pt>
      </dgm:ptLst>
      <dgm:cxnLst>
        <dgm:cxn modelId="4" srcId="0" destId="1" srcOrd="0" destOrd="0"/>
        <dgm:cxn modelId="5" srcId="0" destId="2" srcOrd="1" destOrd="0"/>
        <dgm:cxn modelId="12" srcId="1" destId="11" srcOrd="0" destOrd="0"/>
        <dgm:cxn modelId="23" srcId="2" destId="21" srcOrd="0" destOrd="0"/>
      </dgm:cxnLst>
      <dgm:bg/>
      <dgm:whole/>
    </dgm:dataModel>
  </dgm:sampData>
  <dgm:styleData>
    <dgm:dataModel>
      <dgm:ptLst>
        <dgm:pt modelId="0" type="doc"/>
        <dgm:pt modelId="1"/>
        <dgm:pt modelId="2"/>
      </dgm:ptLst>
      <dgm:cxnLst>
        <dgm:cxn modelId="3" srcId="0" destId="1" srcOrd="0" destOrd="0"/>
        <dgm:cxn modelId="4" srcId="0" destId="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</dgm:cxnLst>
      <dgm:bg/>
      <dgm:whole/>
    </dgm:dataModel>
  </dgm:clrData>
  <dgm:layoutNode name="linear">
    <dgm:varLst>
      <dgm:animLvl val="lvl"/>
      <dgm:resizeHandles val="exact"/>
    </dgm:varLst>
    <dgm:alg type="lin">
      <dgm:param type="linDir" val="fromT"/>
      <dgm:param type="vertAlign" val="mid"/>
    </dgm:alg>
    <dgm:shape xmlns:r="http://schemas.openxmlformats.org/officeDocument/2006/relationships" r:blip="">
      <dgm:adjLst/>
    </dgm:shape>
    <dgm:presOf/>
    <dgm:constrLst>
      <dgm:constr type="w" for="ch" forName="parentText" refType="w"/>
      <dgm:constr type="h" for="ch" forName="parentText" refType="primFontSz" refFor="ch" refForName="parentText" fact="0.52"/>
      <dgm:constr type="w" for="ch" forName="childText" refType="w"/>
      <dgm:constr type="h" for="ch" forName="childText" refType="primFontSz" refFor="ch" refForName="parentText" fact="0.46"/>
      <dgm:constr type="h" for="ch" forName="parentText" op="equ"/>
      <dgm:constr type="primFontSz" for="ch" forName="parentText" op="equ" val="65"/>
      <dgm:constr type="primFontSz" for="ch" forName="childText" refType="primFontSz" refFor="ch" refForName="parentText" op="equ"/>
      <dgm:constr type="h" for="ch" forName="spacer" refType="primFontSz" refFor="ch" refForName="parentText" fact="0.08"/>
    </dgm:constrLst>
    <dgm:ruleLst>
      <dgm:rule type="primFontSz" for="ch" forName="parentText" val="5" fact="NaN" max="NaN"/>
    </dgm:ruleLst>
    <dgm:forEach name="Name0" axis="ch" ptType="node">
      <dgm:layoutNode name="parentText" styleLbl="node1">
        <dgm:varLst>
          <dgm:chMax val="0"/>
          <dgm:bulletEnabled val="1"/>
        </dgm:varLst>
        <dgm:alg type="tx">
          <dgm:param type="parTxLTRAlign" val="l"/>
          <dgm:param type="parTxRTLAlign" val="r"/>
        </dgm:alg>
        <dgm:shape xmlns:r="http://schemas.openxmlformats.org/officeDocument/2006/relationships" type="roundRect" r:blip="">
          <dgm:adjLst/>
        </dgm:shape>
        <dgm:presOf axis="self"/>
        <dgm:constrLst>
          <dgm:constr type="tMarg" refType="primFontSz" fact="0.3"/>
          <dgm:constr type="bMarg" refType="primFontSz" fact="0.3"/>
          <dgm:constr type="lMarg" refType="primFontSz" fact="0.3"/>
          <dgm:constr type="rMarg" refType="primFontSz" fact="0.3"/>
        </dgm:constrLst>
        <dgm:ruleLst>
          <dgm:rule type="h" val="INF" fact="NaN" max="NaN"/>
        </dgm:ruleLst>
      </dgm:layoutNode>
      <dgm:choose name="Name1">
        <dgm:if name="Name2" axis="ch" ptType="node" func="cnt" op="gte" val="1">
          <dgm:layoutNode name="childText" styleLbl="revTx">
            <dgm:varLst>
              <dgm:bulletEnabled val="1"/>
            </dgm:varLst>
            <dgm:alg type="tx">
              <dgm:param type="stBulletLvl" val="1"/>
              <dgm:param type="lnSpAfChP" val="20"/>
            </dgm:alg>
            <dgm:shape xmlns:r="http://schemas.openxmlformats.org/officeDocument/2006/relationships" type="rect" r:blip="">
              <dgm:adjLst/>
            </dgm:shape>
            <dgm:presOf axis="des" ptType="node"/>
            <dgm:constrLst>
              <dgm:constr type="tMarg" refType="primFontSz" fact="0.1"/>
              <dgm:constr type="bMarg" refType="primFontSz" fact="0.1"/>
              <dgm:constr type="lMarg" refType="w" fact="0.09"/>
            </dgm:constrLst>
            <dgm:ruleLst>
              <dgm:rule type="h" val="INF" fact="NaN" max="NaN"/>
            </dgm:ruleLst>
          </dgm:layoutNode>
        </dgm:if>
        <dgm:else name="Name3">
          <dgm:choose name="Name4">
            <dgm:if name="Name5" axis="par ch" ptType="doc node" func="cnt" op="gte" val="2">
              <dgm:forEach name="Name6" axis="followSib" ptType="sibTrans" cnt="1">
                <dgm:layoutNode name="spacer">
                  <dgm:alg type="sp"/>
                  <dgm:shape xmlns:r="http://schemas.openxmlformats.org/officeDocument/2006/relationships" r:blip="">
                    <dgm:adjLst/>
                  </dgm:shape>
                  <dgm:presOf/>
                  <dgm:constrLst/>
                  <dgm:ruleLst/>
                </dgm:layoutNode>
              </dgm:forEach>
            </dgm:if>
            <dgm:else name="Name7"/>
          </dgm:choose>
        </dgm:else>
      </dgm:choose>
    </dgm:forEach>
  </dgm:layoutNode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simple3">
  <dgm:title val=""/>
  <dgm:desc val=""/>
  <dgm:catLst>
    <dgm:cat type="simple" pri="10300"/>
  </dgm:catLst>
  <dgm:scene3d>
    <a:camera prst="orthographicFront"/>
    <a:lightRig rig="threePt" dir="t"/>
  </dgm:scene3d>
  <dgm:styleLbl name="node0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lnNode1">
    <dgm:scene3d>
      <a:camera prst="orthographicFront"/>
      <a:lightRig rig="flat" dir="t"/>
    </dgm:scene3d>
    <dgm:sp3d prstMaterial="dkEdge">
      <a:bevelT w="8200" h="38100"/>
    </dgm:sp3d>
    <dgm:txPr/>
    <dgm:style>
      <a:lnRef idx="1">
        <a:scrgbClr r="0" g="0" b="0"/>
      </a:lnRef>
      <a:fillRef idx="2">
        <a:scrgbClr r="0" g="0" b="0"/>
      </a:fillRef>
      <a:effectRef idx="0">
        <a:scrgbClr r="0" g="0" b="0"/>
      </a:effectRef>
      <a:fontRef idx="minor">
        <a:schemeClr val="dk1"/>
      </a:fontRef>
    </dgm:style>
  </dgm:styleLbl>
  <dgm:styleLbl name="vennNode1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node1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node2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node3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node4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1">
        <a:scrgbClr r="0" g="0" b="0"/>
      </a:lnRef>
      <a:fillRef idx="2">
        <a:scrgbClr r="0" g="0" b="0"/>
      </a:fillRef>
      <a:effectRef idx="1">
        <a:scrgbClr r="0" g="0" b="0"/>
      </a:effectRef>
      <a:fontRef idx="minor"/>
    </dgm:style>
  </dgm:styleLbl>
  <dgm:styleLbl name="asst0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asst1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asst2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asst3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asst4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1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1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1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1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2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flat" dir="t"/>
    </dgm:scene3d>
    <dgm:sp3d prstMaterial="dkEdge">
      <a:bevelT w="8200" h="38100"/>
    </dgm:sp3d>
    <dgm:txPr/>
    <dgm:style>
      <a:lnRef idx="1">
        <a:scrgbClr r="0" g="0" b="0"/>
      </a:lnRef>
      <a:fillRef idx="2">
        <a:scrgbClr r="0" g="0" b="0"/>
      </a:fillRef>
      <a:effectRef idx="1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16" name="Group 15"/>
          <p:cNvGrpSpPr/>
          <p:nvPr/>
        </p:nvGrpSpPr>
        <p:grpSpPr>
          <a:xfrm>
            <a:off x="0" y="-8467"/>
            <a:ext cx="12192000" cy="6866467"/>
            <a:chOff x="0" y="-8467"/>
            <a:chExt cx="12192000" cy="6866467"/>
          </a:xfrm>
        </p:grpSpPr>
        <p:sp>
          <p:nvSpPr>
            <p:cNvPr id="15" name="Freeform 14"/>
            <p:cNvSpPr/>
            <p:nvPr/>
          </p:nvSpPr>
          <p:spPr>
            <a:xfrm>
              <a:off x="0" y="-7862"/>
              <a:ext cx="863600" cy="5698067"/>
            </a:xfrm>
            <a:custGeom>
              <a:avLst/>
              <a:gdLst/>
              <a:ahLst/>
              <a:cxnLst/>
              <a:rect l="l" t="t" r="r" b="b"/>
              <a:pathLst>
                <a:path w="863600" h="5698067">
                  <a:moveTo>
                    <a:pt x="0" y="8467"/>
                  </a:moveTo>
                  <a:lnTo>
                    <a:pt x="863600" y="0"/>
                  </a:lnTo>
                  <a:lnTo>
                    <a:pt x="863600" y="16934"/>
                  </a:lnTo>
                  <a:lnTo>
                    <a:pt x="0" y="5698067"/>
                  </a:lnTo>
                  <a:lnTo>
                    <a:pt x="0" y="8467"/>
                  </a:lnTo>
                  <a:close/>
                </a:path>
              </a:pathLst>
            </a:custGeom>
            <a:solidFill>
              <a:schemeClr val="accent1">
                <a:alpha val="7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/>
            <a:lstStyle/>
            <a:p>
              <a:endParaRPr lang="en-IN"/>
            </a:p>
          </p:txBody>
        </p:sp>
        <p:cxnSp>
          <p:nvCxnSpPr>
            <p:cNvPr id="19" name="Straight Connector 18"/>
            <p:cNvCxnSpPr/>
            <p:nvPr/>
          </p:nvCxnSpPr>
          <p:spPr>
            <a:xfrm>
              <a:off x="9371012" y="0"/>
              <a:ext cx="1219200" cy="6858000"/>
            </a:xfrm>
            <a:prstGeom prst="line">
              <a:avLst/>
            </a:prstGeom>
            <a:ln w="9525">
              <a:solidFill>
                <a:schemeClr val="accent1">
                  <a:alpha val="70000"/>
                </a:schemeClr>
              </a:solidFill>
            </a:ln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0" name="Straight Connector 19"/>
            <p:cNvCxnSpPr/>
            <p:nvPr/>
          </p:nvCxnSpPr>
          <p:spPr>
            <a:xfrm flipH="1">
              <a:off x="7425267" y="3681413"/>
              <a:ext cx="4763558" cy="3176587"/>
            </a:xfrm>
            <a:prstGeom prst="line">
              <a:avLst/>
            </a:prstGeom>
            <a:ln w="9525">
              <a:solidFill>
                <a:schemeClr val="accent1">
                  <a:alpha val="70000"/>
                </a:schemeClr>
              </a:solidFill>
            </a:ln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</p:cxnSp>
        <p:sp>
          <p:nvSpPr>
            <p:cNvPr id="21" name="Rectangle 23"/>
            <p:cNvSpPr/>
            <p:nvPr/>
          </p:nvSpPr>
          <p:spPr>
            <a:xfrm>
              <a:off x="9181476" y="-8467"/>
              <a:ext cx="3007349" cy="6866467"/>
            </a:xfrm>
            <a:custGeom>
              <a:avLst/>
              <a:gdLst/>
              <a:ahLst/>
              <a:cxnLst/>
              <a:rect l="l" t="t" r="r" b="b"/>
              <a:pathLst>
                <a:path w="3007349" h="6866467">
                  <a:moveTo>
                    <a:pt x="2045532" y="0"/>
                  </a:moveTo>
                  <a:lnTo>
                    <a:pt x="3007349" y="0"/>
                  </a:lnTo>
                  <a:lnTo>
                    <a:pt x="3007349" y="6866467"/>
                  </a:lnTo>
                  <a:lnTo>
                    <a:pt x="0" y="6866467"/>
                  </a:lnTo>
                  <a:lnTo>
                    <a:pt x="2045532" y="0"/>
                  </a:lnTo>
                  <a:close/>
                </a:path>
              </a:pathLst>
            </a:custGeom>
            <a:solidFill>
              <a:schemeClr val="accent1">
                <a:alpha val="36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/>
            <a:lstStyle/>
            <a:p>
              <a:endParaRPr lang="en-IN"/>
            </a:p>
          </p:txBody>
        </p:sp>
        <p:sp>
          <p:nvSpPr>
            <p:cNvPr id="22" name="Rectangle 25"/>
            <p:cNvSpPr/>
            <p:nvPr/>
          </p:nvSpPr>
          <p:spPr>
            <a:xfrm>
              <a:off x="9603442" y="-8467"/>
              <a:ext cx="2588558" cy="6866467"/>
            </a:xfrm>
            <a:custGeom>
              <a:avLst/>
              <a:gdLst/>
              <a:ahLst/>
              <a:cxnLst/>
              <a:rect l="l" t="t" r="r" b="b"/>
              <a:pathLst>
                <a:path w="2573311" h="6866467">
                  <a:moveTo>
                    <a:pt x="0" y="0"/>
                  </a:moveTo>
                  <a:lnTo>
                    <a:pt x="2573311" y="0"/>
                  </a:lnTo>
                  <a:lnTo>
                    <a:pt x="2573311" y="6866467"/>
                  </a:lnTo>
                  <a:lnTo>
                    <a:pt x="1202336" y="6866467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1">
                <a:alpha val="2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/>
            <a:lstStyle/>
            <a:p>
              <a:endParaRPr lang="en-IN"/>
            </a:p>
          </p:txBody>
        </p:sp>
        <p:sp>
          <p:nvSpPr>
            <p:cNvPr id="23" name="Isosceles Triangle 22"/>
            <p:cNvSpPr/>
            <p:nvPr/>
          </p:nvSpPr>
          <p:spPr>
            <a:xfrm>
              <a:off x="8932333" y="3048000"/>
              <a:ext cx="3259667" cy="3810000"/>
            </a:xfrm>
            <a:prstGeom prst="triangle">
              <a:avLst>
                <a:gd name="adj" fmla="val 100000"/>
              </a:avLst>
            </a:prstGeom>
            <a:solidFill>
              <a:schemeClr val="accent1">
                <a:lumMod val="75000"/>
                <a:alpha val="66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/>
            <a:lstStyle/>
            <a:p>
              <a:endParaRPr lang="en-IN"/>
            </a:p>
          </p:txBody>
        </p:sp>
        <p:sp>
          <p:nvSpPr>
            <p:cNvPr id="24" name="Rectangle 27"/>
            <p:cNvSpPr/>
            <p:nvPr/>
          </p:nvSpPr>
          <p:spPr>
            <a:xfrm>
              <a:off x="9334500" y="-8467"/>
              <a:ext cx="2854326" cy="6866467"/>
            </a:xfrm>
            <a:custGeom>
              <a:avLst/>
              <a:gdLst/>
              <a:ahLst/>
              <a:cxnLst/>
              <a:rect l="l" t="t" r="r" b="b"/>
              <a:pathLst>
                <a:path w="2858013" h="6866467">
                  <a:moveTo>
                    <a:pt x="0" y="0"/>
                  </a:moveTo>
                  <a:lnTo>
                    <a:pt x="2858013" y="0"/>
                  </a:lnTo>
                  <a:lnTo>
                    <a:pt x="2858013" y="6866467"/>
                  </a:lnTo>
                  <a:lnTo>
                    <a:pt x="2473942" y="6866467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1">
                <a:lumMod val="75000"/>
                <a:alpha val="5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/>
            <a:lstStyle/>
            <a:p>
              <a:endParaRPr lang="en-IN"/>
            </a:p>
          </p:txBody>
        </p:sp>
        <p:sp>
          <p:nvSpPr>
            <p:cNvPr id="25" name="Rectangle 28"/>
            <p:cNvSpPr/>
            <p:nvPr/>
          </p:nvSpPr>
          <p:spPr>
            <a:xfrm>
              <a:off x="10898730" y="-8467"/>
              <a:ext cx="1290094" cy="6866467"/>
            </a:xfrm>
            <a:custGeom>
              <a:avLst/>
              <a:gdLst/>
              <a:ahLst/>
              <a:cxnLst/>
              <a:rect l="l" t="t" r="r" b="b"/>
              <a:pathLst>
                <a:path w="1290094" h="6858000">
                  <a:moveTo>
                    <a:pt x="1019735" y="0"/>
                  </a:moveTo>
                  <a:lnTo>
                    <a:pt x="1290094" y="0"/>
                  </a:lnTo>
                  <a:lnTo>
                    <a:pt x="1290094" y="6858000"/>
                  </a:lnTo>
                  <a:lnTo>
                    <a:pt x="0" y="6858000"/>
                  </a:lnTo>
                  <a:lnTo>
                    <a:pt x="1019735" y="0"/>
                  </a:lnTo>
                  <a:close/>
                </a:path>
              </a:pathLst>
            </a:custGeom>
            <a:solidFill>
              <a:schemeClr val="accent2">
                <a:alpha val="7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/>
            <a:lstStyle/>
            <a:p>
              <a:endParaRPr lang="en-IN"/>
            </a:p>
          </p:txBody>
        </p:sp>
        <p:sp>
          <p:nvSpPr>
            <p:cNvPr id="26" name="Rectangle 29"/>
            <p:cNvSpPr/>
            <p:nvPr/>
          </p:nvSpPr>
          <p:spPr>
            <a:xfrm>
              <a:off x="10938999" y="-8467"/>
              <a:ext cx="1249825" cy="6866467"/>
            </a:xfrm>
            <a:custGeom>
              <a:avLst/>
              <a:gdLst/>
              <a:ahLst/>
              <a:cxnLst/>
              <a:rect l="l" t="t" r="r" b="b"/>
              <a:pathLst>
                <a:path w="1249825" h="6858000">
                  <a:moveTo>
                    <a:pt x="0" y="0"/>
                  </a:moveTo>
                  <a:lnTo>
                    <a:pt x="1249825" y="0"/>
                  </a:lnTo>
                  <a:lnTo>
                    <a:pt x="1249825" y="6858000"/>
                  </a:lnTo>
                  <a:lnTo>
                    <a:pt x="1109382" y="685800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2">
                <a:lumMod val="75000"/>
                <a:alpha val="8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/>
            <a:lstStyle/>
            <a:p>
              <a:endParaRPr lang="en-IN"/>
            </a:p>
          </p:txBody>
        </p:sp>
        <p:sp>
          <p:nvSpPr>
            <p:cNvPr id="27" name="Isosceles Triangle 26"/>
            <p:cNvSpPr/>
            <p:nvPr/>
          </p:nvSpPr>
          <p:spPr>
            <a:xfrm>
              <a:off x="10371666" y="3589867"/>
              <a:ext cx="1817159" cy="3268133"/>
            </a:xfrm>
            <a:prstGeom prst="triangle">
              <a:avLst>
                <a:gd name="adj" fmla="val 100000"/>
              </a:avLst>
            </a:prstGeom>
            <a:solidFill>
              <a:schemeClr val="accent1">
                <a:lumMod val="75000"/>
                <a:alpha val="66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/>
            <a:lstStyle/>
            <a:p>
              <a:endParaRPr lang="en-IN"/>
            </a:p>
          </p:txBody>
        </p:sp>
      </p:grpSp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1507067" y="2404534"/>
            <a:ext cx="7766936" cy="1646302"/>
          </a:xfrm>
        </p:spPr>
        <p:txBody>
          <a:bodyPr anchor="b">
            <a:noAutofit/>
          </a:bodyPr>
          <a:lstStyle>
            <a:lvl1pPr algn="r">
              <a:defRPr sz="5400">
                <a:solidFill>
                  <a:schemeClr val="accent1"/>
                </a:solidFill>
              </a:defRPr>
            </a:lvl1pPr>
          </a:lstStyle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507067" y="4050833"/>
            <a:ext cx="7766936" cy="1096899"/>
          </a:xfrm>
        </p:spPr>
        <p:txBody>
          <a:bodyPr anchor="t"/>
          <a:lstStyle>
            <a:lvl1pPr marL="0" indent="0" algn="r">
              <a:buNone/>
              <a:defRPr>
                <a:solidFill>
                  <a:schemeClr val="tx1">
                    <a:lumMod val="50000"/>
                    <a:lumOff val="50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GB"/>
              <a:t>Click to edit Master subtitle style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3FA3D81-36DE-41AE-A741-5EFC4B16C531}" type="datetimeFigureOut">
              <a:rPr lang="gu-IN" smtClean="0"/>
              <a:t>10-08-26</a:t>
            </a:fld>
            <a:endParaRPr lang="gu-IN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gu-IN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45CC475-D75C-43C2-8ADE-B5DDDA18140A}" type="slidenum">
              <a:rPr lang="gu-IN" smtClean="0"/>
              <a:t>‹#›</a:t>
            </a:fld>
            <a:endParaRPr lang="gu-IN"/>
          </a:p>
        </p:txBody>
      </p:sp>
    </p:spTree>
    <p:extLst>
      <p:ext uri="{BB962C8B-B14F-4D97-AF65-F5344CB8AC3E}">
        <p14:creationId xmlns:p14="http://schemas.microsoft.com/office/powerpoint/2010/main" val="952534998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3FA3D81-36DE-41AE-A741-5EFC4B16C531}" type="datetimeFigureOut">
              <a:rPr lang="gu-IN" smtClean="0"/>
              <a:t>10-08-26</a:t>
            </a:fld>
            <a:endParaRPr lang="gu-IN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gu-IN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45CC475-D75C-43C2-8ADE-B5DDDA18140A}" type="slidenum">
              <a:rPr lang="gu-IN" smtClean="0"/>
              <a:t>‹#›</a:t>
            </a:fld>
            <a:endParaRPr lang="gu-IN"/>
          </a:p>
        </p:txBody>
      </p:sp>
    </p:spTree>
    <p:extLst>
      <p:ext uri="{BB962C8B-B14F-4D97-AF65-F5344CB8AC3E}">
        <p14:creationId xmlns:p14="http://schemas.microsoft.com/office/powerpoint/2010/main" val="3328076397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77335" y="2700867"/>
            <a:ext cx="8596668" cy="1826581"/>
          </a:xfrm>
        </p:spPr>
        <p:txBody>
          <a:bodyPr anchor="b"/>
          <a:lstStyle>
            <a:lvl1pPr algn="l">
              <a:defRPr sz="4000" b="0" cap="none"/>
            </a:lvl1pPr>
          </a:lstStyle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77335" y="4527448"/>
            <a:ext cx="8596668" cy="860400"/>
          </a:xfrm>
        </p:spPr>
        <p:txBody>
          <a:bodyPr anchor="t"/>
          <a:lstStyle>
            <a:lvl1pPr marL="0" indent="0" algn="l">
              <a:buNone/>
              <a:defRPr sz="2000">
                <a:solidFill>
                  <a:schemeClr val="tx1">
                    <a:lumMod val="50000"/>
                    <a:lumOff val="50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3FA3D81-36DE-41AE-A741-5EFC4B16C531}" type="datetimeFigureOut">
              <a:rPr lang="gu-IN" smtClean="0"/>
              <a:t>10-08-26</a:t>
            </a:fld>
            <a:endParaRPr lang="gu-IN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gu-IN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45CC475-D75C-43C2-8ADE-B5DDDA18140A}" type="slidenum">
              <a:rPr lang="gu-IN" smtClean="0"/>
              <a:t>‹#›</a:t>
            </a:fld>
            <a:endParaRPr lang="gu-IN"/>
          </a:p>
        </p:txBody>
      </p:sp>
    </p:spTree>
    <p:extLst>
      <p:ext uri="{BB962C8B-B14F-4D97-AF65-F5344CB8AC3E}">
        <p14:creationId xmlns:p14="http://schemas.microsoft.com/office/powerpoint/2010/main" val="678027441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677334" y="2160589"/>
            <a:ext cx="4184035" cy="3880772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5089970" y="2160589"/>
            <a:ext cx="4184034" cy="3880773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3FA3D81-36DE-41AE-A741-5EFC4B16C531}" type="datetimeFigureOut">
              <a:rPr lang="gu-IN" smtClean="0"/>
              <a:t>10-08-26</a:t>
            </a:fld>
            <a:endParaRPr lang="gu-IN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gu-IN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45CC475-D75C-43C2-8ADE-B5DDDA18140A}" type="slidenum">
              <a:rPr lang="gu-IN" smtClean="0"/>
              <a:t>‹#›</a:t>
            </a:fld>
            <a:endParaRPr lang="gu-IN"/>
          </a:p>
        </p:txBody>
      </p:sp>
    </p:spTree>
    <p:extLst>
      <p:ext uri="{BB962C8B-B14F-4D97-AF65-F5344CB8AC3E}">
        <p14:creationId xmlns:p14="http://schemas.microsoft.com/office/powerpoint/2010/main" val="1876378614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75745" y="2160983"/>
            <a:ext cx="4185623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75745" y="2737245"/>
            <a:ext cx="4185623" cy="3304117"/>
          </a:xfrm>
        </p:spPr>
        <p:txBody>
          <a:bodyPr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5088383" y="2160983"/>
            <a:ext cx="4185618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5088384" y="2737245"/>
            <a:ext cx="4185617" cy="3304117"/>
          </a:xfrm>
        </p:spPr>
        <p:txBody>
          <a:bodyPr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3FA3D81-36DE-41AE-A741-5EFC4B16C531}" type="datetimeFigureOut">
              <a:rPr lang="gu-IN" smtClean="0"/>
              <a:t>10-08-26</a:t>
            </a:fld>
            <a:endParaRPr lang="gu-IN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gu-IN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45CC475-D75C-43C2-8ADE-B5DDDA18140A}" type="slidenum">
              <a:rPr lang="gu-IN" smtClean="0"/>
              <a:t>‹#›</a:t>
            </a:fld>
            <a:endParaRPr lang="gu-IN"/>
          </a:p>
        </p:txBody>
      </p:sp>
    </p:spTree>
    <p:extLst>
      <p:ext uri="{BB962C8B-B14F-4D97-AF65-F5344CB8AC3E}">
        <p14:creationId xmlns:p14="http://schemas.microsoft.com/office/powerpoint/2010/main" val="1996887318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77334" y="609600"/>
            <a:ext cx="8596668" cy="1320800"/>
          </a:xfrm>
        </p:spPr>
        <p:txBody>
          <a:bodyPr/>
          <a:lstStyle/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3FA3D81-36DE-41AE-A741-5EFC4B16C531}" type="datetimeFigureOut">
              <a:rPr lang="gu-IN" smtClean="0"/>
              <a:t>10-08-26</a:t>
            </a:fld>
            <a:endParaRPr lang="gu-IN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gu-IN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45CC475-D75C-43C2-8ADE-B5DDDA18140A}" type="slidenum">
              <a:rPr lang="gu-IN" smtClean="0"/>
              <a:t>‹#›</a:t>
            </a:fld>
            <a:endParaRPr lang="gu-IN"/>
          </a:p>
        </p:txBody>
      </p:sp>
    </p:spTree>
    <p:extLst>
      <p:ext uri="{BB962C8B-B14F-4D97-AF65-F5344CB8AC3E}">
        <p14:creationId xmlns:p14="http://schemas.microsoft.com/office/powerpoint/2010/main" val="1390898235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3FA3D81-36DE-41AE-A741-5EFC4B16C531}" type="datetimeFigureOut">
              <a:rPr lang="gu-IN" smtClean="0"/>
              <a:t>10-08-26</a:t>
            </a:fld>
            <a:endParaRPr lang="gu-IN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gu-IN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45CC475-D75C-43C2-8ADE-B5DDDA18140A}" type="slidenum">
              <a:rPr lang="gu-IN" smtClean="0"/>
              <a:t>‹#›</a:t>
            </a:fld>
            <a:endParaRPr lang="gu-IN"/>
          </a:p>
        </p:txBody>
      </p:sp>
    </p:spTree>
    <p:extLst>
      <p:ext uri="{BB962C8B-B14F-4D97-AF65-F5344CB8AC3E}">
        <p14:creationId xmlns:p14="http://schemas.microsoft.com/office/powerpoint/2010/main" val="2941516088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77334" y="1498604"/>
            <a:ext cx="3854528" cy="1278466"/>
          </a:xfrm>
        </p:spPr>
        <p:txBody>
          <a:bodyPr anchor="b">
            <a:normAutofit/>
          </a:bodyPr>
          <a:lstStyle>
            <a:lvl1pPr>
              <a:defRPr sz="2000"/>
            </a:lvl1pPr>
          </a:lstStyle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760461" y="514924"/>
            <a:ext cx="4513541" cy="5526437"/>
          </a:xfrm>
        </p:spPr>
        <p:txBody>
          <a:bodyPr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677334" y="2777069"/>
            <a:ext cx="3854528" cy="2584449"/>
          </a:xfrm>
        </p:spPr>
        <p:txBody>
          <a:bodyPr>
            <a:normAutofit/>
          </a:bodyPr>
          <a:lstStyle>
            <a:lvl1pPr marL="0" indent="0">
              <a:buNone/>
              <a:defRPr sz="1400"/>
            </a:lvl1pPr>
            <a:lvl2pPr marL="457063" indent="0">
              <a:buNone/>
              <a:defRPr sz="1400"/>
            </a:lvl2pPr>
            <a:lvl3pPr marL="914126" indent="0">
              <a:buNone/>
              <a:defRPr sz="1200"/>
            </a:lvl3pPr>
            <a:lvl4pPr marL="1371189" indent="0">
              <a:buNone/>
              <a:defRPr sz="1000"/>
            </a:lvl4pPr>
            <a:lvl5pPr marL="1828251" indent="0">
              <a:buNone/>
              <a:defRPr sz="1000"/>
            </a:lvl5pPr>
            <a:lvl6pPr marL="2285314" indent="0">
              <a:buNone/>
              <a:defRPr sz="1000"/>
            </a:lvl6pPr>
            <a:lvl7pPr marL="2742377" indent="0">
              <a:buNone/>
              <a:defRPr sz="1000"/>
            </a:lvl7pPr>
            <a:lvl8pPr marL="3199440" indent="0">
              <a:buNone/>
              <a:defRPr sz="1000"/>
            </a:lvl8pPr>
            <a:lvl9pPr marL="3656503" indent="0">
              <a:buNone/>
              <a:defRPr sz="1000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3FA3D81-36DE-41AE-A741-5EFC4B16C531}" type="datetimeFigureOut">
              <a:rPr lang="gu-IN" smtClean="0"/>
              <a:t>10-08-26</a:t>
            </a:fld>
            <a:endParaRPr lang="gu-IN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gu-IN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45CC475-D75C-43C2-8ADE-B5DDDA18140A}" type="slidenum">
              <a:rPr lang="gu-IN" smtClean="0"/>
              <a:t>‹#›</a:t>
            </a:fld>
            <a:endParaRPr lang="gu-IN"/>
          </a:p>
        </p:txBody>
      </p:sp>
    </p:spTree>
    <p:extLst>
      <p:ext uri="{BB962C8B-B14F-4D97-AF65-F5344CB8AC3E}">
        <p14:creationId xmlns:p14="http://schemas.microsoft.com/office/powerpoint/2010/main" val="4226863711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77334" y="4800600"/>
            <a:ext cx="8596667" cy="566738"/>
          </a:xfrm>
        </p:spPr>
        <p:txBody>
          <a:bodyPr anchor="b">
            <a:normAutofit/>
          </a:bodyPr>
          <a:lstStyle>
            <a:lvl1pPr algn="l">
              <a:defRPr sz="2400" b="0"/>
            </a:lvl1pPr>
          </a:lstStyle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677334" y="609600"/>
            <a:ext cx="8596668" cy="3845718"/>
          </a:xfrm>
        </p:spPr>
        <p:txBody>
          <a:bodyPr anchor="t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600"/>
            </a:lvl2pPr>
            <a:lvl3pPr marL="914400" indent="0">
              <a:buNone/>
              <a:defRPr sz="16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  <a:lvl6pPr marL="2286000" indent="0">
              <a:buNone/>
              <a:defRPr sz="1600"/>
            </a:lvl6pPr>
            <a:lvl7pPr marL="2743200" indent="0">
              <a:buNone/>
              <a:defRPr sz="1600"/>
            </a:lvl7pPr>
            <a:lvl8pPr marL="3200400" indent="0">
              <a:buNone/>
              <a:defRPr sz="1600"/>
            </a:lvl8pPr>
            <a:lvl9pPr marL="3657600" indent="0">
              <a:buNone/>
              <a:defRPr sz="1600"/>
            </a:lvl9pPr>
          </a:lstStyle>
          <a:p>
            <a:r>
              <a:rPr lang="en-GB"/>
              <a:t>Click icon to add picture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677334" y="5367338"/>
            <a:ext cx="8596667" cy="674024"/>
          </a:xfrm>
        </p:spPr>
        <p:txBody>
          <a:bodyPr>
            <a:normAutofit/>
          </a:bodyPr>
          <a:lstStyle>
            <a:lvl1pPr marL="0" indent="0">
              <a:buNone/>
              <a:defRPr sz="12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gu-IN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45CC475-D75C-43C2-8ADE-B5DDDA18140A}" type="slidenum">
              <a:rPr lang="gu-IN" smtClean="0"/>
              <a:t>‹#›</a:t>
            </a:fld>
            <a:endParaRPr lang="gu-IN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3FA3D81-36DE-41AE-A741-5EFC4B16C531}" type="datetimeFigureOut">
              <a:rPr lang="gu-IN" smtClean="0"/>
              <a:t>10-08-26</a:t>
            </a:fld>
            <a:endParaRPr lang="gu-IN"/>
          </a:p>
        </p:txBody>
      </p:sp>
    </p:spTree>
    <p:extLst>
      <p:ext uri="{BB962C8B-B14F-4D97-AF65-F5344CB8AC3E}">
        <p14:creationId xmlns:p14="http://schemas.microsoft.com/office/powerpoint/2010/main" val="2929618018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Title and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77335" y="609600"/>
            <a:ext cx="8596668" cy="3403600"/>
          </a:xfrm>
        </p:spPr>
        <p:txBody>
          <a:bodyPr anchor="ctr">
            <a:normAutofit/>
          </a:bodyPr>
          <a:lstStyle>
            <a:lvl1pPr algn="l">
              <a:defRPr sz="4400" b="0" cap="none"/>
            </a:lvl1pPr>
          </a:lstStyle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77335" y="4470400"/>
            <a:ext cx="8596668" cy="1570962"/>
          </a:xfrm>
        </p:spPr>
        <p:txBody>
          <a:bodyPr anchor="ctr">
            <a:normAutofit/>
          </a:bodyPr>
          <a:lstStyle>
            <a:lvl1pPr marL="0" indent="0" algn="l">
              <a:buNone/>
              <a:defRPr sz="1800">
                <a:solidFill>
                  <a:schemeClr val="tx1">
                    <a:lumMod val="75000"/>
                    <a:lumOff val="2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3FA3D81-36DE-41AE-A741-5EFC4B16C531}" type="datetimeFigureOut">
              <a:rPr lang="gu-IN" smtClean="0"/>
              <a:t>10-08-26</a:t>
            </a:fld>
            <a:endParaRPr lang="gu-IN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gu-IN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45CC475-D75C-43C2-8ADE-B5DDDA18140A}" type="slidenum">
              <a:rPr lang="gu-IN" smtClean="0"/>
              <a:t>‹#›</a:t>
            </a:fld>
            <a:endParaRPr lang="gu-IN"/>
          </a:p>
        </p:txBody>
      </p:sp>
    </p:spTree>
    <p:extLst>
      <p:ext uri="{BB962C8B-B14F-4D97-AF65-F5344CB8AC3E}">
        <p14:creationId xmlns:p14="http://schemas.microsoft.com/office/powerpoint/2010/main" val="1458727562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Quot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931334" y="609600"/>
            <a:ext cx="8094134" cy="3022600"/>
          </a:xfrm>
        </p:spPr>
        <p:txBody>
          <a:bodyPr anchor="ctr">
            <a:normAutofit/>
          </a:bodyPr>
          <a:lstStyle>
            <a:lvl1pPr algn="l">
              <a:defRPr sz="4400" b="0" cap="none"/>
            </a:lvl1pPr>
          </a:lstStyle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23" name="Text Placeholder 9"/>
          <p:cNvSpPr>
            <a:spLocks noGrp="1"/>
          </p:cNvSpPr>
          <p:nvPr>
            <p:ph type="body" sz="quarter" idx="13"/>
          </p:nvPr>
        </p:nvSpPr>
        <p:spPr>
          <a:xfrm>
            <a:off x="1366139" y="3632200"/>
            <a:ext cx="7224524" cy="381000"/>
          </a:xfrm>
        </p:spPr>
        <p:txBody>
          <a:bodyPr anchor="ctr">
            <a:noAutofit/>
          </a:bodyPr>
          <a:lstStyle>
            <a:lvl1pPr marL="0" indent="0">
              <a:buFontTx/>
              <a:buNone/>
              <a:defRPr sz="1600">
                <a:solidFill>
                  <a:schemeClr val="tx1">
                    <a:lumMod val="50000"/>
                    <a:lumOff val="50000"/>
                  </a:schemeClr>
                </a:solidFill>
              </a:defRPr>
            </a:lvl1pPr>
            <a:lvl2pPr marL="457200" indent="0">
              <a:buFontTx/>
              <a:buNone/>
              <a:defRPr/>
            </a:lvl2pPr>
            <a:lvl3pPr marL="914400" indent="0">
              <a:buFontTx/>
              <a:buNone/>
              <a:defRPr/>
            </a:lvl3pPr>
            <a:lvl4pPr marL="1371600" indent="0">
              <a:buFontTx/>
              <a:buNone/>
              <a:defRPr/>
            </a:lvl4pPr>
            <a:lvl5pPr marL="1828800" indent="0">
              <a:buFontTx/>
              <a:buNone/>
              <a:defRPr/>
            </a:lvl5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77335" y="4470400"/>
            <a:ext cx="8596668" cy="1570962"/>
          </a:xfrm>
        </p:spPr>
        <p:txBody>
          <a:bodyPr anchor="ctr">
            <a:normAutofit/>
          </a:bodyPr>
          <a:lstStyle>
            <a:lvl1pPr marL="0" indent="0" algn="l">
              <a:buNone/>
              <a:defRPr sz="1800">
                <a:solidFill>
                  <a:schemeClr val="tx1">
                    <a:lumMod val="75000"/>
                    <a:lumOff val="2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3FA3D81-36DE-41AE-A741-5EFC4B16C531}" type="datetimeFigureOut">
              <a:rPr lang="gu-IN" smtClean="0"/>
              <a:t>10-08-26</a:t>
            </a:fld>
            <a:endParaRPr lang="gu-IN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gu-IN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45CC475-D75C-43C2-8ADE-B5DDDA18140A}" type="slidenum">
              <a:rPr lang="gu-IN" smtClean="0"/>
              <a:t>‹#›</a:t>
            </a:fld>
            <a:endParaRPr lang="gu-IN"/>
          </a:p>
        </p:txBody>
      </p:sp>
      <p:sp>
        <p:nvSpPr>
          <p:cNvPr id="24" name="TextBox 23"/>
          <p:cNvSpPr txBox="1"/>
          <p:nvPr/>
        </p:nvSpPr>
        <p:spPr>
          <a:xfrm>
            <a:off x="541870" y="790378"/>
            <a:ext cx="609600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/>
          <a:p>
            <a:pPr lvl="0"/>
            <a:r>
              <a:rPr lang="en-US" sz="8000" baseline="0" dirty="0">
                <a:ln w="3175" cmpd="sng">
                  <a:noFill/>
                </a:ln>
                <a:solidFill>
                  <a:schemeClr val="accent1">
                    <a:lumMod val="60000"/>
                    <a:lumOff val="40000"/>
                  </a:schemeClr>
                </a:solidFill>
                <a:effectLst/>
                <a:latin typeface="Arial"/>
              </a:rPr>
              <a:t>“</a:t>
            </a:r>
          </a:p>
        </p:txBody>
      </p:sp>
      <p:sp>
        <p:nvSpPr>
          <p:cNvPr id="25" name="TextBox 24"/>
          <p:cNvSpPr txBox="1"/>
          <p:nvPr/>
        </p:nvSpPr>
        <p:spPr>
          <a:xfrm>
            <a:off x="8893011" y="2886556"/>
            <a:ext cx="609600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/>
          <a:p>
            <a:pPr lvl="0"/>
            <a:r>
              <a:rPr lang="en-US" sz="8000" baseline="0" dirty="0">
                <a:ln w="3175" cmpd="sng">
                  <a:noFill/>
                </a:ln>
                <a:solidFill>
                  <a:schemeClr val="accent1">
                    <a:lumMod val="60000"/>
                    <a:lumOff val="40000"/>
                  </a:schemeClr>
                </a:solidFill>
                <a:effectLst/>
                <a:latin typeface="Arial"/>
              </a:rPr>
              <a:t>”</a:t>
            </a:r>
          </a:p>
        </p:txBody>
      </p:sp>
    </p:spTree>
    <p:extLst>
      <p:ext uri="{BB962C8B-B14F-4D97-AF65-F5344CB8AC3E}">
        <p14:creationId xmlns:p14="http://schemas.microsoft.com/office/powerpoint/2010/main" val="2414919406"/>
      </p:ext>
    </p:extLst>
  </p:cSld>
  <p:clrMapOvr>
    <a:masterClrMapping/>
  </p:clrMapOvr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Name Card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77335" y="1931988"/>
            <a:ext cx="8596668" cy="2595460"/>
          </a:xfrm>
        </p:spPr>
        <p:txBody>
          <a:bodyPr anchor="b">
            <a:normAutofit/>
          </a:bodyPr>
          <a:lstStyle>
            <a:lvl1pPr algn="l">
              <a:defRPr sz="4400" b="0" cap="none"/>
            </a:lvl1pPr>
          </a:lstStyle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77335" y="4527448"/>
            <a:ext cx="8596668" cy="1513914"/>
          </a:xfrm>
        </p:spPr>
        <p:txBody>
          <a:bodyPr anchor="t">
            <a:normAutofit/>
          </a:bodyPr>
          <a:lstStyle>
            <a:lvl1pPr marL="0" indent="0" algn="l">
              <a:buNone/>
              <a:defRPr sz="1800">
                <a:solidFill>
                  <a:schemeClr val="tx1">
                    <a:lumMod val="75000"/>
                    <a:lumOff val="2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3FA3D81-36DE-41AE-A741-5EFC4B16C531}" type="datetimeFigureOut">
              <a:rPr lang="gu-IN" smtClean="0"/>
              <a:t>10-08-26</a:t>
            </a:fld>
            <a:endParaRPr lang="gu-IN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gu-IN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45CC475-D75C-43C2-8ADE-B5DDDA18140A}" type="slidenum">
              <a:rPr lang="gu-IN" smtClean="0"/>
              <a:t>‹#›</a:t>
            </a:fld>
            <a:endParaRPr lang="gu-IN"/>
          </a:p>
        </p:txBody>
      </p:sp>
    </p:spTree>
    <p:extLst>
      <p:ext uri="{BB962C8B-B14F-4D97-AF65-F5344CB8AC3E}">
        <p14:creationId xmlns:p14="http://schemas.microsoft.com/office/powerpoint/2010/main" val="3275515330"/>
      </p:ext>
    </p:extLst>
  </p:cSld>
  <p:clrMapOvr>
    <a:masterClrMapping/>
  </p:clrMapOvr>
</p:sldLayout>
</file>

<file path=ppt/slideLayouts/slideLayout13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Quote Name Card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931334" y="609600"/>
            <a:ext cx="8094134" cy="3022600"/>
          </a:xfrm>
        </p:spPr>
        <p:txBody>
          <a:bodyPr anchor="ctr">
            <a:normAutofit/>
          </a:bodyPr>
          <a:lstStyle>
            <a:lvl1pPr algn="l">
              <a:defRPr sz="4400" b="0" cap="none"/>
            </a:lvl1pPr>
          </a:lstStyle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23" name="Text Placeholder 9"/>
          <p:cNvSpPr>
            <a:spLocks noGrp="1"/>
          </p:cNvSpPr>
          <p:nvPr>
            <p:ph type="body" sz="quarter" idx="13"/>
          </p:nvPr>
        </p:nvSpPr>
        <p:spPr>
          <a:xfrm>
            <a:off x="677332" y="4013200"/>
            <a:ext cx="8596669" cy="514248"/>
          </a:xfrm>
        </p:spPr>
        <p:txBody>
          <a:bodyPr anchor="b">
            <a:noAutofit/>
          </a:bodyPr>
          <a:lstStyle>
            <a:lvl1pPr marL="0" indent="0">
              <a:buFontTx/>
              <a:buNone/>
              <a:defRPr sz="2400">
                <a:solidFill>
                  <a:schemeClr val="tx1">
                    <a:lumMod val="75000"/>
                    <a:lumOff val="25000"/>
                  </a:schemeClr>
                </a:solidFill>
              </a:defRPr>
            </a:lvl1pPr>
            <a:lvl2pPr marL="457200" indent="0">
              <a:buFontTx/>
              <a:buNone/>
              <a:defRPr/>
            </a:lvl2pPr>
            <a:lvl3pPr marL="914400" indent="0">
              <a:buFontTx/>
              <a:buNone/>
              <a:defRPr/>
            </a:lvl3pPr>
            <a:lvl4pPr marL="1371600" indent="0">
              <a:buFontTx/>
              <a:buNone/>
              <a:defRPr/>
            </a:lvl4pPr>
            <a:lvl5pPr marL="1828800" indent="0">
              <a:buFontTx/>
              <a:buNone/>
              <a:defRPr/>
            </a:lvl5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77335" y="4527448"/>
            <a:ext cx="8596668" cy="1513914"/>
          </a:xfrm>
        </p:spPr>
        <p:txBody>
          <a:bodyPr anchor="t">
            <a:normAutofit/>
          </a:bodyPr>
          <a:lstStyle>
            <a:lvl1pPr marL="0" indent="0" algn="l">
              <a:buNone/>
              <a:defRPr sz="1800">
                <a:solidFill>
                  <a:schemeClr val="tx1">
                    <a:lumMod val="50000"/>
                    <a:lumOff val="50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3FA3D81-36DE-41AE-A741-5EFC4B16C531}" type="datetimeFigureOut">
              <a:rPr lang="gu-IN" smtClean="0"/>
              <a:t>10-08-26</a:t>
            </a:fld>
            <a:endParaRPr lang="gu-IN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gu-IN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45CC475-D75C-43C2-8ADE-B5DDDA18140A}" type="slidenum">
              <a:rPr lang="gu-IN" smtClean="0"/>
              <a:t>‹#›</a:t>
            </a:fld>
            <a:endParaRPr lang="gu-IN"/>
          </a:p>
        </p:txBody>
      </p:sp>
      <p:sp>
        <p:nvSpPr>
          <p:cNvPr id="24" name="TextBox 23"/>
          <p:cNvSpPr txBox="1"/>
          <p:nvPr/>
        </p:nvSpPr>
        <p:spPr>
          <a:xfrm>
            <a:off x="541870" y="790378"/>
            <a:ext cx="609600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/>
          <a:p>
            <a:pPr lvl="0"/>
            <a:r>
              <a:rPr lang="en-US" sz="8000" baseline="0" dirty="0">
                <a:ln w="3175" cmpd="sng">
                  <a:noFill/>
                </a:ln>
                <a:solidFill>
                  <a:schemeClr val="accent1">
                    <a:lumMod val="60000"/>
                    <a:lumOff val="40000"/>
                  </a:schemeClr>
                </a:solidFill>
                <a:effectLst/>
                <a:latin typeface="Arial"/>
              </a:rPr>
              <a:t>“</a:t>
            </a:r>
          </a:p>
        </p:txBody>
      </p:sp>
      <p:sp>
        <p:nvSpPr>
          <p:cNvPr id="25" name="TextBox 24"/>
          <p:cNvSpPr txBox="1"/>
          <p:nvPr/>
        </p:nvSpPr>
        <p:spPr>
          <a:xfrm>
            <a:off x="8893011" y="2886556"/>
            <a:ext cx="609600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/>
          <a:p>
            <a:pPr lvl="0"/>
            <a:r>
              <a:rPr lang="en-US" sz="8000" baseline="0" dirty="0">
                <a:ln w="3175" cmpd="sng">
                  <a:noFill/>
                </a:ln>
                <a:solidFill>
                  <a:schemeClr val="accent1">
                    <a:lumMod val="60000"/>
                    <a:lumOff val="40000"/>
                  </a:schemeClr>
                </a:solidFill>
                <a:effectLst/>
                <a:latin typeface="Arial"/>
              </a:rPr>
              <a:t>”</a:t>
            </a:r>
          </a:p>
        </p:txBody>
      </p:sp>
    </p:spTree>
    <p:extLst>
      <p:ext uri="{BB962C8B-B14F-4D97-AF65-F5344CB8AC3E}">
        <p14:creationId xmlns:p14="http://schemas.microsoft.com/office/powerpoint/2010/main" val="423360289"/>
      </p:ext>
    </p:extLst>
  </p:cSld>
  <p:clrMapOvr>
    <a:masterClrMapping/>
  </p:clrMapOvr>
</p:sldLayout>
</file>

<file path=ppt/slideLayouts/slideLayout14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True or Fals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85799" y="609600"/>
            <a:ext cx="8588203" cy="3022600"/>
          </a:xfrm>
        </p:spPr>
        <p:txBody>
          <a:bodyPr anchor="ctr">
            <a:normAutofit/>
          </a:bodyPr>
          <a:lstStyle>
            <a:lvl1pPr algn="l">
              <a:defRPr sz="4400" b="0" cap="none"/>
            </a:lvl1pPr>
          </a:lstStyle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23" name="Text Placeholder 9"/>
          <p:cNvSpPr>
            <a:spLocks noGrp="1"/>
          </p:cNvSpPr>
          <p:nvPr>
            <p:ph type="body" sz="quarter" idx="13"/>
          </p:nvPr>
        </p:nvSpPr>
        <p:spPr>
          <a:xfrm>
            <a:off x="677332" y="4013200"/>
            <a:ext cx="8596669" cy="514248"/>
          </a:xfrm>
        </p:spPr>
        <p:txBody>
          <a:bodyPr anchor="b">
            <a:noAutofit/>
          </a:bodyPr>
          <a:lstStyle>
            <a:lvl1pPr marL="0" indent="0">
              <a:buFontTx/>
              <a:buNone/>
              <a:defRPr sz="2400">
                <a:solidFill>
                  <a:schemeClr val="accent1"/>
                </a:solidFill>
              </a:defRPr>
            </a:lvl1pPr>
            <a:lvl2pPr marL="457200" indent="0">
              <a:buFontTx/>
              <a:buNone/>
              <a:defRPr/>
            </a:lvl2pPr>
            <a:lvl3pPr marL="914400" indent="0">
              <a:buFontTx/>
              <a:buNone/>
              <a:defRPr/>
            </a:lvl3pPr>
            <a:lvl4pPr marL="1371600" indent="0">
              <a:buFontTx/>
              <a:buNone/>
              <a:defRPr/>
            </a:lvl4pPr>
            <a:lvl5pPr marL="1828800" indent="0">
              <a:buFontTx/>
              <a:buNone/>
              <a:defRPr/>
            </a:lvl5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77335" y="4527448"/>
            <a:ext cx="8596668" cy="1513914"/>
          </a:xfrm>
        </p:spPr>
        <p:txBody>
          <a:bodyPr anchor="t">
            <a:normAutofit/>
          </a:bodyPr>
          <a:lstStyle>
            <a:lvl1pPr marL="0" indent="0" algn="l">
              <a:buNone/>
              <a:defRPr sz="1800">
                <a:solidFill>
                  <a:schemeClr val="tx1">
                    <a:lumMod val="50000"/>
                    <a:lumOff val="50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3FA3D81-36DE-41AE-A741-5EFC4B16C531}" type="datetimeFigureOut">
              <a:rPr lang="gu-IN" smtClean="0"/>
              <a:t>10-08-26</a:t>
            </a:fld>
            <a:endParaRPr lang="gu-IN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gu-IN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45CC475-D75C-43C2-8ADE-B5DDDA18140A}" type="slidenum">
              <a:rPr lang="gu-IN" smtClean="0"/>
              <a:t>‹#›</a:t>
            </a:fld>
            <a:endParaRPr lang="gu-IN"/>
          </a:p>
        </p:txBody>
      </p:sp>
    </p:spTree>
    <p:extLst>
      <p:ext uri="{BB962C8B-B14F-4D97-AF65-F5344CB8AC3E}">
        <p14:creationId xmlns:p14="http://schemas.microsoft.com/office/powerpoint/2010/main" val="1494690254"/>
      </p:ext>
    </p:extLst>
  </p:cSld>
  <p:clrMapOvr>
    <a:masterClrMapping/>
  </p:clrMapOvr>
</p:sldLayout>
</file>

<file path=ppt/slideLayouts/slideLayout15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3FA3D81-36DE-41AE-A741-5EFC4B16C531}" type="datetimeFigureOut">
              <a:rPr lang="gu-IN" smtClean="0"/>
              <a:t>10-08-26</a:t>
            </a:fld>
            <a:endParaRPr lang="gu-IN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gu-IN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45CC475-D75C-43C2-8ADE-B5DDDA18140A}" type="slidenum">
              <a:rPr lang="gu-IN" smtClean="0"/>
              <a:t>‹#›</a:t>
            </a:fld>
            <a:endParaRPr lang="gu-IN"/>
          </a:p>
        </p:txBody>
      </p:sp>
    </p:spTree>
    <p:extLst>
      <p:ext uri="{BB962C8B-B14F-4D97-AF65-F5344CB8AC3E}">
        <p14:creationId xmlns:p14="http://schemas.microsoft.com/office/powerpoint/2010/main" val="2760254830"/>
      </p:ext>
    </p:extLst>
  </p:cSld>
  <p:clrMapOvr>
    <a:masterClrMapping/>
  </p:clrMapOvr>
</p:sldLayout>
</file>

<file path=ppt/slideLayouts/slideLayout16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7967673" y="609599"/>
            <a:ext cx="1304743" cy="5251451"/>
          </a:xfrm>
        </p:spPr>
        <p:txBody>
          <a:bodyPr vert="eaVert" anchor="ctr"/>
          <a:lstStyle/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677335" y="609600"/>
            <a:ext cx="7060150" cy="5251450"/>
          </a:xfrm>
        </p:spPr>
        <p:txBody>
          <a:bodyPr vert="eaVert"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3FA3D81-36DE-41AE-A741-5EFC4B16C531}" type="datetimeFigureOut">
              <a:rPr lang="gu-IN" smtClean="0"/>
              <a:t>10-08-26</a:t>
            </a:fld>
            <a:endParaRPr lang="gu-IN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gu-IN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45CC475-D75C-43C2-8ADE-B5DDDA18140A}" type="slidenum">
              <a:rPr lang="gu-IN" smtClean="0"/>
              <a:t>‹#›</a:t>
            </a:fld>
            <a:endParaRPr lang="gu-IN"/>
          </a:p>
        </p:txBody>
      </p:sp>
    </p:spTree>
    <p:extLst>
      <p:ext uri="{BB962C8B-B14F-4D97-AF65-F5344CB8AC3E}">
        <p14:creationId xmlns:p14="http://schemas.microsoft.com/office/powerpoint/2010/main" val="3290415530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slideLayout" Target="../slideLayouts/slideLayout13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slideLayout" Target="../slideLayouts/slideLayout12.xml"/><Relationship Id="rId17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6" Type="http://schemas.openxmlformats.org/officeDocument/2006/relationships/slideLayout" Target="../slideLayouts/slideLayout16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5" Type="http://schemas.openxmlformats.org/officeDocument/2006/relationships/slideLayout" Target="../slideLayouts/slideLayout1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Relationship Id="rId14" Type="http://schemas.openxmlformats.org/officeDocument/2006/relationships/slideLayout" Target="../slideLayouts/slideLayout14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44" name="Group 43"/>
          <p:cNvGrpSpPr/>
          <p:nvPr/>
        </p:nvGrpSpPr>
        <p:grpSpPr>
          <a:xfrm>
            <a:off x="0" y="-8467"/>
            <a:ext cx="12192000" cy="6866467"/>
            <a:chOff x="0" y="-8467"/>
            <a:chExt cx="12192000" cy="6866467"/>
          </a:xfrm>
        </p:grpSpPr>
        <p:cxnSp>
          <p:nvCxnSpPr>
            <p:cNvPr id="20" name="Straight Connector 19"/>
            <p:cNvCxnSpPr/>
            <p:nvPr/>
          </p:nvCxnSpPr>
          <p:spPr>
            <a:xfrm>
              <a:off x="9371012" y="0"/>
              <a:ext cx="1219200" cy="6858000"/>
            </a:xfrm>
            <a:prstGeom prst="line">
              <a:avLst/>
            </a:prstGeom>
            <a:ln w="9525">
              <a:solidFill>
                <a:schemeClr val="accent1">
                  <a:alpha val="70000"/>
                </a:schemeClr>
              </a:solidFill>
            </a:ln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1" name="Straight Connector 20"/>
            <p:cNvCxnSpPr/>
            <p:nvPr/>
          </p:nvCxnSpPr>
          <p:spPr>
            <a:xfrm flipH="1">
              <a:off x="7425267" y="3681413"/>
              <a:ext cx="4763558" cy="3176587"/>
            </a:xfrm>
            <a:prstGeom prst="line">
              <a:avLst/>
            </a:prstGeom>
            <a:ln w="9525">
              <a:solidFill>
                <a:schemeClr val="accent1">
                  <a:alpha val="70000"/>
                </a:schemeClr>
              </a:solidFill>
            </a:ln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</p:cxnSp>
        <p:sp>
          <p:nvSpPr>
            <p:cNvPr id="22" name="Rectangle 23"/>
            <p:cNvSpPr/>
            <p:nvPr/>
          </p:nvSpPr>
          <p:spPr>
            <a:xfrm>
              <a:off x="9181476" y="-8467"/>
              <a:ext cx="3007349" cy="6866467"/>
            </a:xfrm>
            <a:custGeom>
              <a:avLst/>
              <a:gdLst/>
              <a:ahLst/>
              <a:cxnLst/>
              <a:rect l="l" t="t" r="r" b="b"/>
              <a:pathLst>
                <a:path w="3007349" h="6866467">
                  <a:moveTo>
                    <a:pt x="2045532" y="0"/>
                  </a:moveTo>
                  <a:lnTo>
                    <a:pt x="3007349" y="0"/>
                  </a:lnTo>
                  <a:lnTo>
                    <a:pt x="3007349" y="6866467"/>
                  </a:lnTo>
                  <a:lnTo>
                    <a:pt x="0" y="6866467"/>
                  </a:lnTo>
                  <a:lnTo>
                    <a:pt x="2045532" y="0"/>
                  </a:lnTo>
                  <a:close/>
                </a:path>
              </a:pathLst>
            </a:custGeom>
            <a:solidFill>
              <a:schemeClr val="accent1">
                <a:alpha val="36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/>
            <a:lstStyle/>
            <a:p>
              <a:endParaRPr lang="en-IN"/>
            </a:p>
          </p:txBody>
        </p:sp>
        <p:sp>
          <p:nvSpPr>
            <p:cNvPr id="23" name="Rectangle 25"/>
            <p:cNvSpPr/>
            <p:nvPr/>
          </p:nvSpPr>
          <p:spPr>
            <a:xfrm>
              <a:off x="9603442" y="-8467"/>
              <a:ext cx="2588558" cy="6866467"/>
            </a:xfrm>
            <a:custGeom>
              <a:avLst/>
              <a:gdLst/>
              <a:ahLst/>
              <a:cxnLst/>
              <a:rect l="l" t="t" r="r" b="b"/>
              <a:pathLst>
                <a:path w="2573311" h="6866467">
                  <a:moveTo>
                    <a:pt x="0" y="0"/>
                  </a:moveTo>
                  <a:lnTo>
                    <a:pt x="2573311" y="0"/>
                  </a:lnTo>
                  <a:lnTo>
                    <a:pt x="2573311" y="6866467"/>
                  </a:lnTo>
                  <a:lnTo>
                    <a:pt x="1202336" y="6866467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1">
                <a:alpha val="2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/>
            <a:lstStyle/>
            <a:p>
              <a:endParaRPr lang="en-IN"/>
            </a:p>
          </p:txBody>
        </p:sp>
        <p:sp>
          <p:nvSpPr>
            <p:cNvPr id="24" name="Isosceles Triangle 23"/>
            <p:cNvSpPr/>
            <p:nvPr/>
          </p:nvSpPr>
          <p:spPr>
            <a:xfrm>
              <a:off x="8932333" y="3048000"/>
              <a:ext cx="3259667" cy="3810000"/>
            </a:xfrm>
            <a:prstGeom prst="triangle">
              <a:avLst>
                <a:gd name="adj" fmla="val 100000"/>
              </a:avLst>
            </a:prstGeom>
            <a:solidFill>
              <a:schemeClr val="accent1">
                <a:lumMod val="75000"/>
                <a:alpha val="66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/>
            <a:lstStyle/>
            <a:p>
              <a:endParaRPr lang="en-IN"/>
            </a:p>
          </p:txBody>
        </p:sp>
        <p:sp>
          <p:nvSpPr>
            <p:cNvPr id="25" name="Rectangle 27"/>
            <p:cNvSpPr/>
            <p:nvPr/>
          </p:nvSpPr>
          <p:spPr>
            <a:xfrm>
              <a:off x="9334500" y="-8467"/>
              <a:ext cx="2854326" cy="6866467"/>
            </a:xfrm>
            <a:custGeom>
              <a:avLst/>
              <a:gdLst/>
              <a:ahLst/>
              <a:cxnLst/>
              <a:rect l="l" t="t" r="r" b="b"/>
              <a:pathLst>
                <a:path w="2858013" h="6866467">
                  <a:moveTo>
                    <a:pt x="0" y="0"/>
                  </a:moveTo>
                  <a:lnTo>
                    <a:pt x="2858013" y="0"/>
                  </a:lnTo>
                  <a:lnTo>
                    <a:pt x="2858013" y="6866467"/>
                  </a:lnTo>
                  <a:lnTo>
                    <a:pt x="2473942" y="6866467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1">
                <a:lumMod val="75000"/>
                <a:alpha val="5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/>
            <a:lstStyle/>
            <a:p>
              <a:endParaRPr lang="en-IN"/>
            </a:p>
          </p:txBody>
        </p:sp>
        <p:sp>
          <p:nvSpPr>
            <p:cNvPr id="26" name="Rectangle 28"/>
            <p:cNvSpPr/>
            <p:nvPr/>
          </p:nvSpPr>
          <p:spPr>
            <a:xfrm>
              <a:off x="10898730" y="-8467"/>
              <a:ext cx="1290094" cy="6866467"/>
            </a:xfrm>
            <a:custGeom>
              <a:avLst/>
              <a:gdLst/>
              <a:ahLst/>
              <a:cxnLst/>
              <a:rect l="l" t="t" r="r" b="b"/>
              <a:pathLst>
                <a:path w="1290094" h="6858000">
                  <a:moveTo>
                    <a:pt x="1019735" y="0"/>
                  </a:moveTo>
                  <a:lnTo>
                    <a:pt x="1290094" y="0"/>
                  </a:lnTo>
                  <a:lnTo>
                    <a:pt x="1290094" y="6858000"/>
                  </a:lnTo>
                  <a:lnTo>
                    <a:pt x="0" y="6858000"/>
                  </a:lnTo>
                  <a:lnTo>
                    <a:pt x="1019735" y="0"/>
                  </a:lnTo>
                  <a:close/>
                </a:path>
              </a:pathLst>
            </a:custGeom>
            <a:solidFill>
              <a:schemeClr val="accent2">
                <a:alpha val="7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/>
            <a:lstStyle/>
            <a:p>
              <a:endParaRPr lang="en-IN"/>
            </a:p>
          </p:txBody>
        </p:sp>
        <p:sp>
          <p:nvSpPr>
            <p:cNvPr id="27" name="Rectangle 29"/>
            <p:cNvSpPr/>
            <p:nvPr/>
          </p:nvSpPr>
          <p:spPr>
            <a:xfrm>
              <a:off x="10938999" y="-8467"/>
              <a:ext cx="1249825" cy="6866467"/>
            </a:xfrm>
            <a:custGeom>
              <a:avLst/>
              <a:gdLst/>
              <a:ahLst/>
              <a:cxnLst/>
              <a:rect l="l" t="t" r="r" b="b"/>
              <a:pathLst>
                <a:path w="1249825" h="6858000">
                  <a:moveTo>
                    <a:pt x="0" y="0"/>
                  </a:moveTo>
                  <a:lnTo>
                    <a:pt x="1249825" y="0"/>
                  </a:lnTo>
                  <a:lnTo>
                    <a:pt x="1249825" y="6858000"/>
                  </a:lnTo>
                  <a:lnTo>
                    <a:pt x="1109382" y="685800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2">
                <a:lumMod val="75000"/>
                <a:alpha val="8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/>
            <a:lstStyle/>
            <a:p>
              <a:endParaRPr lang="en-IN"/>
            </a:p>
          </p:txBody>
        </p:sp>
        <p:sp>
          <p:nvSpPr>
            <p:cNvPr id="28" name="Isosceles Triangle 27"/>
            <p:cNvSpPr/>
            <p:nvPr/>
          </p:nvSpPr>
          <p:spPr>
            <a:xfrm>
              <a:off x="10371666" y="3589867"/>
              <a:ext cx="1817159" cy="3268133"/>
            </a:xfrm>
            <a:prstGeom prst="triangle">
              <a:avLst>
                <a:gd name="adj" fmla="val 100000"/>
              </a:avLst>
            </a:prstGeom>
            <a:solidFill>
              <a:schemeClr val="accent1">
                <a:lumMod val="75000"/>
                <a:alpha val="66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/>
            <a:lstStyle/>
            <a:p>
              <a:endParaRPr lang="en-IN"/>
            </a:p>
          </p:txBody>
        </p:sp>
        <p:sp>
          <p:nvSpPr>
            <p:cNvPr id="19" name="Isosceles Triangle 18"/>
            <p:cNvSpPr/>
            <p:nvPr/>
          </p:nvSpPr>
          <p:spPr>
            <a:xfrm>
              <a:off x="0" y="4013200"/>
              <a:ext cx="448733" cy="2844800"/>
            </a:xfrm>
            <a:prstGeom prst="triangle">
              <a:avLst>
                <a:gd name="adj" fmla="val 0"/>
              </a:avLst>
            </a:prstGeom>
            <a:solidFill>
              <a:schemeClr val="accent1">
                <a:alpha val="7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/>
            <a:lstStyle/>
            <a:p>
              <a:endParaRPr lang="en-IN"/>
            </a:p>
          </p:txBody>
        </p:sp>
      </p:grpSp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677334" y="609600"/>
            <a:ext cx="8596668" cy="1320800"/>
          </a:xfrm>
          <a:prstGeom prst="rect">
            <a:avLst/>
          </a:prstGeom>
        </p:spPr>
        <p:txBody>
          <a:bodyPr vert="horz" lIns="91440" tIns="45720" rIns="91440" bIns="45720" rtlCol="0" anchor="t">
            <a:normAutofit/>
          </a:bodyPr>
          <a:lstStyle/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77334" y="2160589"/>
            <a:ext cx="8596668" cy="388077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7205133" y="6041362"/>
            <a:ext cx="911939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9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D3FA3D81-36DE-41AE-A741-5EFC4B16C531}" type="datetimeFigureOut">
              <a:rPr lang="gu-IN" smtClean="0"/>
              <a:t>10-08-26</a:t>
            </a:fld>
            <a:endParaRPr lang="gu-IN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677334" y="6041362"/>
            <a:ext cx="6297612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9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gu-IN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8590663" y="6041362"/>
            <a:ext cx="683339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900">
                <a:solidFill>
                  <a:schemeClr val="accent1"/>
                </a:solidFill>
              </a:defRPr>
            </a:lvl1pPr>
          </a:lstStyle>
          <a:p>
            <a:fld id="{145CC475-D75C-43C2-8ADE-B5DDDA18140A}" type="slidenum">
              <a:rPr lang="gu-IN" smtClean="0"/>
              <a:t>‹#›</a:t>
            </a:fld>
            <a:endParaRPr lang="gu-IN"/>
          </a:p>
        </p:txBody>
      </p:sp>
    </p:spTree>
    <p:extLst>
      <p:ext uri="{BB962C8B-B14F-4D97-AF65-F5344CB8AC3E}">
        <p14:creationId xmlns:p14="http://schemas.microsoft.com/office/powerpoint/2010/main" val="3884234887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78" r:id="rId1"/>
    <p:sldLayoutId id="2147483679" r:id="rId2"/>
    <p:sldLayoutId id="2147483680" r:id="rId3"/>
    <p:sldLayoutId id="2147483681" r:id="rId4"/>
    <p:sldLayoutId id="2147483682" r:id="rId5"/>
    <p:sldLayoutId id="2147483683" r:id="rId6"/>
    <p:sldLayoutId id="2147483684" r:id="rId7"/>
    <p:sldLayoutId id="2147483685" r:id="rId8"/>
    <p:sldLayoutId id="2147483686" r:id="rId9"/>
    <p:sldLayoutId id="2147483687" r:id="rId10"/>
    <p:sldLayoutId id="2147483688" r:id="rId11"/>
    <p:sldLayoutId id="2147483689" r:id="rId12"/>
    <p:sldLayoutId id="2147483690" r:id="rId13"/>
    <p:sldLayoutId id="2147483691" r:id="rId14"/>
    <p:sldLayoutId id="2147483692" r:id="rId15"/>
    <p:sldLayoutId id="2147483693" r:id="rId16"/>
  </p:sldLayoutIdLst>
  <p:txStyles>
    <p:titleStyle>
      <a:lvl1pPr algn="l" defTabSz="457200" rtl="0" eaLnBrk="1" latinLnBrk="0" hangingPunct="1">
        <a:spcBef>
          <a:spcPct val="0"/>
        </a:spcBef>
        <a:buNone/>
        <a:defRPr sz="3600" kern="1200">
          <a:solidFill>
            <a:schemeClr val="accent1"/>
          </a:solidFill>
          <a:latin typeface="+mj-lt"/>
          <a:ea typeface="+mj-ea"/>
          <a:cs typeface="+mj-cs"/>
        </a:defRPr>
      </a:lvl1pPr>
      <a:lvl2pPr eaLnBrk="1" hangingPunct="1">
        <a:defRPr>
          <a:solidFill>
            <a:schemeClr val="tx2"/>
          </a:solidFill>
        </a:defRPr>
      </a:lvl2pPr>
      <a:lvl3pPr eaLnBrk="1" hangingPunct="1">
        <a:defRPr>
          <a:solidFill>
            <a:schemeClr val="tx2"/>
          </a:solidFill>
        </a:defRPr>
      </a:lvl3pPr>
      <a:lvl4pPr eaLnBrk="1" hangingPunct="1">
        <a:defRPr>
          <a:solidFill>
            <a:schemeClr val="tx2"/>
          </a:solidFill>
        </a:defRPr>
      </a:lvl4pPr>
      <a:lvl5pPr eaLnBrk="1" hangingPunct="1">
        <a:defRPr>
          <a:solidFill>
            <a:schemeClr val="tx2"/>
          </a:solidFill>
        </a:defRPr>
      </a:lvl5pPr>
      <a:lvl6pPr eaLnBrk="1" hangingPunct="1">
        <a:defRPr>
          <a:solidFill>
            <a:schemeClr val="tx2"/>
          </a:solidFill>
        </a:defRPr>
      </a:lvl6pPr>
      <a:lvl7pPr eaLnBrk="1" hangingPunct="1">
        <a:defRPr>
          <a:solidFill>
            <a:schemeClr val="tx2"/>
          </a:solidFill>
        </a:defRPr>
      </a:lvl7pPr>
      <a:lvl8pPr eaLnBrk="1" hangingPunct="1">
        <a:defRPr>
          <a:solidFill>
            <a:schemeClr val="tx2"/>
          </a:solidFill>
        </a:defRPr>
      </a:lvl8pPr>
      <a:lvl9pPr eaLnBrk="1" hangingPunct="1">
        <a:defRPr>
          <a:solidFill>
            <a:schemeClr val="tx2"/>
          </a:solidFill>
        </a:defRPr>
      </a:lvl9pPr>
    </p:titleStyle>
    <p:bodyStyle>
      <a:lvl1pPr marL="342900" indent="-3429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8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1pPr>
      <a:lvl2pPr marL="742950" indent="-28575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6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2pPr>
      <a:lvl3pPr marL="11430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4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3pPr>
      <a:lvl4pPr marL="16002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2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4pPr>
      <a:lvl5pPr marL="20574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2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5pPr>
      <a:lvl6pPr marL="25146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2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6pPr>
      <a:lvl7pPr marL="29718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2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7pPr>
      <a:lvl8pPr marL="34290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2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8pPr>
      <a:lvl9pPr marL="38862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2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1.xml"/><Relationship Id="rId2" Type="http://schemas.openxmlformats.org/officeDocument/2006/relationships/diagramData" Target="../diagrams/data1.xml"/><Relationship Id="rId1" Type="http://schemas.openxmlformats.org/officeDocument/2006/relationships/slideLayout" Target="../slideLayouts/slideLayout2.xml"/><Relationship Id="rId6" Type="http://schemas.microsoft.com/office/2007/relationships/diagramDrawing" Target="../diagrams/drawing1.xml"/><Relationship Id="rId5" Type="http://schemas.openxmlformats.org/officeDocument/2006/relationships/diagramColors" Target="../diagrams/colors1.xml"/><Relationship Id="rId4" Type="http://schemas.openxmlformats.org/officeDocument/2006/relationships/diagramQuickStyle" Target="../diagrams/quickStyle1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4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jpeg"/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jpeg"/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3.xml.rels><?xml version="1.0" encoding="UTF-8" standalone="yes"?>
<Relationships xmlns="http://schemas.openxmlformats.org/package/2006/relationships"><Relationship Id="rId2" Type="http://schemas.openxmlformats.org/officeDocument/2006/relationships/image" Target="../media/image6.jpeg"/><Relationship Id="rId1" Type="http://schemas.openxmlformats.org/officeDocument/2006/relationships/slideLayout" Target="../slideLayouts/slideLayout2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6.xml.rels><?xml version="1.0" encoding="UTF-8" standalone="yes"?>
<Relationships xmlns="http://schemas.openxmlformats.org/package/2006/relationships"><Relationship Id="rId2" Type="http://schemas.openxmlformats.org/officeDocument/2006/relationships/image" Target="../media/image7.png"/><Relationship Id="rId1" Type="http://schemas.openxmlformats.org/officeDocument/2006/relationships/slideLayout" Target="../slideLayouts/slideLayout2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4.xml.rels><?xml version="1.0" encoding="UTF-8" standalone="yes"?>
<Relationships xmlns="http://schemas.openxmlformats.org/package/2006/relationships"><Relationship Id="rId2" Type="http://schemas.openxmlformats.org/officeDocument/2006/relationships/image" Target="../media/image8.jpeg"/><Relationship Id="rId1" Type="http://schemas.openxmlformats.org/officeDocument/2006/relationships/slideLayout" Target="../slideLayouts/slideLayout2.xml"/></Relationships>
</file>

<file path=ppt/slides/_rels/slide25.xml.rels><?xml version="1.0" encoding="UTF-8" standalone="yes"?>
<Relationships xmlns="http://schemas.openxmlformats.org/package/2006/relationships"><Relationship Id="rId8" Type="http://schemas.openxmlformats.org/officeDocument/2006/relationships/hyperlink" Target="https://www.sciencedirect.com/science/article/pii/S1059131117305654" TargetMode="External"/><Relationship Id="rId13" Type="http://schemas.openxmlformats.org/officeDocument/2006/relationships/hyperlink" Target="https://onlinelibrary.wiley.com/doi/abs/10.1002/pcn5.70237" TargetMode="External"/><Relationship Id="rId3" Type="http://schemas.openxmlformats.org/officeDocument/2006/relationships/hyperlink" Target="https://www.cureus.com/articles/292782-seizures-and-epilepsy-an-overview-for-uk-medical-students.pdf" TargetMode="External"/><Relationship Id="rId7" Type="http://schemas.openxmlformats.org/officeDocument/2006/relationships/hyperlink" Target="https://continuum.aan.com/doi/abs/10.1212/cont.0000000000001635" TargetMode="External"/><Relationship Id="rId12" Type="http://schemas.openxmlformats.org/officeDocument/2006/relationships/hyperlink" Target="https://onlinelibrary.wiley.com/doi/abs/10.1002/brb3.2589" TargetMode="External"/><Relationship Id="rId17" Type="http://schemas.openxmlformats.org/officeDocument/2006/relationships/hyperlink" Target="https://www.sciencedirect.com/science/article/pii/S0028390819301285" TargetMode="External"/><Relationship Id="rId2" Type="http://schemas.openxmlformats.org/officeDocument/2006/relationships/hyperlink" Target="https://www.mdpi.com/2226-4787/13/6/166" TargetMode="External"/><Relationship Id="rId16" Type="http://schemas.openxmlformats.org/officeDocument/2006/relationships/hyperlink" Target="https://link.springer.com/chapter/10.1007/978-3-030-55509-2_2" TargetMode="External"/><Relationship Id="rId1" Type="http://schemas.openxmlformats.org/officeDocument/2006/relationships/slideLayout" Target="../slideLayouts/slideLayout2.xml"/><Relationship Id="rId6" Type="http://schemas.openxmlformats.org/officeDocument/2006/relationships/hyperlink" Target="https://www.sciencedirect.com/science/article/pii/S1043661816301633" TargetMode="External"/><Relationship Id="rId11" Type="http://schemas.openxmlformats.org/officeDocument/2006/relationships/hyperlink" Target="https://pmc.ncbi.nlm.nih.gov/articles/PMC5381244/" TargetMode="External"/><Relationship Id="rId5" Type="http://schemas.openxmlformats.org/officeDocument/2006/relationships/hyperlink" Target="https://onlinelibrary.wiley.com/doi/abs/10.1002/9781394340064.ch4" TargetMode="External"/><Relationship Id="rId15" Type="http://schemas.openxmlformats.org/officeDocument/2006/relationships/hyperlink" Target="https://www.sciencedirect.com/science/article/pii/S1525505020307988" TargetMode="External"/><Relationship Id="rId10" Type="http://schemas.openxmlformats.org/officeDocument/2006/relationships/hyperlink" Target="https://api.taylorfrancis.com/content/chapters/edit/download?identifierName=doi&amp;identifierValue=10.1201/9780429277276-7&amp;type=chapterpdf" TargetMode="External"/><Relationship Id="rId4" Type="http://schemas.openxmlformats.org/officeDocument/2006/relationships/hyperlink" Target="https://pmc.ncbi.nlm.nih.gov/articles/PMC7305811/" TargetMode="External"/><Relationship Id="rId9" Type="http://schemas.openxmlformats.org/officeDocument/2006/relationships/hyperlink" Target="https://onlinelibrary.wiley.com/doi/abs/10.1111/epi.17022" TargetMode="External"/><Relationship Id="rId14" Type="http://schemas.openxmlformats.org/officeDocument/2006/relationships/hyperlink" Target="https://www.nature.com/articles/nrneurol.2015.243.pdf" TargetMode="External"/></Relationships>
</file>

<file path=ppt/slides/_rels/slide26.xml.rels><?xml version="1.0" encoding="UTF-8" standalone="yes"?>
<Relationships xmlns="http://schemas.openxmlformats.org/package/2006/relationships"><Relationship Id="rId8" Type="http://schemas.openxmlformats.org/officeDocument/2006/relationships/hyperlink" Target="https://link.springer.com/article/10.1186/s12875-019-1042-4" TargetMode="External"/><Relationship Id="rId13" Type="http://schemas.openxmlformats.org/officeDocument/2006/relationships/hyperlink" Target="https://onlinelibrary.wiley.com/doi/abs/10.1002/9781394340064.ch1" TargetMode="External"/><Relationship Id="rId3" Type="http://schemas.openxmlformats.org/officeDocument/2006/relationships/hyperlink" Target="https://onlinelibrary.wiley.com/doi/abs/10.1111/epi.16547" TargetMode="External"/><Relationship Id="rId7" Type="http://schemas.openxmlformats.org/officeDocument/2006/relationships/hyperlink" Target="https://onlinelibrary.wiley.com/doi/abs/10.5694/mja17.00951" TargetMode="External"/><Relationship Id="rId12" Type="http://schemas.openxmlformats.org/officeDocument/2006/relationships/hyperlink" Target="https://link.springer.com/article/10.1186/s42494-023-00137-0" TargetMode="External"/><Relationship Id="rId2" Type="http://schemas.openxmlformats.org/officeDocument/2006/relationships/hyperlink" Target="https://onlinelibrary.wiley.com/doi/abs/10.1111/hex.13712" TargetMode="External"/><Relationship Id="rId16" Type="http://schemas.openxmlformats.org/officeDocument/2006/relationships/hyperlink" Target="https://www.who.int/news-room/fact-sheets/detail/epilepsy" TargetMode="External"/><Relationship Id="rId1" Type="http://schemas.openxmlformats.org/officeDocument/2006/relationships/slideLayout" Target="../slideLayouts/slideLayout2.xml"/><Relationship Id="rId6" Type="http://schemas.openxmlformats.org/officeDocument/2006/relationships/hyperlink" Target="https://www.nice.org.uk/guidance/ng217/chapter/1-Diagnosis-and-assessment-of-epilepsy" TargetMode="External"/><Relationship Id="rId11" Type="http://schemas.openxmlformats.org/officeDocument/2006/relationships/hyperlink" Target="https://www.sciencedirect.com/science/article/pii/S1525505025004251" TargetMode="External"/><Relationship Id="rId5" Type="http://schemas.openxmlformats.org/officeDocument/2006/relationships/hyperlink" Target="https://www.england.nhs.uk/publication/personalised-care-and-support-planning-handbook-the-journey-to-person-centred-care/" TargetMode="External"/><Relationship Id="rId15" Type="http://schemas.openxmlformats.org/officeDocument/2006/relationships/hyperlink" Target="https://journals.sagepub.com/doi/abs/10.1177/1535759720928269" TargetMode="External"/><Relationship Id="rId10" Type="http://schemas.openxmlformats.org/officeDocument/2006/relationships/hyperlink" Target="https://books.google.com/books?hl=en&amp;lr=&amp;id=tyldDgAAQBAJ&amp;oi=fnd&amp;pg=PA202&amp;dq=Chronic+Care+Model+(CCM)+in+Epilepsy+Management&amp;ots=JG65na2FWi&amp;sig=HDeddAF6LWoVM3UW0uvlXVDn7GY" TargetMode="External"/><Relationship Id="rId4" Type="http://schemas.openxmlformats.org/officeDocument/2006/relationships/hyperlink" Target="https://www.cambridge.org/core/journals/bjpsych-open/article/psychosocial-aspects-of-epilepsy-a-wider-approach/B01C00FD44881896002FBF449DD8D610" TargetMode="External"/><Relationship Id="rId9" Type="http://schemas.openxmlformats.org/officeDocument/2006/relationships/hyperlink" Target="https://www.sciencedirect.com/science/article/pii/S0749379716303026" TargetMode="External"/><Relationship Id="rId14" Type="http://schemas.openxmlformats.org/officeDocument/2006/relationships/hyperlink" Target="https://onlinelibrary.wiley.com/doi/abs/10.1111/epi.14068" TargetMode="Externa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Picture 7" descr="What is the Main Cause of Epilepsy? - Neurological Specialists CT">
            <a:extLst>
              <a:ext uri="{FF2B5EF4-FFF2-40B4-BE49-F238E27FC236}">
                <a16:creationId xmlns:a16="http://schemas.microsoft.com/office/drawing/2014/main" id="{BC8AEBBE-0DE4-B111-1CB5-3A2186EDA6A5}"/>
              </a:ext>
            </a:extLst>
          </p:cNvPr>
          <p:cNvPicPr>
            <a:picLocks noChangeAspect="1"/>
          </p:cNvPicPr>
          <p:nvPr/>
        </p:nvPicPr>
        <p:blipFill>
          <a:blip r:embed="rId2"/>
          <a:srcRect l="9091" t="15273" b="6030"/>
          <a:stretch>
            <a:fillRect/>
          </a:stretch>
        </p:blipFill>
        <p:spPr>
          <a:xfrm>
            <a:off x="4757055" y="-1"/>
            <a:ext cx="5410201" cy="6858001"/>
          </a:xfrm>
          <a:custGeom>
            <a:avLst/>
            <a:gdLst/>
            <a:ahLst/>
            <a:cxnLst/>
            <a:rect l="l" t="t" r="r" b="b"/>
            <a:pathLst>
              <a:path w="7922146" h="6858001">
                <a:moveTo>
                  <a:pt x="379987" y="0"/>
                </a:moveTo>
                <a:lnTo>
                  <a:pt x="5304971" y="0"/>
                </a:lnTo>
                <a:lnTo>
                  <a:pt x="7065281" y="0"/>
                </a:lnTo>
                <a:lnTo>
                  <a:pt x="7397540" y="0"/>
                </a:lnTo>
                <a:lnTo>
                  <a:pt x="7397540" y="1"/>
                </a:lnTo>
                <a:lnTo>
                  <a:pt x="7922146" y="1"/>
                </a:lnTo>
                <a:lnTo>
                  <a:pt x="7922146" y="6858001"/>
                </a:lnTo>
                <a:lnTo>
                  <a:pt x="7065281" y="6858001"/>
                </a:lnTo>
                <a:lnTo>
                  <a:pt x="7065281" y="6858000"/>
                </a:lnTo>
                <a:lnTo>
                  <a:pt x="5932989" y="6858000"/>
                </a:lnTo>
                <a:lnTo>
                  <a:pt x="5932989" y="6858001"/>
                </a:lnTo>
                <a:lnTo>
                  <a:pt x="27809" y="6858001"/>
                </a:lnTo>
                <a:lnTo>
                  <a:pt x="1803228" y="4521201"/>
                </a:lnTo>
                <a:close/>
                <a:moveTo>
                  <a:pt x="0" y="0"/>
                </a:moveTo>
                <a:lnTo>
                  <a:pt x="379987" y="0"/>
                </a:lnTo>
                <a:lnTo>
                  <a:pt x="0" y="407"/>
                </a:lnTo>
                <a:close/>
              </a:path>
            </a:pathLst>
          </a:custGeom>
        </p:spPr>
      </p:pic>
      <p:sp>
        <p:nvSpPr>
          <p:cNvPr id="2" name="Title 1">
            <a:extLst>
              <a:ext uri="{FF2B5EF4-FFF2-40B4-BE49-F238E27FC236}">
                <a16:creationId xmlns:a16="http://schemas.microsoft.com/office/drawing/2014/main" id="{C6F2286A-8A9E-5C8D-1480-D9F3379C52BE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677335" y="393019"/>
            <a:ext cx="4088190" cy="825048"/>
          </a:xfrm>
        </p:spPr>
        <p:txBody>
          <a:bodyPr>
            <a:normAutofit fontScale="90000"/>
          </a:bodyPr>
          <a:lstStyle/>
          <a:p>
            <a:pPr algn="ctr"/>
            <a:r>
              <a:rPr lang="gu-IN" b="1" u="sng" dirty="0">
                <a:solidFill>
                  <a:schemeClr val="accent2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ADLaM Display" panose="02010000000000000000" pitchFamily="2" charset="0"/>
                <a:ea typeface="ADLaM Display" panose="02010000000000000000" pitchFamily="2" charset="0"/>
              </a:rPr>
              <a:t>Epilepsy</a:t>
            </a:r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0CF8DDFE-C476-D121-0286-5D3A2D361760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677335" y="2242458"/>
            <a:ext cx="4079721" cy="3810000"/>
          </a:xfrm>
        </p:spPr>
        <p:txBody>
          <a:bodyPr>
            <a:normAutofit/>
          </a:bodyPr>
          <a:lstStyle/>
          <a:p>
            <a:pPr algn="l">
              <a:lnSpc>
                <a:spcPct val="90000"/>
              </a:lnSpc>
            </a:pPr>
            <a:r>
              <a:rPr lang="gu-IN" sz="2000" b="1" dirty="0">
                <a:solidFill>
                  <a:schemeClr val="tx1"/>
                </a:solidFill>
              </a:rPr>
              <a:t>Student Name</a:t>
            </a:r>
            <a:r>
              <a:rPr lang="en-GB" sz="2000" b="1" dirty="0">
                <a:solidFill>
                  <a:schemeClr val="tx1"/>
                </a:solidFill>
              </a:rPr>
              <a:t>:Arshita Dabhi</a:t>
            </a:r>
            <a:endParaRPr lang="gu-IN" sz="2000" b="1" dirty="0">
              <a:solidFill>
                <a:schemeClr val="tx1"/>
              </a:solidFill>
            </a:endParaRPr>
          </a:p>
          <a:p>
            <a:pPr algn="l">
              <a:lnSpc>
                <a:spcPct val="90000"/>
              </a:lnSpc>
            </a:pPr>
            <a:r>
              <a:rPr lang="gu-IN" sz="2000" b="1" dirty="0">
                <a:solidFill>
                  <a:schemeClr val="tx1"/>
                </a:solidFill>
              </a:rPr>
              <a:t>Student ID</a:t>
            </a:r>
            <a:r>
              <a:rPr lang="en-GB" sz="2000" b="1" dirty="0">
                <a:solidFill>
                  <a:schemeClr val="tx1"/>
                </a:solidFill>
              </a:rPr>
              <a:t>:2540958</a:t>
            </a:r>
            <a:endParaRPr lang="gu-IN" sz="2000" b="1" dirty="0">
              <a:solidFill>
                <a:schemeClr val="tx1"/>
              </a:solidFill>
            </a:endParaRPr>
          </a:p>
          <a:p>
            <a:pPr algn="l">
              <a:lnSpc>
                <a:spcPct val="90000"/>
              </a:lnSpc>
            </a:pPr>
            <a:r>
              <a:rPr lang="gu-IN" sz="2000" b="1" dirty="0">
                <a:solidFill>
                  <a:schemeClr val="tx1"/>
                </a:solidFill>
              </a:rPr>
              <a:t>Module Name</a:t>
            </a:r>
            <a:r>
              <a:rPr lang="en-GB" sz="2000" b="1" dirty="0">
                <a:solidFill>
                  <a:schemeClr val="tx1"/>
                </a:solidFill>
              </a:rPr>
              <a:t>:</a:t>
            </a:r>
            <a:r>
              <a:rPr lang="en-US" sz="2000" b="1" dirty="0">
                <a:solidFill>
                  <a:schemeClr val="tx1"/>
                </a:solidFill>
              </a:rPr>
              <a:t>Community Care And Management Of Longer - Term Conditions</a:t>
            </a:r>
          </a:p>
          <a:p>
            <a:pPr algn="l">
              <a:lnSpc>
                <a:spcPct val="90000"/>
              </a:lnSpc>
            </a:pPr>
            <a:r>
              <a:rPr lang="en-US" sz="2000" b="1" dirty="0">
                <a:solidFill>
                  <a:schemeClr val="tx1"/>
                </a:solidFill>
              </a:rPr>
              <a:t>Module Code: LCHS7003</a:t>
            </a:r>
          </a:p>
          <a:p>
            <a:pPr algn="l">
              <a:lnSpc>
                <a:spcPct val="90000"/>
              </a:lnSpc>
            </a:pPr>
            <a:r>
              <a:rPr lang="en-US" sz="2000" b="1" dirty="0">
                <a:solidFill>
                  <a:schemeClr val="tx1"/>
                </a:solidFill>
              </a:rPr>
              <a:t>Lecturer : </a:t>
            </a:r>
            <a:r>
              <a:rPr lang="en-US" sz="2000" b="1">
                <a:solidFill>
                  <a:schemeClr val="tx1"/>
                </a:solidFill>
              </a:rPr>
              <a:t>Muhammad Khan</a:t>
            </a:r>
            <a:endParaRPr lang="en-US" sz="2000" b="1" dirty="0">
              <a:solidFill>
                <a:schemeClr val="tx1"/>
              </a:solidFill>
            </a:endParaRPr>
          </a:p>
          <a:p>
            <a:pPr algn="l">
              <a:lnSpc>
                <a:spcPct val="90000"/>
              </a:lnSpc>
            </a:pPr>
            <a:r>
              <a:rPr lang="en-GB" sz="2000" b="1">
                <a:solidFill>
                  <a:schemeClr val="tx1"/>
                </a:solidFill>
              </a:rPr>
              <a:t>Course</a:t>
            </a:r>
            <a:r>
              <a:rPr lang="en-GB" sz="2000" b="1" dirty="0">
                <a:solidFill>
                  <a:schemeClr val="tx1"/>
                </a:solidFill>
              </a:rPr>
              <a:t>:</a:t>
            </a:r>
            <a:r>
              <a:rPr lang="gu-IN" sz="2000" b="1" dirty="0">
                <a:solidFill>
                  <a:schemeClr val="tx1"/>
                </a:solidFill>
              </a:rPr>
              <a:t> </a:t>
            </a:r>
            <a:r>
              <a:rPr lang="en-US" sz="2000" b="1" dirty="0" err="1">
                <a:solidFill>
                  <a:schemeClr val="tx1"/>
                </a:solidFill>
              </a:rPr>
              <a:t>Msc</a:t>
            </a:r>
            <a:r>
              <a:rPr lang="en-US" sz="2000" b="1" dirty="0">
                <a:solidFill>
                  <a:schemeClr val="tx1"/>
                </a:solidFill>
              </a:rPr>
              <a:t> Public Health &amp; Social Care In Practice</a:t>
            </a:r>
          </a:p>
          <a:p>
            <a:pPr algn="l">
              <a:lnSpc>
                <a:spcPct val="90000"/>
              </a:lnSpc>
            </a:pPr>
            <a:r>
              <a:rPr lang="gu-IN" sz="2000" b="1" dirty="0">
                <a:solidFill>
                  <a:schemeClr val="tx1"/>
                </a:solidFill>
              </a:rPr>
              <a:t>Submission Date</a:t>
            </a:r>
            <a:r>
              <a:rPr lang="en-GB" sz="2000" b="1" dirty="0">
                <a:solidFill>
                  <a:schemeClr val="tx1"/>
                </a:solidFill>
              </a:rPr>
              <a:t>:</a:t>
            </a:r>
            <a:r>
              <a:rPr lang="gu-IN" sz="2000" b="1" dirty="0">
                <a:solidFill>
                  <a:schemeClr val="tx1"/>
                </a:solidFill>
              </a:rPr>
              <a:t> </a:t>
            </a:r>
            <a:r>
              <a:rPr lang="en-US" sz="2000" b="1" dirty="0">
                <a:solidFill>
                  <a:schemeClr val="tx1"/>
                </a:solidFill>
              </a:rPr>
              <a:t>11/08/2026</a:t>
            </a:r>
            <a:endParaRPr lang="gu-IN" sz="2000" b="1" dirty="0">
              <a:solidFill>
                <a:schemeClr val="tx1"/>
              </a:solidFill>
            </a:endParaRPr>
          </a:p>
          <a:p>
            <a:pPr algn="l">
              <a:lnSpc>
                <a:spcPct val="90000"/>
              </a:lnSpc>
            </a:pPr>
            <a:endParaRPr lang="gu-IN" sz="2000" b="1" dirty="0">
              <a:solidFill>
                <a:schemeClr val="tx1"/>
              </a:solidFill>
            </a:endParaRPr>
          </a:p>
        </p:txBody>
      </p:sp>
      <p:cxnSp>
        <p:nvCxnSpPr>
          <p:cNvPr id="13" name="Straight Connector 12">
            <a:extLst>
              <a:ext uri="{FF2B5EF4-FFF2-40B4-BE49-F238E27FC236}">
                <a16:creationId xmlns:a16="http://schemas.microsoft.com/office/drawing/2014/main" id="{A57C1A16-B8AB-4D99-A195-A38F556A648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9371012" y="0"/>
            <a:ext cx="1219200" cy="6858000"/>
          </a:xfrm>
          <a:prstGeom prst="line">
            <a:avLst/>
          </a:prstGeom>
          <a:ln w="9525">
            <a:solidFill>
              <a:schemeClr val="bg1">
                <a:lumMod val="75000"/>
              </a:schemeClr>
            </a:solidFill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cxnSp>
        <p:nvCxnSpPr>
          <p:cNvPr id="15" name="Straight Connector 14">
            <a:extLst>
              <a:ext uri="{FF2B5EF4-FFF2-40B4-BE49-F238E27FC236}">
                <a16:creationId xmlns:a16="http://schemas.microsoft.com/office/drawing/2014/main" id="{F8A9B20B-D1DD-4573-B5EC-55802951923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 flipH="1">
            <a:off x="7425267" y="3681413"/>
            <a:ext cx="4763558" cy="3176587"/>
          </a:xfrm>
          <a:prstGeom prst="line">
            <a:avLst/>
          </a:prstGeom>
          <a:ln w="9525">
            <a:solidFill>
              <a:schemeClr val="bg1">
                <a:lumMod val="85000"/>
              </a:schemeClr>
            </a:solidFill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sp>
        <p:nvSpPr>
          <p:cNvPr id="17" name="Rectangle 23">
            <a:extLst>
              <a:ext uri="{FF2B5EF4-FFF2-40B4-BE49-F238E27FC236}">
                <a16:creationId xmlns:a16="http://schemas.microsoft.com/office/drawing/2014/main" id="{66D61E08-70C3-48D8-BEA0-787111DC30D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9181476" y="-8467"/>
            <a:ext cx="3007349" cy="6866467"/>
          </a:xfrm>
          <a:custGeom>
            <a:avLst/>
            <a:gdLst/>
            <a:ahLst/>
            <a:cxnLst/>
            <a:rect l="l" t="t" r="r" b="b"/>
            <a:pathLst>
              <a:path w="3007349" h="6866467">
                <a:moveTo>
                  <a:pt x="2045532" y="0"/>
                </a:moveTo>
                <a:lnTo>
                  <a:pt x="3007349" y="0"/>
                </a:lnTo>
                <a:lnTo>
                  <a:pt x="3007349" y="6866467"/>
                </a:lnTo>
                <a:lnTo>
                  <a:pt x="0" y="6866467"/>
                </a:lnTo>
                <a:lnTo>
                  <a:pt x="2045532" y="0"/>
                </a:lnTo>
                <a:close/>
              </a:path>
            </a:pathLst>
          </a:custGeom>
          <a:solidFill>
            <a:schemeClr val="accent1">
              <a:alpha val="30000"/>
            </a:schemeClr>
          </a:soli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/>
          <a:lstStyle/>
          <a:p>
            <a:endParaRPr lang="gu-IN"/>
          </a:p>
        </p:txBody>
      </p:sp>
      <p:sp>
        <p:nvSpPr>
          <p:cNvPr id="19" name="Rectangle 25">
            <a:extLst>
              <a:ext uri="{FF2B5EF4-FFF2-40B4-BE49-F238E27FC236}">
                <a16:creationId xmlns:a16="http://schemas.microsoft.com/office/drawing/2014/main" id="{FC55298F-0AE5-478E-AD2B-03C2614C583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9603442" y="-8467"/>
            <a:ext cx="2588558" cy="6866467"/>
          </a:xfrm>
          <a:custGeom>
            <a:avLst/>
            <a:gdLst/>
            <a:ahLst/>
            <a:cxnLst/>
            <a:rect l="l" t="t" r="r" b="b"/>
            <a:pathLst>
              <a:path w="2573311" h="6866467">
                <a:moveTo>
                  <a:pt x="0" y="0"/>
                </a:moveTo>
                <a:lnTo>
                  <a:pt x="2573311" y="0"/>
                </a:lnTo>
                <a:lnTo>
                  <a:pt x="2573311" y="6866467"/>
                </a:lnTo>
                <a:lnTo>
                  <a:pt x="1202336" y="6866467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20000"/>
            </a:schemeClr>
          </a:soli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/>
          <a:lstStyle/>
          <a:p>
            <a:endParaRPr lang="gu-IN"/>
          </a:p>
        </p:txBody>
      </p:sp>
      <p:sp>
        <p:nvSpPr>
          <p:cNvPr id="21" name="Isosceles Triangle 24">
            <a:extLst>
              <a:ext uri="{FF2B5EF4-FFF2-40B4-BE49-F238E27FC236}">
                <a16:creationId xmlns:a16="http://schemas.microsoft.com/office/drawing/2014/main" id="{C180E4EA-0B63-4779-A895-7E90E71088F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8932333" y="3048000"/>
            <a:ext cx="3259667" cy="3810000"/>
          </a:xfrm>
          <a:prstGeom prst="triangle">
            <a:avLst>
              <a:gd name="adj" fmla="val 100000"/>
            </a:avLst>
          </a:prstGeom>
          <a:solidFill>
            <a:schemeClr val="accent2">
              <a:alpha val="72000"/>
            </a:schemeClr>
          </a:soli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/>
          <a:lstStyle/>
          <a:p>
            <a:endParaRPr lang="gu-IN"/>
          </a:p>
        </p:txBody>
      </p:sp>
      <p:sp>
        <p:nvSpPr>
          <p:cNvPr id="23" name="Rectangle 27">
            <a:extLst>
              <a:ext uri="{FF2B5EF4-FFF2-40B4-BE49-F238E27FC236}">
                <a16:creationId xmlns:a16="http://schemas.microsoft.com/office/drawing/2014/main" id="{CEE01D9D-3DE8-4EED-B0D3-8F3C79CC767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9334500" y="-8467"/>
            <a:ext cx="2854326" cy="6866467"/>
          </a:xfrm>
          <a:custGeom>
            <a:avLst/>
            <a:gdLst/>
            <a:ahLst/>
            <a:cxnLst/>
            <a:rect l="l" t="t" r="r" b="b"/>
            <a:pathLst>
              <a:path w="2858013" h="6866467">
                <a:moveTo>
                  <a:pt x="0" y="0"/>
                </a:moveTo>
                <a:lnTo>
                  <a:pt x="2858013" y="0"/>
                </a:lnTo>
                <a:lnTo>
                  <a:pt x="2858013" y="6866467"/>
                </a:lnTo>
                <a:lnTo>
                  <a:pt x="2473942" y="6866467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lumMod val="75000"/>
              <a:alpha val="47000"/>
            </a:schemeClr>
          </a:soli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/>
          <a:lstStyle/>
          <a:p>
            <a:endParaRPr lang="gu-IN"/>
          </a:p>
        </p:txBody>
      </p:sp>
      <p:sp>
        <p:nvSpPr>
          <p:cNvPr id="25" name="Rectangle 28">
            <a:extLst>
              <a:ext uri="{FF2B5EF4-FFF2-40B4-BE49-F238E27FC236}">
                <a16:creationId xmlns:a16="http://schemas.microsoft.com/office/drawing/2014/main" id="{89AF5CE9-607F-43F4-8983-DCD6DA4051F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0898730" y="-8467"/>
            <a:ext cx="1290094" cy="6866467"/>
          </a:xfrm>
          <a:custGeom>
            <a:avLst/>
            <a:gdLst/>
            <a:ahLst/>
            <a:cxnLst/>
            <a:rect l="l" t="t" r="r" b="b"/>
            <a:pathLst>
              <a:path w="1290094" h="6858000">
                <a:moveTo>
                  <a:pt x="1019735" y="0"/>
                </a:moveTo>
                <a:lnTo>
                  <a:pt x="1290094" y="0"/>
                </a:lnTo>
                <a:lnTo>
                  <a:pt x="1290094" y="6858000"/>
                </a:lnTo>
                <a:lnTo>
                  <a:pt x="0" y="6858000"/>
                </a:lnTo>
                <a:lnTo>
                  <a:pt x="1019735" y="0"/>
                </a:lnTo>
                <a:close/>
              </a:path>
            </a:pathLst>
          </a:custGeom>
          <a:solidFill>
            <a:schemeClr val="accent1">
              <a:lumMod val="60000"/>
              <a:lumOff val="40000"/>
              <a:alpha val="70000"/>
            </a:schemeClr>
          </a:soli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/>
          <a:lstStyle/>
          <a:p>
            <a:endParaRPr lang="gu-IN"/>
          </a:p>
        </p:txBody>
      </p:sp>
      <p:sp>
        <p:nvSpPr>
          <p:cNvPr id="27" name="Rectangle 29">
            <a:extLst>
              <a:ext uri="{FF2B5EF4-FFF2-40B4-BE49-F238E27FC236}">
                <a16:creationId xmlns:a16="http://schemas.microsoft.com/office/drawing/2014/main" id="{6EEA2DBD-9E1E-4521-8C01-F32AD18A89E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0938999" y="-8467"/>
            <a:ext cx="1249825" cy="6866467"/>
          </a:xfrm>
          <a:custGeom>
            <a:avLst/>
            <a:gdLst/>
            <a:ahLst/>
            <a:cxnLst/>
            <a:rect l="l" t="t" r="r" b="b"/>
            <a:pathLst>
              <a:path w="1249825" h="6858000">
                <a:moveTo>
                  <a:pt x="0" y="0"/>
                </a:moveTo>
                <a:lnTo>
                  <a:pt x="1249825" y="0"/>
                </a:lnTo>
                <a:lnTo>
                  <a:pt x="1249825" y="6858000"/>
                </a:lnTo>
                <a:lnTo>
                  <a:pt x="1109382" y="68580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65000"/>
            </a:schemeClr>
          </a:soli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/>
          <a:lstStyle/>
          <a:p>
            <a:endParaRPr lang="gu-IN"/>
          </a:p>
        </p:txBody>
      </p:sp>
      <p:sp>
        <p:nvSpPr>
          <p:cNvPr id="29" name="Isosceles Triangle 29">
            <a:extLst>
              <a:ext uri="{FF2B5EF4-FFF2-40B4-BE49-F238E27FC236}">
                <a16:creationId xmlns:a16="http://schemas.microsoft.com/office/drawing/2014/main" id="{15BBD2C1-BA9B-46A9-A27A-33498B169272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0371666" y="3589867"/>
            <a:ext cx="1817159" cy="3268133"/>
          </a:xfrm>
          <a:prstGeom prst="triangle">
            <a:avLst>
              <a:gd name="adj" fmla="val 100000"/>
            </a:avLst>
          </a:prstGeom>
          <a:solidFill>
            <a:schemeClr val="accent1">
              <a:alpha val="80000"/>
            </a:schemeClr>
          </a:soli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/>
          <a:lstStyle/>
          <a:p>
            <a:endParaRPr lang="gu-IN"/>
          </a:p>
        </p:txBody>
      </p:sp>
    </p:spTree>
    <p:extLst>
      <p:ext uri="{BB962C8B-B14F-4D97-AF65-F5344CB8AC3E}">
        <p14:creationId xmlns:p14="http://schemas.microsoft.com/office/powerpoint/2010/main" val="1353033079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0ED93633-4A92-ECC4-952E-4F073EDB3F77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5536734" y="609600"/>
            <a:ext cx="3737268" cy="1320800"/>
          </a:xfrm>
        </p:spPr>
        <p:txBody>
          <a:bodyPr>
            <a:normAutofit/>
          </a:bodyPr>
          <a:lstStyle/>
          <a:p>
            <a:r>
              <a:rPr lang="gu-IN" dirty="0"/>
              <a:t>Introduction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8B2A7EC1-F9E9-5E5C-237D-265705590349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4996543" y="1621971"/>
            <a:ext cx="4855028" cy="4419391"/>
          </a:xfrm>
        </p:spPr>
        <p:txBody>
          <a:bodyPr>
            <a:normAutofit fontScale="92500" lnSpcReduction="20000"/>
          </a:bodyPr>
          <a:lstStyle/>
          <a:p>
            <a:pPr algn="just">
              <a:lnSpc>
                <a:spcPct val="90000"/>
              </a:lnSpc>
            </a:pPr>
            <a:r>
              <a:rPr lang="gu-IN" sz="2000" dirty="0">
                <a:solidFill>
                  <a:schemeClr val="tx1"/>
                </a:solidFill>
              </a:rPr>
              <a:t>Epilepsy is one of the most common long-term neurological disorders and affects individuals across all age groups, creating significant health, psychological, and social challenges</a:t>
            </a:r>
            <a:r>
              <a:rPr lang="en-GB" sz="2000" dirty="0">
                <a:solidFill>
                  <a:schemeClr val="tx1"/>
                </a:solidFill>
              </a:rPr>
              <a:t> (</a:t>
            </a:r>
            <a:r>
              <a:rPr lang="gu-IN" sz="2000" dirty="0">
                <a:solidFill>
                  <a:schemeClr val="tx1"/>
                </a:solidFill>
              </a:rPr>
              <a:t>Beghi</a:t>
            </a:r>
            <a:r>
              <a:rPr lang="en-GB" sz="2000" dirty="0">
                <a:solidFill>
                  <a:schemeClr val="tx1"/>
                </a:solidFill>
              </a:rPr>
              <a:t>, 2020)</a:t>
            </a:r>
            <a:r>
              <a:rPr lang="gu-IN" sz="2000" dirty="0">
                <a:solidFill>
                  <a:schemeClr val="tx1"/>
                </a:solidFill>
              </a:rPr>
              <a:t>. </a:t>
            </a:r>
            <a:endParaRPr lang="en-GB" sz="2000" dirty="0">
              <a:solidFill>
                <a:schemeClr val="tx1"/>
              </a:solidFill>
            </a:endParaRPr>
          </a:p>
          <a:p>
            <a:pPr algn="just">
              <a:lnSpc>
                <a:spcPct val="90000"/>
              </a:lnSpc>
            </a:pPr>
            <a:r>
              <a:rPr lang="gu-IN" sz="2000" dirty="0">
                <a:solidFill>
                  <a:schemeClr val="tx1"/>
                </a:solidFill>
              </a:rPr>
              <a:t>The condition is characterised by recurrent unprovoked seizures resulting from abnormal electrical activity within the brain, although seizure type and severity vary considerably between individuals</a:t>
            </a:r>
            <a:r>
              <a:rPr lang="en-GB" sz="2000" dirty="0">
                <a:solidFill>
                  <a:schemeClr val="tx1"/>
                </a:solidFill>
              </a:rPr>
              <a:t> (</a:t>
            </a:r>
            <a:r>
              <a:rPr lang="gu-IN" sz="2000" dirty="0">
                <a:solidFill>
                  <a:schemeClr val="tx1"/>
                </a:solidFill>
              </a:rPr>
              <a:t>Mula</a:t>
            </a:r>
            <a:r>
              <a:rPr lang="en-GB" sz="2000" dirty="0">
                <a:solidFill>
                  <a:schemeClr val="tx1"/>
                </a:solidFill>
              </a:rPr>
              <a:t> </a:t>
            </a:r>
            <a:r>
              <a:rPr lang="gu-IN" sz="2000" dirty="0">
                <a:solidFill>
                  <a:schemeClr val="tx1"/>
                </a:solidFill>
              </a:rPr>
              <a:t>and Sander</a:t>
            </a:r>
            <a:r>
              <a:rPr lang="en-GB" sz="2000" dirty="0">
                <a:solidFill>
                  <a:schemeClr val="tx1"/>
                </a:solidFill>
              </a:rPr>
              <a:t>, 2016)</a:t>
            </a:r>
            <a:r>
              <a:rPr lang="gu-IN" sz="2000" dirty="0">
                <a:solidFill>
                  <a:schemeClr val="tx1"/>
                </a:solidFill>
              </a:rPr>
              <a:t>. </a:t>
            </a:r>
            <a:endParaRPr lang="en-GB" sz="2000" dirty="0">
              <a:solidFill>
                <a:schemeClr val="tx1"/>
              </a:solidFill>
            </a:endParaRPr>
          </a:p>
          <a:p>
            <a:pPr algn="just">
              <a:lnSpc>
                <a:spcPct val="90000"/>
              </a:lnSpc>
            </a:pPr>
            <a:r>
              <a:rPr lang="gu-IN" sz="2000" dirty="0">
                <a:solidFill>
                  <a:schemeClr val="tx1"/>
                </a:solidFill>
              </a:rPr>
              <a:t>Advances in diagnosis, pharmacological treatment, and multidisciplinary care have improved seizure control for many people; however, epilepsy continues to contribute substantially to disability and reduced quality of life</a:t>
            </a:r>
            <a:r>
              <a:rPr lang="en-GB" sz="2000" dirty="0">
                <a:solidFill>
                  <a:schemeClr val="tx1"/>
                </a:solidFill>
              </a:rPr>
              <a:t> (</a:t>
            </a:r>
            <a:r>
              <a:rPr lang="gu-IN" sz="2000" dirty="0">
                <a:solidFill>
                  <a:schemeClr val="tx1"/>
                </a:solidFill>
              </a:rPr>
              <a:t>Beghi</a:t>
            </a:r>
            <a:r>
              <a:rPr lang="en-GB" sz="2000" dirty="0">
                <a:solidFill>
                  <a:schemeClr val="tx1"/>
                </a:solidFill>
              </a:rPr>
              <a:t>, 2020)</a:t>
            </a:r>
            <a:r>
              <a:rPr lang="gu-IN" sz="2000" dirty="0">
                <a:solidFill>
                  <a:schemeClr val="tx1"/>
                </a:solidFill>
              </a:rPr>
              <a:t>. </a:t>
            </a:r>
            <a:endParaRPr lang="en-GB" sz="2000" dirty="0">
              <a:solidFill>
                <a:schemeClr val="tx1"/>
              </a:solidFill>
            </a:endParaRPr>
          </a:p>
        </p:txBody>
      </p:sp>
      <p:pic>
        <p:nvPicPr>
          <p:cNvPr id="4" name="Picture 3" descr="Types of Epilepsy, Symptoms &amp; Causes">
            <a:extLst>
              <a:ext uri="{FF2B5EF4-FFF2-40B4-BE49-F238E27FC236}">
                <a16:creationId xmlns:a16="http://schemas.microsoft.com/office/drawing/2014/main" id="{32D688D9-ED1C-DC9F-2647-2027C6415182}"/>
              </a:ext>
            </a:extLst>
          </p:cNvPr>
          <p:cNvPicPr>
            <a:picLocks noChangeAspect="1"/>
          </p:cNvPicPr>
          <p:nvPr/>
        </p:nvPicPr>
        <p:blipFill>
          <a:blip r:embed="rId2"/>
          <a:srcRect l="14456" r="26544"/>
          <a:stretch>
            <a:fillRect/>
          </a:stretch>
        </p:blipFill>
        <p:spPr>
          <a:xfrm>
            <a:off x="20" y="-1"/>
            <a:ext cx="5394940" cy="6858001"/>
          </a:xfrm>
          <a:custGeom>
            <a:avLst/>
            <a:gdLst/>
            <a:ahLst/>
            <a:cxnLst/>
            <a:rect l="l" t="t" r="r" b="b"/>
            <a:pathLst>
              <a:path w="5394960" h="6858000">
                <a:moveTo>
                  <a:pt x="842596" y="0"/>
                </a:moveTo>
                <a:lnTo>
                  <a:pt x="5394960" y="0"/>
                </a:lnTo>
                <a:lnTo>
                  <a:pt x="5394960" y="21851"/>
                </a:lnTo>
                <a:lnTo>
                  <a:pt x="4365943" y="6858000"/>
                </a:lnTo>
                <a:lnTo>
                  <a:pt x="0" y="6858000"/>
                </a:lnTo>
                <a:lnTo>
                  <a:pt x="0" y="5666154"/>
                </a:lnTo>
                <a:close/>
              </a:path>
            </a:pathLst>
          </a:custGeom>
        </p:spPr>
      </p:pic>
      <p:sp>
        <p:nvSpPr>
          <p:cNvPr id="9" name="Isosceles Triangle 8">
            <a:extLst>
              <a:ext uri="{FF2B5EF4-FFF2-40B4-BE49-F238E27FC236}">
                <a16:creationId xmlns:a16="http://schemas.microsoft.com/office/drawing/2014/main" id="{3BCB5F6A-9EB0-40B0-9D13-3023E9A2050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0800000">
            <a:off x="0" y="0"/>
            <a:ext cx="842596" cy="5666154"/>
          </a:xfrm>
          <a:prstGeom prst="triangle">
            <a:avLst>
              <a:gd name="adj" fmla="val 100000"/>
            </a:avLst>
          </a:prstGeom>
          <a:solidFill>
            <a:schemeClr val="accent1"/>
          </a:soli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/>
          <a:lstStyle/>
          <a:p>
            <a:endParaRPr lang="gu-IN"/>
          </a:p>
        </p:txBody>
      </p:sp>
    </p:spTree>
    <p:extLst>
      <p:ext uri="{BB962C8B-B14F-4D97-AF65-F5344CB8AC3E}">
        <p14:creationId xmlns:p14="http://schemas.microsoft.com/office/powerpoint/2010/main" val="69497310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8" name="Rectangle 7">
            <a:extLst>
              <a:ext uri="{FF2B5EF4-FFF2-40B4-BE49-F238E27FC236}">
                <a16:creationId xmlns:a16="http://schemas.microsoft.com/office/drawing/2014/main" id="{603AE127-802C-459A-A612-DB85B67F0DC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553A472D-E3C1-3BA1-B202-CD3F0C0ABDA8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043950" y="1179151"/>
            <a:ext cx="3300646" cy="4463889"/>
          </a:xfrm>
        </p:spPr>
        <p:txBody>
          <a:bodyPr anchor="ctr">
            <a:normAutofit/>
          </a:bodyPr>
          <a:lstStyle/>
          <a:p>
            <a:r>
              <a:rPr lang="gu-IN" dirty="0"/>
              <a:t>Definition of Epilepsy</a:t>
            </a:r>
          </a:p>
        </p:txBody>
      </p:sp>
      <p:sp>
        <p:nvSpPr>
          <p:cNvPr id="10" name="Isosceles Triangle 9">
            <a:extLst>
              <a:ext uri="{FF2B5EF4-FFF2-40B4-BE49-F238E27FC236}">
                <a16:creationId xmlns:a16="http://schemas.microsoft.com/office/drawing/2014/main" id="{9323D83D-50D6-4040-A58B-FCEA340F886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4013200"/>
            <a:ext cx="448733" cy="2844800"/>
          </a:xfrm>
          <a:prstGeom prst="triangle">
            <a:avLst>
              <a:gd name="adj" fmla="val 0"/>
            </a:avLst>
          </a:prstGeom>
          <a:solidFill>
            <a:schemeClr val="accent1"/>
          </a:soli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/>
          <a:lstStyle/>
          <a:p>
            <a:endParaRPr lang="gu-IN"/>
          </a:p>
        </p:txBody>
      </p:sp>
      <p:cxnSp>
        <p:nvCxnSpPr>
          <p:cNvPr id="12" name="Straight Connector 11">
            <a:extLst>
              <a:ext uri="{FF2B5EF4-FFF2-40B4-BE49-F238E27FC236}">
                <a16:creationId xmlns:a16="http://schemas.microsoft.com/office/drawing/2014/main" id="{1A1FE6BB-DFB2-4080-9B5E-076EF5DDE67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4656670" y="1442595"/>
            <a:ext cx="0" cy="3937000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8025438F-DB06-CAE8-C314-A7C189E3A963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4920348" y="740229"/>
            <a:ext cx="6399586" cy="5715000"/>
          </a:xfrm>
        </p:spPr>
        <p:txBody>
          <a:bodyPr anchor="ctr">
            <a:normAutofit/>
          </a:bodyPr>
          <a:lstStyle/>
          <a:p>
            <a:pPr algn="just">
              <a:lnSpc>
                <a:spcPct val="90000"/>
              </a:lnSpc>
            </a:pPr>
            <a:r>
              <a:rPr lang="gu-IN" dirty="0">
                <a:solidFill>
                  <a:schemeClr val="tx1"/>
                </a:solidFill>
              </a:rPr>
              <a:t>Epilepsy is a chronic neurological disorder characterised by a persistent tendency to experience recurrent unprovoked seizures caused by abnormal electrical activity within the brain</a:t>
            </a:r>
            <a:r>
              <a:rPr lang="en-GB" dirty="0">
                <a:solidFill>
                  <a:schemeClr val="tx1"/>
                </a:solidFill>
              </a:rPr>
              <a:t> (</a:t>
            </a:r>
            <a:r>
              <a:rPr lang="gu-IN" dirty="0">
                <a:solidFill>
                  <a:schemeClr val="tx1"/>
                </a:solidFill>
              </a:rPr>
              <a:t>Sumadewi</a:t>
            </a:r>
            <a:r>
              <a:rPr lang="en-GB" dirty="0">
                <a:solidFill>
                  <a:schemeClr val="tx1"/>
                </a:solidFill>
              </a:rPr>
              <a:t> et al, 2023)</a:t>
            </a:r>
            <a:r>
              <a:rPr lang="gu-IN" dirty="0">
                <a:solidFill>
                  <a:schemeClr val="tx1"/>
                </a:solidFill>
              </a:rPr>
              <a:t>. </a:t>
            </a:r>
            <a:endParaRPr lang="en-GB" dirty="0">
              <a:solidFill>
                <a:schemeClr val="tx1"/>
              </a:solidFill>
            </a:endParaRPr>
          </a:p>
          <a:p>
            <a:pPr algn="just">
              <a:lnSpc>
                <a:spcPct val="90000"/>
              </a:lnSpc>
            </a:pPr>
            <a:r>
              <a:rPr lang="gu-IN" dirty="0">
                <a:solidFill>
                  <a:schemeClr val="tx1"/>
                </a:solidFill>
              </a:rPr>
              <a:t>According to NICE (2022), epilepsy should be diagnosed only after a comprehensive clinical assessment by an epilepsy specialist because several other conditions can mimic epileptic seizures</a:t>
            </a:r>
            <a:r>
              <a:rPr lang="en-GB" dirty="0">
                <a:solidFill>
                  <a:schemeClr val="tx1"/>
                </a:solidFill>
              </a:rPr>
              <a:t>.</a:t>
            </a:r>
            <a:r>
              <a:rPr lang="gu-IN" dirty="0">
                <a:solidFill>
                  <a:schemeClr val="tx1"/>
                </a:solidFill>
              </a:rPr>
              <a:t> </a:t>
            </a:r>
            <a:endParaRPr lang="en-GB" dirty="0">
              <a:solidFill>
                <a:schemeClr val="tx1"/>
              </a:solidFill>
            </a:endParaRPr>
          </a:p>
          <a:p>
            <a:pPr algn="just">
              <a:lnSpc>
                <a:spcPct val="90000"/>
              </a:lnSpc>
            </a:pPr>
            <a:r>
              <a:rPr lang="gu-IN" dirty="0">
                <a:solidFill>
                  <a:schemeClr val="tx1"/>
                </a:solidFill>
              </a:rPr>
              <a:t>The condition affects individuals of all ages and encompasses a wide range of epilepsy syndromes with differing causes, seizure types, prognoses, and treatment requirements</a:t>
            </a:r>
            <a:r>
              <a:rPr lang="en-GB" dirty="0">
                <a:solidFill>
                  <a:schemeClr val="tx1"/>
                </a:solidFill>
              </a:rPr>
              <a:t> (</a:t>
            </a:r>
            <a:r>
              <a:rPr lang="gu-IN" dirty="0">
                <a:solidFill>
                  <a:schemeClr val="tx1"/>
                </a:solidFill>
              </a:rPr>
              <a:t>Anwar</a:t>
            </a:r>
            <a:r>
              <a:rPr lang="en-GB" dirty="0">
                <a:solidFill>
                  <a:schemeClr val="tx1"/>
                </a:solidFill>
              </a:rPr>
              <a:t> et al, 2020)</a:t>
            </a:r>
            <a:r>
              <a:rPr lang="gu-IN" dirty="0">
                <a:solidFill>
                  <a:schemeClr val="tx1"/>
                </a:solidFill>
              </a:rPr>
              <a:t>. </a:t>
            </a:r>
            <a:endParaRPr lang="en-GB" dirty="0">
              <a:solidFill>
                <a:schemeClr val="tx1"/>
              </a:solidFill>
            </a:endParaRPr>
          </a:p>
          <a:p>
            <a:pPr algn="just">
              <a:lnSpc>
                <a:spcPct val="90000"/>
              </a:lnSpc>
            </a:pPr>
            <a:r>
              <a:rPr lang="gu-IN" dirty="0">
                <a:solidFill>
                  <a:schemeClr val="tx1"/>
                </a:solidFill>
              </a:rPr>
              <a:t>Although many people achieve good seizure control through treatment, epilepsy remains a lifelong condition for many individuals and requires ongoing monitoring and personalised managemen</a:t>
            </a:r>
            <a:r>
              <a:rPr lang="sv-SE" dirty="0">
                <a:solidFill>
                  <a:schemeClr val="tx1"/>
                </a:solidFill>
              </a:rPr>
              <a:t>t</a:t>
            </a:r>
            <a:r>
              <a:rPr lang="en-GB" dirty="0">
                <a:solidFill>
                  <a:schemeClr val="tx1"/>
                </a:solidFill>
              </a:rPr>
              <a:t> (</a:t>
            </a:r>
            <a:r>
              <a:rPr lang="gu-IN" dirty="0">
                <a:solidFill>
                  <a:schemeClr val="tx1"/>
                </a:solidFill>
              </a:rPr>
              <a:t>Anwar</a:t>
            </a:r>
            <a:r>
              <a:rPr lang="en-GB" dirty="0">
                <a:solidFill>
                  <a:schemeClr val="tx1"/>
                </a:solidFill>
              </a:rPr>
              <a:t> et al, 2020)</a:t>
            </a:r>
            <a:r>
              <a:rPr lang="gu-IN" dirty="0">
                <a:solidFill>
                  <a:schemeClr val="tx1"/>
                </a:solidFill>
              </a:rPr>
              <a:t>.</a:t>
            </a:r>
          </a:p>
        </p:txBody>
      </p:sp>
      <p:sp>
        <p:nvSpPr>
          <p:cNvPr id="14" name="Isosceles Triangle 13">
            <a:extLst>
              <a:ext uri="{FF2B5EF4-FFF2-40B4-BE49-F238E27FC236}">
                <a16:creationId xmlns:a16="http://schemas.microsoft.com/office/drawing/2014/main" id="{F10FD715-4DCE-4779-B634-EC78315EA21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0800000" flipH="1">
            <a:off x="11364139" y="0"/>
            <a:ext cx="842596" cy="4616289"/>
          </a:xfrm>
          <a:prstGeom prst="triangle">
            <a:avLst>
              <a:gd name="adj" fmla="val 100000"/>
            </a:avLst>
          </a:prstGeom>
          <a:solidFill>
            <a:schemeClr val="accent2"/>
          </a:soli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/>
          <a:lstStyle/>
          <a:p>
            <a:endParaRPr lang="gu-IN"/>
          </a:p>
        </p:txBody>
      </p:sp>
    </p:spTree>
    <p:extLst>
      <p:ext uri="{BB962C8B-B14F-4D97-AF65-F5344CB8AC3E}">
        <p14:creationId xmlns:p14="http://schemas.microsoft.com/office/powerpoint/2010/main" val="2581742846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9" name="Rectangle 8">
            <a:extLst>
              <a:ext uri="{FF2B5EF4-FFF2-40B4-BE49-F238E27FC236}">
                <a16:creationId xmlns:a16="http://schemas.microsoft.com/office/drawing/2014/main" id="{CB5AA8A5-25CC-4295-892F-367FCDAF2BF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grpSp>
        <p:nvGrpSpPr>
          <p:cNvPr id="11" name="Group 10">
            <a:extLst>
              <a:ext uri="{FF2B5EF4-FFF2-40B4-BE49-F238E27FC236}">
                <a16:creationId xmlns:a16="http://schemas.microsoft.com/office/drawing/2014/main" id="{09DD65AA-8280-4962-92F3-DF1CB53349D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979068" y="-8467"/>
            <a:ext cx="4766733" cy="6866467"/>
            <a:chOff x="7425267" y="-8467"/>
            <a:chExt cx="4766733" cy="6866467"/>
          </a:xfrm>
        </p:grpSpPr>
        <p:cxnSp>
          <p:nvCxnSpPr>
            <p:cNvPr id="12" name="Straight Connector 11">
              <a:extLst>
                <a:ext uri="{FF2B5EF4-FFF2-40B4-BE49-F238E27FC236}">
                  <a16:creationId xmlns:a16="http://schemas.microsoft.com/office/drawing/2014/main" id="{88942788-FC6D-44C2-BFC1-6F064710DA0C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Cxn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CxnSpPr>
          <p:spPr>
            <a:xfrm>
              <a:off x="9371012" y="0"/>
              <a:ext cx="1219200" cy="6858000"/>
            </a:xfrm>
            <a:prstGeom prst="line">
              <a:avLst/>
            </a:prstGeom>
            <a:ln w="9525">
              <a:solidFill>
                <a:srgbClr val="BFBFBF">
                  <a:alpha val="75000"/>
                </a:srgbClr>
              </a:solidFill>
            </a:ln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3" name="Straight Connector 12">
              <a:extLst>
                <a:ext uri="{FF2B5EF4-FFF2-40B4-BE49-F238E27FC236}">
                  <a16:creationId xmlns:a16="http://schemas.microsoft.com/office/drawing/2014/main" id="{01093AC6-E5C2-4894-A520-5BE11049F27B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Cxn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CxnSpPr>
          <p:spPr>
            <a:xfrm flipH="1">
              <a:off x="7425267" y="3681413"/>
              <a:ext cx="4763558" cy="3176587"/>
            </a:xfrm>
            <a:prstGeom prst="line">
              <a:avLst/>
            </a:prstGeom>
            <a:ln w="9525">
              <a:solidFill>
                <a:srgbClr val="BFBFBF">
                  <a:alpha val="80000"/>
                </a:srgbClr>
              </a:solidFill>
            </a:ln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</p:cxnSp>
        <p:sp>
          <p:nvSpPr>
            <p:cNvPr id="14" name="Rectangle 23">
              <a:extLst>
                <a:ext uri="{FF2B5EF4-FFF2-40B4-BE49-F238E27FC236}">
                  <a16:creationId xmlns:a16="http://schemas.microsoft.com/office/drawing/2014/main" id="{F2EF9281-EAD8-4973-938C-52DECCD0F64B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9181476" y="-8467"/>
              <a:ext cx="3007349" cy="6866467"/>
            </a:xfrm>
            <a:custGeom>
              <a:avLst/>
              <a:gdLst/>
              <a:ahLst/>
              <a:cxnLst/>
              <a:rect l="l" t="t" r="r" b="b"/>
              <a:pathLst>
                <a:path w="3007349" h="6866467">
                  <a:moveTo>
                    <a:pt x="2045532" y="0"/>
                  </a:moveTo>
                  <a:lnTo>
                    <a:pt x="3007349" y="0"/>
                  </a:lnTo>
                  <a:lnTo>
                    <a:pt x="3007349" y="6866467"/>
                  </a:lnTo>
                  <a:lnTo>
                    <a:pt x="0" y="6866467"/>
                  </a:lnTo>
                  <a:lnTo>
                    <a:pt x="2045532" y="0"/>
                  </a:lnTo>
                  <a:close/>
                </a:path>
              </a:pathLst>
            </a:custGeom>
            <a:solidFill>
              <a:schemeClr val="accent1">
                <a:alpha val="3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/>
            <a:lstStyle/>
            <a:p>
              <a:endParaRPr lang="gu-IN"/>
            </a:p>
          </p:txBody>
        </p:sp>
        <p:sp>
          <p:nvSpPr>
            <p:cNvPr id="15" name="Rectangle 25">
              <a:extLst>
                <a:ext uri="{FF2B5EF4-FFF2-40B4-BE49-F238E27FC236}">
                  <a16:creationId xmlns:a16="http://schemas.microsoft.com/office/drawing/2014/main" id="{F4D52681-7A79-4750-8E02-7C30DBAFE9E2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9603442" y="-8467"/>
              <a:ext cx="2588558" cy="6866467"/>
            </a:xfrm>
            <a:custGeom>
              <a:avLst/>
              <a:gdLst/>
              <a:ahLst/>
              <a:cxnLst/>
              <a:rect l="l" t="t" r="r" b="b"/>
              <a:pathLst>
                <a:path w="2573311" h="6866467">
                  <a:moveTo>
                    <a:pt x="0" y="0"/>
                  </a:moveTo>
                  <a:lnTo>
                    <a:pt x="2573311" y="0"/>
                  </a:lnTo>
                  <a:lnTo>
                    <a:pt x="2573311" y="6866467"/>
                  </a:lnTo>
                  <a:lnTo>
                    <a:pt x="1202336" y="6866467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1">
                <a:alpha val="2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/>
            <a:lstStyle/>
            <a:p>
              <a:endParaRPr lang="gu-IN"/>
            </a:p>
          </p:txBody>
        </p:sp>
        <p:sp>
          <p:nvSpPr>
            <p:cNvPr id="16" name="Isosceles Triangle 15">
              <a:extLst>
                <a:ext uri="{FF2B5EF4-FFF2-40B4-BE49-F238E27FC236}">
                  <a16:creationId xmlns:a16="http://schemas.microsoft.com/office/drawing/2014/main" id="{F132E88E-8003-49D3-88BD-E18DF69650A5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8932333" y="3048000"/>
              <a:ext cx="3259667" cy="3810000"/>
            </a:xfrm>
            <a:prstGeom prst="triangle">
              <a:avLst>
                <a:gd name="adj" fmla="val 100000"/>
              </a:avLst>
            </a:prstGeom>
            <a:solidFill>
              <a:schemeClr val="accent1">
                <a:lumMod val="75000"/>
                <a:alpha val="72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/>
            <a:lstStyle/>
            <a:p>
              <a:endParaRPr lang="gu-IN"/>
            </a:p>
          </p:txBody>
        </p:sp>
        <p:sp>
          <p:nvSpPr>
            <p:cNvPr id="17" name="Rectangle 27">
              <a:extLst>
                <a:ext uri="{FF2B5EF4-FFF2-40B4-BE49-F238E27FC236}">
                  <a16:creationId xmlns:a16="http://schemas.microsoft.com/office/drawing/2014/main" id="{8C986A99-157C-40D0-97AD-371B6F55E3F1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9334500" y="-8467"/>
              <a:ext cx="2854326" cy="6866467"/>
            </a:xfrm>
            <a:custGeom>
              <a:avLst/>
              <a:gdLst/>
              <a:ahLst/>
              <a:cxnLst/>
              <a:rect l="l" t="t" r="r" b="b"/>
              <a:pathLst>
                <a:path w="2858013" h="6866467">
                  <a:moveTo>
                    <a:pt x="0" y="0"/>
                  </a:moveTo>
                  <a:lnTo>
                    <a:pt x="2858013" y="0"/>
                  </a:lnTo>
                  <a:lnTo>
                    <a:pt x="2858013" y="6866467"/>
                  </a:lnTo>
                  <a:lnTo>
                    <a:pt x="2473942" y="6866467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1">
                <a:lumMod val="75000"/>
                <a:alpha val="6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/>
            <a:lstStyle/>
            <a:p>
              <a:endParaRPr lang="gu-IN"/>
            </a:p>
          </p:txBody>
        </p:sp>
        <p:sp>
          <p:nvSpPr>
            <p:cNvPr id="18" name="Rectangle 28">
              <a:extLst>
                <a:ext uri="{FF2B5EF4-FFF2-40B4-BE49-F238E27FC236}">
                  <a16:creationId xmlns:a16="http://schemas.microsoft.com/office/drawing/2014/main" id="{264123D5-6D32-4F54-BAD5-43A5BAF6AF6D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10898730" y="-8467"/>
              <a:ext cx="1290094" cy="6866467"/>
            </a:xfrm>
            <a:custGeom>
              <a:avLst/>
              <a:gdLst/>
              <a:ahLst/>
              <a:cxnLst/>
              <a:rect l="l" t="t" r="r" b="b"/>
              <a:pathLst>
                <a:path w="1290094" h="6858000">
                  <a:moveTo>
                    <a:pt x="1019735" y="0"/>
                  </a:moveTo>
                  <a:lnTo>
                    <a:pt x="1290094" y="0"/>
                  </a:lnTo>
                  <a:lnTo>
                    <a:pt x="1290094" y="6858000"/>
                  </a:lnTo>
                  <a:lnTo>
                    <a:pt x="0" y="6858000"/>
                  </a:lnTo>
                  <a:lnTo>
                    <a:pt x="1019735" y="0"/>
                  </a:lnTo>
                  <a:close/>
                </a:path>
              </a:pathLst>
            </a:custGeom>
            <a:solidFill>
              <a:schemeClr val="accent1">
                <a:lumMod val="60000"/>
                <a:lumOff val="40000"/>
                <a:alpha val="7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/>
            <a:lstStyle/>
            <a:p>
              <a:endParaRPr lang="gu-IN"/>
            </a:p>
          </p:txBody>
        </p:sp>
        <p:sp>
          <p:nvSpPr>
            <p:cNvPr id="19" name="Rectangle 29">
              <a:extLst>
                <a:ext uri="{FF2B5EF4-FFF2-40B4-BE49-F238E27FC236}">
                  <a16:creationId xmlns:a16="http://schemas.microsoft.com/office/drawing/2014/main" id="{5FCA8C06-6A3E-4C39-9EF2-117987331988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10938999" y="-8467"/>
              <a:ext cx="1249825" cy="6866467"/>
            </a:xfrm>
            <a:custGeom>
              <a:avLst/>
              <a:gdLst/>
              <a:ahLst/>
              <a:cxnLst/>
              <a:rect l="l" t="t" r="r" b="b"/>
              <a:pathLst>
                <a:path w="1249825" h="6858000">
                  <a:moveTo>
                    <a:pt x="0" y="0"/>
                  </a:moveTo>
                  <a:lnTo>
                    <a:pt x="1249825" y="0"/>
                  </a:lnTo>
                  <a:lnTo>
                    <a:pt x="1249825" y="6858000"/>
                  </a:lnTo>
                  <a:lnTo>
                    <a:pt x="1109382" y="685800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1">
                <a:alpha val="65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/>
            <a:lstStyle/>
            <a:p>
              <a:endParaRPr lang="gu-IN"/>
            </a:p>
          </p:txBody>
        </p:sp>
        <p:sp>
          <p:nvSpPr>
            <p:cNvPr id="20" name="Isosceles Triangle 19">
              <a:extLst>
                <a:ext uri="{FF2B5EF4-FFF2-40B4-BE49-F238E27FC236}">
                  <a16:creationId xmlns:a16="http://schemas.microsoft.com/office/drawing/2014/main" id="{3F93416A-6C44-4D77-A94A-DEBC035EA62C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10371666" y="3589867"/>
              <a:ext cx="1817159" cy="3268133"/>
            </a:xfrm>
            <a:prstGeom prst="triangle">
              <a:avLst>
                <a:gd name="adj" fmla="val 100000"/>
              </a:avLst>
            </a:prstGeom>
            <a:solidFill>
              <a:schemeClr val="accent1">
                <a:alpha val="8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/>
            <a:lstStyle/>
            <a:p>
              <a:endParaRPr lang="gu-IN"/>
            </a:p>
          </p:txBody>
        </p:sp>
      </p:grpSp>
      <p:sp>
        <p:nvSpPr>
          <p:cNvPr id="2" name="Title 1">
            <a:extLst>
              <a:ext uri="{FF2B5EF4-FFF2-40B4-BE49-F238E27FC236}">
                <a16:creationId xmlns:a16="http://schemas.microsoft.com/office/drawing/2014/main" id="{2A5CD8B2-61C9-0BE7-7FFF-88084DD978E4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52481" y="1382486"/>
            <a:ext cx="3547581" cy="4093028"/>
          </a:xfrm>
        </p:spPr>
        <p:txBody>
          <a:bodyPr anchor="ctr">
            <a:normAutofit/>
          </a:bodyPr>
          <a:lstStyle/>
          <a:p>
            <a:r>
              <a:rPr lang="gu-IN" sz="4400">
                <a:solidFill>
                  <a:schemeClr val="accent1">
                    <a:lumMod val="75000"/>
                  </a:schemeClr>
                </a:solidFill>
              </a:rPr>
              <a:t>Types</a:t>
            </a:r>
            <a:r>
              <a:rPr lang="en-GB" sz="4400">
                <a:solidFill>
                  <a:schemeClr val="accent1">
                    <a:lumMod val="75000"/>
                  </a:schemeClr>
                </a:solidFill>
              </a:rPr>
              <a:t> of Epilepsy</a:t>
            </a:r>
            <a:endParaRPr lang="gu-IN" sz="4400">
              <a:solidFill>
                <a:schemeClr val="accent1">
                  <a:lumMod val="75000"/>
                </a:schemeClr>
              </a:solidFill>
            </a:endParaRPr>
          </a:p>
        </p:txBody>
      </p:sp>
      <p:sp>
        <p:nvSpPr>
          <p:cNvPr id="22" name="Rectangle 21">
            <a:extLst>
              <a:ext uri="{FF2B5EF4-FFF2-40B4-BE49-F238E27FC236}">
                <a16:creationId xmlns:a16="http://schemas.microsoft.com/office/drawing/2014/main" id="{24C6BC13-FB1E-48CC-B421-3D06039728B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5742625" y="0"/>
            <a:ext cx="6449375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graphicFrame>
        <p:nvGraphicFramePr>
          <p:cNvPr id="5" name="Content Placeholder 2">
            <a:extLst>
              <a:ext uri="{FF2B5EF4-FFF2-40B4-BE49-F238E27FC236}">
                <a16:creationId xmlns:a16="http://schemas.microsoft.com/office/drawing/2014/main" id="{D54584B0-D3EE-4A86-DF09-06C87DDAFF3D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992813792"/>
              </p:ext>
            </p:extLst>
          </p:nvPr>
        </p:nvGraphicFramePr>
        <p:xfrm>
          <a:off x="4852543" y="944564"/>
          <a:ext cx="7056428" cy="5303836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</p:spTree>
    <p:extLst>
      <p:ext uri="{BB962C8B-B14F-4D97-AF65-F5344CB8AC3E}">
        <p14:creationId xmlns:p14="http://schemas.microsoft.com/office/powerpoint/2010/main" val="57616028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81B5BC65-FE8E-D3BC-2317-8C97D04C0753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77334" y="609600"/>
            <a:ext cx="9163352" cy="740229"/>
          </a:xfrm>
        </p:spPr>
        <p:txBody>
          <a:bodyPr>
            <a:normAutofit fontScale="90000"/>
          </a:bodyPr>
          <a:lstStyle/>
          <a:p>
            <a:r>
              <a:rPr lang="gu-IN" dirty="0"/>
              <a:t>Symptoms and Clinical Manifestations</a:t>
            </a:r>
            <a:br>
              <a:rPr lang="en-GB" dirty="0"/>
            </a:br>
            <a:endParaRPr lang="gu-IN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1D579A34-EE83-F34A-470B-EEB7D4294EC7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677334" y="1654629"/>
            <a:ext cx="4184035" cy="4386732"/>
          </a:xfrm>
        </p:spPr>
        <p:txBody>
          <a:bodyPr>
            <a:noAutofit/>
          </a:bodyPr>
          <a:lstStyle/>
          <a:p>
            <a:pPr algn="just"/>
            <a:r>
              <a:rPr lang="gu-IN" dirty="0">
                <a:solidFill>
                  <a:schemeClr val="tx1"/>
                </a:solidFill>
              </a:rPr>
              <a:t>Loss of consciousness </a:t>
            </a:r>
          </a:p>
          <a:p>
            <a:pPr algn="just"/>
            <a:r>
              <a:rPr lang="gu-IN" dirty="0">
                <a:solidFill>
                  <a:schemeClr val="tx1"/>
                </a:solidFill>
              </a:rPr>
              <a:t>Muscle stiffness (tonic phase) </a:t>
            </a:r>
          </a:p>
          <a:p>
            <a:pPr algn="just"/>
            <a:r>
              <a:rPr lang="gu-IN" dirty="0">
                <a:solidFill>
                  <a:schemeClr val="tx1"/>
                </a:solidFill>
              </a:rPr>
              <a:t>Rhythmic jerking movements (clonic phase) </a:t>
            </a:r>
          </a:p>
          <a:p>
            <a:pPr algn="just"/>
            <a:r>
              <a:rPr lang="gu-IN" dirty="0">
                <a:solidFill>
                  <a:schemeClr val="tx1"/>
                </a:solidFill>
              </a:rPr>
              <a:t>Brief staring episodes (absence seizures) </a:t>
            </a:r>
          </a:p>
          <a:p>
            <a:pPr algn="just"/>
            <a:r>
              <a:rPr lang="gu-IN" dirty="0">
                <a:solidFill>
                  <a:schemeClr val="tx1"/>
                </a:solidFill>
              </a:rPr>
              <a:t>Sudden collapse (atonic seizures) </a:t>
            </a:r>
          </a:p>
          <a:p>
            <a:pPr algn="just"/>
            <a:r>
              <a:rPr lang="gu-IN" dirty="0">
                <a:solidFill>
                  <a:schemeClr val="tx1"/>
                </a:solidFill>
              </a:rPr>
              <a:t>Muscle jerks (myoclonic seizures) </a:t>
            </a:r>
          </a:p>
          <a:p>
            <a:pPr algn="just"/>
            <a:r>
              <a:rPr lang="gu-IN" dirty="0">
                <a:solidFill>
                  <a:schemeClr val="tx1"/>
                </a:solidFill>
              </a:rPr>
              <a:t>Confusion or disorientation </a:t>
            </a:r>
          </a:p>
          <a:p>
            <a:pPr algn="just"/>
            <a:r>
              <a:rPr lang="gu-IN" dirty="0">
                <a:solidFill>
                  <a:schemeClr val="tx1"/>
                </a:solidFill>
              </a:rPr>
              <a:t>Temporary memory loss </a:t>
            </a:r>
          </a:p>
          <a:p>
            <a:pPr marL="0" indent="0" algn="just">
              <a:buNone/>
            </a:pPr>
            <a:r>
              <a:rPr lang="en-GB" dirty="0">
                <a:solidFill>
                  <a:schemeClr val="tx1"/>
                </a:solidFill>
              </a:rPr>
              <a:t>(</a:t>
            </a:r>
            <a:r>
              <a:rPr lang="gu-IN" dirty="0">
                <a:solidFill>
                  <a:schemeClr val="tx1"/>
                </a:solidFill>
              </a:rPr>
              <a:t>Srivastav </a:t>
            </a:r>
            <a:r>
              <a:rPr lang="en-GB" dirty="0">
                <a:solidFill>
                  <a:schemeClr val="tx1"/>
                </a:solidFill>
              </a:rPr>
              <a:t> et al, 2023; </a:t>
            </a:r>
            <a:r>
              <a:rPr lang="gu-IN" dirty="0">
                <a:solidFill>
                  <a:schemeClr val="tx1"/>
                </a:solidFill>
              </a:rPr>
              <a:t>Sander</a:t>
            </a:r>
            <a:r>
              <a:rPr lang="en-GB" dirty="0">
                <a:solidFill>
                  <a:schemeClr val="tx1"/>
                </a:solidFill>
              </a:rPr>
              <a:t>, 2026)</a:t>
            </a:r>
            <a:endParaRPr lang="gu-IN" dirty="0">
              <a:solidFill>
                <a:schemeClr val="tx1"/>
              </a:solidFill>
            </a:endParaRPr>
          </a:p>
        </p:txBody>
      </p:sp>
      <p:sp>
        <p:nvSpPr>
          <p:cNvPr id="7" name="Content Placeholder 6">
            <a:extLst>
              <a:ext uri="{FF2B5EF4-FFF2-40B4-BE49-F238E27FC236}">
                <a16:creationId xmlns:a16="http://schemas.microsoft.com/office/drawing/2014/main" id="{119D056A-B9EA-7CA0-2A14-2E777F57E751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5089970" y="1567543"/>
            <a:ext cx="4184034" cy="4473820"/>
          </a:xfrm>
        </p:spPr>
        <p:txBody>
          <a:bodyPr>
            <a:normAutofit/>
          </a:bodyPr>
          <a:lstStyle/>
          <a:p>
            <a:pPr algn="just"/>
            <a:r>
              <a:rPr lang="gu-IN" dirty="0">
                <a:solidFill>
                  <a:schemeClr val="tx1"/>
                </a:solidFill>
              </a:rPr>
              <a:t>Speech difficulties </a:t>
            </a:r>
          </a:p>
          <a:p>
            <a:pPr algn="just"/>
            <a:r>
              <a:rPr lang="gu-IN" dirty="0">
                <a:solidFill>
                  <a:schemeClr val="tx1"/>
                </a:solidFill>
              </a:rPr>
              <a:t>Unusual sensations (aura), such as abnormal smells, tastes, or visual disturbances </a:t>
            </a:r>
          </a:p>
          <a:p>
            <a:pPr algn="just"/>
            <a:r>
              <a:rPr lang="gu-IN" dirty="0">
                <a:solidFill>
                  <a:schemeClr val="tx1"/>
                </a:solidFill>
              </a:rPr>
              <a:t>Loss of awareness </a:t>
            </a:r>
          </a:p>
          <a:p>
            <a:pPr algn="just"/>
            <a:r>
              <a:rPr lang="gu-IN" dirty="0">
                <a:solidFill>
                  <a:schemeClr val="tx1"/>
                </a:solidFill>
              </a:rPr>
              <a:t>Fatigue and headache following a seizure (postictal phase) </a:t>
            </a:r>
          </a:p>
          <a:p>
            <a:pPr algn="just"/>
            <a:r>
              <a:rPr lang="gu-IN" dirty="0">
                <a:solidFill>
                  <a:schemeClr val="tx1"/>
                </a:solidFill>
              </a:rPr>
              <a:t>Tongue biting </a:t>
            </a:r>
          </a:p>
          <a:p>
            <a:pPr algn="just"/>
            <a:r>
              <a:rPr lang="gu-IN" dirty="0">
                <a:solidFill>
                  <a:schemeClr val="tx1"/>
                </a:solidFill>
              </a:rPr>
              <a:t>Urinary incontinence </a:t>
            </a:r>
          </a:p>
          <a:p>
            <a:pPr algn="just"/>
            <a:r>
              <a:rPr lang="gu-IN" dirty="0">
                <a:solidFill>
                  <a:schemeClr val="tx1"/>
                </a:solidFill>
              </a:rPr>
              <a:t>Behavioural or emotional changes </a:t>
            </a:r>
            <a:endParaRPr lang="en-GB" dirty="0">
              <a:solidFill>
                <a:schemeClr val="tx1"/>
              </a:solidFill>
            </a:endParaRPr>
          </a:p>
          <a:p>
            <a:pPr marL="0" indent="0" algn="just">
              <a:buNone/>
            </a:pPr>
            <a:r>
              <a:rPr lang="en-GB" dirty="0">
                <a:solidFill>
                  <a:schemeClr val="tx1"/>
                </a:solidFill>
              </a:rPr>
              <a:t>(</a:t>
            </a:r>
            <a:r>
              <a:rPr lang="gu-IN" dirty="0">
                <a:solidFill>
                  <a:schemeClr val="tx1"/>
                </a:solidFill>
              </a:rPr>
              <a:t>Srivastav </a:t>
            </a:r>
            <a:r>
              <a:rPr lang="en-GB" dirty="0">
                <a:solidFill>
                  <a:schemeClr val="tx1"/>
                </a:solidFill>
              </a:rPr>
              <a:t> et al, 2023; </a:t>
            </a:r>
            <a:r>
              <a:rPr lang="gu-IN" dirty="0">
                <a:solidFill>
                  <a:schemeClr val="tx1"/>
                </a:solidFill>
              </a:rPr>
              <a:t>Sander</a:t>
            </a:r>
            <a:r>
              <a:rPr lang="en-GB" dirty="0">
                <a:solidFill>
                  <a:schemeClr val="tx1"/>
                </a:solidFill>
              </a:rPr>
              <a:t>, 2026)</a:t>
            </a:r>
            <a:endParaRPr lang="gu-IN" dirty="0">
              <a:solidFill>
                <a:schemeClr val="tx1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854313857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1AE15A0F-0BAF-EC39-CF28-D5F7A696C2CA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81743" y="152400"/>
            <a:ext cx="8839201" cy="696686"/>
          </a:xfrm>
        </p:spPr>
        <p:txBody>
          <a:bodyPr anchor="ctr">
            <a:normAutofit/>
          </a:bodyPr>
          <a:lstStyle/>
          <a:p>
            <a:r>
              <a:rPr lang="gu-IN" dirty="0"/>
              <a:t>Aetiology (Causes) of Epilepsy</a:t>
            </a:r>
          </a:p>
        </p:txBody>
      </p:sp>
      <p:pic>
        <p:nvPicPr>
          <p:cNvPr id="4" name="Picture 3" descr="Epilepsy - PAHO/WHO | Pan American Health Organization">
            <a:extLst>
              <a:ext uri="{FF2B5EF4-FFF2-40B4-BE49-F238E27FC236}">
                <a16:creationId xmlns:a16="http://schemas.microsoft.com/office/drawing/2014/main" id="{76C8C77A-8C68-E41A-89D8-CC61A60F9E65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79329" y="1249021"/>
            <a:ext cx="3251701" cy="5358607"/>
          </a:xfrm>
          <a:prstGeom prst="rect">
            <a:avLst/>
          </a:prstGeom>
        </p:spPr>
      </p:pic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004843E8-E7A4-4F2E-00DE-27CED13CF4D8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343943" y="979714"/>
            <a:ext cx="8668727" cy="5725886"/>
          </a:xfrm>
        </p:spPr>
        <p:style>
          <a:lnRef idx="2">
            <a:schemeClr val="accent1"/>
          </a:lnRef>
          <a:fillRef idx="1">
            <a:schemeClr val="lt1"/>
          </a:fillRef>
          <a:effectRef idx="0">
            <a:schemeClr val="accent1"/>
          </a:effectRef>
          <a:fontRef idx="minor">
            <a:schemeClr val="dk1"/>
          </a:fontRef>
        </p:style>
        <p:txBody>
          <a:bodyPr>
            <a:normAutofit fontScale="92500" lnSpcReduction="10000"/>
          </a:bodyPr>
          <a:lstStyle/>
          <a:p>
            <a:pPr algn="just">
              <a:lnSpc>
                <a:spcPct val="90000"/>
              </a:lnSpc>
            </a:pPr>
            <a:r>
              <a:rPr lang="gu-IN" b="1" dirty="0">
                <a:solidFill>
                  <a:schemeClr val="tx1"/>
                </a:solidFill>
              </a:rPr>
              <a:t>Genetic factors:</a:t>
            </a:r>
            <a:r>
              <a:rPr lang="gu-IN" dirty="0">
                <a:solidFill>
                  <a:schemeClr val="tx1"/>
                </a:solidFill>
              </a:rPr>
              <a:t> Inherited or spontaneous gene mutations can increase susceptibility to seizures</a:t>
            </a:r>
            <a:r>
              <a:rPr lang="en-GB" dirty="0">
                <a:solidFill>
                  <a:schemeClr val="tx1"/>
                </a:solidFill>
              </a:rPr>
              <a:t> (</a:t>
            </a:r>
            <a:r>
              <a:rPr lang="gu-IN" dirty="0">
                <a:solidFill>
                  <a:schemeClr val="tx1"/>
                </a:solidFill>
              </a:rPr>
              <a:t>Hauser and Hesdorffer</a:t>
            </a:r>
            <a:r>
              <a:rPr lang="en-GB" dirty="0">
                <a:solidFill>
                  <a:schemeClr val="tx1"/>
                </a:solidFill>
              </a:rPr>
              <a:t>, 2019)</a:t>
            </a:r>
            <a:r>
              <a:rPr lang="gu-IN" dirty="0">
                <a:solidFill>
                  <a:schemeClr val="tx1"/>
                </a:solidFill>
              </a:rPr>
              <a:t>. </a:t>
            </a:r>
            <a:endParaRPr lang="en-GB" dirty="0">
              <a:solidFill>
                <a:schemeClr val="tx1"/>
              </a:solidFill>
            </a:endParaRPr>
          </a:p>
          <a:p>
            <a:pPr algn="just">
              <a:lnSpc>
                <a:spcPct val="90000"/>
              </a:lnSpc>
            </a:pPr>
            <a:r>
              <a:rPr lang="gu-IN" b="1" dirty="0">
                <a:solidFill>
                  <a:schemeClr val="tx1"/>
                </a:solidFill>
              </a:rPr>
              <a:t>Structural brain abnormalities:</a:t>
            </a:r>
            <a:r>
              <a:rPr lang="gu-IN" dirty="0">
                <a:solidFill>
                  <a:schemeClr val="tx1"/>
                </a:solidFill>
              </a:rPr>
              <a:t> Brain injury, congenital malformations, or hippocampal sclerosis may disrupt normal electrical activity</a:t>
            </a:r>
            <a:r>
              <a:rPr lang="en-GB" dirty="0">
                <a:solidFill>
                  <a:schemeClr val="tx1"/>
                </a:solidFill>
              </a:rPr>
              <a:t> (</a:t>
            </a:r>
            <a:r>
              <a:rPr lang="gu-IN" dirty="0">
                <a:solidFill>
                  <a:schemeClr val="tx1"/>
                </a:solidFill>
              </a:rPr>
              <a:t>Srivastav </a:t>
            </a:r>
            <a:r>
              <a:rPr lang="en-GB" dirty="0">
                <a:solidFill>
                  <a:schemeClr val="tx1"/>
                </a:solidFill>
              </a:rPr>
              <a:t> et al, 2023)</a:t>
            </a:r>
            <a:r>
              <a:rPr lang="gu-IN" dirty="0">
                <a:solidFill>
                  <a:schemeClr val="tx1"/>
                </a:solidFill>
              </a:rPr>
              <a:t>. </a:t>
            </a:r>
            <a:endParaRPr lang="en-GB" dirty="0">
              <a:solidFill>
                <a:schemeClr val="tx1"/>
              </a:solidFill>
            </a:endParaRPr>
          </a:p>
          <a:p>
            <a:pPr algn="just">
              <a:lnSpc>
                <a:spcPct val="90000"/>
              </a:lnSpc>
            </a:pPr>
            <a:r>
              <a:rPr lang="gu-IN" b="1" dirty="0">
                <a:solidFill>
                  <a:schemeClr val="tx1"/>
                </a:solidFill>
              </a:rPr>
              <a:t>Stroke:</a:t>
            </a:r>
            <a:r>
              <a:rPr lang="gu-IN" dirty="0">
                <a:solidFill>
                  <a:schemeClr val="tx1"/>
                </a:solidFill>
              </a:rPr>
              <a:t> Cerebrovascular disease is a leading cause of epilepsy in older adults</a:t>
            </a:r>
            <a:r>
              <a:rPr lang="en-GB" dirty="0">
                <a:solidFill>
                  <a:schemeClr val="tx1"/>
                </a:solidFill>
              </a:rPr>
              <a:t> (</a:t>
            </a:r>
            <a:r>
              <a:rPr lang="gu-IN" dirty="0">
                <a:solidFill>
                  <a:schemeClr val="tx1"/>
                </a:solidFill>
              </a:rPr>
              <a:t>Balestrini</a:t>
            </a:r>
            <a:r>
              <a:rPr lang="en-GB" dirty="0">
                <a:solidFill>
                  <a:schemeClr val="tx1"/>
                </a:solidFill>
              </a:rPr>
              <a:t> </a:t>
            </a:r>
            <a:r>
              <a:rPr lang="gu-IN" dirty="0">
                <a:solidFill>
                  <a:schemeClr val="tx1"/>
                </a:solidFill>
              </a:rPr>
              <a:t>and Sisodiya, 2026</a:t>
            </a:r>
            <a:r>
              <a:rPr lang="en-GB" dirty="0">
                <a:solidFill>
                  <a:schemeClr val="tx1"/>
                </a:solidFill>
              </a:rPr>
              <a:t>)</a:t>
            </a:r>
            <a:r>
              <a:rPr lang="gu-IN" dirty="0">
                <a:solidFill>
                  <a:schemeClr val="tx1"/>
                </a:solidFill>
              </a:rPr>
              <a:t>.</a:t>
            </a:r>
            <a:endParaRPr lang="en-GB" dirty="0">
              <a:solidFill>
                <a:schemeClr val="tx1"/>
              </a:solidFill>
            </a:endParaRPr>
          </a:p>
          <a:p>
            <a:pPr algn="just">
              <a:lnSpc>
                <a:spcPct val="90000"/>
              </a:lnSpc>
            </a:pPr>
            <a:r>
              <a:rPr lang="gu-IN" b="1" dirty="0">
                <a:solidFill>
                  <a:schemeClr val="tx1"/>
                </a:solidFill>
              </a:rPr>
              <a:t>Traumatic brain injury:</a:t>
            </a:r>
            <a:r>
              <a:rPr lang="gu-IN" dirty="0">
                <a:solidFill>
                  <a:schemeClr val="tx1"/>
                </a:solidFill>
              </a:rPr>
              <a:t> Head injuries can result in post-traumatic epilepsy</a:t>
            </a:r>
            <a:r>
              <a:rPr lang="en-GB" dirty="0">
                <a:solidFill>
                  <a:schemeClr val="tx1"/>
                </a:solidFill>
              </a:rPr>
              <a:t> (</a:t>
            </a:r>
            <a:r>
              <a:rPr lang="gu-IN" dirty="0">
                <a:solidFill>
                  <a:schemeClr val="tx1"/>
                </a:solidFill>
              </a:rPr>
              <a:t>Hauser and Hesdorffer</a:t>
            </a:r>
            <a:r>
              <a:rPr lang="en-GB" dirty="0">
                <a:solidFill>
                  <a:schemeClr val="tx1"/>
                </a:solidFill>
              </a:rPr>
              <a:t>, 2019)</a:t>
            </a:r>
            <a:r>
              <a:rPr lang="gu-IN" dirty="0">
                <a:solidFill>
                  <a:schemeClr val="tx1"/>
                </a:solidFill>
              </a:rPr>
              <a:t>. </a:t>
            </a:r>
            <a:endParaRPr lang="en-GB" dirty="0">
              <a:solidFill>
                <a:schemeClr val="tx1"/>
              </a:solidFill>
            </a:endParaRPr>
          </a:p>
          <a:p>
            <a:pPr algn="just">
              <a:lnSpc>
                <a:spcPct val="90000"/>
              </a:lnSpc>
            </a:pPr>
            <a:r>
              <a:rPr lang="gu-IN" b="1" dirty="0">
                <a:solidFill>
                  <a:schemeClr val="tx1"/>
                </a:solidFill>
              </a:rPr>
              <a:t>Brain tumours:</a:t>
            </a:r>
            <a:r>
              <a:rPr lang="gu-IN" dirty="0">
                <a:solidFill>
                  <a:schemeClr val="tx1"/>
                </a:solidFill>
              </a:rPr>
              <a:t> Benign or malignant tumours may trigger recurrent seizures</a:t>
            </a:r>
            <a:r>
              <a:rPr lang="en-GB" dirty="0">
                <a:solidFill>
                  <a:schemeClr val="tx1"/>
                </a:solidFill>
              </a:rPr>
              <a:t> (</a:t>
            </a:r>
            <a:r>
              <a:rPr lang="gu-IN" dirty="0">
                <a:solidFill>
                  <a:schemeClr val="tx1"/>
                </a:solidFill>
              </a:rPr>
              <a:t>Hauser and Hesdorffer</a:t>
            </a:r>
            <a:r>
              <a:rPr lang="en-GB" dirty="0">
                <a:solidFill>
                  <a:schemeClr val="tx1"/>
                </a:solidFill>
              </a:rPr>
              <a:t>, 2019)</a:t>
            </a:r>
            <a:r>
              <a:rPr lang="gu-IN" dirty="0">
                <a:solidFill>
                  <a:schemeClr val="tx1"/>
                </a:solidFill>
              </a:rPr>
              <a:t>. </a:t>
            </a:r>
            <a:endParaRPr lang="en-GB" dirty="0">
              <a:solidFill>
                <a:schemeClr val="tx1"/>
              </a:solidFill>
            </a:endParaRPr>
          </a:p>
          <a:p>
            <a:pPr algn="just">
              <a:lnSpc>
                <a:spcPct val="90000"/>
              </a:lnSpc>
            </a:pPr>
            <a:r>
              <a:rPr lang="gu-IN" b="1" dirty="0">
                <a:solidFill>
                  <a:schemeClr val="tx1"/>
                </a:solidFill>
              </a:rPr>
              <a:t>Central nervous system infections:</a:t>
            </a:r>
            <a:r>
              <a:rPr lang="gu-IN" dirty="0">
                <a:solidFill>
                  <a:schemeClr val="tx1"/>
                </a:solidFill>
              </a:rPr>
              <a:t> Conditions such as meningitis and encephalitis can damage brain tissue and cause epilepsy</a:t>
            </a:r>
            <a:r>
              <a:rPr lang="en-GB" dirty="0">
                <a:solidFill>
                  <a:schemeClr val="tx1"/>
                </a:solidFill>
              </a:rPr>
              <a:t> (</a:t>
            </a:r>
            <a:r>
              <a:rPr lang="gu-IN" dirty="0">
                <a:solidFill>
                  <a:schemeClr val="tx1"/>
                </a:solidFill>
              </a:rPr>
              <a:t>Balestrini</a:t>
            </a:r>
            <a:r>
              <a:rPr lang="en-GB" dirty="0">
                <a:solidFill>
                  <a:schemeClr val="tx1"/>
                </a:solidFill>
              </a:rPr>
              <a:t> </a:t>
            </a:r>
            <a:r>
              <a:rPr lang="gu-IN" dirty="0">
                <a:solidFill>
                  <a:schemeClr val="tx1"/>
                </a:solidFill>
              </a:rPr>
              <a:t>and Sisodiya, 2026</a:t>
            </a:r>
            <a:r>
              <a:rPr lang="en-GB" dirty="0">
                <a:solidFill>
                  <a:schemeClr val="tx1"/>
                </a:solidFill>
              </a:rPr>
              <a:t>)</a:t>
            </a:r>
            <a:r>
              <a:rPr lang="gu-IN" dirty="0">
                <a:solidFill>
                  <a:schemeClr val="tx1"/>
                </a:solidFill>
              </a:rPr>
              <a:t>. </a:t>
            </a:r>
            <a:endParaRPr lang="en-GB" dirty="0">
              <a:solidFill>
                <a:schemeClr val="tx1"/>
              </a:solidFill>
            </a:endParaRPr>
          </a:p>
          <a:p>
            <a:pPr algn="just">
              <a:lnSpc>
                <a:spcPct val="90000"/>
              </a:lnSpc>
            </a:pPr>
            <a:r>
              <a:rPr lang="gu-IN" b="1" dirty="0">
                <a:solidFill>
                  <a:schemeClr val="tx1"/>
                </a:solidFill>
              </a:rPr>
              <a:t>Developmental disorders:</a:t>
            </a:r>
            <a:r>
              <a:rPr lang="gu-IN" dirty="0">
                <a:solidFill>
                  <a:schemeClr val="tx1"/>
                </a:solidFill>
              </a:rPr>
              <a:t> Neurodevelopmental conditions, including cerebral palsy, are associated with an increased epilepsy risk</a:t>
            </a:r>
            <a:r>
              <a:rPr lang="en-GB" dirty="0">
                <a:solidFill>
                  <a:schemeClr val="tx1"/>
                </a:solidFill>
              </a:rPr>
              <a:t> (</a:t>
            </a:r>
            <a:r>
              <a:rPr lang="gu-IN" dirty="0">
                <a:solidFill>
                  <a:schemeClr val="tx1"/>
                </a:solidFill>
              </a:rPr>
              <a:t>Srivastav </a:t>
            </a:r>
            <a:r>
              <a:rPr lang="en-GB" dirty="0">
                <a:solidFill>
                  <a:schemeClr val="tx1"/>
                </a:solidFill>
              </a:rPr>
              <a:t> et al, 2023)</a:t>
            </a:r>
            <a:r>
              <a:rPr lang="gu-IN" dirty="0">
                <a:solidFill>
                  <a:schemeClr val="tx1"/>
                </a:solidFill>
              </a:rPr>
              <a:t>. </a:t>
            </a:r>
            <a:endParaRPr lang="en-GB" dirty="0">
              <a:solidFill>
                <a:schemeClr val="tx1"/>
              </a:solidFill>
            </a:endParaRPr>
          </a:p>
          <a:p>
            <a:pPr algn="just">
              <a:lnSpc>
                <a:spcPct val="90000"/>
              </a:lnSpc>
            </a:pPr>
            <a:r>
              <a:rPr lang="gu-IN" b="1" dirty="0">
                <a:solidFill>
                  <a:schemeClr val="tx1"/>
                </a:solidFill>
              </a:rPr>
              <a:t>Metabolic disorders:</a:t>
            </a:r>
            <a:r>
              <a:rPr lang="gu-IN" dirty="0">
                <a:solidFill>
                  <a:schemeClr val="tx1"/>
                </a:solidFill>
              </a:rPr>
              <a:t> Electrolyte imbalances and inherited metabolic diseases may provoke seizures</a:t>
            </a:r>
            <a:r>
              <a:rPr lang="en-GB" dirty="0">
                <a:solidFill>
                  <a:schemeClr val="tx1"/>
                </a:solidFill>
              </a:rPr>
              <a:t> (</a:t>
            </a:r>
            <a:r>
              <a:rPr lang="gu-IN" dirty="0">
                <a:solidFill>
                  <a:schemeClr val="tx1"/>
                </a:solidFill>
              </a:rPr>
              <a:t>Srivastav </a:t>
            </a:r>
            <a:r>
              <a:rPr lang="en-GB" dirty="0">
                <a:solidFill>
                  <a:schemeClr val="tx1"/>
                </a:solidFill>
              </a:rPr>
              <a:t> et al, 2023)</a:t>
            </a:r>
            <a:r>
              <a:rPr lang="gu-IN" dirty="0">
                <a:solidFill>
                  <a:schemeClr val="tx1"/>
                </a:solidFill>
              </a:rPr>
              <a:t>. </a:t>
            </a:r>
            <a:endParaRPr lang="en-GB" dirty="0">
              <a:solidFill>
                <a:schemeClr val="tx1"/>
              </a:solidFill>
            </a:endParaRPr>
          </a:p>
          <a:p>
            <a:pPr algn="just">
              <a:lnSpc>
                <a:spcPct val="90000"/>
              </a:lnSpc>
            </a:pPr>
            <a:r>
              <a:rPr lang="gu-IN" b="1" dirty="0">
                <a:solidFill>
                  <a:schemeClr val="tx1"/>
                </a:solidFill>
              </a:rPr>
              <a:t>Immune-mediated disorders:</a:t>
            </a:r>
            <a:r>
              <a:rPr lang="gu-IN" dirty="0">
                <a:solidFill>
                  <a:schemeClr val="tx1"/>
                </a:solidFill>
              </a:rPr>
              <a:t> Autoimmune encephalitis and other inflammatory conditions can lead to epilepsy</a:t>
            </a:r>
            <a:r>
              <a:rPr lang="en-GB" dirty="0">
                <a:solidFill>
                  <a:schemeClr val="tx1"/>
                </a:solidFill>
              </a:rPr>
              <a:t> (</a:t>
            </a:r>
            <a:r>
              <a:rPr lang="gu-IN" dirty="0">
                <a:solidFill>
                  <a:schemeClr val="tx1"/>
                </a:solidFill>
              </a:rPr>
              <a:t>Srivastav </a:t>
            </a:r>
            <a:r>
              <a:rPr lang="en-GB" dirty="0">
                <a:solidFill>
                  <a:schemeClr val="tx1"/>
                </a:solidFill>
              </a:rPr>
              <a:t> et al, 2023)</a:t>
            </a:r>
            <a:r>
              <a:rPr lang="gu-IN" dirty="0">
                <a:solidFill>
                  <a:schemeClr val="tx1"/>
                </a:solidFill>
              </a:rPr>
              <a:t>. </a:t>
            </a:r>
            <a:endParaRPr lang="en-GB" dirty="0">
              <a:solidFill>
                <a:schemeClr val="tx1"/>
              </a:solidFill>
            </a:endParaRPr>
          </a:p>
          <a:p>
            <a:pPr algn="just">
              <a:lnSpc>
                <a:spcPct val="90000"/>
              </a:lnSpc>
            </a:pPr>
            <a:r>
              <a:rPr lang="gu-IN" b="1" dirty="0">
                <a:solidFill>
                  <a:schemeClr val="tx1"/>
                </a:solidFill>
              </a:rPr>
              <a:t>Unknown (Idiopathic):</a:t>
            </a:r>
            <a:r>
              <a:rPr lang="gu-IN" dirty="0">
                <a:solidFill>
                  <a:schemeClr val="tx1"/>
                </a:solidFill>
              </a:rPr>
              <a:t> In many individuals, no specific cause can be identified despite comprehensive investigations</a:t>
            </a:r>
            <a:r>
              <a:rPr lang="en-GB" dirty="0">
                <a:solidFill>
                  <a:schemeClr val="tx1"/>
                </a:solidFill>
              </a:rPr>
              <a:t> (</a:t>
            </a:r>
            <a:r>
              <a:rPr lang="gu-IN" dirty="0">
                <a:solidFill>
                  <a:schemeClr val="tx1"/>
                </a:solidFill>
              </a:rPr>
              <a:t>Balestrini</a:t>
            </a:r>
            <a:r>
              <a:rPr lang="en-GB" dirty="0">
                <a:solidFill>
                  <a:schemeClr val="tx1"/>
                </a:solidFill>
              </a:rPr>
              <a:t> </a:t>
            </a:r>
            <a:r>
              <a:rPr lang="gu-IN" dirty="0">
                <a:solidFill>
                  <a:schemeClr val="tx1"/>
                </a:solidFill>
              </a:rPr>
              <a:t>and Sisodiya, 2026</a:t>
            </a:r>
            <a:r>
              <a:rPr lang="en-GB" dirty="0">
                <a:solidFill>
                  <a:schemeClr val="tx1"/>
                </a:solidFill>
              </a:rPr>
              <a:t>)</a:t>
            </a:r>
            <a:r>
              <a:rPr lang="gu-IN" dirty="0">
                <a:solidFill>
                  <a:schemeClr val="tx1"/>
                </a:solidFill>
              </a:rPr>
              <a:t>.</a:t>
            </a:r>
          </a:p>
        </p:txBody>
      </p:sp>
    </p:spTree>
    <p:extLst>
      <p:ext uri="{BB962C8B-B14F-4D97-AF65-F5344CB8AC3E}">
        <p14:creationId xmlns:p14="http://schemas.microsoft.com/office/powerpoint/2010/main" val="3493156291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cxnSp>
        <p:nvCxnSpPr>
          <p:cNvPr id="8" name="Straight Connector 7">
            <a:extLst>
              <a:ext uri="{FF2B5EF4-FFF2-40B4-BE49-F238E27FC236}">
                <a16:creationId xmlns:a16="http://schemas.microsoft.com/office/drawing/2014/main" id="{0B5F7E3B-C5F1-40E0-A491-558BAFBC112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4241804" y="1460500"/>
            <a:ext cx="0" cy="3937000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2" name="Title 1">
            <a:extLst>
              <a:ext uri="{FF2B5EF4-FFF2-40B4-BE49-F238E27FC236}">
                <a16:creationId xmlns:a16="http://schemas.microsoft.com/office/drawing/2014/main" id="{819C52FA-60AA-648D-F303-D7341A61F3A3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43467" y="816638"/>
            <a:ext cx="3367359" cy="5224724"/>
          </a:xfrm>
        </p:spPr>
        <p:txBody>
          <a:bodyPr anchor="ctr">
            <a:normAutofit/>
          </a:bodyPr>
          <a:lstStyle/>
          <a:p>
            <a:r>
              <a:rPr lang="gu-IN" dirty="0"/>
              <a:t>Prevalence of Epilepsy in the United Kingdom</a:t>
            </a:r>
            <a:endParaRPr lang="gu-IN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03982ED8-211B-2A8C-136A-0C6925FCF267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4654294" y="816637"/>
            <a:ext cx="5153733" cy="5627705"/>
          </a:xfrm>
        </p:spPr>
        <p:txBody>
          <a:bodyPr anchor="ctr">
            <a:normAutofit/>
          </a:bodyPr>
          <a:lstStyle/>
          <a:p>
            <a:pPr algn="just"/>
            <a:r>
              <a:rPr lang="gu-IN" sz="2000" dirty="0">
                <a:solidFill>
                  <a:schemeClr val="tx1"/>
                </a:solidFill>
              </a:rPr>
              <a:t>Epilepsy affects </a:t>
            </a:r>
            <a:r>
              <a:rPr lang="en-GB" sz="2000" dirty="0">
                <a:solidFill>
                  <a:schemeClr val="tx1"/>
                </a:solidFill>
              </a:rPr>
              <a:t>more than </a:t>
            </a:r>
            <a:r>
              <a:rPr lang="gu-IN" sz="2000" dirty="0">
                <a:solidFill>
                  <a:schemeClr val="tx1"/>
                </a:solidFill>
              </a:rPr>
              <a:t>6</a:t>
            </a:r>
            <a:r>
              <a:rPr lang="en-GB" sz="2000" dirty="0">
                <a:solidFill>
                  <a:schemeClr val="tx1"/>
                </a:solidFill>
              </a:rPr>
              <a:t>0</a:t>
            </a:r>
            <a:r>
              <a:rPr lang="gu-IN" sz="2000" dirty="0">
                <a:solidFill>
                  <a:schemeClr val="tx1"/>
                </a:solidFill>
              </a:rPr>
              <a:t>0,000 people in the United Kingdom, making it one of the most common long-term neurological conditions</a:t>
            </a:r>
            <a:r>
              <a:rPr lang="en-GB" sz="2000" dirty="0">
                <a:solidFill>
                  <a:schemeClr val="tx1"/>
                </a:solidFill>
              </a:rPr>
              <a:t> (</a:t>
            </a:r>
            <a:r>
              <a:rPr lang="gu-IN" sz="2000" dirty="0">
                <a:solidFill>
                  <a:schemeClr val="tx1"/>
                </a:solidFill>
              </a:rPr>
              <a:t>Ahmed</a:t>
            </a:r>
            <a:r>
              <a:rPr lang="en-GB" sz="2000" dirty="0">
                <a:solidFill>
                  <a:schemeClr val="tx1"/>
                </a:solidFill>
              </a:rPr>
              <a:t> et al, 2024)</a:t>
            </a:r>
            <a:r>
              <a:rPr lang="gu-IN" sz="2000" dirty="0">
                <a:solidFill>
                  <a:schemeClr val="tx1"/>
                </a:solidFill>
              </a:rPr>
              <a:t>.</a:t>
            </a:r>
            <a:endParaRPr lang="en-GB" sz="2000" dirty="0">
              <a:solidFill>
                <a:schemeClr val="tx1"/>
              </a:solidFill>
            </a:endParaRPr>
          </a:p>
          <a:p>
            <a:pPr algn="just"/>
            <a:r>
              <a:rPr lang="en-GB" sz="2000" dirty="0">
                <a:solidFill>
                  <a:schemeClr val="tx1"/>
                </a:solidFill>
              </a:rPr>
              <a:t>week</a:t>
            </a:r>
            <a:r>
              <a:rPr lang="gu-IN" sz="2000" dirty="0">
                <a:solidFill>
                  <a:schemeClr val="tx1"/>
                </a:solidFill>
              </a:rPr>
              <a:t>, highlighting the ongoing demand for specialist neurological servicesAround </a:t>
            </a:r>
            <a:r>
              <a:rPr lang="en-GB" sz="2000" dirty="0">
                <a:solidFill>
                  <a:schemeClr val="tx1"/>
                </a:solidFill>
              </a:rPr>
              <a:t>60</a:t>
            </a:r>
            <a:r>
              <a:rPr lang="gu-IN" sz="2000" dirty="0">
                <a:solidFill>
                  <a:schemeClr val="tx1"/>
                </a:solidFill>
              </a:rPr>
              <a:t>0 people are newly diagnosed with epilepsy every</a:t>
            </a:r>
            <a:r>
              <a:rPr lang="en-GB" sz="2000" dirty="0">
                <a:solidFill>
                  <a:schemeClr val="tx1"/>
                </a:solidFill>
              </a:rPr>
              <a:t>  (</a:t>
            </a:r>
            <a:r>
              <a:rPr lang="gu-IN" sz="2000" dirty="0">
                <a:solidFill>
                  <a:schemeClr val="tx1"/>
                </a:solidFill>
              </a:rPr>
              <a:t>Kyeremaa</a:t>
            </a:r>
            <a:r>
              <a:rPr lang="en-GB" sz="2000" dirty="0">
                <a:solidFill>
                  <a:schemeClr val="tx1"/>
                </a:solidFill>
              </a:rPr>
              <a:t> et al, 2025)</a:t>
            </a:r>
            <a:r>
              <a:rPr lang="gu-IN" sz="2000" dirty="0">
                <a:solidFill>
                  <a:schemeClr val="tx1"/>
                </a:solidFill>
              </a:rPr>
              <a:t>.</a:t>
            </a:r>
            <a:endParaRPr lang="en-GB" sz="2000" dirty="0">
              <a:solidFill>
                <a:schemeClr val="tx1"/>
              </a:solidFill>
            </a:endParaRPr>
          </a:p>
          <a:p>
            <a:pPr algn="just"/>
            <a:r>
              <a:rPr lang="gu-IN" sz="2000" dirty="0">
                <a:solidFill>
                  <a:schemeClr val="tx1"/>
                </a:solidFill>
              </a:rPr>
              <a:t>The prevalence of active epilepsy in the UK is estimated at 8–10 per 1,000 people, although rates vary according to age and socioeconomic status</a:t>
            </a:r>
            <a:r>
              <a:rPr lang="en-GB" sz="2000" dirty="0">
                <a:solidFill>
                  <a:schemeClr val="tx1"/>
                </a:solidFill>
              </a:rPr>
              <a:t> (</a:t>
            </a:r>
            <a:r>
              <a:rPr lang="gu-IN" sz="2000" dirty="0">
                <a:solidFill>
                  <a:schemeClr val="tx1"/>
                </a:solidFill>
              </a:rPr>
              <a:t>Ahmed</a:t>
            </a:r>
            <a:r>
              <a:rPr lang="en-GB" sz="2000" dirty="0">
                <a:solidFill>
                  <a:schemeClr val="tx1"/>
                </a:solidFill>
              </a:rPr>
              <a:t> et al, 2024)</a:t>
            </a:r>
            <a:r>
              <a:rPr lang="gu-IN" sz="2000" dirty="0">
                <a:solidFill>
                  <a:schemeClr val="tx1"/>
                </a:solidFill>
              </a:rPr>
              <a:t>.</a:t>
            </a:r>
          </a:p>
        </p:txBody>
      </p:sp>
    </p:spTree>
    <p:extLst>
      <p:ext uri="{BB962C8B-B14F-4D97-AF65-F5344CB8AC3E}">
        <p14:creationId xmlns:p14="http://schemas.microsoft.com/office/powerpoint/2010/main" val="599963094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E0722BB0-FED0-A6D2-4DEB-0C169198EF06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en-IN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89357AE9-3ED4-C30E-2A07-D1557275BEE8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endParaRPr lang="en-IN"/>
          </a:p>
        </p:txBody>
      </p:sp>
    </p:spTree>
    <p:extLst>
      <p:ext uri="{BB962C8B-B14F-4D97-AF65-F5344CB8AC3E}">
        <p14:creationId xmlns:p14="http://schemas.microsoft.com/office/powerpoint/2010/main" val="1725366598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18" name="Rectangle 17">
            <a:extLst>
              <a:ext uri="{FF2B5EF4-FFF2-40B4-BE49-F238E27FC236}">
                <a16:creationId xmlns:a16="http://schemas.microsoft.com/office/drawing/2014/main" id="{A65AC7D1-EAA9-48F5-B509-60A7F50BF70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 useBgFill="1">
        <p:nvSpPr>
          <p:cNvPr id="20" name="Rectangle 19">
            <a:extLst>
              <a:ext uri="{FF2B5EF4-FFF2-40B4-BE49-F238E27FC236}">
                <a16:creationId xmlns:a16="http://schemas.microsoft.com/office/drawing/2014/main" id="{D6320AF9-619A-4175-865B-5663E1AEF4C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cxnSp>
        <p:nvCxnSpPr>
          <p:cNvPr id="22" name="Straight Connector 21">
            <a:extLst>
              <a:ext uri="{FF2B5EF4-FFF2-40B4-BE49-F238E27FC236}">
                <a16:creationId xmlns:a16="http://schemas.microsoft.com/office/drawing/2014/main" id="{063B6EC6-D752-4EE7-908B-F8F19E8C7FE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5111313" y="0"/>
            <a:ext cx="1219200" cy="685800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cxnSp>
        <p:nvCxnSpPr>
          <p:cNvPr id="24" name="Straight Connector 23">
            <a:extLst>
              <a:ext uri="{FF2B5EF4-FFF2-40B4-BE49-F238E27FC236}">
                <a16:creationId xmlns:a16="http://schemas.microsoft.com/office/drawing/2014/main" id="{EFECD4E8-AD3E-4228-82A2-9461958EA94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 flipH="1">
            <a:off x="3290979" y="3681413"/>
            <a:ext cx="4763558" cy="3176587"/>
          </a:xfrm>
          <a:prstGeom prst="line">
            <a:avLst/>
          </a:prstGeom>
          <a:ln w="9525">
            <a:solidFill>
              <a:schemeClr val="tx1">
                <a:lumMod val="50000"/>
                <a:lumOff val="50000"/>
                <a:alpha val="80000"/>
              </a:schemeClr>
            </a:solidFill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sp>
        <p:nvSpPr>
          <p:cNvPr id="26" name="Rectangle 23">
            <a:extLst>
              <a:ext uri="{FF2B5EF4-FFF2-40B4-BE49-F238E27FC236}">
                <a16:creationId xmlns:a16="http://schemas.microsoft.com/office/drawing/2014/main" id="{7E018740-5C2B-4A41-AC1A-7E68D1EC195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4482568" y="-8467"/>
            <a:ext cx="3007349" cy="6866467"/>
          </a:xfrm>
          <a:custGeom>
            <a:avLst/>
            <a:gdLst/>
            <a:ahLst/>
            <a:cxnLst/>
            <a:rect l="l" t="t" r="r" b="b"/>
            <a:pathLst>
              <a:path w="3007349" h="6866467">
                <a:moveTo>
                  <a:pt x="2045532" y="0"/>
                </a:moveTo>
                <a:lnTo>
                  <a:pt x="3007349" y="0"/>
                </a:lnTo>
                <a:lnTo>
                  <a:pt x="3007349" y="6866467"/>
                </a:lnTo>
                <a:lnTo>
                  <a:pt x="0" y="6866467"/>
                </a:lnTo>
                <a:lnTo>
                  <a:pt x="2045532" y="0"/>
                </a:lnTo>
                <a:close/>
              </a:path>
            </a:pathLst>
          </a:custGeom>
          <a:solidFill>
            <a:schemeClr val="accent1">
              <a:alpha val="30000"/>
            </a:schemeClr>
          </a:soli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/>
          <a:lstStyle/>
          <a:p>
            <a:endParaRPr lang="gu-IN"/>
          </a:p>
        </p:txBody>
      </p:sp>
      <p:sp>
        <p:nvSpPr>
          <p:cNvPr id="28" name="Rectangle 25">
            <a:extLst>
              <a:ext uri="{FF2B5EF4-FFF2-40B4-BE49-F238E27FC236}">
                <a16:creationId xmlns:a16="http://schemas.microsoft.com/office/drawing/2014/main" id="{166F75A4-C475-4941-8EE2-B80A06A2C1B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4904534" y="-8467"/>
            <a:ext cx="2588558" cy="6866467"/>
          </a:xfrm>
          <a:custGeom>
            <a:avLst/>
            <a:gdLst/>
            <a:ahLst/>
            <a:cxnLst/>
            <a:rect l="l" t="t" r="r" b="b"/>
            <a:pathLst>
              <a:path w="2573311" h="6866467">
                <a:moveTo>
                  <a:pt x="0" y="0"/>
                </a:moveTo>
                <a:lnTo>
                  <a:pt x="2573311" y="0"/>
                </a:lnTo>
                <a:lnTo>
                  <a:pt x="2573311" y="6866467"/>
                </a:lnTo>
                <a:lnTo>
                  <a:pt x="1202336" y="6866467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20000"/>
            </a:schemeClr>
          </a:soli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/>
          <a:lstStyle/>
          <a:p>
            <a:endParaRPr lang="gu-IN"/>
          </a:p>
        </p:txBody>
      </p:sp>
      <p:sp>
        <p:nvSpPr>
          <p:cNvPr id="30" name="Isosceles Triangle 29">
            <a:extLst>
              <a:ext uri="{FF2B5EF4-FFF2-40B4-BE49-F238E27FC236}">
                <a16:creationId xmlns:a16="http://schemas.microsoft.com/office/drawing/2014/main" id="{A032553A-72E8-4B0D-8405-FF9771C9AF0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4233425" y="3048000"/>
            <a:ext cx="3259667" cy="3810000"/>
          </a:xfrm>
          <a:prstGeom prst="triangle">
            <a:avLst>
              <a:gd name="adj" fmla="val 100000"/>
            </a:avLst>
          </a:prstGeom>
          <a:solidFill>
            <a:schemeClr val="accent2">
              <a:alpha val="72000"/>
            </a:schemeClr>
          </a:soli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/>
          <a:lstStyle/>
          <a:p>
            <a:endParaRPr lang="gu-IN"/>
          </a:p>
        </p:txBody>
      </p:sp>
      <p:sp>
        <p:nvSpPr>
          <p:cNvPr id="32" name="Rectangle 27">
            <a:extLst>
              <a:ext uri="{FF2B5EF4-FFF2-40B4-BE49-F238E27FC236}">
                <a16:creationId xmlns:a16="http://schemas.microsoft.com/office/drawing/2014/main" id="{765800AC-C3B9-498E-87BC-29FAE4C76B2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4635592" y="-8467"/>
            <a:ext cx="2854326" cy="6866467"/>
          </a:xfrm>
          <a:custGeom>
            <a:avLst/>
            <a:gdLst/>
            <a:ahLst/>
            <a:cxnLst/>
            <a:rect l="l" t="t" r="r" b="b"/>
            <a:pathLst>
              <a:path w="2858013" h="6866467">
                <a:moveTo>
                  <a:pt x="0" y="0"/>
                </a:moveTo>
                <a:lnTo>
                  <a:pt x="2858013" y="0"/>
                </a:lnTo>
                <a:lnTo>
                  <a:pt x="2858013" y="6866467"/>
                </a:lnTo>
                <a:lnTo>
                  <a:pt x="2473942" y="6866467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lumMod val="75000"/>
              <a:alpha val="70000"/>
            </a:schemeClr>
          </a:soli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/>
          <a:lstStyle/>
          <a:p>
            <a:endParaRPr lang="gu-IN"/>
          </a:p>
        </p:txBody>
      </p:sp>
      <p:sp>
        <p:nvSpPr>
          <p:cNvPr id="34" name="Isosceles Triangle 33">
            <a:extLst>
              <a:ext uri="{FF2B5EF4-FFF2-40B4-BE49-F238E27FC236}">
                <a16:creationId xmlns:a16="http://schemas.microsoft.com/office/drawing/2014/main" id="{1F9D6ACB-2FF4-49F9-978A-E0D5327FC63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5672758" y="3589867"/>
            <a:ext cx="1817159" cy="3268133"/>
          </a:xfrm>
          <a:prstGeom prst="triangle">
            <a:avLst>
              <a:gd name="adj" fmla="val 100000"/>
            </a:avLst>
          </a:prstGeom>
          <a:solidFill>
            <a:schemeClr val="accent1">
              <a:alpha val="80000"/>
            </a:schemeClr>
          </a:soli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/>
          <a:lstStyle/>
          <a:p>
            <a:endParaRPr lang="gu-IN"/>
          </a:p>
        </p:txBody>
      </p:sp>
      <p:sp>
        <p:nvSpPr>
          <p:cNvPr id="36" name="Freeform: Shape 35">
            <a:extLst>
              <a:ext uri="{FF2B5EF4-FFF2-40B4-BE49-F238E27FC236}">
                <a16:creationId xmlns:a16="http://schemas.microsoft.com/office/drawing/2014/main" id="{A5EC319D-0FEA-4B95-A3EA-01E35672C95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6197631" y="-8467"/>
            <a:ext cx="5994369" cy="6866467"/>
          </a:xfrm>
          <a:custGeom>
            <a:avLst/>
            <a:gdLst>
              <a:gd name="connsiteX0" fmla="*/ 0 w 5994369"/>
              <a:gd name="connsiteY0" fmla="*/ 0 h 6866467"/>
              <a:gd name="connsiteX1" fmla="*/ 1249825 w 5994369"/>
              <a:gd name="connsiteY1" fmla="*/ 0 h 6866467"/>
              <a:gd name="connsiteX2" fmla="*/ 1249825 w 5994369"/>
              <a:gd name="connsiteY2" fmla="*/ 8467 h 6866467"/>
              <a:gd name="connsiteX3" fmla="*/ 5994369 w 5994369"/>
              <a:gd name="connsiteY3" fmla="*/ 8467 h 6866467"/>
              <a:gd name="connsiteX4" fmla="*/ 5994369 w 5994369"/>
              <a:gd name="connsiteY4" fmla="*/ 6866467 h 6866467"/>
              <a:gd name="connsiteX5" fmla="*/ 1249825 w 5994369"/>
              <a:gd name="connsiteY5" fmla="*/ 6866467 h 6866467"/>
              <a:gd name="connsiteX6" fmla="*/ 1109382 w 5994369"/>
              <a:gd name="connsiteY6" fmla="*/ 6866467 h 6866467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</a:cxnLst>
            <a:rect l="l" t="t" r="r" b="b"/>
            <a:pathLst>
              <a:path w="5994369" h="6866467">
                <a:moveTo>
                  <a:pt x="0" y="0"/>
                </a:moveTo>
                <a:lnTo>
                  <a:pt x="1249825" y="0"/>
                </a:lnTo>
                <a:lnTo>
                  <a:pt x="1249825" y="8467"/>
                </a:lnTo>
                <a:lnTo>
                  <a:pt x="5994369" y="8467"/>
                </a:lnTo>
                <a:lnTo>
                  <a:pt x="5994369" y="6866467"/>
                </a:lnTo>
                <a:lnTo>
                  <a:pt x="1249825" y="6866467"/>
                </a:lnTo>
                <a:lnTo>
                  <a:pt x="1109382" y="6866467"/>
                </a:lnTo>
                <a:close/>
              </a:path>
            </a:pathLst>
          </a:cu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147DED98-0117-3422-3E23-25F498FC7DC5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7181723" y="609600"/>
            <a:ext cx="4512989" cy="1317171"/>
          </a:xfrm>
        </p:spPr>
        <p:txBody>
          <a:bodyPr anchor="ctr">
            <a:normAutofit/>
          </a:bodyPr>
          <a:lstStyle/>
          <a:p>
            <a:pPr algn="ctr"/>
            <a:r>
              <a:rPr lang="gu-IN" sz="2800" dirty="0">
                <a:solidFill>
                  <a:srgbClr val="FFFFFF"/>
                </a:solidFill>
              </a:rPr>
              <a:t>Global Prevalence of Epilepsy</a:t>
            </a:r>
          </a:p>
        </p:txBody>
      </p:sp>
      <p:pic>
        <p:nvPicPr>
          <p:cNvPr id="8" name="Picture 7" descr="Brain - Today is #PurpleDay, which is aimed at raising awareness about epilepsy  worldwide. 🌏 Around 1% of the Australian population, or 250,000 people,  currently live with epilepsy. Epilepsy is a neurological">
            <a:extLst>
              <a:ext uri="{FF2B5EF4-FFF2-40B4-BE49-F238E27FC236}">
                <a16:creationId xmlns:a16="http://schemas.microsoft.com/office/drawing/2014/main" id="{12322E6F-60BB-3889-9EC6-9B90B5101A14}"/>
              </a:ext>
            </a:extLst>
          </p:cNvPr>
          <p:cNvPicPr>
            <a:picLocks noChangeAspect="1"/>
          </p:cNvPicPr>
          <p:nvPr/>
        </p:nvPicPr>
        <p:blipFill>
          <a:blip r:embed="rId2"/>
          <a:srcRect r="1359"/>
          <a:stretch>
            <a:fillRect/>
          </a:stretch>
        </p:blipFill>
        <p:spPr>
          <a:xfrm>
            <a:off x="433971" y="609600"/>
            <a:ext cx="4467389" cy="5856513"/>
          </a:xfrm>
          <a:prstGeom prst="rect">
            <a:avLst/>
          </a:prstGeom>
        </p:spPr>
      </p:pic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D864827E-5973-31C7-57F9-A4AA36A4A457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891958" y="2203374"/>
            <a:ext cx="5080527" cy="4136950"/>
          </a:xfrm>
        </p:spPr>
        <p:txBody>
          <a:bodyPr anchor="t">
            <a:normAutofit/>
          </a:bodyPr>
          <a:lstStyle/>
          <a:p>
            <a:pPr algn="just">
              <a:lnSpc>
                <a:spcPct val="90000"/>
              </a:lnSpc>
              <a:buClr>
                <a:schemeClr val="bg1"/>
              </a:buClr>
              <a:buFont typeface="Wingdings" panose="05000000000000000000" pitchFamily="2" charset="2"/>
              <a:buChar char="v"/>
            </a:pPr>
            <a:r>
              <a:rPr lang="gu-IN" dirty="0">
                <a:solidFill>
                  <a:srgbClr val="FFFFFF"/>
                </a:solidFill>
              </a:rPr>
              <a:t>An estimated 50 million people worldwide are living with epilepsy, making it one of the most prevalent neurological disorders globally</a:t>
            </a:r>
            <a:r>
              <a:rPr lang="en-GB" dirty="0">
                <a:solidFill>
                  <a:srgbClr val="FFFFFF"/>
                </a:solidFill>
              </a:rPr>
              <a:t> (</a:t>
            </a:r>
            <a:r>
              <a:rPr lang="gu-IN" dirty="0">
                <a:solidFill>
                  <a:srgbClr val="FFFFFF"/>
                </a:solidFill>
              </a:rPr>
              <a:t>Kyeremaa</a:t>
            </a:r>
            <a:r>
              <a:rPr lang="en-GB" dirty="0">
                <a:solidFill>
                  <a:srgbClr val="FFFFFF"/>
                </a:solidFill>
              </a:rPr>
              <a:t> et al, 2025)</a:t>
            </a:r>
            <a:r>
              <a:rPr lang="gu-IN" dirty="0">
                <a:solidFill>
                  <a:srgbClr val="FFFFFF"/>
                </a:solidFill>
              </a:rPr>
              <a:t>.</a:t>
            </a:r>
            <a:endParaRPr lang="en-GB" dirty="0">
              <a:solidFill>
                <a:srgbClr val="FFFFFF"/>
              </a:solidFill>
            </a:endParaRPr>
          </a:p>
          <a:p>
            <a:pPr algn="just">
              <a:lnSpc>
                <a:spcPct val="90000"/>
              </a:lnSpc>
              <a:buClr>
                <a:schemeClr val="bg1"/>
              </a:buClr>
              <a:buFont typeface="Wingdings" panose="05000000000000000000" pitchFamily="2" charset="2"/>
              <a:buChar char="v"/>
            </a:pPr>
            <a:r>
              <a:rPr lang="gu-IN" dirty="0">
                <a:solidFill>
                  <a:srgbClr val="FFFFFF"/>
                </a:solidFill>
              </a:rPr>
              <a:t>Nearly 80% of people with epilepsy reside in low- and middle-income countries, where access to diagnosis and treatment is often limited</a:t>
            </a:r>
            <a:r>
              <a:rPr lang="en-GB" dirty="0">
                <a:solidFill>
                  <a:srgbClr val="FFFFFF"/>
                </a:solidFill>
              </a:rPr>
              <a:t> (WHO, 2024)</a:t>
            </a:r>
            <a:r>
              <a:rPr lang="gu-IN" dirty="0">
                <a:solidFill>
                  <a:srgbClr val="FFFFFF"/>
                </a:solidFill>
              </a:rPr>
              <a:t>.</a:t>
            </a:r>
            <a:endParaRPr lang="en-GB" dirty="0">
              <a:solidFill>
                <a:srgbClr val="FFFFFF"/>
              </a:solidFill>
            </a:endParaRPr>
          </a:p>
          <a:p>
            <a:pPr algn="just">
              <a:lnSpc>
                <a:spcPct val="90000"/>
              </a:lnSpc>
              <a:buClr>
                <a:schemeClr val="bg1"/>
              </a:buClr>
              <a:buFont typeface="Wingdings" panose="05000000000000000000" pitchFamily="2" charset="2"/>
              <a:buChar char="v"/>
            </a:pPr>
            <a:r>
              <a:rPr lang="gu-IN" dirty="0">
                <a:solidFill>
                  <a:srgbClr val="FFFFFF"/>
                </a:solidFill>
              </a:rPr>
              <a:t>The global incidence is estimated at approximately 5 million new cases each year, reflecting the substantial worldwide burden of the condition</a:t>
            </a:r>
            <a:r>
              <a:rPr lang="en-GB" dirty="0">
                <a:solidFill>
                  <a:srgbClr val="FFFFFF"/>
                </a:solidFill>
              </a:rPr>
              <a:t> (WHO, 2024)</a:t>
            </a:r>
            <a:r>
              <a:rPr lang="gu-IN" dirty="0">
                <a:solidFill>
                  <a:srgbClr val="FFFFFF"/>
                </a:solidFill>
              </a:rPr>
              <a:t>.</a:t>
            </a:r>
          </a:p>
        </p:txBody>
      </p:sp>
    </p:spTree>
    <p:extLst>
      <p:ext uri="{BB962C8B-B14F-4D97-AF65-F5344CB8AC3E}">
        <p14:creationId xmlns:p14="http://schemas.microsoft.com/office/powerpoint/2010/main" val="131221637"/>
      </p:ext>
    </p:extLst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1CD5B705-FBD3-CEEC-6343-D68C74372337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77334" y="609600"/>
            <a:ext cx="8596668" cy="1001486"/>
          </a:xfrm>
        </p:spPr>
        <p:txBody>
          <a:bodyPr/>
          <a:lstStyle/>
          <a:p>
            <a:pPr algn="ctr"/>
            <a:r>
              <a:rPr lang="gu-IN" dirty="0"/>
              <a:t>Economic Burden of Epilepsy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E1A9E224-AE6E-9F62-CA98-D229F67CB806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77334" y="1817914"/>
            <a:ext cx="8596668" cy="4430486"/>
          </a:xfrm>
        </p:spPr>
        <p:txBody>
          <a:bodyPr>
            <a:normAutofit/>
          </a:bodyPr>
          <a:lstStyle/>
          <a:p>
            <a:pPr algn="just"/>
            <a:r>
              <a:rPr lang="gu-IN" sz="2000" dirty="0">
                <a:solidFill>
                  <a:schemeClr val="tx1"/>
                </a:solidFill>
              </a:rPr>
              <a:t>Epilepsy places a substantial financial burden on the NHS through emergency admissions, diagnostic investigations, outpatient services, and long-term treatment</a:t>
            </a:r>
            <a:r>
              <a:rPr lang="en-GB" sz="2000" dirty="0">
                <a:solidFill>
                  <a:schemeClr val="tx1"/>
                </a:solidFill>
              </a:rPr>
              <a:t> (</a:t>
            </a:r>
            <a:r>
              <a:rPr lang="gu-IN" sz="2000" dirty="0">
                <a:solidFill>
                  <a:schemeClr val="tx1"/>
                </a:solidFill>
              </a:rPr>
              <a:t>Spooner</a:t>
            </a:r>
            <a:r>
              <a:rPr lang="en-GB" sz="2000" dirty="0">
                <a:solidFill>
                  <a:schemeClr val="tx1"/>
                </a:solidFill>
              </a:rPr>
              <a:t> et al, 2025)</a:t>
            </a:r>
            <a:r>
              <a:rPr lang="gu-IN" sz="2000" dirty="0">
                <a:solidFill>
                  <a:schemeClr val="tx1"/>
                </a:solidFill>
              </a:rPr>
              <a:t>.</a:t>
            </a:r>
            <a:endParaRPr lang="en-GB" sz="2000" dirty="0">
              <a:solidFill>
                <a:schemeClr val="tx1"/>
              </a:solidFill>
            </a:endParaRPr>
          </a:p>
          <a:p>
            <a:pPr algn="just"/>
            <a:r>
              <a:rPr lang="gu-IN" sz="2000" dirty="0">
                <a:solidFill>
                  <a:schemeClr val="tx1"/>
                </a:solidFill>
              </a:rPr>
              <a:t>Frequent hospitalisations and ambulance call-outs increase healthcare expenditure, particularly among individuals with uncontrolled seizures</a:t>
            </a:r>
            <a:r>
              <a:rPr lang="en-GB" sz="2000" dirty="0">
                <a:solidFill>
                  <a:schemeClr val="tx1"/>
                </a:solidFill>
              </a:rPr>
              <a:t> (</a:t>
            </a:r>
            <a:r>
              <a:rPr lang="gu-IN" sz="2000" dirty="0">
                <a:solidFill>
                  <a:schemeClr val="tx1"/>
                </a:solidFill>
              </a:rPr>
              <a:t>Ioannou</a:t>
            </a:r>
            <a:r>
              <a:rPr lang="en-GB" sz="2000" dirty="0">
                <a:solidFill>
                  <a:schemeClr val="tx1"/>
                </a:solidFill>
              </a:rPr>
              <a:t> et al, 2022)</a:t>
            </a:r>
            <a:r>
              <a:rPr lang="gu-IN" sz="2000" dirty="0">
                <a:solidFill>
                  <a:schemeClr val="tx1"/>
                </a:solidFill>
              </a:rPr>
              <a:t>.</a:t>
            </a:r>
            <a:endParaRPr lang="en-GB" sz="2000" dirty="0">
              <a:solidFill>
                <a:schemeClr val="tx1"/>
              </a:solidFill>
            </a:endParaRPr>
          </a:p>
          <a:p>
            <a:pPr algn="just"/>
            <a:r>
              <a:rPr lang="gu-IN" sz="2000" dirty="0">
                <a:solidFill>
                  <a:schemeClr val="tx1"/>
                </a:solidFill>
              </a:rPr>
              <a:t>Long-term antiseizure medication and specialist neurological care contribute significantly to direct medical costs</a:t>
            </a:r>
            <a:r>
              <a:rPr lang="en-GB" sz="2000" dirty="0">
                <a:solidFill>
                  <a:schemeClr val="tx1"/>
                </a:solidFill>
              </a:rPr>
              <a:t> (</a:t>
            </a:r>
            <a:r>
              <a:rPr lang="gu-IN" sz="2000" dirty="0">
                <a:solidFill>
                  <a:schemeClr val="tx1"/>
                </a:solidFill>
              </a:rPr>
              <a:t>Spooner</a:t>
            </a:r>
            <a:r>
              <a:rPr lang="en-GB" sz="2000" dirty="0">
                <a:solidFill>
                  <a:schemeClr val="tx1"/>
                </a:solidFill>
              </a:rPr>
              <a:t> et al, 2025)</a:t>
            </a:r>
            <a:r>
              <a:rPr lang="gu-IN" sz="2000" dirty="0">
                <a:solidFill>
                  <a:schemeClr val="tx1"/>
                </a:solidFill>
              </a:rPr>
              <a:t>.</a:t>
            </a:r>
            <a:endParaRPr lang="en-GB" sz="2000" dirty="0">
              <a:solidFill>
                <a:schemeClr val="tx1"/>
              </a:solidFill>
            </a:endParaRPr>
          </a:p>
          <a:p>
            <a:pPr algn="just"/>
            <a:r>
              <a:rPr lang="gu-IN" sz="2000" dirty="0">
                <a:solidFill>
                  <a:schemeClr val="tx1"/>
                </a:solidFill>
              </a:rPr>
              <a:t>Indirect costs arise from reduced employment, absenteeism, early retirement, and decreased workplace productivity</a:t>
            </a:r>
            <a:r>
              <a:rPr lang="en-GB" sz="2000" dirty="0">
                <a:solidFill>
                  <a:schemeClr val="tx1"/>
                </a:solidFill>
              </a:rPr>
              <a:t> (</a:t>
            </a:r>
            <a:r>
              <a:rPr lang="gu-IN" sz="2000" dirty="0">
                <a:solidFill>
                  <a:schemeClr val="tx1"/>
                </a:solidFill>
              </a:rPr>
              <a:t>Spooner</a:t>
            </a:r>
            <a:r>
              <a:rPr lang="en-GB" sz="2000" dirty="0">
                <a:solidFill>
                  <a:schemeClr val="tx1"/>
                </a:solidFill>
              </a:rPr>
              <a:t> et al, 2025)</a:t>
            </a:r>
            <a:r>
              <a:rPr lang="gu-IN" sz="2000" dirty="0">
                <a:solidFill>
                  <a:schemeClr val="tx1"/>
                </a:solidFill>
              </a:rPr>
              <a:t>.</a:t>
            </a:r>
          </a:p>
        </p:txBody>
      </p:sp>
    </p:spTree>
    <p:extLst>
      <p:ext uri="{BB962C8B-B14F-4D97-AF65-F5344CB8AC3E}">
        <p14:creationId xmlns:p14="http://schemas.microsoft.com/office/powerpoint/2010/main" val="3177730660"/>
      </p:ext>
    </p:extLst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Picture 3" descr="What is the Socioeconomic Burden of Cardiovascular Disease? -">
            <a:extLst>
              <a:ext uri="{FF2B5EF4-FFF2-40B4-BE49-F238E27FC236}">
                <a16:creationId xmlns:a16="http://schemas.microsoft.com/office/drawing/2014/main" id="{B95165CD-94E2-C378-3323-344D70921E87}"/>
              </a:ext>
            </a:extLst>
          </p:cNvPr>
          <p:cNvPicPr>
            <a:picLocks noChangeAspect="1"/>
          </p:cNvPicPr>
          <p:nvPr/>
        </p:nvPicPr>
        <p:blipFill>
          <a:blip r:embed="rId2"/>
          <a:srcRect l="19626" r="17128"/>
          <a:stretch>
            <a:fillRect/>
          </a:stretch>
        </p:blipFill>
        <p:spPr>
          <a:xfrm>
            <a:off x="4269854" y="-1"/>
            <a:ext cx="7922146" cy="6858001"/>
          </a:xfrm>
          <a:custGeom>
            <a:avLst/>
            <a:gdLst/>
            <a:ahLst/>
            <a:cxnLst/>
            <a:rect l="l" t="t" r="r" b="b"/>
            <a:pathLst>
              <a:path w="7922146" h="6858001">
                <a:moveTo>
                  <a:pt x="379987" y="0"/>
                </a:moveTo>
                <a:lnTo>
                  <a:pt x="5304971" y="0"/>
                </a:lnTo>
                <a:lnTo>
                  <a:pt x="7065281" y="0"/>
                </a:lnTo>
                <a:lnTo>
                  <a:pt x="7397540" y="0"/>
                </a:lnTo>
                <a:lnTo>
                  <a:pt x="7397540" y="1"/>
                </a:lnTo>
                <a:lnTo>
                  <a:pt x="7922146" y="1"/>
                </a:lnTo>
                <a:lnTo>
                  <a:pt x="7922146" y="6858001"/>
                </a:lnTo>
                <a:lnTo>
                  <a:pt x="7065281" y="6858001"/>
                </a:lnTo>
                <a:lnTo>
                  <a:pt x="7065281" y="6858000"/>
                </a:lnTo>
                <a:lnTo>
                  <a:pt x="5932989" y="6858000"/>
                </a:lnTo>
                <a:lnTo>
                  <a:pt x="5932989" y="6858001"/>
                </a:lnTo>
                <a:lnTo>
                  <a:pt x="27809" y="6858001"/>
                </a:lnTo>
                <a:lnTo>
                  <a:pt x="1803228" y="4521201"/>
                </a:lnTo>
                <a:close/>
                <a:moveTo>
                  <a:pt x="0" y="0"/>
                </a:moveTo>
                <a:lnTo>
                  <a:pt x="379987" y="0"/>
                </a:lnTo>
                <a:lnTo>
                  <a:pt x="0" y="407"/>
                </a:lnTo>
                <a:close/>
              </a:path>
            </a:pathLst>
          </a:custGeom>
        </p:spPr>
      </p:pic>
      <p:sp>
        <p:nvSpPr>
          <p:cNvPr id="2" name="Title 1">
            <a:extLst>
              <a:ext uri="{FF2B5EF4-FFF2-40B4-BE49-F238E27FC236}">
                <a16:creationId xmlns:a16="http://schemas.microsoft.com/office/drawing/2014/main" id="{397C6DE6-49D7-2165-40E0-8B26D85D741B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77333" y="609600"/>
            <a:ext cx="4079724" cy="1169989"/>
          </a:xfrm>
        </p:spPr>
        <p:txBody>
          <a:bodyPr>
            <a:normAutofit fontScale="90000"/>
          </a:bodyPr>
          <a:lstStyle/>
          <a:p>
            <a:r>
              <a:rPr lang="gu-IN" dirty="0"/>
              <a:t>Social Burden of Epilep</a:t>
            </a:r>
            <a:r>
              <a:rPr lang="en-GB" dirty="0" err="1"/>
              <a:t>sy</a:t>
            </a:r>
            <a:endParaRPr lang="gu-IN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810A33A7-B6AB-1F21-A312-2F8526BE47AB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37457" y="1970315"/>
            <a:ext cx="5236029" cy="4691742"/>
          </a:xfrm>
        </p:spPr>
        <p:txBody>
          <a:bodyPr>
            <a:normAutofit/>
          </a:bodyPr>
          <a:lstStyle/>
          <a:p>
            <a:pPr algn="just">
              <a:lnSpc>
                <a:spcPct val="90000"/>
              </a:lnSpc>
            </a:pPr>
            <a:r>
              <a:rPr lang="gu-IN" dirty="0">
                <a:solidFill>
                  <a:schemeClr val="tx1"/>
                </a:solidFill>
              </a:rPr>
              <a:t>Epilepsy can negatively affect education, employment, relationships, and independent living</a:t>
            </a:r>
            <a:r>
              <a:rPr lang="en-GB" dirty="0">
                <a:solidFill>
                  <a:schemeClr val="tx1"/>
                </a:solidFill>
              </a:rPr>
              <a:t> (</a:t>
            </a:r>
            <a:r>
              <a:rPr lang="gu-IN" dirty="0">
                <a:solidFill>
                  <a:schemeClr val="tx1"/>
                </a:solidFill>
              </a:rPr>
              <a:t>Ioannou</a:t>
            </a:r>
            <a:r>
              <a:rPr lang="en-GB" dirty="0">
                <a:solidFill>
                  <a:schemeClr val="tx1"/>
                </a:solidFill>
              </a:rPr>
              <a:t> et al, 2022)</a:t>
            </a:r>
            <a:r>
              <a:rPr lang="gu-IN" dirty="0">
                <a:solidFill>
                  <a:schemeClr val="tx1"/>
                </a:solidFill>
              </a:rPr>
              <a:t>.</a:t>
            </a:r>
          </a:p>
          <a:p>
            <a:pPr algn="just">
              <a:lnSpc>
                <a:spcPct val="90000"/>
              </a:lnSpc>
            </a:pPr>
            <a:r>
              <a:rPr lang="gu-IN" dirty="0">
                <a:solidFill>
                  <a:schemeClr val="tx1"/>
                </a:solidFill>
              </a:rPr>
              <a:t>Social stigma and misconceptions continue to contribute to discrimination and reduced social participation</a:t>
            </a:r>
            <a:r>
              <a:rPr lang="en-GB" dirty="0">
                <a:solidFill>
                  <a:schemeClr val="tx1"/>
                </a:solidFill>
              </a:rPr>
              <a:t> (</a:t>
            </a:r>
            <a:r>
              <a:rPr lang="gu-IN" dirty="0">
                <a:solidFill>
                  <a:schemeClr val="tx1"/>
                </a:solidFill>
              </a:rPr>
              <a:t>Ioannou</a:t>
            </a:r>
            <a:r>
              <a:rPr lang="en-GB" dirty="0">
                <a:solidFill>
                  <a:schemeClr val="tx1"/>
                </a:solidFill>
              </a:rPr>
              <a:t> et al, 2022)</a:t>
            </a:r>
            <a:r>
              <a:rPr lang="gu-IN" dirty="0">
                <a:solidFill>
                  <a:schemeClr val="tx1"/>
                </a:solidFill>
              </a:rPr>
              <a:t>.</a:t>
            </a:r>
          </a:p>
          <a:p>
            <a:pPr algn="just">
              <a:lnSpc>
                <a:spcPct val="90000"/>
              </a:lnSpc>
            </a:pPr>
            <a:r>
              <a:rPr lang="gu-IN" dirty="0">
                <a:solidFill>
                  <a:schemeClr val="tx1"/>
                </a:solidFill>
              </a:rPr>
              <a:t>Driving restrictions may limit independence and employment opportunities for many individuals</a:t>
            </a:r>
            <a:r>
              <a:rPr lang="en-GB" dirty="0">
                <a:solidFill>
                  <a:schemeClr val="tx1"/>
                </a:solidFill>
              </a:rPr>
              <a:t> (</a:t>
            </a:r>
            <a:r>
              <a:rPr lang="gu-IN" dirty="0">
                <a:solidFill>
                  <a:schemeClr val="tx1"/>
                </a:solidFill>
              </a:rPr>
              <a:t>Spooner</a:t>
            </a:r>
            <a:r>
              <a:rPr lang="en-GB" dirty="0">
                <a:solidFill>
                  <a:schemeClr val="tx1"/>
                </a:solidFill>
              </a:rPr>
              <a:t> et al, 2025)</a:t>
            </a:r>
            <a:r>
              <a:rPr lang="gu-IN" dirty="0">
                <a:solidFill>
                  <a:schemeClr val="tx1"/>
                </a:solidFill>
              </a:rPr>
              <a:t>.</a:t>
            </a:r>
          </a:p>
          <a:p>
            <a:pPr algn="just">
              <a:lnSpc>
                <a:spcPct val="90000"/>
              </a:lnSpc>
            </a:pPr>
            <a:r>
              <a:rPr lang="gu-IN" dirty="0">
                <a:solidFill>
                  <a:schemeClr val="tx1"/>
                </a:solidFill>
              </a:rPr>
              <a:t>Anxiety about experiencing seizures in public often leads to reduced confidence and social isolation</a:t>
            </a:r>
            <a:r>
              <a:rPr lang="en-GB" dirty="0">
                <a:solidFill>
                  <a:schemeClr val="tx1"/>
                </a:solidFill>
              </a:rPr>
              <a:t> (</a:t>
            </a:r>
            <a:r>
              <a:rPr lang="gu-IN" dirty="0">
                <a:solidFill>
                  <a:schemeClr val="tx1"/>
                </a:solidFill>
              </a:rPr>
              <a:t>Ioannou</a:t>
            </a:r>
            <a:r>
              <a:rPr lang="en-GB" dirty="0">
                <a:solidFill>
                  <a:schemeClr val="tx1"/>
                </a:solidFill>
              </a:rPr>
              <a:t> et al, 2022)</a:t>
            </a:r>
            <a:r>
              <a:rPr lang="gu-IN" dirty="0">
                <a:solidFill>
                  <a:schemeClr val="tx1"/>
                </a:solidFill>
              </a:rPr>
              <a:t>.</a:t>
            </a:r>
          </a:p>
          <a:p>
            <a:pPr algn="just">
              <a:lnSpc>
                <a:spcPct val="90000"/>
              </a:lnSpc>
            </a:pPr>
            <a:r>
              <a:rPr lang="gu-IN" dirty="0">
                <a:solidFill>
                  <a:schemeClr val="tx1"/>
                </a:solidFill>
              </a:rPr>
              <a:t>Family members and caregivers frequently experience emotional stress and increased caregiving responsibilities</a:t>
            </a:r>
            <a:r>
              <a:rPr lang="en-GB" dirty="0">
                <a:solidFill>
                  <a:schemeClr val="tx1"/>
                </a:solidFill>
              </a:rPr>
              <a:t> (</a:t>
            </a:r>
            <a:r>
              <a:rPr lang="gu-IN" dirty="0">
                <a:solidFill>
                  <a:schemeClr val="tx1"/>
                </a:solidFill>
              </a:rPr>
              <a:t>Spooner</a:t>
            </a:r>
            <a:r>
              <a:rPr lang="en-GB" dirty="0">
                <a:solidFill>
                  <a:schemeClr val="tx1"/>
                </a:solidFill>
              </a:rPr>
              <a:t> et al, 2025)</a:t>
            </a:r>
            <a:r>
              <a:rPr lang="gu-IN" dirty="0">
                <a:solidFill>
                  <a:schemeClr val="tx1"/>
                </a:solidFill>
              </a:rPr>
              <a:t>.</a:t>
            </a:r>
          </a:p>
        </p:txBody>
      </p:sp>
      <p:cxnSp>
        <p:nvCxnSpPr>
          <p:cNvPr id="9" name="Straight Connector 8">
            <a:extLst>
              <a:ext uri="{FF2B5EF4-FFF2-40B4-BE49-F238E27FC236}">
                <a16:creationId xmlns:a16="http://schemas.microsoft.com/office/drawing/2014/main" id="{64FA5DFF-7FE6-4855-84E6-DFA78EE978B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9371012" y="0"/>
            <a:ext cx="1219200" cy="6858000"/>
          </a:xfrm>
          <a:prstGeom prst="line">
            <a:avLst/>
          </a:prstGeom>
          <a:ln w="9525">
            <a:solidFill>
              <a:schemeClr val="bg1">
                <a:lumMod val="75000"/>
              </a:schemeClr>
            </a:solidFill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cxnSp>
        <p:nvCxnSpPr>
          <p:cNvPr id="11" name="Straight Connector 10">
            <a:extLst>
              <a:ext uri="{FF2B5EF4-FFF2-40B4-BE49-F238E27FC236}">
                <a16:creationId xmlns:a16="http://schemas.microsoft.com/office/drawing/2014/main" id="{2AFD8CBA-54A3-4363-991B-B9C631BBFA7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 flipH="1">
            <a:off x="7425267" y="3681413"/>
            <a:ext cx="4763558" cy="3176587"/>
          </a:xfrm>
          <a:prstGeom prst="line">
            <a:avLst/>
          </a:prstGeom>
          <a:ln w="9525">
            <a:solidFill>
              <a:schemeClr val="bg1">
                <a:lumMod val="85000"/>
              </a:schemeClr>
            </a:solidFill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sp>
        <p:nvSpPr>
          <p:cNvPr id="13" name="Rectangle 23">
            <a:extLst>
              <a:ext uri="{FF2B5EF4-FFF2-40B4-BE49-F238E27FC236}">
                <a16:creationId xmlns:a16="http://schemas.microsoft.com/office/drawing/2014/main" id="{3F088236-D655-4F88-B238-E1676235802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9181476" y="-8467"/>
            <a:ext cx="3007349" cy="6866467"/>
          </a:xfrm>
          <a:custGeom>
            <a:avLst/>
            <a:gdLst/>
            <a:ahLst/>
            <a:cxnLst/>
            <a:rect l="l" t="t" r="r" b="b"/>
            <a:pathLst>
              <a:path w="3007349" h="6866467">
                <a:moveTo>
                  <a:pt x="2045532" y="0"/>
                </a:moveTo>
                <a:lnTo>
                  <a:pt x="3007349" y="0"/>
                </a:lnTo>
                <a:lnTo>
                  <a:pt x="3007349" y="6866467"/>
                </a:lnTo>
                <a:lnTo>
                  <a:pt x="0" y="6866467"/>
                </a:lnTo>
                <a:lnTo>
                  <a:pt x="2045532" y="0"/>
                </a:lnTo>
                <a:close/>
              </a:path>
            </a:pathLst>
          </a:custGeom>
          <a:solidFill>
            <a:schemeClr val="accent1">
              <a:alpha val="30000"/>
            </a:schemeClr>
          </a:soli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/>
          <a:lstStyle/>
          <a:p>
            <a:endParaRPr lang="gu-IN"/>
          </a:p>
        </p:txBody>
      </p:sp>
      <p:sp>
        <p:nvSpPr>
          <p:cNvPr id="15" name="Rectangle 25">
            <a:extLst>
              <a:ext uri="{FF2B5EF4-FFF2-40B4-BE49-F238E27FC236}">
                <a16:creationId xmlns:a16="http://schemas.microsoft.com/office/drawing/2014/main" id="{3DAC0C92-199E-475C-9390-119A9B02727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9603442" y="-8467"/>
            <a:ext cx="2588558" cy="6866467"/>
          </a:xfrm>
          <a:custGeom>
            <a:avLst/>
            <a:gdLst/>
            <a:ahLst/>
            <a:cxnLst/>
            <a:rect l="l" t="t" r="r" b="b"/>
            <a:pathLst>
              <a:path w="2573311" h="6866467">
                <a:moveTo>
                  <a:pt x="0" y="0"/>
                </a:moveTo>
                <a:lnTo>
                  <a:pt x="2573311" y="0"/>
                </a:lnTo>
                <a:lnTo>
                  <a:pt x="2573311" y="6866467"/>
                </a:lnTo>
                <a:lnTo>
                  <a:pt x="1202336" y="6866467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20000"/>
            </a:schemeClr>
          </a:soli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/>
          <a:lstStyle/>
          <a:p>
            <a:endParaRPr lang="gu-IN"/>
          </a:p>
        </p:txBody>
      </p:sp>
      <p:sp>
        <p:nvSpPr>
          <p:cNvPr id="17" name="Isosceles Triangle 24">
            <a:extLst>
              <a:ext uri="{FF2B5EF4-FFF2-40B4-BE49-F238E27FC236}">
                <a16:creationId xmlns:a16="http://schemas.microsoft.com/office/drawing/2014/main" id="{C4CFB339-0ED8-4FE2-9EF1-6D1375B8499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8932333" y="3048000"/>
            <a:ext cx="3259667" cy="3810000"/>
          </a:xfrm>
          <a:prstGeom prst="triangle">
            <a:avLst>
              <a:gd name="adj" fmla="val 100000"/>
            </a:avLst>
          </a:prstGeom>
          <a:solidFill>
            <a:schemeClr val="accent2">
              <a:alpha val="72000"/>
            </a:schemeClr>
          </a:soli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/>
          <a:lstStyle/>
          <a:p>
            <a:endParaRPr lang="gu-IN"/>
          </a:p>
        </p:txBody>
      </p:sp>
      <p:sp>
        <p:nvSpPr>
          <p:cNvPr id="19" name="Rectangle 27">
            <a:extLst>
              <a:ext uri="{FF2B5EF4-FFF2-40B4-BE49-F238E27FC236}">
                <a16:creationId xmlns:a16="http://schemas.microsoft.com/office/drawing/2014/main" id="{31896C80-2069-4431-9C19-83B91373449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9334500" y="-8467"/>
            <a:ext cx="2854326" cy="6866467"/>
          </a:xfrm>
          <a:custGeom>
            <a:avLst/>
            <a:gdLst/>
            <a:ahLst/>
            <a:cxnLst/>
            <a:rect l="l" t="t" r="r" b="b"/>
            <a:pathLst>
              <a:path w="2858013" h="6866467">
                <a:moveTo>
                  <a:pt x="0" y="0"/>
                </a:moveTo>
                <a:lnTo>
                  <a:pt x="2858013" y="0"/>
                </a:lnTo>
                <a:lnTo>
                  <a:pt x="2858013" y="6866467"/>
                </a:lnTo>
                <a:lnTo>
                  <a:pt x="2473942" y="6866467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lumMod val="75000"/>
              <a:alpha val="47000"/>
            </a:schemeClr>
          </a:soli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/>
          <a:lstStyle/>
          <a:p>
            <a:endParaRPr lang="gu-IN"/>
          </a:p>
        </p:txBody>
      </p:sp>
      <p:sp>
        <p:nvSpPr>
          <p:cNvPr id="21" name="Rectangle 28">
            <a:extLst>
              <a:ext uri="{FF2B5EF4-FFF2-40B4-BE49-F238E27FC236}">
                <a16:creationId xmlns:a16="http://schemas.microsoft.com/office/drawing/2014/main" id="{BF120A21-0841-4823-B0C4-28AEBCEF9B7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0898730" y="-8467"/>
            <a:ext cx="1290094" cy="6866467"/>
          </a:xfrm>
          <a:custGeom>
            <a:avLst/>
            <a:gdLst/>
            <a:ahLst/>
            <a:cxnLst/>
            <a:rect l="l" t="t" r="r" b="b"/>
            <a:pathLst>
              <a:path w="1290094" h="6858000">
                <a:moveTo>
                  <a:pt x="1019735" y="0"/>
                </a:moveTo>
                <a:lnTo>
                  <a:pt x="1290094" y="0"/>
                </a:lnTo>
                <a:lnTo>
                  <a:pt x="1290094" y="6858000"/>
                </a:lnTo>
                <a:lnTo>
                  <a:pt x="0" y="6858000"/>
                </a:lnTo>
                <a:lnTo>
                  <a:pt x="1019735" y="0"/>
                </a:lnTo>
                <a:close/>
              </a:path>
            </a:pathLst>
          </a:custGeom>
          <a:solidFill>
            <a:schemeClr val="accent1">
              <a:lumMod val="60000"/>
              <a:lumOff val="40000"/>
              <a:alpha val="70000"/>
            </a:schemeClr>
          </a:soli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/>
          <a:lstStyle/>
          <a:p>
            <a:endParaRPr lang="gu-IN"/>
          </a:p>
        </p:txBody>
      </p:sp>
      <p:sp>
        <p:nvSpPr>
          <p:cNvPr id="23" name="Rectangle 29">
            <a:extLst>
              <a:ext uri="{FF2B5EF4-FFF2-40B4-BE49-F238E27FC236}">
                <a16:creationId xmlns:a16="http://schemas.microsoft.com/office/drawing/2014/main" id="{DBB05BAE-BBD3-4289-899F-A6851503C6B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0938999" y="-8467"/>
            <a:ext cx="1249825" cy="6866467"/>
          </a:xfrm>
          <a:custGeom>
            <a:avLst/>
            <a:gdLst/>
            <a:ahLst/>
            <a:cxnLst/>
            <a:rect l="l" t="t" r="r" b="b"/>
            <a:pathLst>
              <a:path w="1249825" h="6858000">
                <a:moveTo>
                  <a:pt x="0" y="0"/>
                </a:moveTo>
                <a:lnTo>
                  <a:pt x="1249825" y="0"/>
                </a:lnTo>
                <a:lnTo>
                  <a:pt x="1249825" y="6858000"/>
                </a:lnTo>
                <a:lnTo>
                  <a:pt x="1109382" y="68580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65000"/>
            </a:schemeClr>
          </a:soli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/>
          <a:lstStyle/>
          <a:p>
            <a:endParaRPr lang="gu-IN"/>
          </a:p>
        </p:txBody>
      </p:sp>
      <p:sp>
        <p:nvSpPr>
          <p:cNvPr id="25" name="Isosceles Triangle 29">
            <a:extLst>
              <a:ext uri="{FF2B5EF4-FFF2-40B4-BE49-F238E27FC236}">
                <a16:creationId xmlns:a16="http://schemas.microsoft.com/office/drawing/2014/main" id="{9874D11C-36F5-4BBE-A490-019A54E953B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0371666" y="3589867"/>
            <a:ext cx="1817159" cy="3268133"/>
          </a:xfrm>
          <a:prstGeom prst="triangle">
            <a:avLst>
              <a:gd name="adj" fmla="val 100000"/>
            </a:avLst>
          </a:prstGeom>
          <a:solidFill>
            <a:schemeClr val="accent1">
              <a:alpha val="80000"/>
            </a:schemeClr>
          </a:soli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/>
          <a:lstStyle/>
          <a:p>
            <a:endParaRPr lang="gu-IN"/>
          </a:p>
        </p:txBody>
      </p:sp>
    </p:spTree>
    <p:extLst>
      <p:ext uri="{BB962C8B-B14F-4D97-AF65-F5344CB8AC3E}">
        <p14:creationId xmlns:p14="http://schemas.microsoft.com/office/powerpoint/2010/main" val="3052449353"/>
      </p:ext>
    </p:extLst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cxnSp>
        <p:nvCxnSpPr>
          <p:cNvPr id="8" name="Straight Connector 7">
            <a:extLst>
              <a:ext uri="{FF2B5EF4-FFF2-40B4-BE49-F238E27FC236}">
                <a16:creationId xmlns:a16="http://schemas.microsoft.com/office/drawing/2014/main" id="{0B5F7E3B-C5F1-40E0-A491-558BAFBC112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4241804" y="1460500"/>
            <a:ext cx="0" cy="3937000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2" name="Title 1">
            <a:extLst>
              <a:ext uri="{FF2B5EF4-FFF2-40B4-BE49-F238E27FC236}">
                <a16:creationId xmlns:a16="http://schemas.microsoft.com/office/drawing/2014/main" id="{8E58E68B-0A33-A862-FCC3-0253CC09C793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43467" y="816638"/>
            <a:ext cx="3367359" cy="5224724"/>
          </a:xfrm>
        </p:spPr>
        <p:txBody>
          <a:bodyPr anchor="ctr">
            <a:normAutofit/>
          </a:bodyPr>
          <a:lstStyle/>
          <a:p>
            <a:pPr algn="ctr"/>
            <a:r>
              <a:rPr lang="gu-IN" sz="3200" dirty="0"/>
              <a:t>Initial Assessment of Epilepsy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0E81814F-EDD3-029D-4EFB-5581CC464043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4472783" y="816638"/>
            <a:ext cx="5404103" cy="5420876"/>
          </a:xfrm>
        </p:spPr>
        <p:txBody>
          <a:bodyPr anchor="ctr">
            <a:normAutofit/>
          </a:bodyPr>
          <a:lstStyle/>
          <a:p>
            <a:pPr algn="just"/>
            <a:r>
              <a:rPr lang="gu-IN" sz="2000" dirty="0">
                <a:solidFill>
                  <a:schemeClr val="tx1"/>
                </a:solidFill>
              </a:rPr>
              <a:t>A comprehensive assessment should identify seizure type, epilepsy syndrome, potential causes, and individual risk factors</a:t>
            </a:r>
            <a:r>
              <a:rPr lang="en-GB" sz="2000" dirty="0">
                <a:solidFill>
                  <a:schemeClr val="tx1"/>
                </a:solidFill>
              </a:rPr>
              <a:t> (</a:t>
            </a:r>
            <a:r>
              <a:rPr lang="gu-IN" sz="2000" dirty="0">
                <a:solidFill>
                  <a:schemeClr val="tx1"/>
                </a:solidFill>
              </a:rPr>
              <a:t>Mbizvo</a:t>
            </a:r>
            <a:r>
              <a:rPr lang="en-GB" sz="2000" dirty="0">
                <a:solidFill>
                  <a:schemeClr val="tx1"/>
                </a:solidFill>
              </a:rPr>
              <a:t> et al, 2020)</a:t>
            </a:r>
            <a:r>
              <a:rPr lang="gu-IN" sz="2000" dirty="0">
                <a:solidFill>
                  <a:schemeClr val="tx1"/>
                </a:solidFill>
              </a:rPr>
              <a:t>.</a:t>
            </a:r>
          </a:p>
          <a:p>
            <a:pPr algn="just"/>
            <a:r>
              <a:rPr lang="gu-IN" sz="2000" dirty="0">
                <a:solidFill>
                  <a:schemeClr val="tx1"/>
                </a:solidFill>
              </a:rPr>
              <a:t>Healthcare professionals should assess physical health, mental health, cognitive function, and social circumstances</a:t>
            </a:r>
            <a:r>
              <a:rPr lang="en-GB" sz="2000" dirty="0">
                <a:solidFill>
                  <a:schemeClr val="tx1"/>
                </a:solidFill>
              </a:rPr>
              <a:t> (</a:t>
            </a:r>
            <a:r>
              <a:rPr lang="gu-IN" sz="2000" dirty="0">
                <a:solidFill>
                  <a:schemeClr val="tx1"/>
                </a:solidFill>
              </a:rPr>
              <a:t>Mbizvo</a:t>
            </a:r>
            <a:r>
              <a:rPr lang="en-GB" sz="2000" dirty="0">
                <a:solidFill>
                  <a:schemeClr val="tx1"/>
                </a:solidFill>
              </a:rPr>
              <a:t> et al, 2020)</a:t>
            </a:r>
            <a:r>
              <a:rPr lang="gu-IN" sz="2000" dirty="0">
                <a:solidFill>
                  <a:schemeClr val="tx1"/>
                </a:solidFill>
              </a:rPr>
              <a:t>.</a:t>
            </a:r>
          </a:p>
          <a:p>
            <a:pPr algn="just"/>
            <a:r>
              <a:rPr lang="gu-IN" sz="2000" dirty="0">
                <a:solidFill>
                  <a:schemeClr val="tx1"/>
                </a:solidFill>
              </a:rPr>
              <a:t>Medication history and previous neurological conditions should be reviewed during the assessment</a:t>
            </a:r>
            <a:r>
              <a:rPr lang="en-GB" sz="2000" dirty="0">
                <a:solidFill>
                  <a:schemeClr val="tx1"/>
                </a:solidFill>
              </a:rPr>
              <a:t>  (</a:t>
            </a:r>
            <a:r>
              <a:rPr lang="gu-IN" sz="2000" dirty="0">
                <a:solidFill>
                  <a:schemeClr val="tx1"/>
                </a:solidFill>
              </a:rPr>
              <a:t>Fonferko-Shadrach</a:t>
            </a:r>
            <a:r>
              <a:rPr lang="en-GB" sz="2000" dirty="0">
                <a:solidFill>
                  <a:schemeClr val="tx1"/>
                </a:solidFill>
              </a:rPr>
              <a:t> et al, 2017)</a:t>
            </a:r>
            <a:r>
              <a:rPr lang="gu-IN" sz="2000" dirty="0">
                <a:solidFill>
                  <a:schemeClr val="tx1"/>
                </a:solidFill>
              </a:rPr>
              <a:t>.</a:t>
            </a:r>
          </a:p>
        </p:txBody>
      </p:sp>
    </p:spTree>
    <p:extLst>
      <p:ext uri="{BB962C8B-B14F-4D97-AF65-F5344CB8AC3E}">
        <p14:creationId xmlns:p14="http://schemas.microsoft.com/office/powerpoint/2010/main" val="452712681"/>
      </p:ext>
    </p:extLst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7F20037-405C-E280-B79F-773BA60DAAB2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70505" y="490066"/>
            <a:ext cx="8596668" cy="653143"/>
          </a:xfrm>
        </p:spPr>
        <p:txBody>
          <a:bodyPr>
            <a:normAutofit/>
          </a:bodyPr>
          <a:lstStyle/>
          <a:p>
            <a:pPr algn="ctr"/>
            <a:r>
              <a:rPr lang="gu-IN" sz="3200" dirty="0"/>
              <a:t>Diagnosis of Epilepsy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86F33B76-BC34-A9A2-B5A2-CEB8AB76468F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77334" y="1578429"/>
            <a:ext cx="7269237" cy="4462933"/>
          </a:xfrm>
        </p:spPr>
        <p:txBody>
          <a:bodyPr>
            <a:normAutofit/>
          </a:bodyPr>
          <a:lstStyle/>
          <a:p>
            <a:pPr algn="just"/>
            <a:r>
              <a:rPr lang="gu-IN" sz="2000" dirty="0">
                <a:solidFill>
                  <a:schemeClr val="tx1"/>
                </a:solidFill>
              </a:rPr>
              <a:t>Diagnosis begins with a detailed clinical history, including a description of the seizure from both the patient and any witnesses</a:t>
            </a:r>
            <a:r>
              <a:rPr lang="en-GB" sz="2000" dirty="0">
                <a:solidFill>
                  <a:schemeClr val="tx1"/>
                </a:solidFill>
              </a:rPr>
              <a:t> (</a:t>
            </a:r>
            <a:r>
              <a:rPr lang="gu-IN" sz="2000" dirty="0">
                <a:solidFill>
                  <a:schemeClr val="tx1"/>
                </a:solidFill>
              </a:rPr>
              <a:t>Fonferko-Shadrach</a:t>
            </a:r>
            <a:r>
              <a:rPr lang="en-GB" sz="2000" dirty="0">
                <a:solidFill>
                  <a:schemeClr val="tx1"/>
                </a:solidFill>
              </a:rPr>
              <a:t> et al, 2017)</a:t>
            </a:r>
            <a:r>
              <a:rPr lang="gu-IN" sz="2000" dirty="0">
                <a:solidFill>
                  <a:schemeClr val="tx1"/>
                </a:solidFill>
              </a:rPr>
              <a:t>.</a:t>
            </a:r>
          </a:p>
          <a:p>
            <a:pPr algn="just"/>
            <a:r>
              <a:rPr lang="gu-IN" sz="2000" dirty="0">
                <a:solidFill>
                  <a:schemeClr val="tx1"/>
                </a:solidFill>
              </a:rPr>
              <a:t>A neurological examination is performed to identify signs of underlying neurological disease</a:t>
            </a:r>
            <a:r>
              <a:rPr lang="en-GB" sz="2000" dirty="0">
                <a:solidFill>
                  <a:schemeClr val="tx1"/>
                </a:solidFill>
              </a:rPr>
              <a:t> (</a:t>
            </a:r>
            <a:r>
              <a:rPr lang="gu-IN" sz="2000" dirty="0">
                <a:solidFill>
                  <a:schemeClr val="tx1"/>
                </a:solidFill>
              </a:rPr>
              <a:t>Mbizvo</a:t>
            </a:r>
            <a:r>
              <a:rPr lang="en-GB" sz="2000" dirty="0">
                <a:solidFill>
                  <a:schemeClr val="tx1"/>
                </a:solidFill>
              </a:rPr>
              <a:t> et al, 2020)</a:t>
            </a:r>
            <a:r>
              <a:rPr lang="gu-IN" sz="2000" dirty="0">
                <a:solidFill>
                  <a:schemeClr val="tx1"/>
                </a:solidFill>
              </a:rPr>
              <a:t>.</a:t>
            </a:r>
          </a:p>
          <a:p>
            <a:pPr algn="just"/>
            <a:r>
              <a:rPr lang="gu-IN" sz="2000" dirty="0">
                <a:solidFill>
                  <a:schemeClr val="tx1"/>
                </a:solidFill>
              </a:rPr>
              <a:t>Electroencephalography (EEG) may provide supportive evidence but should not be used as the sole diagnostic test</a:t>
            </a:r>
            <a:r>
              <a:rPr lang="en-GB" sz="2000" dirty="0">
                <a:solidFill>
                  <a:schemeClr val="tx1"/>
                </a:solidFill>
              </a:rPr>
              <a:t> (</a:t>
            </a:r>
            <a:r>
              <a:rPr lang="gu-IN" sz="2000" dirty="0">
                <a:solidFill>
                  <a:schemeClr val="tx1"/>
                </a:solidFill>
              </a:rPr>
              <a:t>Mbizvo</a:t>
            </a:r>
            <a:r>
              <a:rPr lang="en-GB" sz="2000" dirty="0">
                <a:solidFill>
                  <a:schemeClr val="tx1"/>
                </a:solidFill>
              </a:rPr>
              <a:t> et al, 2020)</a:t>
            </a:r>
            <a:r>
              <a:rPr lang="gu-IN" sz="2000" dirty="0">
                <a:solidFill>
                  <a:schemeClr val="tx1"/>
                </a:solidFill>
              </a:rPr>
              <a:t>.</a:t>
            </a:r>
          </a:p>
          <a:p>
            <a:pPr algn="just"/>
            <a:r>
              <a:rPr lang="gu-IN" sz="2000" dirty="0">
                <a:solidFill>
                  <a:schemeClr val="tx1"/>
                </a:solidFill>
              </a:rPr>
              <a:t>Magnetic Resonance Imaging (MRI) is recommended to identify structural abnormalities that may contribute to epilepsy</a:t>
            </a:r>
            <a:r>
              <a:rPr lang="en-GB" sz="2000" dirty="0">
                <a:solidFill>
                  <a:schemeClr val="tx1"/>
                </a:solidFill>
              </a:rPr>
              <a:t>  (</a:t>
            </a:r>
            <a:r>
              <a:rPr lang="gu-IN" sz="2000" dirty="0">
                <a:solidFill>
                  <a:schemeClr val="tx1"/>
                </a:solidFill>
              </a:rPr>
              <a:t>Fonferko-Shadrach</a:t>
            </a:r>
            <a:r>
              <a:rPr lang="en-GB" sz="2000" dirty="0">
                <a:solidFill>
                  <a:schemeClr val="tx1"/>
                </a:solidFill>
              </a:rPr>
              <a:t> et al, 2017)</a:t>
            </a:r>
            <a:r>
              <a:rPr lang="gu-IN" sz="2000" dirty="0">
                <a:solidFill>
                  <a:schemeClr val="tx1"/>
                </a:solidFill>
              </a:rPr>
              <a:t>.</a:t>
            </a:r>
          </a:p>
        </p:txBody>
      </p:sp>
      <p:pic>
        <p:nvPicPr>
          <p:cNvPr id="4" name="Picture 3" descr="Diagnosis | Definition, Types, Examples, &amp; Facts | Britannica">
            <a:extLst>
              <a:ext uri="{FF2B5EF4-FFF2-40B4-BE49-F238E27FC236}">
                <a16:creationId xmlns:a16="http://schemas.microsoft.com/office/drawing/2014/main" id="{86F77006-0290-594A-A841-BE88419FC595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8218713" y="957942"/>
            <a:ext cx="3840247" cy="515983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328038968"/>
      </p:ext>
    </p:extLst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93388A1D-1D9B-DF74-6A7B-BF41A4C290DE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77334" y="609600"/>
            <a:ext cx="8596668" cy="957943"/>
          </a:xfrm>
        </p:spPr>
        <p:txBody>
          <a:bodyPr>
            <a:normAutofit fontScale="90000"/>
          </a:bodyPr>
          <a:lstStyle/>
          <a:p>
            <a:pPr algn="ctr"/>
            <a:r>
              <a:rPr lang="gu-IN" dirty="0"/>
              <a:t>Management of Epilepsy According to NICE Guideline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2C05B97F-51FE-D371-0437-20B0788984F7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24934" y="1992086"/>
            <a:ext cx="9326637" cy="4648200"/>
          </a:xfrm>
        </p:spPr>
        <p:txBody>
          <a:bodyPr>
            <a:normAutofit/>
          </a:bodyPr>
          <a:lstStyle/>
          <a:p>
            <a:pPr marL="0" indent="0" algn="just">
              <a:buNone/>
            </a:pPr>
            <a:r>
              <a:rPr lang="gu-IN" dirty="0">
                <a:solidFill>
                  <a:schemeClr val="tx1"/>
                </a:solidFill>
              </a:rPr>
              <a:t>NICE recommends that epilepsy management should be individualised according to seizure type, epilepsy syndrome, age, comorbidities, and patient preferences.</a:t>
            </a:r>
          </a:p>
          <a:p>
            <a:pPr algn="just"/>
            <a:r>
              <a:rPr lang="gu-IN" dirty="0">
                <a:solidFill>
                  <a:schemeClr val="tx1"/>
                </a:solidFill>
              </a:rPr>
              <a:t>Antiseizure medication should be selected based on clinical effectiveness, safety profile, and potential adverse effects</a:t>
            </a:r>
            <a:r>
              <a:rPr lang="en-GB" dirty="0">
                <a:solidFill>
                  <a:schemeClr val="tx1"/>
                </a:solidFill>
              </a:rPr>
              <a:t> (NICE, 2022)</a:t>
            </a:r>
            <a:r>
              <a:rPr lang="gu-IN" dirty="0">
                <a:solidFill>
                  <a:schemeClr val="tx1"/>
                </a:solidFill>
              </a:rPr>
              <a:t>.</a:t>
            </a:r>
          </a:p>
          <a:p>
            <a:pPr algn="just"/>
            <a:r>
              <a:rPr lang="gu-IN" dirty="0">
                <a:solidFill>
                  <a:schemeClr val="tx1"/>
                </a:solidFill>
              </a:rPr>
              <a:t>Regular follow-up is required to monitor seizure control, medication adherence, adverse effects, and overall wellbeing</a:t>
            </a:r>
            <a:r>
              <a:rPr lang="en-GB" dirty="0">
                <a:solidFill>
                  <a:schemeClr val="tx1"/>
                </a:solidFill>
              </a:rPr>
              <a:t> (</a:t>
            </a:r>
            <a:r>
              <a:rPr lang="gu-IN" dirty="0">
                <a:solidFill>
                  <a:schemeClr val="tx1"/>
                </a:solidFill>
              </a:rPr>
              <a:t>Perucca</a:t>
            </a:r>
            <a:r>
              <a:rPr lang="en-GB" dirty="0">
                <a:solidFill>
                  <a:schemeClr val="tx1"/>
                </a:solidFill>
              </a:rPr>
              <a:t> et al, 2018)</a:t>
            </a:r>
            <a:r>
              <a:rPr lang="gu-IN" dirty="0">
                <a:solidFill>
                  <a:schemeClr val="tx1"/>
                </a:solidFill>
              </a:rPr>
              <a:t>.</a:t>
            </a:r>
          </a:p>
          <a:p>
            <a:pPr algn="just"/>
            <a:r>
              <a:rPr lang="gu-IN" dirty="0">
                <a:solidFill>
                  <a:schemeClr val="tx1"/>
                </a:solidFill>
              </a:rPr>
              <a:t>Multidisciplinary care involving neurologists, epilepsy specialist nurses, pharmacists, psychologists, and primary care professionals should be encouraged</a:t>
            </a:r>
            <a:r>
              <a:rPr lang="en-GB" dirty="0">
                <a:solidFill>
                  <a:schemeClr val="tx1"/>
                </a:solidFill>
              </a:rPr>
              <a:t> (NICE, 2022)</a:t>
            </a:r>
            <a:r>
              <a:rPr lang="gu-IN" dirty="0">
                <a:solidFill>
                  <a:schemeClr val="tx1"/>
                </a:solidFill>
              </a:rPr>
              <a:t>.</a:t>
            </a:r>
          </a:p>
          <a:p>
            <a:pPr algn="just"/>
            <a:r>
              <a:rPr lang="gu-IN" dirty="0">
                <a:solidFill>
                  <a:schemeClr val="tx1"/>
                </a:solidFill>
              </a:rPr>
              <a:t>Shared decision-making and personalised care planning should underpin all stages of epilepsy management</a:t>
            </a:r>
            <a:r>
              <a:rPr lang="en-GB" dirty="0">
                <a:solidFill>
                  <a:schemeClr val="tx1"/>
                </a:solidFill>
              </a:rPr>
              <a:t> (NICE, 2022)</a:t>
            </a:r>
            <a:r>
              <a:rPr lang="gu-IN" dirty="0">
                <a:solidFill>
                  <a:schemeClr val="tx1"/>
                </a:solidFill>
              </a:rPr>
              <a:t>.</a:t>
            </a:r>
          </a:p>
          <a:p>
            <a:pPr algn="just"/>
            <a:r>
              <a:rPr lang="gu-IN" dirty="0">
                <a:solidFill>
                  <a:schemeClr val="tx1"/>
                </a:solidFill>
              </a:rPr>
              <a:t>Patients should receive education on seizure triggers, medication adherence, lifestyle management, and when to seek emergency medical assistance</a:t>
            </a:r>
            <a:r>
              <a:rPr lang="en-GB" dirty="0">
                <a:solidFill>
                  <a:schemeClr val="tx1"/>
                </a:solidFill>
              </a:rPr>
              <a:t> (</a:t>
            </a:r>
            <a:r>
              <a:rPr lang="gu-IN" dirty="0">
                <a:solidFill>
                  <a:schemeClr val="tx1"/>
                </a:solidFill>
              </a:rPr>
              <a:t>Perucca</a:t>
            </a:r>
            <a:r>
              <a:rPr lang="en-GB" dirty="0">
                <a:solidFill>
                  <a:schemeClr val="tx1"/>
                </a:solidFill>
              </a:rPr>
              <a:t> et al, 2018)</a:t>
            </a:r>
            <a:r>
              <a:rPr lang="gu-IN" dirty="0">
                <a:solidFill>
                  <a:schemeClr val="tx1"/>
                </a:solidFill>
              </a:rPr>
              <a:t>.</a:t>
            </a:r>
          </a:p>
        </p:txBody>
      </p:sp>
    </p:spTree>
    <p:extLst>
      <p:ext uri="{BB962C8B-B14F-4D97-AF65-F5344CB8AC3E}">
        <p14:creationId xmlns:p14="http://schemas.microsoft.com/office/powerpoint/2010/main" val="1692013734"/>
      </p:ext>
    </p:extLst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66C9BC4E-3FD2-EBC8-E399-C9ED657D2E92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97971" y="272143"/>
            <a:ext cx="10689771" cy="555172"/>
          </a:xfrm>
        </p:spPr>
        <p:txBody>
          <a:bodyPr>
            <a:noAutofit/>
          </a:bodyPr>
          <a:lstStyle/>
          <a:p>
            <a:pPr algn="ctr"/>
            <a:r>
              <a:rPr lang="gu-IN" sz="2800" dirty="0"/>
              <a:t>Chronic Care Model (CCM) in Epilepsy Management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49995DD9-7723-A3BF-0917-E7B229A983E8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261257" y="1034144"/>
            <a:ext cx="9525000" cy="5693228"/>
          </a:xfrm>
        </p:spPr>
        <p:txBody>
          <a:bodyPr>
            <a:normAutofit fontScale="92500" lnSpcReduction="20000"/>
          </a:bodyPr>
          <a:lstStyle/>
          <a:p>
            <a:pPr algn="just"/>
            <a:r>
              <a:rPr lang="gu-IN" sz="2000" b="1" dirty="0">
                <a:solidFill>
                  <a:schemeClr val="tx1"/>
                </a:solidFill>
              </a:rPr>
              <a:t>Person-centred care: </a:t>
            </a:r>
            <a:r>
              <a:rPr lang="gu-IN" sz="2000" dirty="0">
                <a:solidFill>
                  <a:schemeClr val="tx1"/>
                </a:solidFill>
              </a:rPr>
              <a:t>The model places individuals at the centre of care by encouraging active participation in managing their epilepsy</a:t>
            </a:r>
            <a:r>
              <a:rPr lang="en-GB" sz="2000" dirty="0">
                <a:solidFill>
                  <a:schemeClr val="tx1"/>
                </a:solidFill>
              </a:rPr>
              <a:t> (</a:t>
            </a:r>
            <a:r>
              <a:rPr lang="gu-IN" sz="2000" dirty="0">
                <a:solidFill>
                  <a:schemeClr val="tx1"/>
                </a:solidFill>
              </a:rPr>
              <a:t>Ishii</a:t>
            </a:r>
            <a:r>
              <a:rPr lang="en-GB" sz="2000" dirty="0">
                <a:solidFill>
                  <a:schemeClr val="tx1"/>
                </a:solidFill>
              </a:rPr>
              <a:t>, 2025)</a:t>
            </a:r>
            <a:r>
              <a:rPr lang="gu-IN" sz="2000" dirty="0">
                <a:solidFill>
                  <a:schemeClr val="tx1"/>
                </a:solidFill>
              </a:rPr>
              <a:t>.</a:t>
            </a:r>
          </a:p>
          <a:p>
            <a:pPr algn="just"/>
            <a:r>
              <a:rPr lang="gu-IN" sz="2000" b="1" dirty="0">
                <a:solidFill>
                  <a:schemeClr val="tx1"/>
                </a:solidFill>
              </a:rPr>
              <a:t>Self-management support: </a:t>
            </a:r>
            <a:r>
              <a:rPr lang="gu-IN" sz="2000" dirty="0">
                <a:solidFill>
                  <a:schemeClr val="tx1"/>
                </a:solidFill>
              </a:rPr>
              <a:t>Patients are provided with education and resources to improve medication adherence, recognise seizure triggers, and manage their condition effectively</a:t>
            </a:r>
            <a:r>
              <a:rPr lang="en-GB" sz="2000" dirty="0">
                <a:solidFill>
                  <a:schemeClr val="tx1"/>
                </a:solidFill>
              </a:rPr>
              <a:t> (</a:t>
            </a:r>
            <a:r>
              <a:rPr lang="gu-IN" sz="2000" dirty="0">
                <a:solidFill>
                  <a:schemeClr val="tx1"/>
                </a:solidFill>
              </a:rPr>
              <a:t>Sawchuk</a:t>
            </a:r>
            <a:r>
              <a:rPr lang="en-GB" sz="2000" dirty="0">
                <a:solidFill>
                  <a:schemeClr val="tx1"/>
                </a:solidFill>
              </a:rPr>
              <a:t> et al, 2017)</a:t>
            </a:r>
            <a:r>
              <a:rPr lang="gu-IN" sz="2000" dirty="0">
                <a:solidFill>
                  <a:schemeClr val="tx1"/>
                </a:solidFill>
              </a:rPr>
              <a:t>.</a:t>
            </a:r>
          </a:p>
          <a:p>
            <a:pPr algn="just"/>
            <a:r>
              <a:rPr lang="gu-IN" sz="2000" b="1" dirty="0">
                <a:solidFill>
                  <a:schemeClr val="tx1"/>
                </a:solidFill>
              </a:rPr>
              <a:t>Delivery system design</a:t>
            </a:r>
            <a:r>
              <a:rPr lang="gu-IN" sz="2000" dirty="0">
                <a:solidFill>
                  <a:schemeClr val="tx1"/>
                </a:solidFill>
              </a:rPr>
              <a:t>: A multidisciplinary team, including neurologists, epilepsy specialist nurses, pharmacists, and primary care professionals, delivers coordinated and continuous care</a:t>
            </a:r>
            <a:r>
              <a:rPr lang="en-GB" sz="2000" dirty="0">
                <a:solidFill>
                  <a:schemeClr val="tx1"/>
                </a:solidFill>
              </a:rPr>
              <a:t> (</a:t>
            </a:r>
            <a:r>
              <a:rPr lang="gu-IN" sz="2000" dirty="0">
                <a:solidFill>
                  <a:schemeClr val="tx1"/>
                </a:solidFill>
              </a:rPr>
              <a:t>Ishii</a:t>
            </a:r>
            <a:r>
              <a:rPr lang="en-GB" sz="2000" dirty="0">
                <a:solidFill>
                  <a:schemeClr val="tx1"/>
                </a:solidFill>
              </a:rPr>
              <a:t>, 2025)</a:t>
            </a:r>
            <a:r>
              <a:rPr lang="gu-IN" sz="2000" dirty="0">
                <a:solidFill>
                  <a:schemeClr val="tx1"/>
                </a:solidFill>
              </a:rPr>
              <a:t>.</a:t>
            </a:r>
          </a:p>
          <a:p>
            <a:pPr algn="just"/>
            <a:r>
              <a:rPr lang="gu-IN" sz="2000" b="1" dirty="0">
                <a:solidFill>
                  <a:schemeClr val="tx1"/>
                </a:solidFill>
              </a:rPr>
              <a:t>Decision support: </a:t>
            </a:r>
            <a:r>
              <a:rPr lang="gu-IN" sz="2000" dirty="0">
                <a:solidFill>
                  <a:schemeClr val="tx1"/>
                </a:solidFill>
              </a:rPr>
              <a:t>Clinical decisions are guided by evidence-based recommendations, such as NICE Guideline, to ensure consistent and high-quality care</a:t>
            </a:r>
            <a:r>
              <a:rPr lang="en-GB" sz="2000" dirty="0">
                <a:solidFill>
                  <a:schemeClr val="tx1"/>
                </a:solidFill>
              </a:rPr>
              <a:t> (</a:t>
            </a:r>
            <a:r>
              <a:rPr lang="gu-IN" sz="2000" dirty="0">
                <a:solidFill>
                  <a:schemeClr val="tx1"/>
                </a:solidFill>
              </a:rPr>
              <a:t>Sawchuk</a:t>
            </a:r>
            <a:r>
              <a:rPr lang="en-GB" sz="2000" dirty="0">
                <a:solidFill>
                  <a:schemeClr val="tx1"/>
                </a:solidFill>
              </a:rPr>
              <a:t> et al, 2017)</a:t>
            </a:r>
            <a:r>
              <a:rPr lang="gu-IN" sz="2000" dirty="0">
                <a:solidFill>
                  <a:schemeClr val="tx1"/>
                </a:solidFill>
              </a:rPr>
              <a:t>.</a:t>
            </a:r>
          </a:p>
          <a:p>
            <a:pPr algn="just"/>
            <a:r>
              <a:rPr lang="gu-IN" sz="2000" b="1" dirty="0">
                <a:solidFill>
                  <a:schemeClr val="tx1"/>
                </a:solidFill>
              </a:rPr>
              <a:t>Clinical information systems: </a:t>
            </a:r>
            <a:r>
              <a:rPr lang="gu-IN" sz="2000" dirty="0">
                <a:solidFill>
                  <a:schemeClr val="tx1"/>
                </a:solidFill>
              </a:rPr>
              <a:t>Electronic health records and seizure monitoring tools enable regular follow-up, treatment evaluation, and continuity of care</a:t>
            </a:r>
            <a:r>
              <a:rPr lang="en-GB" sz="2000" dirty="0">
                <a:solidFill>
                  <a:schemeClr val="tx1"/>
                </a:solidFill>
              </a:rPr>
              <a:t> (</a:t>
            </a:r>
            <a:r>
              <a:rPr lang="gu-IN" sz="2000" dirty="0">
                <a:solidFill>
                  <a:schemeClr val="tx1"/>
                </a:solidFill>
              </a:rPr>
              <a:t>Ishii</a:t>
            </a:r>
            <a:r>
              <a:rPr lang="en-GB" sz="2000" dirty="0">
                <a:solidFill>
                  <a:schemeClr val="tx1"/>
                </a:solidFill>
              </a:rPr>
              <a:t>, 2025)</a:t>
            </a:r>
            <a:r>
              <a:rPr lang="gu-IN" sz="2000" dirty="0">
                <a:solidFill>
                  <a:schemeClr val="tx1"/>
                </a:solidFill>
              </a:rPr>
              <a:t>.</a:t>
            </a:r>
          </a:p>
          <a:p>
            <a:pPr algn="just"/>
            <a:r>
              <a:rPr lang="gu-IN" sz="2000" b="1" dirty="0">
                <a:solidFill>
                  <a:schemeClr val="tx1"/>
                </a:solidFill>
              </a:rPr>
              <a:t>Community resources: </a:t>
            </a:r>
            <a:r>
              <a:rPr lang="gu-IN" sz="2000" dirty="0">
                <a:solidFill>
                  <a:schemeClr val="tx1"/>
                </a:solidFill>
              </a:rPr>
              <a:t>Community organisations and epilepsy charities provide education, peer support, and practical advice to enhance patient wellbeing</a:t>
            </a:r>
            <a:r>
              <a:rPr lang="en-GB" sz="2000" dirty="0">
                <a:solidFill>
                  <a:schemeClr val="tx1"/>
                </a:solidFill>
              </a:rPr>
              <a:t> (</a:t>
            </a:r>
            <a:r>
              <a:rPr lang="gu-IN" sz="2000" dirty="0">
                <a:solidFill>
                  <a:schemeClr val="tx1"/>
                </a:solidFill>
              </a:rPr>
              <a:t>Sawchuk</a:t>
            </a:r>
            <a:r>
              <a:rPr lang="en-GB" sz="2000" dirty="0">
                <a:solidFill>
                  <a:schemeClr val="tx1"/>
                </a:solidFill>
              </a:rPr>
              <a:t> et al, 2017)</a:t>
            </a:r>
            <a:r>
              <a:rPr lang="gu-IN" sz="2000" dirty="0">
                <a:solidFill>
                  <a:schemeClr val="tx1"/>
                </a:solidFill>
              </a:rPr>
              <a:t>.</a:t>
            </a:r>
          </a:p>
          <a:p>
            <a:pPr algn="just"/>
            <a:r>
              <a:rPr lang="gu-IN" sz="2000" b="1" dirty="0">
                <a:solidFill>
                  <a:schemeClr val="tx1"/>
                </a:solidFill>
              </a:rPr>
              <a:t>Improved outcomes: </a:t>
            </a:r>
            <a:r>
              <a:rPr lang="gu-IN" sz="2000" dirty="0">
                <a:solidFill>
                  <a:schemeClr val="tx1"/>
                </a:solidFill>
              </a:rPr>
              <a:t>By integrating these components, the Chronic Care Model enhances seizure control, improves quality of life, and reduces avoidable hospital admissions</a:t>
            </a:r>
            <a:r>
              <a:rPr lang="en-GB" sz="2000" dirty="0">
                <a:solidFill>
                  <a:schemeClr val="tx1"/>
                </a:solidFill>
              </a:rPr>
              <a:t> (</a:t>
            </a:r>
            <a:r>
              <a:rPr lang="gu-IN" sz="2000" dirty="0">
                <a:solidFill>
                  <a:schemeClr val="tx1"/>
                </a:solidFill>
              </a:rPr>
              <a:t>Sawchuk</a:t>
            </a:r>
            <a:r>
              <a:rPr lang="en-GB" sz="2000" dirty="0">
                <a:solidFill>
                  <a:schemeClr val="tx1"/>
                </a:solidFill>
              </a:rPr>
              <a:t> et al, 2017)</a:t>
            </a:r>
            <a:r>
              <a:rPr lang="gu-IN" sz="2000" dirty="0">
                <a:solidFill>
                  <a:schemeClr val="tx1"/>
                </a:solidFill>
              </a:rPr>
              <a:t>.</a:t>
            </a:r>
          </a:p>
        </p:txBody>
      </p:sp>
    </p:spTree>
    <p:extLst>
      <p:ext uri="{BB962C8B-B14F-4D97-AF65-F5344CB8AC3E}">
        <p14:creationId xmlns:p14="http://schemas.microsoft.com/office/powerpoint/2010/main" val="4108816017"/>
      </p:ext>
    </p:extLst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14" name="Group 13">
            <a:extLst>
              <a:ext uri="{FF2B5EF4-FFF2-40B4-BE49-F238E27FC236}">
                <a16:creationId xmlns:a16="http://schemas.microsoft.com/office/drawing/2014/main" id="{A4D026A2-7476-44B0-9648-BB98882F7BA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0" y="-8467"/>
            <a:ext cx="12192000" cy="6866467"/>
            <a:chOff x="0" y="-8467"/>
            <a:chExt cx="12192000" cy="6866467"/>
          </a:xfrm>
        </p:grpSpPr>
        <p:cxnSp>
          <p:nvCxnSpPr>
            <p:cNvPr id="15" name="Straight Connector 14">
              <a:extLst>
                <a:ext uri="{FF2B5EF4-FFF2-40B4-BE49-F238E27FC236}">
                  <a16:creationId xmlns:a16="http://schemas.microsoft.com/office/drawing/2014/main" id="{48F8FC21-0A44-4045-95A1-B7935DBC603D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Cxn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CxnSpPr>
          <p:spPr>
            <a:xfrm>
              <a:off x="9371012" y="0"/>
              <a:ext cx="1219200" cy="6858000"/>
            </a:xfrm>
            <a:prstGeom prst="line">
              <a:avLst/>
            </a:prstGeom>
            <a:ln w="9525">
              <a:solidFill>
                <a:schemeClr val="accent1">
                  <a:alpha val="70000"/>
                </a:schemeClr>
              </a:solidFill>
            </a:ln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6" name="Straight Connector 15">
              <a:extLst>
                <a:ext uri="{FF2B5EF4-FFF2-40B4-BE49-F238E27FC236}">
                  <a16:creationId xmlns:a16="http://schemas.microsoft.com/office/drawing/2014/main" id="{0209B962-CD29-4D46-A7B0-10F6C7CF1C0F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Cxn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CxnSpPr>
          <p:spPr>
            <a:xfrm flipH="1">
              <a:off x="7425267" y="3681413"/>
              <a:ext cx="4763558" cy="3176587"/>
            </a:xfrm>
            <a:prstGeom prst="line">
              <a:avLst/>
            </a:prstGeom>
            <a:ln w="9525">
              <a:solidFill>
                <a:schemeClr val="accent1">
                  <a:alpha val="70000"/>
                </a:schemeClr>
              </a:solidFill>
            </a:ln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</p:cxnSp>
        <p:sp>
          <p:nvSpPr>
            <p:cNvPr id="17" name="Rectangle 23">
              <a:extLst>
                <a:ext uri="{FF2B5EF4-FFF2-40B4-BE49-F238E27FC236}">
                  <a16:creationId xmlns:a16="http://schemas.microsoft.com/office/drawing/2014/main" id="{CC8D40CF-4D47-411D-A8B7-0E4B29E9832B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9181476" y="-8467"/>
              <a:ext cx="3007349" cy="6866467"/>
            </a:xfrm>
            <a:custGeom>
              <a:avLst/>
              <a:gdLst/>
              <a:ahLst/>
              <a:cxnLst/>
              <a:rect l="l" t="t" r="r" b="b"/>
              <a:pathLst>
                <a:path w="3007349" h="6866467">
                  <a:moveTo>
                    <a:pt x="2045532" y="0"/>
                  </a:moveTo>
                  <a:lnTo>
                    <a:pt x="3007349" y="0"/>
                  </a:lnTo>
                  <a:lnTo>
                    <a:pt x="3007349" y="6866467"/>
                  </a:lnTo>
                  <a:lnTo>
                    <a:pt x="0" y="6866467"/>
                  </a:lnTo>
                  <a:lnTo>
                    <a:pt x="2045532" y="0"/>
                  </a:lnTo>
                  <a:close/>
                </a:path>
              </a:pathLst>
            </a:custGeom>
            <a:solidFill>
              <a:schemeClr val="accent1">
                <a:alpha val="36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/>
            <a:lstStyle/>
            <a:p>
              <a:endParaRPr lang="gu-IN"/>
            </a:p>
          </p:txBody>
        </p:sp>
        <p:sp>
          <p:nvSpPr>
            <p:cNvPr id="18" name="Rectangle 25">
              <a:extLst>
                <a:ext uri="{FF2B5EF4-FFF2-40B4-BE49-F238E27FC236}">
                  <a16:creationId xmlns:a16="http://schemas.microsoft.com/office/drawing/2014/main" id="{9B48A2AD-5257-4384-A7F5-A1EE4E6883A5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9603442" y="-8467"/>
              <a:ext cx="2588558" cy="6866467"/>
            </a:xfrm>
            <a:custGeom>
              <a:avLst/>
              <a:gdLst/>
              <a:ahLst/>
              <a:cxnLst/>
              <a:rect l="l" t="t" r="r" b="b"/>
              <a:pathLst>
                <a:path w="2573311" h="6866467">
                  <a:moveTo>
                    <a:pt x="0" y="0"/>
                  </a:moveTo>
                  <a:lnTo>
                    <a:pt x="2573311" y="0"/>
                  </a:lnTo>
                  <a:lnTo>
                    <a:pt x="2573311" y="6866467"/>
                  </a:lnTo>
                  <a:lnTo>
                    <a:pt x="1202336" y="6866467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1">
                <a:alpha val="2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/>
            <a:lstStyle/>
            <a:p>
              <a:endParaRPr lang="gu-IN"/>
            </a:p>
          </p:txBody>
        </p:sp>
        <p:sp>
          <p:nvSpPr>
            <p:cNvPr id="19" name="Isosceles Triangle 18">
              <a:extLst>
                <a:ext uri="{FF2B5EF4-FFF2-40B4-BE49-F238E27FC236}">
                  <a16:creationId xmlns:a16="http://schemas.microsoft.com/office/drawing/2014/main" id="{04C26DE3-844C-47DA-831E-E7D7BF617EC2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8932333" y="3048000"/>
              <a:ext cx="3259667" cy="3810000"/>
            </a:xfrm>
            <a:prstGeom prst="triangle">
              <a:avLst>
                <a:gd name="adj" fmla="val 100000"/>
              </a:avLst>
            </a:prstGeom>
            <a:solidFill>
              <a:schemeClr val="accent1">
                <a:lumMod val="75000"/>
                <a:alpha val="66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/>
            <a:lstStyle/>
            <a:p>
              <a:endParaRPr lang="gu-IN"/>
            </a:p>
          </p:txBody>
        </p:sp>
        <p:sp>
          <p:nvSpPr>
            <p:cNvPr id="20" name="Rectangle 27">
              <a:extLst>
                <a:ext uri="{FF2B5EF4-FFF2-40B4-BE49-F238E27FC236}">
                  <a16:creationId xmlns:a16="http://schemas.microsoft.com/office/drawing/2014/main" id="{922D975E-0684-4AA6-9FB7-929B250D5389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9334500" y="-8467"/>
              <a:ext cx="2854326" cy="6866467"/>
            </a:xfrm>
            <a:custGeom>
              <a:avLst/>
              <a:gdLst/>
              <a:ahLst/>
              <a:cxnLst/>
              <a:rect l="l" t="t" r="r" b="b"/>
              <a:pathLst>
                <a:path w="2858013" h="6866467">
                  <a:moveTo>
                    <a:pt x="0" y="0"/>
                  </a:moveTo>
                  <a:lnTo>
                    <a:pt x="2858013" y="0"/>
                  </a:lnTo>
                  <a:lnTo>
                    <a:pt x="2858013" y="6866467"/>
                  </a:lnTo>
                  <a:lnTo>
                    <a:pt x="2473942" y="6866467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1">
                <a:lumMod val="75000"/>
                <a:alpha val="5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/>
            <a:lstStyle/>
            <a:p>
              <a:endParaRPr lang="gu-IN"/>
            </a:p>
          </p:txBody>
        </p:sp>
        <p:sp>
          <p:nvSpPr>
            <p:cNvPr id="21" name="Rectangle 28">
              <a:extLst>
                <a:ext uri="{FF2B5EF4-FFF2-40B4-BE49-F238E27FC236}">
                  <a16:creationId xmlns:a16="http://schemas.microsoft.com/office/drawing/2014/main" id="{38ED5A9A-F0C7-4547-BC1E-22FC89BD26D1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10898730" y="-8467"/>
              <a:ext cx="1290094" cy="6866467"/>
            </a:xfrm>
            <a:custGeom>
              <a:avLst/>
              <a:gdLst/>
              <a:ahLst/>
              <a:cxnLst/>
              <a:rect l="l" t="t" r="r" b="b"/>
              <a:pathLst>
                <a:path w="1290094" h="6858000">
                  <a:moveTo>
                    <a:pt x="1019735" y="0"/>
                  </a:moveTo>
                  <a:lnTo>
                    <a:pt x="1290094" y="0"/>
                  </a:lnTo>
                  <a:lnTo>
                    <a:pt x="1290094" y="6858000"/>
                  </a:lnTo>
                  <a:lnTo>
                    <a:pt x="0" y="6858000"/>
                  </a:lnTo>
                  <a:lnTo>
                    <a:pt x="1019735" y="0"/>
                  </a:lnTo>
                  <a:close/>
                </a:path>
              </a:pathLst>
            </a:custGeom>
            <a:solidFill>
              <a:schemeClr val="accent2">
                <a:alpha val="7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/>
            <a:lstStyle/>
            <a:p>
              <a:endParaRPr lang="gu-IN"/>
            </a:p>
          </p:txBody>
        </p:sp>
        <p:sp>
          <p:nvSpPr>
            <p:cNvPr id="22" name="Rectangle 29">
              <a:extLst>
                <a:ext uri="{FF2B5EF4-FFF2-40B4-BE49-F238E27FC236}">
                  <a16:creationId xmlns:a16="http://schemas.microsoft.com/office/drawing/2014/main" id="{2D743765-A245-4349-A5CE-4AB5F078F91E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10938999" y="-8467"/>
              <a:ext cx="1249825" cy="6866467"/>
            </a:xfrm>
            <a:custGeom>
              <a:avLst/>
              <a:gdLst/>
              <a:ahLst/>
              <a:cxnLst/>
              <a:rect l="l" t="t" r="r" b="b"/>
              <a:pathLst>
                <a:path w="1249825" h="6858000">
                  <a:moveTo>
                    <a:pt x="0" y="0"/>
                  </a:moveTo>
                  <a:lnTo>
                    <a:pt x="1249825" y="0"/>
                  </a:lnTo>
                  <a:lnTo>
                    <a:pt x="1249825" y="6858000"/>
                  </a:lnTo>
                  <a:lnTo>
                    <a:pt x="1109382" y="685800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2">
                <a:lumMod val="75000"/>
                <a:alpha val="8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/>
            <a:lstStyle/>
            <a:p>
              <a:endParaRPr lang="gu-IN"/>
            </a:p>
          </p:txBody>
        </p:sp>
        <p:sp>
          <p:nvSpPr>
            <p:cNvPr id="23" name="Isosceles Triangle 22">
              <a:extLst>
                <a:ext uri="{FF2B5EF4-FFF2-40B4-BE49-F238E27FC236}">
                  <a16:creationId xmlns:a16="http://schemas.microsoft.com/office/drawing/2014/main" id="{0AF7217B-D042-44D2-9FC7-71FAB6651A47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10371666" y="3589867"/>
              <a:ext cx="1817159" cy="3268133"/>
            </a:xfrm>
            <a:prstGeom prst="triangle">
              <a:avLst>
                <a:gd name="adj" fmla="val 100000"/>
              </a:avLst>
            </a:prstGeom>
            <a:solidFill>
              <a:schemeClr val="accent1">
                <a:lumMod val="75000"/>
                <a:alpha val="66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/>
            <a:lstStyle/>
            <a:p>
              <a:endParaRPr lang="gu-IN"/>
            </a:p>
          </p:txBody>
        </p:sp>
        <p:sp>
          <p:nvSpPr>
            <p:cNvPr id="24" name="Isosceles Triangle 23">
              <a:extLst>
                <a:ext uri="{FF2B5EF4-FFF2-40B4-BE49-F238E27FC236}">
                  <a16:creationId xmlns:a16="http://schemas.microsoft.com/office/drawing/2014/main" id="{1CC9171B-8BEB-48B1-B9BE-E9584522D074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0" y="4013200"/>
              <a:ext cx="448733" cy="2844800"/>
            </a:xfrm>
            <a:prstGeom prst="triangle">
              <a:avLst>
                <a:gd name="adj" fmla="val 0"/>
              </a:avLst>
            </a:prstGeom>
            <a:solidFill>
              <a:schemeClr val="accent1">
                <a:alpha val="7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/>
            <a:lstStyle/>
            <a:p>
              <a:endParaRPr lang="gu-IN"/>
            </a:p>
          </p:txBody>
        </p:sp>
      </p:grpSp>
      <p:sp>
        <p:nvSpPr>
          <p:cNvPr id="26" name="Rectangle 25">
            <a:extLst>
              <a:ext uri="{FF2B5EF4-FFF2-40B4-BE49-F238E27FC236}">
                <a16:creationId xmlns:a16="http://schemas.microsoft.com/office/drawing/2014/main" id="{03E8462A-FEBA-4848-81CC-3F8DA3E477B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88952" cy="6858000"/>
          </a:xfrm>
          <a:prstGeom prst="rect">
            <a:avLst/>
          </a:pr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grpSp>
        <p:nvGrpSpPr>
          <p:cNvPr id="28" name="Group 27">
            <a:extLst>
              <a:ext uri="{FF2B5EF4-FFF2-40B4-BE49-F238E27FC236}">
                <a16:creationId xmlns:a16="http://schemas.microsoft.com/office/drawing/2014/main" id="{2109F83F-40FE-4DB3-84CC-09FB3340D06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0" y="-8467"/>
            <a:ext cx="12192000" cy="6866467"/>
            <a:chOff x="0" y="-8467"/>
            <a:chExt cx="12192000" cy="6866467"/>
          </a:xfrm>
        </p:grpSpPr>
        <p:cxnSp>
          <p:nvCxnSpPr>
            <p:cNvPr id="29" name="Straight Connector 28">
              <a:extLst>
                <a:ext uri="{FF2B5EF4-FFF2-40B4-BE49-F238E27FC236}">
                  <a16:creationId xmlns:a16="http://schemas.microsoft.com/office/drawing/2014/main" id="{1DE492D7-C3C3-48FF-80C8-37021EA0262F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Cxn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CxnSpPr>
          <p:spPr>
            <a:xfrm flipH="1">
              <a:off x="7425267" y="3681413"/>
              <a:ext cx="4763558" cy="3176587"/>
            </a:xfrm>
            <a:prstGeom prst="line">
              <a:avLst/>
            </a:prstGeom>
            <a:ln w="9525">
              <a:solidFill>
                <a:schemeClr val="bg1">
                  <a:lumMod val="85000"/>
                </a:schemeClr>
              </a:solidFill>
            </a:ln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</p:cxnSp>
        <p:sp>
          <p:nvSpPr>
            <p:cNvPr id="30" name="Rectangle 23">
              <a:extLst>
                <a:ext uri="{FF2B5EF4-FFF2-40B4-BE49-F238E27FC236}">
                  <a16:creationId xmlns:a16="http://schemas.microsoft.com/office/drawing/2014/main" id="{0B30FF97-2E9A-490A-AED2-90BA2E0EC17F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9181476" y="-8467"/>
              <a:ext cx="3007349" cy="6866467"/>
            </a:xfrm>
            <a:custGeom>
              <a:avLst/>
              <a:gdLst/>
              <a:ahLst/>
              <a:cxnLst/>
              <a:rect l="l" t="t" r="r" b="b"/>
              <a:pathLst>
                <a:path w="3007349" h="6866467">
                  <a:moveTo>
                    <a:pt x="2045532" y="0"/>
                  </a:moveTo>
                  <a:lnTo>
                    <a:pt x="3007349" y="0"/>
                  </a:lnTo>
                  <a:lnTo>
                    <a:pt x="3007349" y="6866467"/>
                  </a:lnTo>
                  <a:lnTo>
                    <a:pt x="0" y="6866467"/>
                  </a:lnTo>
                  <a:lnTo>
                    <a:pt x="2045532" y="0"/>
                  </a:lnTo>
                  <a:close/>
                </a:path>
              </a:pathLst>
            </a:custGeom>
            <a:solidFill>
              <a:schemeClr val="accent1">
                <a:alpha val="3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/>
            <a:lstStyle/>
            <a:p>
              <a:endParaRPr lang="gu-IN"/>
            </a:p>
          </p:txBody>
        </p:sp>
        <p:sp>
          <p:nvSpPr>
            <p:cNvPr id="31" name="Rectangle 25">
              <a:extLst>
                <a:ext uri="{FF2B5EF4-FFF2-40B4-BE49-F238E27FC236}">
                  <a16:creationId xmlns:a16="http://schemas.microsoft.com/office/drawing/2014/main" id="{B6D53C7D-A312-47B6-A66A-230A19CFACA6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9603442" y="-8467"/>
              <a:ext cx="2588558" cy="6866467"/>
            </a:xfrm>
            <a:custGeom>
              <a:avLst/>
              <a:gdLst/>
              <a:ahLst/>
              <a:cxnLst/>
              <a:rect l="l" t="t" r="r" b="b"/>
              <a:pathLst>
                <a:path w="2573311" h="6866467">
                  <a:moveTo>
                    <a:pt x="0" y="0"/>
                  </a:moveTo>
                  <a:lnTo>
                    <a:pt x="2573311" y="0"/>
                  </a:lnTo>
                  <a:lnTo>
                    <a:pt x="2573311" y="6866467"/>
                  </a:lnTo>
                  <a:lnTo>
                    <a:pt x="1202336" y="6866467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1">
                <a:alpha val="2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/>
            <a:lstStyle/>
            <a:p>
              <a:endParaRPr lang="gu-IN"/>
            </a:p>
          </p:txBody>
        </p:sp>
        <p:sp>
          <p:nvSpPr>
            <p:cNvPr id="32" name="Isosceles Triangle 31">
              <a:extLst>
                <a:ext uri="{FF2B5EF4-FFF2-40B4-BE49-F238E27FC236}">
                  <a16:creationId xmlns:a16="http://schemas.microsoft.com/office/drawing/2014/main" id="{9329D58C-0D2E-4A2B-AD6A-9CEE506784A8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8932333" y="3048000"/>
              <a:ext cx="3259667" cy="3810000"/>
            </a:xfrm>
            <a:prstGeom prst="triangle">
              <a:avLst>
                <a:gd name="adj" fmla="val 100000"/>
              </a:avLst>
            </a:prstGeom>
            <a:solidFill>
              <a:schemeClr val="accent2">
                <a:alpha val="72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/>
            <a:lstStyle/>
            <a:p>
              <a:endParaRPr lang="gu-IN"/>
            </a:p>
          </p:txBody>
        </p:sp>
        <p:sp>
          <p:nvSpPr>
            <p:cNvPr id="33" name="Rectangle 27">
              <a:extLst>
                <a:ext uri="{FF2B5EF4-FFF2-40B4-BE49-F238E27FC236}">
                  <a16:creationId xmlns:a16="http://schemas.microsoft.com/office/drawing/2014/main" id="{9D446EDE-C690-4461-8BF2-7634808FC8B4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9334500" y="-8467"/>
              <a:ext cx="2854326" cy="6866467"/>
            </a:xfrm>
            <a:custGeom>
              <a:avLst/>
              <a:gdLst/>
              <a:ahLst/>
              <a:cxnLst/>
              <a:rect l="l" t="t" r="r" b="b"/>
              <a:pathLst>
                <a:path w="2858013" h="6866467">
                  <a:moveTo>
                    <a:pt x="0" y="0"/>
                  </a:moveTo>
                  <a:lnTo>
                    <a:pt x="2858013" y="0"/>
                  </a:lnTo>
                  <a:lnTo>
                    <a:pt x="2858013" y="6866467"/>
                  </a:lnTo>
                  <a:lnTo>
                    <a:pt x="2473942" y="6866467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2">
                <a:lumMod val="75000"/>
                <a:alpha val="7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/>
            <a:lstStyle/>
            <a:p>
              <a:endParaRPr lang="gu-IN"/>
            </a:p>
          </p:txBody>
        </p:sp>
        <p:sp>
          <p:nvSpPr>
            <p:cNvPr id="34" name="Rectangle 28">
              <a:extLst>
                <a:ext uri="{FF2B5EF4-FFF2-40B4-BE49-F238E27FC236}">
                  <a16:creationId xmlns:a16="http://schemas.microsoft.com/office/drawing/2014/main" id="{323F3D34-6531-4AD7-A8C6-195A090281A1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10898730" y="-8467"/>
              <a:ext cx="1290094" cy="6866467"/>
            </a:xfrm>
            <a:custGeom>
              <a:avLst/>
              <a:gdLst/>
              <a:ahLst/>
              <a:cxnLst/>
              <a:rect l="l" t="t" r="r" b="b"/>
              <a:pathLst>
                <a:path w="1290094" h="6858000">
                  <a:moveTo>
                    <a:pt x="1019735" y="0"/>
                  </a:moveTo>
                  <a:lnTo>
                    <a:pt x="1290094" y="0"/>
                  </a:lnTo>
                  <a:lnTo>
                    <a:pt x="1290094" y="6858000"/>
                  </a:lnTo>
                  <a:lnTo>
                    <a:pt x="0" y="6858000"/>
                  </a:lnTo>
                  <a:lnTo>
                    <a:pt x="1019735" y="0"/>
                  </a:lnTo>
                  <a:close/>
                </a:path>
              </a:pathLst>
            </a:custGeom>
            <a:solidFill>
              <a:schemeClr val="accent1">
                <a:lumMod val="60000"/>
                <a:lumOff val="40000"/>
                <a:alpha val="7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/>
            <a:lstStyle/>
            <a:p>
              <a:endParaRPr lang="gu-IN"/>
            </a:p>
          </p:txBody>
        </p:sp>
        <p:sp>
          <p:nvSpPr>
            <p:cNvPr id="35" name="Rectangle 29">
              <a:extLst>
                <a:ext uri="{FF2B5EF4-FFF2-40B4-BE49-F238E27FC236}">
                  <a16:creationId xmlns:a16="http://schemas.microsoft.com/office/drawing/2014/main" id="{B9B0AE3F-2350-435F-A9B0-C310BF876385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10938999" y="-8467"/>
              <a:ext cx="1249825" cy="6866467"/>
            </a:xfrm>
            <a:custGeom>
              <a:avLst/>
              <a:gdLst/>
              <a:ahLst/>
              <a:cxnLst/>
              <a:rect l="l" t="t" r="r" b="b"/>
              <a:pathLst>
                <a:path w="1249825" h="6858000">
                  <a:moveTo>
                    <a:pt x="0" y="0"/>
                  </a:moveTo>
                  <a:lnTo>
                    <a:pt x="1249825" y="0"/>
                  </a:lnTo>
                  <a:lnTo>
                    <a:pt x="1249825" y="6858000"/>
                  </a:lnTo>
                  <a:lnTo>
                    <a:pt x="1109382" y="685800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1">
                <a:alpha val="65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/>
            <a:lstStyle/>
            <a:p>
              <a:endParaRPr lang="gu-IN"/>
            </a:p>
          </p:txBody>
        </p:sp>
        <p:sp>
          <p:nvSpPr>
            <p:cNvPr id="36" name="Isosceles Triangle 35">
              <a:extLst>
                <a:ext uri="{FF2B5EF4-FFF2-40B4-BE49-F238E27FC236}">
                  <a16:creationId xmlns:a16="http://schemas.microsoft.com/office/drawing/2014/main" id="{4EFA655C-9E50-4C14-A89E-AD7B648E4E2B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10371666" y="3589867"/>
              <a:ext cx="1817159" cy="3268133"/>
            </a:xfrm>
            <a:prstGeom prst="triangle">
              <a:avLst>
                <a:gd name="adj" fmla="val 100000"/>
              </a:avLst>
            </a:prstGeom>
            <a:solidFill>
              <a:schemeClr val="accent1">
                <a:alpha val="8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/>
            <a:lstStyle/>
            <a:p>
              <a:endParaRPr lang="gu-IN"/>
            </a:p>
          </p:txBody>
        </p:sp>
        <p:sp>
          <p:nvSpPr>
            <p:cNvPr id="37" name="Isosceles Triangle 36">
              <a:extLst>
                <a:ext uri="{FF2B5EF4-FFF2-40B4-BE49-F238E27FC236}">
                  <a16:creationId xmlns:a16="http://schemas.microsoft.com/office/drawing/2014/main" id="{3E843863-7D25-4C01-9A17-E817CB6D998A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0" y="4013200"/>
              <a:ext cx="448733" cy="2844800"/>
            </a:xfrm>
            <a:prstGeom prst="triangle">
              <a:avLst>
                <a:gd name="adj" fmla="val 0"/>
              </a:avLst>
            </a:prstGeom>
            <a:solidFill>
              <a:schemeClr val="accent1">
                <a:alpha val="85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/>
            <a:lstStyle/>
            <a:p>
              <a:endParaRPr lang="gu-IN"/>
            </a:p>
          </p:txBody>
        </p:sp>
      </p:grpSp>
      <p:sp>
        <p:nvSpPr>
          <p:cNvPr id="39" name="Rectangle 38">
            <a:extLst>
              <a:ext uri="{FF2B5EF4-FFF2-40B4-BE49-F238E27FC236}">
                <a16:creationId xmlns:a16="http://schemas.microsoft.com/office/drawing/2014/main" id="{7941F9B1-B01B-4A84-89D9-B169AEB4E45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477012" y="480060"/>
            <a:ext cx="11237976" cy="5897880"/>
          </a:xfrm>
          <a:prstGeom prst="rect">
            <a:avLst/>
          </a:prstGeom>
          <a:solidFill>
            <a:srgbClr val="FFFFFF"/>
          </a:solidFill>
          <a:ln w="9525">
            <a:noFill/>
          </a:ln>
          <a:effectLst>
            <a:outerShdw blurRad="63500" dist="17780" dir="5400000" algn="t" rotWithShape="0">
              <a:prstClr val="black">
                <a:alpha val="43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9" name="Content Placeholder 8">
            <a:extLst>
              <a:ext uri="{FF2B5EF4-FFF2-40B4-BE49-F238E27FC236}">
                <a16:creationId xmlns:a16="http://schemas.microsoft.com/office/drawing/2014/main" id="{6EDCC1E5-47FE-3C86-31FA-A12FC7AEF2D1}"/>
              </a:ext>
            </a:extLst>
          </p:cNvPr>
          <p:cNvPicPr>
            <a:picLocks noGrp="1" noChangeAspect="1"/>
          </p:cNvPicPr>
          <p:nvPr>
            <p:ph idx="1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349684" y="1131994"/>
            <a:ext cx="7494508" cy="4590386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4055713851"/>
      </p:ext>
    </p:extLst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3A79E155-B2CC-2E80-5928-A251DB1D1F61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77334" y="609600"/>
            <a:ext cx="8596668" cy="729343"/>
          </a:xfrm>
        </p:spPr>
        <p:txBody>
          <a:bodyPr>
            <a:normAutofit fontScale="90000"/>
          </a:bodyPr>
          <a:lstStyle/>
          <a:p>
            <a:pPr algn="ctr"/>
            <a:r>
              <a:rPr lang="gu-IN" sz="2800" dirty="0"/>
              <a:t>House of Care Model in Epilepsy Management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5B680F60-62FD-F53A-9D90-3F183E556E33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402771" y="1338943"/>
            <a:ext cx="9492343" cy="5236028"/>
          </a:xfrm>
        </p:spPr>
        <p:txBody>
          <a:bodyPr>
            <a:normAutofit fontScale="92500" lnSpcReduction="20000"/>
          </a:bodyPr>
          <a:lstStyle/>
          <a:p>
            <a:pPr algn="just"/>
            <a:r>
              <a:rPr lang="gu-IN" sz="2000" dirty="0"/>
              <a:t>Collaborative partnership: The House of Care Model promotes equal partnership between healthcare professionals and individuals living with epilepsy</a:t>
            </a:r>
            <a:r>
              <a:rPr lang="en-GB" sz="2000" dirty="0"/>
              <a:t> (NHS, 2016)</a:t>
            </a:r>
            <a:r>
              <a:rPr lang="gu-IN" sz="2000" dirty="0"/>
              <a:t>.</a:t>
            </a:r>
          </a:p>
          <a:p>
            <a:pPr algn="just"/>
            <a:r>
              <a:rPr lang="gu-IN" sz="2000" dirty="0"/>
              <a:t>Engaged and informed patients: Patients receive education that enables them to understand their condition and participate confidently in treatment decisions</a:t>
            </a:r>
            <a:r>
              <a:rPr lang="en-GB" sz="2000" dirty="0"/>
              <a:t> (</a:t>
            </a:r>
            <a:r>
              <a:rPr lang="gu-IN" sz="2000" dirty="0"/>
              <a:t>Roberts</a:t>
            </a:r>
            <a:r>
              <a:rPr lang="en-GB" sz="2000" dirty="0"/>
              <a:t> ET AL, 2019)</a:t>
            </a:r>
            <a:r>
              <a:rPr lang="gu-IN" sz="2000" dirty="0"/>
              <a:t>.</a:t>
            </a:r>
          </a:p>
          <a:p>
            <a:pPr algn="just"/>
            <a:r>
              <a:rPr lang="gu-IN" sz="2000" dirty="0"/>
              <a:t>Healthcare professionals: Clinicians use effective communication and shared decision-making to develop personalised care plans based on individual needs</a:t>
            </a:r>
            <a:r>
              <a:rPr lang="en-GB" sz="2000" dirty="0"/>
              <a:t> (NHS, 2016)</a:t>
            </a:r>
            <a:r>
              <a:rPr lang="gu-IN" sz="2000" dirty="0"/>
              <a:t>.</a:t>
            </a:r>
          </a:p>
          <a:p>
            <a:pPr algn="just"/>
            <a:r>
              <a:rPr lang="gu-IN" sz="2000" dirty="0"/>
              <a:t>Personalised care planning: Care plans are tailored to seizure type, treatment goals, lifestyle, mental health, and social circumstances</a:t>
            </a:r>
            <a:r>
              <a:rPr lang="en-GB" sz="2000" dirty="0"/>
              <a:t> (NHS, 2016)</a:t>
            </a:r>
            <a:r>
              <a:rPr lang="gu-IN" sz="2000" dirty="0"/>
              <a:t>.</a:t>
            </a:r>
          </a:p>
          <a:p>
            <a:pPr algn="just"/>
            <a:r>
              <a:rPr lang="gu-IN" sz="2000" dirty="0"/>
              <a:t>Organisational support: Integrated NHS services and multidisciplinary teamwork ensure coordinated, accessible, and continuous epilepsy care</a:t>
            </a:r>
            <a:r>
              <a:rPr lang="en-GB" sz="2000" dirty="0"/>
              <a:t> (NHS, 2016)</a:t>
            </a:r>
            <a:r>
              <a:rPr lang="gu-IN" sz="2000" dirty="0"/>
              <a:t>.</a:t>
            </a:r>
          </a:p>
          <a:p>
            <a:pPr algn="just"/>
            <a:r>
              <a:rPr lang="gu-IN" sz="2000" dirty="0"/>
              <a:t>Commissioning and community support: Voluntary organisations, social prescribing, and local community services complement clinical care and promote independence</a:t>
            </a:r>
            <a:r>
              <a:rPr lang="en-GB" sz="2000" dirty="0"/>
              <a:t> (</a:t>
            </a:r>
            <a:r>
              <a:rPr lang="gu-IN" sz="2000" dirty="0"/>
              <a:t>Roberts</a:t>
            </a:r>
            <a:r>
              <a:rPr lang="en-GB" sz="2000" dirty="0"/>
              <a:t> ET AL, 2019)</a:t>
            </a:r>
            <a:r>
              <a:rPr lang="gu-IN" sz="2000" dirty="0"/>
              <a:t>.</a:t>
            </a:r>
          </a:p>
          <a:p>
            <a:pPr algn="just"/>
            <a:r>
              <a:rPr lang="gu-IN" sz="2000" dirty="0"/>
              <a:t>Improved outcomes: The model strengthens self-management, increases treatment adherence, improves patient satisfaction, and enhances overall quality of life</a:t>
            </a:r>
            <a:r>
              <a:rPr lang="en-GB" sz="2000" dirty="0"/>
              <a:t> (</a:t>
            </a:r>
            <a:r>
              <a:rPr lang="gu-IN" sz="2000" dirty="0"/>
              <a:t>Roberts</a:t>
            </a:r>
            <a:r>
              <a:rPr lang="en-GB" sz="2000" dirty="0"/>
              <a:t> ET AL, 2019)</a:t>
            </a:r>
            <a:r>
              <a:rPr lang="gu-IN" sz="2000" dirty="0"/>
              <a:t>.</a:t>
            </a:r>
          </a:p>
        </p:txBody>
      </p:sp>
    </p:spTree>
    <p:extLst>
      <p:ext uri="{BB962C8B-B14F-4D97-AF65-F5344CB8AC3E}">
        <p14:creationId xmlns:p14="http://schemas.microsoft.com/office/powerpoint/2010/main" val="698781506"/>
      </p:ext>
    </p:extLst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8" name="Rectangle 7">
            <a:extLst>
              <a:ext uri="{FF2B5EF4-FFF2-40B4-BE49-F238E27FC236}">
                <a16:creationId xmlns:a16="http://schemas.microsoft.com/office/drawing/2014/main" id="{603AE127-802C-459A-A612-DB85B67F0DC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CD5B2B54-AC8E-E5BF-31F5-568B737FE6BB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043950" y="1179151"/>
            <a:ext cx="3300646" cy="4463889"/>
          </a:xfrm>
        </p:spPr>
        <p:txBody>
          <a:bodyPr anchor="ctr">
            <a:normAutofit/>
          </a:bodyPr>
          <a:lstStyle/>
          <a:p>
            <a:pPr algn="ctr"/>
            <a:r>
              <a:rPr lang="gu-IN" sz="2800" dirty="0"/>
              <a:t>Treatment Options Available in the United Kingdom</a:t>
            </a:r>
          </a:p>
        </p:txBody>
      </p:sp>
      <p:sp>
        <p:nvSpPr>
          <p:cNvPr id="10" name="Isosceles Triangle 9">
            <a:extLst>
              <a:ext uri="{FF2B5EF4-FFF2-40B4-BE49-F238E27FC236}">
                <a16:creationId xmlns:a16="http://schemas.microsoft.com/office/drawing/2014/main" id="{9323D83D-50D6-4040-A58B-FCEA340F886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4013200"/>
            <a:ext cx="448733" cy="2844800"/>
          </a:xfrm>
          <a:prstGeom prst="triangle">
            <a:avLst>
              <a:gd name="adj" fmla="val 0"/>
            </a:avLst>
          </a:prstGeom>
          <a:solidFill>
            <a:schemeClr val="accent1"/>
          </a:soli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/>
          <a:lstStyle/>
          <a:p>
            <a:endParaRPr lang="gu-IN"/>
          </a:p>
        </p:txBody>
      </p:sp>
      <p:cxnSp>
        <p:nvCxnSpPr>
          <p:cNvPr id="12" name="Straight Connector 11">
            <a:extLst>
              <a:ext uri="{FF2B5EF4-FFF2-40B4-BE49-F238E27FC236}">
                <a16:creationId xmlns:a16="http://schemas.microsoft.com/office/drawing/2014/main" id="{1A1FE6BB-DFB2-4080-9B5E-076EF5DDE67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4656670" y="1442595"/>
            <a:ext cx="0" cy="3937000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D78DE925-2422-6831-8CFA-073D2EED186F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4978918" y="664029"/>
            <a:ext cx="6341016" cy="5867400"/>
          </a:xfrm>
        </p:spPr>
        <p:txBody>
          <a:bodyPr anchor="ctr">
            <a:normAutofit lnSpcReduction="10000"/>
          </a:bodyPr>
          <a:lstStyle/>
          <a:p>
            <a:pPr marL="0" indent="0" algn="just">
              <a:lnSpc>
                <a:spcPct val="90000"/>
              </a:lnSpc>
              <a:buNone/>
            </a:pPr>
            <a:r>
              <a:rPr lang="gu-IN" b="1" u="sng" dirty="0">
                <a:solidFill>
                  <a:schemeClr val="tx1"/>
                </a:solidFill>
              </a:rPr>
              <a:t>Pharmacological Treatment</a:t>
            </a:r>
          </a:p>
          <a:p>
            <a:pPr algn="just">
              <a:lnSpc>
                <a:spcPct val="90000"/>
              </a:lnSpc>
            </a:pPr>
            <a:r>
              <a:rPr lang="gu-IN" dirty="0">
                <a:solidFill>
                  <a:schemeClr val="tx1"/>
                </a:solidFill>
              </a:rPr>
              <a:t>Antiseizure medications such as Lamotrigine, Levetiracetam, Carbamazepine, Oxcarbazepine, Topiramate, and Sodium Valproate (used only under strict MHRA pregnancy safety regulations) are commonly prescribed</a:t>
            </a:r>
            <a:r>
              <a:rPr lang="en-GB" dirty="0">
                <a:solidFill>
                  <a:schemeClr val="tx1"/>
                </a:solidFill>
              </a:rPr>
              <a:t> (NICE, 2022)</a:t>
            </a:r>
            <a:r>
              <a:rPr lang="gu-IN" dirty="0">
                <a:solidFill>
                  <a:schemeClr val="tx1"/>
                </a:solidFill>
              </a:rPr>
              <a:t>.</a:t>
            </a:r>
          </a:p>
          <a:p>
            <a:pPr algn="just">
              <a:lnSpc>
                <a:spcPct val="90000"/>
              </a:lnSpc>
            </a:pPr>
            <a:r>
              <a:rPr lang="gu-IN" dirty="0">
                <a:solidFill>
                  <a:schemeClr val="tx1"/>
                </a:solidFill>
              </a:rPr>
              <a:t>Medication choice depends on seizure type, age, sex, comorbidities, adverse effects, and patient preference</a:t>
            </a:r>
            <a:r>
              <a:rPr lang="en-GB" dirty="0">
                <a:solidFill>
                  <a:schemeClr val="tx1"/>
                </a:solidFill>
              </a:rPr>
              <a:t> (</a:t>
            </a:r>
            <a:r>
              <a:rPr lang="gu-IN" dirty="0">
                <a:solidFill>
                  <a:schemeClr val="tx1"/>
                </a:solidFill>
              </a:rPr>
              <a:t>Vossler</a:t>
            </a:r>
            <a:r>
              <a:rPr lang="en-GB" dirty="0">
                <a:solidFill>
                  <a:schemeClr val="tx1"/>
                </a:solidFill>
              </a:rPr>
              <a:t> et al, 2020)</a:t>
            </a:r>
            <a:r>
              <a:rPr lang="gu-IN" dirty="0">
                <a:solidFill>
                  <a:schemeClr val="tx1"/>
                </a:solidFill>
              </a:rPr>
              <a:t>.</a:t>
            </a:r>
          </a:p>
          <a:p>
            <a:pPr marL="0" indent="0" algn="just">
              <a:lnSpc>
                <a:spcPct val="90000"/>
              </a:lnSpc>
              <a:buNone/>
            </a:pPr>
            <a:r>
              <a:rPr lang="gu-IN" b="1" u="sng" dirty="0">
                <a:solidFill>
                  <a:schemeClr val="tx1"/>
                </a:solidFill>
              </a:rPr>
              <a:t>Non-Pharmacological Treatment</a:t>
            </a:r>
          </a:p>
          <a:p>
            <a:pPr algn="just">
              <a:lnSpc>
                <a:spcPct val="90000"/>
              </a:lnSpc>
            </a:pPr>
            <a:r>
              <a:rPr lang="gu-IN" dirty="0">
                <a:solidFill>
                  <a:schemeClr val="tx1"/>
                </a:solidFill>
              </a:rPr>
              <a:t>Epilepsy surgery may be considered for individuals with drug-resistant focal epilepsy</a:t>
            </a:r>
            <a:r>
              <a:rPr lang="en-GB" dirty="0">
                <a:solidFill>
                  <a:schemeClr val="tx1"/>
                </a:solidFill>
              </a:rPr>
              <a:t> (NICE, 2022)</a:t>
            </a:r>
            <a:r>
              <a:rPr lang="gu-IN" dirty="0">
                <a:solidFill>
                  <a:schemeClr val="tx1"/>
                </a:solidFill>
              </a:rPr>
              <a:t>.</a:t>
            </a:r>
          </a:p>
          <a:p>
            <a:pPr algn="just">
              <a:lnSpc>
                <a:spcPct val="90000"/>
              </a:lnSpc>
            </a:pPr>
            <a:r>
              <a:rPr lang="gu-IN" dirty="0">
                <a:solidFill>
                  <a:schemeClr val="tx1"/>
                </a:solidFill>
              </a:rPr>
              <a:t>Vagus nerve stimulation (VNS) can reduce seizure frequency in selected patients who are unsuitable for surgery</a:t>
            </a:r>
            <a:r>
              <a:rPr lang="en-GB" dirty="0">
                <a:solidFill>
                  <a:schemeClr val="tx1"/>
                </a:solidFill>
              </a:rPr>
              <a:t> (</a:t>
            </a:r>
            <a:r>
              <a:rPr lang="gu-IN" dirty="0">
                <a:solidFill>
                  <a:schemeClr val="tx1"/>
                </a:solidFill>
              </a:rPr>
              <a:t>Vossler</a:t>
            </a:r>
            <a:r>
              <a:rPr lang="en-GB" dirty="0">
                <a:solidFill>
                  <a:schemeClr val="tx1"/>
                </a:solidFill>
              </a:rPr>
              <a:t> et al, 2020)</a:t>
            </a:r>
            <a:r>
              <a:rPr lang="gu-IN" dirty="0">
                <a:solidFill>
                  <a:schemeClr val="tx1"/>
                </a:solidFill>
              </a:rPr>
              <a:t>.</a:t>
            </a:r>
          </a:p>
          <a:p>
            <a:pPr algn="just">
              <a:lnSpc>
                <a:spcPct val="90000"/>
              </a:lnSpc>
            </a:pPr>
            <a:r>
              <a:rPr lang="gu-IN" dirty="0">
                <a:solidFill>
                  <a:schemeClr val="tx1"/>
                </a:solidFill>
              </a:rPr>
              <a:t>A ketogenic diet may be recommended, particularly for children with drug-resistant epilepsy</a:t>
            </a:r>
            <a:r>
              <a:rPr lang="en-GB" dirty="0">
                <a:solidFill>
                  <a:schemeClr val="tx1"/>
                </a:solidFill>
              </a:rPr>
              <a:t> (</a:t>
            </a:r>
            <a:r>
              <a:rPr lang="gu-IN" dirty="0">
                <a:solidFill>
                  <a:schemeClr val="tx1"/>
                </a:solidFill>
              </a:rPr>
              <a:t>Vossler</a:t>
            </a:r>
            <a:r>
              <a:rPr lang="en-GB" dirty="0">
                <a:solidFill>
                  <a:schemeClr val="tx1"/>
                </a:solidFill>
              </a:rPr>
              <a:t> et al, 2020)</a:t>
            </a:r>
            <a:r>
              <a:rPr lang="gu-IN" dirty="0">
                <a:solidFill>
                  <a:schemeClr val="tx1"/>
                </a:solidFill>
              </a:rPr>
              <a:t>.</a:t>
            </a:r>
          </a:p>
          <a:p>
            <a:pPr algn="just">
              <a:lnSpc>
                <a:spcPct val="90000"/>
              </a:lnSpc>
            </a:pPr>
            <a:r>
              <a:rPr lang="gu-IN" dirty="0">
                <a:solidFill>
                  <a:schemeClr val="tx1"/>
                </a:solidFill>
              </a:rPr>
              <a:t>Psychological support, epilepsy education, and regular follow-up complement medical treatment and improve quality of life</a:t>
            </a:r>
            <a:r>
              <a:rPr lang="en-GB" dirty="0">
                <a:solidFill>
                  <a:schemeClr val="tx1"/>
                </a:solidFill>
              </a:rPr>
              <a:t> (NICE, 2022)</a:t>
            </a:r>
            <a:r>
              <a:rPr lang="gu-IN" dirty="0">
                <a:solidFill>
                  <a:schemeClr val="tx1"/>
                </a:solidFill>
              </a:rPr>
              <a:t>.</a:t>
            </a:r>
          </a:p>
        </p:txBody>
      </p:sp>
      <p:sp>
        <p:nvSpPr>
          <p:cNvPr id="14" name="Isosceles Triangle 13">
            <a:extLst>
              <a:ext uri="{FF2B5EF4-FFF2-40B4-BE49-F238E27FC236}">
                <a16:creationId xmlns:a16="http://schemas.microsoft.com/office/drawing/2014/main" id="{F10FD715-4DCE-4779-B634-EC78315EA21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0800000" flipH="1">
            <a:off x="11364139" y="0"/>
            <a:ext cx="842596" cy="4616289"/>
          </a:xfrm>
          <a:prstGeom prst="triangle">
            <a:avLst>
              <a:gd name="adj" fmla="val 100000"/>
            </a:avLst>
          </a:prstGeom>
          <a:solidFill>
            <a:schemeClr val="accent2"/>
          </a:soli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/>
          <a:lstStyle/>
          <a:p>
            <a:endParaRPr lang="gu-IN"/>
          </a:p>
        </p:txBody>
      </p:sp>
    </p:spTree>
    <p:extLst>
      <p:ext uri="{BB962C8B-B14F-4D97-AF65-F5344CB8AC3E}">
        <p14:creationId xmlns:p14="http://schemas.microsoft.com/office/powerpoint/2010/main" val="2661875415"/>
      </p:ext>
    </p:extLst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8" name="Rectangle 7">
            <a:extLst>
              <a:ext uri="{FF2B5EF4-FFF2-40B4-BE49-F238E27FC236}">
                <a16:creationId xmlns:a16="http://schemas.microsoft.com/office/drawing/2014/main" id="{C52ED567-06B3-4107-9773-BBB6BD78673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88824" cy="6857999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FC296473-F170-F8E9-E291-57791AD79034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77334" y="370113"/>
            <a:ext cx="6155266" cy="6204858"/>
          </a:xfrm>
        </p:spPr>
        <p:txBody>
          <a:bodyPr anchor="ctr">
            <a:normAutofit lnSpcReduction="10000"/>
          </a:bodyPr>
          <a:lstStyle/>
          <a:p>
            <a:pPr algn="just">
              <a:lnSpc>
                <a:spcPct val="90000"/>
              </a:lnSpc>
            </a:pPr>
            <a:r>
              <a:rPr lang="gu-IN" b="1" dirty="0">
                <a:solidFill>
                  <a:schemeClr val="tx1"/>
                </a:solidFill>
              </a:rPr>
              <a:t>Depression</a:t>
            </a:r>
            <a:r>
              <a:rPr lang="gu-IN" dirty="0">
                <a:solidFill>
                  <a:schemeClr val="tx1"/>
                </a:solidFill>
              </a:rPr>
              <a:t>: One of the most common mental health conditions affecting people with epilepsy</a:t>
            </a:r>
            <a:r>
              <a:rPr lang="en-GB" dirty="0">
                <a:solidFill>
                  <a:schemeClr val="tx1"/>
                </a:solidFill>
              </a:rPr>
              <a:t> (</a:t>
            </a:r>
            <a:r>
              <a:rPr lang="gu-IN" dirty="0">
                <a:solidFill>
                  <a:schemeClr val="tx1"/>
                </a:solidFill>
              </a:rPr>
              <a:t>Kanner</a:t>
            </a:r>
            <a:r>
              <a:rPr lang="en-GB" dirty="0">
                <a:solidFill>
                  <a:schemeClr val="tx1"/>
                </a:solidFill>
              </a:rPr>
              <a:t>, 2016)</a:t>
            </a:r>
            <a:r>
              <a:rPr lang="gu-IN" dirty="0">
                <a:solidFill>
                  <a:schemeClr val="tx1"/>
                </a:solidFill>
              </a:rPr>
              <a:t>.</a:t>
            </a:r>
          </a:p>
          <a:p>
            <a:pPr algn="just">
              <a:lnSpc>
                <a:spcPct val="90000"/>
              </a:lnSpc>
            </a:pPr>
            <a:r>
              <a:rPr lang="gu-IN" b="1" dirty="0">
                <a:solidFill>
                  <a:schemeClr val="tx1"/>
                </a:solidFill>
              </a:rPr>
              <a:t>Anxiety disorders: </a:t>
            </a:r>
            <a:r>
              <a:rPr lang="gu-IN" dirty="0">
                <a:solidFill>
                  <a:schemeClr val="tx1"/>
                </a:solidFill>
              </a:rPr>
              <a:t>Fear of future seizures can significantly affect psychological wellbeing</a:t>
            </a:r>
            <a:r>
              <a:rPr lang="en-GB" dirty="0">
                <a:solidFill>
                  <a:schemeClr val="tx1"/>
                </a:solidFill>
              </a:rPr>
              <a:t> (</a:t>
            </a:r>
            <a:r>
              <a:rPr lang="gu-IN" dirty="0">
                <a:solidFill>
                  <a:schemeClr val="tx1"/>
                </a:solidFill>
              </a:rPr>
              <a:t>Kanner</a:t>
            </a:r>
            <a:r>
              <a:rPr lang="en-GB" dirty="0">
                <a:solidFill>
                  <a:schemeClr val="tx1"/>
                </a:solidFill>
              </a:rPr>
              <a:t>, 2016)</a:t>
            </a:r>
            <a:r>
              <a:rPr lang="gu-IN" dirty="0">
                <a:solidFill>
                  <a:schemeClr val="tx1"/>
                </a:solidFill>
              </a:rPr>
              <a:t>.</a:t>
            </a:r>
          </a:p>
          <a:p>
            <a:pPr algn="just">
              <a:lnSpc>
                <a:spcPct val="90000"/>
              </a:lnSpc>
            </a:pPr>
            <a:r>
              <a:rPr lang="gu-IN" b="1" dirty="0">
                <a:solidFill>
                  <a:schemeClr val="tx1"/>
                </a:solidFill>
              </a:rPr>
              <a:t>Cognitive impairment</a:t>
            </a:r>
            <a:r>
              <a:rPr lang="gu-IN" dirty="0">
                <a:solidFill>
                  <a:schemeClr val="tx1"/>
                </a:solidFill>
              </a:rPr>
              <a:t>: Difficulties with memory, attention, and concentration may occur</a:t>
            </a:r>
            <a:r>
              <a:rPr lang="en-GB" dirty="0">
                <a:solidFill>
                  <a:schemeClr val="tx1"/>
                </a:solidFill>
              </a:rPr>
              <a:t> (</a:t>
            </a:r>
            <a:r>
              <a:rPr lang="gu-IN" dirty="0">
                <a:solidFill>
                  <a:schemeClr val="tx1"/>
                </a:solidFill>
              </a:rPr>
              <a:t>Kanner</a:t>
            </a:r>
            <a:r>
              <a:rPr lang="en-GB" dirty="0">
                <a:solidFill>
                  <a:schemeClr val="tx1"/>
                </a:solidFill>
              </a:rPr>
              <a:t>, 2016)</a:t>
            </a:r>
            <a:r>
              <a:rPr lang="gu-IN" dirty="0">
                <a:solidFill>
                  <a:schemeClr val="tx1"/>
                </a:solidFill>
              </a:rPr>
              <a:t>.</a:t>
            </a:r>
          </a:p>
          <a:p>
            <a:pPr algn="just">
              <a:lnSpc>
                <a:spcPct val="90000"/>
              </a:lnSpc>
            </a:pPr>
            <a:r>
              <a:rPr lang="gu-IN" b="1" dirty="0">
                <a:solidFill>
                  <a:schemeClr val="tx1"/>
                </a:solidFill>
              </a:rPr>
              <a:t>Learning disabilities: </a:t>
            </a:r>
            <a:r>
              <a:rPr lang="gu-IN" dirty="0">
                <a:solidFill>
                  <a:schemeClr val="tx1"/>
                </a:solidFill>
              </a:rPr>
              <a:t>Epilepsy is more prevalent among individuals with intellectual disabilities</a:t>
            </a:r>
            <a:r>
              <a:rPr lang="en-GB" dirty="0">
                <a:solidFill>
                  <a:schemeClr val="tx1"/>
                </a:solidFill>
              </a:rPr>
              <a:t> (</a:t>
            </a:r>
            <a:r>
              <a:rPr lang="gu-IN" dirty="0">
                <a:solidFill>
                  <a:schemeClr val="tx1"/>
                </a:solidFill>
              </a:rPr>
              <a:t>Giussani</a:t>
            </a:r>
            <a:r>
              <a:rPr lang="en-GB" dirty="0">
                <a:solidFill>
                  <a:schemeClr val="tx1"/>
                </a:solidFill>
              </a:rPr>
              <a:t> et al, 2021)</a:t>
            </a:r>
            <a:r>
              <a:rPr lang="gu-IN" dirty="0">
                <a:solidFill>
                  <a:schemeClr val="tx1"/>
                </a:solidFill>
              </a:rPr>
              <a:t>.</a:t>
            </a:r>
          </a:p>
          <a:p>
            <a:pPr algn="just">
              <a:lnSpc>
                <a:spcPct val="90000"/>
              </a:lnSpc>
            </a:pPr>
            <a:r>
              <a:rPr lang="gu-IN" b="1" dirty="0">
                <a:solidFill>
                  <a:schemeClr val="tx1"/>
                </a:solidFill>
              </a:rPr>
              <a:t>Sleep disorders: </a:t>
            </a:r>
            <a:r>
              <a:rPr lang="gu-IN" dirty="0">
                <a:solidFill>
                  <a:schemeClr val="tx1"/>
                </a:solidFill>
              </a:rPr>
              <a:t>Poor sleep may worsen seizure frequency and reduce quality of life</a:t>
            </a:r>
            <a:r>
              <a:rPr lang="en-GB" dirty="0">
                <a:solidFill>
                  <a:schemeClr val="tx1"/>
                </a:solidFill>
              </a:rPr>
              <a:t> (</a:t>
            </a:r>
            <a:r>
              <a:rPr lang="gu-IN" dirty="0">
                <a:solidFill>
                  <a:schemeClr val="tx1"/>
                </a:solidFill>
              </a:rPr>
              <a:t>Giussani</a:t>
            </a:r>
            <a:r>
              <a:rPr lang="en-GB" dirty="0">
                <a:solidFill>
                  <a:schemeClr val="tx1"/>
                </a:solidFill>
              </a:rPr>
              <a:t> et al, 2021)</a:t>
            </a:r>
            <a:r>
              <a:rPr lang="gu-IN" dirty="0">
                <a:solidFill>
                  <a:schemeClr val="tx1"/>
                </a:solidFill>
              </a:rPr>
              <a:t>.</a:t>
            </a:r>
          </a:p>
          <a:p>
            <a:pPr algn="just">
              <a:lnSpc>
                <a:spcPct val="90000"/>
              </a:lnSpc>
            </a:pPr>
            <a:r>
              <a:rPr lang="gu-IN" b="1" dirty="0">
                <a:solidFill>
                  <a:schemeClr val="tx1"/>
                </a:solidFill>
              </a:rPr>
              <a:t>Migraine</a:t>
            </a:r>
            <a:r>
              <a:rPr lang="gu-IN" dirty="0">
                <a:solidFill>
                  <a:schemeClr val="tx1"/>
                </a:solidFill>
              </a:rPr>
              <a:t>: Frequently coexists with epilepsy due to shared neurological mechanisms</a:t>
            </a:r>
            <a:r>
              <a:rPr lang="en-GB" dirty="0">
                <a:solidFill>
                  <a:schemeClr val="tx1"/>
                </a:solidFill>
              </a:rPr>
              <a:t> (</a:t>
            </a:r>
            <a:r>
              <a:rPr lang="gu-IN" dirty="0">
                <a:solidFill>
                  <a:schemeClr val="tx1"/>
                </a:solidFill>
              </a:rPr>
              <a:t>Kanner</a:t>
            </a:r>
            <a:r>
              <a:rPr lang="en-GB" dirty="0">
                <a:solidFill>
                  <a:schemeClr val="tx1"/>
                </a:solidFill>
              </a:rPr>
              <a:t>, 2016)</a:t>
            </a:r>
            <a:r>
              <a:rPr lang="gu-IN" dirty="0">
                <a:solidFill>
                  <a:schemeClr val="tx1"/>
                </a:solidFill>
              </a:rPr>
              <a:t>.</a:t>
            </a:r>
          </a:p>
          <a:p>
            <a:pPr algn="just">
              <a:lnSpc>
                <a:spcPct val="90000"/>
              </a:lnSpc>
            </a:pPr>
            <a:r>
              <a:rPr lang="gu-IN" b="1" dirty="0">
                <a:solidFill>
                  <a:schemeClr val="tx1"/>
                </a:solidFill>
              </a:rPr>
              <a:t>Osteoporosis</a:t>
            </a:r>
            <a:r>
              <a:rPr lang="gu-IN" dirty="0">
                <a:solidFill>
                  <a:schemeClr val="tx1"/>
                </a:solidFill>
              </a:rPr>
              <a:t>: Long-term use of some antiseizure medications may reduce bone density</a:t>
            </a:r>
            <a:r>
              <a:rPr lang="en-GB" dirty="0">
                <a:solidFill>
                  <a:schemeClr val="tx1"/>
                </a:solidFill>
              </a:rPr>
              <a:t> (</a:t>
            </a:r>
            <a:r>
              <a:rPr lang="gu-IN" dirty="0">
                <a:solidFill>
                  <a:schemeClr val="tx1"/>
                </a:solidFill>
              </a:rPr>
              <a:t>Giussani</a:t>
            </a:r>
            <a:r>
              <a:rPr lang="en-GB" dirty="0">
                <a:solidFill>
                  <a:schemeClr val="tx1"/>
                </a:solidFill>
              </a:rPr>
              <a:t> et al, 2021)</a:t>
            </a:r>
            <a:r>
              <a:rPr lang="gu-IN" dirty="0">
                <a:solidFill>
                  <a:schemeClr val="tx1"/>
                </a:solidFill>
              </a:rPr>
              <a:t>.</a:t>
            </a:r>
          </a:p>
          <a:p>
            <a:pPr algn="just">
              <a:lnSpc>
                <a:spcPct val="90000"/>
              </a:lnSpc>
            </a:pPr>
            <a:r>
              <a:rPr lang="gu-IN" b="1" dirty="0">
                <a:solidFill>
                  <a:schemeClr val="tx1"/>
                </a:solidFill>
              </a:rPr>
              <a:t>Cardiovascular disease: </a:t>
            </a:r>
            <a:r>
              <a:rPr lang="gu-IN" dirty="0">
                <a:solidFill>
                  <a:schemeClr val="tx1"/>
                </a:solidFill>
              </a:rPr>
              <a:t>Increased cardiovascular risk has been reported in some individuals with epilepsy</a:t>
            </a:r>
            <a:r>
              <a:rPr lang="en-GB" dirty="0">
                <a:solidFill>
                  <a:schemeClr val="tx1"/>
                </a:solidFill>
              </a:rPr>
              <a:t> (</a:t>
            </a:r>
            <a:r>
              <a:rPr lang="gu-IN" dirty="0">
                <a:solidFill>
                  <a:schemeClr val="tx1"/>
                </a:solidFill>
              </a:rPr>
              <a:t>Giussani</a:t>
            </a:r>
            <a:r>
              <a:rPr lang="en-GB" dirty="0">
                <a:solidFill>
                  <a:schemeClr val="tx1"/>
                </a:solidFill>
              </a:rPr>
              <a:t> et al, 2021)</a:t>
            </a:r>
            <a:r>
              <a:rPr lang="gu-IN" dirty="0">
                <a:solidFill>
                  <a:schemeClr val="tx1"/>
                </a:solidFill>
              </a:rPr>
              <a:t>.</a:t>
            </a:r>
          </a:p>
        </p:txBody>
      </p:sp>
      <p:sp>
        <p:nvSpPr>
          <p:cNvPr id="10" name="Rectangle 9">
            <a:extLst>
              <a:ext uri="{FF2B5EF4-FFF2-40B4-BE49-F238E27FC236}">
                <a16:creationId xmlns:a16="http://schemas.microsoft.com/office/drawing/2014/main" id="{AF551D8B-3775-4477-88B7-7B7C350D34E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7534656" y="0"/>
            <a:ext cx="4657344" cy="6858000"/>
          </a:xfrm>
          <a:prstGeom prst="rect">
            <a:avLst/>
          </a:prstGeom>
          <a:solidFill>
            <a:schemeClr val="tx1">
              <a:lumMod val="75000"/>
              <a:lumOff val="2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solidFill>
                <a:schemeClr val="bg1"/>
              </a:solidFill>
            </a:endParaRPr>
          </a:p>
        </p:txBody>
      </p:sp>
      <p:cxnSp>
        <p:nvCxnSpPr>
          <p:cNvPr id="12" name="Straight Connector 11">
            <a:extLst>
              <a:ext uri="{FF2B5EF4-FFF2-40B4-BE49-F238E27FC236}">
                <a16:creationId xmlns:a16="http://schemas.microsoft.com/office/drawing/2014/main" id="{1A901C3D-CFAE-460D-BD0E-7D22164D7DF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 flipH="1">
            <a:off x="10590212" y="0"/>
            <a:ext cx="1059921" cy="6858000"/>
          </a:xfrm>
          <a:prstGeom prst="line">
            <a:avLst/>
          </a:prstGeom>
          <a:ln w="9525">
            <a:solidFill>
              <a:srgbClr val="BFBFBF">
                <a:alpha val="70000"/>
              </a:srgbClr>
            </a:solidFill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cxnSp>
        <p:nvCxnSpPr>
          <p:cNvPr id="14" name="Straight Connector 13">
            <a:extLst>
              <a:ext uri="{FF2B5EF4-FFF2-40B4-BE49-F238E27FC236}">
                <a16:creationId xmlns:a16="http://schemas.microsoft.com/office/drawing/2014/main" id="{837C0EA9-1437-4437-9D20-2BBDA1AA9FF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 flipH="1">
            <a:off x="7721600" y="3721395"/>
            <a:ext cx="4345560" cy="3136604"/>
          </a:xfrm>
          <a:prstGeom prst="line">
            <a:avLst/>
          </a:prstGeom>
          <a:ln w="9525">
            <a:solidFill>
              <a:srgbClr val="BFBFBF">
                <a:alpha val="69804"/>
              </a:srgbClr>
            </a:solidFill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sp>
        <p:nvSpPr>
          <p:cNvPr id="16" name="Rectangle 23">
            <a:extLst>
              <a:ext uri="{FF2B5EF4-FFF2-40B4-BE49-F238E27FC236}">
                <a16:creationId xmlns:a16="http://schemas.microsoft.com/office/drawing/2014/main" id="{BB934D2B-85E2-4375-94EE-B66C16BF799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9181476" y="-8467"/>
            <a:ext cx="3007349" cy="6866467"/>
          </a:xfrm>
          <a:custGeom>
            <a:avLst/>
            <a:gdLst/>
            <a:ahLst/>
            <a:cxnLst/>
            <a:rect l="l" t="t" r="r" b="b"/>
            <a:pathLst>
              <a:path w="3007349" h="6866467">
                <a:moveTo>
                  <a:pt x="2045532" y="0"/>
                </a:moveTo>
                <a:lnTo>
                  <a:pt x="3007349" y="0"/>
                </a:lnTo>
                <a:lnTo>
                  <a:pt x="3007349" y="6866467"/>
                </a:lnTo>
                <a:lnTo>
                  <a:pt x="0" y="6866467"/>
                </a:lnTo>
                <a:lnTo>
                  <a:pt x="2045532" y="0"/>
                </a:lnTo>
                <a:close/>
              </a:path>
            </a:pathLst>
          </a:custGeom>
          <a:solidFill>
            <a:schemeClr val="accent1">
              <a:alpha val="30000"/>
            </a:schemeClr>
          </a:soli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/>
          <a:lstStyle/>
          <a:p>
            <a:endParaRPr lang="gu-IN"/>
          </a:p>
        </p:txBody>
      </p:sp>
      <p:sp>
        <p:nvSpPr>
          <p:cNvPr id="18" name="Rectangle 25">
            <a:extLst>
              <a:ext uri="{FF2B5EF4-FFF2-40B4-BE49-F238E27FC236}">
                <a16:creationId xmlns:a16="http://schemas.microsoft.com/office/drawing/2014/main" id="{9B445E02-D785-4565-B842-9567BBC0950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9603442" y="-8467"/>
            <a:ext cx="2588558" cy="6866467"/>
          </a:xfrm>
          <a:custGeom>
            <a:avLst/>
            <a:gdLst/>
            <a:ahLst/>
            <a:cxnLst/>
            <a:rect l="l" t="t" r="r" b="b"/>
            <a:pathLst>
              <a:path w="2573311" h="6866467">
                <a:moveTo>
                  <a:pt x="0" y="0"/>
                </a:moveTo>
                <a:lnTo>
                  <a:pt x="2573311" y="0"/>
                </a:lnTo>
                <a:lnTo>
                  <a:pt x="2573311" y="6866467"/>
                </a:lnTo>
                <a:lnTo>
                  <a:pt x="1202336" y="6866467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20000"/>
            </a:schemeClr>
          </a:soli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/>
          <a:lstStyle/>
          <a:p>
            <a:endParaRPr lang="gu-IN"/>
          </a:p>
        </p:txBody>
      </p:sp>
      <p:sp>
        <p:nvSpPr>
          <p:cNvPr id="20" name="Isosceles Triangle 19">
            <a:extLst>
              <a:ext uri="{FF2B5EF4-FFF2-40B4-BE49-F238E27FC236}">
                <a16:creationId xmlns:a16="http://schemas.microsoft.com/office/drawing/2014/main" id="{2C153736-D102-4F57-9DE7-615AFC02B0A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8932333" y="3048000"/>
            <a:ext cx="3259667" cy="3810000"/>
          </a:xfrm>
          <a:prstGeom prst="triangle">
            <a:avLst>
              <a:gd name="adj" fmla="val 100000"/>
            </a:avLst>
          </a:prstGeom>
          <a:solidFill>
            <a:schemeClr val="accent2">
              <a:alpha val="72000"/>
            </a:schemeClr>
          </a:soli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/>
          <a:lstStyle/>
          <a:p>
            <a:endParaRPr lang="gu-IN"/>
          </a:p>
        </p:txBody>
      </p:sp>
      <p:sp>
        <p:nvSpPr>
          <p:cNvPr id="22" name="Rectangle 27">
            <a:extLst>
              <a:ext uri="{FF2B5EF4-FFF2-40B4-BE49-F238E27FC236}">
                <a16:creationId xmlns:a16="http://schemas.microsoft.com/office/drawing/2014/main" id="{BA407A52-66F4-4CDE-A726-FF79F3EC342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9334500" y="-8467"/>
            <a:ext cx="2854326" cy="6866467"/>
          </a:xfrm>
          <a:custGeom>
            <a:avLst/>
            <a:gdLst/>
            <a:ahLst/>
            <a:cxnLst/>
            <a:rect l="l" t="t" r="r" b="b"/>
            <a:pathLst>
              <a:path w="2858013" h="6866467">
                <a:moveTo>
                  <a:pt x="0" y="0"/>
                </a:moveTo>
                <a:lnTo>
                  <a:pt x="2858013" y="0"/>
                </a:lnTo>
                <a:lnTo>
                  <a:pt x="2858013" y="6866467"/>
                </a:lnTo>
                <a:lnTo>
                  <a:pt x="2473942" y="6866467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lumMod val="75000"/>
              <a:alpha val="70000"/>
            </a:schemeClr>
          </a:soli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/>
          <a:lstStyle/>
          <a:p>
            <a:endParaRPr lang="gu-IN"/>
          </a:p>
        </p:txBody>
      </p:sp>
      <p:sp>
        <p:nvSpPr>
          <p:cNvPr id="24" name="Rectangle 28">
            <a:extLst>
              <a:ext uri="{FF2B5EF4-FFF2-40B4-BE49-F238E27FC236}">
                <a16:creationId xmlns:a16="http://schemas.microsoft.com/office/drawing/2014/main" id="{D28FFB34-4FC3-46F5-B900-D3B774FD0BE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0898730" y="-8467"/>
            <a:ext cx="1290094" cy="6866467"/>
          </a:xfrm>
          <a:custGeom>
            <a:avLst/>
            <a:gdLst/>
            <a:ahLst/>
            <a:cxnLst/>
            <a:rect l="l" t="t" r="r" b="b"/>
            <a:pathLst>
              <a:path w="1290094" h="6858000">
                <a:moveTo>
                  <a:pt x="1019735" y="0"/>
                </a:moveTo>
                <a:lnTo>
                  <a:pt x="1290094" y="0"/>
                </a:lnTo>
                <a:lnTo>
                  <a:pt x="1290094" y="6858000"/>
                </a:lnTo>
                <a:lnTo>
                  <a:pt x="0" y="6858000"/>
                </a:lnTo>
                <a:lnTo>
                  <a:pt x="1019735" y="0"/>
                </a:lnTo>
                <a:close/>
              </a:path>
            </a:pathLst>
          </a:custGeom>
          <a:solidFill>
            <a:schemeClr val="accent1">
              <a:lumMod val="60000"/>
              <a:lumOff val="40000"/>
              <a:alpha val="70000"/>
            </a:schemeClr>
          </a:soli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/>
          <a:lstStyle/>
          <a:p>
            <a:endParaRPr lang="gu-IN"/>
          </a:p>
        </p:txBody>
      </p:sp>
      <p:sp>
        <p:nvSpPr>
          <p:cNvPr id="26" name="Rectangle 29">
            <a:extLst>
              <a:ext uri="{FF2B5EF4-FFF2-40B4-BE49-F238E27FC236}">
                <a16:creationId xmlns:a16="http://schemas.microsoft.com/office/drawing/2014/main" id="{205F7B13-ACB5-46BE-8070-0431266B183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0938999" y="-8467"/>
            <a:ext cx="1249825" cy="6866467"/>
          </a:xfrm>
          <a:custGeom>
            <a:avLst/>
            <a:gdLst/>
            <a:ahLst/>
            <a:cxnLst/>
            <a:rect l="l" t="t" r="r" b="b"/>
            <a:pathLst>
              <a:path w="1249825" h="6858000">
                <a:moveTo>
                  <a:pt x="0" y="0"/>
                </a:moveTo>
                <a:lnTo>
                  <a:pt x="1249825" y="0"/>
                </a:lnTo>
                <a:lnTo>
                  <a:pt x="1249825" y="6858000"/>
                </a:lnTo>
                <a:lnTo>
                  <a:pt x="1109382" y="68580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65000"/>
            </a:schemeClr>
          </a:soli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/>
          <a:lstStyle/>
          <a:p>
            <a:endParaRPr lang="gu-IN"/>
          </a:p>
        </p:txBody>
      </p:sp>
      <p:sp>
        <p:nvSpPr>
          <p:cNvPr id="28" name="Isosceles Triangle 27">
            <a:extLst>
              <a:ext uri="{FF2B5EF4-FFF2-40B4-BE49-F238E27FC236}">
                <a16:creationId xmlns:a16="http://schemas.microsoft.com/office/drawing/2014/main" id="{D52A0D23-45DD-4DF4-ADE6-A81F409BB9F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0371666" y="3589867"/>
            <a:ext cx="1817159" cy="3268133"/>
          </a:xfrm>
          <a:prstGeom prst="triangle">
            <a:avLst>
              <a:gd name="adj" fmla="val 100000"/>
            </a:avLst>
          </a:prstGeom>
          <a:solidFill>
            <a:schemeClr val="accent1">
              <a:alpha val="80000"/>
            </a:schemeClr>
          </a:soli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/>
          <a:lstStyle/>
          <a:p>
            <a:endParaRPr lang="gu-IN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DD9C28E5-2A5D-7ACA-C134-AD2B9DA6227D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7829658" y="1253067"/>
            <a:ext cx="3371742" cy="4351866"/>
          </a:xfrm>
        </p:spPr>
        <p:txBody>
          <a:bodyPr anchor="ctr">
            <a:normAutofit/>
          </a:bodyPr>
          <a:lstStyle/>
          <a:p>
            <a:pPr algn="ctr"/>
            <a:r>
              <a:rPr lang="gu-IN" sz="3200" b="1" dirty="0">
                <a:solidFill>
                  <a:schemeClr val="bg1"/>
                </a:solidFill>
              </a:rPr>
              <a:t>Comorbidities Associated with Epilepsy</a:t>
            </a:r>
            <a:endParaRPr lang="gu-IN" sz="3200" dirty="0">
              <a:solidFill>
                <a:schemeClr val="bg1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898869631"/>
      </p:ext>
    </p:extLst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EF6AA57-2EE2-5DB2-63BB-EA216C0EFC67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77334" y="609600"/>
            <a:ext cx="8596668" cy="783771"/>
          </a:xfrm>
        </p:spPr>
        <p:txBody>
          <a:bodyPr/>
          <a:lstStyle/>
          <a:p>
            <a:pPr algn="ctr"/>
            <a:r>
              <a:rPr lang="gu-IN" dirty="0"/>
              <a:t>Prevention of Epilepsy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489389A0-DFD2-1451-2BDE-D626A2F05897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77333" y="1796143"/>
            <a:ext cx="8738809" cy="4615543"/>
          </a:xfrm>
        </p:spPr>
        <p:txBody>
          <a:bodyPr>
            <a:normAutofit lnSpcReduction="10000"/>
          </a:bodyPr>
          <a:lstStyle/>
          <a:p>
            <a:pPr algn="just"/>
            <a:r>
              <a:rPr lang="gu-IN" b="1" dirty="0">
                <a:solidFill>
                  <a:schemeClr val="tx1"/>
                </a:solidFill>
              </a:rPr>
              <a:t>Prevent head injuries:</a:t>
            </a:r>
            <a:r>
              <a:rPr lang="gu-IN" dirty="0">
                <a:solidFill>
                  <a:schemeClr val="tx1"/>
                </a:solidFill>
              </a:rPr>
              <a:t> Wearing helmets and following road safety measures can reduce traumatic brain injuries</a:t>
            </a:r>
            <a:r>
              <a:rPr lang="en-GB" dirty="0">
                <a:solidFill>
                  <a:schemeClr val="tx1"/>
                </a:solidFill>
              </a:rPr>
              <a:t> (</a:t>
            </a:r>
            <a:r>
              <a:rPr lang="gu-IN" dirty="0">
                <a:solidFill>
                  <a:schemeClr val="tx1"/>
                </a:solidFill>
              </a:rPr>
              <a:t>Thurman</a:t>
            </a:r>
            <a:r>
              <a:rPr lang="en-GB" dirty="0">
                <a:solidFill>
                  <a:schemeClr val="tx1"/>
                </a:solidFill>
              </a:rPr>
              <a:t> et al, 2018)</a:t>
            </a:r>
            <a:r>
              <a:rPr lang="gu-IN" dirty="0">
                <a:solidFill>
                  <a:schemeClr val="tx1"/>
                </a:solidFill>
              </a:rPr>
              <a:t>.</a:t>
            </a:r>
          </a:p>
          <a:p>
            <a:pPr algn="just"/>
            <a:r>
              <a:rPr lang="gu-IN" b="1" dirty="0">
                <a:solidFill>
                  <a:schemeClr val="tx1"/>
                </a:solidFill>
              </a:rPr>
              <a:t>Reduce stroke risk: </a:t>
            </a:r>
            <a:r>
              <a:rPr lang="gu-IN" dirty="0">
                <a:solidFill>
                  <a:schemeClr val="tx1"/>
                </a:solidFill>
              </a:rPr>
              <a:t>Controlling hypertension, diabetes, obesity, and smoking lowers the risk of stroke-related epileps</a:t>
            </a:r>
            <a:r>
              <a:rPr lang="sv-SE" dirty="0">
                <a:solidFill>
                  <a:schemeClr val="tx1"/>
                </a:solidFill>
              </a:rPr>
              <a:t>y</a:t>
            </a:r>
            <a:r>
              <a:rPr lang="en-GB" dirty="0">
                <a:solidFill>
                  <a:schemeClr val="tx1"/>
                </a:solidFill>
              </a:rPr>
              <a:t> (</a:t>
            </a:r>
            <a:r>
              <a:rPr lang="gu-IN" dirty="0">
                <a:solidFill>
                  <a:schemeClr val="tx1"/>
                </a:solidFill>
              </a:rPr>
              <a:t>Löscher</a:t>
            </a:r>
            <a:r>
              <a:rPr lang="en-GB" dirty="0">
                <a:solidFill>
                  <a:schemeClr val="tx1"/>
                </a:solidFill>
              </a:rPr>
              <a:t>, 2020)</a:t>
            </a:r>
            <a:r>
              <a:rPr lang="gu-IN" dirty="0">
                <a:solidFill>
                  <a:schemeClr val="tx1"/>
                </a:solidFill>
              </a:rPr>
              <a:t>.</a:t>
            </a:r>
          </a:p>
          <a:p>
            <a:pPr algn="just"/>
            <a:r>
              <a:rPr lang="gu-IN" b="1" dirty="0">
                <a:solidFill>
                  <a:schemeClr val="tx1"/>
                </a:solidFill>
              </a:rPr>
              <a:t>Treat central nervous system infections: </a:t>
            </a:r>
            <a:r>
              <a:rPr lang="gu-IN" dirty="0">
                <a:solidFill>
                  <a:schemeClr val="tx1"/>
                </a:solidFill>
              </a:rPr>
              <a:t>Early diagnosis and treatment of meningitis and encephalitis reduce neurological complications</a:t>
            </a:r>
            <a:r>
              <a:rPr lang="en-GB" dirty="0">
                <a:solidFill>
                  <a:schemeClr val="tx1"/>
                </a:solidFill>
              </a:rPr>
              <a:t> (</a:t>
            </a:r>
            <a:r>
              <a:rPr lang="gu-IN" dirty="0">
                <a:solidFill>
                  <a:schemeClr val="tx1"/>
                </a:solidFill>
              </a:rPr>
              <a:t>Thurman</a:t>
            </a:r>
            <a:r>
              <a:rPr lang="en-GB" dirty="0">
                <a:solidFill>
                  <a:schemeClr val="tx1"/>
                </a:solidFill>
              </a:rPr>
              <a:t> et al, 2018)</a:t>
            </a:r>
            <a:r>
              <a:rPr lang="gu-IN" dirty="0">
                <a:solidFill>
                  <a:schemeClr val="tx1"/>
                </a:solidFill>
              </a:rPr>
              <a:t>.</a:t>
            </a:r>
          </a:p>
          <a:p>
            <a:pPr algn="just"/>
            <a:r>
              <a:rPr lang="gu-IN" b="1" dirty="0">
                <a:solidFill>
                  <a:schemeClr val="tx1"/>
                </a:solidFill>
              </a:rPr>
              <a:t>Improve maternal and neonatal care: </a:t>
            </a:r>
            <a:r>
              <a:rPr lang="gu-IN" dirty="0">
                <a:solidFill>
                  <a:schemeClr val="tx1"/>
                </a:solidFill>
              </a:rPr>
              <a:t>Good antenatal care helps prevent birth-related brain injury</a:t>
            </a:r>
            <a:r>
              <a:rPr lang="en-GB" dirty="0">
                <a:solidFill>
                  <a:schemeClr val="tx1"/>
                </a:solidFill>
              </a:rPr>
              <a:t> (</a:t>
            </a:r>
            <a:r>
              <a:rPr lang="gu-IN" dirty="0">
                <a:solidFill>
                  <a:schemeClr val="tx1"/>
                </a:solidFill>
              </a:rPr>
              <a:t>Löscher</a:t>
            </a:r>
            <a:r>
              <a:rPr lang="en-GB" dirty="0">
                <a:solidFill>
                  <a:schemeClr val="tx1"/>
                </a:solidFill>
              </a:rPr>
              <a:t>, 2020)</a:t>
            </a:r>
            <a:r>
              <a:rPr lang="gu-IN" dirty="0">
                <a:solidFill>
                  <a:schemeClr val="tx1"/>
                </a:solidFill>
              </a:rPr>
              <a:t>.</a:t>
            </a:r>
          </a:p>
          <a:p>
            <a:pPr algn="just"/>
            <a:r>
              <a:rPr lang="gu-IN" b="1" dirty="0">
                <a:solidFill>
                  <a:schemeClr val="tx1"/>
                </a:solidFill>
              </a:rPr>
              <a:t>Promote healthy lifestyles: </a:t>
            </a:r>
            <a:r>
              <a:rPr lang="gu-IN" dirty="0">
                <a:solidFill>
                  <a:schemeClr val="tx1"/>
                </a:solidFill>
              </a:rPr>
              <a:t>Adequate sleep, stress management, and limiting alcohol consumption reduce seizure triggers</a:t>
            </a:r>
            <a:r>
              <a:rPr lang="en-GB" dirty="0">
                <a:solidFill>
                  <a:schemeClr val="tx1"/>
                </a:solidFill>
              </a:rPr>
              <a:t> (</a:t>
            </a:r>
            <a:r>
              <a:rPr lang="gu-IN" dirty="0">
                <a:solidFill>
                  <a:schemeClr val="tx1"/>
                </a:solidFill>
              </a:rPr>
              <a:t>Löscher</a:t>
            </a:r>
            <a:r>
              <a:rPr lang="en-GB" dirty="0">
                <a:solidFill>
                  <a:schemeClr val="tx1"/>
                </a:solidFill>
              </a:rPr>
              <a:t>, 2020)</a:t>
            </a:r>
            <a:r>
              <a:rPr lang="gu-IN" dirty="0">
                <a:solidFill>
                  <a:schemeClr val="tx1"/>
                </a:solidFill>
              </a:rPr>
              <a:t>.</a:t>
            </a:r>
          </a:p>
          <a:p>
            <a:pPr algn="just"/>
            <a:r>
              <a:rPr lang="gu-IN" b="1" dirty="0">
                <a:solidFill>
                  <a:schemeClr val="tx1"/>
                </a:solidFill>
              </a:rPr>
              <a:t>Medication adherence:</a:t>
            </a:r>
            <a:r>
              <a:rPr lang="gu-IN" dirty="0">
                <a:solidFill>
                  <a:schemeClr val="tx1"/>
                </a:solidFill>
              </a:rPr>
              <a:t> Taking prescribed antiseizure medication consistently helps prevent seizure recurrence and complications</a:t>
            </a:r>
            <a:r>
              <a:rPr lang="en-GB" dirty="0">
                <a:solidFill>
                  <a:schemeClr val="tx1"/>
                </a:solidFill>
              </a:rPr>
              <a:t> (</a:t>
            </a:r>
            <a:r>
              <a:rPr lang="gu-IN" dirty="0">
                <a:solidFill>
                  <a:schemeClr val="tx1"/>
                </a:solidFill>
              </a:rPr>
              <a:t>Thurman</a:t>
            </a:r>
            <a:r>
              <a:rPr lang="en-GB" dirty="0">
                <a:solidFill>
                  <a:schemeClr val="tx1"/>
                </a:solidFill>
              </a:rPr>
              <a:t> et al, 2018)</a:t>
            </a:r>
            <a:r>
              <a:rPr lang="gu-IN" dirty="0">
                <a:solidFill>
                  <a:schemeClr val="tx1"/>
                </a:solidFill>
              </a:rPr>
              <a:t>.</a:t>
            </a:r>
          </a:p>
          <a:p>
            <a:pPr algn="just"/>
            <a:r>
              <a:rPr lang="gu-IN" b="1" dirty="0">
                <a:solidFill>
                  <a:schemeClr val="tx1"/>
                </a:solidFill>
              </a:rPr>
              <a:t>Public education: </a:t>
            </a:r>
            <a:r>
              <a:rPr lang="gu-IN" dirty="0">
                <a:solidFill>
                  <a:schemeClr val="tx1"/>
                </a:solidFill>
              </a:rPr>
              <a:t>Increasing awareness improves early diagnosis and reduces stigma associated with epilepsy</a:t>
            </a:r>
            <a:r>
              <a:rPr lang="en-GB" dirty="0">
                <a:solidFill>
                  <a:schemeClr val="tx1"/>
                </a:solidFill>
              </a:rPr>
              <a:t> (</a:t>
            </a:r>
            <a:r>
              <a:rPr lang="gu-IN" dirty="0">
                <a:solidFill>
                  <a:schemeClr val="tx1"/>
                </a:solidFill>
              </a:rPr>
              <a:t>Thurman</a:t>
            </a:r>
            <a:r>
              <a:rPr lang="en-GB" dirty="0">
                <a:solidFill>
                  <a:schemeClr val="tx1"/>
                </a:solidFill>
              </a:rPr>
              <a:t> et al, 2018)</a:t>
            </a:r>
            <a:r>
              <a:rPr lang="gu-IN" dirty="0">
                <a:solidFill>
                  <a:schemeClr val="tx1"/>
                </a:solidFill>
              </a:rPr>
              <a:t>.</a:t>
            </a:r>
          </a:p>
          <a:p>
            <a:pPr algn="just"/>
            <a:endParaRPr lang="gu-IN" dirty="0">
              <a:solidFill>
                <a:schemeClr val="tx1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963425735"/>
      </p:ext>
    </p:extLst>
  </p:cSld>
  <p:clrMapOvr>
    <a:masterClrMapping/>
  </p:clrMapOvr>
</p:sld>
</file>

<file path=ppt/slides/slide2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1C07505F-495A-C7F9-0D07-4B3136C7F87C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77334" y="217714"/>
            <a:ext cx="8596668" cy="979715"/>
          </a:xfrm>
        </p:spPr>
        <p:txBody>
          <a:bodyPr>
            <a:normAutofit/>
          </a:bodyPr>
          <a:lstStyle/>
          <a:p>
            <a:pPr algn="ctr"/>
            <a:r>
              <a:rPr lang="gu-IN" sz="2800" dirty="0"/>
              <a:t>Skills, Values and Behaviours Required for Co-productive Care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EA1F3615-4DDF-F35A-74D9-D479487292DE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00743" y="1295401"/>
            <a:ext cx="9688286" cy="5344886"/>
          </a:xfrm>
        </p:spPr>
        <p:txBody>
          <a:bodyPr>
            <a:normAutofit/>
          </a:bodyPr>
          <a:lstStyle/>
          <a:p>
            <a:pPr marL="0" indent="0">
              <a:buNone/>
            </a:pPr>
            <a:r>
              <a:rPr lang="gu-IN" sz="1600" b="1" u="sng" dirty="0">
                <a:solidFill>
                  <a:schemeClr val="tx1"/>
                </a:solidFill>
              </a:rPr>
              <a:t>Skills</a:t>
            </a:r>
          </a:p>
          <a:p>
            <a:r>
              <a:rPr lang="gu-IN" sz="1600" b="1" dirty="0">
                <a:solidFill>
                  <a:schemeClr val="tx1"/>
                </a:solidFill>
              </a:rPr>
              <a:t>Communication skills: </a:t>
            </a:r>
            <a:r>
              <a:rPr lang="gu-IN" sz="1600" dirty="0">
                <a:solidFill>
                  <a:schemeClr val="tx1"/>
                </a:solidFill>
              </a:rPr>
              <a:t>Enable effective education, counselling, and shared decision-making.</a:t>
            </a:r>
          </a:p>
          <a:p>
            <a:r>
              <a:rPr lang="gu-IN" sz="1600" b="1" dirty="0">
                <a:solidFill>
                  <a:schemeClr val="tx1"/>
                </a:solidFill>
              </a:rPr>
              <a:t>Clinical assessment:</a:t>
            </a:r>
            <a:r>
              <a:rPr lang="gu-IN" sz="1600" dirty="0">
                <a:solidFill>
                  <a:schemeClr val="tx1"/>
                </a:solidFill>
              </a:rPr>
              <a:t> Supports accurate seizure assessment and ongoing monitoring.</a:t>
            </a:r>
          </a:p>
          <a:p>
            <a:r>
              <a:rPr lang="gu-IN" sz="1600" b="1" dirty="0">
                <a:solidFill>
                  <a:schemeClr val="tx1"/>
                </a:solidFill>
              </a:rPr>
              <a:t>Risk assessment: </a:t>
            </a:r>
            <a:r>
              <a:rPr lang="gu-IN" sz="1600" dirty="0">
                <a:solidFill>
                  <a:schemeClr val="tx1"/>
                </a:solidFill>
              </a:rPr>
              <a:t>Identifies risks such as SUDEP, injuries, and safeguarding concerns.</a:t>
            </a:r>
          </a:p>
          <a:p>
            <a:r>
              <a:rPr lang="gu-IN" sz="1600" b="1" dirty="0">
                <a:solidFill>
                  <a:schemeClr val="tx1"/>
                </a:solidFill>
              </a:rPr>
              <a:t>Health education:</a:t>
            </a:r>
            <a:r>
              <a:rPr lang="gu-IN" sz="1600" dirty="0">
                <a:solidFill>
                  <a:schemeClr val="tx1"/>
                </a:solidFill>
              </a:rPr>
              <a:t> Helps individuals develop confidence in self-management</a:t>
            </a:r>
            <a:r>
              <a:rPr lang="en-GB" sz="1600" dirty="0">
                <a:solidFill>
                  <a:schemeClr val="tx1"/>
                </a:solidFill>
              </a:rPr>
              <a:t> (</a:t>
            </a:r>
            <a:r>
              <a:rPr lang="gu-IN" sz="1600" dirty="0">
                <a:solidFill>
                  <a:schemeClr val="tx1"/>
                </a:solidFill>
              </a:rPr>
              <a:t>Loeffler</a:t>
            </a:r>
            <a:r>
              <a:rPr lang="en-GB" sz="1600" dirty="0">
                <a:solidFill>
                  <a:schemeClr val="tx1"/>
                </a:solidFill>
              </a:rPr>
              <a:t>, 2020)</a:t>
            </a:r>
            <a:r>
              <a:rPr lang="gu-IN" sz="1600" dirty="0">
                <a:solidFill>
                  <a:schemeClr val="tx1"/>
                </a:solidFill>
              </a:rPr>
              <a:t>.</a:t>
            </a:r>
          </a:p>
          <a:p>
            <a:pPr marL="0" indent="0">
              <a:buNone/>
            </a:pPr>
            <a:r>
              <a:rPr lang="gu-IN" sz="1600" b="1" u="sng" dirty="0">
                <a:solidFill>
                  <a:schemeClr val="tx1"/>
                </a:solidFill>
              </a:rPr>
              <a:t>Values</a:t>
            </a:r>
          </a:p>
          <a:p>
            <a:r>
              <a:rPr lang="gu-IN" sz="1600" b="1" dirty="0">
                <a:solidFill>
                  <a:schemeClr val="tx1"/>
                </a:solidFill>
              </a:rPr>
              <a:t>Respect</a:t>
            </a:r>
            <a:r>
              <a:rPr lang="gu-IN" sz="1600" dirty="0">
                <a:solidFill>
                  <a:schemeClr val="tx1"/>
                </a:solidFill>
              </a:rPr>
              <a:t>: Recognises individual preferences, beliefs, and cultural diversity.</a:t>
            </a:r>
          </a:p>
          <a:p>
            <a:r>
              <a:rPr lang="gu-IN" sz="1600" b="1" dirty="0">
                <a:solidFill>
                  <a:schemeClr val="tx1"/>
                </a:solidFill>
              </a:rPr>
              <a:t>Compassion</a:t>
            </a:r>
            <a:r>
              <a:rPr lang="gu-IN" sz="1600" dirty="0">
                <a:solidFill>
                  <a:schemeClr val="tx1"/>
                </a:solidFill>
              </a:rPr>
              <a:t>: Promotes empathetic and holistic care.</a:t>
            </a:r>
          </a:p>
          <a:p>
            <a:r>
              <a:rPr lang="gu-IN" sz="1600" b="1" dirty="0">
                <a:solidFill>
                  <a:schemeClr val="tx1"/>
                </a:solidFill>
              </a:rPr>
              <a:t>Dignity</a:t>
            </a:r>
            <a:r>
              <a:rPr lang="gu-IN" sz="1600" dirty="0">
                <a:solidFill>
                  <a:schemeClr val="tx1"/>
                </a:solidFill>
              </a:rPr>
              <a:t>: Ensures people are treated with respect throughout their care journey</a:t>
            </a:r>
            <a:r>
              <a:rPr lang="en-GB" sz="1600" dirty="0">
                <a:solidFill>
                  <a:schemeClr val="tx1"/>
                </a:solidFill>
              </a:rPr>
              <a:t> (</a:t>
            </a:r>
            <a:r>
              <a:rPr lang="gu-IN" sz="1600" dirty="0">
                <a:solidFill>
                  <a:schemeClr val="tx1"/>
                </a:solidFill>
              </a:rPr>
              <a:t>Manley</a:t>
            </a:r>
            <a:r>
              <a:rPr lang="en-GB" sz="1600" dirty="0">
                <a:solidFill>
                  <a:schemeClr val="tx1"/>
                </a:solidFill>
              </a:rPr>
              <a:t> et al, 2023)</a:t>
            </a:r>
            <a:r>
              <a:rPr lang="gu-IN" sz="1600" dirty="0">
                <a:solidFill>
                  <a:schemeClr val="tx1"/>
                </a:solidFill>
              </a:rPr>
              <a:t>.</a:t>
            </a:r>
          </a:p>
          <a:p>
            <a:pPr marL="0" indent="0">
              <a:buNone/>
            </a:pPr>
            <a:r>
              <a:rPr lang="gu-IN" sz="1600" b="1" u="sng" dirty="0">
                <a:solidFill>
                  <a:schemeClr val="tx1"/>
                </a:solidFill>
              </a:rPr>
              <a:t>Behaviours</a:t>
            </a:r>
          </a:p>
          <a:p>
            <a:r>
              <a:rPr lang="gu-IN" sz="1600" b="1" dirty="0">
                <a:solidFill>
                  <a:schemeClr val="tx1"/>
                </a:solidFill>
              </a:rPr>
              <a:t>Shared decision-making</a:t>
            </a:r>
            <a:r>
              <a:rPr lang="gu-IN" sz="1600" dirty="0">
                <a:solidFill>
                  <a:schemeClr val="tx1"/>
                </a:solidFill>
              </a:rPr>
              <a:t>: Encourages collaborative treatment planning.</a:t>
            </a:r>
          </a:p>
          <a:p>
            <a:r>
              <a:rPr lang="gu-IN" sz="1600" b="1" dirty="0">
                <a:solidFill>
                  <a:schemeClr val="tx1"/>
                </a:solidFill>
              </a:rPr>
              <a:t>Professional accountability: </a:t>
            </a:r>
            <a:r>
              <a:rPr lang="gu-IN" sz="1600" dirty="0">
                <a:solidFill>
                  <a:schemeClr val="tx1"/>
                </a:solidFill>
              </a:rPr>
              <a:t>Ensures care is evidence-based and delivered safely.</a:t>
            </a:r>
          </a:p>
          <a:p>
            <a:r>
              <a:rPr lang="gu-IN" sz="1600" b="1" dirty="0">
                <a:solidFill>
                  <a:schemeClr val="tx1"/>
                </a:solidFill>
              </a:rPr>
              <a:t>Collaborative practice: </a:t>
            </a:r>
            <a:r>
              <a:rPr lang="gu-IN" sz="1600" dirty="0">
                <a:solidFill>
                  <a:schemeClr val="tx1"/>
                </a:solidFill>
              </a:rPr>
              <a:t>Supports coordinated multidisciplinary care</a:t>
            </a:r>
            <a:r>
              <a:rPr lang="en-GB" sz="1600" dirty="0">
                <a:solidFill>
                  <a:schemeClr val="tx1"/>
                </a:solidFill>
              </a:rPr>
              <a:t> (</a:t>
            </a:r>
            <a:r>
              <a:rPr lang="gu-IN" sz="1600" dirty="0">
                <a:solidFill>
                  <a:schemeClr val="tx1"/>
                </a:solidFill>
              </a:rPr>
              <a:t>Manley</a:t>
            </a:r>
            <a:r>
              <a:rPr lang="en-GB" sz="1600" dirty="0">
                <a:solidFill>
                  <a:schemeClr val="tx1"/>
                </a:solidFill>
              </a:rPr>
              <a:t> et al, 2023)</a:t>
            </a:r>
            <a:r>
              <a:rPr lang="gu-IN" sz="1600" dirty="0">
                <a:solidFill>
                  <a:schemeClr val="tx1"/>
                </a:solidFill>
              </a:rPr>
              <a:t>.</a:t>
            </a:r>
          </a:p>
          <a:p>
            <a:endParaRPr lang="gu-IN" sz="1600" dirty="0">
              <a:solidFill>
                <a:schemeClr val="tx1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040277839"/>
      </p:ext>
    </p:extLst>
  </p:cSld>
  <p:clrMapOvr>
    <a:masterClrMapping/>
  </p:clrMapOvr>
</p:sld>
</file>

<file path=ppt/slides/slide2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3719CB13-22D1-F83F-8CB7-DAF50399408C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77334" y="609600"/>
            <a:ext cx="9010952" cy="1320800"/>
          </a:xfrm>
        </p:spPr>
        <p:txBody>
          <a:bodyPr>
            <a:normAutofit/>
          </a:bodyPr>
          <a:lstStyle/>
          <a:p>
            <a:pPr algn="ctr"/>
            <a:r>
              <a:rPr lang="gu-IN" sz="3200" dirty="0"/>
              <a:t>Comprehensive Model of Personalised Care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5E662467-C283-478D-FF4B-F711D219DAC6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77334" y="1796143"/>
            <a:ext cx="8836780" cy="4604447"/>
          </a:xfrm>
        </p:spPr>
        <p:txBody>
          <a:bodyPr>
            <a:normAutofit/>
          </a:bodyPr>
          <a:lstStyle/>
          <a:p>
            <a:pPr marL="0" indent="0" algn="just">
              <a:buNone/>
            </a:pPr>
            <a:r>
              <a:rPr lang="gu-IN" b="1" u="sng" dirty="0">
                <a:solidFill>
                  <a:schemeClr val="tx1"/>
                </a:solidFill>
              </a:rPr>
              <a:t>Six Evidence-Based Components</a:t>
            </a:r>
          </a:p>
          <a:p>
            <a:pPr algn="just"/>
            <a:r>
              <a:rPr lang="gu-IN" b="1" dirty="0">
                <a:solidFill>
                  <a:schemeClr val="tx1"/>
                </a:solidFill>
              </a:rPr>
              <a:t>Shared decision-making: </a:t>
            </a:r>
            <a:r>
              <a:rPr lang="gu-IN" dirty="0">
                <a:solidFill>
                  <a:schemeClr val="tx1"/>
                </a:solidFill>
              </a:rPr>
              <a:t>Enables patients and clinicians to make informed treatment decisions together.</a:t>
            </a:r>
          </a:p>
          <a:p>
            <a:pPr algn="just"/>
            <a:r>
              <a:rPr lang="gu-IN" b="1" dirty="0">
                <a:solidFill>
                  <a:schemeClr val="tx1"/>
                </a:solidFill>
              </a:rPr>
              <a:t>Personalised care and support planning: </a:t>
            </a:r>
            <a:r>
              <a:rPr lang="gu-IN" dirty="0">
                <a:solidFill>
                  <a:schemeClr val="tx1"/>
                </a:solidFill>
              </a:rPr>
              <a:t>Develops care plans based on individual goals, preferences, and clinical needs.</a:t>
            </a:r>
          </a:p>
          <a:p>
            <a:pPr algn="just"/>
            <a:r>
              <a:rPr lang="gu-IN" b="1" dirty="0">
                <a:solidFill>
                  <a:schemeClr val="tx1"/>
                </a:solidFill>
              </a:rPr>
              <a:t>Enabling choice: </a:t>
            </a:r>
            <a:r>
              <a:rPr lang="gu-IN" dirty="0">
                <a:solidFill>
                  <a:schemeClr val="tx1"/>
                </a:solidFill>
              </a:rPr>
              <a:t>Gives people greater control over treatment and healthcare options.</a:t>
            </a:r>
          </a:p>
          <a:p>
            <a:pPr algn="just"/>
            <a:r>
              <a:rPr lang="gu-IN" b="1" dirty="0">
                <a:solidFill>
                  <a:schemeClr val="tx1"/>
                </a:solidFill>
              </a:rPr>
              <a:t>Social prescribing: </a:t>
            </a:r>
            <a:r>
              <a:rPr lang="gu-IN" dirty="0">
                <a:solidFill>
                  <a:schemeClr val="tx1"/>
                </a:solidFill>
              </a:rPr>
              <a:t>Connects individuals with community resources to improve health and wellbeing.</a:t>
            </a:r>
          </a:p>
          <a:p>
            <a:pPr algn="just"/>
            <a:r>
              <a:rPr lang="gu-IN" b="1" dirty="0">
                <a:solidFill>
                  <a:schemeClr val="tx1"/>
                </a:solidFill>
              </a:rPr>
              <a:t>Supported self-management: </a:t>
            </a:r>
            <a:r>
              <a:rPr lang="gu-IN" dirty="0">
                <a:solidFill>
                  <a:schemeClr val="tx1"/>
                </a:solidFill>
              </a:rPr>
              <a:t>Provides education and confidence to manage epilepsy effectively.</a:t>
            </a:r>
          </a:p>
          <a:p>
            <a:pPr algn="just"/>
            <a:r>
              <a:rPr lang="gu-IN" b="1" dirty="0">
                <a:solidFill>
                  <a:schemeClr val="tx1"/>
                </a:solidFill>
              </a:rPr>
              <a:t>Personal health budgets: </a:t>
            </a:r>
            <a:r>
              <a:rPr lang="gu-IN" dirty="0">
                <a:solidFill>
                  <a:schemeClr val="tx1"/>
                </a:solidFill>
              </a:rPr>
              <a:t>Allows eligible individuals greater flexibility in meeting their ongoing health and care needs.</a:t>
            </a:r>
          </a:p>
          <a:p>
            <a:pPr marL="0" indent="0" algn="just">
              <a:buNone/>
            </a:pPr>
            <a:endParaRPr lang="gu-IN" dirty="0">
              <a:solidFill>
                <a:schemeClr val="tx1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663700654"/>
      </p:ext>
    </p:extLst>
  </p:cSld>
  <p:clrMapOvr>
    <a:masterClrMapping/>
  </p:clrMapOvr>
</p:sld>
</file>

<file path=ppt/slides/slide2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D76300E5-9479-4F8B-C9E6-D78900199C4A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77334" y="609600"/>
            <a:ext cx="8596668" cy="762000"/>
          </a:xfrm>
        </p:spPr>
        <p:txBody>
          <a:bodyPr/>
          <a:lstStyle/>
          <a:p>
            <a:pPr algn="ctr"/>
            <a:r>
              <a:rPr lang="gu-IN" dirty="0"/>
              <a:t>Self-Management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EE911439-A231-9E64-D894-7DA7325FFDD8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11629" y="1687287"/>
            <a:ext cx="9274627" cy="4767942"/>
          </a:xfrm>
        </p:spPr>
        <p:txBody>
          <a:bodyPr>
            <a:normAutofit/>
          </a:bodyPr>
          <a:lstStyle/>
          <a:p>
            <a:pPr algn="just"/>
            <a:r>
              <a:rPr lang="gu-IN" b="1" dirty="0">
                <a:solidFill>
                  <a:schemeClr val="tx1"/>
                </a:solidFill>
              </a:rPr>
              <a:t>Medication adherence: </a:t>
            </a:r>
            <a:r>
              <a:rPr lang="gu-IN" dirty="0">
                <a:solidFill>
                  <a:schemeClr val="tx1"/>
                </a:solidFill>
              </a:rPr>
              <a:t>Taking antiseizure medication as prescribed is essential for maintaining seizure control and preventing complications</a:t>
            </a:r>
            <a:r>
              <a:rPr lang="en-GB" dirty="0">
                <a:solidFill>
                  <a:schemeClr val="tx1"/>
                </a:solidFill>
              </a:rPr>
              <a:t> (</a:t>
            </a:r>
            <a:r>
              <a:rPr lang="gu-IN" dirty="0">
                <a:solidFill>
                  <a:schemeClr val="tx1"/>
                </a:solidFill>
              </a:rPr>
              <a:t>Sajatovic</a:t>
            </a:r>
            <a:r>
              <a:rPr lang="en-GB" dirty="0">
                <a:solidFill>
                  <a:schemeClr val="tx1"/>
                </a:solidFill>
              </a:rPr>
              <a:t> et al, 2017)</a:t>
            </a:r>
            <a:r>
              <a:rPr lang="gu-IN" dirty="0">
                <a:solidFill>
                  <a:schemeClr val="tx1"/>
                </a:solidFill>
              </a:rPr>
              <a:t>.</a:t>
            </a:r>
          </a:p>
          <a:p>
            <a:pPr algn="just"/>
            <a:r>
              <a:rPr lang="gu-IN" b="1" dirty="0">
                <a:solidFill>
                  <a:schemeClr val="tx1"/>
                </a:solidFill>
              </a:rPr>
              <a:t>Seizure monitoring: </a:t>
            </a:r>
            <a:r>
              <a:rPr lang="gu-IN" dirty="0">
                <a:solidFill>
                  <a:schemeClr val="tx1"/>
                </a:solidFill>
              </a:rPr>
              <a:t>Keeping a seizure diary helps identify patterns, triggers, and treatment effectiveness</a:t>
            </a:r>
            <a:r>
              <a:rPr lang="en-GB" dirty="0">
                <a:solidFill>
                  <a:schemeClr val="tx1"/>
                </a:solidFill>
              </a:rPr>
              <a:t> (</a:t>
            </a:r>
            <a:r>
              <a:rPr lang="gu-IN" dirty="0">
                <a:solidFill>
                  <a:schemeClr val="tx1"/>
                </a:solidFill>
              </a:rPr>
              <a:t>Helmers</a:t>
            </a:r>
            <a:r>
              <a:rPr lang="en-GB" dirty="0">
                <a:solidFill>
                  <a:schemeClr val="tx1"/>
                </a:solidFill>
              </a:rPr>
              <a:t> et al, 2017)</a:t>
            </a:r>
            <a:r>
              <a:rPr lang="gu-IN" dirty="0">
                <a:solidFill>
                  <a:schemeClr val="tx1"/>
                </a:solidFill>
              </a:rPr>
              <a:t>.</a:t>
            </a:r>
          </a:p>
          <a:p>
            <a:pPr algn="just"/>
            <a:r>
              <a:rPr lang="gu-IN" b="1" dirty="0">
                <a:solidFill>
                  <a:schemeClr val="tx1"/>
                </a:solidFill>
              </a:rPr>
              <a:t>Lifestyle management: </a:t>
            </a:r>
            <a:r>
              <a:rPr lang="gu-IN" dirty="0">
                <a:solidFill>
                  <a:schemeClr val="tx1"/>
                </a:solidFill>
              </a:rPr>
              <a:t>Maintaining adequate sleep, managing stress, limiting alcohol intake, and avoiding known seizure triggers can reduce seizure frequency</a:t>
            </a:r>
            <a:r>
              <a:rPr lang="en-GB" dirty="0">
                <a:solidFill>
                  <a:schemeClr val="tx1"/>
                </a:solidFill>
              </a:rPr>
              <a:t> (</a:t>
            </a:r>
            <a:r>
              <a:rPr lang="gu-IN" dirty="0">
                <a:solidFill>
                  <a:schemeClr val="tx1"/>
                </a:solidFill>
              </a:rPr>
              <a:t>Sajatovic</a:t>
            </a:r>
            <a:r>
              <a:rPr lang="en-GB" dirty="0">
                <a:solidFill>
                  <a:schemeClr val="tx1"/>
                </a:solidFill>
              </a:rPr>
              <a:t> et al, 2017)</a:t>
            </a:r>
            <a:r>
              <a:rPr lang="gu-IN" dirty="0">
                <a:solidFill>
                  <a:schemeClr val="tx1"/>
                </a:solidFill>
              </a:rPr>
              <a:t>.</a:t>
            </a:r>
          </a:p>
          <a:p>
            <a:pPr algn="just"/>
            <a:r>
              <a:rPr lang="gu-IN" b="1" dirty="0">
                <a:solidFill>
                  <a:schemeClr val="tx1"/>
                </a:solidFill>
              </a:rPr>
              <a:t>Safety measures: </a:t>
            </a:r>
            <a:r>
              <a:rPr lang="gu-IN" dirty="0">
                <a:solidFill>
                  <a:schemeClr val="tx1"/>
                </a:solidFill>
              </a:rPr>
              <a:t>Patients should follow safety advice regarding driving, swimming, heights, and operating machinery to minimise the risk of injury</a:t>
            </a:r>
            <a:r>
              <a:rPr lang="en-GB" dirty="0">
                <a:solidFill>
                  <a:schemeClr val="tx1"/>
                </a:solidFill>
              </a:rPr>
              <a:t> (</a:t>
            </a:r>
            <a:r>
              <a:rPr lang="gu-IN" dirty="0">
                <a:solidFill>
                  <a:schemeClr val="tx1"/>
                </a:solidFill>
              </a:rPr>
              <a:t>Sajatovic</a:t>
            </a:r>
            <a:r>
              <a:rPr lang="en-GB" dirty="0">
                <a:solidFill>
                  <a:schemeClr val="tx1"/>
                </a:solidFill>
              </a:rPr>
              <a:t> et al, 2017)</a:t>
            </a:r>
            <a:r>
              <a:rPr lang="gu-IN" dirty="0">
                <a:solidFill>
                  <a:schemeClr val="tx1"/>
                </a:solidFill>
              </a:rPr>
              <a:t>.</a:t>
            </a:r>
          </a:p>
          <a:p>
            <a:pPr algn="just"/>
            <a:r>
              <a:rPr lang="gu-IN" b="1" dirty="0">
                <a:solidFill>
                  <a:schemeClr val="tx1"/>
                </a:solidFill>
              </a:rPr>
              <a:t>Education and empowerment: </a:t>
            </a:r>
            <a:r>
              <a:rPr lang="gu-IN" dirty="0">
                <a:solidFill>
                  <a:schemeClr val="tx1"/>
                </a:solidFill>
              </a:rPr>
              <a:t>Individuals should receive ongoing education to improve confidence, self-efficacy, and informed decision-making</a:t>
            </a:r>
            <a:r>
              <a:rPr lang="en-GB" dirty="0">
                <a:solidFill>
                  <a:schemeClr val="tx1"/>
                </a:solidFill>
              </a:rPr>
              <a:t> (</a:t>
            </a:r>
            <a:r>
              <a:rPr lang="gu-IN" dirty="0">
                <a:solidFill>
                  <a:schemeClr val="tx1"/>
                </a:solidFill>
              </a:rPr>
              <a:t>Helmers</a:t>
            </a:r>
            <a:r>
              <a:rPr lang="en-GB" dirty="0">
                <a:solidFill>
                  <a:schemeClr val="tx1"/>
                </a:solidFill>
              </a:rPr>
              <a:t> et al, 2017)</a:t>
            </a:r>
            <a:r>
              <a:rPr lang="gu-IN" dirty="0">
                <a:solidFill>
                  <a:schemeClr val="tx1"/>
                </a:solidFill>
              </a:rPr>
              <a:t>.</a:t>
            </a:r>
          </a:p>
          <a:p>
            <a:pPr algn="just"/>
            <a:r>
              <a:rPr lang="gu-IN" b="1" dirty="0">
                <a:solidFill>
                  <a:schemeClr val="tx1"/>
                </a:solidFill>
              </a:rPr>
              <a:t>Regular follow-up: </a:t>
            </a:r>
            <a:r>
              <a:rPr lang="gu-IN" dirty="0">
                <a:solidFill>
                  <a:schemeClr val="tx1"/>
                </a:solidFill>
              </a:rPr>
              <a:t>Routine reviews with the multidisciplinary team support treatment optimisation and long-term disease management</a:t>
            </a:r>
            <a:r>
              <a:rPr lang="en-GB" dirty="0">
                <a:solidFill>
                  <a:schemeClr val="tx1"/>
                </a:solidFill>
              </a:rPr>
              <a:t> (</a:t>
            </a:r>
            <a:r>
              <a:rPr lang="gu-IN" dirty="0">
                <a:solidFill>
                  <a:schemeClr val="tx1"/>
                </a:solidFill>
              </a:rPr>
              <a:t>Helmers</a:t>
            </a:r>
            <a:r>
              <a:rPr lang="en-GB" dirty="0">
                <a:solidFill>
                  <a:schemeClr val="tx1"/>
                </a:solidFill>
              </a:rPr>
              <a:t> et al, 2017)</a:t>
            </a:r>
            <a:r>
              <a:rPr lang="gu-IN" dirty="0">
                <a:solidFill>
                  <a:schemeClr val="tx1"/>
                </a:solidFill>
              </a:rPr>
              <a:t>.</a:t>
            </a:r>
          </a:p>
        </p:txBody>
      </p:sp>
    </p:spTree>
    <p:extLst>
      <p:ext uri="{BB962C8B-B14F-4D97-AF65-F5344CB8AC3E}">
        <p14:creationId xmlns:p14="http://schemas.microsoft.com/office/powerpoint/2010/main" val="1641847711"/>
      </p:ext>
    </p:extLst>
  </p:cSld>
  <p:clrMapOvr>
    <a:masterClrMapping/>
  </p:clrMapOvr>
</p:sld>
</file>

<file path=ppt/slides/slide2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Picture 3" descr="Seizures at End of Life">
            <a:extLst>
              <a:ext uri="{FF2B5EF4-FFF2-40B4-BE49-F238E27FC236}">
                <a16:creationId xmlns:a16="http://schemas.microsoft.com/office/drawing/2014/main" id="{08724E59-DB58-D971-7375-E6D3987E63B5}"/>
              </a:ext>
            </a:extLst>
          </p:cNvPr>
          <p:cNvPicPr>
            <a:picLocks noChangeAspect="1"/>
          </p:cNvPicPr>
          <p:nvPr/>
        </p:nvPicPr>
        <p:blipFill>
          <a:blip r:embed="rId2"/>
          <a:srcRect l="22370" r="13518"/>
          <a:stretch>
            <a:fillRect/>
          </a:stretch>
        </p:blipFill>
        <p:spPr>
          <a:xfrm>
            <a:off x="6698432" y="-1"/>
            <a:ext cx="4317911" cy="6858001"/>
          </a:xfrm>
          <a:custGeom>
            <a:avLst/>
            <a:gdLst/>
            <a:ahLst/>
            <a:cxnLst/>
            <a:rect l="l" t="t" r="r" b="b"/>
            <a:pathLst>
              <a:path w="7922146" h="6858001">
                <a:moveTo>
                  <a:pt x="379987" y="0"/>
                </a:moveTo>
                <a:lnTo>
                  <a:pt x="5304971" y="0"/>
                </a:lnTo>
                <a:lnTo>
                  <a:pt x="7065281" y="0"/>
                </a:lnTo>
                <a:lnTo>
                  <a:pt x="7397540" y="0"/>
                </a:lnTo>
                <a:lnTo>
                  <a:pt x="7397540" y="1"/>
                </a:lnTo>
                <a:lnTo>
                  <a:pt x="7922146" y="1"/>
                </a:lnTo>
                <a:lnTo>
                  <a:pt x="7922146" y="6858001"/>
                </a:lnTo>
                <a:lnTo>
                  <a:pt x="7065281" y="6858001"/>
                </a:lnTo>
                <a:lnTo>
                  <a:pt x="7065281" y="6858000"/>
                </a:lnTo>
                <a:lnTo>
                  <a:pt x="5932989" y="6858000"/>
                </a:lnTo>
                <a:lnTo>
                  <a:pt x="5932989" y="6858001"/>
                </a:lnTo>
                <a:lnTo>
                  <a:pt x="27809" y="6858001"/>
                </a:lnTo>
                <a:lnTo>
                  <a:pt x="1803228" y="4521201"/>
                </a:lnTo>
                <a:close/>
                <a:moveTo>
                  <a:pt x="0" y="0"/>
                </a:moveTo>
                <a:lnTo>
                  <a:pt x="379987" y="0"/>
                </a:lnTo>
                <a:lnTo>
                  <a:pt x="0" y="407"/>
                </a:lnTo>
                <a:close/>
              </a:path>
            </a:pathLst>
          </a:custGeom>
        </p:spPr>
      </p:pic>
      <p:sp>
        <p:nvSpPr>
          <p:cNvPr id="2" name="Title 1">
            <a:extLst>
              <a:ext uri="{FF2B5EF4-FFF2-40B4-BE49-F238E27FC236}">
                <a16:creationId xmlns:a16="http://schemas.microsoft.com/office/drawing/2014/main" id="{FDE6D33D-7243-6F36-FCA8-5E6846706AE5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590247" y="185057"/>
            <a:ext cx="5353353" cy="1077686"/>
          </a:xfrm>
        </p:spPr>
        <p:txBody>
          <a:bodyPr>
            <a:normAutofit fontScale="90000"/>
          </a:bodyPr>
          <a:lstStyle/>
          <a:p>
            <a:pPr algn="ctr"/>
            <a:r>
              <a:rPr lang="gu-IN" sz="3300" dirty="0"/>
              <a:t>End-of-Life Care in Epilepsy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65AC3E84-D3FE-43BD-EA08-2239A80BEBB7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185057" y="1447800"/>
            <a:ext cx="6847114" cy="5225143"/>
          </a:xfrm>
        </p:spPr>
        <p:txBody>
          <a:bodyPr>
            <a:normAutofit fontScale="92500" lnSpcReduction="10000"/>
          </a:bodyPr>
          <a:lstStyle/>
          <a:p>
            <a:pPr algn="just">
              <a:lnSpc>
                <a:spcPct val="90000"/>
              </a:lnSpc>
            </a:pPr>
            <a:r>
              <a:rPr lang="gu-IN" sz="2000" b="1" dirty="0">
                <a:solidFill>
                  <a:schemeClr val="tx1"/>
                </a:solidFill>
              </a:rPr>
              <a:t>Advance care planning: </a:t>
            </a:r>
            <a:r>
              <a:rPr lang="gu-IN" sz="2000" dirty="0">
                <a:solidFill>
                  <a:schemeClr val="tx1"/>
                </a:solidFill>
              </a:rPr>
              <a:t>Discussions should explore the person's preferences, values, and goals for future care where appropriate</a:t>
            </a:r>
            <a:r>
              <a:rPr lang="en-GB" sz="2000" dirty="0">
                <a:solidFill>
                  <a:schemeClr val="tx1"/>
                </a:solidFill>
              </a:rPr>
              <a:t> (</a:t>
            </a:r>
            <a:r>
              <a:rPr lang="gu-IN" sz="2000" dirty="0">
                <a:solidFill>
                  <a:schemeClr val="tx1"/>
                </a:solidFill>
              </a:rPr>
              <a:t>Chou</a:t>
            </a:r>
            <a:r>
              <a:rPr lang="en-GB" sz="2000" dirty="0">
                <a:solidFill>
                  <a:schemeClr val="tx1"/>
                </a:solidFill>
              </a:rPr>
              <a:t>, 2025)</a:t>
            </a:r>
            <a:r>
              <a:rPr lang="gu-IN" sz="2000" dirty="0">
                <a:solidFill>
                  <a:schemeClr val="tx1"/>
                </a:solidFill>
              </a:rPr>
              <a:t>.</a:t>
            </a:r>
          </a:p>
          <a:p>
            <a:pPr algn="just">
              <a:lnSpc>
                <a:spcPct val="90000"/>
              </a:lnSpc>
            </a:pPr>
            <a:r>
              <a:rPr lang="gu-IN" sz="2000" b="1" dirty="0">
                <a:solidFill>
                  <a:schemeClr val="tx1"/>
                </a:solidFill>
              </a:rPr>
              <a:t>Symptom management: </a:t>
            </a:r>
            <a:r>
              <a:rPr lang="gu-IN" sz="2000" dirty="0">
                <a:solidFill>
                  <a:schemeClr val="tx1"/>
                </a:solidFill>
              </a:rPr>
              <a:t>Care should focus on controlling seizures, relieving pain, and maintaining comfort and dignity</a:t>
            </a:r>
            <a:r>
              <a:rPr lang="en-GB" sz="2000" dirty="0">
                <a:solidFill>
                  <a:schemeClr val="tx1"/>
                </a:solidFill>
              </a:rPr>
              <a:t> (</a:t>
            </a:r>
            <a:r>
              <a:rPr lang="gu-IN" sz="2000" dirty="0">
                <a:solidFill>
                  <a:schemeClr val="tx1"/>
                </a:solidFill>
              </a:rPr>
              <a:t>Kluger</a:t>
            </a:r>
            <a:r>
              <a:rPr lang="en-GB" sz="2000" dirty="0">
                <a:solidFill>
                  <a:schemeClr val="tx1"/>
                </a:solidFill>
              </a:rPr>
              <a:t> et al, 2021)</a:t>
            </a:r>
            <a:r>
              <a:rPr lang="gu-IN" sz="2000" dirty="0">
                <a:solidFill>
                  <a:schemeClr val="tx1"/>
                </a:solidFill>
              </a:rPr>
              <a:t>.</a:t>
            </a:r>
          </a:p>
          <a:p>
            <a:pPr algn="just">
              <a:lnSpc>
                <a:spcPct val="90000"/>
              </a:lnSpc>
            </a:pPr>
            <a:r>
              <a:rPr lang="gu-IN" sz="2000" b="1" dirty="0">
                <a:solidFill>
                  <a:schemeClr val="tx1"/>
                </a:solidFill>
              </a:rPr>
              <a:t>Multidisciplinary care: </a:t>
            </a:r>
            <a:r>
              <a:rPr lang="gu-IN" sz="2000" dirty="0">
                <a:solidFill>
                  <a:schemeClr val="tx1"/>
                </a:solidFill>
              </a:rPr>
              <a:t>Neurologists, palliative care teams, nurses, GPs, and family members should work collaboratively to provide coordinated care</a:t>
            </a:r>
            <a:r>
              <a:rPr lang="en-GB" sz="2000" dirty="0">
                <a:solidFill>
                  <a:schemeClr val="tx1"/>
                </a:solidFill>
              </a:rPr>
              <a:t> (</a:t>
            </a:r>
            <a:r>
              <a:rPr lang="gu-IN" sz="2000" dirty="0">
                <a:solidFill>
                  <a:schemeClr val="tx1"/>
                </a:solidFill>
              </a:rPr>
              <a:t>Chou</a:t>
            </a:r>
            <a:r>
              <a:rPr lang="en-GB" sz="2000" dirty="0">
                <a:solidFill>
                  <a:schemeClr val="tx1"/>
                </a:solidFill>
              </a:rPr>
              <a:t>, 2025)</a:t>
            </a:r>
            <a:r>
              <a:rPr lang="gu-IN" sz="2000" dirty="0">
                <a:solidFill>
                  <a:schemeClr val="tx1"/>
                </a:solidFill>
              </a:rPr>
              <a:t>.</a:t>
            </a:r>
          </a:p>
          <a:p>
            <a:pPr algn="just">
              <a:lnSpc>
                <a:spcPct val="90000"/>
              </a:lnSpc>
            </a:pPr>
            <a:r>
              <a:rPr lang="gu-IN" sz="2000" b="1" dirty="0">
                <a:solidFill>
                  <a:schemeClr val="tx1"/>
                </a:solidFill>
              </a:rPr>
              <a:t>Psychological and emotional support: </a:t>
            </a:r>
            <a:r>
              <a:rPr lang="gu-IN" sz="2000" dirty="0">
                <a:solidFill>
                  <a:schemeClr val="tx1"/>
                </a:solidFill>
              </a:rPr>
              <a:t>Patients and families should receive compassionate support to address emotional, spiritual, and practical concerns</a:t>
            </a:r>
            <a:r>
              <a:rPr lang="en-GB" sz="2000" dirty="0">
                <a:solidFill>
                  <a:schemeClr val="tx1"/>
                </a:solidFill>
              </a:rPr>
              <a:t> (</a:t>
            </a:r>
            <a:r>
              <a:rPr lang="gu-IN" sz="2000" dirty="0">
                <a:solidFill>
                  <a:schemeClr val="tx1"/>
                </a:solidFill>
              </a:rPr>
              <a:t>Chou</a:t>
            </a:r>
            <a:r>
              <a:rPr lang="en-GB" sz="2000" dirty="0">
                <a:solidFill>
                  <a:schemeClr val="tx1"/>
                </a:solidFill>
              </a:rPr>
              <a:t>, 2025)</a:t>
            </a:r>
            <a:r>
              <a:rPr lang="gu-IN" sz="2000" dirty="0">
                <a:solidFill>
                  <a:schemeClr val="tx1"/>
                </a:solidFill>
              </a:rPr>
              <a:t>.</a:t>
            </a:r>
          </a:p>
          <a:p>
            <a:pPr algn="just">
              <a:lnSpc>
                <a:spcPct val="90000"/>
              </a:lnSpc>
            </a:pPr>
            <a:r>
              <a:rPr lang="gu-IN" sz="2000" b="1" dirty="0">
                <a:solidFill>
                  <a:schemeClr val="tx1"/>
                </a:solidFill>
              </a:rPr>
              <a:t>Communication: </a:t>
            </a:r>
            <a:r>
              <a:rPr lang="gu-IN" sz="2000" dirty="0">
                <a:solidFill>
                  <a:schemeClr val="tx1"/>
                </a:solidFill>
              </a:rPr>
              <a:t>Clear, sensitive communication promotes shared decision-making and respects the individual's wishes throughout end-of-life care</a:t>
            </a:r>
            <a:r>
              <a:rPr lang="en-GB" sz="2000" dirty="0">
                <a:solidFill>
                  <a:schemeClr val="tx1"/>
                </a:solidFill>
              </a:rPr>
              <a:t> (</a:t>
            </a:r>
            <a:r>
              <a:rPr lang="gu-IN" sz="2000" dirty="0">
                <a:solidFill>
                  <a:schemeClr val="tx1"/>
                </a:solidFill>
              </a:rPr>
              <a:t>Kluger</a:t>
            </a:r>
            <a:r>
              <a:rPr lang="en-GB" sz="2000" dirty="0">
                <a:solidFill>
                  <a:schemeClr val="tx1"/>
                </a:solidFill>
              </a:rPr>
              <a:t> et al, 2021)</a:t>
            </a:r>
            <a:r>
              <a:rPr lang="gu-IN" sz="2000" dirty="0">
                <a:solidFill>
                  <a:schemeClr val="tx1"/>
                </a:solidFill>
              </a:rPr>
              <a:t>.</a:t>
            </a:r>
          </a:p>
          <a:p>
            <a:pPr algn="just">
              <a:lnSpc>
                <a:spcPct val="90000"/>
              </a:lnSpc>
            </a:pPr>
            <a:r>
              <a:rPr lang="gu-IN" sz="2000" b="1" dirty="0">
                <a:solidFill>
                  <a:schemeClr val="tx1"/>
                </a:solidFill>
              </a:rPr>
              <a:t>Family and caregiver support: </a:t>
            </a:r>
            <a:r>
              <a:rPr lang="gu-IN" sz="2000" dirty="0">
                <a:solidFill>
                  <a:schemeClr val="tx1"/>
                </a:solidFill>
              </a:rPr>
              <a:t>Families should receive education, bereavement support, and guidance throughout the palliative care journey</a:t>
            </a:r>
            <a:r>
              <a:rPr lang="en-GB" sz="2000" dirty="0">
                <a:solidFill>
                  <a:schemeClr val="tx1"/>
                </a:solidFill>
              </a:rPr>
              <a:t> (</a:t>
            </a:r>
            <a:r>
              <a:rPr lang="gu-IN" sz="2000" dirty="0">
                <a:solidFill>
                  <a:schemeClr val="tx1"/>
                </a:solidFill>
              </a:rPr>
              <a:t>Kluger</a:t>
            </a:r>
            <a:r>
              <a:rPr lang="en-GB" sz="2000" dirty="0">
                <a:solidFill>
                  <a:schemeClr val="tx1"/>
                </a:solidFill>
              </a:rPr>
              <a:t> et al, 2021)</a:t>
            </a:r>
            <a:r>
              <a:rPr lang="gu-IN" sz="2000" dirty="0">
                <a:solidFill>
                  <a:schemeClr val="tx1"/>
                </a:solidFill>
              </a:rPr>
              <a:t>.</a:t>
            </a:r>
          </a:p>
        </p:txBody>
      </p:sp>
      <p:cxnSp>
        <p:nvCxnSpPr>
          <p:cNvPr id="9" name="Straight Connector 8">
            <a:extLst>
              <a:ext uri="{FF2B5EF4-FFF2-40B4-BE49-F238E27FC236}">
                <a16:creationId xmlns:a16="http://schemas.microsoft.com/office/drawing/2014/main" id="{64FA5DFF-7FE6-4855-84E6-DFA78EE978B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9371012" y="0"/>
            <a:ext cx="1219200" cy="6858000"/>
          </a:xfrm>
          <a:prstGeom prst="line">
            <a:avLst/>
          </a:prstGeom>
          <a:ln w="9525">
            <a:solidFill>
              <a:schemeClr val="bg1">
                <a:lumMod val="75000"/>
              </a:schemeClr>
            </a:solidFill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cxnSp>
        <p:nvCxnSpPr>
          <p:cNvPr id="11" name="Straight Connector 10">
            <a:extLst>
              <a:ext uri="{FF2B5EF4-FFF2-40B4-BE49-F238E27FC236}">
                <a16:creationId xmlns:a16="http://schemas.microsoft.com/office/drawing/2014/main" id="{2AFD8CBA-54A3-4363-991B-B9C631BBFA7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 flipH="1">
            <a:off x="7425267" y="3681413"/>
            <a:ext cx="4763558" cy="3176587"/>
          </a:xfrm>
          <a:prstGeom prst="line">
            <a:avLst/>
          </a:prstGeom>
          <a:ln w="9525">
            <a:solidFill>
              <a:schemeClr val="bg1">
                <a:lumMod val="85000"/>
              </a:schemeClr>
            </a:solidFill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sp>
        <p:nvSpPr>
          <p:cNvPr id="13" name="Rectangle 23">
            <a:extLst>
              <a:ext uri="{FF2B5EF4-FFF2-40B4-BE49-F238E27FC236}">
                <a16:creationId xmlns:a16="http://schemas.microsoft.com/office/drawing/2014/main" id="{3F088236-D655-4F88-B238-E1676235802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9181476" y="-8467"/>
            <a:ext cx="3007349" cy="6866467"/>
          </a:xfrm>
          <a:custGeom>
            <a:avLst/>
            <a:gdLst/>
            <a:ahLst/>
            <a:cxnLst/>
            <a:rect l="l" t="t" r="r" b="b"/>
            <a:pathLst>
              <a:path w="3007349" h="6866467">
                <a:moveTo>
                  <a:pt x="2045532" y="0"/>
                </a:moveTo>
                <a:lnTo>
                  <a:pt x="3007349" y="0"/>
                </a:lnTo>
                <a:lnTo>
                  <a:pt x="3007349" y="6866467"/>
                </a:lnTo>
                <a:lnTo>
                  <a:pt x="0" y="6866467"/>
                </a:lnTo>
                <a:lnTo>
                  <a:pt x="2045532" y="0"/>
                </a:lnTo>
                <a:close/>
              </a:path>
            </a:pathLst>
          </a:custGeom>
          <a:solidFill>
            <a:schemeClr val="accent1">
              <a:alpha val="30000"/>
            </a:schemeClr>
          </a:soli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/>
          <a:lstStyle/>
          <a:p>
            <a:endParaRPr lang="gu-IN"/>
          </a:p>
        </p:txBody>
      </p:sp>
      <p:sp>
        <p:nvSpPr>
          <p:cNvPr id="15" name="Rectangle 25">
            <a:extLst>
              <a:ext uri="{FF2B5EF4-FFF2-40B4-BE49-F238E27FC236}">
                <a16:creationId xmlns:a16="http://schemas.microsoft.com/office/drawing/2014/main" id="{3DAC0C92-199E-475C-9390-119A9B02727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9603442" y="-8467"/>
            <a:ext cx="2588558" cy="6866467"/>
          </a:xfrm>
          <a:custGeom>
            <a:avLst/>
            <a:gdLst/>
            <a:ahLst/>
            <a:cxnLst/>
            <a:rect l="l" t="t" r="r" b="b"/>
            <a:pathLst>
              <a:path w="2573311" h="6866467">
                <a:moveTo>
                  <a:pt x="0" y="0"/>
                </a:moveTo>
                <a:lnTo>
                  <a:pt x="2573311" y="0"/>
                </a:lnTo>
                <a:lnTo>
                  <a:pt x="2573311" y="6866467"/>
                </a:lnTo>
                <a:lnTo>
                  <a:pt x="1202336" y="6866467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20000"/>
            </a:schemeClr>
          </a:soli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/>
          <a:lstStyle/>
          <a:p>
            <a:endParaRPr lang="gu-IN"/>
          </a:p>
        </p:txBody>
      </p:sp>
      <p:sp>
        <p:nvSpPr>
          <p:cNvPr id="17" name="Isosceles Triangle 24">
            <a:extLst>
              <a:ext uri="{FF2B5EF4-FFF2-40B4-BE49-F238E27FC236}">
                <a16:creationId xmlns:a16="http://schemas.microsoft.com/office/drawing/2014/main" id="{C4CFB339-0ED8-4FE2-9EF1-6D1375B8499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8932333" y="3048000"/>
            <a:ext cx="3259667" cy="3810000"/>
          </a:xfrm>
          <a:prstGeom prst="triangle">
            <a:avLst>
              <a:gd name="adj" fmla="val 100000"/>
            </a:avLst>
          </a:prstGeom>
          <a:solidFill>
            <a:schemeClr val="accent2">
              <a:alpha val="72000"/>
            </a:schemeClr>
          </a:soli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/>
          <a:lstStyle/>
          <a:p>
            <a:endParaRPr lang="gu-IN"/>
          </a:p>
        </p:txBody>
      </p:sp>
      <p:sp>
        <p:nvSpPr>
          <p:cNvPr id="19" name="Rectangle 27">
            <a:extLst>
              <a:ext uri="{FF2B5EF4-FFF2-40B4-BE49-F238E27FC236}">
                <a16:creationId xmlns:a16="http://schemas.microsoft.com/office/drawing/2014/main" id="{31896C80-2069-4431-9C19-83B91373449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9334500" y="-8467"/>
            <a:ext cx="2854326" cy="6866467"/>
          </a:xfrm>
          <a:custGeom>
            <a:avLst/>
            <a:gdLst/>
            <a:ahLst/>
            <a:cxnLst/>
            <a:rect l="l" t="t" r="r" b="b"/>
            <a:pathLst>
              <a:path w="2858013" h="6866467">
                <a:moveTo>
                  <a:pt x="0" y="0"/>
                </a:moveTo>
                <a:lnTo>
                  <a:pt x="2858013" y="0"/>
                </a:lnTo>
                <a:lnTo>
                  <a:pt x="2858013" y="6866467"/>
                </a:lnTo>
                <a:lnTo>
                  <a:pt x="2473942" y="6866467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lumMod val="75000"/>
              <a:alpha val="47000"/>
            </a:schemeClr>
          </a:soli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/>
          <a:lstStyle/>
          <a:p>
            <a:endParaRPr lang="gu-IN"/>
          </a:p>
        </p:txBody>
      </p:sp>
      <p:sp>
        <p:nvSpPr>
          <p:cNvPr id="21" name="Rectangle 28">
            <a:extLst>
              <a:ext uri="{FF2B5EF4-FFF2-40B4-BE49-F238E27FC236}">
                <a16:creationId xmlns:a16="http://schemas.microsoft.com/office/drawing/2014/main" id="{BF120A21-0841-4823-B0C4-28AEBCEF9B7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0898730" y="-8467"/>
            <a:ext cx="1290094" cy="6866467"/>
          </a:xfrm>
          <a:custGeom>
            <a:avLst/>
            <a:gdLst/>
            <a:ahLst/>
            <a:cxnLst/>
            <a:rect l="l" t="t" r="r" b="b"/>
            <a:pathLst>
              <a:path w="1290094" h="6858000">
                <a:moveTo>
                  <a:pt x="1019735" y="0"/>
                </a:moveTo>
                <a:lnTo>
                  <a:pt x="1290094" y="0"/>
                </a:lnTo>
                <a:lnTo>
                  <a:pt x="1290094" y="6858000"/>
                </a:lnTo>
                <a:lnTo>
                  <a:pt x="0" y="6858000"/>
                </a:lnTo>
                <a:lnTo>
                  <a:pt x="1019735" y="0"/>
                </a:lnTo>
                <a:close/>
              </a:path>
            </a:pathLst>
          </a:custGeom>
          <a:solidFill>
            <a:schemeClr val="accent1">
              <a:lumMod val="60000"/>
              <a:lumOff val="40000"/>
              <a:alpha val="70000"/>
            </a:schemeClr>
          </a:soli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/>
          <a:lstStyle/>
          <a:p>
            <a:endParaRPr lang="gu-IN"/>
          </a:p>
        </p:txBody>
      </p:sp>
      <p:sp>
        <p:nvSpPr>
          <p:cNvPr id="23" name="Rectangle 29">
            <a:extLst>
              <a:ext uri="{FF2B5EF4-FFF2-40B4-BE49-F238E27FC236}">
                <a16:creationId xmlns:a16="http://schemas.microsoft.com/office/drawing/2014/main" id="{DBB05BAE-BBD3-4289-899F-A6851503C6B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0938999" y="-8467"/>
            <a:ext cx="1249825" cy="6866467"/>
          </a:xfrm>
          <a:custGeom>
            <a:avLst/>
            <a:gdLst/>
            <a:ahLst/>
            <a:cxnLst/>
            <a:rect l="l" t="t" r="r" b="b"/>
            <a:pathLst>
              <a:path w="1249825" h="6858000">
                <a:moveTo>
                  <a:pt x="0" y="0"/>
                </a:moveTo>
                <a:lnTo>
                  <a:pt x="1249825" y="0"/>
                </a:lnTo>
                <a:lnTo>
                  <a:pt x="1249825" y="6858000"/>
                </a:lnTo>
                <a:lnTo>
                  <a:pt x="1109382" y="68580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65000"/>
            </a:schemeClr>
          </a:soli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/>
          <a:lstStyle/>
          <a:p>
            <a:endParaRPr lang="gu-IN"/>
          </a:p>
        </p:txBody>
      </p:sp>
      <p:sp>
        <p:nvSpPr>
          <p:cNvPr id="25" name="Isosceles Triangle 29">
            <a:extLst>
              <a:ext uri="{FF2B5EF4-FFF2-40B4-BE49-F238E27FC236}">
                <a16:creationId xmlns:a16="http://schemas.microsoft.com/office/drawing/2014/main" id="{9874D11C-36F5-4BBE-A490-019A54E953B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0371666" y="3589867"/>
            <a:ext cx="1817159" cy="3268133"/>
          </a:xfrm>
          <a:prstGeom prst="triangle">
            <a:avLst>
              <a:gd name="adj" fmla="val 100000"/>
            </a:avLst>
          </a:prstGeom>
          <a:solidFill>
            <a:schemeClr val="accent1">
              <a:alpha val="80000"/>
            </a:schemeClr>
          </a:soli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/>
          <a:lstStyle/>
          <a:p>
            <a:endParaRPr lang="gu-IN"/>
          </a:p>
        </p:txBody>
      </p:sp>
    </p:spTree>
    <p:extLst>
      <p:ext uri="{BB962C8B-B14F-4D97-AF65-F5344CB8AC3E}">
        <p14:creationId xmlns:p14="http://schemas.microsoft.com/office/powerpoint/2010/main" val="1497342364"/>
      </p:ext>
    </p:extLst>
  </p:cSld>
  <p:clrMapOvr>
    <a:masterClrMapping/>
  </p:clrMapOvr>
</p:sld>
</file>

<file path=ppt/slides/slide2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02CE9340-EF5F-773D-84C5-5D7D671BA29F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797077" y="163286"/>
            <a:ext cx="8596668" cy="401053"/>
          </a:xfrm>
        </p:spPr>
        <p:txBody>
          <a:bodyPr>
            <a:normAutofit fontScale="90000"/>
          </a:bodyPr>
          <a:lstStyle/>
          <a:p>
            <a:pPr algn="ctr"/>
            <a:r>
              <a:rPr lang="en-GB" dirty="0"/>
              <a:t>REFERENCES</a:t>
            </a:r>
            <a:endParaRPr lang="gu-IN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1B0E706A-B58E-CD8C-D0D3-7A0DA9F0C41C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240631" y="740229"/>
            <a:ext cx="11842512" cy="5954485"/>
          </a:xfrm>
        </p:spPr>
        <p:style>
          <a:lnRef idx="2">
            <a:schemeClr val="accent1"/>
          </a:lnRef>
          <a:fillRef idx="1">
            <a:schemeClr val="lt1"/>
          </a:fillRef>
          <a:effectRef idx="0">
            <a:schemeClr val="accent1"/>
          </a:effectRef>
          <a:fontRef idx="minor">
            <a:schemeClr val="dk1"/>
          </a:fontRef>
        </p:style>
        <p:txBody>
          <a:bodyPr>
            <a:normAutofit fontScale="92500" lnSpcReduction="10000"/>
          </a:bodyPr>
          <a:lstStyle/>
          <a:p>
            <a:pPr algn="just"/>
            <a:r>
              <a:rPr lang="gu-IN" sz="1100" dirty="0">
                <a:solidFill>
                  <a:schemeClr val="tx1"/>
                </a:solidFill>
              </a:rPr>
              <a:t>Abrefa Kyeremaa, E.A., Shillito, T., Smith, C., Lawthom, C., Scott, S. and Wright, D., 2025. Experiences Reported by People with Epilepsy During Antiseizure Medication Shortages in the UK: A Cross-Sectional Survey. </a:t>
            </a:r>
            <a:r>
              <a:rPr lang="gu-IN" sz="1100" i="1" dirty="0">
                <a:solidFill>
                  <a:schemeClr val="tx1"/>
                </a:solidFill>
              </a:rPr>
              <a:t>Pharmacy</a:t>
            </a:r>
            <a:r>
              <a:rPr lang="gu-IN" sz="1100" dirty="0">
                <a:solidFill>
                  <a:schemeClr val="tx1"/>
                </a:solidFill>
              </a:rPr>
              <a:t>, </a:t>
            </a:r>
            <a:r>
              <a:rPr lang="gu-IN" sz="1100" i="1" dirty="0">
                <a:solidFill>
                  <a:schemeClr val="tx1"/>
                </a:solidFill>
              </a:rPr>
              <a:t>13</a:t>
            </a:r>
            <a:r>
              <a:rPr lang="gu-IN" sz="1100" dirty="0">
                <a:solidFill>
                  <a:schemeClr val="tx1"/>
                </a:solidFill>
              </a:rPr>
              <a:t>(6), p.166. </a:t>
            </a:r>
            <a:r>
              <a:rPr lang="sv-SE" sz="1100" dirty="0">
                <a:solidFill>
                  <a:srgbClr val="467886"/>
                </a:solidFill>
                <a:hlinkClick r:id="rId2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https://www.mdpi.com/</a:t>
            </a:r>
            <a:r>
              <a:rPr lang="sv-SE" sz="1100" dirty="0">
                <a:solidFill>
                  <a:schemeClr val="tx1"/>
                </a:solidFill>
                <a:hlinkClick r:id="rId2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2226-4787/13/6/166</a:t>
            </a:r>
            <a:endParaRPr lang="en-GB" sz="1100" dirty="0">
              <a:solidFill>
                <a:schemeClr val="tx1"/>
              </a:solidFill>
            </a:endParaRPr>
          </a:p>
          <a:p>
            <a:pPr algn="just"/>
            <a:r>
              <a:rPr lang="gu-IN" sz="1100" dirty="0">
                <a:solidFill>
                  <a:schemeClr val="tx1"/>
                </a:solidFill>
              </a:rPr>
              <a:t>Ahmed, A., Rahman, A.H., Williams, S., Toufiq, M., Jamileh, E., Chaudhry, S., Ahmed, K., Ahmed, M. and Jamileh Sr, E., 2024. Seizures and epilepsy: an overview for UK medical students. </a:t>
            </a:r>
            <a:r>
              <a:rPr lang="gu-IN" sz="1100" i="1" dirty="0">
                <a:solidFill>
                  <a:schemeClr val="tx1"/>
                </a:solidFill>
              </a:rPr>
              <a:t>Cureus</a:t>
            </a:r>
            <a:r>
              <a:rPr lang="gu-IN" sz="1100" dirty="0">
                <a:solidFill>
                  <a:schemeClr val="tx1"/>
                </a:solidFill>
              </a:rPr>
              <a:t>, </a:t>
            </a:r>
            <a:r>
              <a:rPr lang="gu-IN" sz="1100" i="1" dirty="0">
                <a:solidFill>
                  <a:schemeClr val="tx1"/>
                </a:solidFill>
              </a:rPr>
              <a:t>16</a:t>
            </a:r>
            <a:r>
              <a:rPr lang="gu-IN" sz="1100" dirty="0">
                <a:solidFill>
                  <a:schemeClr val="tx1"/>
                </a:solidFill>
              </a:rPr>
              <a:t>(10).</a:t>
            </a:r>
            <a:r>
              <a:rPr lang="en-GB" sz="1100" dirty="0">
                <a:solidFill>
                  <a:schemeClr val="tx1"/>
                </a:solidFill>
              </a:rPr>
              <a:t> </a:t>
            </a:r>
            <a:r>
              <a:rPr lang="en-GB" sz="1100" dirty="0">
                <a:solidFill>
                  <a:srgbClr val="467886"/>
                </a:solidFill>
                <a:hlinkClick r:id="rId3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https://www.cureus.com/articles/292782-seizures-and-epilepsy-an-overview-for-uk-medical-students.</a:t>
            </a:r>
            <a:r>
              <a:rPr lang="en-GB" sz="1100" dirty="0">
                <a:solidFill>
                  <a:schemeClr val="tx1"/>
                </a:solidFill>
                <a:hlinkClick r:id="rId3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pdf</a:t>
            </a:r>
            <a:endParaRPr lang="en-GB" sz="1100" dirty="0">
              <a:solidFill>
                <a:schemeClr val="tx1"/>
              </a:solidFill>
            </a:endParaRPr>
          </a:p>
          <a:p>
            <a:pPr algn="just"/>
            <a:r>
              <a:rPr lang="gu-IN" sz="1100" dirty="0">
                <a:solidFill>
                  <a:schemeClr val="tx1"/>
                </a:solidFill>
              </a:rPr>
              <a:t>Anwar, H., Khan, Q.U., Nadeem, N., Pervaiz, I., Ali, M. and Cheema, F.F., 2020. Epileptic seizures. </a:t>
            </a:r>
            <a:r>
              <a:rPr lang="gu-IN" sz="1100" i="1" dirty="0">
                <a:solidFill>
                  <a:schemeClr val="tx1"/>
                </a:solidFill>
              </a:rPr>
              <a:t>Discoveries</a:t>
            </a:r>
            <a:r>
              <a:rPr lang="gu-IN" sz="1100" dirty="0">
                <a:solidFill>
                  <a:schemeClr val="tx1"/>
                </a:solidFill>
              </a:rPr>
              <a:t>, </a:t>
            </a:r>
            <a:r>
              <a:rPr lang="gu-IN" sz="1100" i="1" dirty="0">
                <a:solidFill>
                  <a:schemeClr val="tx1"/>
                </a:solidFill>
              </a:rPr>
              <a:t>8</a:t>
            </a:r>
            <a:r>
              <a:rPr lang="gu-IN" sz="1100" dirty="0">
                <a:solidFill>
                  <a:schemeClr val="tx1"/>
                </a:solidFill>
              </a:rPr>
              <a:t>(2), p.e110.</a:t>
            </a:r>
            <a:r>
              <a:rPr lang="en-GB" sz="1100" dirty="0">
                <a:solidFill>
                  <a:schemeClr val="tx1"/>
                </a:solidFill>
              </a:rPr>
              <a:t> </a:t>
            </a:r>
            <a:r>
              <a:rPr lang="en-GB" sz="1100" dirty="0">
                <a:solidFill>
                  <a:srgbClr val="467886"/>
                </a:solidFill>
                <a:hlinkClick r:id="rId4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https://pmc.ncbi.nlm.nih.gov/articles/PMC7305811</a:t>
            </a:r>
            <a:r>
              <a:rPr lang="en-GB" sz="1100" dirty="0">
                <a:solidFill>
                  <a:schemeClr val="tx1"/>
                </a:solidFill>
                <a:hlinkClick r:id="rId4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/</a:t>
            </a:r>
            <a:endParaRPr lang="en-GB" sz="1100" dirty="0">
              <a:solidFill>
                <a:schemeClr val="tx1"/>
              </a:solidFill>
            </a:endParaRPr>
          </a:p>
          <a:p>
            <a:pPr algn="just"/>
            <a:r>
              <a:rPr lang="gu-IN" sz="1100" dirty="0">
                <a:solidFill>
                  <a:schemeClr val="tx1"/>
                </a:solidFill>
              </a:rPr>
              <a:t>Balestrini, S. and Sisodiya, S.M., 2026. Risk Factors for Epilepsy. </a:t>
            </a:r>
            <a:r>
              <a:rPr lang="gu-IN" sz="1100" i="1" dirty="0">
                <a:solidFill>
                  <a:schemeClr val="tx1"/>
                </a:solidFill>
              </a:rPr>
              <a:t>Epilepsy: A Queen Square Textbook</a:t>
            </a:r>
            <a:r>
              <a:rPr lang="gu-IN" sz="1100" dirty="0">
                <a:solidFill>
                  <a:schemeClr val="tx1"/>
                </a:solidFill>
              </a:rPr>
              <a:t>, pp.31-42. </a:t>
            </a:r>
            <a:r>
              <a:rPr lang="en-GB" sz="1100" dirty="0">
                <a:solidFill>
                  <a:srgbClr val="467886"/>
                </a:solidFill>
                <a:hlinkClick r:id="rId5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https://onlinelibrary.wiley.com/doi/abs/10.1002/9781394340064.</a:t>
            </a:r>
            <a:r>
              <a:rPr lang="en-GB" sz="1100" dirty="0">
                <a:solidFill>
                  <a:schemeClr val="tx1"/>
                </a:solidFill>
                <a:hlinkClick r:id="rId5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ch4</a:t>
            </a:r>
            <a:endParaRPr lang="en-GB" sz="1100" dirty="0">
              <a:solidFill>
                <a:schemeClr val="tx1"/>
              </a:solidFill>
            </a:endParaRPr>
          </a:p>
          <a:p>
            <a:pPr algn="just"/>
            <a:r>
              <a:rPr lang="gu-IN" sz="1100" dirty="0">
                <a:solidFill>
                  <a:schemeClr val="tx1"/>
                </a:solidFill>
              </a:rPr>
              <a:t>Beghi, E., 2016. Addressing the burden of epilepsy: many unmet needs. </a:t>
            </a:r>
            <a:r>
              <a:rPr lang="gu-IN" sz="1100" i="1" dirty="0">
                <a:solidFill>
                  <a:schemeClr val="tx1"/>
                </a:solidFill>
              </a:rPr>
              <a:t>Pharmacological research</a:t>
            </a:r>
            <a:r>
              <a:rPr lang="gu-IN" sz="1100" dirty="0">
                <a:solidFill>
                  <a:schemeClr val="tx1"/>
                </a:solidFill>
              </a:rPr>
              <a:t>, </a:t>
            </a:r>
            <a:r>
              <a:rPr lang="gu-IN" sz="1100" i="1" dirty="0">
                <a:solidFill>
                  <a:schemeClr val="tx1"/>
                </a:solidFill>
              </a:rPr>
              <a:t>107</a:t>
            </a:r>
            <a:r>
              <a:rPr lang="gu-IN" sz="1100" dirty="0">
                <a:solidFill>
                  <a:schemeClr val="tx1"/>
                </a:solidFill>
              </a:rPr>
              <a:t>, pp.79-84.</a:t>
            </a:r>
            <a:r>
              <a:rPr lang="en-GB" sz="1100" dirty="0">
                <a:solidFill>
                  <a:schemeClr val="tx1"/>
                </a:solidFill>
              </a:rPr>
              <a:t> </a:t>
            </a:r>
            <a:r>
              <a:rPr lang="en-GB" sz="1100" dirty="0">
                <a:solidFill>
                  <a:srgbClr val="467886"/>
                </a:solidFill>
                <a:hlinkClick r:id="rId6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https://www.sciencedirect.com/science/article/pii/</a:t>
            </a:r>
            <a:r>
              <a:rPr lang="en-GB" sz="1100" dirty="0">
                <a:solidFill>
                  <a:schemeClr val="tx1"/>
                </a:solidFill>
                <a:hlinkClick r:id="rId6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S1043661816301633</a:t>
            </a:r>
            <a:endParaRPr lang="en-GB" sz="1100" dirty="0">
              <a:solidFill>
                <a:schemeClr val="tx1"/>
              </a:solidFill>
            </a:endParaRPr>
          </a:p>
          <a:p>
            <a:pPr algn="just"/>
            <a:r>
              <a:rPr lang="gu-IN" sz="1100" dirty="0">
                <a:solidFill>
                  <a:schemeClr val="tx1"/>
                </a:solidFill>
              </a:rPr>
              <a:t>Chou, C.Z., 2025. End-of-life care and hospice. </a:t>
            </a:r>
            <a:r>
              <a:rPr lang="gu-IN" sz="1100" i="1" dirty="0">
                <a:solidFill>
                  <a:schemeClr val="tx1"/>
                </a:solidFill>
              </a:rPr>
              <a:t>Continuum: Lifelong Learning in Neurology</a:t>
            </a:r>
            <a:r>
              <a:rPr lang="gu-IN" sz="1100" dirty="0">
                <a:solidFill>
                  <a:schemeClr val="tx1"/>
                </a:solidFill>
              </a:rPr>
              <a:t>, </a:t>
            </a:r>
            <a:r>
              <a:rPr lang="gu-IN" sz="1100" i="1" dirty="0">
                <a:solidFill>
                  <a:schemeClr val="tx1"/>
                </a:solidFill>
              </a:rPr>
              <a:t>31</a:t>
            </a:r>
            <a:r>
              <a:rPr lang="gu-IN" sz="1100" dirty="0">
                <a:solidFill>
                  <a:schemeClr val="tx1"/>
                </a:solidFill>
              </a:rPr>
              <a:t>(6), pp.1564-1584.</a:t>
            </a:r>
            <a:r>
              <a:rPr lang="en-GB" sz="1100" dirty="0">
                <a:solidFill>
                  <a:schemeClr val="tx1"/>
                </a:solidFill>
              </a:rPr>
              <a:t> </a:t>
            </a:r>
            <a:r>
              <a:rPr lang="en-GB" sz="1100" dirty="0">
                <a:solidFill>
                  <a:srgbClr val="467886"/>
                </a:solidFill>
                <a:hlinkClick r:id="rId7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https://continuum.aan.com/doi/abs/10.1212/cont.</a:t>
            </a:r>
            <a:r>
              <a:rPr lang="en-GB" sz="1100" dirty="0">
                <a:solidFill>
                  <a:schemeClr val="tx1"/>
                </a:solidFill>
                <a:hlinkClick r:id="rId7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0000000000001635</a:t>
            </a:r>
            <a:endParaRPr lang="en-GB" sz="1100" dirty="0">
              <a:solidFill>
                <a:schemeClr val="tx1"/>
              </a:solidFill>
            </a:endParaRPr>
          </a:p>
          <a:p>
            <a:pPr algn="just"/>
            <a:r>
              <a:rPr lang="gu-IN" sz="1100" dirty="0">
                <a:solidFill>
                  <a:schemeClr val="tx1"/>
                </a:solidFill>
              </a:rPr>
              <a:t>Fonferko-Shadrach, B., Lacey, A.S., White, C.P., Powell, H.R., Sawhney, I.M., Lyons, R.A., Smith, P.E., Kerr, M.P., Rees, M.I. and Pickrell, W.O., 2017. Validating epilepsy diagnoses in routinely collected data. </a:t>
            </a:r>
            <a:r>
              <a:rPr lang="gu-IN" sz="1100" i="1" dirty="0">
                <a:solidFill>
                  <a:schemeClr val="tx1"/>
                </a:solidFill>
              </a:rPr>
              <a:t>Seizure</a:t>
            </a:r>
            <a:r>
              <a:rPr lang="gu-IN" sz="1100" dirty="0">
                <a:solidFill>
                  <a:schemeClr val="tx1"/>
                </a:solidFill>
              </a:rPr>
              <a:t>, </a:t>
            </a:r>
            <a:r>
              <a:rPr lang="gu-IN" sz="1100" i="1" dirty="0">
                <a:solidFill>
                  <a:schemeClr val="tx1"/>
                </a:solidFill>
              </a:rPr>
              <a:t>52</a:t>
            </a:r>
            <a:r>
              <a:rPr lang="gu-IN" sz="1100" dirty="0">
                <a:solidFill>
                  <a:schemeClr val="tx1"/>
                </a:solidFill>
              </a:rPr>
              <a:t>, pp.195-198.</a:t>
            </a:r>
            <a:r>
              <a:rPr lang="en-GB" sz="1100" dirty="0">
                <a:solidFill>
                  <a:schemeClr val="tx1"/>
                </a:solidFill>
              </a:rPr>
              <a:t> </a:t>
            </a:r>
            <a:r>
              <a:rPr lang="en-GB" sz="1100" dirty="0">
                <a:solidFill>
                  <a:srgbClr val="467886"/>
                </a:solidFill>
                <a:hlinkClick r:id="rId8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https://www.sciencedirect.com/science/article/pii/</a:t>
            </a:r>
            <a:r>
              <a:rPr lang="en-GB" sz="1100" dirty="0">
                <a:solidFill>
                  <a:schemeClr val="tx1"/>
                </a:solidFill>
                <a:hlinkClick r:id="rId8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S1059131117305654</a:t>
            </a:r>
            <a:endParaRPr lang="en-GB" sz="1100" dirty="0">
              <a:solidFill>
                <a:schemeClr val="tx1"/>
              </a:solidFill>
            </a:endParaRPr>
          </a:p>
          <a:p>
            <a:pPr algn="just"/>
            <a:r>
              <a:rPr lang="gu-IN" sz="1100" dirty="0">
                <a:solidFill>
                  <a:schemeClr val="tx1"/>
                </a:solidFill>
              </a:rPr>
              <a:t>Giussani, G., Bianchi, E., Beretta, S., Carone, D., DiFrancesco, J.C., Stabile, A., Zanchi, C., Pirovano, M., Trentini, C., Padovano, G. and Colombo, M., 2021. Comorbidities in patients with epilepsy: Frequency, mechanisms and effects on long‐term outcome. </a:t>
            </a:r>
            <a:r>
              <a:rPr lang="gu-IN" sz="1100" i="1" dirty="0">
                <a:solidFill>
                  <a:schemeClr val="tx1"/>
                </a:solidFill>
              </a:rPr>
              <a:t>Epilepsia</a:t>
            </a:r>
            <a:r>
              <a:rPr lang="gu-IN" sz="1100" dirty="0">
                <a:solidFill>
                  <a:schemeClr val="tx1"/>
                </a:solidFill>
              </a:rPr>
              <a:t>, </a:t>
            </a:r>
            <a:r>
              <a:rPr lang="gu-IN" sz="1100" i="1" dirty="0">
                <a:solidFill>
                  <a:schemeClr val="tx1"/>
                </a:solidFill>
              </a:rPr>
              <a:t>62</a:t>
            </a:r>
            <a:r>
              <a:rPr lang="gu-IN" sz="1100" dirty="0">
                <a:solidFill>
                  <a:schemeClr val="tx1"/>
                </a:solidFill>
              </a:rPr>
              <a:t>(10), pp.2395-2404.</a:t>
            </a:r>
            <a:r>
              <a:rPr lang="en-GB" sz="1100" dirty="0">
                <a:solidFill>
                  <a:schemeClr val="tx1"/>
                </a:solidFill>
              </a:rPr>
              <a:t> </a:t>
            </a:r>
            <a:r>
              <a:rPr lang="en-GB" sz="1100" dirty="0">
                <a:solidFill>
                  <a:srgbClr val="467886"/>
                </a:solidFill>
                <a:hlinkClick r:id="rId9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https://onlinelibrary.wiley.com/doi/abs/10.1111/epi.</a:t>
            </a:r>
            <a:r>
              <a:rPr lang="en-GB" sz="1100" dirty="0">
                <a:solidFill>
                  <a:schemeClr val="tx1"/>
                </a:solidFill>
                <a:hlinkClick r:id="rId9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17022</a:t>
            </a:r>
            <a:endParaRPr lang="en-GB" sz="1100" dirty="0">
              <a:solidFill>
                <a:schemeClr val="tx1"/>
              </a:solidFill>
            </a:endParaRPr>
          </a:p>
          <a:p>
            <a:pPr algn="just"/>
            <a:r>
              <a:rPr lang="gu-IN" sz="1100" dirty="0">
                <a:solidFill>
                  <a:schemeClr val="tx1"/>
                </a:solidFill>
              </a:rPr>
              <a:t>Hauser, W.A. and Hesdorffer, D.C., 2019. Epidemiology of epilepsy. </a:t>
            </a:r>
            <a:r>
              <a:rPr lang="gu-IN" sz="1100" i="1" dirty="0">
                <a:solidFill>
                  <a:schemeClr val="tx1"/>
                </a:solidFill>
              </a:rPr>
              <a:t>Neuroepidemiology</a:t>
            </a:r>
            <a:r>
              <a:rPr lang="gu-IN" sz="1100" dirty="0">
                <a:solidFill>
                  <a:schemeClr val="tx1"/>
                </a:solidFill>
              </a:rPr>
              <a:t>, pp.97-120.</a:t>
            </a:r>
            <a:r>
              <a:rPr lang="en-GB" sz="1100" dirty="0">
                <a:solidFill>
                  <a:schemeClr val="tx1"/>
                </a:solidFill>
              </a:rPr>
              <a:t> </a:t>
            </a:r>
            <a:r>
              <a:rPr lang="en-GB" sz="1100" dirty="0">
                <a:solidFill>
                  <a:srgbClr val="467886"/>
                </a:solidFill>
                <a:hlinkClick r:id="rId10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https://api.taylorfrancis.com/content/chapters/edit/download?identifierName=doi&amp;identifierValue=10.1201/9780429277276-7&amp;type=</a:t>
            </a:r>
            <a:r>
              <a:rPr lang="en-GB" sz="1100" dirty="0">
                <a:solidFill>
                  <a:schemeClr val="tx1"/>
                </a:solidFill>
                <a:hlinkClick r:id="rId10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chapterpdf</a:t>
            </a:r>
            <a:endParaRPr lang="en-GB" sz="1100" dirty="0">
              <a:solidFill>
                <a:schemeClr val="tx1"/>
              </a:solidFill>
            </a:endParaRPr>
          </a:p>
          <a:p>
            <a:pPr algn="just"/>
            <a:r>
              <a:rPr lang="gu-IN" sz="1100" dirty="0">
                <a:solidFill>
                  <a:schemeClr val="tx1"/>
                </a:solidFill>
              </a:rPr>
              <a:t>Helmers, S.L., Kobau, R., Sajatovic, M., Jobst, B.C., Privitera, M., Devinsky, O., Labiner, D., Escoffery, C., Begley, C.E., Shegog, R. and Pandey, D., 2017. Self-management in epilepsy: Why and how you should incorporate self-management in your practice. </a:t>
            </a:r>
            <a:r>
              <a:rPr lang="gu-IN" sz="1100" i="1" dirty="0">
                <a:solidFill>
                  <a:schemeClr val="tx1"/>
                </a:solidFill>
              </a:rPr>
              <a:t>Epilepsy &amp; behavior: E&amp;B</a:t>
            </a:r>
            <a:r>
              <a:rPr lang="gu-IN" sz="1100" dirty="0">
                <a:solidFill>
                  <a:schemeClr val="tx1"/>
                </a:solidFill>
              </a:rPr>
              <a:t>, </a:t>
            </a:r>
            <a:r>
              <a:rPr lang="gu-IN" sz="1100" i="1" dirty="0">
                <a:solidFill>
                  <a:schemeClr val="tx1"/>
                </a:solidFill>
              </a:rPr>
              <a:t>68</a:t>
            </a:r>
            <a:r>
              <a:rPr lang="gu-IN" sz="1100" dirty="0">
                <a:solidFill>
                  <a:schemeClr val="tx1"/>
                </a:solidFill>
              </a:rPr>
              <a:t>, p.220.</a:t>
            </a:r>
            <a:r>
              <a:rPr lang="en-GB" sz="1100" dirty="0">
                <a:solidFill>
                  <a:schemeClr val="tx1"/>
                </a:solidFill>
              </a:rPr>
              <a:t> </a:t>
            </a:r>
            <a:r>
              <a:rPr lang="en-GB" sz="1100" dirty="0">
                <a:solidFill>
                  <a:srgbClr val="467886"/>
                </a:solidFill>
                <a:hlinkClick r:id="rId11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https://pmc.ncbi.nlm.nih.gov/articles/PMC5381244</a:t>
            </a:r>
            <a:r>
              <a:rPr lang="en-GB" sz="1100" dirty="0">
                <a:solidFill>
                  <a:schemeClr val="tx1"/>
                </a:solidFill>
                <a:hlinkClick r:id="rId11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/</a:t>
            </a:r>
            <a:endParaRPr lang="en-GB" sz="1100" dirty="0">
              <a:solidFill>
                <a:schemeClr val="tx1"/>
              </a:solidFill>
            </a:endParaRPr>
          </a:p>
          <a:p>
            <a:pPr algn="just"/>
            <a:r>
              <a:rPr lang="gu-IN" sz="1100" dirty="0">
                <a:solidFill>
                  <a:schemeClr val="tx1"/>
                </a:solidFill>
              </a:rPr>
              <a:t>Ioannou, P., Foster, D.L., Sander, J.W., Dupont, S., Gil‐Nagel, A., Drogon O'Flaherty, E., Alvarez‐Baron, E. and Medjedovic, J., 2022. The burden of epilepsy and unmet need in people with focal seizures. </a:t>
            </a:r>
            <a:r>
              <a:rPr lang="gu-IN" sz="1100" i="1" dirty="0">
                <a:solidFill>
                  <a:schemeClr val="tx1"/>
                </a:solidFill>
              </a:rPr>
              <a:t>Brain and behavior</a:t>
            </a:r>
            <a:r>
              <a:rPr lang="gu-IN" sz="1100" dirty="0">
                <a:solidFill>
                  <a:schemeClr val="tx1"/>
                </a:solidFill>
              </a:rPr>
              <a:t>, </a:t>
            </a:r>
            <a:r>
              <a:rPr lang="gu-IN" sz="1100" i="1" dirty="0">
                <a:solidFill>
                  <a:schemeClr val="tx1"/>
                </a:solidFill>
              </a:rPr>
              <a:t>12</a:t>
            </a:r>
            <a:r>
              <a:rPr lang="gu-IN" sz="1100" dirty="0">
                <a:solidFill>
                  <a:schemeClr val="tx1"/>
                </a:solidFill>
              </a:rPr>
              <a:t>(9), p.e2589.</a:t>
            </a:r>
            <a:r>
              <a:rPr lang="en-GB" sz="1100" dirty="0">
                <a:solidFill>
                  <a:schemeClr val="tx1"/>
                </a:solidFill>
              </a:rPr>
              <a:t> </a:t>
            </a:r>
            <a:r>
              <a:rPr lang="en-GB" sz="1100" dirty="0">
                <a:solidFill>
                  <a:srgbClr val="467886"/>
                </a:solidFill>
                <a:hlinkClick r:id="rId12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https://onlinelibrary.wiley.com/doi/abs/10.1002/</a:t>
            </a:r>
            <a:r>
              <a:rPr lang="en-GB" sz="1100" dirty="0">
                <a:solidFill>
                  <a:schemeClr val="tx1"/>
                </a:solidFill>
                <a:hlinkClick r:id="rId12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brb3.2589</a:t>
            </a:r>
            <a:endParaRPr lang="en-GB" sz="1100" dirty="0">
              <a:solidFill>
                <a:schemeClr val="tx1"/>
              </a:solidFill>
            </a:endParaRPr>
          </a:p>
          <a:p>
            <a:pPr algn="just"/>
            <a:r>
              <a:rPr lang="gu-IN" sz="1100" dirty="0">
                <a:solidFill>
                  <a:schemeClr val="tx1"/>
                </a:solidFill>
              </a:rPr>
              <a:t>Ishii, R., 2025. Network‐Pluralistic Psychiatry in Epilepsy: A theoretical framework and research agenda for personalized, mechanistic, and integrated care. </a:t>
            </a:r>
            <a:r>
              <a:rPr lang="gu-IN" sz="1100" i="1" dirty="0">
                <a:solidFill>
                  <a:schemeClr val="tx1"/>
                </a:solidFill>
              </a:rPr>
              <a:t>Psychiatry and Clinical Neurosciences Reports</a:t>
            </a:r>
            <a:r>
              <a:rPr lang="gu-IN" sz="1100" dirty="0">
                <a:solidFill>
                  <a:schemeClr val="tx1"/>
                </a:solidFill>
              </a:rPr>
              <a:t>, </a:t>
            </a:r>
            <a:r>
              <a:rPr lang="gu-IN" sz="1100" i="1" dirty="0">
                <a:solidFill>
                  <a:schemeClr val="tx1"/>
                </a:solidFill>
              </a:rPr>
              <a:t>4</a:t>
            </a:r>
            <a:r>
              <a:rPr lang="gu-IN" sz="1100" dirty="0">
                <a:solidFill>
                  <a:schemeClr val="tx1"/>
                </a:solidFill>
              </a:rPr>
              <a:t>(4), p.e70237.</a:t>
            </a:r>
            <a:r>
              <a:rPr lang="en-GB" sz="1100" dirty="0">
                <a:solidFill>
                  <a:schemeClr val="tx1"/>
                </a:solidFill>
              </a:rPr>
              <a:t> </a:t>
            </a:r>
            <a:r>
              <a:rPr lang="en-GB" sz="1100" dirty="0">
                <a:solidFill>
                  <a:srgbClr val="467886"/>
                </a:solidFill>
                <a:hlinkClick r:id="rId13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https://onlinelibrary.wiley.com/doi/abs/10.1002/</a:t>
            </a:r>
            <a:r>
              <a:rPr lang="en-GB" sz="1100" dirty="0">
                <a:solidFill>
                  <a:schemeClr val="tx1"/>
                </a:solidFill>
                <a:hlinkClick r:id="rId13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pcn5.70237</a:t>
            </a:r>
            <a:endParaRPr lang="en-GB" sz="1100" dirty="0">
              <a:solidFill>
                <a:schemeClr val="tx1"/>
              </a:solidFill>
            </a:endParaRPr>
          </a:p>
          <a:p>
            <a:pPr algn="just"/>
            <a:r>
              <a:rPr lang="gu-IN" sz="1100" dirty="0">
                <a:solidFill>
                  <a:schemeClr val="tx1"/>
                </a:solidFill>
              </a:rPr>
              <a:t>Kanner, A.M., 2016. Management of psychiatric and neurological comorbidities in epilepsy. </a:t>
            </a:r>
            <a:r>
              <a:rPr lang="gu-IN" sz="1100" i="1" dirty="0">
                <a:solidFill>
                  <a:schemeClr val="tx1"/>
                </a:solidFill>
              </a:rPr>
              <a:t>Nature Reviews Neurology</a:t>
            </a:r>
            <a:r>
              <a:rPr lang="gu-IN" sz="1100" dirty="0">
                <a:solidFill>
                  <a:schemeClr val="tx1"/>
                </a:solidFill>
              </a:rPr>
              <a:t>, </a:t>
            </a:r>
            <a:r>
              <a:rPr lang="gu-IN" sz="1100" i="1" dirty="0">
                <a:solidFill>
                  <a:schemeClr val="tx1"/>
                </a:solidFill>
              </a:rPr>
              <a:t>12</a:t>
            </a:r>
            <a:r>
              <a:rPr lang="gu-IN" sz="1100" dirty="0">
                <a:solidFill>
                  <a:schemeClr val="tx1"/>
                </a:solidFill>
              </a:rPr>
              <a:t>(2), pp.106-116.</a:t>
            </a:r>
            <a:r>
              <a:rPr lang="en-GB" sz="1100" dirty="0">
                <a:solidFill>
                  <a:schemeClr val="tx1"/>
                </a:solidFill>
              </a:rPr>
              <a:t> </a:t>
            </a:r>
            <a:r>
              <a:rPr lang="en-GB" sz="1100" dirty="0">
                <a:solidFill>
                  <a:srgbClr val="467886"/>
                </a:solidFill>
                <a:hlinkClick r:id="rId14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https://www.nature.com/articles/nrneurol.2015.243.</a:t>
            </a:r>
            <a:r>
              <a:rPr lang="en-GB" sz="1100" dirty="0">
                <a:solidFill>
                  <a:schemeClr val="tx1"/>
                </a:solidFill>
                <a:hlinkClick r:id="rId14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pdf</a:t>
            </a:r>
            <a:endParaRPr lang="en-GB" sz="1100" dirty="0">
              <a:solidFill>
                <a:schemeClr val="tx1"/>
              </a:solidFill>
            </a:endParaRPr>
          </a:p>
          <a:p>
            <a:pPr algn="just"/>
            <a:r>
              <a:rPr lang="gu-IN" sz="1100" dirty="0">
                <a:solidFill>
                  <a:schemeClr val="tx1"/>
                </a:solidFill>
              </a:rPr>
              <a:t>Kluger, B.M., Drees, C., Wodushek, T.R., Frey, L., Strom, L., Brown, M.G., Bainbridge, J.L., Fischer, S.N., Shrestha, A. and Spitz, M., 2021. Would people living with epilepsy benefit from palliative care?. </a:t>
            </a:r>
            <a:r>
              <a:rPr lang="gu-IN" sz="1100" i="1" dirty="0">
                <a:solidFill>
                  <a:schemeClr val="tx1"/>
                </a:solidFill>
              </a:rPr>
              <a:t>Epilepsy &amp; Behavior</a:t>
            </a:r>
            <a:r>
              <a:rPr lang="gu-IN" sz="1100" dirty="0">
                <a:solidFill>
                  <a:schemeClr val="tx1"/>
                </a:solidFill>
              </a:rPr>
              <a:t>, </a:t>
            </a:r>
            <a:r>
              <a:rPr lang="gu-IN" sz="1100" i="1" dirty="0">
                <a:solidFill>
                  <a:schemeClr val="tx1"/>
                </a:solidFill>
              </a:rPr>
              <a:t>114</a:t>
            </a:r>
            <a:r>
              <a:rPr lang="gu-IN" sz="1100" dirty="0">
                <a:solidFill>
                  <a:schemeClr val="tx1"/>
                </a:solidFill>
              </a:rPr>
              <a:t>, p.107618.</a:t>
            </a:r>
            <a:r>
              <a:rPr lang="en-GB" sz="1100" dirty="0">
                <a:solidFill>
                  <a:schemeClr val="tx1"/>
                </a:solidFill>
              </a:rPr>
              <a:t> </a:t>
            </a:r>
            <a:r>
              <a:rPr lang="en-GB" sz="1100" dirty="0">
                <a:solidFill>
                  <a:srgbClr val="467886"/>
                </a:solidFill>
                <a:hlinkClick r:id="rId15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https://www.sciencedirect.com/science/article/pii/</a:t>
            </a:r>
            <a:r>
              <a:rPr lang="en-GB" sz="1100" dirty="0">
                <a:solidFill>
                  <a:schemeClr val="tx1"/>
                </a:solidFill>
                <a:hlinkClick r:id="rId15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S1525505020307988</a:t>
            </a:r>
            <a:endParaRPr lang="en-GB" sz="1100" dirty="0">
              <a:solidFill>
                <a:schemeClr val="tx1"/>
              </a:solidFill>
            </a:endParaRPr>
          </a:p>
          <a:p>
            <a:pPr algn="just"/>
            <a:r>
              <a:rPr lang="gu-IN" sz="1100" dirty="0">
                <a:solidFill>
                  <a:schemeClr val="tx1"/>
                </a:solidFill>
              </a:rPr>
              <a:t>Loeffler, E., 2020. Distinguishing types and levels of co-production: Concepts and definitions. In </a:t>
            </a:r>
            <a:r>
              <a:rPr lang="gu-IN" sz="1100" i="1" dirty="0">
                <a:solidFill>
                  <a:schemeClr val="tx1"/>
                </a:solidFill>
              </a:rPr>
              <a:t>Co-production of public services and outcomes</a:t>
            </a:r>
            <a:r>
              <a:rPr lang="gu-IN" sz="1100" dirty="0">
                <a:solidFill>
                  <a:schemeClr val="tx1"/>
                </a:solidFill>
              </a:rPr>
              <a:t> (pp. 23-73). Cham: Springer International Publishing.</a:t>
            </a:r>
            <a:r>
              <a:rPr lang="en-GB" sz="1100" dirty="0">
                <a:solidFill>
                  <a:schemeClr val="tx1"/>
                </a:solidFill>
              </a:rPr>
              <a:t> </a:t>
            </a:r>
            <a:r>
              <a:rPr lang="en-GB" sz="1100" dirty="0">
                <a:solidFill>
                  <a:srgbClr val="467886"/>
                </a:solidFill>
                <a:hlinkClick r:id="rId16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https://link.springer.com/chapter/</a:t>
            </a:r>
            <a:r>
              <a:rPr lang="en-GB" sz="1100" dirty="0">
                <a:solidFill>
                  <a:schemeClr val="tx1"/>
                </a:solidFill>
                <a:hlinkClick r:id="rId16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10.1007/978-3-030-55509-2_2</a:t>
            </a:r>
            <a:endParaRPr lang="en-GB" sz="1100" dirty="0">
              <a:solidFill>
                <a:schemeClr val="tx1"/>
              </a:solidFill>
            </a:endParaRPr>
          </a:p>
          <a:p>
            <a:pPr algn="just"/>
            <a:r>
              <a:rPr lang="gu-IN" sz="1100" dirty="0">
                <a:solidFill>
                  <a:schemeClr val="tx1"/>
                </a:solidFill>
              </a:rPr>
              <a:t>Löscher, W., 2020. The holy grail of epilepsy prevention: Preclinical approaches to antiepileptogenic treatments. </a:t>
            </a:r>
            <a:r>
              <a:rPr lang="gu-IN" sz="1100" i="1" dirty="0">
                <a:solidFill>
                  <a:schemeClr val="tx1"/>
                </a:solidFill>
              </a:rPr>
              <a:t>Neuropharmacology</a:t>
            </a:r>
            <a:r>
              <a:rPr lang="gu-IN" sz="1100" dirty="0">
                <a:solidFill>
                  <a:schemeClr val="tx1"/>
                </a:solidFill>
              </a:rPr>
              <a:t>, </a:t>
            </a:r>
            <a:r>
              <a:rPr lang="gu-IN" sz="1100" i="1" dirty="0">
                <a:solidFill>
                  <a:schemeClr val="tx1"/>
                </a:solidFill>
              </a:rPr>
              <a:t>167</a:t>
            </a:r>
            <a:r>
              <a:rPr lang="gu-IN" sz="1100" dirty="0">
                <a:solidFill>
                  <a:schemeClr val="tx1"/>
                </a:solidFill>
              </a:rPr>
              <a:t>, p.107605.</a:t>
            </a:r>
            <a:r>
              <a:rPr lang="en-GB" sz="1100" dirty="0">
                <a:solidFill>
                  <a:schemeClr val="tx1"/>
                </a:solidFill>
              </a:rPr>
              <a:t> </a:t>
            </a:r>
            <a:r>
              <a:rPr lang="en-GB" sz="1100" dirty="0">
                <a:solidFill>
                  <a:srgbClr val="467886"/>
                </a:solidFill>
                <a:hlinkClick r:id="rId17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https://www.sciencedirect.com/science/article/pii/</a:t>
            </a:r>
            <a:r>
              <a:rPr lang="en-GB" sz="1100" dirty="0">
                <a:solidFill>
                  <a:schemeClr val="tx1"/>
                </a:solidFill>
                <a:hlinkClick r:id="rId17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S0028390819301285</a:t>
            </a:r>
            <a:endParaRPr lang="en-GB" sz="1100" dirty="0">
              <a:solidFill>
                <a:schemeClr val="tx1"/>
              </a:solidFill>
            </a:endParaRPr>
          </a:p>
          <a:p>
            <a:pPr algn="just"/>
            <a:endParaRPr lang="gu-IN" sz="1100" dirty="0">
              <a:solidFill>
                <a:schemeClr val="tx1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81886559"/>
      </p:ext>
    </p:extLst>
  </p:cSld>
  <p:clrMapOvr>
    <a:masterClrMapping/>
  </p:clrMapOvr>
</p:sld>
</file>

<file path=ppt/slides/slide2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E3E5C75C-B1A8-D3C7-60E2-667D04B55431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163286" y="206830"/>
            <a:ext cx="11821885" cy="6531428"/>
          </a:xfrm>
        </p:spPr>
        <p:style>
          <a:lnRef idx="2">
            <a:schemeClr val="accent1"/>
          </a:lnRef>
          <a:fillRef idx="1">
            <a:schemeClr val="lt1"/>
          </a:fillRef>
          <a:effectRef idx="0">
            <a:schemeClr val="accent1"/>
          </a:effectRef>
          <a:fontRef idx="minor">
            <a:schemeClr val="dk1"/>
          </a:fontRef>
        </p:style>
        <p:txBody>
          <a:bodyPr>
            <a:normAutofit fontScale="62500" lnSpcReduction="20000"/>
          </a:bodyPr>
          <a:lstStyle/>
          <a:p>
            <a:pPr algn="just"/>
            <a:r>
              <a:rPr lang="gu-IN" dirty="0">
                <a:solidFill>
                  <a:schemeClr val="tx1"/>
                </a:solidFill>
              </a:rPr>
              <a:t>Manley, K., Saunders, K., Wilkinson, D., Faruqui, R. and Sakel, M., 2023. Co‐creating system‐wide improvement for people with traumatic brain injury across one integrated care system in the United Kingdom to initiate a transformation journey through co‐production. </a:t>
            </a:r>
            <a:r>
              <a:rPr lang="gu-IN" i="1" dirty="0">
                <a:solidFill>
                  <a:schemeClr val="tx1"/>
                </a:solidFill>
              </a:rPr>
              <a:t>Health Expectations</a:t>
            </a:r>
            <a:r>
              <a:rPr lang="gu-IN" dirty="0">
                <a:solidFill>
                  <a:schemeClr val="tx1"/>
                </a:solidFill>
              </a:rPr>
              <a:t>, </a:t>
            </a:r>
            <a:r>
              <a:rPr lang="gu-IN" i="1" dirty="0">
                <a:solidFill>
                  <a:schemeClr val="tx1"/>
                </a:solidFill>
              </a:rPr>
              <a:t>26</a:t>
            </a:r>
            <a:r>
              <a:rPr lang="gu-IN" dirty="0">
                <a:solidFill>
                  <a:schemeClr val="tx1"/>
                </a:solidFill>
              </a:rPr>
              <a:t>(2), pp.869-881.</a:t>
            </a:r>
            <a:r>
              <a:rPr lang="en-GB" dirty="0">
                <a:solidFill>
                  <a:schemeClr val="tx1"/>
                </a:solidFill>
              </a:rPr>
              <a:t> </a:t>
            </a:r>
            <a:r>
              <a:rPr lang="en-GB" dirty="0">
                <a:solidFill>
                  <a:srgbClr val="467886"/>
                </a:solidFill>
                <a:hlinkClick r:id="rId2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https://onlinelibrary.wiley.com/doi/abs/10.1111/hex.</a:t>
            </a:r>
            <a:r>
              <a:rPr lang="en-GB" dirty="0">
                <a:solidFill>
                  <a:schemeClr val="tx1"/>
                </a:solidFill>
                <a:hlinkClick r:id="rId2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13712</a:t>
            </a:r>
            <a:endParaRPr lang="en-GB" dirty="0">
              <a:solidFill>
                <a:schemeClr val="tx1"/>
              </a:solidFill>
            </a:endParaRPr>
          </a:p>
          <a:p>
            <a:pPr algn="just"/>
            <a:r>
              <a:rPr lang="gu-IN" dirty="0">
                <a:solidFill>
                  <a:schemeClr val="tx1"/>
                </a:solidFill>
              </a:rPr>
              <a:t>Mbizvo, G.K., Bennett, K.H., Schnier, C., Simpson, C.R., Duncan, S.E. and Chin, R.F., 2020. The accuracy of using administrative healthcare data to identify epilepsy cases: a systematic review of validation studies. </a:t>
            </a:r>
            <a:r>
              <a:rPr lang="gu-IN" i="1" dirty="0">
                <a:solidFill>
                  <a:schemeClr val="tx1"/>
                </a:solidFill>
              </a:rPr>
              <a:t>Epilepsia</a:t>
            </a:r>
            <a:r>
              <a:rPr lang="gu-IN" dirty="0">
                <a:solidFill>
                  <a:schemeClr val="tx1"/>
                </a:solidFill>
              </a:rPr>
              <a:t>, </a:t>
            </a:r>
            <a:r>
              <a:rPr lang="gu-IN" i="1" dirty="0">
                <a:solidFill>
                  <a:schemeClr val="tx1"/>
                </a:solidFill>
              </a:rPr>
              <a:t>61</a:t>
            </a:r>
            <a:r>
              <a:rPr lang="gu-IN" dirty="0">
                <a:solidFill>
                  <a:schemeClr val="tx1"/>
                </a:solidFill>
              </a:rPr>
              <a:t>(7), pp.1319-1335.</a:t>
            </a:r>
            <a:r>
              <a:rPr lang="en-GB" dirty="0">
                <a:solidFill>
                  <a:schemeClr val="tx1"/>
                </a:solidFill>
              </a:rPr>
              <a:t> </a:t>
            </a:r>
            <a:r>
              <a:rPr lang="en-GB" dirty="0">
                <a:solidFill>
                  <a:srgbClr val="467886"/>
                </a:solidFill>
                <a:hlinkClick r:id="rId3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https://onlinelibrary.wiley.com/doi/abs/10.1111/epi.</a:t>
            </a:r>
            <a:r>
              <a:rPr lang="en-GB" dirty="0">
                <a:solidFill>
                  <a:schemeClr val="tx1"/>
                </a:solidFill>
                <a:hlinkClick r:id="rId3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16547</a:t>
            </a:r>
            <a:endParaRPr lang="en-GB" dirty="0">
              <a:solidFill>
                <a:schemeClr val="tx1"/>
              </a:solidFill>
            </a:endParaRPr>
          </a:p>
          <a:p>
            <a:pPr algn="just"/>
            <a:r>
              <a:rPr lang="gu-IN" dirty="0">
                <a:solidFill>
                  <a:schemeClr val="tx1"/>
                </a:solidFill>
              </a:rPr>
              <a:t>Mula, M. and Sander, J.W., 2016. Psychosocial aspects of epilepsy: a wider approach. </a:t>
            </a:r>
            <a:r>
              <a:rPr lang="gu-IN" i="1" dirty="0">
                <a:solidFill>
                  <a:schemeClr val="tx1"/>
                </a:solidFill>
              </a:rPr>
              <a:t>BJPsych open</a:t>
            </a:r>
            <a:r>
              <a:rPr lang="gu-IN" dirty="0">
                <a:solidFill>
                  <a:schemeClr val="tx1"/>
                </a:solidFill>
              </a:rPr>
              <a:t>, </a:t>
            </a:r>
            <a:r>
              <a:rPr lang="gu-IN" i="1" dirty="0">
                <a:solidFill>
                  <a:schemeClr val="tx1"/>
                </a:solidFill>
              </a:rPr>
              <a:t>2</a:t>
            </a:r>
            <a:r>
              <a:rPr lang="gu-IN" dirty="0">
                <a:solidFill>
                  <a:schemeClr val="tx1"/>
                </a:solidFill>
              </a:rPr>
              <a:t>(4), pp.270-274.</a:t>
            </a:r>
            <a:r>
              <a:rPr lang="en-GB" dirty="0">
                <a:solidFill>
                  <a:schemeClr val="tx1"/>
                </a:solidFill>
              </a:rPr>
              <a:t> </a:t>
            </a:r>
            <a:r>
              <a:rPr lang="en-GB" dirty="0">
                <a:solidFill>
                  <a:srgbClr val="467886"/>
                </a:solidFill>
                <a:hlinkClick r:id="rId4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https://www.cambridge.org/core/journals/bjpsych-open/article/psychosocial-aspects-of-epilepsy-a-wider-approach/</a:t>
            </a:r>
            <a:r>
              <a:rPr lang="en-GB" dirty="0">
                <a:solidFill>
                  <a:schemeClr val="tx1"/>
                </a:solidFill>
                <a:hlinkClick r:id="rId4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B01C00FD44881896002FBF449DD8D610</a:t>
            </a:r>
            <a:endParaRPr lang="en-GB" dirty="0">
              <a:solidFill>
                <a:schemeClr val="tx1"/>
              </a:solidFill>
            </a:endParaRPr>
          </a:p>
          <a:p>
            <a:pPr algn="just"/>
            <a:r>
              <a:rPr lang="en-GB" dirty="0">
                <a:solidFill>
                  <a:schemeClr val="tx1"/>
                </a:solidFill>
              </a:rPr>
              <a:t>NHS (2016), </a:t>
            </a:r>
            <a:r>
              <a:rPr lang="en-GB" dirty="0">
                <a:solidFill>
                  <a:srgbClr val="467886"/>
                </a:solidFill>
                <a:hlinkClick r:id="rId5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https://www.england.nhs.uk/publication/personalised-care-and-support-planning-handbook-the-journey-to-person-centred-care</a:t>
            </a:r>
            <a:r>
              <a:rPr lang="en-GB" dirty="0">
                <a:solidFill>
                  <a:schemeClr val="tx1"/>
                </a:solidFill>
                <a:hlinkClick r:id="rId5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/</a:t>
            </a:r>
            <a:endParaRPr lang="en-GB" dirty="0">
              <a:solidFill>
                <a:schemeClr val="tx1"/>
              </a:solidFill>
            </a:endParaRPr>
          </a:p>
          <a:p>
            <a:pPr algn="just"/>
            <a:r>
              <a:rPr lang="en-GB" dirty="0">
                <a:solidFill>
                  <a:schemeClr val="tx1"/>
                </a:solidFill>
              </a:rPr>
              <a:t>NICE (2022), </a:t>
            </a:r>
            <a:r>
              <a:rPr lang="en-GB" dirty="0">
                <a:solidFill>
                  <a:srgbClr val="467886"/>
                </a:solidFill>
                <a:hlinkClick r:id="rId6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https://www.nice.org.uk/guidance/ng217/chapter/</a:t>
            </a:r>
            <a:r>
              <a:rPr lang="en-GB" dirty="0">
                <a:solidFill>
                  <a:schemeClr val="tx1"/>
                </a:solidFill>
                <a:hlinkClick r:id="rId6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1-Diagnosis-and-assessment-of-epilepsy</a:t>
            </a:r>
            <a:endParaRPr lang="en-GB" dirty="0">
              <a:solidFill>
                <a:schemeClr val="tx1"/>
              </a:solidFill>
            </a:endParaRPr>
          </a:p>
          <a:p>
            <a:pPr algn="just"/>
            <a:r>
              <a:rPr lang="gu-IN" dirty="0">
                <a:solidFill>
                  <a:schemeClr val="tx1"/>
                </a:solidFill>
              </a:rPr>
              <a:t>Perucca, P., Scheffer, I.E. and Kiley, M., 2018. The management of epilepsy in children and adults. </a:t>
            </a:r>
            <a:r>
              <a:rPr lang="gu-IN" i="1" dirty="0">
                <a:solidFill>
                  <a:schemeClr val="tx1"/>
                </a:solidFill>
              </a:rPr>
              <a:t>Medical Journal of Australia</a:t>
            </a:r>
            <a:r>
              <a:rPr lang="gu-IN" dirty="0">
                <a:solidFill>
                  <a:schemeClr val="tx1"/>
                </a:solidFill>
              </a:rPr>
              <a:t>, </a:t>
            </a:r>
            <a:r>
              <a:rPr lang="gu-IN" i="1" dirty="0">
                <a:solidFill>
                  <a:schemeClr val="tx1"/>
                </a:solidFill>
              </a:rPr>
              <a:t>208</a:t>
            </a:r>
            <a:r>
              <a:rPr lang="gu-IN" dirty="0">
                <a:solidFill>
                  <a:schemeClr val="tx1"/>
                </a:solidFill>
              </a:rPr>
              <a:t>(5), pp.226-233.</a:t>
            </a:r>
            <a:r>
              <a:rPr lang="en-GB" dirty="0">
                <a:solidFill>
                  <a:schemeClr val="tx1"/>
                </a:solidFill>
              </a:rPr>
              <a:t> </a:t>
            </a:r>
            <a:r>
              <a:rPr lang="en-GB" dirty="0">
                <a:solidFill>
                  <a:srgbClr val="467886"/>
                </a:solidFill>
                <a:hlinkClick r:id="rId7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https://onlinelibrary.wiley.com/doi/abs/10.5694/</a:t>
            </a:r>
            <a:r>
              <a:rPr lang="en-GB" dirty="0">
                <a:solidFill>
                  <a:schemeClr val="tx1"/>
                </a:solidFill>
                <a:hlinkClick r:id="rId7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mja17.00951</a:t>
            </a:r>
            <a:endParaRPr lang="en-GB" dirty="0">
              <a:solidFill>
                <a:schemeClr val="tx1"/>
              </a:solidFill>
            </a:endParaRPr>
          </a:p>
          <a:p>
            <a:pPr algn="just"/>
            <a:r>
              <a:rPr lang="gu-IN" dirty="0">
                <a:solidFill>
                  <a:schemeClr val="tx1"/>
                </a:solidFill>
              </a:rPr>
              <a:t>Roberts, S., Eaton, S., Finch, T., Lewis-Barned, N., Lhussier, M., Oliver, L., Rapley, T. and Temple-Scott, D., 2019. The Year of Care approach: developing a model and delivery programme for care and support planning in long term conditions within general practice. </a:t>
            </a:r>
            <a:r>
              <a:rPr lang="gu-IN" i="1" dirty="0">
                <a:solidFill>
                  <a:schemeClr val="tx1"/>
                </a:solidFill>
              </a:rPr>
              <a:t>BMC Family Practice</a:t>
            </a:r>
            <a:r>
              <a:rPr lang="gu-IN" dirty="0">
                <a:solidFill>
                  <a:schemeClr val="tx1"/>
                </a:solidFill>
              </a:rPr>
              <a:t>, </a:t>
            </a:r>
            <a:r>
              <a:rPr lang="gu-IN" i="1" dirty="0">
                <a:solidFill>
                  <a:schemeClr val="tx1"/>
                </a:solidFill>
              </a:rPr>
              <a:t>20</a:t>
            </a:r>
            <a:r>
              <a:rPr lang="gu-IN" dirty="0">
                <a:solidFill>
                  <a:schemeClr val="tx1"/>
                </a:solidFill>
              </a:rPr>
              <a:t>(1), p.153.</a:t>
            </a:r>
            <a:r>
              <a:rPr lang="en-GB" dirty="0">
                <a:solidFill>
                  <a:schemeClr val="tx1"/>
                </a:solidFill>
              </a:rPr>
              <a:t> </a:t>
            </a:r>
            <a:r>
              <a:rPr lang="en-GB" dirty="0">
                <a:solidFill>
                  <a:srgbClr val="467886"/>
                </a:solidFill>
                <a:hlinkClick r:id="rId8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https://link.springer.com/article/10.1186/</a:t>
            </a:r>
            <a:r>
              <a:rPr lang="en-GB" dirty="0">
                <a:solidFill>
                  <a:schemeClr val="tx1"/>
                </a:solidFill>
                <a:hlinkClick r:id="rId8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s12875-019-1042-4</a:t>
            </a:r>
            <a:endParaRPr lang="en-GB" dirty="0">
              <a:solidFill>
                <a:schemeClr val="tx1"/>
              </a:solidFill>
            </a:endParaRPr>
          </a:p>
          <a:p>
            <a:pPr algn="just"/>
            <a:r>
              <a:rPr lang="gu-IN" dirty="0">
                <a:solidFill>
                  <a:schemeClr val="tx1"/>
                </a:solidFill>
              </a:rPr>
              <a:t>Sajatovic, M., Jobst, B.C., Shegog, R., Bamps, Y.A., Begley, C.E., Fraser, R.T., Johnson, E.K., Pandey, D.K., Quarells, R.C., Scal, P. and Spruill, T.M., 2017. The managing epilepsy well network:: advancing epilepsy self-management. </a:t>
            </a:r>
            <a:r>
              <a:rPr lang="gu-IN" i="1" dirty="0">
                <a:solidFill>
                  <a:schemeClr val="tx1"/>
                </a:solidFill>
              </a:rPr>
              <a:t>American journal of preventive medicine</a:t>
            </a:r>
            <a:r>
              <a:rPr lang="gu-IN" dirty="0">
                <a:solidFill>
                  <a:schemeClr val="tx1"/>
                </a:solidFill>
              </a:rPr>
              <a:t>, </a:t>
            </a:r>
            <a:r>
              <a:rPr lang="gu-IN" i="1" dirty="0">
                <a:solidFill>
                  <a:schemeClr val="tx1"/>
                </a:solidFill>
              </a:rPr>
              <a:t>52</a:t>
            </a:r>
            <a:r>
              <a:rPr lang="gu-IN" dirty="0">
                <a:solidFill>
                  <a:schemeClr val="tx1"/>
                </a:solidFill>
              </a:rPr>
              <a:t>(3), pp.S241-S245.</a:t>
            </a:r>
            <a:r>
              <a:rPr lang="en-GB" dirty="0">
                <a:solidFill>
                  <a:schemeClr val="tx1"/>
                </a:solidFill>
              </a:rPr>
              <a:t> </a:t>
            </a:r>
            <a:r>
              <a:rPr lang="en-GB" dirty="0">
                <a:solidFill>
                  <a:srgbClr val="467886"/>
                </a:solidFill>
                <a:hlinkClick r:id="rId9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https://www.sciencedirect.com/science/article/pii/</a:t>
            </a:r>
            <a:r>
              <a:rPr lang="en-GB" dirty="0">
                <a:solidFill>
                  <a:schemeClr val="tx1"/>
                </a:solidFill>
                <a:hlinkClick r:id="rId9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S0749379716303026</a:t>
            </a:r>
            <a:endParaRPr lang="en-GB" dirty="0">
              <a:solidFill>
                <a:schemeClr val="tx1"/>
              </a:solidFill>
            </a:endParaRPr>
          </a:p>
          <a:p>
            <a:pPr algn="just"/>
            <a:r>
              <a:rPr lang="gu-IN" dirty="0">
                <a:solidFill>
                  <a:schemeClr val="tx1"/>
                </a:solidFill>
              </a:rPr>
              <a:t>Sawchuk, T., Austin, J.K. and Terry, D., 2017. Models of care. </a:t>
            </a:r>
            <a:r>
              <a:rPr lang="gu-IN" i="1" dirty="0">
                <a:solidFill>
                  <a:schemeClr val="tx1"/>
                </a:solidFill>
              </a:rPr>
              <a:t>Psychogenic nonepileptic seizures: toward the integration of care</a:t>
            </a:r>
            <a:r>
              <a:rPr lang="gu-IN" dirty="0">
                <a:solidFill>
                  <a:schemeClr val="tx1"/>
                </a:solidFill>
              </a:rPr>
              <a:t>, </a:t>
            </a:r>
            <a:r>
              <a:rPr lang="gu-IN" i="1" dirty="0">
                <a:solidFill>
                  <a:schemeClr val="tx1"/>
                </a:solidFill>
              </a:rPr>
              <a:t>1</a:t>
            </a:r>
            <a:r>
              <a:rPr lang="gu-IN" dirty="0">
                <a:solidFill>
                  <a:schemeClr val="tx1"/>
                </a:solidFill>
              </a:rPr>
              <a:t>.</a:t>
            </a:r>
            <a:r>
              <a:rPr lang="en-GB" dirty="0">
                <a:solidFill>
                  <a:schemeClr val="tx1"/>
                </a:solidFill>
              </a:rPr>
              <a:t> </a:t>
            </a:r>
            <a:r>
              <a:rPr lang="en-GB" dirty="0">
                <a:solidFill>
                  <a:srgbClr val="467886"/>
                </a:solidFill>
                <a:hlinkClick r:id="rId10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https://books.google.com/books?hl=en&amp;lr=&amp;id=tyldDgAAQBAJ&amp;oi=fnd&amp;pg=PA202&amp;dq=Chronic+Care+Model+(CCM)+in+Epilepsy+Management&amp;ots=JG65na2FWi&amp;sig=</a:t>
            </a:r>
            <a:r>
              <a:rPr lang="en-GB" dirty="0">
                <a:solidFill>
                  <a:schemeClr val="tx1"/>
                </a:solidFill>
                <a:hlinkClick r:id="rId10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HDeddAF6LWoVM3UW0uvlXVDn7GY</a:t>
            </a:r>
            <a:endParaRPr lang="en-GB" dirty="0">
              <a:solidFill>
                <a:schemeClr val="tx1"/>
              </a:solidFill>
            </a:endParaRPr>
          </a:p>
          <a:p>
            <a:pPr algn="just"/>
            <a:r>
              <a:rPr lang="gu-IN" dirty="0">
                <a:solidFill>
                  <a:schemeClr val="tx1"/>
                </a:solidFill>
              </a:rPr>
              <a:t>Srivastav, Y., Prajapati, A., Agrahari, P. and Kumar, M., 2023. Review of the epilepsy, including its causes, symptoms, biomarkers, and management. </a:t>
            </a:r>
            <a:r>
              <a:rPr lang="gu-IN" i="1" dirty="0">
                <a:solidFill>
                  <a:schemeClr val="tx1"/>
                </a:solidFill>
              </a:rPr>
              <a:t>Asian Journal of Research in Medical and Pharmaceutical Sciences</a:t>
            </a:r>
            <a:r>
              <a:rPr lang="gu-IN" dirty="0">
                <a:solidFill>
                  <a:schemeClr val="tx1"/>
                </a:solidFill>
              </a:rPr>
              <a:t>, </a:t>
            </a:r>
            <a:r>
              <a:rPr lang="gu-IN" i="1" dirty="0">
                <a:solidFill>
                  <a:schemeClr val="tx1"/>
                </a:solidFill>
              </a:rPr>
              <a:t>12</a:t>
            </a:r>
            <a:r>
              <a:rPr lang="gu-IN" dirty="0">
                <a:solidFill>
                  <a:schemeClr val="tx1"/>
                </a:solidFill>
              </a:rPr>
              <a:t>(4), pp.64-84.</a:t>
            </a:r>
            <a:r>
              <a:rPr lang="en-GB" dirty="0">
                <a:solidFill>
                  <a:schemeClr val="tx1"/>
                </a:solidFill>
              </a:rPr>
              <a:t> </a:t>
            </a:r>
          </a:p>
          <a:p>
            <a:pPr algn="just"/>
            <a:r>
              <a:rPr lang="gu-IN" dirty="0">
                <a:solidFill>
                  <a:schemeClr val="tx1"/>
                </a:solidFill>
              </a:rPr>
              <a:t>Spooner, J., Bandyopadhyay, S., Baraka, M. and Sander, J.W., 2025. The impact of socioeconomic status on the management of epilepsy: a qualitative study. </a:t>
            </a:r>
            <a:r>
              <a:rPr lang="gu-IN" i="1" dirty="0">
                <a:solidFill>
                  <a:schemeClr val="tx1"/>
                </a:solidFill>
              </a:rPr>
              <a:t>Epilepsy &amp; Behavior</a:t>
            </a:r>
            <a:r>
              <a:rPr lang="gu-IN" dirty="0">
                <a:solidFill>
                  <a:schemeClr val="tx1"/>
                </a:solidFill>
              </a:rPr>
              <a:t>, </a:t>
            </a:r>
            <a:r>
              <a:rPr lang="gu-IN" i="1" dirty="0">
                <a:solidFill>
                  <a:schemeClr val="tx1"/>
                </a:solidFill>
              </a:rPr>
              <a:t>172</a:t>
            </a:r>
            <a:r>
              <a:rPr lang="gu-IN" dirty="0">
                <a:solidFill>
                  <a:schemeClr val="tx1"/>
                </a:solidFill>
              </a:rPr>
              <a:t>, p.110685.</a:t>
            </a:r>
            <a:r>
              <a:rPr lang="en-GB" dirty="0">
                <a:solidFill>
                  <a:schemeClr val="tx1"/>
                </a:solidFill>
              </a:rPr>
              <a:t> </a:t>
            </a:r>
            <a:r>
              <a:rPr lang="en-GB" dirty="0">
                <a:solidFill>
                  <a:srgbClr val="467886"/>
                </a:solidFill>
                <a:hlinkClick r:id="rId11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https://www.sciencedirect.com/science/article/pii/</a:t>
            </a:r>
            <a:r>
              <a:rPr lang="en-GB" dirty="0">
                <a:solidFill>
                  <a:schemeClr val="tx1"/>
                </a:solidFill>
                <a:hlinkClick r:id="rId11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S1525505025004251</a:t>
            </a:r>
            <a:endParaRPr lang="en-GB" dirty="0">
              <a:solidFill>
                <a:schemeClr val="tx1"/>
              </a:solidFill>
            </a:endParaRPr>
          </a:p>
          <a:p>
            <a:pPr algn="just"/>
            <a:r>
              <a:rPr lang="gu-IN" dirty="0">
                <a:solidFill>
                  <a:schemeClr val="tx1"/>
                </a:solidFill>
              </a:rPr>
              <a:t>Sumadewi, K.T., Harkitasari, S. and Tjandra, D.C., 2023. Biomolecular mechanisms of epileptic seizures and epilepsy: a review. </a:t>
            </a:r>
            <a:r>
              <a:rPr lang="gu-IN" i="1" dirty="0">
                <a:solidFill>
                  <a:schemeClr val="tx1"/>
                </a:solidFill>
              </a:rPr>
              <a:t>Acta Epileptologica</a:t>
            </a:r>
            <a:r>
              <a:rPr lang="gu-IN" dirty="0">
                <a:solidFill>
                  <a:schemeClr val="tx1"/>
                </a:solidFill>
              </a:rPr>
              <a:t>, </a:t>
            </a:r>
            <a:r>
              <a:rPr lang="gu-IN" i="1" dirty="0">
                <a:solidFill>
                  <a:schemeClr val="tx1"/>
                </a:solidFill>
              </a:rPr>
              <a:t>5</a:t>
            </a:r>
            <a:r>
              <a:rPr lang="gu-IN" dirty="0">
                <a:solidFill>
                  <a:schemeClr val="tx1"/>
                </a:solidFill>
              </a:rPr>
              <a:t>(1), p.28.</a:t>
            </a:r>
            <a:r>
              <a:rPr lang="en-GB" dirty="0">
                <a:solidFill>
                  <a:schemeClr val="tx1"/>
                </a:solidFill>
              </a:rPr>
              <a:t> </a:t>
            </a:r>
            <a:r>
              <a:rPr lang="en-GB" dirty="0">
                <a:solidFill>
                  <a:srgbClr val="467886"/>
                </a:solidFill>
                <a:hlinkClick r:id="rId12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https://link.springer.com/article/10.1186/</a:t>
            </a:r>
            <a:r>
              <a:rPr lang="en-GB" dirty="0">
                <a:solidFill>
                  <a:schemeClr val="tx1"/>
                </a:solidFill>
                <a:hlinkClick r:id="rId12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s42494-023-00137-0</a:t>
            </a:r>
            <a:endParaRPr lang="en-GB" dirty="0">
              <a:solidFill>
                <a:schemeClr val="tx1"/>
              </a:solidFill>
            </a:endParaRPr>
          </a:p>
          <a:p>
            <a:pPr algn="just"/>
            <a:r>
              <a:rPr lang="gu-IN" dirty="0">
                <a:solidFill>
                  <a:schemeClr val="tx1"/>
                </a:solidFill>
              </a:rPr>
              <a:t>Sander, L., 2026. What Is Epilepsy?. </a:t>
            </a:r>
            <a:r>
              <a:rPr lang="gu-IN" i="1" dirty="0">
                <a:solidFill>
                  <a:schemeClr val="tx1"/>
                </a:solidFill>
              </a:rPr>
              <a:t>Epilepsy: A Queen Square Textbook</a:t>
            </a:r>
            <a:r>
              <a:rPr lang="gu-IN" dirty="0">
                <a:solidFill>
                  <a:schemeClr val="tx1"/>
                </a:solidFill>
              </a:rPr>
              <a:t>, pp.1-5.</a:t>
            </a:r>
            <a:r>
              <a:rPr lang="en-GB" dirty="0">
                <a:solidFill>
                  <a:schemeClr val="tx1"/>
                </a:solidFill>
              </a:rPr>
              <a:t> </a:t>
            </a:r>
            <a:r>
              <a:rPr lang="en-GB" dirty="0">
                <a:solidFill>
                  <a:srgbClr val="467886"/>
                </a:solidFill>
                <a:hlinkClick r:id="rId13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https://onlinelibrary.wiley.com/doi/abs/10.1002/9781394340064.</a:t>
            </a:r>
            <a:r>
              <a:rPr lang="en-GB" dirty="0">
                <a:solidFill>
                  <a:schemeClr val="tx1"/>
                </a:solidFill>
                <a:hlinkClick r:id="rId13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ch1</a:t>
            </a:r>
            <a:endParaRPr lang="en-GB" dirty="0">
              <a:solidFill>
                <a:schemeClr val="tx1"/>
              </a:solidFill>
            </a:endParaRPr>
          </a:p>
          <a:p>
            <a:pPr algn="just"/>
            <a:r>
              <a:rPr lang="gu-IN" dirty="0">
                <a:solidFill>
                  <a:schemeClr val="tx1"/>
                </a:solidFill>
              </a:rPr>
              <a:t>Thurman, D.J., Begley, C.E., Carpio, A., Helmers, S., Hesdorffer, D.C., Mu, J., Toure, K., Parko, K.L. and Newton, C.R., 2018. The primary prevention of epilepsy: A report of the Prevention Task Force of the International League Against Epilepsy. </a:t>
            </a:r>
            <a:r>
              <a:rPr lang="gu-IN" i="1" dirty="0">
                <a:solidFill>
                  <a:schemeClr val="tx1"/>
                </a:solidFill>
              </a:rPr>
              <a:t>Epilepsia</a:t>
            </a:r>
            <a:r>
              <a:rPr lang="gu-IN" dirty="0">
                <a:solidFill>
                  <a:schemeClr val="tx1"/>
                </a:solidFill>
              </a:rPr>
              <a:t>, </a:t>
            </a:r>
            <a:r>
              <a:rPr lang="gu-IN" i="1" dirty="0">
                <a:solidFill>
                  <a:schemeClr val="tx1"/>
                </a:solidFill>
              </a:rPr>
              <a:t>59</a:t>
            </a:r>
            <a:r>
              <a:rPr lang="gu-IN" dirty="0">
                <a:solidFill>
                  <a:schemeClr val="tx1"/>
                </a:solidFill>
              </a:rPr>
              <a:t>(5), pp.905-914.</a:t>
            </a:r>
            <a:r>
              <a:rPr lang="en-GB" dirty="0">
                <a:solidFill>
                  <a:schemeClr val="tx1"/>
                </a:solidFill>
              </a:rPr>
              <a:t> </a:t>
            </a:r>
            <a:r>
              <a:rPr lang="en-GB" dirty="0">
                <a:solidFill>
                  <a:srgbClr val="467886"/>
                </a:solidFill>
                <a:hlinkClick r:id="rId14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https://onlinelibrary.wiley.com/doi/abs/10.1111/epi.</a:t>
            </a:r>
            <a:r>
              <a:rPr lang="en-GB" dirty="0">
                <a:solidFill>
                  <a:schemeClr val="tx1"/>
                </a:solidFill>
                <a:hlinkClick r:id="rId14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14068</a:t>
            </a:r>
            <a:endParaRPr lang="en-GB" dirty="0">
              <a:solidFill>
                <a:schemeClr val="tx1"/>
              </a:solidFill>
            </a:endParaRPr>
          </a:p>
          <a:p>
            <a:pPr algn="just"/>
            <a:r>
              <a:rPr lang="gu-IN" dirty="0">
                <a:solidFill>
                  <a:schemeClr val="tx1"/>
                </a:solidFill>
              </a:rPr>
              <a:t>Vossler, D.G., Bainbridge, J.L., Boggs, J.G., Novotny, E.J., Loddenkemper, T., Faught, E., Amengual-Gual, M., Fischer, S.N., Gloss, D.S., Olson, D.M. and Towne, A.R., 2020. Treatment of refractory convulsive status epilepticus: a comprehensive review by the American Epilepsy Society Treatments Committee. </a:t>
            </a:r>
            <a:r>
              <a:rPr lang="gu-IN" i="1" dirty="0">
                <a:solidFill>
                  <a:schemeClr val="tx1"/>
                </a:solidFill>
              </a:rPr>
              <a:t>Epilepsy Currents</a:t>
            </a:r>
            <a:r>
              <a:rPr lang="gu-IN" dirty="0">
                <a:solidFill>
                  <a:schemeClr val="tx1"/>
                </a:solidFill>
              </a:rPr>
              <a:t>, </a:t>
            </a:r>
            <a:r>
              <a:rPr lang="gu-IN" i="1" dirty="0">
                <a:solidFill>
                  <a:schemeClr val="tx1"/>
                </a:solidFill>
              </a:rPr>
              <a:t>20</a:t>
            </a:r>
            <a:r>
              <a:rPr lang="gu-IN" dirty="0">
                <a:solidFill>
                  <a:schemeClr val="tx1"/>
                </a:solidFill>
              </a:rPr>
              <a:t>(5), pp.245-264.</a:t>
            </a:r>
            <a:r>
              <a:rPr lang="en-GB" dirty="0">
                <a:solidFill>
                  <a:schemeClr val="tx1"/>
                </a:solidFill>
              </a:rPr>
              <a:t> </a:t>
            </a:r>
            <a:r>
              <a:rPr lang="en-GB" dirty="0">
                <a:solidFill>
                  <a:srgbClr val="467886"/>
                </a:solidFill>
                <a:hlinkClick r:id="rId15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https://journals.sagepub.com/doi/abs/</a:t>
            </a:r>
            <a:r>
              <a:rPr lang="en-GB" dirty="0">
                <a:solidFill>
                  <a:schemeClr val="tx1"/>
                </a:solidFill>
                <a:hlinkClick r:id="rId15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10.1177/1535759720928269</a:t>
            </a:r>
            <a:endParaRPr lang="en-GB" dirty="0">
              <a:solidFill>
                <a:schemeClr val="tx1"/>
              </a:solidFill>
            </a:endParaRPr>
          </a:p>
          <a:p>
            <a:pPr algn="just"/>
            <a:r>
              <a:rPr lang="en-GB" dirty="0">
                <a:solidFill>
                  <a:schemeClr val="tx1"/>
                </a:solidFill>
              </a:rPr>
              <a:t>WHO (2024), </a:t>
            </a:r>
            <a:r>
              <a:rPr lang="en-GB" dirty="0">
                <a:solidFill>
                  <a:srgbClr val="467886"/>
                </a:solidFill>
                <a:hlinkClick r:id="rId16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https://www.who.int/news-room/fact-sheets/detail/</a:t>
            </a:r>
            <a:r>
              <a:rPr lang="en-GB" dirty="0">
                <a:solidFill>
                  <a:schemeClr val="tx1"/>
                </a:solidFill>
                <a:hlinkClick r:id="rId16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epilepsy</a:t>
            </a:r>
            <a:endParaRPr lang="en-GB" dirty="0">
              <a:solidFill>
                <a:schemeClr val="tx1"/>
              </a:solidFill>
            </a:endParaRPr>
          </a:p>
          <a:p>
            <a:pPr algn="just"/>
            <a:endParaRPr lang="gu-IN" dirty="0">
              <a:solidFill>
                <a:schemeClr val="tx1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794924800"/>
      </p:ext>
    </p:extLst>
  </p:cSld>
  <p:clrMapOvr>
    <a:masterClrMapping/>
  </p:clrMapOvr>
</p:sld>
</file>

<file path=ppt/theme/theme1.xml><?xml version="1.0" encoding="utf-8"?>
<a:theme xmlns:a="http://schemas.openxmlformats.org/drawingml/2006/main" name="Facet">
  <a:themeElements>
    <a:clrScheme name="Office">
      <a:dk1>
        <a:sysClr val="windowText" lastClr="000000"/>
      </a:dk1>
      <a:lt1>
        <a:sysClr val="window" lastClr="FFFFFF"/>
      </a:lt1>
      <a:dk2>
        <a:srgbClr val="0E2841"/>
      </a:dk2>
      <a:lt2>
        <a:srgbClr val="E8E8E8"/>
      </a:lt2>
      <a:accent1>
        <a:srgbClr val="156082"/>
      </a:accent1>
      <a:accent2>
        <a:srgbClr val="E97132"/>
      </a:accent2>
      <a:accent3>
        <a:srgbClr val="196B24"/>
      </a:accent3>
      <a:accent4>
        <a:srgbClr val="0F9ED5"/>
      </a:accent4>
      <a:accent5>
        <a:srgbClr val="A02B93"/>
      </a:accent5>
      <a:accent6>
        <a:srgbClr val="4EA72E"/>
      </a:accent6>
      <a:hlink>
        <a:srgbClr val="467886"/>
      </a:hlink>
      <a:folHlink>
        <a:srgbClr val="96607D"/>
      </a:folHlink>
    </a:clrScheme>
    <a:fontScheme name="Custom 2">
      <a:majorFont>
        <a:latin typeface="Arial Black"/>
        <a:ea typeface=""/>
        <a:cs typeface="Arial black"/>
      </a:majorFont>
      <a:minorFont>
        <a:latin typeface="Arial"/>
        <a:ea typeface=""/>
        <a:cs typeface="Arial "/>
      </a:minorFont>
    </a:fontScheme>
    <a:fmtScheme name="Facet">
      <a:fillStyleLst>
        <a:solidFill>
          <a:schemeClr val="phClr"/>
        </a:solidFill>
        <a:gradFill rotWithShape="1">
          <a:gsLst>
            <a:gs pos="0">
              <a:schemeClr val="phClr">
                <a:tint val="65000"/>
                <a:lumMod val="110000"/>
              </a:schemeClr>
            </a:gs>
            <a:gs pos="88000">
              <a:schemeClr val="phClr">
                <a:tint val="90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tint val="96000"/>
                <a:lumMod val="100000"/>
              </a:schemeClr>
            </a:gs>
            <a:gs pos="78000">
              <a:schemeClr val="phClr">
                <a:shade val="94000"/>
                <a:lumMod val="94000"/>
              </a:schemeClr>
            </a:gs>
          </a:gsLst>
          <a:lin ang="5400000" scaled="0"/>
        </a:gradFill>
      </a:fillStyleLst>
      <a:lnStyleLst>
        <a:ln w="12700" cap="rnd" cmpd="sng" algn="ctr">
          <a:solidFill>
            <a:schemeClr val="phClr"/>
          </a:solidFill>
          <a:prstDash val="solid"/>
        </a:ln>
        <a:ln w="19050" cap="rnd" cmpd="sng" algn="ctr">
          <a:solidFill>
            <a:schemeClr val="phClr"/>
          </a:solidFill>
          <a:prstDash val="solid"/>
        </a:ln>
        <a:ln w="25400" cap="rnd" cmpd="sng" algn="ctr">
          <a:solidFill>
            <a:schemeClr val="phClr"/>
          </a:solidFill>
          <a:prstDash val="solid"/>
        </a:ln>
      </a:lnStyleLst>
      <a:effectStyleLst>
        <a:effectStyle>
          <a:effectLst/>
        </a:effectStyle>
        <a:effectStyle>
          <a:effectLst>
            <a:outerShdw blurRad="38100" dist="254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50800" dist="381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l"/>
          </a:scene3d>
          <a:sp3d prstMaterial="plastic">
            <a:bevelT w="0" h="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90000"/>
                <a:lumMod val="104000"/>
              </a:schemeClr>
            </a:gs>
            <a:gs pos="94000">
              <a:schemeClr val="phClr">
                <a:shade val="96000"/>
                <a:lumMod val="82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tint val="90000"/>
                <a:lumMod val="110000"/>
              </a:schemeClr>
            </a:gs>
            <a:gs pos="100000">
              <a:schemeClr val="phClr">
                <a:shade val="94000"/>
                <a:lumMod val="96000"/>
              </a:schemeClr>
            </a:gs>
          </a:gsLst>
          <a:path path="circle">
            <a:fillToRect l="50000" t="50000" r="100000" b="100000"/>
          </a:path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Facet" id="{C0C680CD-088A-49FC-A102-D699147F32B2}" vid="{0B5AB586-D108-4FC1-8368-649FE654B894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emplate>Facet</Template>
  <TotalTime>200</TotalTime>
  <Words>4915</Words>
  <Application>Microsoft Office PowerPoint</Application>
  <PresentationFormat>Widescreen</PresentationFormat>
  <Paragraphs>197</Paragraphs>
  <Slides>26</Slides>
  <Notes>0</Notes>
  <HiddenSlides>0</HiddenSlides>
  <MMClips>0</MMClips>
  <ScaleCrop>false</ScaleCrop>
  <HeadingPairs>
    <vt:vector size="6" baseType="variant">
      <vt:variant>
        <vt:lpstr>Fonts Used</vt:lpstr>
      </vt:variant>
      <vt:variant>
        <vt:i4>5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26</vt:i4>
      </vt:variant>
    </vt:vector>
  </HeadingPairs>
  <TitlesOfParts>
    <vt:vector size="32" baseType="lpstr">
      <vt:lpstr>ADLaM Display</vt:lpstr>
      <vt:lpstr>Arial</vt:lpstr>
      <vt:lpstr>Arial Black</vt:lpstr>
      <vt:lpstr>Wingdings</vt:lpstr>
      <vt:lpstr>Wingdings 3</vt:lpstr>
      <vt:lpstr>Facet</vt:lpstr>
      <vt:lpstr>Epilepsy</vt:lpstr>
      <vt:lpstr>Introduction</vt:lpstr>
      <vt:lpstr>Definition of Epilepsy</vt:lpstr>
      <vt:lpstr>Types of Epilepsy</vt:lpstr>
      <vt:lpstr>Symptoms and Clinical Manifestations </vt:lpstr>
      <vt:lpstr>Aetiology (Causes) of Epilepsy</vt:lpstr>
      <vt:lpstr>Prevalence of Epilepsy in the United Kingdom</vt:lpstr>
      <vt:lpstr>PowerPoint Presentation</vt:lpstr>
      <vt:lpstr>Global Prevalence of Epilepsy</vt:lpstr>
      <vt:lpstr>Economic Burden of Epilepsy</vt:lpstr>
      <vt:lpstr>Social Burden of Epilepsy</vt:lpstr>
      <vt:lpstr>Initial Assessment of Epilepsy</vt:lpstr>
      <vt:lpstr>Diagnosis of Epilepsy</vt:lpstr>
      <vt:lpstr>Management of Epilepsy According to NICE Guideline</vt:lpstr>
      <vt:lpstr>Chronic Care Model (CCM) in Epilepsy Management</vt:lpstr>
      <vt:lpstr>PowerPoint Presentation</vt:lpstr>
      <vt:lpstr>House of Care Model in Epilepsy Management</vt:lpstr>
      <vt:lpstr>Treatment Options Available in the United Kingdom</vt:lpstr>
      <vt:lpstr>Comorbidities Associated with Epilepsy</vt:lpstr>
      <vt:lpstr>Prevention of Epilepsy</vt:lpstr>
      <vt:lpstr>Skills, Values and Behaviours Required for Co-productive Care</vt:lpstr>
      <vt:lpstr>Comprehensive Model of Personalised Care</vt:lpstr>
      <vt:lpstr>Self-Management</vt:lpstr>
      <vt:lpstr>End-of-Life Care in Epilepsy</vt:lpstr>
      <vt:lpstr>REFERENCES</vt:lpstr>
      <vt:lpstr>PowerPoint Presentation</vt:lpstr>
    </vt:vector>
  </TitlesOfParts>
  <Company/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/>
  <dc:creator>GAZALA SHAHJADA</dc:creator>
  <cp:lastModifiedBy>RAJKOTIYA ARYAN</cp:lastModifiedBy>
  <cp:revision>89</cp:revision>
  <dcterms:created xsi:type="dcterms:W3CDTF">2026-07-28T11:38:14Z</dcterms:created>
  <dcterms:modified xsi:type="dcterms:W3CDTF">2026-08-10T17:38:27Z</dcterms:modified>
</cp:coreProperties>
</file>