
<file path=[Content_Types].xml><?xml version="1.0" encoding="utf-8"?>
<Types xmlns="http://schemas.openxmlformats.org/package/2006/content-types">
  <Default Extension="jpeg" ContentType="image/jpeg"/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65" r:id="rId3"/>
    <p:sldId id="266" r:id="rId4"/>
    <p:sldId id="267" r:id="rId5"/>
    <p:sldId id="268" r:id="rId6"/>
    <p:sldId id="269" r:id="rId7"/>
    <p:sldId id="270" r:id="rId8"/>
    <p:sldId id="271" r:id="rId9"/>
    <p:sldId id="272" r:id="rId10"/>
    <p:sldId id="273" r:id="rId11"/>
    <p:sldId id="274" r:id="rId12"/>
    <p:sldId id="275" r:id="rId13"/>
    <p:sldId id="276" r:id="rId14"/>
    <p:sldId id="277" r:id="rId15"/>
    <p:sldId id="278" r:id="rId16"/>
    <p:sldId id="279" r:id="rId17"/>
    <p:sldId id="280" r:id="rId18"/>
    <p:sldId id="281" r:id="rId19"/>
    <p:sldId id="282" r:id="rId20"/>
    <p:sldId id="283" r:id="rId21"/>
    <p:sldId id="284" r:id="rId22"/>
    <p:sldId id="285" r:id="rId23"/>
    <p:sldId id="286" r:id="rId24"/>
    <p:sldId id="287" r:id="rId25"/>
    <p:sldId id="288" r:id="rId26"/>
    <p:sldId id="289" r:id="rId27"/>
    <p:sldId id="290" r:id="rId28"/>
    <p:sldId id="291" r:id="rId29"/>
    <p:sldId id="292" r:id="rId30"/>
    <p:sldId id="293" r:id="rId31"/>
    <p:sldId id="317" r:id="rId32"/>
    <p:sldId id="295" r:id="rId33"/>
    <p:sldId id="296" r:id="rId34"/>
    <p:sldId id="297" r:id="rId35"/>
    <p:sldId id="298" r:id="rId36"/>
    <p:sldId id="299" r:id="rId37"/>
    <p:sldId id="300" r:id="rId38"/>
    <p:sldId id="301" r:id="rId39"/>
    <p:sldId id="302" r:id="rId40"/>
    <p:sldId id="303" r:id="rId41"/>
    <p:sldId id="304" r:id="rId42"/>
    <p:sldId id="305" r:id="rId43"/>
    <p:sldId id="306" r:id="rId44"/>
    <p:sldId id="307" r:id="rId45"/>
    <p:sldId id="308" r:id="rId46"/>
    <p:sldId id="309" r:id="rId47"/>
    <p:sldId id="310" r:id="rId48"/>
    <p:sldId id="311" r:id="rId49"/>
    <p:sldId id="312" r:id="rId50"/>
    <p:sldId id="313" r:id="rId51"/>
    <p:sldId id="314" r:id="rId52"/>
    <p:sldId id="315" r:id="rId53"/>
    <p:sldId id="316" r:id="rId5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0" d="100"/>
          <a:sy n="110" d="100"/>
        </p:scale>
        <p:origin x="852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presProps" Target="pres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tableStyles" Target="tableStyles.xml"/><Relationship Id="rId5" Type="http://schemas.openxmlformats.org/officeDocument/2006/relationships/slide" Target="slides/slide4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viewProps" Target="view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theme" Target="theme/theme1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5256" y="1447802"/>
            <a:ext cx="8827957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5256" y="4777380"/>
            <a:ext cx="8827957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6E028-AFB9-4362-888A-540A32032FD4}" type="datetime1">
              <a:rPr lang="en-GB" smtClean="0"/>
              <a:pPr/>
              <a:t>19/05/2021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1A6EBD-EB9A-BB4E-90CB-DE95023EFE9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019419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F27A44-D976-4882-88C3-55897F011664}" type="datetime1">
              <a:rPr lang="en-GB" smtClean="0"/>
              <a:pPr/>
              <a:t>19/05/2021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1A6EBD-EB9A-BB4E-90CB-DE95023EFE9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04816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5258" y="2861735"/>
            <a:ext cx="8827956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5256" y="4777381"/>
            <a:ext cx="8827957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7BF176-E44D-4736-92E1-15DE8F73E798}" type="datetime1">
              <a:rPr lang="en-GB" smtClean="0"/>
              <a:pPr/>
              <a:t>19/05/2021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1A6EBD-EB9A-BB4E-90CB-DE95023EFE9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50553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601" y="2060577"/>
            <a:ext cx="4397484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5967" y="2056093"/>
            <a:ext cx="4397487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ADB2CC-2093-4CF4-8D4F-7D23D26EA6D5}" type="datetime1">
              <a:rPr lang="en-GB" smtClean="0"/>
              <a:pPr/>
              <a:t>19/05/2021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1A6EBD-EB9A-BB4E-90CB-DE95023EFE9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1702169"/>
      </p:ext>
    </p:extLst>
  </p:cSld>
  <p:clrMapOvr>
    <a:masterClrMapping/>
  </p:clrMapOvr>
  <p:hf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600" y="1905000"/>
            <a:ext cx="439748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601" y="2514600"/>
            <a:ext cx="4397484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5969" y="1905000"/>
            <a:ext cx="439748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5969" y="2514600"/>
            <a:ext cx="4397484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38F9FB-6F59-4123-893E-BFCC83A7779A}" type="datetime1">
              <a:rPr lang="en-GB" smtClean="0"/>
              <a:pPr/>
              <a:t>19/05/2021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1A6EBD-EB9A-BB4E-90CB-DE95023EFE9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1397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4A0F4-F8B1-474A-9E9D-07C642E6C0CE}" type="datetime1">
              <a:rPr lang="en-GB" smtClean="0"/>
              <a:pPr/>
              <a:t>19/05/2021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1A6EBD-EB9A-BB4E-90CB-DE95023EFE9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49201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4E5FA-FFC8-436D-A36F-F72227F3FFF0}" type="datetime1">
              <a:rPr lang="en-GB" smtClean="0"/>
              <a:pPr/>
              <a:t>19/05/2021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1A6EBD-EB9A-BB4E-90CB-DE95023EFE9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501020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5255" y="1447800"/>
            <a:ext cx="3401949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5863" y="1447800"/>
            <a:ext cx="5197351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5255" y="3129282"/>
            <a:ext cx="3401949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E97D8-E532-42DF-A669-0B96EB441379}" type="datetime1">
              <a:rPr lang="en-GB" smtClean="0"/>
              <a:pPr/>
              <a:t>19/05/2021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1A6EBD-EB9A-BB4E-90CB-DE95023EFE9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06737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208" y="1854192"/>
            <a:ext cx="5094232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51357" y="1143000"/>
            <a:ext cx="320123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5255" y="3657600"/>
            <a:ext cx="5086304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ADB2CC-2093-4CF4-8D4F-7D23D26EA6D5}" type="datetime1">
              <a:rPr lang="en-GB" smtClean="0"/>
              <a:pPr/>
              <a:t>19/05/2021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1A6EBD-EB9A-BB4E-90CB-DE95023EFE9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1772618"/>
      </p:ext>
    </p:extLst>
  </p:cSld>
  <p:clrMapOvr>
    <a:masterClrMapping/>
  </p:clrMapOvr>
  <p:hf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5258" y="4800587"/>
            <a:ext cx="8827956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5256" y="685800"/>
            <a:ext cx="8827957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5257" y="5367325"/>
            <a:ext cx="8827955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ADB2CC-2093-4CF4-8D4F-7D23D26EA6D5}" type="datetime1">
              <a:rPr lang="en-GB" smtClean="0"/>
              <a:pPr/>
              <a:t>19/05/2021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1A6EBD-EB9A-BB4E-90CB-DE95023EFE9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445305"/>
      </p:ext>
    </p:extLst>
  </p:cSld>
  <p:clrMapOvr>
    <a:masterClrMapping/>
  </p:clrMapOvr>
  <p:hf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5256" y="1447800"/>
            <a:ext cx="8827957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5256" y="3657600"/>
            <a:ext cx="8827957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ADB2CC-2093-4CF4-8D4F-7D23D26EA6D5}" type="datetime1">
              <a:rPr lang="en-GB" smtClean="0"/>
              <a:pPr/>
              <a:t>19/05/2021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1A6EBD-EB9A-BB4E-90CB-DE95023EFE9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6244464"/>
      </p:ext>
    </p:extLst>
  </p:cSld>
  <p:clrMapOvr>
    <a:masterClrMapping/>
  </p:clrMapOvr>
  <p:hf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5213" y="1447800"/>
            <a:ext cx="8001399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904" y="3771174"/>
            <a:ext cx="7281545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5256" y="4350657"/>
            <a:ext cx="8827957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ADB2CC-2093-4CF4-8D4F-7D23D26EA6D5}" type="datetime1">
              <a:rPr lang="en-GB" smtClean="0"/>
              <a:pPr/>
              <a:t>19/05/2021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1A6EBD-EB9A-BB4E-90CB-DE95023EFE9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530" y="971253"/>
            <a:ext cx="80212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2921" y="2613787"/>
            <a:ext cx="80212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962246365"/>
      </p:ext>
    </p:extLst>
  </p:cSld>
  <p:clrMapOvr>
    <a:masterClrMapping/>
  </p:clrMapOvr>
  <p:hf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5255" y="3124201"/>
            <a:ext cx="8827959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5256" y="4777381"/>
            <a:ext cx="8827957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ADB2CC-2093-4CF4-8D4F-7D23D26EA6D5}" type="datetime1">
              <a:rPr lang="en-GB" smtClean="0"/>
              <a:pPr/>
              <a:t>19/05/2021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1A6EBD-EB9A-BB4E-90CB-DE95023EFE9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45925839"/>
      </p:ext>
    </p:extLst>
  </p:cSld>
  <p:clrMapOvr>
    <a:masterClrMapping/>
  </p:clrMapOvr>
  <p:hf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3113" y="1981200"/>
            <a:ext cx="294763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633" y="2667000"/>
            <a:ext cx="2928112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4672" y="1981200"/>
            <a:ext cx="29370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4116" y="2667000"/>
            <a:ext cx="2947561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6556" y="1981200"/>
            <a:ext cx="29328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6556" y="2667000"/>
            <a:ext cx="2932877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711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404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ADB2CC-2093-4CF4-8D4F-7D23D26EA6D5}" type="datetime1">
              <a:rPr lang="en-GB" smtClean="0"/>
              <a:pPr/>
              <a:t>19/05/2021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1A6EBD-EB9A-BB4E-90CB-DE95023EFE9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1899911"/>
      </p:ext>
    </p:extLst>
  </p:cSld>
  <p:clrMapOvr>
    <a:masterClrMapping/>
  </p:clrMapOvr>
  <p:hf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633" y="4250949"/>
            <a:ext cx="294081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633" y="2209800"/>
            <a:ext cx="2940816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633" y="4827213"/>
            <a:ext cx="294081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90389" y="4250949"/>
            <a:ext cx="29312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90388" y="2209800"/>
            <a:ext cx="2931288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9035" y="4827212"/>
            <a:ext cx="2935171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6556" y="4250949"/>
            <a:ext cx="29328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6555" y="2209800"/>
            <a:ext cx="2932877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6433" y="4827210"/>
            <a:ext cx="2936761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711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404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ADB2CC-2093-4CF4-8D4F-7D23D26EA6D5}" type="datetime1">
              <a:rPr lang="en-GB" smtClean="0"/>
              <a:pPr/>
              <a:t>19/05/2021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1A6EBD-EB9A-BB4E-90CB-DE95023EFE9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74415550"/>
      </p:ext>
    </p:extLst>
  </p:cSld>
  <p:clrMapOvr>
    <a:masterClrMapping/>
  </p:clrMapOvr>
  <p:hf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5A1EFD-3BB4-4923-9C5C-EB0E1FB2F28A}" type="datetime1">
              <a:rPr lang="en-GB" smtClean="0"/>
              <a:pPr/>
              <a:t>19/05/2021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1A6EBD-EB9A-BB4E-90CB-DE95023EFE9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383334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6377" y="430215"/>
            <a:ext cx="1753057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633" y="773205"/>
            <a:ext cx="7425083" cy="548313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5AB819-D40A-4350-81DF-B203EC79AEF6}" type="datetime1">
              <a:rPr lang="en-GB" smtClean="0"/>
              <a:pPr/>
              <a:t>19/05/2021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1A6EBD-EB9A-BB4E-90CB-DE95023EFE9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771329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1865470" y="433982"/>
            <a:ext cx="8461058" cy="87510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5625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09973" y="4289268"/>
            <a:ext cx="9572053" cy="578941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762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5/19/2021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66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pPr marL="26788">
              <a:lnSpc>
                <a:spcPts val="1297"/>
              </a:lnSpc>
            </a:pPr>
            <a:fld id="{81D60167-4931-47E6-BA6A-407CBD079E47}" type="slidenum">
              <a:rPr lang="en-GB" spc="-4" smtClean="0"/>
              <a:pPr marL="26788">
                <a:lnSpc>
                  <a:spcPts val="1297"/>
                </a:lnSpc>
              </a:pPr>
              <a:t>‹#›</a:t>
            </a:fld>
            <a:endParaRPr lang="en-GB" spc="-4" dirty="0"/>
          </a:p>
        </p:txBody>
      </p:sp>
    </p:spTree>
    <p:extLst>
      <p:ext uri="{BB962C8B-B14F-4D97-AF65-F5344CB8AC3E}">
        <p14:creationId xmlns:p14="http://schemas.microsoft.com/office/powerpoint/2010/main" val="32520146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/>
          <p:cNvSpPr/>
          <p:nvPr/>
        </p:nvSpPr>
        <p:spPr>
          <a:xfrm>
            <a:off x="8399243" y="1676400"/>
            <a:ext cx="37592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Oval 22"/>
          <p:cNvSpPr/>
          <p:nvPr/>
        </p:nvSpPr>
        <p:spPr>
          <a:xfrm>
            <a:off x="7586443" y="-457200"/>
            <a:ext cx="2133600" cy="1600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4000"/>
                </a:schemeClr>
              </a:gs>
              <a:gs pos="73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7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Oval 23"/>
          <p:cNvSpPr/>
          <p:nvPr/>
        </p:nvSpPr>
        <p:spPr>
          <a:xfrm>
            <a:off x="8399243" y="6096000"/>
            <a:ext cx="1320800" cy="9906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9000"/>
                </a:schemeClr>
              </a:gs>
              <a:gs pos="66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5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Oval 19"/>
          <p:cNvSpPr/>
          <p:nvPr/>
        </p:nvSpPr>
        <p:spPr>
          <a:xfrm>
            <a:off x="-205317" y="2667000"/>
            <a:ext cx="5588000" cy="41910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1000"/>
                </a:schemeClr>
              </a:gs>
              <a:gs pos="75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Oval 20"/>
          <p:cNvSpPr/>
          <p:nvPr/>
        </p:nvSpPr>
        <p:spPr>
          <a:xfrm>
            <a:off x="-1119717" y="2895600"/>
            <a:ext cx="3149600" cy="2362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8000"/>
                </a:schemeClr>
              </a:gs>
              <a:gs pos="72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18"/>
          <p:cNvSpPr/>
          <p:nvPr/>
        </p:nvSpPr>
        <p:spPr>
          <a:xfrm>
            <a:off x="10327525" y="0"/>
            <a:ext cx="9144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280" y="452718"/>
            <a:ext cx="940717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600" y="2052925"/>
            <a:ext cx="8948872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8419" y="1790661"/>
            <a:ext cx="990599" cy="30487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3BADB2CC-2093-4CF4-8D4F-7D23D26EA6D5}" type="datetime1">
              <a:rPr lang="en-GB" smtClean="0"/>
              <a:pPr/>
              <a:t>19/05/2021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4413" y="3225261"/>
            <a:ext cx="3859795" cy="3048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5242" y="295737"/>
            <a:ext cx="838417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1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1A6EBD-EB9A-BB4E-90CB-DE95023EFE9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9866184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</p:sldLayoutIdLst>
  <p:hf hdr="0" ftr="0" dt="0"/>
  <p:txStyles>
    <p:titleStyle>
      <a:lvl1pPr algn="l" defTabSz="457207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6" indent="-342906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62" indent="-285755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20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2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3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42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49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5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6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7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15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22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3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38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46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53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6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jp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10.png"/><Relationship Id="rId7" Type="http://schemas.openxmlformats.org/officeDocument/2006/relationships/image" Target="../media/image6.jp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3.jp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6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1.png"/><Relationship Id="rId4" Type="http://schemas.openxmlformats.org/officeDocument/2006/relationships/image" Target="../media/image25.png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6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6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2.png"/><Relationship Id="rId5" Type="http://schemas.openxmlformats.org/officeDocument/2006/relationships/image" Target="../media/image31.png"/><Relationship Id="rId4" Type="http://schemas.openxmlformats.org/officeDocument/2006/relationships/image" Target="../media/image30.png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7" Type="http://schemas.openxmlformats.org/officeDocument/2006/relationships/image" Target="../media/image38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7.png"/><Relationship Id="rId5" Type="http://schemas.openxmlformats.org/officeDocument/2006/relationships/image" Target="../media/image36.png"/><Relationship Id="rId4" Type="http://schemas.openxmlformats.org/officeDocument/2006/relationships/image" Target="../media/image35.png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g"/><Relationship Id="rId1" Type="http://schemas.openxmlformats.org/officeDocument/2006/relationships/slideLayout" Target="../slideLayouts/slideLayout6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.png"/><Relationship Id="rId3" Type="http://schemas.openxmlformats.org/officeDocument/2006/relationships/image" Target="../media/image21.png"/><Relationship Id="rId7" Type="http://schemas.openxmlformats.org/officeDocument/2006/relationships/image" Target="../media/image43.pn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5.png"/><Relationship Id="rId5" Type="http://schemas.openxmlformats.org/officeDocument/2006/relationships/image" Target="../media/image42.png"/><Relationship Id="rId4" Type="http://schemas.openxmlformats.org/officeDocument/2006/relationships/image" Target="../media/image33.png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g"/><Relationship Id="rId1" Type="http://schemas.openxmlformats.org/officeDocument/2006/relationships/slideLayout" Target="../slideLayouts/slideLayout6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jpg"/><Relationship Id="rId2" Type="http://schemas.openxmlformats.org/officeDocument/2006/relationships/image" Target="../media/image46.jpg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/>
          <p:cNvCxnSpPr/>
          <p:nvPr/>
        </p:nvCxnSpPr>
        <p:spPr>
          <a:xfrm>
            <a:off x="1865285" y="6215863"/>
            <a:ext cx="8452892" cy="0"/>
          </a:xfrm>
          <a:prstGeom prst="line">
            <a:avLst/>
          </a:prstGeom>
          <a:ln w="3175" cmpd="sng">
            <a:solidFill>
              <a:srgbClr val="313133"/>
            </a:solidFill>
          </a:ln>
          <a:effectLst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9" name="TextBox 8"/>
          <p:cNvSpPr txBox="1"/>
          <p:nvPr/>
        </p:nvSpPr>
        <p:spPr>
          <a:xfrm>
            <a:off x="8689893" y="6340154"/>
            <a:ext cx="1622560" cy="2308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1200" cap="none" spc="0" normalizeH="0" baseline="0" noProof="0" dirty="0">
                <a:ln>
                  <a:noFill/>
                </a:ln>
                <a:solidFill>
                  <a:srgbClr val="313133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© University of South Wales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5403196" y="898072"/>
            <a:ext cx="4894065" cy="26161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Research Methods for Business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Lecture </a:t>
            </a:r>
            <a:r>
              <a:rPr lang="en-US" sz="3200" dirty="0">
                <a:solidFill>
                  <a:prstClr val="black"/>
                </a:solidFill>
                <a:latin typeface="Arial"/>
                <a:cs typeface="Arial"/>
              </a:rPr>
              <a:t>6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 – </a:t>
            </a:r>
            <a:r>
              <a:rPr lang="en-US" sz="3200" dirty="0">
                <a:solidFill>
                  <a:prstClr val="white"/>
                </a:solidFill>
                <a:latin typeface="Arial"/>
                <a:cs typeface="Arial"/>
              </a:rPr>
              <a:t>Quantitative techniques</a:t>
            </a: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+mn-ea"/>
              <a:cs typeface="Arial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3600" b="0" i="0" u="none" strike="noStrike" kern="1200" cap="none" spc="0" normalizeH="0" baseline="0" noProof="0" dirty="0">
              <a:ln>
                <a:noFill/>
              </a:ln>
              <a:solidFill>
                <a:srgbClr val="313133"/>
              </a:solidFill>
              <a:effectLst/>
              <a:uLnTx/>
              <a:uFillTx/>
              <a:latin typeface="Arial"/>
              <a:ea typeface="+mn-ea"/>
              <a:cs typeface="Arial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2678628" y="4461537"/>
            <a:ext cx="709069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36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Stuart Milligan </a:t>
            </a: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s.milligan@uwtsd.ac.uk</a:t>
            </a:r>
          </a:p>
        </p:txBody>
      </p:sp>
    </p:spTree>
    <p:extLst>
      <p:ext uri="{BB962C8B-B14F-4D97-AF65-F5344CB8AC3E}">
        <p14:creationId xmlns:p14="http://schemas.microsoft.com/office/powerpoint/2010/main" val="341234850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xfrm>
            <a:off x="6330848" y="9340851"/>
            <a:ext cx="330834" cy="25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b="0" i="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6788">
              <a:lnSpc>
                <a:spcPts val="1297"/>
              </a:lnSpc>
            </a:pPr>
            <a:fld id="{81D60167-4931-47E6-BA6A-407CBD079E47}" type="slidenum">
              <a:rPr lang="en-GB" spc="-5" smtClean="0"/>
              <a:pPr marL="38100">
                <a:lnSpc>
                  <a:spcPts val="1845"/>
                </a:lnSpc>
              </a:pPr>
              <a:t>2</a:t>
            </a:fld>
            <a:endParaRPr spc="-4" dirty="0"/>
          </a:p>
        </p:txBody>
      </p:sp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023117" y="2541389"/>
            <a:ext cx="6145857" cy="1301679"/>
          </a:xfrm>
          <a:prstGeom prst="rect">
            <a:avLst/>
          </a:prstGeom>
        </p:spPr>
        <p:txBody>
          <a:bodyPr vert="horz" wrap="square" lIns="0" tIns="8930" rIns="0" bIns="0" rtlCol="0" anchor="t">
            <a:spAutoFit/>
          </a:bodyPr>
          <a:lstStyle/>
          <a:p>
            <a:pPr marL="8929" marR="3572" indent="383963">
              <a:spcBef>
                <a:spcPts val="70"/>
              </a:spcBef>
            </a:pPr>
            <a:r>
              <a:rPr spc="-105" dirty="0">
                <a:solidFill>
                  <a:srgbClr val="C82506"/>
                </a:solidFill>
              </a:rPr>
              <a:t>Why </a:t>
            </a:r>
            <a:r>
              <a:rPr spc="151" dirty="0">
                <a:solidFill>
                  <a:srgbClr val="C82506"/>
                </a:solidFill>
              </a:rPr>
              <a:t>do </a:t>
            </a:r>
            <a:r>
              <a:rPr spc="-4" dirty="0">
                <a:solidFill>
                  <a:srgbClr val="C82506"/>
                </a:solidFill>
              </a:rPr>
              <a:t>we </a:t>
            </a:r>
            <a:r>
              <a:rPr spc="74" dirty="0">
                <a:solidFill>
                  <a:srgbClr val="C82506"/>
                </a:solidFill>
              </a:rPr>
              <a:t>need  </a:t>
            </a:r>
            <a:r>
              <a:rPr spc="11" dirty="0">
                <a:solidFill>
                  <a:srgbClr val="C82506"/>
                </a:solidFill>
              </a:rPr>
              <a:t>research</a:t>
            </a:r>
            <a:r>
              <a:rPr spc="-28" dirty="0">
                <a:solidFill>
                  <a:srgbClr val="C82506"/>
                </a:solidFill>
              </a:rPr>
              <a:t> </a:t>
            </a:r>
            <a:r>
              <a:rPr spc="-4" dirty="0">
                <a:solidFill>
                  <a:srgbClr val="C82506"/>
                </a:solidFill>
              </a:rPr>
              <a:t>methods?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xfrm>
            <a:off x="8805030" y="581008"/>
            <a:ext cx="589512" cy="166712"/>
          </a:xfrm>
          <a:prstGeom prst="rect">
            <a:avLst/>
          </a:prstGeom>
        </p:spPr>
        <p:txBody>
          <a:bodyPr vert="horz" wrap="square" lIns="0" tIns="0" rIns="0" bIns="0" rtlCol="0" anchor="b">
            <a:spAutoFit/>
          </a:bodyPr>
          <a:lstStyle/>
          <a:p>
            <a:pPr marL="26788">
              <a:lnSpc>
                <a:spcPts val="1297"/>
              </a:lnSpc>
            </a:pPr>
            <a:fld id="{81D60167-4931-47E6-BA6A-407CBD079E47}" type="slidenum">
              <a:rPr spc="-4" dirty="0"/>
              <a:pPr marL="26788">
                <a:lnSpc>
                  <a:spcPts val="1297"/>
                </a:lnSpc>
              </a:pPr>
              <a:t>3</a:t>
            </a:fld>
            <a:endParaRPr spc="-4" dirty="0"/>
          </a:p>
        </p:txBody>
      </p:sp>
      <p:sp>
        <p:nvSpPr>
          <p:cNvPr id="2" name="object 2"/>
          <p:cNvSpPr txBox="1"/>
          <p:nvPr/>
        </p:nvSpPr>
        <p:spPr>
          <a:xfrm>
            <a:off x="2452285" y="1684031"/>
            <a:ext cx="7287518" cy="1559222"/>
          </a:xfrm>
          <a:prstGeom prst="rect">
            <a:avLst/>
          </a:prstGeom>
        </p:spPr>
        <p:txBody>
          <a:bodyPr vert="horz" wrap="square" lIns="0" tIns="2679" rIns="0" bIns="0" rtlCol="0">
            <a:spAutoFit/>
          </a:bodyPr>
          <a:lstStyle/>
          <a:p>
            <a:pPr marL="8929" marR="3572" indent="535762">
              <a:lnSpc>
                <a:spcPct val="100899"/>
              </a:lnSpc>
              <a:spcBef>
                <a:spcPts val="21"/>
              </a:spcBef>
            </a:pPr>
            <a:r>
              <a:rPr sz="5168" spc="-429" dirty="0">
                <a:latin typeface="Arial"/>
                <a:cs typeface="Arial"/>
              </a:rPr>
              <a:t>To </a:t>
            </a:r>
            <a:r>
              <a:rPr sz="5168" dirty="0">
                <a:latin typeface="Arial"/>
                <a:cs typeface="Arial"/>
              </a:rPr>
              <a:t>answer </a:t>
            </a:r>
            <a:r>
              <a:rPr sz="5168" spc="18" dirty="0">
                <a:latin typeface="Arial"/>
                <a:cs typeface="Arial"/>
              </a:rPr>
              <a:t>interesting  </a:t>
            </a:r>
            <a:r>
              <a:rPr sz="5168" spc="32" dirty="0">
                <a:latin typeface="Arial"/>
                <a:cs typeface="Arial"/>
              </a:rPr>
              <a:t>questions </a:t>
            </a:r>
            <a:r>
              <a:rPr sz="5168" dirty="0">
                <a:latin typeface="Arial"/>
                <a:cs typeface="Arial"/>
              </a:rPr>
              <a:t>you </a:t>
            </a:r>
            <a:r>
              <a:rPr sz="5168" spc="74" dirty="0">
                <a:latin typeface="Arial"/>
                <a:cs typeface="Arial"/>
              </a:rPr>
              <a:t>need</a:t>
            </a:r>
            <a:r>
              <a:rPr sz="5168" spc="-63" dirty="0">
                <a:latin typeface="Arial"/>
                <a:cs typeface="Arial"/>
              </a:rPr>
              <a:t> </a:t>
            </a:r>
            <a:r>
              <a:rPr sz="5168" spc="74" dirty="0">
                <a:latin typeface="Arial"/>
                <a:cs typeface="Arial"/>
              </a:rPr>
              <a:t>data</a:t>
            </a:r>
            <a:endParaRPr sz="5168">
              <a:latin typeface="Arial"/>
              <a:cs typeface="Arial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subTitle" idx="4"/>
          </p:nvPr>
        </p:nvSpPr>
        <p:spPr>
          <a:xfrm>
            <a:off x="2445075" y="3015892"/>
            <a:ext cx="6730350" cy="2338982"/>
          </a:xfrm>
          <a:prstGeom prst="rect">
            <a:avLst/>
          </a:prstGeom>
        </p:spPr>
        <p:txBody>
          <a:bodyPr vert="horz" wrap="square" lIns="0" tIns="30361" rIns="0" bIns="0" rtlCol="0">
            <a:spAutoFit/>
          </a:bodyPr>
          <a:lstStyle/>
          <a:p>
            <a:pPr marL="474596" marR="3572" indent="-446" algn="ctr">
              <a:lnSpc>
                <a:spcPts val="4500"/>
              </a:lnSpc>
              <a:spcBef>
                <a:spcPts val="239"/>
              </a:spcBef>
            </a:pPr>
            <a:r>
              <a:rPr spc="7" dirty="0"/>
              <a:t>… </a:t>
            </a:r>
            <a:r>
              <a:rPr spc="70" dirty="0"/>
              <a:t>and </a:t>
            </a:r>
            <a:r>
              <a:rPr dirty="0"/>
              <a:t>you </a:t>
            </a:r>
            <a:r>
              <a:rPr spc="53" dirty="0"/>
              <a:t>need </a:t>
            </a:r>
            <a:r>
              <a:rPr dirty="0"/>
              <a:t>to </a:t>
            </a:r>
            <a:r>
              <a:rPr spc="4" dirty="0"/>
              <a:t>know </a:t>
            </a:r>
            <a:r>
              <a:rPr dirty="0"/>
              <a:t>the  </a:t>
            </a:r>
            <a:r>
              <a:rPr spc="53" dirty="0">
                <a:solidFill>
                  <a:srgbClr val="C82506"/>
                </a:solidFill>
              </a:rPr>
              <a:t>appropriate </a:t>
            </a:r>
            <a:r>
              <a:rPr spc="32" dirty="0"/>
              <a:t>methods </a:t>
            </a:r>
            <a:r>
              <a:rPr dirty="0"/>
              <a:t>to</a:t>
            </a:r>
            <a:r>
              <a:rPr spc="-116" dirty="0"/>
              <a:t> </a:t>
            </a:r>
            <a:r>
              <a:rPr spc="53" dirty="0"/>
              <a:t>collect,  </a:t>
            </a:r>
            <a:r>
              <a:rPr spc="28" dirty="0"/>
              <a:t>organise </a:t>
            </a:r>
            <a:r>
              <a:rPr spc="70" dirty="0"/>
              <a:t>and </a:t>
            </a:r>
            <a:r>
              <a:rPr dirty="0"/>
              <a:t>analyse the</a:t>
            </a:r>
            <a:r>
              <a:rPr spc="-116" dirty="0"/>
              <a:t> </a:t>
            </a:r>
            <a:r>
              <a:rPr spc="53" dirty="0"/>
              <a:t>data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1524001" y="1836247"/>
            <a:ext cx="8946207" cy="5022056"/>
            <a:chOff x="0" y="2611551"/>
            <a:chExt cx="12723495" cy="7142480"/>
          </a:xfrm>
        </p:grpSpPr>
        <p:sp>
          <p:nvSpPr>
            <p:cNvPr id="3" name="object 3"/>
            <p:cNvSpPr/>
            <p:nvPr/>
          </p:nvSpPr>
          <p:spPr>
            <a:xfrm>
              <a:off x="0" y="2611551"/>
              <a:ext cx="7119144" cy="4797425"/>
            </a:xfrm>
            <a:prstGeom prst="rect">
              <a:avLst/>
            </a:prstGeom>
            <a:blipFill>
              <a:blip r:embed="rId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 sz="1266"/>
            </a:p>
          </p:txBody>
        </p:sp>
        <p:sp>
          <p:nvSpPr>
            <p:cNvPr id="4" name="object 4"/>
            <p:cNvSpPr/>
            <p:nvPr/>
          </p:nvSpPr>
          <p:spPr>
            <a:xfrm>
              <a:off x="610483" y="3909009"/>
              <a:ext cx="5873661" cy="2033193"/>
            </a:xfrm>
            <a:prstGeom prst="rect">
              <a:avLst/>
            </a:prstGeom>
            <a:blipFill>
              <a:blip r:embed="rId3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 sz="1266"/>
            </a:p>
          </p:txBody>
        </p:sp>
        <p:sp>
          <p:nvSpPr>
            <p:cNvPr id="5" name="object 5"/>
            <p:cNvSpPr/>
            <p:nvPr/>
          </p:nvSpPr>
          <p:spPr>
            <a:xfrm>
              <a:off x="483483" y="3820109"/>
              <a:ext cx="6127661" cy="2363393"/>
            </a:xfrm>
            <a:prstGeom prst="rect">
              <a:avLst/>
            </a:prstGeom>
            <a:blipFill>
              <a:blip r:embed="rId4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 sz="1266"/>
            </a:p>
          </p:txBody>
        </p:sp>
        <p:sp>
          <p:nvSpPr>
            <p:cNvPr id="6" name="object 6"/>
            <p:cNvSpPr/>
            <p:nvPr/>
          </p:nvSpPr>
          <p:spPr>
            <a:xfrm>
              <a:off x="6895286" y="3479067"/>
              <a:ext cx="5828055" cy="6274532"/>
            </a:xfrm>
            <a:prstGeom prst="rect">
              <a:avLst/>
            </a:prstGeom>
            <a:blipFill>
              <a:blip r:embed="rId5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 sz="1266"/>
            </a:p>
          </p:txBody>
        </p:sp>
        <p:sp>
          <p:nvSpPr>
            <p:cNvPr id="7" name="object 7"/>
            <p:cNvSpPr/>
            <p:nvPr/>
          </p:nvSpPr>
          <p:spPr>
            <a:xfrm>
              <a:off x="7530286" y="5078615"/>
              <a:ext cx="4558055" cy="3040189"/>
            </a:xfrm>
            <a:prstGeom prst="rect">
              <a:avLst/>
            </a:prstGeom>
            <a:blipFill>
              <a:blip r:embed="rId6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 sz="1266"/>
            </a:p>
          </p:txBody>
        </p:sp>
        <p:sp>
          <p:nvSpPr>
            <p:cNvPr id="8" name="object 8"/>
            <p:cNvSpPr/>
            <p:nvPr/>
          </p:nvSpPr>
          <p:spPr>
            <a:xfrm>
              <a:off x="7403286" y="4989728"/>
              <a:ext cx="4812055" cy="3370376"/>
            </a:xfrm>
            <a:prstGeom prst="rect">
              <a:avLst/>
            </a:prstGeom>
            <a:blipFill>
              <a:blip r:embed="rId7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 sz="1266"/>
            </a:p>
          </p:txBody>
        </p:sp>
      </p:grpSp>
      <p:sp>
        <p:nvSpPr>
          <p:cNvPr id="9" name="object 9"/>
          <p:cNvSpPr txBox="1">
            <a:spLocks noGrp="1"/>
          </p:cNvSpPr>
          <p:nvPr>
            <p:ph type="title"/>
          </p:nvPr>
        </p:nvSpPr>
        <p:spPr>
          <a:xfrm>
            <a:off x="2165019" y="503715"/>
            <a:ext cx="7774186" cy="655348"/>
          </a:xfrm>
          <a:prstGeom prst="rect">
            <a:avLst/>
          </a:prstGeom>
        </p:spPr>
        <p:txBody>
          <a:bodyPr vert="horz" wrap="square" lIns="0" tIns="8930" rIns="0" bIns="0" rtlCol="0" anchor="t">
            <a:spAutoFit/>
          </a:bodyPr>
          <a:lstStyle/>
          <a:p>
            <a:pPr marL="8929">
              <a:spcBef>
                <a:spcPts val="70"/>
              </a:spcBef>
            </a:pPr>
            <a:r>
              <a:rPr spc="-25" dirty="0"/>
              <a:t>Different </a:t>
            </a:r>
            <a:r>
              <a:rPr spc="60" dirty="0"/>
              <a:t>types </a:t>
            </a:r>
            <a:r>
              <a:rPr dirty="0"/>
              <a:t>of</a:t>
            </a:r>
            <a:r>
              <a:rPr spc="-70" dirty="0"/>
              <a:t> </a:t>
            </a:r>
            <a:r>
              <a:rPr spc="60" dirty="0"/>
              <a:t>data…</a:t>
            </a:r>
          </a:p>
        </p:txBody>
      </p:sp>
      <p:sp>
        <p:nvSpPr>
          <p:cNvPr id="10" name="object 10"/>
          <p:cNvSpPr txBox="1">
            <a:spLocks noGrp="1"/>
          </p:cNvSpPr>
          <p:nvPr>
            <p:ph type="sldNum" sz="quarter" idx="7"/>
          </p:nvPr>
        </p:nvSpPr>
        <p:spPr>
          <a:xfrm>
            <a:off x="6330848" y="9340851"/>
            <a:ext cx="330834" cy="25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b="0" i="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6788">
              <a:lnSpc>
                <a:spcPts val="1297"/>
              </a:lnSpc>
            </a:pPr>
            <a:fld id="{81D60167-4931-47E6-BA6A-407CBD079E47}" type="slidenum">
              <a:rPr lang="en-GB" spc="-5" smtClean="0"/>
              <a:pPr marL="38100">
                <a:lnSpc>
                  <a:spcPts val="1845"/>
                </a:lnSpc>
              </a:pPr>
              <a:t>4</a:t>
            </a:fld>
            <a:endParaRPr spc="-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2770138" y="4544934"/>
            <a:ext cx="2211437" cy="571607"/>
          </a:xfrm>
          <a:prstGeom prst="rect">
            <a:avLst/>
          </a:prstGeom>
        </p:spPr>
        <p:txBody>
          <a:bodyPr vert="horz" wrap="square" lIns="0" tIns="8930" rIns="0" bIns="0" rtlCol="0">
            <a:spAutoFit/>
          </a:bodyPr>
          <a:lstStyle/>
          <a:p>
            <a:pPr marL="8929">
              <a:spcBef>
                <a:spcPts val="70"/>
              </a:spcBef>
            </a:pPr>
            <a:r>
              <a:rPr sz="3656" spc="-4" dirty="0">
                <a:latin typeface="Arial"/>
                <a:cs typeface="Arial"/>
              </a:rPr>
              <a:t>Qualitative</a:t>
            </a:r>
            <a:endParaRPr sz="3656">
              <a:latin typeface="Arial"/>
              <a:cs typeface="Arial"/>
            </a:endParaRPr>
          </a:p>
        </p:txBody>
      </p:sp>
      <p:grpSp>
        <p:nvGrpSpPr>
          <p:cNvPr id="3" name="object 3"/>
          <p:cNvGrpSpPr/>
          <p:nvPr/>
        </p:nvGrpSpPr>
        <p:grpSpPr>
          <a:xfrm>
            <a:off x="1524001" y="1836247"/>
            <a:ext cx="8946207" cy="5022056"/>
            <a:chOff x="0" y="2611551"/>
            <a:chExt cx="12723495" cy="7142480"/>
          </a:xfrm>
        </p:grpSpPr>
        <p:sp>
          <p:nvSpPr>
            <p:cNvPr id="4" name="object 4"/>
            <p:cNvSpPr/>
            <p:nvPr/>
          </p:nvSpPr>
          <p:spPr>
            <a:xfrm>
              <a:off x="0" y="2611551"/>
              <a:ext cx="7119144" cy="4797425"/>
            </a:xfrm>
            <a:prstGeom prst="rect">
              <a:avLst/>
            </a:prstGeom>
            <a:blipFill>
              <a:blip r:embed="rId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 sz="1266"/>
            </a:p>
          </p:txBody>
        </p:sp>
        <p:sp>
          <p:nvSpPr>
            <p:cNvPr id="5" name="object 5"/>
            <p:cNvSpPr/>
            <p:nvPr/>
          </p:nvSpPr>
          <p:spPr>
            <a:xfrm>
              <a:off x="610483" y="3909009"/>
              <a:ext cx="5873661" cy="2033193"/>
            </a:xfrm>
            <a:prstGeom prst="rect">
              <a:avLst/>
            </a:prstGeom>
            <a:blipFill>
              <a:blip r:embed="rId3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 sz="1266"/>
            </a:p>
          </p:txBody>
        </p:sp>
        <p:sp>
          <p:nvSpPr>
            <p:cNvPr id="6" name="object 6"/>
            <p:cNvSpPr/>
            <p:nvPr/>
          </p:nvSpPr>
          <p:spPr>
            <a:xfrm>
              <a:off x="483483" y="3820109"/>
              <a:ext cx="6127661" cy="2363393"/>
            </a:xfrm>
            <a:prstGeom prst="rect">
              <a:avLst/>
            </a:prstGeom>
            <a:blipFill>
              <a:blip r:embed="rId4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 sz="1266"/>
            </a:p>
          </p:txBody>
        </p:sp>
        <p:sp>
          <p:nvSpPr>
            <p:cNvPr id="7" name="object 7"/>
            <p:cNvSpPr/>
            <p:nvPr/>
          </p:nvSpPr>
          <p:spPr>
            <a:xfrm>
              <a:off x="6895286" y="3479067"/>
              <a:ext cx="5828055" cy="6274532"/>
            </a:xfrm>
            <a:prstGeom prst="rect">
              <a:avLst/>
            </a:prstGeom>
            <a:blipFill>
              <a:blip r:embed="rId5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 sz="1266"/>
            </a:p>
          </p:txBody>
        </p:sp>
        <p:sp>
          <p:nvSpPr>
            <p:cNvPr id="8" name="object 8"/>
            <p:cNvSpPr/>
            <p:nvPr/>
          </p:nvSpPr>
          <p:spPr>
            <a:xfrm>
              <a:off x="7530286" y="5078615"/>
              <a:ext cx="4558055" cy="3040189"/>
            </a:xfrm>
            <a:prstGeom prst="rect">
              <a:avLst/>
            </a:prstGeom>
            <a:blipFill>
              <a:blip r:embed="rId6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 sz="1266"/>
            </a:p>
          </p:txBody>
        </p:sp>
        <p:sp>
          <p:nvSpPr>
            <p:cNvPr id="9" name="object 9"/>
            <p:cNvSpPr/>
            <p:nvPr/>
          </p:nvSpPr>
          <p:spPr>
            <a:xfrm>
              <a:off x="7403286" y="4989728"/>
              <a:ext cx="4812055" cy="3370376"/>
            </a:xfrm>
            <a:prstGeom prst="rect">
              <a:avLst/>
            </a:prstGeom>
            <a:blipFill>
              <a:blip r:embed="rId7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 sz="1266"/>
            </a:p>
          </p:txBody>
        </p:sp>
      </p:grpSp>
      <p:sp>
        <p:nvSpPr>
          <p:cNvPr id="10" name="object 10"/>
          <p:cNvSpPr txBox="1">
            <a:spLocks noGrp="1"/>
          </p:cNvSpPr>
          <p:nvPr>
            <p:ph type="title"/>
          </p:nvPr>
        </p:nvSpPr>
        <p:spPr>
          <a:xfrm>
            <a:off x="2370045" y="503715"/>
            <a:ext cx="7363867" cy="655348"/>
          </a:xfrm>
          <a:prstGeom prst="rect">
            <a:avLst/>
          </a:prstGeom>
        </p:spPr>
        <p:txBody>
          <a:bodyPr vert="horz" wrap="square" lIns="0" tIns="8930" rIns="0" bIns="0" rtlCol="0" anchor="t">
            <a:spAutoFit/>
          </a:bodyPr>
          <a:lstStyle/>
          <a:p>
            <a:pPr marL="8929">
              <a:spcBef>
                <a:spcPts val="70"/>
              </a:spcBef>
            </a:pPr>
            <a:r>
              <a:rPr spc="7" dirty="0"/>
              <a:t>…different</a:t>
            </a:r>
            <a:r>
              <a:rPr spc="-21" dirty="0"/>
              <a:t> </a:t>
            </a:r>
            <a:r>
              <a:rPr spc="80" dirty="0"/>
              <a:t>approaches</a:t>
            </a:r>
          </a:p>
        </p:txBody>
      </p:sp>
      <p:sp>
        <p:nvSpPr>
          <p:cNvPr id="12" name="object 12"/>
          <p:cNvSpPr txBox="1">
            <a:spLocks noGrp="1"/>
          </p:cNvSpPr>
          <p:nvPr>
            <p:ph type="sldNum" sz="quarter" idx="7"/>
          </p:nvPr>
        </p:nvSpPr>
        <p:spPr>
          <a:xfrm>
            <a:off x="6330848" y="9340851"/>
            <a:ext cx="330834" cy="25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b="0" i="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6788">
              <a:lnSpc>
                <a:spcPts val="1297"/>
              </a:lnSpc>
            </a:pPr>
            <a:fld id="{81D60167-4931-47E6-BA6A-407CBD079E47}" type="slidenum">
              <a:rPr lang="en-GB" spc="-5" smtClean="0"/>
              <a:pPr marL="38100">
                <a:lnSpc>
                  <a:spcPts val="1845"/>
                </a:lnSpc>
              </a:pPr>
              <a:t>5</a:t>
            </a:fld>
            <a:endParaRPr spc="-4" dirty="0"/>
          </a:p>
        </p:txBody>
      </p:sp>
      <p:sp>
        <p:nvSpPr>
          <p:cNvPr id="11" name="object 11"/>
          <p:cNvSpPr txBox="1"/>
          <p:nvPr/>
        </p:nvSpPr>
        <p:spPr>
          <a:xfrm>
            <a:off x="7044475" y="2221519"/>
            <a:ext cx="2495848" cy="571607"/>
          </a:xfrm>
          <a:prstGeom prst="rect">
            <a:avLst/>
          </a:prstGeom>
        </p:spPr>
        <p:txBody>
          <a:bodyPr vert="horz" wrap="square" lIns="0" tIns="8930" rIns="0" bIns="0" rtlCol="0">
            <a:spAutoFit/>
          </a:bodyPr>
          <a:lstStyle/>
          <a:p>
            <a:pPr marL="8929">
              <a:spcBef>
                <a:spcPts val="70"/>
              </a:spcBef>
            </a:pPr>
            <a:r>
              <a:rPr sz="3656" spc="-4" dirty="0">
                <a:latin typeface="Arial"/>
                <a:cs typeface="Arial"/>
              </a:rPr>
              <a:t>Quantitative</a:t>
            </a:r>
            <a:endParaRPr sz="3656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ject 7"/>
          <p:cNvSpPr txBox="1">
            <a:spLocks noGrp="1"/>
          </p:cNvSpPr>
          <p:nvPr>
            <p:ph type="sldNum" sz="quarter" idx="7"/>
          </p:nvPr>
        </p:nvSpPr>
        <p:spPr>
          <a:xfrm>
            <a:off x="6330848" y="9340851"/>
            <a:ext cx="330834" cy="25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b="0" i="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6788">
              <a:lnSpc>
                <a:spcPts val="1297"/>
              </a:lnSpc>
            </a:pPr>
            <a:fld id="{81D60167-4931-47E6-BA6A-407CBD079E47}" type="slidenum">
              <a:rPr lang="en-GB" spc="-5" smtClean="0"/>
              <a:pPr marL="38100">
                <a:lnSpc>
                  <a:spcPts val="1845"/>
                </a:lnSpc>
              </a:pPr>
              <a:t>6</a:t>
            </a:fld>
            <a:endParaRPr spc="-4" dirty="0"/>
          </a:p>
        </p:txBody>
      </p:sp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377804" y="612576"/>
            <a:ext cx="5436393" cy="655348"/>
          </a:xfrm>
          <a:prstGeom prst="rect">
            <a:avLst/>
          </a:prstGeom>
        </p:spPr>
        <p:txBody>
          <a:bodyPr vert="horz" wrap="square" lIns="0" tIns="8930" rIns="0" bIns="0" rtlCol="0" anchor="t">
            <a:spAutoFit/>
          </a:bodyPr>
          <a:lstStyle/>
          <a:p>
            <a:pPr marL="8929">
              <a:spcBef>
                <a:spcPts val="70"/>
              </a:spcBef>
            </a:pPr>
            <a:r>
              <a:rPr spc="-98" dirty="0"/>
              <a:t>Types </a:t>
            </a:r>
            <a:r>
              <a:rPr dirty="0"/>
              <a:t>of</a:t>
            </a:r>
            <a:r>
              <a:rPr spc="67" dirty="0"/>
              <a:t> </a:t>
            </a:r>
            <a:r>
              <a:rPr spc="84" dirty="0"/>
              <a:t>designs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220516" y="3011894"/>
            <a:ext cx="138410" cy="301085"/>
          </a:xfrm>
          <a:prstGeom prst="rect">
            <a:avLst/>
          </a:prstGeom>
        </p:spPr>
        <p:txBody>
          <a:bodyPr vert="horz" wrap="square" lIns="0" tIns="8930" rIns="0" bIns="0" rtlCol="0">
            <a:spAutoFit/>
          </a:bodyPr>
          <a:lstStyle/>
          <a:p>
            <a:pPr marL="8929">
              <a:spcBef>
                <a:spcPts val="70"/>
              </a:spcBef>
            </a:pPr>
            <a:r>
              <a:rPr sz="1898" spc="281" dirty="0">
                <a:latin typeface="Arial"/>
                <a:cs typeface="Arial"/>
              </a:rPr>
              <a:t>•</a:t>
            </a:r>
            <a:endParaRPr sz="1898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2533055" y="2962164"/>
            <a:ext cx="7432625" cy="1177606"/>
          </a:xfrm>
          <a:prstGeom prst="rect">
            <a:avLst/>
          </a:prstGeom>
        </p:spPr>
        <p:txBody>
          <a:bodyPr vert="horz" wrap="square" lIns="0" tIns="23217" rIns="0" bIns="0" rtlCol="0">
            <a:spAutoFit/>
          </a:bodyPr>
          <a:lstStyle/>
          <a:p>
            <a:pPr marL="8929" marR="3572">
              <a:lnSpc>
                <a:spcPts val="3023"/>
              </a:lnSpc>
              <a:spcBef>
                <a:spcPts val="183"/>
              </a:spcBef>
            </a:pPr>
            <a:r>
              <a:rPr sz="2531" b="1" spc="-4" dirty="0">
                <a:latin typeface="Arial"/>
                <a:cs typeface="Arial"/>
              </a:rPr>
              <a:t>Qualitative research</a:t>
            </a:r>
            <a:r>
              <a:rPr sz="2531" spc="-4" dirty="0">
                <a:latin typeface="Arial"/>
                <a:cs typeface="Arial"/>
              </a:rPr>
              <a:t>: </a:t>
            </a:r>
            <a:r>
              <a:rPr sz="2531" spc="28" dirty="0">
                <a:latin typeface="Arial"/>
                <a:cs typeface="Arial"/>
              </a:rPr>
              <a:t>exploring </a:t>
            </a:r>
            <a:r>
              <a:rPr sz="2531" spc="46" dirty="0">
                <a:latin typeface="Arial"/>
                <a:cs typeface="Arial"/>
              </a:rPr>
              <a:t>and</a:t>
            </a:r>
            <a:r>
              <a:rPr sz="2531" spc="-18" dirty="0">
                <a:latin typeface="Arial"/>
                <a:cs typeface="Arial"/>
              </a:rPr>
              <a:t> </a:t>
            </a:r>
            <a:r>
              <a:rPr sz="2531" spc="32" dirty="0">
                <a:latin typeface="Arial"/>
                <a:cs typeface="Arial"/>
              </a:rPr>
              <a:t>understanding  </a:t>
            </a:r>
            <a:r>
              <a:rPr sz="2531" spc="-4" dirty="0">
                <a:latin typeface="Arial"/>
                <a:cs typeface="Arial"/>
              </a:rPr>
              <a:t>the </a:t>
            </a:r>
            <a:r>
              <a:rPr sz="2531" i="1" spc="18" dirty="0">
                <a:latin typeface="Arial"/>
                <a:cs typeface="Arial"/>
              </a:rPr>
              <a:t>meaning </a:t>
            </a:r>
            <a:r>
              <a:rPr sz="2531" spc="25" dirty="0">
                <a:latin typeface="Arial"/>
                <a:cs typeface="Arial"/>
              </a:rPr>
              <a:t>individuals </a:t>
            </a:r>
            <a:r>
              <a:rPr sz="2531" spc="-4" dirty="0">
                <a:latin typeface="Arial"/>
                <a:cs typeface="Arial"/>
              </a:rPr>
              <a:t>or </a:t>
            </a:r>
            <a:r>
              <a:rPr sz="2531" spc="35" dirty="0">
                <a:latin typeface="Arial"/>
                <a:cs typeface="Arial"/>
              </a:rPr>
              <a:t>groups </a:t>
            </a:r>
            <a:r>
              <a:rPr sz="2531" spc="39" dirty="0">
                <a:latin typeface="Arial"/>
                <a:cs typeface="Arial"/>
              </a:rPr>
              <a:t>ascribe </a:t>
            </a:r>
            <a:r>
              <a:rPr sz="2531" dirty="0">
                <a:latin typeface="Arial"/>
                <a:cs typeface="Arial"/>
              </a:rPr>
              <a:t>to </a:t>
            </a:r>
            <a:r>
              <a:rPr sz="2531" spc="-4" dirty="0">
                <a:latin typeface="Arial"/>
                <a:cs typeface="Arial"/>
              </a:rPr>
              <a:t>a  </a:t>
            </a:r>
            <a:r>
              <a:rPr sz="2531" spc="21" dirty="0">
                <a:latin typeface="Arial"/>
                <a:cs typeface="Arial"/>
              </a:rPr>
              <a:t>social </a:t>
            </a:r>
            <a:r>
              <a:rPr sz="2531" spc="-4" dirty="0">
                <a:latin typeface="Arial"/>
                <a:cs typeface="Arial"/>
              </a:rPr>
              <a:t>or human</a:t>
            </a:r>
            <a:r>
              <a:rPr sz="2531" spc="-21" dirty="0">
                <a:latin typeface="Arial"/>
                <a:cs typeface="Arial"/>
              </a:rPr>
              <a:t> </a:t>
            </a:r>
            <a:r>
              <a:rPr sz="2531" spc="28" dirty="0">
                <a:latin typeface="Arial"/>
                <a:cs typeface="Arial"/>
              </a:rPr>
              <a:t>problem.</a:t>
            </a:r>
            <a:endParaRPr sz="2531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2220516" y="4360286"/>
            <a:ext cx="138410" cy="301085"/>
          </a:xfrm>
          <a:prstGeom prst="rect">
            <a:avLst/>
          </a:prstGeom>
        </p:spPr>
        <p:txBody>
          <a:bodyPr vert="horz" wrap="square" lIns="0" tIns="8930" rIns="0" bIns="0" rtlCol="0">
            <a:spAutoFit/>
          </a:bodyPr>
          <a:lstStyle/>
          <a:p>
            <a:pPr marL="8929">
              <a:spcBef>
                <a:spcPts val="70"/>
              </a:spcBef>
            </a:pPr>
            <a:r>
              <a:rPr sz="1898" spc="281" dirty="0">
                <a:latin typeface="Arial"/>
                <a:cs typeface="Arial"/>
              </a:rPr>
              <a:t>•</a:t>
            </a:r>
            <a:endParaRPr sz="1898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2533055" y="4310547"/>
            <a:ext cx="7075438" cy="792885"/>
          </a:xfrm>
          <a:prstGeom prst="rect">
            <a:avLst/>
          </a:prstGeom>
        </p:spPr>
        <p:txBody>
          <a:bodyPr vert="horz" wrap="square" lIns="0" tIns="23217" rIns="0" bIns="0" rtlCol="0">
            <a:spAutoFit/>
          </a:bodyPr>
          <a:lstStyle/>
          <a:p>
            <a:pPr marL="8929" marR="3572">
              <a:lnSpc>
                <a:spcPts val="3023"/>
              </a:lnSpc>
              <a:spcBef>
                <a:spcPts val="183"/>
              </a:spcBef>
            </a:pPr>
            <a:r>
              <a:rPr sz="2531" b="1" spc="-4" dirty="0">
                <a:latin typeface="Arial"/>
                <a:cs typeface="Arial"/>
              </a:rPr>
              <a:t>Quantitative research</a:t>
            </a:r>
            <a:r>
              <a:rPr sz="2531" spc="-4" dirty="0">
                <a:latin typeface="Arial"/>
                <a:cs typeface="Arial"/>
              </a:rPr>
              <a:t>: </a:t>
            </a:r>
            <a:r>
              <a:rPr sz="2531" spc="18" dirty="0">
                <a:latin typeface="Arial"/>
                <a:cs typeface="Arial"/>
              </a:rPr>
              <a:t>testing </a:t>
            </a:r>
            <a:r>
              <a:rPr sz="2531" spc="28" dirty="0">
                <a:latin typeface="Arial"/>
                <a:cs typeface="Arial"/>
              </a:rPr>
              <a:t>objective </a:t>
            </a:r>
            <a:r>
              <a:rPr sz="2531" spc="-4" dirty="0">
                <a:latin typeface="Arial"/>
                <a:cs typeface="Arial"/>
              </a:rPr>
              <a:t>theories  </a:t>
            </a:r>
            <a:r>
              <a:rPr sz="2531" spc="67" dirty="0">
                <a:latin typeface="Arial"/>
                <a:cs typeface="Arial"/>
              </a:rPr>
              <a:t>by </a:t>
            </a:r>
            <a:r>
              <a:rPr sz="2531" spc="14" dirty="0">
                <a:latin typeface="Arial"/>
                <a:cs typeface="Arial"/>
              </a:rPr>
              <a:t>examining </a:t>
            </a:r>
            <a:r>
              <a:rPr sz="2531" i="1" spc="4" dirty="0">
                <a:latin typeface="Arial"/>
                <a:cs typeface="Arial"/>
              </a:rPr>
              <a:t>relationships </a:t>
            </a:r>
            <a:r>
              <a:rPr sz="2531" spc="25" dirty="0">
                <a:latin typeface="Arial"/>
                <a:cs typeface="Arial"/>
              </a:rPr>
              <a:t>among</a:t>
            </a:r>
            <a:r>
              <a:rPr sz="2531" spc="-74" dirty="0">
                <a:latin typeface="Arial"/>
                <a:cs typeface="Arial"/>
              </a:rPr>
              <a:t> </a:t>
            </a:r>
            <a:r>
              <a:rPr sz="2531" spc="11" dirty="0">
                <a:latin typeface="Arial"/>
                <a:cs typeface="Arial"/>
              </a:rPr>
              <a:t>variables.</a:t>
            </a:r>
            <a:endParaRPr sz="2531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xfrm>
            <a:off x="6330848" y="9340851"/>
            <a:ext cx="330834" cy="25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b="0" i="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6788">
              <a:lnSpc>
                <a:spcPts val="1297"/>
              </a:lnSpc>
            </a:pPr>
            <a:fld id="{81D60167-4931-47E6-BA6A-407CBD079E47}" type="slidenum">
              <a:rPr lang="en-GB" spc="-5" smtClean="0"/>
              <a:pPr marL="38100">
                <a:lnSpc>
                  <a:spcPts val="1845"/>
                </a:lnSpc>
              </a:pPr>
              <a:t>7</a:t>
            </a:fld>
            <a:endParaRPr spc="-4" dirty="0"/>
          </a:p>
        </p:txBody>
      </p:sp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738562" y="2271784"/>
            <a:ext cx="6715125" cy="2307723"/>
          </a:xfrm>
          <a:prstGeom prst="rect">
            <a:avLst/>
          </a:prstGeom>
        </p:spPr>
        <p:txBody>
          <a:bodyPr vert="horz" wrap="square" lIns="0" tIns="37505" rIns="0" bIns="0" rtlCol="0" anchor="t">
            <a:spAutoFit/>
          </a:bodyPr>
          <a:lstStyle/>
          <a:p>
            <a:pPr marL="8929" marR="3572" algn="ctr">
              <a:lnSpc>
                <a:spcPts val="5906"/>
              </a:lnSpc>
              <a:spcBef>
                <a:spcPts val="295"/>
              </a:spcBef>
            </a:pPr>
            <a:r>
              <a:rPr sz="4957" spc="-7" dirty="0">
                <a:solidFill>
                  <a:srgbClr val="C82506"/>
                </a:solidFill>
              </a:rPr>
              <a:t>How </a:t>
            </a:r>
            <a:r>
              <a:rPr sz="4957" spc="130" dirty="0">
                <a:solidFill>
                  <a:srgbClr val="C82506"/>
                </a:solidFill>
              </a:rPr>
              <a:t>do </a:t>
            </a:r>
            <a:r>
              <a:rPr sz="4957" spc="-7" dirty="0">
                <a:solidFill>
                  <a:srgbClr val="C82506"/>
                </a:solidFill>
              </a:rPr>
              <a:t>you </a:t>
            </a:r>
            <a:r>
              <a:rPr sz="4957" spc="63" dirty="0">
                <a:solidFill>
                  <a:srgbClr val="C82506"/>
                </a:solidFill>
              </a:rPr>
              <a:t>find </a:t>
            </a:r>
            <a:r>
              <a:rPr sz="4957" spc="-7" dirty="0">
                <a:solidFill>
                  <a:srgbClr val="C82506"/>
                </a:solidFill>
              </a:rPr>
              <a:t>an  answer </a:t>
            </a:r>
            <a:r>
              <a:rPr sz="4957" spc="-4" dirty="0">
                <a:solidFill>
                  <a:srgbClr val="C82506"/>
                </a:solidFill>
              </a:rPr>
              <a:t>to </a:t>
            </a:r>
            <a:r>
              <a:rPr sz="4957" spc="-7" dirty="0">
                <a:solidFill>
                  <a:srgbClr val="C82506"/>
                </a:solidFill>
              </a:rPr>
              <a:t>an</a:t>
            </a:r>
            <a:r>
              <a:rPr sz="4957" spc="-21" dirty="0">
                <a:solidFill>
                  <a:srgbClr val="C82506"/>
                </a:solidFill>
              </a:rPr>
              <a:t> </a:t>
            </a:r>
            <a:r>
              <a:rPr sz="4957" spc="11" dirty="0">
                <a:solidFill>
                  <a:srgbClr val="C82506"/>
                </a:solidFill>
              </a:rPr>
              <a:t>interesting  </a:t>
            </a:r>
            <a:r>
              <a:rPr sz="4957" spc="-7" dirty="0">
                <a:solidFill>
                  <a:srgbClr val="C82506"/>
                </a:solidFill>
              </a:rPr>
              <a:t>question?</a:t>
            </a:r>
            <a:endParaRPr sz="4957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xfrm>
            <a:off x="6330848" y="9340851"/>
            <a:ext cx="330834" cy="25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b="0" i="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6788">
              <a:lnSpc>
                <a:spcPts val="1297"/>
              </a:lnSpc>
            </a:pPr>
            <a:fld id="{81D60167-4931-47E6-BA6A-407CBD079E47}" type="slidenum">
              <a:rPr lang="en-GB" spc="-5" smtClean="0"/>
              <a:pPr marL="38100">
                <a:lnSpc>
                  <a:spcPts val="1845"/>
                </a:lnSpc>
              </a:pPr>
              <a:t>8</a:t>
            </a:fld>
            <a:endParaRPr spc="-4" dirty="0"/>
          </a:p>
        </p:txBody>
      </p:sp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379713" y="2970015"/>
            <a:ext cx="3432572" cy="655348"/>
          </a:xfrm>
          <a:prstGeom prst="rect">
            <a:avLst/>
          </a:prstGeom>
        </p:spPr>
        <p:txBody>
          <a:bodyPr vert="horz" wrap="square" lIns="0" tIns="8930" rIns="0" bIns="0" rtlCol="0" anchor="t">
            <a:spAutoFit/>
          </a:bodyPr>
          <a:lstStyle/>
          <a:p>
            <a:pPr marL="8929">
              <a:spcBef>
                <a:spcPts val="70"/>
              </a:spcBef>
            </a:pPr>
            <a:r>
              <a:rPr u="heavy" spc="-4" dirty="0">
                <a:solidFill>
                  <a:srgbClr val="164F86"/>
                </a:solidFill>
                <a:uFill>
                  <a:solidFill>
                    <a:srgbClr val="164F86"/>
                  </a:solidFill>
                </a:uFill>
              </a:rPr>
              <a:t>Reasoning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395717" y="557016"/>
            <a:ext cx="7060257" cy="655348"/>
          </a:xfrm>
          <a:prstGeom prst="rect">
            <a:avLst/>
          </a:prstGeom>
        </p:spPr>
        <p:txBody>
          <a:bodyPr vert="horz" wrap="square" lIns="0" tIns="8930" rIns="0" bIns="0" rtlCol="0" anchor="t">
            <a:spAutoFit/>
          </a:bodyPr>
          <a:lstStyle/>
          <a:p>
            <a:pPr marL="8929">
              <a:spcBef>
                <a:spcPts val="70"/>
              </a:spcBef>
            </a:pPr>
            <a:r>
              <a:rPr spc="-105" dirty="0"/>
              <a:t>The </a:t>
            </a:r>
            <a:r>
              <a:rPr spc="-4" dirty="0"/>
              <a:t>wheel </a:t>
            </a:r>
            <a:r>
              <a:rPr dirty="0"/>
              <a:t>of</a:t>
            </a:r>
            <a:r>
              <a:rPr spc="80" dirty="0"/>
              <a:t> </a:t>
            </a:r>
            <a:r>
              <a:rPr spc="11" dirty="0"/>
              <a:t>research</a:t>
            </a:r>
          </a:p>
        </p:txBody>
      </p:sp>
      <p:sp>
        <p:nvSpPr>
          <p:cNvPr id="3" name="object 3"/>
          <p:cNvSpPr/>
          <p:nvPr/>
        </p:nvSpPr>
        <p:spPr>
          <a:xfrm>
            <a:off x="2872327" y="2182537"/>
            <a:ext cx="6290094" cy="3657899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sz="1266"/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xfrm>
            <a:off x="6330848" y="9340851"/>
            <a:ext cx="330834" cy="25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b="0" i="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6788">
              <a:lnSpc>
                <a:spcPts val="1297"/>
              </a:lnSpc>
            </a:pPr>
            <a:fld id="{81D60167-4931-47E6-BA6A-407CBD079E47}" type="slidenum">
              <a:rPr lang="en-GB" spc="-5" smtClean="0"/>
              <a:pPr marL="38100">
                <a:lnSpc>
                  <a:spcPts val="1845"/>
                </a:lnSpc>
              </a:pPr>
              <a:t>9</a:t>
            </a:fld>
            <a:endParaRPr spc="-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766355" y="1753791"/>
            <a:ext cx="10189028" cy="4670227"/>
            <a:chOff x="0" y="3111586"/>
            <a:chExt cx="12985115" cy="6642100"/>
          </a:xfrm>
        </p:grpSpPr>
        <p:sp>
          <p:nvSpPr>
            <p:cNvPr id="3" name="object 3"/>
            <p:cNvSpPr/>
            <p:nvPr/>
          </p:nvSpPr>
          <p:spPr>
            <a:xfrm>
              <a:off x="4192689" y="3111586"/>
              <a:ext cx="4882735" cy="4267689"/>
            </a:xfrm>
            <a:prstGeom prst="rect">
              <a:avLst/>
            </a:prstGeom>
            <a:blipFill>
              <a:blip r:embed="rId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 sz="1266"/>
            </a:p>
          </p:txBody>
        </p:sp>
        <p:sp>
          <p:nvSpPr>
            <p:cNvPr id="4" name="object 4"/>
            <p:cNvSpPr/>
            <p:nvPr/>
          </p:nvSpPr>
          <p:spPr>
            <a:xfrm>
              <a:off x="3759200" y="5219700"/>
              <a:ext cx="736600" cy="685800"/>
            </a:xfrm>
            <a:custGeom>
              <a:avLst/>
              <a:gdLst/>
              <a:ahLst/>
              <a:cxnLst/>
              <a:rect l="l" t="t" r="r" b="b"/>
              <a:pathLst>
                <a:path w="736600" h="685800">
                  <a:moveTo>
                    <a:pt x="0" y="0"/>
                  </a:moveTo>
                  <a:lnTo>
                    <a:pt x="736600" y="0"/>
                  </a:lnTo>
                  <a:lnTo>
                    <a:pt x="736600" y="685800"/>
                  </a:lnTo>
                  <a:lnTo>
                    <a:pt x="0" y="6858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 sz="1266"/>
            </a:p>
          </p:txBody>
        </p:sp>
        <p:sp>
          <p:nvSpPr>
            <p:cNvPr id="5" name="object 5"/>
            <p:cNvSpPr/>
            <p:nvPr/>
          </p:nvSpPr>
          <p:spPr>
            <a:xfrm>
              <a:off x="0" y="5664173"/>
              <a:ext cx="6052579" cy="4089426"/>
            </a:xfrm>
            <a:prstGeom prst="rect">
              <a:avLst/>
            </a:prstGeom>
            <a:blipFill>
              <a:blip r:embed="rId3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 sz="1266"/>
            </a:p>
          </p:txBody>
        </p:sp>
        <p:sp>
          <p:nvSpPr>
            <p:cNvPr id="6" name="object 6"/>
            <p:cNvSpPr/>
            <p:nvPr/>
          </p:nvSpPr>
          <p:spPr>
            <a:xfrm>
              <a:off x="577673" y="6854277"/>
              <a:ext cx="4839906" cy="1675358"/>
            </a:xfrm>
            <a:prstGeom prst="rect">
              <a:avLst/>
            </a:prstGeom>
            <a:blipFill>
              <a:blip r:embed="rId4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 sz="1266"/>
            </a:p>
          </p:txBody>
        </p:sp>
        <p:sp>
          <p:nvSpPr>
            <p:cNvPr id="7" name="object 7"/>
            <p:cNvSpPr/>
            <p:nvPr/>
          </p:nvSpPr>
          <p:spPr>
            <a:xfrm>
              <a:off x="450672" y="6765378"/>
              <a:ext cx="5093906" cy="2005558"/>
            </a:xfrm>
            <a:prstGeom prst="rect">
              <a:avLst/>
            </a:prstGeom>
            <a:blipFill>
              <a:blip r:embed="rId5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 sz="1266"/>
            </a:p>
          </p:txBody>
        </p:sp>
        <p:sp>
          <p:nvSpPr>
            <p:cNvPr id="8" name="object 8"/>
            <p:cNvSpPr/>
            <p:nvPr/>
          </p:nvSpPr>
          <p:spPr>
            <a:xfrm>
              <a:off x="7933220" y="4734349"/>
              <a:ext cx="5051729" cy="5019250"/>
            </a:xfrm>
            <a:prstGeom prst="rect">
              <a:avLst/>
            </a:prstGeom>
            <a:blipFill>
              <a:blip r:embed="rId6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 sz="1266"/>
            </a:p>
          </p:txBody>
        </p:sp>
        <p:sp>
          <p:nvSpPr>
            <p:cNvPr id="9" name="object 9"/>
            <p:cNvSpPr/>
            <p:nvPr/>
          </p:nvSpPr>
          <p:spPr>
            <a:xfrm>
              <a:off x="8568220" y="6178560"/>
              <a:ext cx="3781729" cy="2522385"/>
            </a:xfrm>
            <a:prstGeom prst="rect">
              <a:avLst/>
            </a:prstGeom>
            <a:blipFill>
              <a:blip r:embed="rId7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 sz="1266"/>
            </a:p>
          </p:txBody>
        </p:sp>
        <p:sp>
          <p:nvSpPr>
            <p:cNvPr id="10" name="object 10"/>
            <p:cNvSpPr/>
            <p:nvPr/>
          </p:nvSpPr>
          <p:spPr>
            <a:xfrm>
              <a:off x="8441220" y="6089662"/>
              <a:ext cx="4035729" cy="2852585"/>
            </a:xfrm>
            <a:prstGeom prst="rect">
              <a:avLst/>
            </a:prstGeom>
            <a:blipFill>
              <a:blip r:embed="rId8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 sz="1266"/>
            </a:p>
          </p:txBody>
        </p:sp>
      </p:grpSp>
      <p:sp>
        <p:nvSpPr>
          <p:cNvPr id="11" name="object 11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vert="horz" wrap="square" lIns="0" tIns="8930" rIns="0" bIns="0" rtlCol="0" anchor="t">
            <a:spAutoFit/>
          </a:bodyPr>
          <a:lstStyle/>
          <a:p>
            <a:pPr marL="8929">
              <a:spcBef>
                <a:spcPts val="70"/>
              </a:spcBef>
            </a:pPr>
            <a:r>
              <a:rPr spc="-14" dirty="0"/>
              <a:t>Research</a:t>
            </a:r>
            <a:r>
              <a:rPr spc="-46" dirty="0"/>
              <a:t> </a:t>
            </a:r>
            <a:r>
              <a:rPr spc="102" dirty="0"/>
              <a:t>approach</a:t>
            </a:r>
          </a:p>
        </p:txBody>
      </p:sp>
      <p:sp>
        <p:nvSpPr>
          <p:cNvPr id="13" name="object 13"/>
          <p:cNvSpPr txBox="1">
            <a:spLocks noGrp="1"/>
          </p:cNvSpPr>
          <p:nvPr>
            <p:ph type="sldNum" sz="quarter" idx="7"/>
          </p:nvPr>
        </p:nvSpPr>
        <p:spPr>
          <a:xfrm>
            <a:off x="8805030" y="581008"/>
            <a:ext cx="589512" cy="166712"/>
          </a:xfrm>
          <a:prstGeom prst="rect">
            <a:avLst/>
          </a:prstGeom>
        </p:spPr>
        <p:txBody>
          <a:bodyPr vert="horz" wrap="square" lIns="0" tIns="0" rIns="0" bIns="0" rtlCol="0" anchor="b">
            <a:spAutoFit/>
          </a:bodyPr>
          <a:lstStyle/>
          <a:p>
            <a:pPr marL="26788">
              <a:lnSpc>
                <a:spcPts val="1297"/>
              </a:lnSpc>
            </a:pPr>
            <a:fld id="{81D60167-4931-47E6-BA6A-407CBD079E47}" type="slidenum">
              <a:rPr spc="-4" dirty="0"/>
              <a:pPr marL="26788">
                <a:lnSpc>
                  <a:spcPts val="1297"/>
                </a:lnSpc>
              </a:pPr>
              <a:t>10</a:t>
            </a:fld>
            <a:endParaRPr spc="-4" dirty="0"/>
          </a:p>
        </p:txBody>
      </p:sp>
      <p:sp>
        <p:nvSpPr>
          <p:cNvPr id="12" name="object 12"/>
          <p:cNvSpPr txBox="1"/>
          <p:nvPr/>
        </p:nvSpPr>
        <p:spPr>
          <a:xfrm>
            <a:off x="1236617" y="2156180"/>
            <a:ext cx="10293531" cy="658298"/>
          </a:xfrm>
          <a:prstGeom prst="rect">
            <a:avLst/>
          </a:prstGeom>
        </p:spPr>
        <p:txBody>
          <a:bodyPr vert="horz" wrap="square" lIns="0" tIns="8930" rIns="0" bIns="0" rtlCol="0">
            <a:spAutoFit/>
          </a:bodyPr>
          <a:lstStyle/>
          <a:p>
            <a:pPr marL="8929">
              <a:spcBef>
                <a:spcPts val="70"/>
              </a:spcBef>
              <a:tabLst>
                <a:tab pos="6032236" algn="l"/>
              </a:tabLst>
            </a:pPr>
            <a:r>
              <a:rPr sz="4219" spc="49" dirty="0">
                <a:latin typeface="Arial"/>
                <a:cs typeface="Arial"/>
              </a:rPr>
              <a:t>Inductive	</a:t>
            </a:r>
            <a:r>
              <a:rPr lang="en-GB" sz="4219" spc="49" dirty="0">
                <a:latin typeface="Arial"/>
                <a:cs typeface="Arial"/>
              </a:rPr>
              <a:t>       </a:t>
            </a:r>
            <a:r>
              <a:rPr sz="4219" spc="49" dirty="0">
                <a:latin typeface="Arial"/>
                <a:cs typeface="Arial"/>
              </a:rPr>
              <a:t>Deductive</a:t>
            </a:r>
            <a:endParaRPr sz="4219" dirty="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612350" y="612576"/>
            <a:ext cx="6967389" cy="655348"/>
          </a:xfrm>
          <a:prstGeom prst="rect">
            <a:avLst/>
          </a:prstGeom>
        </p:spPr>
        <p:txBody>
          <a:bodyPr vert="horz" wrap="square" lIns="0" tIns="8930" rIns="0" bIns="0" rtlCol="0" anchor="t">
            <a:spAutoFit/>
          </a:bodyPr>
          <a:lstStyle/>
          <a:p>
            <a:pPr marL="8929">
              <a:spcBef>
                <a:spcPts val="70"/>
              </a:spcBef>
            </a:pPr>
            <a:r>
              <a:rPr spc="-105" dirty="0"/>
              <a:t>The </a:t>
            </a:r>
            <a:r>
              <a:rPr spc="11" dirty="0"/>
              <a:t>research</a:t>
            </a:r>
            <a:r>
              <a:rPr spc="67" dirty="0"/>
              <a:t> </a:t>
            </a:r>
            <a:r>
              <a:rPr spc="74" dirty="0"/>
              <a:t>process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171080" y="6047393"/>
            <a:ext cx="7850088" cy="312049"/>
          </a:xfrm>
          <a:prstGeom prst="rect">
            <a:avLst/>
          </a:prstGeom>
        </p:spPr>
        <p:txBody>
          <a:bodyPr vert="horz" wrap="square" lIns="0" tIns="8930" rIns="0" bIns="0" rtlCol="0">
            <a:spAutoFit/>
          </a:bodyPr>
          <a:lstStyle/>
          <a:p>
            <a:pPr marL="8929">
              <a:spcBef>
                <a:spcPts val="70"/>
              </a:spcBef>
            </a:pPr>
            <a:r>
              <a:rPr sz="1969" spc="-7" dirty="0">
                <a:latin typeface="Arial"/>
                <a:cs typeface="Arial"/>
              </a:rPr>
              <a:t>Source: </a:t>
            </a:r>
            <a:r>
              <a:rPr sz="1969" spc="25" dirty="0">
                <a:latin typeface="Arial"/>
                <a:cs typeface="Arial"/>
              </a:rPr>
              <a:t>Andy </a:t>
            </a:r>
            <a:r>
              <a:rPr sz="1969" spc="-4" dirty="0">
                <a:latin typeface="Arial"/>
                <a:cs typeface="Arial"/>
              </a:rPr>
              <a:t>Field, </a:t>
            </a:r>
            <a:r>
              <a:rPr sz="1969" spc="18" dirty="0">
                <a:latin typeface="Arial"/>
                <a:cs typeface="Arial"/>
              </a:rPr>
              <a:t>Discovering </a:t>
            </a:r>
            <a:r>
              <a:rPr sz="1969" spc="11" dirty="0">
                <a:latin typeface="Arial"/>
                <a:cs typeface="Arial"/>
              </a:rPr>
              <a:t>statistics </a:t>
            </a:r>
            <a:r>
              <a:rPr sz="1969" spc="21" dirty="0">
                <a:latin typeface="Arial"/>
                <a:cs typeface="Arial"/>
              </a:rPr>
              <a:t>using </a:t>
            </a:r>
            <a:r>
              <a:rPr sz="1969" spc="-112" dirty="0">
                <a:latin typeface="Arial"/>
                <a:cs typeface="Arial"/>
              </a:rPr>
              <a:t>SPSS </a:t>
            </a:r>
            <a:r>
              <a:rPr sz="1969" spc="7" dirty="0">
                <a:latin typeface="Arial"/>
                <a:cs typeface="Arial"/>
              </a:rPr>
              <a:t>statistics.</a:t>
            </a:r>
            <a:r>
              <a:rPr sz="1969" spc="102" dirty="0">
                <a:latin typeface="Arial"/>
                <a:cs typeface="Arial"/>
              </a:rPr>
              <a:t> </a:t>
            </a:r>
            <a:r>
              <a:rPr sz="1969" spc="-4" dirty="0">
                <a:latin typeface="Arial"/>
                <a:cs typeface="Arial"/>
              </a:rPr>
              <a:t>Sage.</a:t>
            </a:r>
            <a:endParaRPr sz="1969">
              <a:latin typeface="Arial"/>
              <a:cs typeface="Arial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3349474" y="1965826"/>
            <a:ext cx="4939282" cy="3766316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sz="1266"/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xfrm>
            <a:off x="6330848" y="9340851"/>
            <a:ext cx="330834" cy="25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b="0" i="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6788">
              <a:lnSpc>
                <a:spcPts val="1297"/>
              </a:lnSpc>
            </a:pPr>
            <a:fld id="{81D60167-4931-47E6-BA6A-407CBD079E47}" type="slidenum">
              <a:rPr lang="en-GB" spc="-5" smtClean="0"/>
              <a:pPr marL="38100">
                <a:lnSpc>
                  <a:spcPts val="1845"/>
                </a:lnSpc>
              </a:pPr>
              <a:t>11</a:t>
            </a:fld>
            <a:endParaRPr spc="-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xfrm>
            <a:off x="6330848" y="9340851"/>
            <a:ext cx="330834" cy="25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b="0" i="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6788">
              <a:lnSpc>
                <a:spcPts val="1297"/>
              </a:lnSpc>
            </a:pPr>
            <a:fld id="{81D60167-4931-47E6-BA6A-407CBD079E47}" type="slidenum">
              <a:rPr lang="en-GB" spc="-5" smtClean="0"/>
              <a:pPr marL="38100">
                <a:lnSpc>
                  <a:spcPts val="1845"/>
                </a:lnSpc>
              </a:pPr>
              <a:t>12</a:t>
            </a:fld>
            <a:endParaRPr spc="-4" dirty="0"/>
          </a:p>
        </p:txBody>
      </p:sp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420076" y="2970015"/>
            <a:ext cx="3352205" cy="655348"/>
          </a:xfrm>
          <a:prstGeom prst="rect">
            <a:avLst/>
          </a:prstGeom>
        </p:spPr>
        <p:txBody>
          <a:bodyPr vert="horz" wrap="square" lIns="0" tIns="8930" rIns="0" bIns="0" rtlCol="0" anchor="t">
            <a:spAutoFit/>
          </a:bodyPr>
          <a:lstStyle/>
          <a:p>
            <a:pPr marL="8929">
              <a:spcBef>
                <a:spcPts val="70"/>
              </a:spcBef>
            </a:pPr>
            <a:r>
              <a:rPr spc="67" dirty="0">
                <a:solidFill>
                  <a:srgbClr val="164F86"/>
                </a:solidFill>
              </a:rPr>
              <a:t>Observing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2171080" y="6047393"/>
            <a:ext cx="7850088" cy="312049"/>
          </a:xfrm>
          <a:prstGeom prst="rect">
            <a:avLst/>
          </a:prstGeom>
        </p:spPr>
        <p:txBody>
          <a:bodyPr vert="horz" wrap="square" lIns="0" tIns="8930" rIns="0" bIns="0" rtlCol="0">
            <a:spAutoFit/>
          </a:bodyPr>
          <a:lstStyle/>
          <a:p>
            <a:pPr marL="8929">
              <a:spcBef>
                <a:spcPts val="70"/>
              </a:spcBef>
            </a:pPr>
            <a:r>
              <a:rPr sz="1969" spc="-7" dirty="0">
                <a:latin typeface="Arial"/>
                <a:cs typeface="Arial"/>
              </a:rPr>
              <a:t>Source: </a:t>
            </a:r>
            <a:r>
              <a:rPr sz="1969" spc="25" dirty="0">
                <a:latin typeface="Arial"/>
                <a:cs typeface="Arial"/>
              </a:rPr>
              <a:t>Andy </a:t>
            </a:r>
            <a:r>
              <a:rPr sz="1969" spc="-4" dirty="0">
                <a:latin typeface="Arial"/>
                <a:cs typeface="Arial"/>
              </a:rPr>
              <a:t>Field, </a:t>
            </a:r>
            <a:r>
              <a:rPr sz="1969" spc="18" dirty="0">
                <a:latin typeface="Arial"/>
                <a:cs typeface="Arial"/>
              </a:rPr>
              <a:t>Discovering </a:t>
            </a:r>
            <a:r>
              <a:rPr sz="1969" spc="11" dirty="0">
                <a:latin typeface="Arial"/>
                <a:cs typeface="Arial"/>
              </a:rPr>
              <a:t>statistics </a:t>
            </a:r>
            <a:r>
              <a:rPr sz="1969" spc="21" dirty="0">
                <a:latin typeface="Arial"/>
                <a:cs typeface="Arial"/>
              </a:rPr>
              <a:t>using </a:t>
            </a:r>
            <a:r>
              <a:rPr sz="1969" spc="-112" dirty="0">
                <a:latin typeface="Arial"/>
                <a:cs typeface="Arial"/>
              </a:rPr>
              <a:t>SPSS </a:t>
            </a:r>
            <a:r>
              <a:rPr sz="1969" spc="7" dirty="0">
                <a:latin typeface="Arial"/>
                <a:cs typeface="Arial"/>
              </a:rPr>
              <a:t>statistics.</a:t>
            </a:r>
            <a:r>
              <a:rPr sz="1969" spc="102" dirty="0">
                <a:latin typeface="Arial"/>
                <a:cs typeface="Arial"/>
              </a:rPr>
              <a:t> </a:t>
            </a:r>
            <a:r>
              <a:rPr sz="1969" spc="-4" dirty="0">
                <a:latin typeface="Arial"/>
                <a:cs typeface="Arial"/>
              </a:rPr>
              <a:t>Sage.</a:t>
            </a:r>
            <a:endParaRPr sz="1969">
              <a:latin typeface="Arial"/>
              <a:cs typeface="Arial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3349474" y="1965826"/>
            <a:ext cx="4939282" cy="3766316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sz="1266"/>
          </a:p>
        </p:txBody>
      </p:sp>
      <p:sp>
        <p:nvSpPr>
          <p:cNvPr id="4" name="object 4"/>
          <p:cNvSpPr txBox="1"/>
          <p:nvPr/>
        </p:nvSpPr>
        <p:spPr>
          <a:xfrm>
            <a:off x="5426276" y="1812727"/>
            <a:ext cx="4875609" cy="516564"/>
          </a:xfrm>
          <a:prstGeom prst="rect">
            <a:avLst/>
          </a:prstGeom>
          <a:ln w="50800">
            <a:solidFill>
              <a:srgbClr val="C82506"/>
            </a:solidFill>
          </a:ln>
        </p:spPr>
        <p:txBody>
          <a:bodyPr vert="horz" wrap="square" lIns="0" tIns="2679" rIns="0" bIns="0" rtlCol="0">
            <a:spAutoFit/>
          </a:bodyPr>
          <a:lstStyle/>
          <a:p>
            <a:pPr>
              <a:spcBef>
                <a:spcPts val="21"/>
              </a:spcBef>
            </a:pPr>
            <a:endParaRPr sz="1652">
              <a:latin typeface="Times New Roman"/>
              <a:cs typeface="Times New Roman"/>
            </a:endParaRPr>
          </a:p>
          <a:p>
            <a:pPr marL="2940888"/>
            <a:r>
              <a:rPr sz="1687" b="1" spc="-32" dirty="0">
                <a:latin typeface="Arial"/>
                <a:cs typeface="Arial"/>
              </a:rPr>
              <a:t>Test </a:t>
            </a:r>
            <a:r>
              <a:rPr sz="1687" b="1" spc="-4" dirty="0">
                <a:latin typeface="Arial"/>
                <a:cs typeface="Arial"/>
              </a:rPr>
              <a:t>the</a:t>
            </a:r>
            <a:r>
              <a:rPr sz="1687" b="1" spc="11" dirty="0">
                <a:latin typeface="Arial"/>
                <a:cs typeface="Arial"/>
              </a:rPr>
              <a:t> </a:t>
            </a:r>
            <a:r>
              <a:rPr sz="1687" b="1" spc="-4" dirty="0">
                <a:latin typeface="Arial"/>
                <a:cs typeface="Arial"/>
              </a:rPr>
              <a:t>concept</a:t>
            </a:r>
            <a:endParaRPr sz="1687">
              <a:latin typeface="Arial"/>
              <a:cs typeface="Arial"/>
            </a:endParaRPr>
          </a:p>
        </p:txBody>
      </p:sp>
      <p:sp>
        <p:nvSpPr>
          <p:cNvPr id="7" name="object 7"/>
          <p:cNvSpPr txBox="1">
            <a:spLocks noGrp="1"/>
          </p:cNvSpPr>
          <p:nvPr>
            <p:ph type="sldNum" sz="quarter" idx="7"/>
          </p:nvPr>
        </p:nvSpPr>
        <p:spPr>
          <a:xfrm>
            <a:off x="6330848" y="9340851"/>
            <a:ext cx="330834" cy="25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b="0" i="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6788">
              <a:lnSpc>
                <a:spcPts val="1297"/>
              </a:lnSpc>
            </a:pPr>
            <a:fld id="{81D60167-4931-47E6-BA6A-407CBD079E47}" type="slidenum">
              <a:rPr lang="en-GB" spc="-5" smtClean="0"/>
              <a:pPr marL="38100">
                <a:lnSpc>
                  <a:spcPts val="1845"/>
                </a:lnSpc>
              </a:pPr>
              <a:t>13</a:t>
            </a:fld>
            <a:endParaRPr spc="-4" dirty="0"/>
          </a:p>
        </p:txBody>
      </p:sp>
      <p:sp>
        <p:nvSpPr>
          <p:cNvPr id="5" name="object 5"/>
          <p:cNvSpPr txBox="1"/>
          <p:nvPr/>
        </p:nvSpPr>
        <p:spPr>
          <a:xfrm>
            <a:off x="5426274" y="5072061"/>
            <a:ext cx="4875609" cy="520146"/>
          </a:xfrm>
          <a:prstGeom prst="rect">
            <a:avLst/>
          </a:prstGeom>
          <a:ln w="50800">
            <a:solidFill>
              <a:srgbClr val="C82506"/>
            </a:solidFill>
          </a:ln>
        </p:spPr>
        <p:txBody>
          <a:bodyPr vert="horz" wrap="square" lIns="0" tIns="893" rIns="0" bIns="0" rtlCol="0">
            <a:spAutoFit/>
          </a:bodyPr>
          <a:lstStyle/>
          <a:p>
            <a:pPr>
              <a:spcBef>
                <a:spcPts val="7"/>
              </a:spcBef>
            </a:pPr>
            <a:endParaRPr sz="1687">
              <a:latin typeface="Times New Roman"/>
              <a:cs typeface="Times New Roman"/>
            </a:endParaRPr>
          </a:p>
          <a:p>
            <a:pPr marL="3108760"/>
            <a:r>
              <a:rPr sz="1687" b="1" spc="-32" dirty="0">
                <a:latin typeface="Arial"/>
                <a:cs typeface="Arial"/>
              </a:rPr>
              <a:t>Test </a:t>
            </a:r>
            <a:r>
              <a:rPr sz="1687" b="1" spc="-4" dirty="0">
                <a:latin typeface="Arial"/>
                <a:cs typeface="Arial"/>
              </a:rPr>
              <a:t>the</a:t>
            </a:r>
            <a:r>
              <a:rPr sz="1687" b="1" spc="11" dirty="0">
                <a:latin typeface="Arial"/>
                <a:cs typeface="Arial"/>
              </a:rPr>
              <a:t> </a:t>
            </a:r>
            <a:r>
              <a:rPr sz="1687" b="1" spc="-4" dirty="0">
                <a:latin typeface="Arial"/>
                <a:cs typeface="Arial"/>
              </a:rPr>
              <a:t>theory</a:t>
            </a:r>
            <a:endParaRPr sz="1687">
              <a:latin typeface="Arial"/>
              <a:cs typeface="Arial"/>
            </a:endParaRPr>
          </a:p>
        </p:txBody>
      </p: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4340423" y="612576"/>
            <a:ext cx="3511153" cy="655348"/>
          </a:xfrm>
          <a:prstGeom prst="rect">
            <a:avLst/>
          </a:prstGeom>
        </p:spPr>
        <p:txBody>
          <a:bodyPr vert="horz" wrap="square" lIns="0" tIns="8930" rIns="0" bIns="0" rtlCol="0" anchor="t">
            <a:spAutoFit/>
          </a:bodyPr>
          <a:lstStyle/>
          <a:p>
            <a:pPr marL="8929">
              <a:spcBef>
                <a:spcPts val="70"/>
              </a:spcBef>
            </a:pPr>
            <a:r>
              <a:rPr spc="60" dirty="0"/>
              <a:t>Using</a:t>
            </a:r>
            <a:r>
              <a:rPr spc="-49" dirty="0"/>
              <a:t> </a:t>
            </a:r>
            <a:r>
              <a:rPr spc="74" dirty="0"/>
              <a:t>data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xfrm>
            <a:off x="6330848" y="9340851"/>
            <a:ext cx="330834" cy="25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b="0" i="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6788">
              <a:lnSpc>
                <a:spcPts val="1297"/>
              </a:lnSpc>
            </a:pPr>
            <a:fld id="{81D60167-4931-47E6-BA6A-407CBD079E47}" type="slidenum">
              <a:rPr lang="en-GB" spc="-5" smtClean="0"/>
              <a:pPr marL="38100">
                <a:lnSpc>
                  <a:spcPts val="1845"/>
                </a:lnSpc>
              </a:pPr>
              <a:t>14</a:t>
            </a:fld>
            <a:endParaRPr spc="-4" dirty="0"/>
          </a:p>
        </p:txBody>
      </p:sp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419719" y="2970015"/>
            <a:ext cx="3352651" cy="655348"/>
          </a:xfrm>
          <a:prstGeom prst="rect">
            <a:avLst/>
          </a:prstGeom>
        </p:spPr>
        <p:txBody>
          <a:bodyPr vert="horz" wrap="square" lIns="0" tIns="8930" rIns="0" bIns="0" rtlCol="0" anchor="t">
            <a:spAutoFit/>
          </a:bodyPr>
          <a:lstStyle/>
          <a:p>
            <a:pPr marL="8929">
              <a:spcBef>
                <a:spcPts val="70"/>
              </a:spcBef>
            </a:pPr>
            <a:r>
              <a:rPr spc="-4" dirty="0">
                <a:solidFill>
                  <a:srgbClr val="164F86"/>
                </a:solidFill>
              </a:rPr>
              <a:t>Theorising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ject 4"/>
          <p:cNvSpPr txBox="1"/>
          <p:nvPr/>
        </p:nvSpPr>
        <p:spPr>
          <a:xfrm>
            <a:off x="6002238" y="6539461"/>
            <a:ext cx="178594" cy="1923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8929">
              <a:lnSpc>
                <a:spcPts val="1484"/>
              </a:lnSpc>
            </a:pPr>
            <a:r>
              <a:rPr sz="1266" dirty="0">
                <a:latin typeface="Times New Roman"/>
                <a:cs typeface="Times New Roman"/>
              </a:rPr>
              <a:t>23</a:t>
            </a:r>
            <a:endParaRPr sz="1266">
              <a:latin typeface="Times New Roman"/>
              <a:cs typeface="Times New Roman"/>
            </a:endParaRPr>
          </a:p>
        </p:txBody>
      </p:sp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586159" y="1077286"/>
            <a:ext cx="4774257" cy="528390"/>
          </a:xfrm>
          <a:prstGeom prst="rect">
            <a:avLst/>
          </a:prstGeom>
        </p:spPr>
        <p:txBody>
          <a:bodyPr vert="horz" wrap="square" lIns="0" tIns="8930" rIns="0" bIns="0" rtlCol="0" anchor="t">
            <a:spAutoFit/>
          </a:bodyPr>
          <a:lstStyle/>
          <a:p>
            <a:pPr marL="8929">
              <a:spcBef>
                <a:spcPts val="70"/>
              </a:spcBef>
            </a:pPr>
            <a:r>
              <a:rPr sz="3375" b="1" spc="-14" dirty="0">
                <a:latin typeface="Arial"/>
                <a:cs typeface="Arial"/>
              </a:rPr>
              <a:t>theory</a:t>
            </a:r>
            <a:r>
              <a:rPr sz="3375" b="1" spc="-80" dirty="0">
                <a:latin typeface="Arial"/>
                <a:cs typeface="Arial"/>
              </a:rPr>
              <a:t> </a:t>
            </a:r>
            <a:r>
              <a:rPr sz="3375" spc="-239" dirty="0">
                <a:solidFill>
                  <a:srgbClr val="777777"/>
                </a:solidFill>
                <a:latin typeface="Times New Roman"/>
                <a:cs typeface="Times New Roman"/>
              </a:rPr>
              <a:t>|ˈTHēərē,ˈTHi(ə)rē|</a:t>
            </a:r>
            <a:endParaRPr sz="3375">
              <a:latin typeface="Times New Roman"/>
              <a:cs typeface="Times New Roman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2559844" y="1934884"/>
            <a:ext cx="7486650" cy="3379042"/>
          </a:xfrm>
          <a:prstGeom prst="rect">
            <a:avLst/>
          </a:prstGeom>
        </p:spPr>
        <p:txBody>
          <a:bodyPr vert="horz" wrap="square" lIns="0" tIns="8930" rIns="0" bIns="0" rtlCol="0">
            <a:spAutoFit/>
          </a:bodyPr>
          <a:lstStyle/>
          <a:p>
            <a:pPr marL="8929">
              <a:lnSpc>
                <a:spcPts val="2960"/>
              </a:lnSpc>
              <a:spcBef>
                <a:spcPts val="70"/>
              </a:spcBef>
            </a:pPr>
            <a:r>
              <a:rPr sz="2531" spc="-91" dirty="0">
                <a:latin typeface="Arial"/>
                <a:cs typeface="Arial"/>
              </a:rPr>
              <a:t>noun (pl.</a:t>
            </a:r>
            <a:r>
              <a:rPr sz="2531" spc="-56" dirty="0">
                <a:latin typeface="Arial"/>
                <a:cs typeface="Arial"/>
              </a:rPr>
              <a:t> </a:t>
            </a:r>
            <a:r>
              <a:rPr sz="2531" u="heavy" spc="-143" dirty="0">
                <a:solidFill>
                  <a:srgbClr val="2971A7"/>
                </a:solidFill>
                <a:uFill>
                  <a:solidFill>
                    <a:srgbClr val="2971A7"/>
                  </a:solidFill>
                </a:uFill>
                <a:latin typeface="Arial"/>
                <a:cs typeface="Arial"/>
              </a:rPr>
              <a:t>theories</a:t>
            </a:r>
            <a:r>
              <a:rPr sz="2531" spc="-143" dirty="0">
                <a:latin typeface="Arial"/>
                <a:cs typeface="Arial"/>
              </a:rPr>
              <a:t>)</a:t>
            </a:r>
            <a:endParaRPr sz="2531">
              <a:latin typeface="Arial"/>
              <a:cs typeface="Arial"/>
            </a:endParaRPr>
          </a:p>
          <a:p>
            <a:pPr marL="8929" marR="3572">
              <a:lnSpc>
                <a:spcPts val="2883"/>
              </a:lnSpc>
              <a:spcBef>
                <a:spcPts val="147"/>
              </a:spcBef>
            </a:pPr>
            <a:r>
              <a:rPr sz="2531" spc="-221" dirty="0">
                <a:latin typeface="Arial"/>
                <a:cs typeface="Arial"/>
              </a:rPr>
              <a:t>a </a:t>
            </a:r>
            <a:r>
              <a:rPr sz="2531" spc="-120" dirty="0">
                <a:latin typeface="Arial"/>
                <a:cs typeface="Arial"/>
              </a:rPr>
              <a:t>supposition </a:t>
            </a:r>
            <a:r>
              <a:rPr sz="2531" spc="-32" dirty="0">
                <a:latin typeface="Arial"/>
                <a:cs typeface="Arial"/>
              </a:rPr>
              <a:t>or </a:t>
            </a:r>
            <a:r>
              <a:rPr sz="2531" spc="-221" dirty="0">
                <a:latin typeface="Arial"/>
                <a:cs typeface="Arial"/>
              </a:rPr>
              <a:t>a </a:t>
            </a:r>
            <a:r>
              <a:rPr sz="2531" spc="-218" dirty="0">
                <a:latin typeface="Arial"/>
                <a:cs typeface="Arial"/>
              </a:rPr>
              <a:t>system </a:t>
            </a:r>
            <a:r>
              <a:rPr sz="2531" spc="-80" dirty="0">
                <a:latin typeface="Arial"/>
                <a:cs typeface="Arial"/>
              </a:rPr>
              <a:t>of </a:t>
            </a:r>
            <a:r>
              <a:rPr sz="2531" spc="-197" dirty="0">
                <a:latin typeface="Arial"/>
                <a:cs typeface="Arial"/>
              </a:rPr>
              <a:t>ideas </a:t>
            </a:r>
            <a:r>
              <a:rPr sz="2531" spc="-102" dirty="0">
                <a:latin typeface="Arial"/>
                <a:cs typeface="Arial"/>
              </a:rPr>
              <a:t>intended </a:t>
            </a:r>
            <a:r>
              <a:rPr sz="2531" spc="-56" dirty="0">
                <a:latin typeface="Arial"/>
                <a:cs typeface="Arial"/>
              </a:rPr>
              <a:t>to </a:t>
            </a:r>
            <a:r>
              <a:rPr sz="2531" spc="-95" dirty="0">
                <a:latin typeface="Arial"/>
                <a:cs typeface="Arial"/>
              </a:rPr>
              <a:t>explain  </a:t>
            </a:r>
            <a:r>
              <a:rPr sz="2531" spc="-137" dirty="0">
                <a:latin typeface="Arial"/>
                <a:cs typeface="Arial"/>
              </a:rPr>
              <a:t>something, </a:t>
            </a:r>
            <a:r>
              <a:rPr sz="2531" spc="-246" dirty="0">
                <a:latin typeface="Arial"/>
                <a:cs typeface="Arial"/>
              </a:rPr>
              <a:t>esp. </a:t>
            </a:r>
            <a:r>
              <a:rPr sz="2531" spc="-169" dirty="0">
                <a:latin typeface="Arial"/>
                <a:cs typeface="Arial"/>
              </a:rPr>
              <a:t>one </a:t>
            </a:r>
            <a:r>
              <a:rPr sz="2531" spc="-225" dirty="0">
                <a:latin typeface="Arial"/>
                <a:cs typeface="Arial"/>
              </a:rPr>
              <a:t>based </a:t>
            </a:r>
            <a:r>
              <a:rPr sz="2531" spc="-105" dirty="0">
                <a:latin typeface="Arial"/>
                <a:cs typeface="Arial"/>
              </a:rPr>
              <a:t>on </a:t>
            </a:r>
            <a:r>
              <a:rPr sz="2531" spc="-143" dirty="0">
                <a:latin typeface="Arial"/>
                <a:cs typeface="Arial"/>
              </a:rPr>
              <a:t>general </a:t>
            </a:r>
            <a:r>
              <a:rPr sz="2531" spc="-91" dirty="0">
                <a:latin typeface="Arial"/>
                <a:cs typeface="Arial"/>
              </a:rPr>
              <a:t>principles  </a:t>
            </a:r>
            <a:r>
              <a:rPr sz="2531" spc="-116" dirty="0">
                <a:latin typeface="Arial"/>
                <a:cs typeface="Arial"/>
              </a:rPr>
              <a:t>independent </a:t>
            </a:r>
            <a:r>
              <a:rPr sz="2531" spc="-80" dirty="0">
                <a:latin typeface="Arial"/>
                <a:cs typeface="Arial"/>
              </a:rPr>
              <a:t>of </a:t>
            </a:r>
            <a:r>
              <a:rPr sz="2531" spc="-112" dirty="0">
                <a:latin typeface="Arial"/>
                <a:cs typeface="Arial"/>
              </a:rPr>
              <a:t>the </a:t>
            </a:r>
            <a:r>
              <a:rPr sz="2531" spc="-49" dirty="0">
                <a:latin typeface="Arial"/>
                <a:cs typeface="Arial"/>
              </a:rPr>
              <a:t>thing </a:t>
            </a:r>
            <a:r>
              <a:rPr sz="2531" spc="-56" dirty="0">
                <a:latin typeface="Arial"/>
                <a:cs typeface="Arial"/>
              </a:rPr>
              <a:t>to </a:t>
            </a:r>
            <a:r>
              <a:rPr sz="2531" spc="-197" dirty="0">
                <a:latin typeface="Arial"/>
                <a:cs typeface="Arial"/>
              </a:rPr>
              <a:t>be </a:t>
            </a:r>
            <a:r>
              <a:rPr sz="2531" spc="-112" dirty="0">
                <a:latin typeface="Arial"/>
                <a:cs typeface="Arial"/>
              </a:rPr>
              <a:t>explained: </a:t>
            </a:r>
            <a:r>
              <a:rPr sz="2531" i="1" spc="-148" dirty="0">
                <a:latin typeface="Times New Roman"/>
                <a:cs typeface="Times New Roman"/>
              </a:rPr>
              <a:t>Darwin's </a:t>
            </a:r>
            <a:r>
              <a:rPr sz="2531" i="1" spc="-232" dirty="0">
                <a:latin typeface="Times New Roman"/>
                <a:cs typeface="Times New Roman"/>
              </a:rPr>
              <a:t>theory </a:t>
            </a:r>
            <a:r>
              <a:rPr sz="2531" i="1" spc="-211" dirty="0">
                <a:latin typeface="Times New Roman"/>
                <a:cs typeface="Times New Roman"/>
              </a:rPr>
              <a:t>of  </a:t>
            </a:r>
            <a:r>
              <a:rPr sz="2531" i="1" spc="-197" dirty="0">
                <a:latin typeface="Times New Roman"/>
                <a:cs typeface="Times New Roman"/>
              </a:rPr>
              <a:t>evolution</a:t>
            </a:r>
            <a:r>
              <a:rPr sz="2531" spc="-197" dirty="0">
                <a:latin typeface="Arial"/>
                <a:cs typeface="Arial"/>
              </a:rPr>
              <a:t>.</a:t>
            </a:r>
            <a:endParaRPr sz="2531">
              <a:latin typeface="Arial"/>
              <a:cs typeface="Arial"/>
            </a:endParaRPr>
          </a:p>
          <a:p>
            <a:pPr marL="8929" marR="95544">
              <a:lnSpc>
                <a:spcPts val="2883"/>
              </a:lnSpc>
              <a:buChar char="•"/>
              <a:tabLst>
                <a:tab pos="203143" algn="l"/>
              </a:tabLst>
            </a:pPr>
            <a:r>
              <a:rPr sz="2531" spc="-221" dirty="0">
                <a:latin typeface="Arial"/>
                <a:cs typeface="Arial"/>
              </a:rPr>
              <a:t>a </a:t>
            </a:r>
            <a:r>
              <a:rPr sz="2531" spc="-232" dirty="0">
                <a:latin typeface="Arial"/>
                <a:cs typeface="Arial"/>
              </a:rPr>
              <a:t>set </a:t>
            </a:r>
            <a:r>
              <a:rPr sz="2531" spc="-80" dirty="0">
                <a:latin typeface="Arial"/>
                <a:cs typeface="Arial"/>
              </a:rPr>
              <a:t>of </a:t>
            </a:r>
            <a:r>
              <a:rPr sz="2531" spc="-91" dirty="0">
                <a:latin typeface="Arial"/>
                <a:cs typeface="Arial"/>
              </a:rPr>
              <a:t>principles </a:t>
            </a:r>
            <a:r>
              <a:rPr sz="2531" spc="-105" dirty="0">
                <a:latin typeface="Arial"/>
                <a:cs typeface="Arial"/>
              </a:rPr>
              <a:t>on </a:t>
            </a:r>
            <a:r>
              <a:rPr sz="2531" spc="-84" dirty="0">
                <a:latin typeface="Arial"/>
                <a:cs typeface="Arial"/>
              </a:rPr>
              <a:t>which </a:t>
            </a:r>
            <a:r>
              <a:rPr sz="2531" spc="-112" dirty="0">
                <a:latin typeface="Arial"/>
                <a:cs typeface="Arial"/>
              </a:rPr>
              <a:t>the </a:t>
            </a:r>
            <a:r>
              <a:rPr sz="2531" spc="-102" dirty="0">
                <a:latin typeface="Arial"/>
                <a:cs typeface="Arial"/>
              </a:rPr>
              <a:t>practice </a:t>
            </a:r>
            <a:r>
              <a:rPr sz="2531" spc="-80" dirty="0">
                <a:latin typeface="Arial"/>
                <a:cs typeface="Arial"/>
              </a:rPr>
              <a:t>of </a:t>
            </a:r>
            <a:r>
              <a:rPr sz="2531" spc="-143" dirty="0">
                <a:latin typeface="Arial"/>
                <a:cs typeface="Arial"/>
              </a:rPr>
              <a:t>an </a:t>
            </a:r>
            <a:r>
              <a:rPr sz="2531" spc="-53" dirty="0">
                <a:latin typeface="Arial"/>
                <a:cs typeface="Arial"/>
              </a:rPr>
              <a:t>activity </a:t>
            </a:r>
            <a:r>
              <a:rPr sz="2531" spc="-176" dirty="0">
                <a:latin typeface="Arial"/>
                <a:cs typeface="Arial"/>
              </a:rPr>
              <a:t>is  </a:t>
            </a:r>
            <a:r>
              <a:rPr sz="2531" spc="-200" dirty="0">
                <a:latin typeface="Arial"/>
                <a:cs typeface="Arial"/>
              </a:rPr>
              <a:t>based:</a:t>
            </a:r>
            <a:endParaRPr sz="2531">
              <a:latin typeface="Arial"/>
              <a:cs typeface="Arial"/>
            </a:endParaRPr>
          </a:p>
          <a:p>
            <a:pPr>
              <a:spcBef>
                <a:spcPts val="28"/>
              </a:spcBef>
            </a:pPr>
            <a:endParaRPr sz="2285">
              <a:latin typeface="Arial"/>
              <a:cs typeface="Arial"/>
            </a:endParaRPr>
          </a:p>
          <a:p>
            <a:pPr marL="8929"/>
            <a:r>
              <a:rPr sz="2531" spc="-28" dirty="0">
                <a:latin typeface="Arial"/>
                <a:cs typeface="Arial"/>
              </a:rPr>
              <a:t>Oxford</a:t>
            </a:r>
            <a:r>
              <a:rPr sz="2531" spc="-77" dirty="0">
                <a:latin typeface="Arial"/>
                <a:cs typeface="Arial"/>
              </a:rPr>
              <a:t> </a:t>
            </a:r>
            <a:r>
              <a:rPr sz="2531" spc="-35" dirty="0">
                <a:latin typeface="Arial"/>
                <a:cs typeface="Arial"/>
              </a:rPr>
              <a:t>Dictionary</a:t>
            </a:r>
            <a:endParaRPr sz="2531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256877" y="629864"/>
            <a:ext cx="7678638" cy="1667304"/>
          </a:xfrm>
          <a:prstGeom prst="rect">
            <a:avLst/>
          </a:prstGeom>
        </p:spPr>
        <p:txBody>
          <a:bodyPr vert="horz" wrap="square" lIns="0" tIns="11609" rIns="0" bIns="0" rtlCol="0" anchor="t">
            <a:spAutoFit/>
          </a:bodyPr>
          <a:lstStyle/>
          <a:p>
            <a:pPr marL="8929">
              <a:spcBef>
                <a:spcPts val="91"/>
              </a:spcBef>
            </a:pPr>
            <a:r>
              <a:rPr sz="5379" spc="39" dirty="0"/>
              <a:t>“Broken </a:t>
            </a:r>
            <a:r>
              <a:rPr sz="5379" spc="84" dirty="0"/>
              <a:t>windows”</a:t>
            </a:r>
            <a:r>
              <a:rPr sz="5379" spc="-88" dirty="0"/>
              <a:t> </a:t>
            </a:r>
            <a:r>
              <a:rPr sz="5379" spc="25" dirty="0"/>
              <a:t>theory</a:t>
            </a:r>
            <a:endParaRPr sz="5379"/>
          </a:p>
        </p:txBody>
      </p:sp>
      <p:sp>
        <p:nvSpPr>
          <p:cNvPr id="3" name="object 3"/>
          <p:cNvSpPr txBox="1"/>
          <p:nvPr/>
        </p:nvSpPr>
        <p:spPr>
          <a:xfrm>
            <a:off x="2426791" y="2249290"/>
            <a:ext cx="4593431" cy="2146900"/>
          </a:xfrm>
          <a:prstGeom prst="rect">
            <a:avLst/>
          </a:prstGeom>
        </p:spPr>
        <p:txBody>
          <a:bodyPr vert="horz" wrap="square" lIns="0" tIns="20985" rIns="0" bIns="0" rtlCol="0">
            <a:spAutoFit/>
          </a:bodyPr>
          <a:lstStyle/>
          <a:p>
            <a:pPr marL="8929" marR="3572">
              <a:lnSpc>
                <a:spcPts val="1969"/>
              </a:lnSpc>
              <a:spcBef>
                <a:spcPts val="165"/>
              </a:spcBef>
            </a:pPr>
            <a:r>
              <a:rPr sz="1652" spc="32" dirty="0">
                <a:latin typeface="Arial"/>
                <a:cs typeface="Arial"/>
              </a:rPr>
              <a:t>“One </a:t>
            </a:r>
            <a:r>
              <a:rPr sz="1652" spc="28" dirty="0">
                <a:latin typeface="Arial"/>
                <a:cs typeface="Arial"/>
              </a:rPr>
              <a:t>unprepared </a:t>
            </a:r>
            <a:r>
              <a:rPr sz="1652" spc="18" dirty="0">
                <a:latin typeface="Arial"/>
                <a:cs typeface="Arial"/>
              </a:rPr>
              <a:t>broken </a:t>
            </a:r>
            <a:r>
              <a:rPr sz="1652" spc="25" dirty="0">
                <a:latin typeface="Arial"/>
                <a:cs typeface="Arial"/>
              </a:rPr>
              <a:t>window </a:t>
            </a:r>
            <a:r>
              <a:rPr sz="1652" spc="4" dirty="0">
                <a:latin typeface="Arial"/>
                <a:cs typeface="Arial"/>
              </a:rPr>
              <a:t>is </a:t>
            </a:r>
            <a:r>
              <a:rPr sz="1652" spc="7" dirty="0">
                <a:latin typeface="Arial"/>
                <a:cs typeface="Arial"/>
              </a:rPr>
              <a:t>a </a:t>
            </a:r>
            <a:r>
              <a:rPr sz="1652" spc="21" dirty="0">
                <a:latin typeface="Arial"/>
                <a:cs typeface="Arial"/>
              </a:rPr>
              <a:t>signal</a:t>
            </a:r>
            <a:r>
              <a:rPr sz="1652" spc="-95" dirty="0">
                <a:latin typeface="Arial"/>
                <a:cs typeface="Arial"/>
              </a:rPr>
              <a:t> </a:t>
            </a:r>
            <a:r>
              <a:rPr sz="1652" spc="7" dirty="0">
                <a:latin typeface="Arial"/>
                <a:cs typeface="Arial"/>
              </a:rPr>
              <a:t>that  no one </a:t>
            </a:r>
            <a:r>
              <a:rPr sz="1652" spc="18" dirty="0">
                <a:latin typeface="Arial"/>
                <a:cs typeface="Arial"/>
              </a:rPr>
              <a:t>cares, </a:t>
            </a:r>
            <a:r>
              <a:rPr sz="1652" spc="39" dirty="0">
                <a:latin typeface="Arial"/>
                <a:cs typeface="Arial"/>
              </a:rPr>
              <a:t>and </a:t>
            </a:r>
            <a:r>
              <a:rPr sz="1652" spc="7" dirty="0">
                <a:latin typeface="Arial"/>
                <a:cs typeface="Arial"/>
              </a:rPr>
              <a:t>so </a:t>
            </a:r>
            <a:r>
              <a:rPr sz="1652" spc="25" dirty="0">
                <a:latin typeface="Arial"/>
                <a:cs typeface="Arial"/>
              </a:rPr>
              <a:t>breaking </a:t>
            </a:r>
            <a:r>
              <a:rPr sz="1652" dirty="0">
                <a:latin typeface="Arial"/>
                <a:cs typeface="Arial"/>
              </a:rPr>
              <a:t>more </a:t>
            </a:r>
            <a:r>
              <a:rPr sz="1652" spc="21" dirty="0">
                <a:latin typeface="Arial"/>
                <a:cs typeface="Arial"/>
              </a:rPr>
              <a:t>windows  </a:t>
            </a:r>
            <a:r>
              <a:rPr sz="1652" spc="25" dirty="0">
                <a:latin typeface="Arial"/>
                <a:cs typeface="Arial"/>
              </a:rPr>
              <a:t>costs </a:t>
            </a:r>
            <a:r>
              <a:rPr sz="1652" spc="28" dirty="0">
                <a:latin typeface="Arial"/>
                <a:cs typeface="Arial"/>
              </a:rPr>
              <a:t>nothing” </a:t>
            </a:r>
            <a:r>
              <a:rPr sz="1652" spc="18" dirty="0">
                <a:latin typeface="Arial"/>
                <a:cs typeface="Arial"/>
              </a:rPr>
              <a:t>(Kelling </a:t>
            </a:r>
            <a:r>
              <a:rPr sz="1652" spc="39" dirty="0">
                <a:latin typeface="Arial"/>
                <a:cs typeface="Arial"/>
              </a:rPr>
              <a:t>and </a:t>
            </a:r>
            <a:r>
              <a:rPr sz="1652" spc="-7" dirty="0">
                <a:latin typeface="Arial"/>
                <a:cs typeface="Arial"/>
              </a:rPr>
              <a:t>Wilson</a:t>
            </a:r>
            <a:r>
              <a:rPr sz="1652" spc="-95" dirty="0">
                <a:latin typeface="Arial"/>
                <a:cs typeface="Arial"/>
              </a:rPr>
              <a:t> </a:t>
            </a:r>
            <a:r>
              <a:rPr sz="1652" spc="7" dirty="0">
                <a:latin typeface="Arial"/>
                <a:cs typeface="Arial"/>
              </a:rPr>
              <a:t>1982).</a:t>
            </a:r>
            <a:endParaRPr sz="1652">
              <a:latin typeface="Arial"/>
              <a:cs typeface="Arial"/>
            </a:endParaRPr>
          </a:p>
          <a:p>
            <a:pPr marL="8929" marR="200464">
              <a:lnSpc>
                <a:spcPts val="1969"/>
              </a:lnSpc>
              <a:spcBef>
                <a:spcPts val="742"/>
              </a:spcBef>
            </a:pPr>
            <a:r>
              <a:rPr sz="1652" b="1" spc="7" dirty="0">
                <a:latin typeface="Arial"/>
                <a:cs typeface="Arial"/>
              </a:rPr>
              <a:t>Therefore</a:t>
            </a:r>
            <a:r>
              <a:rPr sz="1652" spc="7" dirty="0">
                <a:latin typeface="Arial"/>
                <a:cs typeface="Arial"/>
              </a:rPr>
              <a:t>, </a:t>
            </a:r>
            <a:r>
              <a:rPr sz="1652" spc="42" dirty="0">
                <a:latin typeface="Arial"/>
                <a:cs typeface="Arial"/>
              </a:rPr>
              <a:t>going </a:t>
            </a:r>
            <a:r>
              <a:rPr sz="1652" spc="7" dirty="0">
                <a:latin typeface="Arial"/>
                <a:cs typeface="Arial"/>
              </a:rPr>
              <a:t>after small, </a:t>
            </a:r>
            <a:r>
              <a:rPr sz="1652" spc="18" dirty="0">
                <a:latin typeface="Arial"/>
                <a:cs typeface="Arial"/>
              </a:rPr>
              <a:t>seemingly </a:t>
            </a:r>
            <a:r>
              <a:rPr sz="1652" spc="25" dirty="0">
                <a:latin typeface="Arial"/>
                <a:cs typeface="Arial"/>
              </a:rPr>
              <a:t>petty  disorders </a:t>
            </a:r>
            <a:r>
              <a:rPr sz="1652" spc="32" dirty="0">
                <a:latin typeface="Arial"/>
                <a:cs typeface="Arial"/>
              </a:rPr>
              <a:t>such </a:t>
            </a:r>
            <a:r>
              <a:rPr sz="1652" spc="7" dirty="0">
                <a:latin typeface="Arial"/>
                <a:cs typeface="Arial"/>
              </a:rPr>
              <a:t>as </a:t>
            </a:r>
            <a:r>
              <a:rPr sz="1652" spc="18" dirty="0">
                <a:latin typeface="Arial"/>
                <a:cs typeface="Arial"/>
              </a:rPr>
              <a:t>vandalism, </a:t>
            </a:r>
            <a:r>
              <a:rPr sz="1652" spc="11" dirty="0">
                <a:latin typeface="Arial"/>
                <a:cs typeface="Arial"/>
              </a:rPr>
              <a:t>graffiti, </a:t>
            </a:r>
            <a:r>
              <a:rPr sz="1652" spc="7" dirty="0">
                <a:latin typeface="Arial"/>
                <a:cs typeface="Arial"/>
              </a:rPr>
              <a:t>or</a:t>
            </a:r>
            <a:r>
              <a:rPr sz="1652" spc="-95" dirty="0">
                <a:latin typeface="Arial"/>
                <a:cs typeface="Arial"/>
              </a:rPr>
              <a:t> </a:t>
            </a:r>
            <a:r>
              <a:rPr sz="1652" spc="53" dirty="0">
                <a:latin typeface="Arial"/>
                <a:cs typeface="Arial"/>
              </a:rPr>
              <a:t>public  </a:t>
            </a:r>
            <a:r>
              <a:rPr sz="1652" spc="18" dirty="0">
                <a:latin typeface="Arial"/>
                <a:cs typeface="Arial"/>
              </a:rPr>
              <a:t>drunkenness </a:t>
            </a:r>
            <a:r>
              <a:rPr sz="1652" spc="11" dirty="0">
                <a:latin typeface="Arial"/>
                <a:cs typeface="Arial"/>
              </a:rPr>
              <a:t>may </a:t>
            </a:r>
            <a:r>
              <a:rPr sz="1652" spc="28" dirty="0">
                <a:latin typeface="Arial"/>
                <a:cs typeface="Arial"/>
              </a:rPr>
              <a:t>help </a:t>
            </a:r>
            <a:r>
              <a:rPr sz="1652" spc="14" dirty="0">
                <a:latin typeface="Arial"/>
                <a:cs typeface="Arial"/>
              </a:rPr>
              <a:t>prevent </a:t>
            </a:r>
            <a:r>
              <a:rPr sz="1652" dirty="0">
                <a:latin typeface="Arial"/>
                <a:cs typeface="Arial"/>
              </a:rPr>
              <a:t>more </a:t>
            </a:r>
            <a:r>
              <a:rPr sz="1652" spc="7" dirty="0">
                <a:latin typeface="Arial"/>
                <a:cs typeface="Arial"/>
              </a:rPr>
              <a:t>serious  </a:t>
            </a:r>
            <a:r>
              <a:rPr sz="1652" spc="25" dirty="0">
                <a:latin typeface="Arial"/>
                <a:cs typeface="Arial"/>
              </a:rPr>
              <a:t>crime </a:t>
            </a:r>
            <a:r>
              <a:rPr sz="1652" dirty="0">
                <a:latin typeface="Arial"/>
                <a:cs typeface="Arial"/>
              </a:rPr>
              <a:t>from</a:t>
            </a:r>
            <a:r>
              <a:rPr sz="1652" spc="-21" dirty="0">
                <a:latin typeface="Arial"/>
                <a:cs typeface="Arial"/>
              </a:rPr>
              <a:t> </a:t>
            </a:r>
            <a:r>
              <a:rPr sz="1652" spc="35" dirty="0">
                <a:latin typeface="Arial"/>
                <a:cs typeface="Arial"/>
              </a:rPr>
              <a:t>occurring.</a:t>
            </a:r>
            <a:endParaRPr sz="1652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2220516" y="4570884"/>
            <a:ext cx="97780" cy="201005"/>
          </a:xfrm>
          <a:prstGeom prst="rect">
            <a:avLst/>
          </a:prstGeom>
        </p:spPr>
        <p:txBody>
          <a:bodyPr vert="horz" wrap="square" lIns="0" tIns="11609" rIns="0" bIns="0" rtlCol="0">
            <a:spAutoFit/>
          </a:bodyPr>
          <a:lstStyle/>
          <a:p>
            <a:pPr marL="8929">
              <a:spcBef>
                <a:spcPts val="91"/>
              </a:spcBef>
            </a:pPr>
            <a:r>
              <a:rPr sz="1230" spc="193" dirty="0">
                <a:latin typeface="Arial"/>
                <a:cs typeface="Arial"/>
              </a:rPr>
              <a:t>•</a:t>
            </a:r>
            <a:endParaRPr sz="123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2426791" y="4532432"/>
            <a:ext cx="4513957" cy="1477807"/>
          </a:xfrm>
          <a:prstGeom prst="rect">
            <a:avLst/>
          </a:prstGeom>
        </p:spPr>
        <p:txBody>
          <a:bodyPr vert="horz" wrap="square" lIns="0" tIns="20985" rIns="0" bIns="0" rtlCol="0">
            <a:spAutoFit/>
          </a:bodyPr>
          <a:lstStyle/>
          <a:p>
            <a:pPr marL="8929" marR="368783">
              <a:lnSpc>
                <a:spcPts val="1969"/>
              </a:lnSpc>
              <a:spcBef>
                <a:spcPts val="165"/>
              </a:spcBef>
            </a:pPr>
            <a:r>
              <a:rPr sz="1652" spc="-18" dirty="0">
                <a:latin typeface="Arial"/>
                <a:cs typeface="Arial"/>
              </a:rPr>
              <a:t>This </a:t>
            </a:r>
            <a:r>
              <a:rPr sz="1652" spc="11" dirty="0">
                <a:latin typeface="Arial"/>
                <a:cs typeface="Arial"/>
              </a:rPr>
              <a:t>theory was </a:t>
            </a:r>
            <a:r>
              <a:rPr sz="1652" spc="46" dirty="0">
                <a:latin typeface="Arial"/>
                <a:cs typeface="Arial"/>
              </a:rPr>
              <a:t>applied </a:t>
            </a:r>
            <a:r>
              <a:rPr sz="1652" spc="7" dirty="0">
                <a:latin typeface="Arial"/>
                <a:cs typeface="Arial"/>
              </a:rPr>
              <a:t>to </a:t>
            </a:r>
            <a:r>
              <a:rPr sz="1652" spc="25" dirty="0">
                <a:latin typeface="Arial"/>
                <a:cs typeface="Arial"/>
              </a:rPr>
              <a:t>fight crime </a:t>
            </a:r>
            <a:r>
              <a:rPr sz="1652" spc="4" dirty="0">
                <a:latin typeface="Arial"/>
                <a:cs typeface="Arial"/>
              </a:rPr>
              <a:t>in</a:t>
            </a:r>
            <a:r>
              <a:rPr sz="1652" spc="-77" dirty="0">
                <a:latin typeface="Arial"/>
                <a:cs typeface="Arial"/>
              </a:rPr>
              <a:t> </a:t>
            </a:r>
            <a:r>
              <a:rPr sz="1652" spc="7" dirty="0">
                <a:latin typeface="Arial"/>
                <a:cs typeface="Arial"/>
              </a:rPr>
              <a:t>the  </a:t>
            </a:r>
            <a:r>
              <a:rPr sz="1652" spc="21" dirty="0">
                <a:latin typeface="Arial"/>
                <a:cs typeface="Arial"/>
              </a:rPr>
              <a:t>subways </a:t>
            </a:r>
            <a:r>
              <a:rPr sz="1652" spc="7" dirty="0">
                <a:latin typeface="Arial"/>
                <a:cs typeface="Arial"/>
              </a:rPr>
              <a:t>of </a:t>
            </a:r>
            <a:r>
              <a:rPr sz="1652" spc="11" dirty="0">
                <a:latin typeface="Arial"/>
                <a:cs typeface="Arial"/>
              </a:rPr>
              <a:t>New </a:t>
            </a:r>
            <a:r>
              <a:rPr sz="1652" spc="-53" dirty="0">
                <a:latin typeface="Arial"/>
                <a:cs typeface="Arial"/>
              </a:rPr>
              <a:t>York </a:t>
            </a:r>
            <a:r>
              <a:rPr sz="1652" spc="7" dirty="0">
                <a:latin typeface="Arial"/>
                <a:cs typeface="Arial"/>
              </a:rPr>
              <a:t>City </a:t>
            </a:r>
            <a:r>
              <a:rPr sz="1652" spc="4" dirty="0">
                <a:latin typeface="Arial"/>
                <a:cs typeface="Arial"/>
              </a:rPr>
              <a:t>in </a:t>
            </a:r>
            <a:r>
              <a:rPr sz="1652" spc="7" dirty="0">
                <a:latin typeface="Arial"/>
                <a:cs typeface="Arial"/>
              </a:rPr>
              <a:t>the</a:t>
            </a:r>
            <a:r>
              <a:rPr sz="1652" spc="14" dirty="0">
                <a:latin typeface="Arial"/>
                <a:cs typeface="Arial"/>
              </a:rPr>
              <a:t> </a:t>
            </a:r>
            <a:r>
              <a:rPr sz="1652" spc="7" dirty="0">
                <a:latin typeface="Arial"/>
                <a:cs typeface="Arial"/>
              </a:rPr>
              <a:t>1990s</a:t>
            </a:r>
            <a:endParaRPr sz="1652">
              <a:latin typeface="Arial"/>
              <a:cs typeface="Arial"/>
            </a:endParaRPr>
          </a:p>
          <a:p>
            <a:pPr marL="8929">
              <a:spcBef>
                <a:spcPts val="664"/>
              </a:spcBef>
            </a:pPr>
            <a:r>
              <a:rPr sz="1652" spc="7" dirty="0">
                <a:latin typeface="Arial"/>
                <a:cs typeface="Arial"/>
              </a:rPr>
              <a:t>Crime </a:t>
            </a:r>
            <a:r>
              <a:rPr sz="1652" spc="4" dirty="0">
                <a:latin typeface="Arial"/>
                <a:cs typeface="Arial"/>
              </a:rPr>
              <a:t>in </a:t>
            </a:r>
            <a:r>
              <a:rPr sz="1652" spc="11" dirty="0">
                <a:latin typeface="Arial"/>
                <a:cs typeface="Arial"/>
              </a:rPr>
              <a:t>New </a:t>
            </a:r>
            <a:r>
              <a:rPr sz="1652" spc="-53" dirty="0">
                <a:latin typeface="Arial"/>
                <a:cs typeface="Arial"/>
              </a:rPr>
              <a:t>York </a:t>
            </a:r>
            <a:r>
              <a:rPr sz="1652" spc="4" dirty="0">
                <a:latin typeface="Arial"/>
                <a:cs typeface="Arial"/>
              </a:rPr>
              <a:t>fell </a:t>
            </a:r>
            <a:r>
              <a:rPr sz="1652" spc="21" dirty="0">
                <a:latin typeface="Arial"/>
                <a:cs typeface="Arial"/>
              </a:rPr>
              <a:t>dramatically </a:t>
            </a:r>
            <a:r>
              <a:rPr sz="1652" spc="4" dirty="0">
                <a:latin typeface="Arial"/>
                <a:cs typeface="Arial"/>
              </a:rPr>
              <a:t>in </a:t>
            </a:r>
            <a:r>
              <a:rPr sz="1652" spc="7" dirty="0">
                <a:latin typeface="Arial"/>
                <a:cs typeface="Arial"/>
              </a:rPr>
              <a:t>the</a:t>
            </a:r>
            <a:r>
              <a:rPr sz="1652" spc="46" dirty="0">
                <a:latin typeface="Arial"/>
                <a:cs typeface="Arial"/>
              </a:rPr>
              <a:t> </a:t>
            </a:r>
            <a:r>
              <a:rPr sz="1652" spc="7" dirty="0">
                <a:latin typeface="Arial"/>
                <a:cs typeface="Arial"/>
              </a:rPr>
              <a:t>1990s</a:t>
            </a:r>
            <a:endParaRPr sz="1652">
              <a:latin typeface="Arial"/>
              <a:cs typeface="Arial"/>
            </a:endParaRPr>
          </a:p>
          <a:p>
            <a:pPr marL="8929" marR="8036">
              <a:lnSpc>
                <a:spcPts val="1969"/>
              </a:lnSpc>
              <a:spcBef>
                <a:spcPts val="805"/>
              </a:spcBef>
            </a:pPr>
            <a:r>
              <a:rPr sz="1652" spc="7" dirty="0">
                <a:latin typeface="Arial"/>
                <a:cs typeface="Arial"/>
              </a:rPr>
              <a:t>Is this </a:t>
            </a:r>
            <a:r>
              <a:rPr sz="1652" b="1" spc="7" dirty="0">
                <a:latin typeface="Arial"/>
                <a:cs typeface="Arial"/>
              </a:rPr>
              <a:t>evidence </a:t>
            </a:r>
            <a:r>
              <a:rPr sz="1652" spc="7" dirty="0">
                <a:latin typeface="Arial"/>
                <a:cs typeface="Arial"/>
              </a:rPr>
              <a:t>a </a:t>
            </a:r>
            <a:r>
              <a:rPr sz="1652" spc="32" dirty="0">
                <a:latin typeface="Arial"/>
                <a:cs typeface="Arial"/>
              </a:rPr>
              <a:t>credit </a:t>
            </a:r>
            <a:r>
              <a:rPr sz="1652" spc="7" dirty="0">
                <a:latin typeface="Arial"/>
                <a:cs typeface="Arial"/>
              </a:rPr>
              <a:t>to the </a:t>
            </a:r>
            <a:r>
              <a:rPr sz="1652" spc="35" dirty="0">
                <a:latin typeface="Arial"/>
                <a:cs typeface="Arial"/>
              </a:rPr>
              <a:t>success </a:t>
            </a:r>
            <a:r>
              <a:rPr sz="1652" spc="7" dirty="0">
                <a:latin typeface="Arial"/>
                <a:cs typeface="Arial"/>
              </a:rPr>
              <a:t>of </a:t>
            </a:r>
            <a:r>
              <a:rPr sz="1652" spc="-21" dirty="0">
                <a:latin typeface="Arial"/>
                <a:cs typeface="Arial"/>
              </a:rPr>
              <a:t>NYC  </a:t>
            </a:r>
            <a:r>
              <a:rPr sz="1652" spc="21" dirty="0">
                <a:latin typeface="Arial"/>
                <a:cs typeface="Arial"/>
              </a:rPr>
              <a:t>policy? </a:t>
            </a:r>
            <a:r>
              <a:rPr sz="1652" b="1" spc="4" dirty="0">
                <a:latin typeface="Arial"/>
                <a:cs typeface="Arial"/>
              </a:rPr>
              <a:t>Is </a:t>
            </a:r>
            <a:r>
              <a:rPr sz="1652" b="1" spc="7" dirty="0">
                <a:latin typeface="Arial"/>
                <a:cs typeface="Arial"/>
              </a:rPr>
              <a:t>the “broken windows” theory</a:t>
            </a:r>
            <a:r>
              <a:rPr sz="1652" b="1" spc="-60" dirty="0">
                <a:latin typeface="Arial"/>
                <a:cs typeface="Arial"/>
              </a:rPr>
              <a:t> </a:t>
            </a:r>
            <a:r>
              <a:rPr sz="1652" b="1" spc="-11" dirty="0">
                <a:latin typeface="Arial"/>
                <a:cs typeface="Arial"/>
              </a:rPr>
              <a:t>true</a:t>
            </a:r>
            <a:r>
              <a:rPr sz="1652" spc="-11" dirty="0">
                <a:latin typeface="Arial"/>
                <a:cs typeface="Arial"/>
              </a:rPr>
              <a:t>?</a:t>
            </a:r>
            <a:endParaRPr sz="1652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2220516" y="5165244"/>
            <a:ext cx="97780" cy="201005"/>
          </a:xfrm>
          <a:prstGeom prst="rect">
            <a:avLst/>
          </a:prstGeom>
        </p:spPr>
        <p:txBody>
          <a:bodyPr vert="horz" wrap="square" lIns="0" tIns="11609" rIns="0" bIns="0" rtlCol="0">
            <a:spAutoFit/>
          </a:bodyPr>
          <a:lstStyle/>
          <a:p>
            <a:pPr marL="8929">
              <a:spcBef>
                <a:spcPts val="91"/>
              </a:spcBef>
            </a:pPr>
            <a:r>
              <a:rPr sz="1230" spc="193" dirty="0">
                <a:latin typeface="Arial"/>
                <a:cs typeface="Arial"/>
              </a:rPr>
              <a:t>•</a:t>
            </a:r>
            <a:endParaRPr sz="123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2220516" y="5509572"/>
            <a:ext cx="97780" cy="201005"/>
          </a:xfrm>
          <a:prstGeom prst="rect">
            <a:avLst/>
          </a:prstGeom>
        </p:spPr>
        <p:txBody>
          <a:bodyPr vert="horz" wrap="square" lIns="0" tIns="11609" rIns="0" bIns="0" rtlCol="0">
            <a:spAutoFit/>
          </a:bodyPr>
          <a:lstStyle/>
          <a:p>
            <a:pPr marL="8929">
              <a:spcBef>
                <a:spcPts val="91"/>
              </a:spcBef>
            </a:pPr>
            <a:r>
              <a:rPr sz="1230" spc="193" dirty="0">
                <a:latin typeface="Arial"/>
                <a:cs typeface="Arial"/>
              </a:rPr>
              <a:t>•</a:t>
            </a:r>
            <a:endParaRPr sz="1230">
              <a:latin typeface="Arial"/>
              <a:cs typeface="Arial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7364158" y="2082566"/>
            <a:ext cx="3107388" cy="3916159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sz="1266"/>
          </a:p>
        </p:txBody>
      </p:sp>
      <p:sp>
        <p:nvSpPr>
          <p:cNvPr id="9" name="object 9"/>
          <p:cNvSpPr txBox="1"/>
          <p:nvPr/>
        </p:nvSpPr>
        <p:spPr>
          <a:xfrm>
            <a:off x="7553825" y="5771471"/>
            <a:ext cx="946993" cy="182142"/>
          </a:xfrm>
          <a:prstGeom prst="rect">
            <a:avLst/>
          </a:prstGeom>
        </p:spPr>
        <p:txBody>
          <a:bodyPr vert="horz" wrap="square" lIns="0" tIns="8930" rIns="0" bIns="0" rtlCol="0">
            <a:spAutoFit/>
          </a:bodyPr>
          <a:lstStyle/>
          <a:p>
            <a:pPr marL="8929">
              <a:spcBef>
                <a:spcPts val="70"/>
              </a:spcBef>
            </a:pPr>
            <a:r>
              <a:rPr sz="1125" dirty="0">
                <a:latin typeface="Arial"/>
                <a:cs typeface="Arial"/>
              </a:rPr>
              <a:t>CC by</a:t>
            </a:r>
            <a:r>
              <a:rPr sz="1125" spc="-67" dirty="0">
                <a:latin typeface="Arial"/>
                <a:cs typeface="Arial"/>
              </a:rPr>
              <a:t> </a:t>
            </a:r>
            <a:r>
              <a:rPr sz="1125" dirty="0">
                <a:latin typeface="Arial"/>
                <a:cs typeface="Arial"/>
              </a:rPr>
              <a:t>Michael</a:t>
            </a:r>
            <a:endParaRPr sz="1125">
              <a:latin typeface="Arial"/>
              <a:cs typeface="Arial"/>
            </a:endParaRPr>
          </a:p>
        </p:txBody>
      </p:sp>
      <p:sp>
        <p:nvSpPr>
          <p:cNvPr id="10" name="object 10"/>
          <p:cNvSpPr txBox="1">
            <a:spLocks noGrp="1"/>
          </p:cNvSpPr>
          <p:nvPr>
            <p:ph type="sldNum" sz="quarter" idx="7"/>
          </p:nvPr>
        </p:nvSpPr>
        <p:spPr>
          <a:xfrm>
            <a:off x="6330848" y="9340851"/>
            <a:ext cx="330834" cy="25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b="0" i="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6788">
              <a:lnSpc>
                <a:spcPts val="1297"/>
              </a:lnSpc>
            </a:pPr>
            <a:fld id="{81D60167-4931-47E6-BA6A-407CBD079E47}" type="slidenum">
              <a:rPr lang="en-GB" spc="-5" smtClean="0"/>
              <a:pPr marL="38100">
                <a:lnSpc>
                  <a:spcPts val="1845"/>
                </a:lnSpc>
              </a:pPr>
              <a:t>16</a:t>
            </a:fld>
            <a:endParaRPr spc="-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object 13"/>
          <p:cNvSpPr txBox="1">
            <a:spLocks noGrp="1"/>
          </p:cNvSpPr>
          <p:nvPr>
            <p:ph type="sldNum" sz="quarter" idx="7"/>
          </p:nvPr>
        </p:nvSpPr>
        <p:spPr>
          <a:xfrm>
            <a:off x="6330848" y="9340851"/>
            <a:ext cx="330834" cy="25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b="0" i="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6788">
              <a:lnSpc>
                <a:spcPts val="1297"/>
              </a:lnSpc>
            </a:pPr>
            <a:fld id="{81D60167-4931-47E6-BA6A-407CBD079E47}" type="slidenum">
              <a:rPr lang="en-GB" spc="-5" smtClean="0"/>
              <a:pPr marL="38100">
                <a:lnSpc>
                  <a:spcPts val="1845"/>
                </a:lnSpc>
              </a:pPr>
              <a:t>17</a:t>
            </a:fld>
            <a:endParaRPr spc="-4" dirty="0"/>
          </a:p>
        </p:txBody>
      </p:sp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341012" y="612576"/>
            <a:ext cx="5510063" cy="655348"/>
          </a:xfrm>
          <a:prstGeom prst="rect">
            <a:avLst/>
          </a:prstGeom>
        </p:spPr>
        <p:txBody>
          <a:bodyPr vert="horz" wrap="square" lIns="0" tIns="8930" rIns="0" bIns="0" rtlCol="0" anchor="t">
            <a:spAutoFit/>
          </a:bodyPr>
          <a:lstStyle/>
          <a:p>
            <a:pPr marL="8929">
              <a:spcBef>
                <a:spcPts val="70"/>
              </a:spcBef>
            </a:pPr>
            <a:r>
              <a:rPr spc="-77" dirty="0"/>
              <a:t>What </a:t>
            </a:r>
            <a:r>
              <a:rPr spc="-4" dirty="0"/>
              <a:t>is a</a:t>
            </a:r>
            <a:r>
              <a:rPr spc="21" dirty="0"/>
              <a:t> </a:t>
            </a:r>
            <a:r>
              <a:rPr spc="-32" dirty="0"/>
              <a:t>theory?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220516" y="2386816"/>
            <a:ext cx="138410" cy="301085"/>
          </a:xfrm>
          <a:prstGeom prst="rect">
            <a:avLst/>
          </a:prstGeom>
        </p:spPr>
        <p:txBody>
          <a:bodyPr vert="horz" wrap="square" lIns="0" tIns="8930" rIns="0" bIns="0" rtlCol="0">
            <a:spAutoFit/>
          </a:bodyPr>
          <a:lstStyle/>
          <a:p>
            <a:pPr marL="8929">
              <a:spcBef>
                <a:spcPts val="70"/>
              </a:spcBef>
            </a:pPr>
            <a:r>
              <a:rPr sz="1898" spc="281" dirty="0">
                <a:latin typeface="Arial"/>
                <a:cs typeface="Arial"/>
              </a:rPr>
              <a:t>•</a:t>
            </a:r>
            <a:endParaRPr sz="1898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2533055" y="2337078"/>
            <a:ext cx="4359027" cy="398483"/>
          </a:xfrm>
          <a:prstGeom prst="rect">
            <a:avLst/>
          </a:prstGeom>
        </p:spPr>
        <p:txBody>
          <a:bodyPr vert="horz" wrap="square" lIns="0" tIns="8930" rIns="0" bIns="0" rtlCol="0">
            <a:spAutoFit/>
          </a:bodyPr>
          <a:lstStyle/>
          <a:p>
            <a:pPr marL="8929">
              <a:spcBef>
                <a:spcPts val="70"/>
              </a:spcBef>
            </a:pPr>
            <a:r>
              <a:rPr sz="2531" spc="-18" dirty="0">
                <a:latin typeface="Arial"/>
                <a:cs typeface="Arial"/>
              </a:rPr>
              <a:t>Theories </a:t>
            </a:r>
            <a:r>
              <a:rPr sz="2531" spc="14" dirty="0">
                <a:latin typeface="Arial"/>
                <a:cs typeface="Arial"/>
              </a:rPr>
              <a:t>identify </a:t>
            </a:r>
            <a:r>
              <a:rPr sz="2531" dirty="0">
                <a:latin typeface="Arial"/>
                <a:cs typeface="Arial"/>
              </a:rPr>
              <a:t>key</a:t>
            </a:r>
            <a:r>
              <a:rPr sz="2531" spc="-32" dirty="0">
                <a:latin typeface="Arial"/>
                <a:cs typeface="Arial"/>
              </a:rPr>
              <a:t> </a:t>
            </a:r>
            <a:r>
              <a:rPr sz="2531" spc="14" dirty="0">
                <a:latin typeface="Arial"/>
                <a:cs typeface="Arial"/>
              </a:rPr>
              <a:t>variables</a:t>
            </a:r>
            <a:endParaRPr sz="2531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2533055" y="3030066"/>
            <a:ext cx="84832" cy="252482"/>
          </a:xfrm>
          <a:prstGeom prst="rect">
            <a:avLst/>
          </a:prstGeom>
        </p:spPr>
        <p:txBody>
          <a:bodyPr vert="horz" wrap="square" lIns="0" tIns="8930" rIns="0" bIns="0" rtlCol="0">
            <a:spAutoFit/>
          </a:bodyPr>
          <a:lstStyle/>
          <a:p>
            <a:pPr marL="8929">
              <a:spcBef>
                <a:spcPts val="70"/>
              </a:spcBef>
            </a:pPr>
            <a:r>
              <a:rPr sz="1582" dirty="0">
                <a:latin typeface="Arial"/>
                <a:cs typeface="Arial"/>
              </a:rPr>
              <a:t>-</a:t>
            </a:r>
            <a:endParaRPr sz="1582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2845594" y="2992338"/>
            <a:ext cx="5248870" cy="333593"/>
          </a:xfrm>
          <a:prstGeom prst="rect">
            <a:avLst/>
          </a:prstGeom>
        </p:spPr>
        <p:txBody>
          <a:bodyPr vert="horz" wrap="square" lIns="0" tIns="8930" rIns="0" bIns="0" rtlCol="0">
            <a:spAutoFit/>
          </a:bodyPr>
          <a:lstStyle/>
          <a:p>
            <a:pPr marL="8929">
              <a:spcBef>
                <a:spcPts val="70"/>
              </a:spcBef>
            </a:pPr>
            <a:r>
              <a:rPr sz="2109" spc="28" dirty="0">
                <a:latin typeface="Arial"/>
                <a:cs typeface="Arial"/>
              </a:rPr>
              <a:t>e.g. </a:t>
            </a:r>
            <a:r>
              <a:rPr sz="2109" spc="18" dirty="0">
                <a:latin typeface="Arial"/>
                <a:cs typeface="Arial"/>
              </a:rPr>
              <a:t>‘disorder’ </a:t>
            </a:r>
            <a:r>
              <a:rPr sz="2109" spc="35" dirty="0">
                <a:latin typeface="Arial"/>
                <a:cs typeface="Arial"/>
              </a:rPr>
              <a:t>and </a:t>
            </a:r>
            <a:r>
              <a:rPr sz="2109" dirty="0">
                <a:latin typeface="Arial"/>
                <a:cs typeface="Arial"/>
              </a:rPr>
              <a:t>the </a:t>
            </a:r>
            <a:r>
              <a:rPr sz="2109" spc="28" dirty="0">
                <a:latin typeface="Arial"/>
                <a:cs typeface="Arial"/>
              </a:rPr>
              <a:t>‘occurrence </a:t>
            </a:r>
            <a:r>
              <a:rPr sz="2109" dirty="0">
                <a:latin typeface="Arial"/>
                <a:cs typeface="Arial"/>
              </a:rPr>
              <a:t>of</a:t>
            </a:r>
            <a:r>
              <a:rPr sz="2109" spc="-137" dirty="0">
                <a:latin typeface="Arial"/>
                <a:cs typeface="Arial"/>
              </a:rPr>
              <a:t> </a:t>
            </a:r>
            <a:r>
              <a:rPr sz="2109" spc="18" dirty="0">
                <a:latin typeface="Arial"/>
                <a:cs typeface="Arial"/>
              </a:rPr>
              <a:t>crime’</a:t>
            </a:r>
            <a:endParaRPr sz="2109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2220516" y="3681621"/>
            <a:ext cx="138410" cy="301085"/>
          </a:xfrm>
          <a:prstGeom prst="rect">
            <a:avLst/>
          </a:prstGeom>
        </p:spPr>
        <p:txBody>
          <a:bodyPr vert="horz" wrap="square" lIns="0" tIns="8930" rIns="0" bIns="0" rtlCol="0">
            <a:spAutoFit/>
          </a:bodyPr>
          <a:lstStyle/>
          <a:p>
            <a:pPr marL="8929">
              <a:spcBef>
                <a:spcPts val="70"/>
              </a:spcBef>
            </a:pPr>
            <a:r>
              <a:rPr sz="1898" spc="281" dirty="0">
                <a:latin typeface="Arial"/>
                <a:cs typeface="Arial"/>
              </a:rPr>
              <a:t>•</a:t>
            </a:r>
            <a:endParaRPr sz="1898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2533055" y="3631883"/>
            <a:ext cx="7247781" cy="398483"/>
          </a:xfrm>
          <a:prstGeom prst="rect">
            <a:avLst/>
          </a:prstGeom>
        </p:spPr>
        <p:txBody>
          <a:bodyPr vert="horz" wrap="square" lIns="0" tIns="8930" rIns="0" bIns="0" rtlCol="0">
            <a:spAutoFit/>
          </a:bodyPr>
          <a:lstStyle/>
          <a:p>
            <a:pPr marL="8929">
              <a:spcBef>
                <a:spcPts val="70"/>
              </a:spcBef>
            </a:pPr>
            <a:r>
              <a:rPr sz="2531" spc="-18" dirty="0">
                <a:latin typeface="Arial"/>
                <a:cs typeface="Arial"/>
              </a:rPr>
              <a:t>Theories </a:t>
            </a:r>
            <a:r>
              <a:rPr sz="2531" spc="14" dirty="0">
                <a:latin typeface="Arial"/>
                <a:cs typeface="Arial"/>
              </a:rPr>
              <a:t>establish </a:t>
            </a:r>
            <a:r>
              <a:rPr sz="2531" spc="4" dirty="0">
                <a:latin typeface="Arial"/>
                <a:cs typeface="Arial"/>
              </a:rPr>
              <a:t>relationships </a:t>
            </a:r>
            <a:r>
              <a:rPr sz="2531" spc="18" dirty="0">
                <a:latin typeface="Arial"/>
                <a:cs typeface="Arial"/>
              </a:rPr>
              <a:t>between</a:t>
            </a:r>
            <a:r>
              <a:rPr sz="2531" spc="7" dirty="0">
                <a:latin typeface="Arial"/>
                <a:cs typeface="Arial"/>
              </a:rPr>
              <a:t> </a:t>
            </a:r>
            <a:r>
              <a:rPr sz="2531" spc="14" dirty="0">
                <a:latin typeface="Arial"/>
                <a:cs typeface="Arial"/>
              </a:rPr>
              <a:t>variables</a:t>
            </a:r>
            <a:endParaRPr sz="2531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2533055" y="4324871"/>
            <a:ext cx="84832" cy="252482"/>
          </a:xfrm>
          <a:prstGeom prst="rect">
            <a:avLst/>
          </a:prstGeom>
        </p:spPr>
        <p:txBody>
          <a:bodyPr vert="horz" wrap="square" lIns="0" tIns="8930" rIns="0" bIns="0" rtlCol="0">
            <a:spAutoFit/>
          </a:bodyPr>
          <a:lstStyle/>
          <a:p>
            <a:pPr marL="8929">
              <a:spcBef>
                <a:spcPts val="70"/>
              </a:spcBef>
            </a:pPr>
            <a:r>
              <a:rPr sz="1582" dirty="0">
                <a:latin typeface="Arial"/>
                <a:cs typeface="Arial"/>
              </a:rPr>
              <a:t>-</a:t>
            </a:r>
            <a:endParaRPr sz="1582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2845594" y="4287143"/>
            <a:ext cx="5874841" cy="658169"/>
          </a:xfrm>
          <a:prstGeom prst="rect">
            <a:avLst/>
          </a:prstGeom>
        </p:spPr>
        <p:txBody>
          <a:bodyPr vert="horz" wrap="square" lIns="0" tIns="8930" rIns="0" bIns="0" rtlCol="0">
            <a:spAutoFit/>
          </a:bodyPr>
          <a:lstStyle/>
          <a:p>
            <a:pPr marL="8929" marR="3572">
              <a:spcBef>
                <a:spcPts val="70"/>
              </a:spcBef>
            </a:pPr>
            <a:r>
              <a:rPr sz="2109" spc="21" dirty="0">
                <a:latin typeface="Arial"/>
                <a:cs typeface="Arial"/>
              </a:rPr>
              <a:t>Based </a:t>
            </a:r>
            <a:r>
              <a:rPr sz="2109" spc="-4" dirty="0">
                <a:latin typeface="Arial"/>
                <a:cs typeface="Arial"/>
              </a:rPr>
              <a:t>on </a:t>
            </a:r>
            <a:r>
              <a:rPr sz="2109" dirty="0">
                <a:latin typeface="Arial"/>
                <a:cs typeface="Arial"/>
              </a:rPr>
              <a:t>the formulation of </a:t>
            </a:r>
            <a:r>
              <a:rPr sz="2109" spc="-4" dirty="0">
                <a:latin typeface="Arial"/>
                <a:cs typeface="Arial"/>
              </a:rPr>
              <a:t>a </a:t>
            </a:r>
            <a:r>
              <a:rPr sz="2109" spc="18" dirty="0">
                <a:latin typeface="Arial"/>
                <a:cs typeface="Arial"/>
              </a:rPr>
              <a:t>causal </a:t>
            </a:r>
            <a:r>
              <a:rPr sz="2109" spc="25" dirty="0">
                <a:latin typeface="Arial"/>
                <a:cs typeface="Arial"/>
              </a:rPr>
              <a:t>process </a:t>
            </a:r>
            <a:r>
              <a:rPr sz="2109" spc="-4" dirty="0">
                <a:latin typeface="Arial"/>
                <a:cs typeface="Arial"/>
              </a:rPr>
              <a:t>or  </a:t>
            </a:r>
            <a:r>
              <a:rPr sz="2109" spc="11" dirty="0">
                <a:latin typeface="Arial"/>
                <a:cs typeface="Arial"/>
              </a:rPr>
              <a:t>mechanism </a:t>
            </a:r>
            <a:r>
              <a:rPr sz="2109" dirty="0">
                <a:latin typeface="Arial"/>
                <a:cs typeface="Arial"/>
              </a:rPr>
              <a:t>that </a:t>
            </a:r>
            <a:r>
              <a:rPr sz="2109" spc="39" dirty="0">
                <a:latin typeface="Arial"/>
                <a:cs typeface="Arial"/>
              </a:rPr>
              <a:t>produces </a:t>
            </a:r>
            <a:r>
              <a:rPr sz="2109" spc="-4" dirty="0">
                <a:latin typeface="Arial"/>
                <a:cs typeface="Arial"/>
              </a:rPr>
              <a:t>an </a:t>
            </a:r>
            <a:r>
              <a:rPr sz="2109" spc="14" dirty="0">
                <a:latin typeface="Arial"/>
                <a:cs typeface="Arial"/>
              </a:rPr>
              <a:t>outcome </a:t>
            </a:r>
            <a:r>
              <a:rPr sz="2109" dirty="0">
                <a:latin typeface="Arial"/>
                <a:cs typeface="Arial"/>
              </a:rPr>
              <a:t>of</a:t>
            </a:r>
            <a:r>
              <a:rPr sz="2109" spc="-67" dirty="0">
                <a:latin typeface="Arial"/>
                <a:cs typeface="Arial"/>
              </a:rPr>
              <a:t> </a:t>
            </a:r>
            <a:r>
              <a:rPr sz="2109" spc="-7" dirty="0">
                <a:latin typeface="Arial"/>
                <a:cs typeface="Arial"/>
              </a:rPr>
              <a:t>interest</a:t>
            </a:r>
            <a:endParaRPr sz="2109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2845594" y="5234610"/>
            <a:ext cx="93762" cy="203814"/>
          </a:xfrm>
          <a:prstGeom prst="rect">
            <a:avLst/>
          </a:prstGeom>
        </p:spPr>
        <p:txBody>
          <a:bodyPr vert="horz" wrap="square" lIns="0" tIns="8930" rIns="0" bIns="0" rtlCol="0">
            <a:spAutoFit/>
          </a:bodyPr>
          <a:lstStyle/>
          <a:p>
            <a:pPr marL="8929">
              <a:spcBef>
                <a:spcPts val="70"/>
              </a:spcBef>
            </a:pPr>
            <a:r>
              <a:rPr sz="1266" spc="7" dirty="0">
                <a:latin typeface="Klaudia"/>
                <a:cs typeface="Klaudia"/>
              </a:rPr>
              <a:t>‣</a:t>
            </a:r>
            <a:endParaRPr sz="1266">
              <a:latin typeface="Klaudia"/>
              <a:cs typeface="Klaudia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3158133" y="5201364"/>
            <a:ext cx="6731645" cy="515302"/>
          </a:xfrm>
          <a:prstGeom prst="rect">
            <a:avLst/>
          </a:prstGeom>
        </p:spPr>
        <p:txBody>
          <a:bodyPr vert="horz" wrap="square" lIns="0" tIns="7144" rIns="0" bIns="0" rtlCol="0">
            <a:spAutoFit/>
          </a:bodyPr>
          <a:lstStyle/>
          <a:p>
            <a:pPr marL="8929" marR="3572">
              <a:lnSpc>
                <a:spcPct val="100699"/>
              </a:lnSpc>
              <a:spcBef>
                <a:spcPts val="56"/>
              </a:spcBef>
            </a:pPr>
            <a:r>
              <a:rPr sz="1687" spc="21" dirty="0">
                <a:latin typeface="Arial"/>
                <a:cs typeface="Arial"/>
              </a:rPr>
              <a:t>e.g. </a:t>
            </a:r>
            <a:r>
              <a:rPr sz="1687" spc="18" dirty="0">
                <a:latin typeface="Arial"/>
                <a:cs typeface="Arial"/>
              </a:rPr>
              <a:t>disorder </a:t>
            </a:r>
            <a:r>
              <a:rPr sz="1687" spc="-4" dirty="0">
                <a:latin typeface="Arial"/>
                <a:cs typeface="Arial"/>
              </a:rPr>
              <a:t>in a </a:t>
            </a:r>
            <a:r>
              <a:rPr sz="1687" spc="21" dirty="0">
                <a:latin typeface="Arial"/>
                <a:cs typeface="Arial"/>
              </a:rPr>
              <a:t>neighbourhood </a:t>
            </a:r>
            <a:r>
              <a:rPr sz="1687" i="1" spc="14" dirty="0">
                <a:latin typeface="Arial"/>
                <a:cs typeface="Arial"/>
              </a:rPr>
              <a:t>causes </a:t>
            </a:r>
            <a:r>
              <a:rPr sz="1687" spc="18" dirty="0">
                <a:latin typeface="Arial"/>
                <a:cs typeface="Arial"/>
              </a:rPr>
              <a:t>crime </a:t>
            </a:r>
            <a:r>
              <a:rPr sz="1687" spc="25" dirty="0">
                <a:latin typeface="Arial"/>
                <a:cs typeface="Arial"/>
              </a:rPr>
              <a:t>because </a:t>
            </a:r>
            <a:r>
              <a:rPr sz="1687" dirty="0">
                <a:latin typeface="Arial"/>
                <a:cs typeface="Arial"/>
              </a:rPr>
              <a:t>it </a:t>
            </a:r>
            <a:r>
              <a:rPr sz="1687" spc="11" dirty="0">
                <a:latin typeface="Arial"/>
                <a:cs typeface="Arial"/>
              </a:rPr>
              <a:t>signals</a:t>
            </a:r>
            <a:r>
              <a:rPr sz="1687" spc="-102" dirty="0">
                <a:latin typeface="Arial"/>
                <a:cs typeface="Arial"/>
              </a:rPr>
              <a:t> </a:t>
            </a:r>
            <a:r>
              <a:rPr sz="1687" dirty="0">
                <a:latin typeface="Arial"/>
                <a:cs typeface="Arial"/>
              </a:rPr>
              <a:t>that  </a:t>
            </a:r>
            <a:r>
              <a:rPr sz="1687" spc="-4" dirty="0">
                <a:latin typeface="Arial"/>
                <a:cs typeface="Arial"/>
              </a:rPr>
              <a:t>no one </a:t>
            </a:r>
            <a:r>
              <a:rPr sz="1687" spc="11" dirty="0">
                <a:latin typeface="Arial"/>
                <a:cs typeface="Arial"/>
              </a:rPr>
              <a:t>cares </a:t>
            </a:r>
            <a:r>
              <a:rPr sz="1687" spc="28" dirty="0">
                <a:latin typeface="Arial"/>
                <a:cs typeface="Arial"/>
              </a:rPr>
              <a:t>and </a:t>
            </a:r>
            <a:r>
              <a:rPr sz="1687" spc="-4" dirty="0">
                <a:latin typeface="Arial"/>
                <a:cs typeface="Arial"/>
              </a:rPr>
              <a:t>rules </a:t>
            </a:r>
            <a:r>
              <a:rPr sz="1687" spc="28" dirty="0">
                <a:latin typeface="Arial"/>
                <a:cs typeface="Arial"/>
              </a:rPr>
              <a:t>can </a:t>
            </a:r>
            <a:r>
              <a:rPr sz="1687" spc="46" dirty="0">
                <a:latin typeface="Arial"/>
                <a:cs typeface="Arial"/>
              </a:rPr>
              <a:t>be </a:t>
            </a:r>
            <a:r>
              <a:rPr sz="1687" spc="7" dirty="0">
                <a:latin typeface="Arial"/>
                <a:cs typeface="Arial"/>
              </a:rPr>
              <a:t>broken </a:t>
            </a:r>
            <a:r>
              <a:rPr sz="1687" spc="-4" dirty="0">
                <a:latin typeface="Arial"/>
                <a:cs typeface="Arial"/>
              </a:rPr>
              <a:t>with</a:t>
            </a:r>
            <a:r>
              <a:rPr sz="1687" spc="-105" dirty="0">
                <a:latin typeface="Arial"/>
                <a:cs typeface="Arial"/>
              </a:rPr>
              <a:t> </a:t>
            </a:r>
            <a:r>
              <a:rPr sz="1687" spc="11" dirty="0">
                <a:latin typeface="Arial"/>
                <a:cs typeface="Arial"/>
              </a:rPr>
              <a:t>impunity</a:t>
            </a:r>
            <a:endParaRPr sz="1687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ject 15"/>
          <p:cNvSpPr txBox="1">
            <a:spLocks noGrp="1"/>
          </p:cNvSpPr>
          <p:nvPr>
            <p:ph type="sldNum" sz="quarter" idx="7"/>
          </p:nvPr>
        </p:nvSpPr>
        <p:spPr>
          <a:xfrm>
            <a:off x="6330848" y="9340851"/>
            <a:ext cx="330834" cy="25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b="0" i="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6788">
              <a:lnSpc>
                <a:spcPts val="1297"/>
              </a:lnSpc>
            </a:pPr>
            <a:fld id="{81D60167-4931-47E6-BA6A-407CBD079E47}" type="slidenum">
              <a:rPr lang="en-GB" spc="-5" smtClean="0"/>
              <a:pPr marL="38100">
                <a:lnSpc>
                  <a:spcPts val="1845"/>
                </a:lnSpc>
              </a:pPr>
              <a:t>18</a:t>
            </a:fld>
            <a:endParaRPr spc="-4" dirty="0"/>
          </a:p>
        </p:txBody>
      </p:sp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823930" y="612576"/>
            <a:ext cx="4544318" cy="655348"/>
          </a:xfrm>
          <a:prstGeom prst="rect">
            <a:avLst/>
          </a:prstGeom>
        </p:spPr>
        <p:txBody>
          <a:bodyPr vert="horz" wrap="square" lIns="0" tIns="8930" rIns="0" bIns="0" rtlCol="0" anchor="t">
            <a:spAutoFit/>
          </a:bodyPr>
          <a:lstStyle/>
          <a:p>
            <a:pPr marL="8929">
              <a:spcBef>
                <a:spcPts val="70"/>
              </a:spcBef>
            </a:pPr>
            <a:r>
              <a:rPr spc="74" dirty="0"/>
              <a:t>Good</a:t>
            </a:r>
            <a:r>
              <a:rPr spc="-35" dirty="0"/>
              <a:t> </a:t>
            </a:r>
            <a:r>
              <a:rPr spc="-4" dirty="0"/>
              <a:t>theories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220516" y="1968488"/>
            <a:ext cx="125462" cy="268640"/>
          </a:xfrm>
          <a:prstGeom prst="rect">
            <a:avLst/>
          </a:prstGeom>
        </p:spPr>
        <p:txBody>
          <a:bodyPr vert="horz" wrap="square" lIns="0" tIns="8930" rIns="0" bIns="0" rtlCol="0">
            <a:spAutoFit/>
          </a:bodyPr>
          <a:lstStyle/>
          <a:p>
            <a:pPr marL="8929">
              <a:spcBef>
                <a:spcPts val="70"/>
              </a:spcBef>
            </a:pPr>
            <a:r>
              <a:rPr sz="1687" spc="253" dirty="0">
                <a:latin typeface="Arial"/>
                <a:cs typeface="Arial"/>
              </a:rPr>
              <a:t>•</a:t>
            </a:r>
            <a:endParaRPr sz="1687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2498675" y="1916231"/>
            <a:ext cx="3866555" cy="355266"/>
          </a:xfrm>
          <a:prstGeom prst="rect">
            <a:avLst/>
          </a:prstGeom>
        </p:spPr>
        <p:txBody>
          <a:bodyPr vert="horz" wrap="square" lIns="0" tIns="8930" rIns="0" bIns="0" rtlCol="0">
            <a:spAutoFit/>
          </a:bodyPr>
          <a:lstStyle/>
          <a:p>
            <a:pPr marL="8929">
              <a:spcBef>
                <a:spcPts val="70"/>
              </a:spcBef>
            </a:pPr>
            <a:r>
              <a:rPr sz="2250" dirty="0">
                <a:latin typeface="Arial"/>
                <a:cs typeface="Arial"/>
              </a:rPr>
              <a:t>Generate </a:t>
            </a:r>
            <a:r>
              <a:rPr sz="2250" spc="14" dirty="0">
                <a:latin typeface="Arial"/>
                <a:cs typeface="Arial"/>
              </a:rPr>
              <a:t>testable</a:t>
            </a:r>
            <a:r>
              <a:rPr sz="2250" spc="-11" dirty="0">
                <a:latin typeface="Arial"/>
                <a:cs typeface="Arial"/>
              </a:rPr>
              <a:t> </a:t>
            </a:r>
            <a:r>
              <a:rPr sz="2250" spc="11" dirty="0">
                <a:latin typeface="Arial"/>
                <a:cs typeface="Arial"/>
              </a:rPr>
              <a:t>hypotheses</a:t>
            </a:r>
            <a:endParaRPr sz="225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2533055" y="2536647"/>
            <a:ext cx="77688" cy="225358"/>
          </a:xfrm>
          <a:prstGeom prst="rect">
            <a:avLst/>
          </a:prstGeom>
        </p:spPr>
        <p:txBody>
          <a:bodyPr vert="horz" wrap="square" lIns="0" tIns="8930" rIns="0" bIns="0" rtlCol="0">
            <a:spAutoFit/>
          </a:bodyPr>
          <a:lstStyle/>
          <a:p>
            <a:pPr marL="8929">
              <a:spcBef>
                <a:spcPts val="70"/>
              </a:spcBef>
            </a:pPr>
            <a:r>
              <a:rPr sz="1406" dirty="0">
                <a:latin typeface="Arial"/>
                <a:cs typeface="Arial"/>
              </a:rPr>
              <a:t>-</a:t>
            </a:r>
            <a:endParaRPr sz="1406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2811214" y="2499053"/>
            <a:ext cx="7009805" cy="570133"/>
          </a:xfrm>
          <a:prstGeom prst="rect">
            <a:avLst/>
          </a:prstGeom>
        </p:spPr>
        <p:txBody>
          <a:bodyPr vert="horz" wrap="square" lIns="0" tIns="8930" rIns="0" bIns="0" rtlCol="0">
            <a:spAutoFit/>
          </a:bodyPr>
          <a:lstStyle/>
          <a:p>
            <a:pPr marL="8929" marR="3572">
              <a:lnSpc>
                <a:spcPct val="100600"/>
              </a:lnSpc>
              <a:spcBef>
                <a:spcPts val="70"/>
              </a:spcBef>
            </a:pPr>
            <a:r>
              <a:rPr sz="1863" spc="25" dirty="0">
                <a:latin typeface="Arial"/>
                <a:cs typeface="Arial"/>
              </a:rPr>
              <a:t>Observable </a:t>
            </a:r>
            <a:r>
              <a:rPr sz="1863" spc="21" dirty="0">
                <a:latin typeface="Arial"/>
                <a:cs typeface="Arial"/>
              </a:rPr>
              <a:t>implications, </a:t>
            </a:r>
            <a:r>
              <a:rPr sz="1863" spc="4" dirty="0">
                <a:latin typeface="Arial"/>
                <a:cs typeface="Arial"/>
              </a:rPr>
              <a:t>i.e. </a:t>
            </a:r>
            <a:r>
              <a:rPr sz="1863" spc="28" dirty="0">
                <a:latin typeface="Arial"/>
                <a:cs typeface="Arial"/>
              </a:rPr>
              <a:t>predictions </a:t>
            </a:r>
            <a:r>
              <a:rPr sz="1863" spc="4" dirty="0">
                <a:latin typeface="Arial"/>
                <a:cs typeface="Arial"/>
              </a:rPr>
              <a:t>of </a:t>
            </a:r>
            <a:r>
              <a:rPr sz="1863" spc="7" dirty="0">
                <a:latin typeface="Arial"/>
                <a:cs typeface="Arial"/>
              </a:rPr>
              <a:t>what </a:t>
            </a:r>
            <a:r>
              <a:rPr sz="1863" spc="4" dirty="0">
                <a:latin typeface="Arial"/>
                <a:cs typeface="Arial"/>
              </a:rPr>
              <a:t>will </a:t>
            </a:r>
            <a:r>
              <a:rPr sz="1863" spc="39" dirty="0">
                <a:latin typeface="Arial"/>
                <a:cs typeface="Arial"/>
              </a:rPr>
              <a:t>happen </a:t>
            </a:r>
            <a:r>
              <a:rPr sz="1863" spc="4" dirty="0">
                <a:latin typeface="Arial"/>
                <a:cs typeface="Arial"/>
              </a:rPr>
              <a:t>if</a:t>
            </a:r>
            <a:r>
              <a:rPr sz="1863" spc="-53" dirty="0">
                <a:latin typeface="Arial"/>
                <a:cs typeface="Arial"/>
              </a:rPr>
              <a:t> </a:t>
            </a:r>
            <a:r>
              <a:rPr sz="1863" spc="4" dirty="0">
                <a:latin typeface="Arial"/>
                <a:cs typeface="Arial"/>
              </a:rPr>
              <a:t>the  </a:t>
            </a:r>
            <a:r>
              <a:rPr sz="1863" spc="11" dirty="0">
                <a:latin typeface="Arial"/>
                <a:cs typeface="Arial"/>
              </a:rPr>
              <a:t>theory </a:t>
            </a:r>
            <a:r>
              <a:rPr sz="1863" spc="4" dirty="0">
                <a:latin typeface="Arial"/>
                <a:cs typeface="Arial"/>
              </a:rPr>
              <a:t>is</a:t>
            </a:r>
            <a:r>
              <a:rPr sz="1863" spc="-7" dirty="0">
                <a:latin typeface="Arial"/>
                <a:cs typeface="Arial"/>
              </a:rPr>
              <a:t> </a:t>
            </a:r>
            <a:r>
              <a:rPr sz="1863" spc="25" dirty="0">
                <a:latin typeface="Arial"/>
                <a:cs typeface="Arial"/>
              </a:rPr>
              <a:t>correct.</a:t>
            </a:r>
            <a:endParaRPr sz="1863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2533055" y="3346570"/>
            <a:ext cx="77688" cy="225358"/>
          </a:xfrm>
          <a:prstGeom prst="rect">
            <a:avLst/>
          </a:prstGeom>
        </p:spPr>
        <p:txBody>
          <a:bodyPr vert="horz" wrap="square" lIns="0" tIns="8930" rIns="0" bIns="0" rtlCol="0">
            <a:spAutoFit/>
          </a:bodyPr>
          <a:lstStyle/>
          <a:p>
            <a:pPr marL="8929">
              <a:spcBef>
                <a:spcPts val="70"/>
              </a:spcBef>
            </a:pPr>
            <a:r>
              <a:rPr sz="1406" dirty="0">
                <a:latin typeface="Arial"/>
                <a:cs typeface="Arial"/>
              </a:rPr>
              <a:t>-</a:t>
            </a:r>
            <a:endParaRPr sz="1406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2811214" y="3308976"/>
            <a:ext cx="6776293" cy="570133"/>
          </a:xfrm>
          <a:prstGeom prst="rect">
            <a:avLst/>
          </a:prstGeom>
        </p:spPr>
        <p:txBody>
          <a:bodyPr vert="horz" wrap="square" lIns="0" tIns="8930" rIns="0" bIns="0" rtlCol="0">
            <a:spAutoFit/>
          </a:bodyPr>
          <a:lstStyle/>
          <a:p>
            <a:pPr marL="8929" marR="3572">
              <a:lnSpc>
                <a:spcPct val="100600"/>
              </a:lnSpc>
              <a:spcBef>
                <a:spcPts val="70"/>
              </a:spcBef>
            </a:pPr>
            <a:r>
              <a:rPr sz="1863" spc="18" dirty="0">
                <a:latin typeface="Arial"/>
                <a:cs typeface="Arial"/>
              </a:rPr>
              <a:t>Hypotheses </a:t>
            </a:r>
            <a:r>
              <a:rPr sz="1863" spc="42" dirty="0">
                <a:latin typeface="Arial"/>
                <a:cs typeface="Arial"/>
              </a:rPr>
              <a:t>can </a:t>
            </a:r>
            <a:r>
              <a:rPr sz="1863" spc="56" dirty="0">
                <a:latin typeface="Arial"/>
                <a:cs typeface="Arial"/>
              </a:rPr>
              <a:t>be </a:t>
            </a:r>
            <a:r>
              <a:rPr sz="1863" spc="42" dirty="0">
                <a:latin typeface="Arial"/>
                <a:cs typeface="Arial"/>
              </a:rPr>
              <a:t>compared </a:t>
            </a:r>
            <a:r>
              <a:rPr sz="1863" spc="4" dirty="0">
                <a:latin typeface="Arial"/>
                <a:cs typeface="Arial"/>
              </a:rPr>
              <a:t>with the </a:t>
            </a:r>
            <a:r>
              <a:rPr sz="1863" spc="21" dirty="0">
                <a:latin typeface="Arial"/>
                <a:cs typeface="Arial"/>
              </a:rPr>
              <a:t>facts, making </a:t>
            </a:r>
            <a:r>
              <a:rPr sz="1863" spc="4" dirty="0">
                <a:latin typeface="Arial"/>
                <a:cs typeface="Arial"/>
              </a:rPr>
              <a:t>the</a:t>
            </a:r>
            <a:r>
              <a:rPr sz="1863" spc="-172" dirty="0">
                <a:latin typeface="Arial"/>
                <a:cs typeface="Arial"/>
              </a:rPr>
              <a:t> </a:t>
            </a:r>
            <a:r>
              <a:rPr sz="1863" spc="11" dirty="0">
                <a:latin typeface="Arial"/>
                <a:cs typeface="Arial"/>
              </a:rPr>
              <a:t>theory  </a:t>
            </a:r>
            <a:r>
              <a:rPr sz="1863" spc="14" dirty="0">
                <a:latin typeface="Arial"/>
                <a:cs typeface="Arial"/>
              </a:rPr>
              <a:t>potentially</a:t>
            </a:r>
            <a:r>
              <a:rPr sz="1863" dirty="0">
                <a:latin typeface="Arial"/>
                <a:cs typeface="Arial"/>
              </a:rPr>
              <a:t> </a:t>
            </a:r>
            <a:r>
              <a:rPr sz="1863" spc="11" dirty="0">
                <a:latin typeface="Arial"/>
                <a:cs typeface="Arial"/>
              </a:rPr>
              <a:t>falsifiable.</a:t>
            </a:r>
            <a:endParaRPr sz="1863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2220516" y="4213768"/>
            <a:ext cx="125462" cy="268640"/>
          </a:xfrm>
          <a:prstGeom prst="rect">
            <a:avLst/>
          </a:prstGeom>
        </p:spPr>
        <p:txBody>
          <a:bodyPr vert="horz" wrap="square" lIns="0" tIns="8930" rIns="0" bIns="0" rtlCol="0">
            <a:spAutoFit/>
          </a:bodyPr>
          <a:lstStyle/>
          <a:p>
            <a:pPr marL="8929">
              <a:spcBef>
                <a:spcPts val="70"/>
              </a:spcBef>
            </a:pPr>
            <a:r>
              <a:rPr sz="1687" spc="253" dirty="0">
                <a:latin typeface="Arial"/>
                <a:cs typeface="Arial"/>
              </a:rPr>
              <a:t>•</a:t>
            </a:r>
            <a:endParaRPr sz="1687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2498676" y="4161511"/>
            <a:ext cx="3850035" cy="355716"/>
          </a:xfrm>
          <a:prstGeom prst="rect">
            <a:avLst/>
          </a:prstGeom>
        </p:spPr>
        <p:txBody>
          <a:bodyPr vert="horz" wrap="square" lIns="0" tIns="9376" rIns="0" bIns="0" rtlCol="0">
            <a:spAutoFit/>
          </a:bodyPr>
          <a:lstStyle/>
          <a:p>
            <a:pPr marL="8929">
              <a:spcBef>
                <a:spcPts val="74"/>
              </a:spcBef>
            </a:pPr>
            <a:r>
              <a:rPr sz="2250" dirty="0">
                <a:latin typeface="Arial"/>
                <a:cs typeface="Arial"/>
              </a:rPr>
              <a:t>Focus on </a:t>
            </a:r>
            <a:r>
              <a:rPr sz="2250" spc="25" dirty="0">
                <a:latin typeface="Arial"/>
                <a:cs typeface="Arial"/>
              </a:rPr>
              <a:t>modifiable</a:t>
            </a:r>
            <a:r>
              <a:rPr sz="2250" spc="-39" dirty="0">
                <a:latin typeface="Arial"/>
                <a:cs typeface="Arial"/>
              </a:rPr>
              <a:t> </a:t>
            </a:r>
            <a:r>
              <a:rPr sz="2250" spc="14" dirty="0">
                <a:latin typeface="Arial"/>
                <a:cs typeface="Arial"/>
              </a:rPr>
              <a:t>variables</a:t>
            </a:r>
            <a:endParaRPr sz="2250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2533055" y="4781927"/>
            <a:ext cx="77688" cy="225358"/>
          </a:xfrm>
          <a:prstGeom prst="rect">
            <a:avLst/>
          </a:prstGeom>
        </p:spPr>
        <p:txBody>
          <a:bodyPr vert="horz" wrap="square" lIns="0" tIns="8930" rIns="0" bIns="0" rtlCol="0">
            <a:spAutoFit/>
          </a:bodyPr>
          <a:lstStyle/>
          <a:p>
            <a:pPr marL="8929">
              <a:spcBef>
                <a:spcPts val="70"/>
              </a:spcBef>
            </a:pPr>
            <a:r>
              <a:rPr sz="1406" dirty="0">
                <a:latin typeface="Arial"/>
                <a:cs typeface="Arial"/>
              </a:rPr>
              <a:t>-</a:t>
            </a:r>
            <a:endParaRPr sz="1406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2811214" y="4744334"/>
            <a:ext cx="6869162" cy="570133"/>
          </a:xfrm>
          <a:prstGeom prst="rect">
            <a:avLst/>
          </a:prstGeom>
        </p:spPr>
        <p:txBody>
          <a:bodyPr vert="horz" wrap="square" lIns="0" tIns="8930" rIns="0" bIns="0" rtlCol="0">
            <a:spAutoFit/>
          </a:bodyPr>
          <a:lstStyle/>
          <a:p>
            <a:pPr marL="8929" marR="3572">
              <a:lnSpc>
                <a:spcPct val="100600"/>
              </a:lnSpc>
              <a:spcBef>
                <a:spcPts val="70"/>
              </a:spcBef>
            </a:pPr>
            <a:r>
              <a:rPr sz="1863" spc="7" dirty="0">
                <a:latin typeface="Arial"/>
                <a:cs typeface="Arial"/>
              </a:rPr>
              <a:t>Causes </a:t>
            </a:r>
            <a:r>
              <a:rPr sz="1863" spc="4" dirty="0">
                <a:latin typeface="Arial"/>
                <a:cs typeface="Arial"/>
              </a:rPr>
              <a:t>that </a:t>
            </a:r>
            <a:r>
              <a:rPr sz="1863" spc="42" dirty="0">
                <a:latin typeface="Arial"/>
                <a:cs typeface="Arial"/>
              </a:rPr>
              <a:t>can </a:t>
            </a:r>
            <a:r>
              <a:rPr sz="1863" spc="56" dirty="0">
                <a:latin typeface="Arial"/>
                <a:cs typeface="Arial"/>
              </a:rPr>
              <a:t>be </a:t>
            </a:r>
            <a:r>
              <a:rPr sz="1863" spc="32" dirty="0">
                <a:latin typeface="Arial"/>
                <a:cs typeface="Arial"/>
              </a:rPr>
              <a:t>modified </a:t>
            </a:r>
            <a:r>
              <a:rPr sz="1863" spc="39" dirty="0">
                <a:latin typeface="Arial"/>
                <a:cs typeface="Arial"/>
              </a:rPr>
              <a:t>and </a:t>
            </a:r>
            <a:r>
              <a:rPr sz="1863" spc="4" dirty="0">
                <a:latin typeface="Arial"/>
                <a:cs typeface="Arial"/>
              </a:rPr>
              <a:t>thus </a:t>
            </a:r>
            <a:r>
              <a:rPr sz="1863" spc="42" dirty="0">
                <a:latin typeface="Arial"/>
                <a:cs typeface="Arial"/>
              </a:rPr>
              <a:t>can </a:t>
            </a:r>
            <a:r>
              <a:rPr sz="1863" spc="56" dirty="0">
                <a:latin typeface="Arial"/>
                <a:cs typeface="Arial"/>
              </a:rPr>
              <a:t>be </a:t>
            </a:r>
            <a:r>
              <a:rPr sz="1863" spc="39" dirty="0">
                <a:latin typeface="Arial"/>
                <a:cs typeface="Arial"/>
              </a:rPr>
              <a:t>object </a:t>
            </a:r>
            <a:r>
              <a:rPr sz="1863" spc="4" dirty="0">
                <a:latin typeface="Arial"/>
                <a:cs typeface="Arial"/>
              </a:rPr>
              <a:t>of </a:t>
            </a:r>
            <a:r>
              <a:rPr sz="1863" spc="39" dirty="0">
                <a:latin typeface="Arial"/>
                <a:cs typeface="Arial"/>
              </a:rPr>
              <a:t>policy</a:t>
            </a:r>
            <a:r>
              <a:rPr sz="1863" spc="-264" dirty="0">
                <a:latin typeface="Arial"/>
                <a:cs typeface="Arial"/>
              </a:rPr>
              <a:t> </a:t>
            </a:r>
            <a:r>
              <a:rPr sz="1863" spc="4" dirty="0">
                <a:latin typeface="Arial"/>
                <a:cs typeface="Arial"/>
              </a:rPr>
              <a:t>or  </a:t>
            </a:r>
            <a:r>
              <a:rPr sz="1863" spc="14" dirty="0">
                <a:latin typeface="Arial"/>
                <a:cs typeface="Arial"/>
              </a:rPr>
              <a:t>managerial</a:t>
            </a:r>
            <a:r>
              <a:rPr sz="1863" dirty="0">
                <a:latin typeface="Arial"/>
                <a:cs typeface="Arial"/>
              </a:rPr>
              <a:t> </a:t>
            </a:r>
            <a:r>
              <a:rPr sz="1863" spc="39" dirty="0">
                <a:latin typeface="Arial"/>
                <a:cs typeface="Arial"/>
              </a:rPr>
              <a:t>practice.</a:t>
            </a:r>
            <a:endParaRPr sz="1863"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2533055" y="5591851"/>
            <a:ext cx="77688" cy="225358"/>
          </a:xfrm>
          <a:prstGeom prst="rect">
            <a:avLst/>
          </a:prstGeom>
        </p:spPr>
        <p:txBody>
          <a:bodyPr vert="horz" wrap="square" lIns="0" tIns="8930" rIns="0" bIns="0" rtlCol="0">
            <a:spAutoFit/>
          </a:bodyPr>
          <a:lstStyle/>
          <a:p>
            <a:pPr marL="8929">
              <a:spcBef>
                <a:spcPts val="70"/>
              </a:spcBef>
            </a:pPr>
            <a:r>
              <a:rPr sz="1406" dirty="0">
                <a:latin typeface="Arial"/>
                <a:cs typeface="Arial"/>
              </a:rPr>
              <a:t>-</a:t>
            </a:r>
            <a:endParaRPr sz="1406"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2811214" y="5554256"/>
            <a:ext cx="7115621" cy="570133"/>
          </a:xfrm>
          <a:prstGeom prst="rect">
            <a:avLst/>
          </a:prstGeom>
        </p:spPr>
        <p:txBody>
          <a:bodyPr vert="horz" wrap="square" lIns="0" tIns="8930" rIns="0" bIns="0" rtlCol="0">
            <a:spAutoFit/>
          </a:bodyPr>
          <a:lstStyle/>
          <a:p>
            <a:pPr marL="8929" marR="3572">
              <a:lnSpc>
                <a:spcPct val="100600"/>
              </a:lnSpc>
              <a:spcBef>
                <a:spcPts val="70"/>
              </a:spcBef>
            </a:pPr>
            <a:r>
              <a:rPr sz="1863" spc="-88" dirty="0">
                <a:latin typeface="Arial"/>
                <a:cs typeface="Arial"/>
              </a:rPr>
              <a:t>Yet </a:t>
            </a:r>
            <a:r>
              <a:rPr sz="1863" spc="21" dirty="0">
                <a:latin typeface="Arial"/>
                <a:cs typeface="Arial"/>
              </a:rPr>
              <a:t>knowing </a:t>
            </a:r>
            <a:r>
              <a:rPr sz="1863" spc="4" dirty="0">
                <a:latin typeface="Arial"/>
                <a:cs typeface="Arial"/>
              </a:rPr>
              <a:t>the </a:t>
            </a:r>
            <a:r>
              <a:rPr sz="1863" spc="14" dirty="0">
                <a:latin typeface="Arial"/>
                <a:cs typeface="Arial"/>
              </a:rPr>
              <a:t>influences </a:t>
            </a:r>
            <a:r>
              <a:rPr sz="1863" spc="4" dirty="0">
                <a:latin typeface="Arial"/>
                <a:cs typeface="Arial"/>
              </a:rPr>
              <a:t>of </a:t>
            </a:r>
            <a:r>
              <a:rPr sz="1863" spc="21" dirty="0">
                <a:latin typeface="Arial"/>
                <a:cs typeface="Arial"/>
              </a:rPr>
              <a:t>non-modifiable </a:t>
            </a:r>
            <a:r>
              <a:rPr sz="1863" spc="14" dirty="0">
                <a:latin typeface="Arial"/>
                <a:cs typeface="Arial"/>
              </a:rPr>
              <a:t>variables </a:t>
            </a:r>
            <a:r>
              <a:rPr sz="1863" spc="4" dirty="0">
                <a:latin typeface="Arial"/>
                <a:cs typeface="Arial"/>
              </a:rPr>
              <a:t>is </a:t>
            </a:r>
            <a:r>
              <a:rPr sz="1863" spc="21" dirty="0">
                <a:latin typeface="Arial"/>
                <a:cs typeface="Arial"/>
              </a:rPr>
              <a:t>important  </a:t>
            </a:r>
            <a:r>
              <a:rPr sz="1863" spc="32" dirty="0">
                <a:latin typeface="Arial"/>
                <a:cs typeface="Arial"/>
              </a:rPr>
              <a:t>(e.g </a:t>
            </a:r>
            <a:r>
              <a:rPr sz="1863" spc="4" dirty="0">
                <a:latin typeface="Arial"/>
                <a:cs typeface="Arial"/>
              </a:rPr>
              <a:t>the </a:t>
            </a:r>
            <a:r>
              <a:rPr sz="1863" spc="18" dirty="0">
                <a:latin typeface="Arial"/>
                <a:cs typeface="Arial"/>
              </a:rPr>
              <a:t>contexts </a:t>
            </a:r>
            <a:r>
              <a:rPr sz="1863" spc="4" dirty="0">
                <a:latin typeface="Arial"/>
                <a:cs typeface="Arial"/>
              </a:rPr>
              <a:t>in </a:t>
            </a:r>
            <a:r>
              <a:rPr sz="1863" spc="25" dirty="0">
                <a:latin typeface="Arial"/>
                <a:cs typeface="Arial"/>
              </a:rPr>
              <a:t>which </a:t>
            </a:r>
            <a:r>
              <a:rPr sz="1863" spc="28" dirty="0">
                <a:latin typeface="Arial"/>
                <a:cs typeface="Arial"/>
              </a:rPr>
              <a:t>companies </a:t>
            </a:r>
            <a:r>
              <a:rPr sz="1863" spc="39" dirty="0">
                <a:latin typeface="Arial"/>
                <a:cs typeface="Arial"/>
              </a:rPr>
              <a:t>and </a:t>
            </a:r>
            <a:r>
              <a:rPr sz="1863" spc="18" dirty="0">
                <a:latin typeface="Arial"/>
                <a:cs typeface="Arial"/>
              </a:rPr>
              <a:t>managers</a:t>
            </a:r>
            <a:r>
              <a:rPr sz="1863" spc="-105" dirty="0">
                <a:latin typeface="Arial"/>
                <a:cs typeface="Arial"/>
              </a:rPr>
              <a:t> </a:t>
            </a:r>
            <a:r>
              <a:rPr sz="1863" spc="18" dirty="0">
                <a:latin typeface="Arial"/>
                <a:cs typeface="Arial"/>
              </a:rPr>
              <a:t>operate).</a:t>
            </a:r>
            <a:endParaRPr sz="1863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xfrm>
            <a:off x="6330848" y="9340851"/>
            <a:ext cx="330834" cy="25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b="0" i="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6788">
              <a:lnSpc>
                <a:spcPts val="1297"/>
              </a:lnSpc>
            </a:pPr>
            <a:fld id="{81D60167-4931-47E6-BA6A-407CBD079E47}" type="slidenum">
              <a:rPr lang="en-GB" spc="-5" smtClean="0"/>
              <a:pPr marL="38100">
                <a:lnSpc>
                  <a:spcPts val="1845"/>
                </a:lnSpc>
              </a:pPr>
              <a:t>19</a:t>
            </a:fld>
            <a:endParaRPr spc="-4" dirty="0"/>
          </a:p>
        </p:txBody>
      </p:sp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181475" y="612576"/>
            <a:ext cx="3829050" cy="655348"/>
          </a:xfrm>
          <a:prstGeom prst="rect">
            <a:avLst/>
          </a:prstGeom>
        </p:spPr>
        <p:txBody>
          <a:bodyPr vert="horz" wrap="square" lIns="0" tIns="8930" rIns="0" bIns="0" rtlCol="0" anchor="t">
            <a:spAutoFit/>
          </a:bodyPr>
          <a:lstStyle/>
          <a:p>
            <a:pPr marL="8929">
              <a:spcBef>
                <a:spcPts val="70"/>
              </a:spcBef>
            </a:pPr>
            <a:r>
              <a:rPr spc="28" dirty="0"/>
              <a:t>Hypotheses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220516" y="2136785"/>
            <a:ext cx="138410" cy="301085"/>
          </a:xfrm>
          <a:prstGeom prst="rect">
            <a:avLst/>
          </a:prstGeom>
        </p:spPr>
        <p:txBody>
          <a:bodyPr vert="horz" wrap="square" lIns="0" tIns="8930" rIns="0" bIns="0" rtlCol="0">
            <a:spAutoFit/>
          </a:bodyPr>
          <a:lstStyle/>
          <a:p>
            <a:pPr marL="8929">
              <a:spcBef>
                <a:spcPts val="70"/>
              </a:spcBef>
            </a:pPr>
            <a:r>
              <a:rPr sz="1898" spc="281" dirty="0">
                <a:latin typeface="Arial"/>
                <a:cs typeface="Arial"/>
              </a:rPr>
              <a:t>•</a:t>
            </a:r>
            <a:endParaRPr sz="1898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2533055" y="2087047"/>
            <a:ext cx="7350026" cy="3954905"/>
          </a:xfrm>
          <a:prstGeom prst="rect">
            <a:avLst/>
          </a:prstGeom>
        </p:spPr>
        <p:txBody>
          <a:bodyPr vert="horz" wrap="square" lIns="0" tIns="23217" rIns="0" bIns="0" rtlCol="0">
            <a:spAutoFit/>
          </a:bodyPr>
          <a:lstStyle/>
          <a:p>
            <a:pPr marL="8929" marR="218323">
              <a:lnSpc>
                <a:spcPts val="3023"/>
              </a:lnSpc>
              <a:spcBef>
                <a:spcPts val="183"/>
              </a:spcBef>
            </a:pPr>
            <a:r>
              <a:rPr sz="2531" spc="7" dirty="0">
                <a:latin typeface="Arial"/>
                <a:cs typeface="Arial"/>
              </a:rPr>
              <a:t>Predictions </a:t>
            </a:r>
            <a:r>
              <a:rPr sz="2531" spc="25" dirty="0">
                <a:latin typeface="Arial"/>
                <a:cs typeface="Arial"/>
              </a:rPr>
              <a:t>about </a:t>
            </a:r>
            <a:r>
              <a:rPr sz="2531" spc="49" dirty="0">
                <a:latin typeface="Arial"/>
                <a:cs typeface="Arial"/>
              </a:rPr>
              <a:t>specific </a:t>
            </a:r>
            <a:r>
              <a:rPr sz="2531" dirty="0">
                <a:latin typeface="Arial"/>
                <a:cs typeface="Arial"/>
              </a:rPr>
              <a:t>events that </a:t>
            </a:r>
            <a:r>
              <a:rPr sz="2531" spc="-18" dirty="0">
                <a:latin typeface="Arial"/>
                <a:cs typeface="Arial"/>
              </a:rPr>
              <a:t>are</a:t>
            </a:r>
            <a:r>
              <a:rPr sz="2531" spc="-84" dirty="0">
                <a:latin typeface="Arial"/>
                <a:cs typeface="Arial"/>
              </a:rPr>
              <a:t> </a:t>
            </a:r>
            <a:r>
              <a:rPr sz="2531" spc="39" dirty="0">
                <a:latin typeface="Arial"/>
                <a:cs typeface="Arial"/>
              </a:rPr>
              <a:t>derived  </a:t>
            </a:r>
            <a:r>
              <a:rPr sz="2531" spc="-14" dirty="0">
                <a:latin typeface="Arial"/>
                <a:cs typeface="Arial"/>
              </a:rPr>
              <a:t>from </a:t>
            </a:r>
            <a:r>
              <a:rPr sz="2531" spc="-4" dirty="0">
                <a:latin typeface="Arial"/>
                <a:cs typeface="Arial"/>
              </a:rPr>
              <a:t>one or </a:t>
            </a:r>
            <a:r>
              <a:rPr sz="2531" spc="-14" dirty="0">
                <a:latin typeface="Arial"/>
                <a:cs typeface="Arial"/>
              </a:rPr>
              <a:t>more</a:t>
            </a:r>
            <a:r>
              <a:rPr sz="2531" spc="18" dirty="0">
                <a:latin typeface="Arial"/>
                <a:cs typeface="Arial"/>
              </a:rPr>
              <a:t> </a:t>
            </a:r>
            <a:r>
              <a:rPr sz="2531" spc="-4" dirty="0">
                <a:latin typeface="Arial"/>
                <a:cs typeface="Arial"/>
              </a:rPr>
              <a:t>theories</a:t>
            </a:r>
            <a:endParaRPr sz="2531">
              <a:latin typeface="Arial"/>
              <a:cs typeface="Arial"/>
            </a:endParaRPr>
          </a:p>
          <a:p>
            <a:pPr marL="243325" marR="3572" indent="-234396">
              <a:lnSpc>
                <a:spcPts val="2250"/>
              </a:lnSpc>
              <a:spcBef>
                <a:spcPts val="1607"/>
              </a:spcBef>
              <a:buSzPct val="74074"/>
              <a:buChar char="-"/>
              <a:tabLst>
                <a:tab pos="242879" algn="l"/>
                <a:tab pos="243325" algn="l"/>
              </a:tabLst>
            </a:pPr>
            <a:r>
              <a:rPr sz="1898" dirty="0">
                <a:latin typeface="Arial"/>
                <a:cs typeface="Arial"/>
              </a:rPr>
              <a:t>Must </a:t>
            </a:r>
            <a:r>
              <a:rPr sz="1898" spc="-4" dirty="0">
                <a:latin typeface="Arial"/>
                <a:cs typeface="Arial"/>
              </a:rPr>
              <a:t>follow </a:t>
            </a:r>
            <a:r>
              <a:rPr sz="1898" spc="21" dirty="0">
                <a:latin typeface="Arial"/>
                <a:cs typeface="Arial"/>
              </a:rPr>
              <a:t>clear </a:t>
            </a:r>
            <a:r>
              <a:rPr sz="1898" spc="32" dirty="0">
                <a:latin typeface="Arial"/>
                <a:cs typeface="Arial"/>
              </a:rPr>
              <a:t>and </a:t>
            </a:r>
            <a:r>
              <a:rPr sz="1898" spc="28" dirty="0">
                <a:latin typeface="Arial"/>
                <a:cs typeface="Arial"/>
              </a:rPr>
              <a:t>logical </a:t>
            </a:r>
            <a:r>
              <a:rPr sz="1898" spc="-4" dirty="0">
                <a:latin typeface="Arial"/>
                <a:cs typeface="Arial"/>
              </a:rPr>
              <a:t>fashion </a:t>
            </a:r>
            <a:r>
              <a:rPr sz="1898" spc="-11" dirty="0">
                <a:latin typeface="Arial"/>
                <a:cs typeface="Arial"/>
              </a:rPr>
              <a:t>from </a:t>
            </a:r>
            <a:r>
              <a:rPr sz="1898" dirty="0">
                <a:latin typeface="Arial"/>
                <a:cs typeface="Arial"/>
              </a:rPr>
              <a:t>the </a:t>
            </a:r>
            <a:r>
              <a:rPr sz="1898" spc="-4" dirty="0">
                <a:latin typeface="Arial"/>
                <a:cs typeface="Arial"/>
              </a:rPr>
              <a:t>theories in</a:t>
            </a:r>
            <a:r>
              <a:rPr sz="1898" spc="-18" dirty="0">
                <a:latin typeface="Arial"/>
                <a:cs typeface="Arial"/>
              </a:rPr>
              <a:t> </a:t>
            </a:r>
            <a:r>
              <a:rPr sz="1898" spc="11" dirty="0">
                <a:latin typeface="Arial"/>
                <a:cs typeface="Arial"/>
              </a:rPr>
              <a:t>question,  </a:t>
            </a:r>
            <a:r>
              <a:rPr sz="1898" spc="18" dirty="0">
                <a:latin typeface="Arial"/>
                <a:cs typeface="Arial"/>
              </a:rPr>
              <a:t>under conditions </a:t>
            </a:r>
            <a:r>
              <a:rPr sz="1898" spc="32" dirty="0">
                <a:latin typeface="Arial"/>
                <a:cs typeface="Arial"/>
              </a:rPr>
              <a:t>specified </a:t>
            </a:r>
            <a:r>
              <a:rPr sz="1898" spc="49" dirty="0">
                <a:latin typeface="Arial"/>
                <a:cs typeface="Arial"/>
              </a:rPr>
              <a:t>by </a:t>
            </a:r>
            <a:r>
              <a:rPr sz="1898" dirty="0">
                <a:latin typeface="Arial"/>
                <a:cs typeface="Arial"/>
              </a:rPr>
              <a:t>the</a:t>
            </a:r>
            <a:r>
              <a:rPr sz="1898" spc="-116" dirty="0">
                <a:latin typeface="Arial"/>
                <a:cs typeface="Arial"/>
              </a:rPr>
              <a:t> </a:t>
            </a:r>
            <a:r>
              <a:rPr sz="1898" spc="4" dirty="0">
                <a:latin typeface="Arial"/>
                <a:cs typeface="Arial"/>
              </a:rPr>
              <a:t>theory</a:t>
            </a:r>
            <a:endParaRPr sz="1898">
              <a:latin typeface="Arial"/>
              <a:cs typeface="Arial"/>
            </a:endParaRPr>
          </a:p>
          <a:p>
            <a:pPr marL="243325" marR="28128" indent="-234396">
              <a:lnSpc>
                <a:spcPts val="2250"/>
              </a:lnSpc>
              <a:spcBef>
                <a:spcPts val="1617"/>
              </a:spcBef>
              <a:buSzPct val="74074"/>
              <a:buChar char="-"/>
              <a:tabLst>
                <a:tab pos="242879" algn="l"/>
                <a:tab pos="243325" algn="l"/>
              </a:tabLst>
            </a:pPr>
            <a:r>
              <a:rPr sz="1898" spc="25" dirty="0">
                <a:latin typeface="Arial"/>
                <a:cs typeface="Arial"/>
              </a:rPr>
              <a:t>Lack </a:t>
            </a:r>
            <a:r>
              <a:rPr sz="1898" dirty="0">
                <a:latin typeface="Arial"/>
                <a:cs typeface="Arial"/>
              </a:rPr>
              <a:t>of </a:t>
            </a:r>
            <a:r>
              <a:rPr sz="1898" spc="32" dirty="0">
                <a:latin typeface="Arial"/>
                <a:cs typeface="Arial"/>
              </a:rPr>
              <a:t>support </a:t>
            </a:r>
            <a:r>
              <a:rPr sz="1898" dirty="0">
                <a:latin typeface="Arial"/>
                <a:cs typeface="Arial"/>
              </a:rPr>
              <a:t>for the </a:t>
            </a:r>
            <a:r>
              <a:rPr sz="1898" spc="7" dirty="0">
                <a:latin typeface="Arial"/>
                <a:cs typeface="Arial"/>
              </a:rPr>
              <a:t>hypothesis </a:t>
            </a:r>
            <a:r>
              <a:rPr sz="1898" spc="143" dirty="0">
                <a:latin typeface="Arial"/>
                <a:cs typeface="Arial"/>
              </a:rPr>
              <a:t>= </a:t>
            </a:r>
            <a:r>
              <a:rPr sz="1898" spc="25" dirty="0">
                <a:latin typeface="Arial"/>
                <a:cs typeface="Arial"/>
              </a:rPr>
              <a:t>lack </a:t>
            </a:r>
            <a:r>
              <a:rPr sz="1898" dirty="0">
                <a:latin typeface="Arial"/>
                <a:cs typeface="Arial"/>
              </a:rPr>
              <a:t>of </a:t>
            </a:r>
            <a:r>
              <a:rPr sz="1898" spc="32" dirty="0">
                <a:latin typeface="Arial"/>
                <a:cs typeface="Arial"/>
              </a:rPr>
              <a:t>support </a:t>
            </a:r>
            <a:r>
              <a:rPr sz="1898" dirty="0">
                <a:latin typeface="Arial"/>
                <a:cs typeface="Arial"/>
              </a:rPr>
              <a:t>for the</a:t>
            </a:r>
            <a:r>
              <a:rPr sz="1898" spc="-243" dirty="0">
                <a:latin typeface="Arial"/>
                <a:cs typeface="Arial"/>
              </a:rPr>
              <a:t> </a:t>
            </a:r>
            <a:r>
              <a:rPr sz="1898" spc="4" dirty="0">
                <a:latin typeface="Arial"/>
                <a:cs typeface="Arial"/>
              </a:rPr>
              <a:t>theory  </a:t>
            </a:r>
            <a:r>
              <a:rPr sz="1898" dirty="0">
                <a:latin typeface="Arial"/>
                <a:cs typeface="Arial"/>
              </a:rPr>
              <a:t>that </a:t>
            </a:r>
            <a:r>
              <a:rPr sz="1898" spc="46" dirty="0">
                <a:latin typeface="Arial"/>
                <a:cs typeface="Arial"/>
              </a:rPr>
              <a:t>produced</a:t>
            </a:r>
            <a:r>
              <a:rPr sz="1898" spc="-4" dirty="0">
                <a:latin typeface="Arial"/>
                <a:cs typeface="Arial"/>
              </a:rPr>
              <a:t> </a:t>
            </a:r>
            <a:r>
              <a:rPr sz="1898" dirty="0">
                <a:latin typeface="Arial"/>
                <a:cs typeface="Arial"/>
              </a:rPr>
              <a:t>it</a:t>
            </a:r>
            <a:endParaRPr sz="1898">
              <a:latin typeface="Arial"/>
              <a:cs typeface="Arial"/>
            </a:endParaRPr>
          </a:p>
          <a:p>
            <a:pPr marL="243325" marR="284400" indent="-234396">
              <a:lnSpc>
                <a:spcPts val="2250"/>
              </a:lnSpc>
              <a:spcBef>
                <a:spcPts val="1617"/>
              </a:spcBef>
              <a:buSzPct val="74074"/>
              <a:buChar char="-"/>
              <a:tabLst>
                <a:tab pos="242879" algn="l"/>
                <a:tab pos="243325" algn="l"/>
              </a:tabLst>
            </a:pPr>
            <a:r>
              <a:rPr sz="1898" dirty="0">
                <a:latin typeface="Arial"/>
                <a:cs typeface="Arial"/>
              </a:rPr>
              <a:t>Often </a:t>
            </a:r>
            <a:r>
              <a:rPr sz="1898" spc="11" dirty="0">
                <a:latin typeface="Arial"/>
                <a:cs typeface="Arial"/>
              </a:rPr>
              <a:t>uncertainty </a:t>
            </a:r>
            <a:r>
              <a:rPr sz="1898" spc="18" dirty="0">
                <a:latin typeface="Arial"/>
                <a:cs typeface="Arial"/>
              </a:rPr>
              <a:t>about </a:t>
            </a:r>
            <a:r>
              <a:rPr sz="1898" dirty="0">
                <a:latin typeface="Arial"/>
                <a:cs typeface="Arial"/>
              </a:rPr>
              <a:t>the </a:t>
            </a:r>
            <a:r>
              <a:rPr sz="1898" spc="28" dirty="0">
                <a:latin typeface="Arial"/>
                <a:cs typeface="Arial"/>
              </a:rPr>
              <a:t>boundary </a:t>
            </a:r>
            <a:r>
              <a:rPr sz="1898" spc="18" dirty="0">
                <a:latin typeface="Arial"/>
                <a:cs typeface="Arial"/>
              </a:rPr>
              <a:t>conditions under which</a:t>
            </a:r>
            <a:r>
              <a:rPr sz="1898" spc="-46" dirty="0">
                <a:latin typeface="Arial"/>
                <a:cs typeface="Arial"/>
              </a:rPr>
              <a:t> </a:t>
            </a:r>
            <a:r>
              <a:rPr sz="1898" spc="-4" dirty="0">
                <a:latin typeface="Arial"/>
                <a:cs typeface="Arial"/>
              </a:rPr>
              <a:t>a  </a:t>
            </a:r>
            <a:r>
              <a:rPr sz="1898" spc="4" dirty="0">
                <a:latin typeface="Arial"/>
                <a:cs typeface="Arial"/>
              </a:rPr>
              <a:t>theory</a:t>
            </a:r>
            <a:r>
              <a:rPr sz="1898" spc="-4" dirty="0">
                <a:latin typeface="Arial"/>
                <a:cs typeface="Arial"/>
              </a:rPr>
              <a:t> </a:t>
            </a:r>
            <a:r>
              <a:rPr sz="1898" spc="28" dirty="0">
                <a:latin typeface="Arial"/>
                <a:cs typeface="Arial"/>
              </a:rPr>
              <a:t>applies</a:t>
            </a:r>
            <a:endParaRPr sz="1898">
              <a:latin typeface="Arial"/>
              <a:cs typeface="Arial"/>
            </a:endParaRPr>
          </a:p>
          <a:p>
            <a:pPr marL="243325" marR="475042" indent="-234396">
              <a:lnSpc>
                <a:spcPts val="2250"/>
              </a:lnSpc>
              <a:spcBef>
                <a:spcPts val="1617"/>
              </a:spcBef>
              <a:buSzPct val="74074"/>
              <a:buChar char="-"/>
              <a:tabLst>
                <a:tab pos="242879" algn="l"/>
                <a:tab pos="243325" algn="l"/>
              </a:tabLst>
            </a:pPr>
            <a:r>
              <a:rPr sz="1898" spc="-91" dirty="0">
                <a:latin typeface="Arial"/>
                <a:cs typeface="Arial"/>
              </a:rPr>
              <a:t>Two </a:t>
            </a:r>
            <a:r>
              <a:rPr sz="1898" spc="4" dirty="0">
                <a:latin typeface="Arial"/>
                <a:cs typeface="Arial"/>
              </a:rPr>
              <a:t>different </a:t>
            </a:r>
            <a:r>
              <a:rPr sz="1898" spc="-4" dirty="0">
                <a:latin typeface="Arial"/>
                <a:cs typeface="Arial"/>
              </a:rPr>
              <a:t>theories </a:t>
            </a:r>
            <a:r>
              <a:rPr sz="1898" spc="18" dirty="0">
                <a:latin typeface="Arial"/>
                <a:cs typeface="Arial"/>
              </a:rPr>
              <a:t>might </a:t>
            </a:r>
            <a:r>
              <a:rPr sz="1898" spc="-4" dirty="0">
                <a:latin typeface="Arial"/>
                <a:cs typeface="Arial"/>
              </a:rPr>
              <a:t>make </a:t>
            </a:r>
            <a:r>
              <a:rPr sz="1898" spc="39" dirty="0">
                <a:latin typeface="Arial"/>
                <a:cs typeface="Arial"/>
              </a:rPr>
              <a:t>opposing </a:t>
            </a:r>
            <a:r>
              <a:rPr sz="1898" spc="25" dirty="0">
                <a:latin typeface="Arial"/>
                <a:cs typeface="Arial"/>
              </a:rPr>
              <a:t>predictions </a:t>
            </a:r>
            <a:r>
              <a:rPr sz="1898" spc="-4" dirty="0">
                <a:latin typeface="Arial"/>
                <a:cs typeface="Arial"/>
              </a:rPr>
              <a:t>in </a:t>
            </a:r>
            <a:r>
              <a:rPr sz="1898" dirty="0">
                <a:latin typeface="Arial"/>
                <a:cs typeface="Arial"/>
              </a:rPr>
              <a:t>the  </a:t>
            </a:r>
            <a:r>
              <a:rPr sz="1898" spc="-4" dirty="0">
                <a:latin typeface="Arial"/>
                <a:cs typeface="Arial"/>
              </a:rPr>
              <a:t>same </a:t>
            </a:r>
            <a:r>
              <a:rPr sz="1898" spc="18" dirty="0">
                <a:latin typeface="Arial"/>
                <a:cs typeface="Arial"/>
              </a:rPr>
              <a:t>conditions </a:t>
            </a:r>
            <a:r>
              <a:rPr sz="1898" spc="-109" dirty="0">
                <a:latin typeface="Arial"/>
                <a:cs typeface="Arial"/>
              </a:rPr>
              <a:t>– </a:t>
            </a:r>
            <a:r>
              <a:rPr sz="1898" spc="-4" dirty="0">
                <a:latin typeface="Arial"/>
                <a:cs typeface="Arial"/>
              </a:rPr>
              <a:t>outline </a:t>
            </a:r>
            <a:r>
              <a:rPr sz="1898" dirty="0">
                <a:latin typeface="Arial"/>
                <a:cs typeface="Arial"/>
              </a:rPr>
              <a:t>two </a:t>
            </a:r>
            <a:r>
              <a:rPr sz="1898" spc="-4" dirty="0">
                <a:latin typeface="Arial"/>
                <a:cs typeface="Arial"/>
              </a:rPr>
              <a:t>rival</a:t>
            </a:r>
            <a:r>
              <a:rPr sz="1898" spc="105" dirty="0">
                <a:latin typeface="Arial"/>
                <a:cs typeface="Arial"/>
              </a:rPr>
              <a:t> </a:t>
            </a:r>
            <a:r>
              <a:rPr sz="1898" spc="7" dirty="0">
                <a:latin typeface="Arial"/>
                <a:cs typeface="Arial"/>
              </a:rPr>
              <a:t>hypotheses</a:t>
            </a:r>
            <a:endParaRPr sz="1898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ject 4"/>
          <p:cNvSpPr txBox="1"/>
          <p:nvPr/>
        </p:nvSpPr>
        <p:spPr>
          <a:xfrm>
            <a:off x="5985307" y="6558856"/>
            <a:ext cx="212527" cy="15388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6788">
              <a:lnSpc>
                <a:spcPts val="1160"/>
              </a:lnSpc>
            </a:pPr>
            <a:fld id="{81D60167-4931-47E6-BA6A-407CBD079E47}" type="slidenum">
              <a:rPr sz="1125" spc="-4" dirty="0">
                <a:latin typeface="Arial"/>
                <a:cs typeface="Arial"/>
              </a:rPr>
              <a:pPr marL="26788">
                <a:lnSpc>
                  <a:spcPts val="1160"/>
                </a:lnSpc>
              </a:pPr>
              <a:t>20</a:t>
            </a:fld>
            <a:endParaRPr sz="1125">
              <a:latin typeface="Arial"/>
              <a:cs typeface="Arial"/>
            </a:endParaRPr>
          </a:p>
        </p:txBody>
      </p:sp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079863" y="625613"/>
            <a:ext cx="8766909" cy="852966"/>
          </a:xfrm>
          <a:prstGeom prst="rect">
            <a:avLst/>
          </a:prstGeom>
        </p:spPr>
        <p:txBody>
          <a:bodyPr vert="horz" wrap="square" lIns="0" tIns="8930" rIns="0" bIns="0" rtlCol="0" anchor="t">
            <a:spAutoFit/>
          </a:bodyPr>
          <a:lstStyle/>
          <a:p>
            <a:pPr marL="8929">
              <a:spcBef>
                <a:spcPts val="70"/>
              </a:spcBef>
            </a:pPr>
            <a:r>
              <a:rPr sz="5484" spc="7" dirty="0"/>
              <a:t>Formulating</a:t>
            </a:r>
            <a:r>
              <a:rPr sz="5484" spc="-39" dirty="0"/>
              <a:t> </a:t>
            </a:r>
            <a:r>
              <a:rPr sz="5484" spc="28" dirty="0"/>
              <a:t>hypotheses</a:t>
            </a:r>
            <a:endParaRPr sz="5484" dirty="0"/>
          </a:p>
        </p:txBody>
      </p:sp>
      <p:sp>
        <p:nvSpPr>
          <p:cNvPr id="3" name="object 3"/>
          <p:cNvSpPr txBox="1"/>
          <p:nvPr/>
        </p:nvSpPr>
        <p:spPr>
          <a:xfrm>
            <a:off x="2211587" y="1878271"/>
            <a:ext cx="7401371" cy="4344899"/>
          </a:xfrm>
          <a:prstGeom prst="rect">
            <a:avLst/>
          </a:prstGeom>
        </p:spPr>
        <p:txBody>
          <a:bodyPr vert="horz" wrap="square" lIns="0" tIns="26789" rIns="0" bIns="0" rtlCol="0">
            <a:spAutoFit/>
          </a:bodyPr>
          <a:lstStyle/>
          <a:p>
            <a:pPr marL="260738" marR="12501" indent="-243325">
              <a:lnSpc>
                <a:spcPts val="3516"/>
              </a:lnSpc>
              <a:spcBef>
                <a:spcPts val="211"/>
              </a:spcBef>
              <a:buSzPct val="75000"/>
              <a:buChar char="•"/>
              <a:tabLst>
                <a:tab pos="261184" algn="l"/>
              </a:tabLst>
            </a:pPr>
            <a:r>
              <a:rPr sz="2953" spc="-4" dirty="0">
                <a:latin typeface="Arial"/>
                <a:cs typeface="Arial"/>
              </a:rPr>
              <a:t>Use </a:t>
            </a:r>
            <a:r>
              <a:rPr sz="2953" dirty="0">
                <a:latin typeface="Arial"/>
                <a:cs typeface="Arial"/>
              </a:rPr>
              <a:t>the </a:t>
            </a:r>
            <a:r>
              <a:rPr sz="2953" spc="7" dirty="0">
                <a:latin typeface="Arial"/>
                <a:cs typeface="Arial"/>
              </a:rPr>
              <a:t>theoretical </a:t>
            </a:r>
            <a:r>
              <a:rPr sz="2953" spc="14" dirty="0">
                <a:latin typeface="Arial"/>
                <a:cs typeface="Arial"/>
              </a:rPr>
              <a:t>explanation </a:t>
            </a:r>
            <a:r>
              <a:rPr sz="2953" dirty="0">
                <a:latin typeface="Arial"/>
                <a:cs typeface="Arial"/>
              </a:rPr>
              <a:t>to</a:t>
            </a:r>
            <a:r>
              <a:rPr sz="2953" spc="-46" dirty="0">
                <a:latin typeface="Arial"/>
                <a:cs typeface="Arial"/>
              </a:rPr>
              <a:t> </a:t>
            </a:r>
            <a:r>
              <a:rPr sz="2953" dirty="0">
                <a:latin typeface="Arial"/>
                <a:cs typeface="Arial"/>
              </a:rPr>
              <a:t>motivate  </a:t>
            </a:r>
            <a:r>
              <a:rPr sz="2953" spc="60" dirty="0">
                <a:latin typeface="Arial"/>
                <a:cs typeface="Arial"/>
              </a:rPr>
              <a:t>specific</a:t>
            </a:r>
            <a:r>
              <a:rPr sz="2953" spc="-4" dirty="0">
                <a:latin typeface="Arial"/>
                <a:cs typeface="Arial"/>
              </a:rPr>
              <a:t> </a:t>
            </a:r>
            <a:r>
              <a:rPr sz="2953" spc="14" dirty="0">
                <a:latin typeface="Arial"/>
                <a:cs typeface="Arial"/>
              </a:rPr>
              <a:t>hypotheses</a:t>
            </a:r>
            <a:endParaRPr sz="2953">
              <a:latin typeface="Arial"/>
              <a:cs typeface="Arial"/>
            </a:endParaRPr>
          </a:p>
          <a:p>
            <a:pPr marL="575051" marR="534423" lvl="1" indent="-245111">
              <a:spcBef>
                <a:spcPts val="1670"/>
              </a:spcBef>
              <a:buSzPct val="75714"/>
              <a:buChar char="-"/>
              <a:tabLst>
                <a:tab pos="575051" algn="l"/>
                <a:tab pos="575498" algn="l"/>
              </a:tabLst>
            </a:pPr>
            <a:r>
              <a:rPr sz="2461" spc="28" dirty="0">
                <a:latin typeface="Arial"/>
                <a:cs typeface="Arial"/>
              </a:rPr>
              <a:t>Develop </a:t>
            </a:r>
            <a:r>
              <a:rPr sz="2461" spc="7" dirty="0">
                <a:latin typeface="Arial"/>
                <a:cs typeface="Arial"/>
              </a:rPr>
              <a:t>tentative </a:t>
            </a:r>
            <a:r>
              <a:rPr sz="2461" spc="21" dirty="0">
                <a:latin typeface="Arial"/>
                <a:cs typeface="Arial"/>
              </a:rPr>
              <a:t>hypotheses </a:t>
            </a:r>
            <a:r>
              <a:rPr sz="2461" spc="63" dirty="0">
                <a:latin typeface="Arial"/>
                <a:cs typeface="Arial"/>
              </a:rPr>
              <a:t>based </a:t>
            </a:r>
            <a:r>
              <a:rPr sz="2461" spc="11" dirty="0">
                <a:latin typeface="Arial"/>
                <a:cs typeface="Arial"/>
              </a:rPr>
              <a:t>on</a:t>
            </a:r>
            <a:r>
              <a:rPr sz="2461" spc="-112" dirty="0">
                <a:latin typeface="Arial"/>
                <a:cs typeface="Arial"/>
              </a:rPr>
              <a:t> </a:t>
            </a:r>
            <a:r>
              <a:rPr sz="2461" spc="7" dirty="0">
                <a:latin typeface="Arial"/>
                <a:cs typeface="Arial"/>
              </a:rPr>
              <a:t>your  </a:t>
            </a:r>
            <a:r>
              <a:rPr sz="2461" spc="32" dirty="0">
                <a:latin typeface="Arial"/>
                <a:cs typeface="Arial"/>
              </a:rPr>
              <a:t>expectations </a:t>
            </a:r>
            <a:r>
              <a:rPr sz="2461" spc="21" dirty="0">
                <a:latin typeface="Arial"/>
                <a:cs typeface="Arial"/>
              </a:rPr>
              <a:t>before </a:t>
            </a:r>
            <a:r>
              <a:rPr sz="2461" spc="18" dirty="0">
                <a:latin typeface="Arial"/>
                <a:cs typeface="Arial"/>
              </a:rPr>
              <a:t>initiating </a:t>
            </a:r>
            <a:r>
              <a:rPr sz="2461" spc="7" dirty="0">
                <a:latin typeface="Arial"/>
                <a:cs typeface="Arial"/>
              </a:rPr>
              <a:t>your</a:t>
            </a:r>
            <a:r>
              <a:rPr sz="2461" spc="-56" dirty="0">
                <a:latin typeface="Arial"/>
                <a:cs typeface="Arial"/>
              </a:rPr>
              <a:t> </a:t>
            </a:r>
            <a:r>
              <a:rPr sz="2461" spc="7" dirty="0">
                <a:latin typeface="Arial"/>
                <a:cs typeface="Arial"/>
              </a:rPr>
              <a:t>work</a:t>
            </a:r>
            <a:endParaRPr sz="2461">
              <a:latin typeface="Arial"/>
              <a:cs typeface="Arial"/>
            </a:endParaRPr>
          </a:p>
          <a:p>
            <a:pPr marL="575051" lvl="1" indent="-245111">
              <a:spcBef>
                <a:spcPts val="1772"/>
              </a:spcBef>
              <a:buSzPct val="75714"/>
              <a:buChar char="-"/>
              <a:tabLst>
                <a:tab pos="575051" algn="l"/>
                <a:tab pos="575498" algn="l"/>
              </a:tabLst>
            </a:pPr>
            <a:r>
              <a:rPr sz="2461" spc="7" dirty="0">
                <a:latin typeface="Arial"/>
                <a:cs typeface="Arial"/>
              </a:rPr>
              <a:t>Not </a:t>
            </a:r>
            <a:r>
              <a:rPr sz="2461" spc="25" dirty="0">
                <a:latin typeface="Arial"/>
                <a:cs typeface="Arial"/>
              </a:rPr>
              <a:t>fishing </a:t>
            </a:r>
            <a:r>
              <a:rPr sz="2461" spc="7" dirty="0">
                <a:latin typeface="Arial"/>
                <a:cs typeface="Arial"/>
              </a:rPr>
              <a:t>after </a:t>
            </a:r>
            <a:r>
              <a:rPr sz="2461" spc="32" dirty="0">
                <a:latin typeface="Arial"/>
                <a:cs typeface="Arial"/>
              </a:rPr>
              <a:t>significant</a:t>
            </a:r>
            <a:r>
              <a:rPr sz="2461" spc="-28" dirty="0">
                <a:latin typeface="Arial"/>
                <a:cs typeface="Arial"/>
              </a:rPr>
              <a:t> </a:t>
            </a:r>
            <a:r>
              <a:rPr sz="2461" spc="18" dirty="0">
                <a:latin typeface="Arial"/>
                <a:cs typeface="Arial"/>
              </a:rPr>
              <a:t>results!</a:t>
            </a:r>
            <a:endParaRPr sz="2461">
              <a:latin typeface="Arial"/>
              <a:cs typeface="Arial"/>
            </a:endParaRPr>
          </a:p>
          <a:p>
            <a:pPr lvl="1">
              <a:spcBef>
                <a:spcPts val="35"/>
              </a:spcBef>
              <a:buFont typeface="Arial"/>
              <a:buChar char="-"/>
            </a:pPr>
            <a:endParaRPr sz="2215">
              <a:latin typeface="Arial"/>
              <a:cs typeface="Arial"/>
            </a:endParaRPr>
          </a:p>
          <a:p>
            <a:pPr marL="260738" marR="82150" indent="-243325">
              <a:lnSpc>
                <a:spcPts val="3516"/>
              </a:lnSpc>
              <a:buSzPct val="75000"/>
              <a:buChar char="•"/>
              <a:tabLst>
                <a:tab pos="261184" algn="l"/>
              </a:tabLst>
            </a:pPr>
            <a:r>
              <a:rPr sz="2953" spc="-4" dirty="0">
                <a:latin typeface="Arial"/>
                <a:cs typeface="Arial"/>
              </a:rPr>
              <a:t>An </a:t>
            </a:r>
            <a:r>
              <a:rPr sz="2953" spc="14" dirty="0">
                <a:latin typeface="Arial"/>
                <a:cs typeface="Arial"/>
              </a:rPr>
              <a:t>hypothesis </a:t>
            </a:r>
            <a:r>
              <a:rPr sz="2953" spc="-4" dirty="0">
                <a:latin typeface="Arial"/>
                <a:cs typeface="Arial"/>
              </a:rPr>
              <a:t>is a </a:t>
            </a:r>
            <a:r>
              <a:rPr sz="2953" spc="11" dirty="0">
                <a:latin typeface="Arial"/>
                <a:cs typeface="Arial"/>
              </a:rPr>
              <a:t>reasoned </a:t>
            </a:r>
            <a:r>
              <a:rPr sz="2953" spc="32" dirty="0">
                <a:latin typeface="Arial"/>
                <a:cs typeface="Arial"/>
              </a:rPr>
              <a:t>proposal </a:t>
            </a:r>
            <a:r>
              <a:rPr sz="2953" dirty="0">
                <a:latin typeface="Arial"/>
                <a:cs typeface="Arial"/>
              </a:rPr>
              <a:t>of</a:t>
            </a:r>
            <a:r>
              <a:rPr sz="2953" spc="-46" dirty="0">
                <a:latin typeface="Arial"/>
                <a:cs typeface="Arial"/>
              </a:rPr>
              <a:t> </a:t>
            </a:r>
            <a:r>
              <a:rPr sz="2953" spc="-4" dirty="0">
                <a:latin typeface="Arial"/>
                <a:cs typeface="Arial"/>
              </a:rPr>
              <a:t>a  </a:t>
            </a:r>
            <a:r>
              <a:rPr sz="2953" spc="7" dirty="0">
                <a:latin typeface="Arial"/>
                <a:cs typeface="Arial"/>
              </a:rPr>
              <a:t>relationship </a:t>
            </a:r>
            <a:r>
              <a:rPr sz="2953" spc="21" dirty="0">
                <a:latin typeface="Arial"/>
                <a:cs typeface="Arial"/>
              </a:rPr>
              <a:t>between </a:t>
            </a:r>
            <a:r>
              <a:rPr sz="2953" dirty="0">
                <a:latin typeface="Arial"/>
                <a:cs typeface="Arial"/>
              </a:rPr>
              <a:t>two</a:t>
            </a:r>
            <a:r>
              <a:rPr sz="2953" spc="-39" dirty="0">
                <a:latin typeface="Arial"/>
                <a:cs typeface="Arial"/>
              </a:rPr>
              <a:t> </a:t>
            </a:r>
            <a:r>
              <a:rPr sz="2953" spc="18" dirty="0">
                <a:latin typeface="Arial"/>
                <a:cs typeface="Arial"/>
              </a:rPr>
              <a:t>variables</a:t>
            </a:r>
            <a:endParaRPr sz="2953">
              <a:latin typeface="Arial"/>
              <a:cs typeface="Arial"/>
            </a:endParaRPr>
          </a:p>
          <a:p>
            <a:pPr marL="575051" lvl="1" indent="-245111">
              <a:spcBef>
                <a:spcPts val="1670"/>
              </a:spcBef>
              <a:buSzPct val="75714"/>
              <a:buChar char="-"/>
              <a:tabLst>
                <a:tab pos="575051" algn="l"/>
                <a:tab pos="575498" algn="l"/>
              </a:tabLst>
            </a:pPr>
            <a:r>
              <a:rPr sz="2461" spc="-127" dirty="0">
                <a:latin typeface="Arial"/>
                <a:cs typeface="Arial"/>
              </a:rPr>
              <a:t>Y </a:t>
            </a:r>
            <a:r>
              <a:rPr sz="2461" spc="53" dirty="0">
                <a:latin typeface="Arial"/>
                <a:cs typeface="Arial"/>
              </a:rPr>
              <a:t>dependent </a:t>
            </a:r>
            <a:r>
              <a:rPr sz="2461" spc="21" dirty="0">
                <a:latin typeface="Arial"/>
                <a:cs typeface="Arial"/>
              </a:rPr>
              <a:t>variable; </a:t>
            </a:r>
            <a:r>
              <a:rPr sz="2461" spc="-127" dirty="0">
                <a:latin typeface="Arial"/>
                <a:cs typeface="Arial"/>
              </a:rPr>
              <a:t>X </a:t>
            </a:r>
            <a:r>
              <a:rPr sz="2461" spc="46" dirty="0">
                <a:latin typeface="Arial"/>
                <a:cs typeface="Arial"/>
              </a:rPr>
              <a:t>independent</a:t>
            </a:r>
            <a:r>
              <a:rPr sz="2461" spc="190" dirty="0">
                <a:latin typeface="Arial"/>
                <a:cs typeface="Arial"/>
              </a:rPr>
              <a:t> </a:t>
            </a:r>
            <a:r>
              <a:rPr sz="2461" spc="25" dirty="0">
                <a:latin typeface="Arial"/>
                <a:cs typeface="Arial"/>
              </a:rPr>
              <a:t>variable</a:t>
            </a:r>
            <a:endParaRPr sz="2461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ject 15"/>
          <p:cNvSpPr txBox="1"/>
          <p:nvPr/>
        </p:nvSpPr>
        <p:spPr>
          <a:xfrm>
            <a:off x="5985307" y="6558856"/>
            <a:ext cx="212527" cy="15388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6788">
              <a:lnSpc>
                <a:spcPts val="1160"/>
              </a:lnSpc>
            </a:pPr>
            <a:fld id="{81D60167-4931-47E6-BA6A-407CBD079E47}" type="slidenum">
              <a:rPr sz="1125" spc="-4" dirty="0">
                <a:latin typeface="Arial"/>
                <a:cs typeface="Arial"/>
              </a:rPr>
              <a:pPr marL="26788">
                <a:lnSpc>
                  <a:spcPts val="1160"/>
                </a:lnSpc>
              </a:pPr>
              <a:t>21</a:t>
            </a:fld>
            <a:endParaRPr sz="1125">
              <a:latin typeface="Arial"/>
              <a:cs typeface="Arial"/>
            </a:endParaRPr>
          </a:p>
        </p:txBody>
      </p:sp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036320" y="683050"/>
            <a:ext cx="8897139" cy="734410"/>
          </a:xfrm>
          <a:prstGeom prst="rect">
            <a:avLst/>
          </a:prstGeom>
        </p:spPr>
        <p:txBody>
          <a:bodyPr vert="horz" wrap="square" lIns="0" tIns="9376" rIns="0" bIns="0" rtlCol="0" anchor="t">
            <a:spAutoFit/>
          </a:bodyPr>
          <a:lstStyle/>
          <a:p>
            <a:pPr marL="8929">
              <a:spcBef>
                <a:spcPts val="74"/>
              </a:spcBef>
            </a:pPr>
            <a:r>
              <a:rPr sz="4711" spc="-63" dirty="0"/>
              <a:t>What </a:t>
            </a:r>
            <a:r>
              <a:rPr sz="4711" dirty="0"/>
              <a:t>is a </a:t>
            </a:r>
            <a:r>
              <a:rPr sz="4711" spc="88" dirty="0"/>
              <a:t>‘good’</a:t>
            </a:r>
            <a:r>
              <a:rPr sz="4711" spc="28" dirty="0"/>
              <a:t> </a:t>
            </a:r>
            <a:r>
              <a:rPr sz="4711" dirty="0"/>
              <a:t>hypothesis?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220516" y="1741958"/>
            <a:ext cx="4391174" cy="728284"/>
          </a:xfrm>
          <a:prstGeom prst="rect">
            <a:avLst/>
          </a:prstGeom>
        </p:spPr>
        <p:txBody>
          <a:bodyPr vert="horz" wrap="square" lIns="0" tIns="116086" rIns="0" bIns="0" rtlCol="0">
            <a:spAutoFit/>
          </a:bodyPr>
          <a:lstStyle/>
          <a:p>
            <a:pPr marL="144656" indent="-136173">
              <a:spcBef>
                <a:spcPts val="914"/>
              </a:spcBef>
              <a:buSzPct val="74468"/>
              <a:buChar char="•"/>
              <a:tabLst>
                <a:tab pos="145102" algn="l"/>
              </a:tabLst>
            </a:pPr>
            <a:r>
              <a:rPr sz="1652" spc="-4" dirty="0">
                <a:latin typeface="Arial"/>
                <a:cs typeface="Arial"/>
              </a:rPr>
              <a:t>Simple</a:t>
            </a:r>
            <a:endParaRPr sz="1652">
              <a:latin typeface="Arial"/>
              <a:cs typeface="Arial"/>
            </a:endParaRPr>
          </a:p>
          <a:p>
            <a:pPr marL="144656" indent="-136173">
              <a:spcBef>
                <a:spcPts val="847"/>
              </a:spcBef>
              <a:buSzPct val="74468"/>
              <a:buChar char="•"/>
              <a:tabLst>
                <a:tab pos="145102" algn="l"/>
              </a:tabLst>
            </a:pPr>
            <a:r>
              <a:rPr sz="1652" spc="21" dirty="0">
                <a:latin typeface="Arial"/>
                <a:cs typeface="Arial"/>
              </a:rPr>
              <a:t>Specific </a:t>
            </a:r>
            <a:r>
              <a:rPr sz="1652" spc="-95" dirty="0">
                <a:latin typeface="Arial"/>
                <a:cs typeface="Arial"/>
              </a:rPr>
              <a:t>– </a:t>
            </a:r>
            <a:r>
              <a:rPr sz="1652" spc="7" dirty="0">
                <a:latin typeface="Arial"/>
                <a:cs typeface="Arial"/>
              </a:rPr>
              <a:t>form </a:t>
            </a:r>
            <a:r>
              <a:rPr sz="1652" dirty="0">
                <a:latin typeface="Arial"/>
                <a:cs typeface="Arial"/>
              </a:rPr>
              <a:t>the </a:t>
            </a:r>
            <a:r>
              <a:rPr sz="1652" spc="18" dirty="0">
                <a:latin typeface="Arial"/>
                <a:cs typeface="Arial"/>
              </a:rPr>
              <a:t>basis </a:t>
            </a:r>
            <a:r>
              <a:rPr sz="1652" dirty="0">
                <a:latin typeface="Arial"/>
                <a:cs typeface="Arial"/>
              </a:rPr>
              <a:t>for </a:t>
            </a:r>
            <a:r>
              <a:rPr sz="1652" spc="7" dirty="0">
                <a:latin typeface="Arial"/>
                <a:cs typeface="Arial"/>
              </a:rPr>
              <a:t>statistical</a:t>
            </a:r>
            <a:r>
              <a:rPr sz="1652" spc="28" dirty="0">
                <a:latin typeface="Arial"/>
                <a:cs typeface="Arial"/>
              </a:rPr>
              <a:t> </a:t>
            </a:r>
            <a:r>
              <a:rPr sz="1652" spc="11" dirty="0">
                <a:latin typeface="Arial"/>
                <a:cs typeface="Arial"/>
              </a:rPr>
              <a:t>testing</a:t>
            </a:r>
            <a:endParaRPr sz="1652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2533055" y="2596128"/>
            <a:ext cx="62061" cy="168560"/>
          </a:xfrm>
          <a:prstGeom prst="rect">
            <a:avLst/>
          </a:prstGeom>
        </p:spPr>
        <p:txBody>
          <a:bodyPr vert="horz" wrap="square" lIns="0" tIns="11609" rIns="0" bIns="0" rtlCol="0">
            <a:spAutoFit/>
          </a:bodyPr>
          <a:lstStyle/>
          <a:p>
            <a:pPr marL="8929">
              <a:spcBef>
                <a:spcPts val="91"/>
              </a:spcBef>
            </a:pPr>
            <a:r>
              <a:rPr sz="1019" spc="7" dirty="0">
                <a:latin typeface="Arial"/>
                <a:cs typeface="Arial"/>
              </a:rPr>
              <a:t>-</a:t>
            </a:r>
            <a:endParaRPr sz="1019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2220516" y="2573179"/>
            <a:ext cx="6897737" cy="796845"/>
          </a:xfrm>
          <a:prstGeom prst="rect">
            <a:avLst/>
          </a:prstGeom>
        </p:spPr>
        <p:txBody>
          <a:bodyPr vert="horz" wrap="square" lIns="0" tIns="5358" rIns="0" bIns="0" rtlCol="0">
            <a:spAutoFit/>
          </a:bodyPr>
          <a:lstStyle/>
          <a:p>
            <a:pPr marL="458523" marR="3572">
              <a:lnSpc>
                <a:spcPct val="102600"/>
              </a:lnSpc>
              <a:spcBef>
                <a:spcPts val="42"/>
              </a:spcBef>
            </a:pPr>
            <a:r>
              <a:rPr sz="1371" spc="18" dirty="0">
                <a:latin typeface="Arial"/>
                <a:cs typeface="Arial"/>
              </a:rPr>
              <a:t>Suggest </a:t>
            </a:r>
            <a:r>
              <a:rPr sz="1371" spc="7" dirty="0">
                <a:latin typeface="Arial"/>
                <a:cs typeface="Arial"/>
              </a:rPr>
              <a:t>a </a:t>
            </a:r>
            <a:r>
              <a:rPr sz="1371" spc="18" dirty="0">
                <a:latin typeface="Arial"/>
                <a:cs typeface="Arial"/>
              </a:rPr>
              <a:t>direction </a:t>
            </a:r>
            <a:r>
              <a:rPr sz="1371" spc="4" dirty="0">
                <a:latin typeface="Arial"/>
                <a:cs typeface="Arial"/>
              </a:rPr>
              <a:t>in </a:t>
            </a:r>
            <a:r>
              <a:rPr sz="1371" spc="7" dirty="0">
                <a:latin typeface="Arial"/>
                <a:cs typeface="Arial"/>
              </a:rPr>
              <a:t>the </a:t>
            </a:r>
            <a:r>
              <a:rPr sz="1371" spc="11" dirty="0">
                <a:latin typeface="Arial"/>
                <a:cs typeface="Arial"/>
              </a:rPr>
              <a:t>relationship </a:t>
            </a:r>
            <a:r>
              <a:rPr sz="1371" spc="18" dirty="0">
                <a:latin typeface="Arial"/>
                <a:cs typeface="Arial"/>
              </a:rPr>
              <a:t>between </a:t>
            </a:r>
            <a:r>
              <a:rPr sz="1371" spc="7" dirty="0">
                <a:latin typeface="Arial"/>
                <a:cs typeface="Arial"/>
              </a:rPr>
              <a:t>a </a:t>
            </a:r>
            <a:r>
              <a:rPr sz="1371" spc="32" dirty="0">
                <a:latin typeface="Arial"/>
                <a:cs typeface="Arial"/>
              </a:rPr>
              <a:t>dependent </a:t>
            </a:r>
            <a:r>
              <a:rPr sz="1371" spc="14" dirty="0">
                <a:latin typeface="Arial"/>
                <a:cs typeface="Arial"/>
              </a:rPr>
              <a:t>variable </a:t>
            </a:r>
            <a:r>
              <a:rPr sz="1371" spc="-14" dirty="0">
                <a:latin typeface="Arial"/>
                <a:cs typeface="Arial"/>
              </a:rPr>
              <a:t>(DV) </a:t>
            </a:r>
            <a:r>
              <a:rPr sz="1371" spc="32" dirty="0">
                <a:latin typeface="Arial"/>
                <a:cs typeface="Arial"/>
              </a:rPr>
              <a:t>and</a:t>
            </a:r>
            <a:r>
              <a:rPr sz="1371" dirty="0">
                <a:latin typeface="Arial"/>
                <a:cs typeface="Arial"/>
              </a:rPr>
              <a:t> </a:t>
            </a:r>
            <a:r>
              <a:rPr sz="1371" spc="7" dirty="0">
                <a:latin typeface="Arial"/>
                <a:cs typeface="Arial"/>
              </a:rPr>
              <a:t>an  </a:t>
            </a:r>
            <a:r>
              <a:rPr sz="1371" spc="28" dirty="0">
                <a:latin typeface="Arial"/>
                <a:cs typeface="Arial"/>
              </a:rPr>
              <a:t>independent </a:t>
            </a:r>
            <a:r>
              <a:rPr sz="1371" spc="14" dirty="0">
                <a:latin typeface="Arial"/>
                <a:cs typeface="Arial"/>
              </a:rPr>
              <a:t>variable</a:t>
            </a:r>
            <a:r>
              <a:rPr sz="1371" spc="-25" dirty="0">
                <a:latin typeface="Arial"/>
                <a:cs typeface="Arial"/>
              </a:rPr>
              <a:t> </a:t>
            </a:r>
            <a:r>
              <a:rPr sz="1371" spc="-14" dirty="0">
                <a:latin typeface="Arial"/>
                <a:cs typeface="Arial"/>
              </a:rPr>
              <a:t>(IV)</a:t>
            </a:r>
            <a:endParaRPr sz="1371">
              <a:latin typeface="Arial"/>
              <a:cs typeface="Arial"/>
            </a:endParaRPr>
          </a:p>
          <a:p>
            <a:pPr marL="144656" indent="-136173">
              <a:spcBef>
                <a:spcPts val="840"/>
              </a:spcBef>
              <a:buSzPct val="74468"/>
              <a:buChar char="•"/>
              <a:tabLst>
                <a:tab pos="145102" algn="l"/>
              </a:tabLst>
            </a:pPr>
            <a:r>
              <a:rPr sz="1652" spc="-4" dirty="0">
                <a:latin typeface="Arial"/>
                <a:cs typeface="Arial"/>
              </a:rPr>
              <a:t>Novel</a:t>
            </a:r>
            <a:endParaRPr sz="1652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2533055" y="3493026"/>
            <a:ext cx="62061" cy="168560"/>
          </a:xfrm>
          <a:prstGeom prst="rect">
            <a:avLst/>
          </a:prstGeom>
        </p:spPr>
        <p:txBody>
          <a:bodyPr vert="horz" wrap="square" lIns="0" tIns="11609" rIns="0" bIns="0" rtlCol="0">
            <a:spAutoFit/>
          </a:bodyPr>
          <a:lstStyle/>
          <a:p>
            <a:pPr marL="8929">
              <a:spcBef>
                <a:spcPts val="91"/>
              </a:spcBef>
            </a:pPr>
            <a:r>
              <a:rPr sz="1019" spc="7" dirty="0">
                <a:latin typeface="Arial"/>
                <a:cs typeface="Arial"/>
              </a:rPr>
              <a:t>-</a:t>
            </a:r>
            <a:endParaRPr sz="1019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2670153" y="3470077"/>
            <a:ext cx="7117407" cy="425718"/>
          </a:xfrm>
          <a:prstGeom prst="rect">
            <a:avLst/>
          </a:prstGeom>
        </p:spPr>
        <p:txBody>
          <a:bodyPr vert="horz" wrap="square" lIns="0" tIns="5358" rIns="0" bIns="0" rtlCol="0">
            <a:spAutoFit/>
          </a:bodyPr>
          <a:lstStyle/>
          <a:p>
            <a:pPr marL="8929" marR="3572">
              <a:lnSpc>
                <a:spcPct val="102600"/>
              </a:lnSpc>
              <a:spcBef>
                <a:spcPts val="42"/>
              </a:spcBef>
            </a:pPr>
            <a:r>
              <a:rPr sz="1371" spc="28" dirty="0">
                <a:latin typeface="Arial"/>
                <a:cs typeface="Arial"/>
              </a:rPr>
              <a:t>Advance </a:t>
            </a:r>
            <a:r>
              <a:rPr sz="1371" spc="7" dirty="0">
                <a:latin typeface="Arial"/>
                <a:cs typeface="Arial"/>
              </a:rPr>
              <a:t>the </a:t>
            </a:r>
            <a:r>
              <a:rPr sz="1371" spc="14" dirty="0">
                <a:latin typeface="Arial"/>
                <a:cs typeface="Arial"/>
              </a:rPr>
              <a:t>current </a:t>
            </a:r>
            <a:r>
              <a:rPr sz="1371" spc="46" dirty="0">
                <a:latin typeface="Arial"/>
                <a:cs typeface="Arial"/>
              </a:rPr>
              <a:t>body </a:t>
            </a:r>
            <a:r>
              <a:rPr sz="1371" spc="7" dirty="0">
                <a:latin typeface="Arial"/>
                <a:cs typeface="Arial"/>
              </a:rPr>
              <a:t>of </a:t>
            </a:r>
            <a:r>
              <a:rPr sz="1371" spc="25" dirty="0">
                <a:latin typeface="Arial"/>
                <a:cs typeface="Arial"/>
              </a:rPr>
              <a:t>knowledge </a:t>
            </a:r>
            <a:r>
              <a:rPr sz="1371" spc="46" dirty="0">
                <a:latin typeface="Arial"/>
                <a:cs typeface="Arial"/>
              </a:rPr>
              <a:t>by </a:t>
            </a:r>
            <a:r>
              <a:rPr sz="1371" spc="18" dirty="0">
                <a:latin typeface="Arial"/>
                <a:cs typeface="Arial"/>
              </a:rPr>
              <a:t>testing </a:t>
            </a:r>
            <a:r>
              <a:rPr sz="1371" spc="14" dirty="0">
                <a:latin typeface="Arial"/>
                <a:cs typeface="Arial"/>
              </a:rPr>
              <a:t>something </a:t>
            </a:r>
            <a:r>
              <a:rPr sz="1371" spc="-11" dirty="0">
                <a:latin typeface="Arial"/>
                <a:cs typeface="Arial"/>
              </a:rPr>
              <a:t>new, </a:t>
            </a:r>
            <a:r>
              <a:rPr sz="1371" spc="21" dirty="0">
                <a:latin typeface="Arial"/>
                <a:cs typeface="Arial"/>
              </a:rPr>
              <a:t>confirming, </a:t>
            </a:r>
            <a:r>
              <a:rPr sz="1371" spc="11" dirty="0">
                <a:latin typeface="Arial"/>
                <a:cs typeface="Arial"/>
              </a:rPr>
              <a:t>refuting,</a:t>
            </a:r>
            <a:r>
              <a:rPr sz="1371" spc="-127" dirty="0">
                <a:latin typeface="Arial"/>
                <a:cs typeface="Arial"/>
              </a:rPr>
              <a:t> </a:t>
            </a:r>
            <a:r>
              <a:rPr sz="1371" spc="7" dirty="0">
                <a:latin typeface="Arial"/>
                <a:cs typeface="Arial"/>
              </a:rPr>
              <a:t>or  </a:t>
            </a:r>
            <a:r>
              <a:rPr sz="1371" spc="25" dirty="0">
                <a:latin typeface="Arial"/>
                <a:cs typeface="Arial"/>
              </a:rPr>
              <a:t>extending </a:t>
            </a:r>
            <a:r>
              <a:rPr sz="1371" spc="14" dirty="0">
                <a:latin typeface="Arial"/>
                <a:cs typeface="Arial"/>
              </a:rPr>
              <a:t>existing</a:t>
            </a:r>
            <a:r>
              <a:rPr sz="1371" spc="-21" dirty="0">
                <a:latin typeface="Arial"/>
                <a:cs typeface="Arial"/>
              </a:rPr>
              <a:t> </a:t>
            </a:r>
            <a:r>
              <a:rPr sz="1371" spc="7" dirty="0">
                <a:latin typeface="Arial"/>
                <a:cs typeface="Arial"/>
              </a:rPr>
              <a:t>theories</a:t>
            </a:r>
            <a:endParaRPr sz="1371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2220516" y="4002241"/>
            <a:ext cx="1141661" cy="263254"/>
          </a:xfrm>
          <a:prstGeom prst="rect">
            <a:avLst/>
          </a:prstGeom>
        </p:spPr>
        <p:txBody>
          <a:bodyPr vert="horz" wrap="square" lIns="0" tIns="8930" rIns="0" bIns="0" rtlCol="0">
            <a:spAutoFit/>
          </a:bodyPr>
          <a:lstStyle/>
          <a:p>
            <a:pPr marL="144656" indent="-136173">
              <a:spcBef>
                <a:spcPts val="70"/>
              </a:spcBef>
              <a:buSzPct val="74468"/>
              <a:buChar char="•"/>
              <a:tabLst>
                <a:tab pos="145102" algn="l"/>
              </a:tabLst>
            </a:pPr>
            <a:r>
              <a:rPr sz="1652" spc="4" dirty="0">
                <a:latin typeface="Arial"/>
                <a:cs typeface="Arial"/>
              </a:rPr>
              <a:t>Interesting</a:t>
            </a:r>
            <a:endParaRPr sz="1652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2533055" y="4389924"/>
            <a:ext cx="62061" cy="168560"/>
          </a:xfrm>
          <a:prstGeom prst="rect">
            <a:avLst/>
          </a:prstGeom>
        </p:spPr>
        <p:txBody>
          <a:bodyPr vert="horz" wrap="square" lIns="0" tIns="11609" rIns="0" bIns="0" rtlCol="0">
            <a:spAutoFit/>
          </a:bodyPr>
          <a:lstStyle/>
          <a:p>
            <a:pPr marL="8929">
              <a:spcBef>
                <a:spcPts val="91"/>
              </a:spcBef>
            </a:pPr>
            <a:r>
              <a:rPr sz="1019" spc="7" dirty="0">
                <a:latin typeface="Arial"/>
                <a:cs typeface="Arial"/>
              </a:rPr>
              <a:t>-</a:t>
            </a:r>
            <a:endParaRPr sz="1019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2670153" y="4366975"/>
            <a:ext cx="6774507" cy="222226"/>
          </a:xfrm>
          <a:prstGeom prst="rect">
            <a:avLst/>
          </a:prstGeom>
        </p:spPr>
        <p:txBody>
          <a:bodyPr vert="horz" wrap="square" lIns="0" tIns="11162" rIns="0" bIns="0" rtlCol="0">
            <a:spAutoFit/>
          </a:bodyPr>
          <a:lstStyle/>
          <a:p>
            <a:pPr marL="8929">
              <a:spcBef>
                <a:spcPts val="88"/>
              </a:spcBef>
            </a:pPr>
            <a:r>
              <a:rPr sz="1371" spc="7" dirty="0">
                <a:latin typeface="Arial"/>
                <a:cs typeface="Arial"/>
              </a:rPr>
              <a:t>the </a:t>
            </a:r>
            <a:r>
              <a:rPr sz="1371" spc="-28" dirty="0">
                <a:latin typeface="Arial"/>
                <a:cs typeface="Arial"/>
              </a:rPr>
              <a:t>DV </a:t>
            </a:r>
            <a:r>
              <a:rPr sz="1371" spc="7" dirty="0">
                <a:latin typeface="Arial"/>
                <a:cs typeface="Arial"/>
              </a:rPr>
              <a:t>must </a:t>
            </a:r>
            <a:r>
              <a:rPr sz="1371" spc="46" dirty="0">
                <a:latin typeface="Arial"/>
                <a:cs typeface="Arial"/>
              </a:rPr>
              <a:t>be </a:t>
            </a:r>
            <a:r>
              <a:rPr sz="1371" spc="4" dirty="0">
                <a:latin typeface="Arial"/>
                <a:cs typeface="Arial"/>
              </a:rPr>
              <a:t>relevant </a:t>
            </a:r>
            <a:r>
              <a:rPr sz="1371" spc="32" dirty="0">
                <a:latin typeface="Arial"/>
                <a:cs typeface="Arial"/>
              </a:rPr>
              <a:t>and </a:t>
            </a:r>
            <a:r>
              <a:rPr sz="1371" spc="7" dirty="0">
                <a:latin typeface="Arial"/>
                <a:cs typeface="Arial"/>
              </a:rPr>
              <a:t>have some </a:t>
            </a:r>
            <a:r>
              <a:rPr sz="1371" spc="18" dirty="0">
                <a:latin typeface="Arial"/>
                <a:cs typeface="Arial"/>
              </a:rPr>
              <a:t>variance </a:t>
            </a:r>
            <a:r>
              <a:rPr sz="1371" spc="32" dirty="0">
                <a:latin typeface="Arial"/>
                <a:cs typeface="Arial"/>
              </a:rPr>
              <a:t>and </a:t>
            </a:r>
            <a:r>
              <a:rPr sz="1371" spc="7" dirty="0">
                <a:latin typeface="Arial"/>
                <a:cs typeface="Arial"/>
              </a:rPr>
              <a:t>the </a:t>
            </a:r>
            <a:r>
              <a:rPr sz="1371" spc="-32" dirty="0">
                <a:latin typeface="Arial"/>
                <a:cs typeface="Arial"/>
              </a:rPr>
              <a:t>IV </a:t>
            </a:r>
            <a:r>
              <a:rPr sz="1371" spc="7" dirty="0">
                <a:latin typeface="Arial"/>
                <a:cs typeface="Arial"/>
              </a:rPr>
              <a:t>must </a:t>
            </a:r>
            <a:r>
              <a:rPr sz="1371" spc="21" dirty="0">
                <a:latin typeface="Arial"/>
                <a:cs typeface="Arial"/>
              </a:rPr>
              <a:t>emerge </a:t>
            </a:r>
            <a:r>
              <a:rPr sz="1371" dirty="0">
                <a:latin typeface="Arial"/>
                <a:cs typeface="Arial"/>
              </a:rPr>
              <a:t>from</a:t>
            </a:r>
            <a:r>
              <a:rPr sz="1371" spc="-63" dirty="0">
                <a:latin typeface="Arial"/>
                <a:cs typeface="Arial"/>
              </a:rPr>
              <a:t> </a:t>
            </a:r>
            <a:r>
              <a:rPr sz="1371" spc="11" dirty="0">
                <a:latin typeface="Arial"/>
                <a:cs typeface="Arial"/>
              </a:rPr>
              <a:t>theory</a:t>
            </a:r>
            <a:endParaRPr sz="1371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2220516" y="4577492"/>
            <a:ext cx="4538960" cy="728284"/>
          </a:xfrm>
          <a:prstGeom prst="rect">
            <a:avLst/>
          </a:prstGeom>
        </p:spPr>
        <p:txBody>
          <a:bodyPr vert="horz" wrap="square" lIns="0" tIns="116086" rIns="0" bIns="0" rtlCol="0">
            <a:spAutoFit/>
          </a:bodyPr>
          <a:lstStyle/>
          <a:p>
            <a:pPr marL="144656" indent="-136173">
              <a:spcBef>
                <a:spcPts val="914"/>
              </a:spcBef>
              <a:buSzPct val="74468"/>
              <a:buChar char="•"/>
              <a:tabLst>
                <a:tab pos="145102" algn="l"/>
              </a:tabLst>
            </a:pPr>
            <a:r>
              <a:rPr sz="1652" spc="4" dirty="0">
                <a:latin typeface="Arial"/>
                <a:cs typeface="Arial"/>
              </a:rPr>
              <a:t>Generalizable</a:t>
            </a:r>
            <a:endParaRPr sz="1652">
              <a:latin typeface="Arial"/>
              <a:cs typeface="Arial"/>
            </a:endParaRPr>
          </a:p>
          <a:p>
            <a:pPr marL="144656" indent="-136173">
              <a:spcBef>
                <a:spcPts val="847"/>
              </a:spcBef>
              <a:buSzPct val="74468"/>
              <a:buChar char="•"/>
              <a:tabLst>
                <a:tab pos="145102" algn="l"/>
              </a:tabLst>
            </a:pPr>
            <a:r>
              <a:rPr sz="1652" spc="-4" dirty="0">
                <a:latin typeface="Arial"/>
                <a:cs typeface="Arial"/>
              </a:rPr>
              <a:t>Falsifiable, </a:t>
            </a:r>
            <a:r>
              <a:rPr sz="1652" spc="18" dirty="0">
                <a:latin typeface="Arial"/>
                <a:cs typeface="Arial"/>
              </a:rPr>
              <a:t>which </a:t>
            </a:r>
            <a:r>
              <a:rPr sz="1652" spc="-4" dirty="0">
                <a:latin typeface="Arial"/>
                <a:cs typeface="Arial"/>
              </a:rPr>
              <a:t>means </a:t>
            </a:r>
            <a:r>
              <a:rPr sz="1652" spc="21" dirty="0">
                <a:latin typeface="Arial"/>
                <a:cs typeface="Arial"/>
              </a:rPr>
              <a:t>open </a:t>
            </a:r>
            <a:r>
              <a:rPr sz="1652" dirty="0">
                <a:latin typeface="Arial"/>
                <a:cs typeface="Arial"/>
              </a:rPr>
              <a:t>to </a:t>
            </a:r>
            <a:r>
              <a:rPr sz="1652" spc="18" dirty="0">
                <a:latin typeface="Arial"/>
                <a:cs typeface="Arial"/>
              </a:rPr>
              <a:t>empirical</a:t>
            </a:r>
            <a:r>
              <a:rPr sz="1652" spc="-14" dirty="0">
                <a:latin typeface="Arial"/>
                <a:cs typeface="Arial"/>
              </a:rPr>
              <a:t> </a:t>
            </a:r>
            <a:r>
              <a:rPr sz="1652" dirty="0">
                <a:latin typeface="Arial"/>
                <a:cs typeface="Arial"/>
              </a:rPr>
              <a:t>test</a:t>
            </a:r>
            <a:endParaRPr sz="1652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2533055" y="5431661"/>
            <a:ext cx="62061" cy="168560"/>
          </a:xfrm>
          <a:prstGeom prst="rect">
            <a:avLst/>
          </a:prstGeom>
        </p:spPr>
        <p:txBody>
          <a:bodyPr vert="horz" wrap="square" lIns="0" tIns="11609" rIns="0" bIns="0" rtlCol="0">
            <a:spAutoFit/>
          </a:bodyPr>
          <a:lstStyle/>
          <a:p>
            <a:pPr marL="8929">
              <a:spcBef>
                <a:spcPts val="91"/>
              </a:spcBef>
            </a:pPr>
            <a:r>
              <a:rPr sz="1019" spc="7" dirty="0">
                <a:latin typeface="Arial"/>
                <a:cs typeface="Arial"/>
              </a:rPr>
              <a:t>-</a:t>
            </a:r>
            <a:endParaRPr sz="1019"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2670153" y="5408712"/>
            <a:ext cx="6983462" cy="425718"/>
          </a:xfrm>
          <a:prstGeom prst="rect">
            <a:avLst/>
          </a:prstGeom>
        </p:spPr>
        <p:txBody>
          <a:bodyPr vert="horz" wrap="square" lIns="0" tIns="5358" rIns="0" bIns="0" rtlCol="0">
            <a:spAutoFit/>
          </a:bodyPr>
          <a:lstStyle/>
          <a:p>
            <a:pPr marL="8929" marR="3572">
              <a:lnSpc>
                <a:spcPct val="102600"/>
              </a:lnSpc>
              <a:spcBef>
                <a:spcPts val="42"/>
              </a:spcBef>
            </a:pPr>
            <a:r>
              <a:rPr sz="1371" spc="14" dirty="0">
                <a:latin typeface="Arial"/>
                <a:cs typeface="Arial"/>
              </a:rPr>
              <a:t>Empirical </a:t>
            </a:r>
            <a:r>
              <a:rPr sz="1371" spc="7" dirty="0">
                <a:latin typeface="Arial"/>
                <a:cs typeface="Arial"/>
              </a:rPr>
              <a:t>tests </a:t>
            </a:r>
            <a:r>
              <a:rPr sz="1371" spc="32" dirty="0">
                <a:latin typeface="Arial"/>
                <a:cs typeface="Arial"/>
              </a:rPr>
              <a:t>can </a:t>
            </a:r>
            <a:r>
              <a:rPr sz="1371" spc="7" dirty="0">
                <a:latin typeface="Arial"/>
                <a:cs typeface="Arial"/>
              </a:rPr>
              <a:t>never </a:t>
            </a:r>
            <a:r>
              <a:rPr sz="1371" spc="18" dirty="0">
                <a:latin typeface="Arial"/>
                <a:cs typeface="Arial"/>
              </a:rPr>
              <a:t>prove </a:t>
            </a:r>
            <a:r>
              <a:rPr sz="1371" spc="7" dirty="0">
                <a:latin typeface="Arial"/>
                <a:cs typeface="Arial"/>
              </a:rPr>
              <a:t>a </a:t>
            </a:r>
            <a:r>
              <a:rPr sz="1371" spc="11" dirty="0">
                <a:latin typeface="Arial"/>
                <a:cs typeface="Arial"/>
              </a:rPr>
              <a:t>theory </a:t>
            </a:r>
            <a:r>
              <a:rPr sz="1371" spc="4" dirty="0">
                <a:latin typeface="Arial"/>
                <a:cs typeface="Arial"/>
              </a:rPr>
              <a:t>is </a:t>
            </a:r>
            <a:r>
              <a:rPr sz="1371" spc="25" dirty="0">
                <a:latin typeface="Arial"/>
                <a:cs typeface="Arial"/>
              </a:rPr>
              <a:t>correct </a:t>
            </a:r>
            <a:r>
              <a:rPr sz="1371" spc="7" dirty="0">
                <a:latin typeface="Arial"/>
                <a:cs typeface="Arial"/>
              </a:rPr>
              <a:t>or </a:t>
            </a:r>
            <a:r>
              <a:rPr sz="1371" spc="14" dirty="0">
                <a:latin typeface="Arial"/>
                <a:cs typeface="Arial"/>
              </a:rPr>
              <a:t>proven </a:t>
            </a:r>
            <a:r>
              <a:rPr sz="1371" spc="21" dirty="0">
                <a:latin typeface="Arial"/>
                <a:cs typeface="Arial"/>
              </a:rPr>
              <a:t>(problem </a:t>
            </a:r>
            <a:r>
              <a:rPr sz="1371" spc="7" dirty="0">
                <a:latin typeface="Arial"/>
                <a:cs typeface="Arial"/>
              </a:rPr>
              <a:t>of </a:t>
            </a:r>
            <a:r>
              <a:rPr sz="1371" spc="18" dirty="0">
                <a:latin typeface="Arial"/>
                <a:cs typeface="Arial"/>
              </a:rPr>
              <a:t>induction),</a:t>
            </a:r>
            <a:r>
              <a:rPr sz="1371" spc="-60" dirty="0">
                <a:latin typeface="Arial"/>
                <a:cs typeface="Arial"/>
              </a:rPr>
              <a:t> </a:t>
            </a:r>
            <a:r>
              <a:rPr sz="1371" spc="7" dirty="0">
                <a:latin typeface="Arial"/>
                <a:cs typeface="Arial"/>
              </a:rPr>
              <a:t>only  that a </a:t>
            </a:r>
            <a:r>
              <a:rPr sz="1371" spc="11" dirty="0">
                <a:latin typeface="Arial"/>
                <a:cs typeface="Arial"/>
              </a:rPr>
              <a:t>theory </a:t>
            </a:r>
            <a:r>
              <a:rPr sz="1371" spc="4" dirty="0">
                <a:latin typeface="Arial"/>
                <a:cs typeface="Arial"/>
              </a:rPr>
              <a:t>is</a:t>
            </a:r>
            <a:r>
              <a:rPr sz="1371" spc="-14" dirty="0">
                <a:latin typeface="Arial"/>
                <a:cs typeface="Arial"/>
              </a:rPr>
              <a:t> </a:t>
            </a:r>
            <a:r>
              <a:rPr sz="1371" spc="7" dirty="0">
                <a:latin typeface="Arial"/>
                <a:cs typeface="Arial"/>
              </a:rPr>
              <a:t>false</a:t>
            </a:r>
            <a:endParaRPr sz="1371"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2220516" y="5940877"/>
            <a:ext cx="2964656" cy="263254"/>
          </a:xfrm>
          <a:prstGeom prst="rect">
            <a:avLst/>
          </a:prstGeom>
        </p:spPr>
        <p:txBody>
          <a:bodyPr vert="horz" wrap="square" lIns="0" tIns="8930" rIns="0" bIns="0" rtlCol="0">
            <a:spAutoFit/>
          </a:bodyPr>
          <a:lstStyle/>
          <a:p>
            <a:pPr marL="144656" indent="-136173">
              <a:spcBef>
                <a:spcPts val="70"/>
              </a:spcBef>
              <a:buSzPct val="74468"/>
              <a:buChar char="•"/>
              <a:tabLst>
                <a:tab pos="145102" algn="l"/>
              </a:tabLst>
            </a:pPr>
            <a:r>
              <a:rPr sz="1652" dirty="0">
                <a:latin typeface="Arial"/>
                <a:cs typeface="Arial"/>
              </a:rPr>
              <a:t>Must </a:t>
            </a:r>
            <a:r>
              <a:rPr sz="1652" spc="25" dirty="0">
                <a:latin typeface="Arial"/>
                <a:cs typeface="Arial"/>
              </a:rPr>
              <a:t>specify </a:t>
            </a:r>
            <a:r>
              <a:rPr sz="1652" spc="-4" dirty="0">
                <a:latin typeface="Arial"/>
                <a:cs typeface="Arial"/>
              </a:rPr>
              <a:t>a unit </a:t>
            </a:r>
            <a:r>
              <a:rPr sz="1652" dirty="0">
                <a:latin typeface="Arial"/>
                <a:cs typeface="Arial"/>
              </a:rPr>
              <a:t>of</a:t>
            </a:r>
            <a:r>
              <a:rPr sz="1652" spc="-35" dirty="0">
                <a:latin typeface="Arial"/>
                <a:cs typeface="Arial"/>
              </a:rPr>
              <a:t> </a:t>
            </a:r>
            <a:r>
              <a:rPr sz="1652" spc="-4" dirty="0">
                <a:latin typeface="Arial"/>
                <a:cs typeface="Arial"/>
              </a:rPr>
              <a:t>analysis</a:t>
            </a:r>
            <a:endParaRPr sz="1652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ject 4"/>
          <p:cNvSpPr txBox="1"/>
          <p:nvPr/>
        </p:nvSpPr>
        <p:spPr>
          <a:xfrm>
            <a:off x="5985307" y="6558856"/>
            <a:ext cx="212527" cy="15388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6788">
              <a:lnSpc>
                <a:spcPts val="1160"/>
              </a:lnSpc>
            </a:pPr>
            <a:fld id="{81D60167-4931-47E6-BA6A-407CBD079E47}" type="slidenum">
              <a:rPr sz="1125" spc="-4" dirty="0">
                <a:latin typeface="Arial"/>
                <a:cs typeface="Arial"/>
              </a:rPr>
              <a:pPr marL="26788">
                <a:lnSpc>
                  <a:spcPts val="1160"/>
                </a:lnSpc>
              </a:pPr>
              <a:t>22</a:t>
            </a:fld>
            <a:endParaRPr sz="1125">
              <a:latin typeface="Arial"/>
              <a:cs typeface="Arial"/>
            </a:endParaRPr>
          </a:p>
        </p:txBody>
      </p:sp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40229" y="625613"/>
            <a:ext cx="9100310" cy="852966"/>
          </a:xfrm>
          <a:prstGeom prst="rect">
            <a:avLst/>
          </a:prstGeom>
        </p:spPr>
        <p:txBody>
          <a:bodyPr vert="horz" wrap="square" lIns="0" tIns="8930" rIns="0" bIns="0" rtlCol="0" anchor="t">
            <a:spAutoFit/>
          </a:bodyPr>
          <a:lstStyle/>
          <a:p>
            <a:pPr marL="8929">
              <a:spcBef>
                <a:spcPts val="70"/>
              </a:spcBef>
            </a:pPr>
            <a:r>
              <a:rPr sz="5484" spc="49" dirty="0"/>
              <a:t>Models </a:t>
            </a:r>
            <a:r>
              <a:rPr sz="5484" spc="98" dirty="0"/>
              <a:t>and</a:t>
            </a:r>
            <a:r>
              <a:rPr sz="5484" spc="-98" dirty="0"/>
              <a:t> </a:t>
            </a:r>
            <a:r>
              <a:rPr sz="5484" spc="28" dirty="0"/>
              <a:t>hypotheses</a:t>
            </a:r>
            <a:endParaRPr sz="5484" dirty="0"/>
          </a:p>
        </p:txBody>
      </p:sp>
      <p:sp>
        <p:nvSpPr>
          <p:cNvPr id="3" name="object 3"/>
          <p:cNvSpPr txBox="1"/>
          <p:nvPr/>
        </p:nvSpPr>
        <p:spPr>
          <a:xfrm>
            <a:off x="2220515" y="1895523"/>
            <a:ext cx="7381280" cy="4365222"/>
          </a:xfrm>
          <a:prstGeom prst="rect">
            <a:avLst/>
          </a:prstGeom>
        </p:spPr>
        <p:txBody>
          <a:bodyPr vert="horz" wrap="square" lIns="0" tIns="11609" rIns="0" bIns="0" rtlCol="0">
            <a:spAutoFit/>
          </a:bodyPr>
          <a:lstStyle/>
          <a:p>
            <a:pPr marL="195553" indent="-187070">
              <a:spcBef>
                <a:spcPts val="91"/>
              </a:spcBef>
              <a:buSzPct val="75000"/>
              <a:buChar char="•"/>
              <a:tabLst>
                <a:tab pos="196000" algn="l"/>
              </a:tabLst>
            </a:pPr>
            <a:r>
              <a:rPr sz="2250" spc="14" dirty="0">
                <a:latin typeface="Arial"/>
                <a:cs typeface="Arial"/>
              </a:rPr>
              <a:t>A </a:t>
            </a:r>
            <a:r>
              <a:rPr sz="2250" b="1" spc="11" dirty="0">
                <a:latin typeface="Arial"/>
                <a:cs typeface="Arial"/>
              </a:rPr>
              <a:t>model </a:t>
            </a:r>
            <a:r>
              <a:rPr sz="2250" spc="7" dirty="0">
                <a:latin typeface="Arial"/>
                <a:cs typeface="Arial"/>
              </a:rPr>
              <a:t>serves to </a:t>
            </a:r>
            <a:r>
              <a:rPr sz="2250" spc="25" dirty="0">
                <a:latin typeface="Arial"/>
                <a:cs typeface="Arial"/>
              </a:rPr>
              <a:t>articulate </a:t>
            </a:r>
            <a:r>
              <a:rPr sz="2250" spc="53" dirty="0">
                <a:latin typeface="Arial"/>
                <a:cs typeface="Arial"/>
              </a:rPr>
              <a:t>and </a:t>
            </a:r>
            <a:r>
              <a:rPr sz="2250" spc="32" dirty="0">
                <a:latin typeface="Arial"/>
                <a:cs typeface="Arial"/>
              </a:rPr>
              <a:t>communicate </a:t>
            </a:r>
            <a:r>
              <a:rPr sz="2250" spc="11" dirty="0">
                <a:latin typeface="Arial"/>
                <a:cs typeface="Arial"/>
              </a:rPr>
              <a:t>a</a:t>
            </a:r>
            <a:r>
              <a:rPr sz="2250" spc="-112" dirty="0">
                <a:latin typeface="Arial"/>
                <a:cs typeface="Arial"/>
              </a:rPr>
              <a:t> </a:t>
            </a:r>
            <a:r>
              <a:rPr sz="2250" spc="14" dirty="0">
                <a:latin typeface="Arial"/>
                <a:cs typeface="Arial"/>
              </a:rPr>
              <a:t>theory</a:t>
            </a:r>
            <a:endParaRPr sz="2250">
              <a:latin typeface="Arial"/>
              <a:cs typeface="Arial"/>
            </a:endParaRPr>
          </a:p>
          <a:p>
            <a:pPr>
              <a:spcBef>
                <a:spcPts val="18"/>
              </a:spcBef>
              <a:buFont typeface="Arial"/>
              <a:buChar char="•"/>
            </a:pPr>
            <a:endParaRPr sz="1793">
              <a:latin typeface="Arial"/>
              <a:cs typeface="Arial"/>
            </a:endParaRPr>
          </a:p>
          <a:p>
            <a:pPr marL="505849" marR="340209" lvl="1" indent="-184838">
              <a:lnSpc>
                <a:spcPts val="2180"/>
              </a:lnSpc>
              <a:buSzPct val="75471"/>
              <a:buChar char="-"/>
              <a:tabLst>
                <a:tab pos="505849" algn="l"/>
                <a:tab pos="506295" algn="l"/>
              </a:tabLst>
            </a:pPr>
            <a:r>
              <a:rPr sz="1863" dirty="0">
                <a:latin typeface="Arial"/>
                <a:cs typeface="Arial"/>
              </a:rPr>
              <a:t>It </a:t>
            </a:r>
            <a:r>
              <a:rPr sz="1863" spc="35" dirty="0">
                <a:latin typeface="Arial"/>
                <a:cs typeface="Arial"/>
              </a:rPr>
              <a:t>can </a:t>
            </a:r>
            <a:r>
              <a:rPr sz="1863" spc="53" dirty="0">
                <a:latin typeface="Arial"/>
                <a:cs typeface="Arial"/>
              </a:rPr>
              <a:t>be </a:t>
            </a:r>
            <a:r>
              <a:rPr sz="1863" dirty="0">
                <a:latin typeface="Arial"/>
                <a:cs typeface="Arial"/>
              </a:rPr>
              <a:t>either </a:t>
            </a:r>
            <a:r>
              <a:rPr sz="1863" spc="35" dirty="0">
                <a:latin typeface="Arial"/>
                <a:cs typeface="Arial"/>
              </a:rPr>
              <a:t>graphical </a:t>
            </a:r>
            <a:r>
              <a:rPr sz="1863" dirty="0">
                <a:latin typeface="Arial"/>
                <a:cs typeface="Arial"/>
              </a:rPr>
              <a:t>(a </a:t>
            </a:r>
            <a:r>
              <a:rPr sz="1863" spc="21" dirty="0">
                <a:latin typeface="Arial"/>
                <a:cs typeface="Arial"/>
              </a:rPr>
              <a:t>picture) </a:t>
            </a:r>
            <a:r>
              <a:rPr sz="1863" dirty="0">
                <a:latin typeface="Arial"/>
                <a:cs typeface="Arial"/>
              </a:rPr>
              <a:t>- </a:t>
            </a:r>
            <a:r>
              <a:rPr sz="1863" b="1" dirty="0">
                <a:latin typeface="Arial"/>
                <a:cs typeface="Arial"/>
              </a:rPr>
              <a:t>path diagrams or</a:t>
            </a:r>
            <a:r>
              <a:rPr sz="1863" b="1" spc="-77" dirty="0">
                <a:latin typeface="Arial"/>
                <a:cs typeface="Arial"/>
              </a:rPr>
              <a:t> </a:t>
            </a:r>
            <a:r>
              <a:rPr sz="1863" b="1" dirty="0">
                <a:latin typeface="Arial"/>
                <a:cs typeface="Arial"/>
              </a:rPr>
              <a:t>path  models - </a:t>
            </a:r>
            <a:r>
              <a:rPr sz="1863" dirty="0">
                <a:latin typeface="Arial"/>
                <a:cs typeface="Arial"/>
              </a:rPr>
              <a:t>or </a:t>
            </a:r>
            <a:r>
              <a:rPr sz="1863" spc="11" dirty="0">
                <a:latin typeface="Arial"/>
                <a:cs typeface="Arial"/>
              </a:rPr>
              <a:t>mathematical </a:t>
            </a:r>
            <a:r>
              <a:rPr sz="1863" dirty="0">
                <a:latin typeface="Arial"/>
                <a:cs typeface="Arial"/>
              </a:rPr>
              <a:t>(an</a:t>
            </a:r>
            <a:r>
              <a:rPr sz="1863" spc="-14" dirty="0">
                <a:latin typeface="Arial"/>
                <a:cs typeface="Arial"/>
              </a:rPr>
              <a:t> </a:t>
            </a:r>
            <a:r>
              <a:rPr sz="1863" spc="14" dirty="0">
                <a:latin typeface="Arial"/>
                <a:cs typeface="Arial"/>
              </a:rPr>
              <a:t>equation)</a:t>
            </a:r>
            <a:endParaRPr sz="1863">
              <a:latin typeface="Arial"/>
              <a:cs typeface="Arial"/>
            </a:endParaRPr>
          </a:p>
          <a:p>
            <a:pPr lvl="1">
              <a:spcBef>
                <a:spcPts val="25"/>
              </a:spcBef>
              <a:buFont typeface="Arial"/>
              <a:buChar char="-"/>
            </a:pPr>
            <a:endParaRPr sz="1617">
              <a:latin typeface="Arial"/>
              <a:cs typeface="Arial"/>
            </a:endParaRPr>
          </a:p>
          <a:p>
            <a:pPr marL="505849" lvl="1" indent="-184838">
              <a:spcBef>
                <a:spcPts val="4"/>
              </a:spcBef>
              <a:buSzPct val="75471"/>
              <a:buChar char="-"/>
              <a:tabLst>
                <a:tab pos="505849" algn="l"/>
                <a:tab pos="506295" algn="l"/>
              </a:tabLst>
            </a:pPr>
            <a:r>
              <a:rPr sz="1863" spc="-84" dirty="0">
                <a:latin typeface="Arial"/>
                <a:cs typeface="Arial"/>
              </a:rPr>
              <a:t>Two </a:t>
            </a:r>
            <a:r>
              <a:rPr sz="1863" spc="21" dirty="0">
                <a:latin typeface="Arial"/>
                <a:cs typeface="Arial"/>
              </a:rPr>
              <a:t>components </a:t>
            </a:r>
            <a:r>
              <a:rPr sz="1863" dirty="0">
                <a:latin typeface="Arial"/>
                <a:cs typeface="Arial"/>
              </a:rPr>
              <a:t>of </a:t>
            </a:r>
            <a:r>
              <a:rPr sz="1863" spc="4" dirty="0">
                <a:latin typeface="Arial"/>
                <a:cs typeface="Arial"/>
              </a:rPr>
              <a:t>a </a:t>
            </a:r>
            <a:r>
              <a:rPr sz="1863" spc="18" dirty="0">
                <a:latin typeface="Arial"/>
                <a:cs typeface="Arial"/>
              </a:rPr>
              <a:t>model: </a:t>
            </a:r>
            <a:r>
              <a:rPr sz="1863" b="1" dirty="0">
                <a:latin typeface="Arial"/>
                <a:cs typeface="Arial"/>
              </a:rPr>
              <a:t>variables </a:t>
            </a:r>
            <a:r>
              <a:rPr sz="1863" spc="35" dirty="0">
                <a:latin typeface="Arial"/>
                <a:cs typeface="Arial"/>
              </a:rPr>
              <a:t>and</a:t>
            </a:r>
            <a:r>
              <a:rPr sz="1863" spc="60" dirty="0">
                <a:latin typeface="Arial"/>
                <a:cs typeface="Arial"/>
              </a:rPr>
              <a:t> </a:t>
            </a:r>
            <a:r>
              <a:rPr sz="1863" b="1" dirty="0">
                <a:latin typeface="Arial"/>
                <a:cs typeface="Arial"/>
              </a:rPr>
              <a:t>relationships</a:t>
            </a:r>
            <a:endParaRPr sz="1863">
              <a:latin typeface="Arial"/>
              <a:cs typeface="Arial"/>
            </a:endParaRPr>
          </a:p>
          <a:p>
            <a:pPr lvl="1">
              <a:spcBef>
                <a:spcPts val="11"/>
              </a:spcBef>
              <a:buFont typeface="Arial"/>
              <a:buChar char="-"/>
            </a:pPr>
            <a:endParaRPr sz="2391">
              <a:latin typeface="Arial"/>
              <a:cs typeface="Arial"/>
            </a:endParaRPr>
          </a:p>
          <a:p>
            <a:pPr marL="195553" indent="-187070">
              <a:buSzPct val="75000"/>
              <a:buChar char="•"/>
              <a:tabLst>
                <a:tab pos="196000" algn="l"/>
              </a:tabLst>
            </a:pPr>
            <a:r>
              <a:rPr sz="2250" spc="11" dirty="0">
                <a:latin typeface="Arial"/>
                <a:cs typeface="Arial"/>
              </a:rPr>
              <a:t>An </a:t>
            </a:r>
            <a:r>
              <a:rPr sz="2250" b="1" spc="7" dirty="0">
                <a:latin typeface="Arial"/>
                <a:cs typeface="Arial"/>
              </a:rPr>
              <a:t>hypothesis</a:t>
            </a:r>
            <a:r>
              <a:rPr sz="2250" b="1" spc="-7" dirty="0">
                <a:latin typeface="Arial"/>
                <a:cs typeface="Arial"/>
              </a:rPr>
              <a:t> </a:t>
            </a:r>
            <a:r>
              <a:rPr sz="2250" spc="18" dirty="0">
                <a:latin typeface="Arial"/>
                <a:cs typeface="Arial"/>
              </a:rPr>
              <a:t>establishes:</a:t>
            </a:r>
            <a:endParaRPr sz="2250">
              <a:latin typeface="Arial"/>
              <a:cs typeface="Arial"/>
            </a:endParaRPr>
          </a:p>
          <a:p>
            <a:pPr>
              <a:spcBef>
                <a:spcPts val="28"/>
              </a:spcBef>
            </a:pPr>
            <a:endParaRPr sz="1793">
              <a:latin typeface="Arial"/>
              <a:cs typeface="Arial"/>
            </a:endParaRPr>
          </a:p>
          <a:p>
            <a:pPr marL="701848" marR="149120" indent="-380838">
              <a:lnSpc>
                <a:spcPts val="2672"/>
              </a:lnSpc>
              <a:buSzPct val="101562"/>
              <a:buAutoNum type="arabicPeriod"/>
              <a:tabLst>
                <a:tab pos="701848" algn="l"/>
                <a:tab pos="702295" algn="l"/>
              </a:tabLst>
            </a:pPr>
            <a:r>
              <a:rPr sz="2250" spc="-32" dirty="0">
                <a:latin typeface="Arial"/>
                <a:cs typeface="Arial"/>
              </a:rPr>
              <a:t>The </a:t>
            </a:r>
            <a:r>
              <a:rPr sz="2250" spc="39" dirty="0">
                <a:latin typeface="Arial"/>
                <a:cs typeface="Arial"/>
              </a:rPr>
              <a:t>type </a:t>
            </a:r>
            <a:r>
              <a:rPr sz="2250" spc="7" dirty="0">
                <a:latin typeface="Arial"/>
                <a:cs typeface="Arial"/>
              </a:rPr>
              <a:t>of </a:t>
            </a:r>
            <a:r>
              <a:rPr sz="2250" spc="14" dirty="0">
                <a:latin typeface="Arial"/>
                <a:cs typeface="Arial"/>
              </a:rPr>
              <a:t>relationship </a:t>
            </a:r>
            <a:r>
              <a:rPr sz="2250" spc="28" dirty="0">
                <a:latin typeface="Arial"/>
                <a:cs typeface="Arial"/>
              </a:rPr>
              <a:t>(direction </a:t>
            </a:r>
            <a:r>
              <a:rPr sz="2250" spc="53" dirty="0">
                <a:latin typeface="Arial"/>
                <a:cs typeface="Arial"/>
              </a:rPr>
              <a:t>and </a:t>
            </a:r>
            <a:r>
              <a:rPr sz="2250" spc="32" dirty="0">
                <a:latin typeface="Arial"/>
                <a:cs typeface="Arial"/>
              </a:rPr>
              <a:t>sign) </a:t>
            </a:r>
            <a:r>
              <a:rPr sz="2250" spc="7" dirty="0">
                <a:latin typeface="Arial"/>
                <a:cs typeface="Arial"/>
              </a:rPr>
              <a:t>that is  </a:t>
            </a:r>
            <a:r>
              <a:rPr sz="2250" spc="28" dirty="0">
                <a:latin typeface="Arial"/>
                <a:cs typeface="Arial"/>
              </a:rPr>
              <a:t>assumed </a:t>
            </a:r>
            <a:r>
              <a:rPr sz="2250" spc="7" dirty="0">
                <a:latin typeface="Arial"/>
                <a:cs typeface="Arial"/>
              </a:rPr>
              <a:t>to exist </a:t>
            </a:r>
            <a:r>
              <a:rPr sz="2250" spc="28" dirty="0">
                <a:latin typeface="Arial"/>
                <a:cs typeface="Arial"/>
              </a:rPr>
              <a:t>between </a:t>
            </a:r>
            <a:r>
              <a:rPr sz="2250" spc="7" dirty="0">
                <a:latin typeface="Arial"/>
                <a:cs typeface="Arial"/>
              </a:rPr>
              <a:t>the </a:t>
            </a:r>
            <a:r>
              <a:rPr sz="2250" spc="21" dirty="0">
                <a:latin typeface="Arial"/>
                <a:cs typeface="Arial"/>
              </a:rPr>
              <a:t>variables </a:t>
            </a:r>
            <a:r>
              <a:rPr sz="2250" spc="7" dirty="0">
                <a:latin typeface="Arial"/>
                <a:cs typeface="Arial"/>
              </a:rPr>
              <a:t>in </a:t>
            </a:r>
            <a:r>
              <a:rPr sz="2250" spc="11" dirty="0">
                <a:latin typeface="Arial"/>
                <a:cs typeface="Arial"/>
              </a:rPr>
              <a:t>a</a:t>
            </a:r>
            <a:r>
              <a:rPr sz="2250" spc="-88" dirty="0">
                <a:latin typeface="Arial"/>
                <a:cs typeface="Arial"/>
              </a:rPr>
              <a:t> </a:t>
            </a:r>
            <a:r>
              <a:rPr sz="2250" spc="35" dirty="0">
                <a:latin typeface="Arial"/>
                <a:cs typeface="Arial"/>
              </a:rPr>
              <a:t>model</a:t>
            </a:r>
            <a:endParaRPr sz="2250">
              <a:latin typeface="Arial"/>
              <a:cs typeface="Arial"/>
            </a:endParaRPr>
          </a:p>
          <a:p>
            <a:pPr marL="701848" marR="826860" indent="-380838">
              <a:lnSpc>
                <a:spcPts val="2672"/>
              </a:lnSpc>
              <a:spcBef>
                <a:spcPts val="2004"/>
              </a:spcBef>
              <a:buSzPct val="101562"/>
              <a:buAutoNum type="arabicPeriod"/>
              <a:tabLst>
                <a:tab pos="701848" algn="l"/>
                <a:tab pos="702295" algn="l"/>
              </a:tabLst>
            </a:pPr>
            <a:r>
              <a:rPr sz="2250" spc="-32" dirty="0">
                <a:latin typeface="Arial"/>
                <a:cs typeface="Arial"/>
              </a:rPr>
              <a:t>The </a:t>
            </a:r>
            <a:r>
              <a:rPr sz="2250" spc="7" dirty="0">
                <a:latin typeface="Arial"/>
                <a:cs typeface="Arial"/>
              </a:rPr>
              <a:t>unit of analysis at </a:t>
            </a:r>
            <a:r>
              <a:rPr sz="2250" spc="35" dirty="0">
                <a:latin typeface="Arial"/>
                <a:cs typeface="Arial"/>
              </a:rPr>
              <a:t>which </a:t>
            </a:r>
            <a:r>
              <a:rPr sz="2250" spc="7" dirty="0">
                <a:latin typeface="Arial"/>
                <a:cs typeface="Arial"/>
              </a:rPr>
              <a:t>the </a:t>
            </a:r>
            <a:r>
              <a:rPr sz="2250" spc="21" dirty="0">
                <a:latin typeface="Arial"/>
                <a:cs typeface="Arial"/>
              </a:rPr>
              <a:t>variables </a:t>
            </a:r>
            <a:r>
              <a:rPr sz="2250" spc="-7" dirty="0">
                <a:latin typeface="Arial"/>
                <a:cs typeface="Arial"/>
              </a:rPr>
              <a:t>are  </a:t>
            </a:r>
            <a:r>
              <a:rPr sz="2250" spc="39" dirty="0">
                <a:latin typeface="Arial"/>
                <a:cs typeface="Arial"/>
              </a:rPr>
              <a:t>observed </a:t>
            </a:r>
            <a:r>
              <a:rPr sz="2250" spc="7" dirty="0">
                <a:latin typeface="Arial"/>
                <a:cs typeface="Arial"/>
              </a:rPr>
              <a:t>to </a:t>
            </a:r>
            <a:r>
              <a:rPr sz="2250" spc="74" dirty="0">
                <a:latin typeface="Arial"/>
                <a:cs typeface="Arial"/>
              </a:rPr>
              <a:t>be </a:t>
            </a:r>
            <a:r>
              <a:rPr sz="2250" spc="39" dirty="0">
                <a:latin typeface="Arial"/>
                <a:cs typeface="Arial"/>
              </a:rPr>
              <a:t>able </a:t>
            </a:r>
            <a:r>
              <a:rPr sz="2250" spc="7" dirty="0">
                <a:latin typeface="Arial"/>
                <a:cs typeface="Arial"/>
              </a:rPr>
              <a:t>to test the</a:t>
            </a:r>
            <a:r>
              <a:rPr sz="2250" spc="-148" dirty="0">
                <a:latin typeface="Arial"/>
                <a:cs typeface="Arial"/>
              </a:rPr>
              <a:t> </a:t>
            </a:r>
            <a:r>
              <a:rPr sz="2250" spc="14" dirty="0">
                <a:latin typeface="Arial"/>
                <a:cs typeface="Arial"/>
              </a:rPr>
              <a:t>relationship</a:t>
            </a:r>
            <a:endParaRPr sz="225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ject 4"/>
          <p:cNvSpPr txBox="1"/>
          <p:nvPr/>
        </p:nvSpPr>
        <p:spPr>
          <a:xfrm>
            <a:off x="5985307" y="6558856"/>
            <a:ext cx="212527" cy="15388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6788">
              <a:lnSpc>
                <a:spcPts val="1160"/>
              </a:lnSpc>
            </a:pPr>
            <a:fld id="{81D60167-4931-47E6-BA6A-407CBD079E47}" type="slidenum">
              <a:rPr sz="1125" spc="-4" dirty="0">
                <a:latin typeface="Arial"/>
                <a:cs typeface="Arial"/>
              </a:rPr>
              <a:pPr marL="26788">
                <a:lnSpc>
                  <a:spcPts val="1160"/>
                </a:lnSpc>
              </a:pPr>
              <a:t>23</a:t>
            </a:fld>
            <a:endParaRPr sz="1125">
              <a:latin typeface="Arial"/>
              <a:cs typeface="Arial"/>
            </a:endParaRPr>
          </a:p>
        </p:txBody>
      </p:sp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271451" y="625613"/>
            <a:ext cx="8036808" cy="852966"/>
          </a:xfrm>
          <a:prstGeom prst="rect">
            <a:avLst/>
          </a:prstGeom>
        </p:spPr>
        <p:txBody>
          <a:bodyPr vert="horz" wrap="square" lIns="0" tIns="8930" rIns="0" bIns="0" rtlCol="0" anchor="t">
            <a:spAutoFit/>
          </a:bodyPr>
          <a:lstStyle/>
          <a:p>
            <a:pPr marL="8929">
              <a:spcBef>
                <a:spcPts val="70"/>
              </a:spcBef>
            </a:pPr>
            <a:r>
              <a:rPr sz="5484" spc="-95" dirty="0"/>
              <a:t>Types </a:t>
            </a:r>
            <a:r>
              <a:rPr sz="5484" dirty="0"/>
              <a:t>of</a:t>
            </a:r>
            <a:r>
              <a:rPr sz="5484" spc="49" dirty="0"/>
              <a:t> </a:t>
            </a:r>
            <a:r>
              <a:rPr sz="5484" spc="28" dirty="0"/>
              <a:t>hypotheses</a:t>
            </a:r>
            <a:endParaRPr sz="5484" dirty="0"/>
          </a:p>
        </p:txBody>
      </p:sp>
      <p:sp>
        <p:nvSpPr>
          <p:cNvPr id="3" name="object 3"/>
          <p:cNvSpPr txBox="1"/>
          <p:nvPr/>
        </p:nvSpPr>
        <p:spPr>
          <a:xfrm>
            <a:off x="2193726" y="1866573"/>
            <a:ext cx="7555409" cy="4393671"/>
          </a:xfrm>
          <a:prstGeom prst="rect">
            <a:avLst/>
          </a:prstGeom>
        </p:spPr>
        <p:txBody>
          <a:bodyPr vert="horz" wrap="square" lIns="0" tIns="7144" rIns="0" bIns="0" rtlCol="0">
            <a:spAutoFit/>
          </a:bodyPr>
          <a:lstStyle/>
          <a:p>
            <a:pPr marL="261184" marR="333065" indent="-225913">
              <a:lnSpc>
                <a:spcPct val="100400"/>
              </a:lnSpc>
              <a:spcBef>
                <a:spcPts val="56"/>
              </a:spcBef>
              <a:buSzPct val="74358"/>
              <a:buChar char="•"/>
              <a:tabLst>
                <a:tab pos="261631" algn="l"/>
              </a:tabLst>
            </a:pPr>
            <a:r>
              <a:rPr sz="2742" spc="-4" dirty="0">
                <a:latin typeface="Arial"/>
                <a:cs typeface="Arial"/>
              </a:rPr>
              <a:t>Establish a </a:t>
            </a:r>
            <a:r>
              <a:rPr sz="2742" spc="7" dirty="0">
                <a:latin typeface="Arial"/>
                <a:cs typeface="Arial"/>
              </a:rPr>
              <a:t>relationship </a:t>
            </a:r>
            <a:r>
              <a:rPr sz="2742" spc="21" dirty="0">
                <a:latin typeface="Arial"/>
                <a:cs typeface="Arial"/>
              </a:rPr>
              <a:t>between </a:t>
            </a:r>
            <a:r>
              <a:rPr sz="2742" dirty="0">
                <a:latin typeface="Arial"/>
                <a:cs typeface="Arial"/>
              </a:rPr>
              <a:t>two </a:t>
            </a:r>
            <a:r>
              <a:rPr sz="2742" spc="-4" dirty="0">
                <a:latin typeface="Arial"/>
                <a:cs typeface="Arial"/>
              </a:rPr>
              <a:t>or</a:t>
            </a:r>
            <a:r>
              <a:rPr sz="2742" spc="-42" dirty="0">
                <a:latin typeface="Arial"/>
                <a:cs typeface="Arial"/>
              </a:rPr>
              <a:t> </a:t>
            </a:r>
            <a:r>
              <a:rPr sz="2742" spc="-14" dirty="0">
                <a:latin typeface="Arial"/>
                <a:cs typeface="Arial"/>
              </a:rPr>
              <a:t>more  </a:t>
            </a:r>
            <a:r>
              <a:rPr sz="2742" spc="14" dirty="0">
                <a:latin typeface="Arial"/>
                <a:cs typeface="Arial"/>
              </a:rPr>
              <a:t>variables</a:t>
            </a:r>
            <a:endParaRPr sz="2742">
              <a:latin typeface="Arial"/>
              <a:cs typeface="Arial"/>
            </a:endParaRPr>
          </a:p>
          <a:p>
            <a:pPr marL="575498" lvl="1" indent="-227699">
              <a:spcBef>
                <a:spcPts val="1726"/>
              </a:spcBef>
              <a:buSzPct val="75384"/>
              <a:buChar char="-"/>
              <a:tabLst>
                <a:tab pos="575498" algn="l"/>
                <a:tab pos="575944" algn="l"/>
              </a:tabLst>
            </a:pPr>
            <a:r>
              <a:rPr sz="2285" spc="-120" dirty="0">
                <a:latin typeface="Arial"/>
                <a:cs typeface="Arial"/>
              </a:rPr>
              <a:t>Y </a:t>
            </a:r>
            <a:r>
              <a:rPr sz="2285" spc="49" dirty="0">
                <a:latin typeface="Arial"/>
                <a:cs typeface="Arial"/>
              </a:rPr>
              <a:t>dependent </a:t>
            </a:r>
            <a:r>
              <a:rPr sz="2285" spc="21" dirty="0">
                <a:latin typeface="Arial"/>
                <a:cs typeface="Arial"/>
              </a:rPr>
              <a:t>variable; </a:t>
            </a:r>
            <a:r>
              <a:rPr sz="2285" spc="-120" dirty="0">
                <a:latin typeface="Arial"/>
                <a:cs typeface="Arial"/>
              </a:rPr>
              <a:t>X </a:t>
            </a:r>
            <a:r>
              <a:rPr sz="2285" spc="42" dirty="0">
                <a:latin typeface="Arial"/>
                <a:cs typeface="Arial"/>
              </a:rPr>
              <a:t>independent</a:t>
            </a:r>
            <a:r>
              <a:rPr sz="2285" spc="183" dirty="0">
                <a:latin typeface="Arial"/>
                <a:cs typeface="Arial"/>
              </a:rPr>
              <a:t> </a:t>
            </a:r>
            <a:r>
              <a:rPr sz="2285" spc="21" dirty="0">
                <a:latin typeface="Arial"/>
                <a:cs typeface="Arial"/>
              </a:rPr>
              <a:t>variable</a:t>
            </a:r>
            <a:endParaRPr sz="2285">
              <a:latin typeface="Arial"/>
              <a:cs typeface="Arial"/>
            </a:endParaRPr>
          </a:p>
          <a:p>
            <a:pPr lvl="1">
              <a:spcBef>
                <a:spcPts val="4"/>
              </a:spcBef>
              <a:buFont typeface="Arial"/>
              <a:buChar char="-"/>
            </a:pPr>
            <a:endParaRPr sz="2004">
              <a:latin typeface="Arial"/>
              <a:cs typeface="Arial"/>
            </a:endParaRPr>
          </a:p>
          <a:p>
            <a:pPr marL="261184" indent="-225913">
              <a:buSzPct val="74358"/>
              <a:buChar char="•"/>
              <a:tabLst>
                <a:tab pos="261631" algn="l"/>
              </a:tabLst>
            </a:pPr>
            <a:r>
              <a:rPr sz="2742" spc="-4" dirty="0">
                <a:latin typeface="Arial"/>
                <a:cs typeface="Arial"/>
              </a:rPr>
              <a:t>Establishes </a:t>
            </a:r>
            <a:r>
              <a:rPr sz="2742" spc="21" dirty="0">
                <a:latin typeface="Arial"/>
                <a:cs typeface="Arial"/>
              </a:rPr>
              <a:t>conditionality </a:t>
            </a:r>
            <a:r>
              <a:rPr sz="2742" dirty="0">
                <a:latin typeface="Arial"/>
                <a:cs typeface="Arial"/>
              </a:rPr>
              <a:t>of the</a:t>
            </a:r>
            <a:r>
              <a:rPr sz="2742" spc="-28" dirty="0">
                <a:latin typeface="Arial"/>
                <a:cs typeface="Arial"/>
              </a:rPr>
              <a:t> </a:t>
            </a:r>
            <a:r>
              <a:rPr sz="2742" spc="7" dirty="0">
                <a:latin typeface="Arial"/>
                <a:cs typeface="Arial"/>
              </a:rPr>
              <a:t>relationship</a:t>
            </a:r>
            <a:endParaRPr sz="2742">
              <a:latin typeface="Arial"/>
              <a:cs typeface="Arial"/>
            </a:endParaRPr>
          </a:p>
          <a:p>
            <a:pPr marL="575498" marR="21430" lvl="1" indent="-227699">
              <a:lnSpc>
                <a:spcPct val="102600"/>
              </a:lnSpc>
              <a:spcBef>
                <a:spcPts val="1652"/>
              </a:spcBef>
              <a:buSzPct val="75384"/>
              <a:buChar char="-"/>
              <a:tabLst>
                <a:tab pos="575498" algn="l"/>
                <a:tab pos="575944" algn="l"/>
              </a:tabLst>
            </a:pPr>
            <a:r>
              <a:rPr sz="2285" spc="32" dirty="0">
                <a:latin typeface="Arial"/>
                <a:cs typeface="Arial"/>
              </a:rPr>
              <a:t>Under </a:t>
            </a:r>
            <a:r>
              <a:rPr sz="2285" spc="7" dirty="0">
                <a:latin typeface="Arial"/>
                <a:cs typeface="Arial"/>
              </a:rPr>
              <a:t>what </a:t>
            </a:r>
            <a:r>
              <a:rPr sz="2285" spc="32" dirty="0">
                <a:latin typeface="Arial"/>
                <a:cs typeface="Arial"/>
              </a:rPr>
              <a:t>conditions </a:t>
            </a:r>
            <a:r>
              <a:rPr sz="2285" spc="4" dirty="0">
                <a:latin typeface="Arial"/>
                <a:cs typeface="Arial"/>
              </a:rPr>
              <a:t>is </a:t>
            </a:r>
            <a:r>
              <a:rPr sz="2285" spc="7" dirty="0">
                <a:latin typeface="Arial"/>
                <a:cs typeface="Arial"/>
              </a:rPr>
              <a:t>the </a:t>
            </a:r>
            <a:r>
              <a:rPr sz="2285" spc="14" dirty="0">
                <a:latin typeface="Arial"/>
                <a:cs typeface="Arial"/>
              </a:rPr>
              <a:t>relationship </a:t>
            </a:r>
            <a:r>
              <a:rPr sz="2285" spc="18" dirty="0">
                <a:latin typeface="Arial"/>
                <a:cs typeface="Arial"/>
              </a:rPr>
              <a:t>stronger </a:t>
            </a:r>
            <a:r>
              <a:rPr sz="2285" spc="7" dirty="0">
                <a:latin typeface="Arial"/>
                <a:cs typeface="Arial"/>
              </a:rPr>
              <a:t>or  </a:t>
            </a:r>
            <a:r>
              <a:rPr sz="2285" spc="-11" dirty="0">
                <a:latin typeface="Arial"/>
                <a:cs typeface="Arial"/>
              </a:rPr>
              <a:t>weaker? </a:t>
            </a:r>
            <a:r>
              <a:rPr sz="2285" dirty="0">
                <a:latin typeface="Arial"/>
                <a:cs typeface="Arial"/>
              </a:rPr>
              <a:t>(More </a:t>
            </a:r>
            <a:r>
              <a:rPr sz="2285" spc="46" dirty="0">
                <a:latin typeface="Arial"/>
                <a:cs typeface="Arial"/>
              </a:rPr>
              <a:t>complex </a:t>
            </a:r>
            <a:r>
              <a:rPr sz="2285" spc="18" dirty="0">
                <a:latin typeface="Arial"/>
                <a:cs typeface="Arial"/>
              </a:rPr>
              <a:t>hypothesis, </a:t>
            </a:r>
            <a:r>
              <a:rPr sz="2285" spc="39" dirty="0">
                <a:latin typeface="Arial"/>
                <a:cs typeface="Arial"/>
              </a:rPr>
              <a:t>e.g.</a:t>
            </a:r>
            <a:r>
              <a:rPr sz="2285" spc="-32" dirty="0">
                <a:latin typeface="Arial"/>
                <a:cs typeface="Arial"/>
              </a:rPr>
              <a:t> </a:t>
            </a:r>
            <a:r>
              <a:rPr sz="2285" spc="18" dirty="0">
                <a:latin typeface="Arial"/>
                <a:cs typeface="Arial"/>
              </a:rPr>
              <a:t>moderation)</a:t>
            </a:r>
            <a:endParaRPr sz="2285">
              <a:latin typeface="Arial"/>
              <a:cs typeface="Arial"/>
            </a:endParaRPr>
          </a:p>
          <a:p>
            <a:pPr lvl="1">
              <a:spcBef>
                <a:spcPts val="4"/>
              </a:spcBef>
              <a:buFont typeface="Arial"/>
              <a:buChar char="-"/>
            </a:pPr>
            <a:endParaRPr sz="2004">
              <a:latin typeface="Arial"/>
              <a:cs typeface="Arial"/>
            </a:endParaRPr>
          </a:p>
          <a:p>
            <a:pPr marL="261184" indent="-225913">
              <a:buSzPct val="74358"/>
              <a:buChar char="•"/>
              <a:tabLst>
                <a:tab pos="261631" algn="l"/>
              </a:tabLst>
            </a:pPr>
            <a:r>
              <a:rPr sz="2742" spc="-4" dirty="0">
                <a:latin typeface="Arial"/>
                <a:cs typeface="Arial"/>
              </a:rPr>
              <a:t>Establish </a:t>
            </a:r>
            <a:r>
              <a:rPr sz="2742" spc="25" dirty="0">
                <a:latin typeface="Arial"/>
                <a:cs typeface="Arial"/>
              </a:rPr>
              <a:t>causal </a:t>
            </a:r>
            <a:r>
              <a:rPr sz="2742" spc="-11" dirty="0">
                <a:latin typeface="Arial"/>
                <a:cs typeface="Arial"/>
              </a:rPr>
              <a:t>nature </a:t>
            </a:r>
            <a:r>
              <a:rPr sz="2742" dirty="0">
                <a:latin typeface="Arial"/>
                <a:cs typeface="Arial"/>
              </a:rPr>
              <a:t>of the</a:t>
            </a:r>
            <a:r>
              <a:rPr sz="2742" spc="-21" dirty="0">
                <a:latin typeface="Arial"/>
                <a:cs typeface="Arial"/>
              </a:rPr>
              <a:t> </a:t>
            </a:r>
            <a:r>
              <a:rPr sz="2742" spc="7" dirty="0">
                <a:latin typeface="Arial"/>
                <a:cs typeface="Arial"/>
              </a:rPr>
              <a:t>relationship</a:t>
            </a:r>
            <a:endParaRPr sz="2742">
              <a:latin typeface="Arial"/>
              <a:cs typeface="Arial"/>
            </a:endParaRPr>
          </a:p>
          <a:p>
            <a:pPr marL="575498" lvl="1" indent="-227699">
              <a:spcBef>
                <a:spcPts val="1726"/>
              </a:spcBef>
              <a:buSzPct val="75384"/>
              <a:buChar char="-"/>
              <a:tabLst>
                <a:tab pos="575498" algn="l"/>
                <a:tab pos="575944" algn="l"/>
              </a:tabLst>
            </a:pPr>
            <a:r>
              <a:rPr sz="2285" spc="-7" dirty="0">
                <a:latin typeface="Arial"/>
                <a:cs typeface="Arial"/>
              </a:rPr>
              <a:t>Eliminate </a:t>
            </a:r>
            <a:r>
              <a:rPr sz="2285" spc="11" dirty="0">
                <a:latin typeface="Arial"/>
                <a:cs typeface="Arial"/>
              </a:rPr>
              <a:t>alternative </a:t>
            </a:r>
            <a:r>
              <a:rPr sz="2285" spc="18" dirty="0">
                <a:latin typeface="Arial"/>
                <a:cs typeface="Arial"/>
              </a:rPr>
              <a:t>explanations</a:t>
            </a:r>
            <a:endParaRPr sz="2285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object 13"/>
          <p:cNvSpPr txBox="1">
            <a:spLocks noGrp="1"/>
          </p:cNvSpPr>
          <p:nvPr>
            <p:ph type="sldNum" sz="quarter" idx="7"/>
          </p:nvPr>
        </p:nvSpPr>
        <p:spPr>
          <a:xfrm>
            <a:off x="6330848" y="9340851"/>
            <a:ext cx="330834" cy="25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b="0" i="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6788">
              <a:lnSpc>
                <a:spcPts val="1297"/>
              </a:lnSpc>
            </a:pPr>
            <a:fld id="{81D60167-4931-47E6-BA6A-407CBD079E47}" type="slidenum">
              <a:rPr lang="en-GB" spc="-5" smtClean="0"/>
              <a:pPr marL="38100">
                <a:lnSpc>
                  <a:spcPts val="1845"/>
                </a:lnSpc>
              </a:pPr>
              <a:t>24</a:t>
            </a:fld>
            <a:endParaRPr spc="-4" dirty="0"/>
          </a:p>
        </p:txBody>
      </p:sp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202781" y="612576"/>
            <a:ext cx="5786438" cy="655348"/>
          </a:xfrm>
          <a:prstGeom prst="rect">
            <a:avLst/>
          </a:prstGeom>
        </p:spPr>
        <p:txBody>
          <a:bodyPr vert="horz" wrap="square" lIns="0" tIns="8930" rIns="0" bIns="0" rtlCol="0" anchor="t">
            <a:spAutoFit/>
          </a:bodyPr>
          <a:lstStyle/>
          <a:p>
            <a:pPr marL="8929">
              <a:spcBef>
                <a:spcPts val="70"/>
              </a:spcBef>
            </a:pPr>
            <a:r>
              <a:rPr spc="-80" dirty="0"/>
              <a:t>Some</a:t>
            </a:r>
            <a:r>
              <a:rPr spc="-46" dirty="0"/>
              <a:t> </a:t>
            </a:r>
            <a:r>
              <a:rPr spc="35" dirty="0"/>
              <a:t>terminology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220516" y="2033021"/>
            <a:ext cx="111621" cy="236324"/>
          </a:xfrm>
          <a:prstGeom prst="rect">
            <a:avLst/>
          </a:prstGeom>
        </p:spPr>
        <p:txBody>
          <a:bodyPr vert="horz" wrap="square" lIns="0" tIns="8930" rIns="0" bIns="0" rtlCol="0">
            <a:spAutoFit/>
          </a:bodyPr>
          <a:lstStyle/>
          <a:p>
            <a:pPr marL="8929">
              <a:spcBef>
                <a:spcPts val="70"/>
              </a:spcBef>
            </a:pPr>
            <a:r>
              <a:rPr sz="1477" spc="218" dirty="0">
                <a:latin typeface="Arial"/>
                <a:cs typeface="Arial"/>
              </a:rPr>
              <a:t>•</a:t>
            </a:r>
            <a:endParaRPr sz="1477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2463600" y="1996330"/>
            <a:ext cx="6067276" cy="904567"/>
          </a:xfrm>
          <a:prstGeom prst="rect">
            <a:avLst/>
          </a:prstGeom>
        </p:spPr>
        <p:txBody>
          <a:bodyPr vert="horz" wrap="square" lIns="0" tIns="5358" rIns="0" bIns="0" rtlCol="0">
            <a:spAutoFit/>
          </a:bodyPr>
          <a:lstStyle/>
          <a:p>
            <a:pPr marL="8929" marR="3572">
              <a:lnSpc>
                <a:spcPct val="101200"/>
              </a:lnSpc>
              <a:spcBef>
                <a:spcPts val="42"/>
              </a:spcBef>
            </a:pPr>
            <a:r>
              <a:rPr sz="1969" b="1" spc="-4" dirty="0">
                <a:latin typeface="Arial"/>
                <a:cs typeface="Arial"/>
              </a:rPr>
              <a:t>Unit of analysis </a:t>
            </a:r>
            <a:r>
              <a:rPr sz="1969" dirty="0">
                <a:latin typeface="Arial"/>
                <a:cs typeface="Arial"/>
              </a:rPr>
              <a:t>- </a:t>
            </a:r>
            <a:r>
              <a:rPr sz="1969" spc="-4" dirty="0">
                <a:latin typeface="Arial"/>
                <a:cs typeface="Arial"/>
              </a:rPr>
              <a:t>units (or entities) on </a:t>
            </a:r>
            <a:r>
              <a:rPr sz="1969" spc="21" dirty="0">
                <a:latin typeface="Arial"/>
                <a:cs typeface="Arial"/>
              </a:rPr>
              <a:t>which </a:t>
            </a:r>
            <a:r>
              <a:rPr sz="1969" spc="-4" dirty="0">
                <a:latin typeface="Arial"/>
                <a:cs typeface="Arial"/>
              </a:rPr>
              <a:t>a </a:t>
            </a:r>
            <a:r>
              <a:rPr sz="1969" spc="18" dirty="0">
                <a:latin typeface="Arial"/>
                <a:cs typeface="Arial"/>
              </a:rPr>
              <a:t>certain  </a:t>
            </a:r>
            <a:r>
              <a:rPr sz="1969" spc="11" dirty="0">
                <a:latin typeface="Arial"/>
                <a:cs typeface="Arial"/>
              </a:rPr>
              <a:t>phenomenon </a:t>
            </a:r>
            <a:r>
              <a:rPr sz="1969" spc="-4" dirty="0">
                <a:latin typeface="Arial"/>
                <a:cs typeface="Arial"/>
              </a:rPr>
              <a:t>is </a:t>
            </a:r>
            <a:r>
              <a:rPr sz="1969" spc="25" dirty="0">
                <a:latin typeface="Arial"/>
                <a:cs typeface="Arial"/>
              </a:rPr>
              <a:t>observed </a:t>
            </a:r>
            <a:r>
              <a:rPr sz="1969" spc="35" dirty="0">
                <a:latin typeface="Arial"/>
                <a:cs typeface="Arial"/>
              </a:rPr>
              <a:t>and </a:t>
            </a:r>
            <a:r>
              <a:rPr sz="1969" spc="11" dirty="0">
                <a:latin typeface="Arial"/>
                <a:cs typeface="Arial"/>
              </a:rPr>
              <a:t>variables </a:t>
            </a:r>
            <a:r>
              <a:rPr sz="1969" spc="-14" dirty="0">
                <a:latin typeface="Arial"/>
                <a:cs typeface="Arial"/>
              </a:rPr>
              <a:t>are</a:t>
            </a:r>
            <a:r>
              <a:rPr sz="1969" spc="-95" dirty="0">
                <a:latin typeface="Arial"/>
                <a:cs typeface="Arial"/>
              </a:rPr>
              <a:t> </a:t>
            </a:r>
            <a:r>
              <a:rPr sz="1969" spc="7" dirty="0">
                <a:latin typeface="Arial"/>
                <a:cs typeface="Arial"/>
              </a:rPr>
              <a:t>measured</a:t>
            </a:r>
            <a:endParaRPr sz="1969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2220516" y="2897424"/>
            <a:ext cx="111621" cy="236324"/>
          </a:xfrm>
          <a:prstGeom prst="rect">
            <a:avLst/>
          </a:prstGeom>
        </p:spPr>
        <p:txBody>
          <a:bodyPr vert="horz" wrap="square" lIns="0" tIns="8930" rIns="0" bIns="0" rtlCol="0">
            <a:spAutoFit/>
          </a:bodyPr>
          <a:lstStyle/>
          <a:p>
            <a:pPr marL="8929">
              <a:spcBef>
                <a:spcPts val="70"/>
              </a:spcBef>
            </a:pPr>
            <a:r>
              <a:rPr sz="1477" spc="218" dirty="0">
                <a:latin typeface="Arial"/>
                <a:cs typeface="Arial"/>
              </a:rPr>
              <a:t>•</a:t>
            </a:r>
            <a:endParaRPr sz="1477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2463600" y="2860723"/>
            <a:ext cx="7120086" cy="598521"/>
          </a:xfrm>
          <a:prstGeom prst="rect">
            <a:avLst/>
          </a:prstGeom>
        </p:spPr>
        <p:txBody>
          <a:bodyPr vert="horz" wrap="square" lIns="0" tIns="5358" rIns="0" bIns="0" rtlCol="0">
            <a:spAutoFit/>
          </a:bodyPr>
          <a:lstStyle/>
          <a:p>
            <a:pPr marL="8929" marR="3572">
              <a:lnSpc>
                <a:spcPct val="101200"/>
              </a:lnSpc>
              <a:spcBef>
                <a:spcPts val="42"/>
              </a:spcBef>
            </a:pPr>
            <a:r>
              <a:rPr sz="1969" b="1" spc="-14" dirty="0">
                <a:latin typeface="Arial"/>
                <a:cs typeface="Arial"/>
              </a:rPr>
              <a:t>Variable </a:t>
            </a:r>
            <a:r>
              <a:rPr sz="1969" dirty="0">
                <a:latin typeface="Arial"/>
                <a:cs typeface="Arial"/>
              </a:rPr>
              <a:t>- </a:t>
            </a:r>
            <a:r>
              <a:rPr sz="1969" spc="11" dirty="0">
                <a:latin typeface="Arial"/>
                <a:cs typeface="Arial"/>
              </a:rPr>
              <a:t>anything </a:t>
            </a:r>
            <a:r>
              <a:rPr sz="1969" dirty="0">
                <a:latin typeface="Arial"/>
                <a:cs typeface="Arial"/>
              </a:rPr>
              <a:t>that </a:t>
            </a:r>
            <a:r>
              <a:rPr sz="1969" spc="35" dirty="0">
                <a:latin typeface="Arial"/>
                <a:cs typeface="Arial"/>
              </a:rPr>
              <a:t>can </a:t>
            </a:r>
            <a:r>
              <a:rPr sz="1969" spc="53" dirty="0">
                <a:latin typeface="Arial"/>
                <a:cs typeface="Arial"/>
              </a:rPr>
              <a:t>be </a:t>
            </a:r>
            <a:r>
              <a:rPr sz="1969" spc="7" dirty="0">
                <a:latin typeface="Arial"/>
                <a:cs typeface="Arial"/>
              </a:rPr>
              <a:t>measured </a:t>
            </a:r>
            <a:r>
              <a:rPr sz="1969" spc="35" dirty="0">
                <a:latin typeface="Arial"/>
                <a:cs typeface="Arial"/>
              </a:rPr>
              <a:t>and can </a:t>
            </a:r>
            <a:r>
              <a:rPr sz="1969" spc="11" dirty="0">
                <a:latin typeface="Arial"/>
                <a:cs typeface="Arial"/>
              </a:rPr>
              <a:t>differ</a:t>
            </a:r>
            <a:r>
              <a:rPr sz="1969" spc="-176" dirty="0">
                <a:latin typeface="Arial"/>
                <a:cs typeface="Arial"/>
              </a:rPr>
              <a:t> </a:t>
            </a:r>
            <a:r>
              <a:rPr sz="1969" spc="11" dirty="0">
                <a:latin typeface="Arial"/>
                <a:cs typeface="Arial"/>
              </a:rPr>
              <a:t>across  </a:t>
            </a:r>
            <a:r>
              <a:rPr sz="1969" spc="-4" dirty="0">
                <a:latin typeface="Arial"/>
                <a:cs typeface="Arial"/>
              </a:rPr>
              <a:t>entities or </a:t>
            </a:r>
            <a:r>
              <a:rPr sz="1969" spc="11" dirty="0">
                <a:latin typeface="Arial"/>
                <a:cs typeface="Arial"/>
              </a:rPr>
              <a:t>across</a:t>
            </a:r>
            <a:r>
              <a:rPr sz="1969" spc="4" dirty="0">
                <a:latin typeface="Arial"/>
                <a:cs typeface="Arial"/>
              </a:rPr>
              <a:t> </a:t>
            </a:r>
            <a:r>
              <a:rPr sz="1969" dirty="0">
                <a:latin typeface="Arial"/>
                <a:cs typeface="Arial"/>
              </a:rPr>
              <a:t>time</a:t>
            </a:r>
            <a:endParaRPr sz="1969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2220516" y="3761818"/>
            <a:ext cx="111621" cy="236324"/>
          </a:xfrm>
          <a:prstGeom prst="rect">
            <a:avLst/>
          </a:prstGeom>
        </p:spPr>
        <p:txBody>
          <a:bodyPr vert="horz" wrap="square" lIns="0" tIns="8930" rIns="0" bIns="0" rtlCol="0">
            <a:spAutoFit/>
          </a:bodyPr>
          <a:lstStyle/>
          <a:p>
            <a:pPr marL="8929">
              <a:spcBef>
                <a:spcPts val="70"/>
              </a:spcBef>
            </a:pPr>
            <a:r>
              <a:rPr sz="1477" spc="218" dirty="0">
                <a:latin typeface="Arial"/>
                <a:cs typeface="Arial"/>
              </a:rPr>
              <a:t>•</a:t>
            </a:r>
            <a:endParaRPr sz="1477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2463599" y="3725117"/>
            <a:ext cx="7124105" cy="598521"/>
          </a:xfrm>
          <a:prstGeom prst="rect">
            <a:avLst/>
          </a:prstGeom>
        </p:spPr>
        <p:txBody>
          <a:bodyPr vert="horz" wrap="square" lIns="0" tIns="5358" rIns="0" bIns="0" rtlCol="0">
            <a:spAutoFit/>
          </a:bodyPr>
          <a:lstStyle/>
          <a:p>
            <a:pPr marL="8929" marR="3572">
              <a:lnSpc>
                <a:spcPct val="101200"/>
              </a:lnSpc>
              <a:spcBef>
                <a:spcPts val="42"/>
              </a:spcBef>
            </a:pPr>
            <a:r>
              <a:rPr sz="1969" b="1" dirty="0">
                <a:latin typeface="Arial"/>
                <a:cs typeface="Arial"/>
              </a:rPr>
              <a:t>Parameter </a:t>
            </a:r>
            <a:r>
              <a:rPr sz="1969" dirty="0">
                <a:latin typeface="Arial"/>
                <a:cs typeface="Arial"/>
              </a:rPr>
              <a:t>- </a:t>
            </a:r>
            <a:r>
              <a:rPr sz="1969" spc="11" dirty="0">
                <a:latin typeface="Arial"/>
                <a:cs typeface="Arial"/>
              </a:rPr>
              <a:t>constants </a:t>
            </a:r>
            <a:r>
              <a:rPr sz="1969" spc="25" dirty="0">
                <a:latin typeface="Arial"/>
                <a:cs typeface="Arial"/>
              </a:rPr>
              <a:t>believed </a:t>
            </a:r>
            <a:r>
              <a:rPr sz="1969" dirty="0">
                <a:latin typeface="Arial"/>
                <a:cs typeface="Arial"/>
              </a:rPr>
              <a:t>to represent </a:t>
            </a:r>
            <a:r>
              <a:rPr sz="1969" spc="-4" dirty="0">
                <a:latin typeface="Arial"/>
                <a:cs typeface="Arial"/>
              </a:rPr>
              <a:t>some </a:t>
            </a:r>
            <a:r>
              <a:rPr sz="1969" spc="7" dirty="0">
                <a:latin typeface="Arial"/>
                <a:cs typeface="Arial"/>
              </a:rPr>
              <a:t>fundamental  </a:t>
            </a:r>
            <a:r>
              <a:rPr sz="1969" dirty="0">
                <a:latin typeface="Arial"/>
                <a:cs typeface="Arial"/>
              </a:rPr>
              <a:t>truth </a:t>
            </a:r>
            <a:r>
              <a:rPr sz="1969" spc="21" dirty="0">
                <a:latin typeface="Arial"/>
                <a:cs typeface="Arial"/>
              </a:rPr>
              <a:t>about </a:t>
            </a:r>
            <a:r>
              <a:rPr sz="1969" dirty="0">
                <a:latin typeface="Arial"/>
                <a:cs typeface="Arial"/>
              </a:rPr>
              <a:t>the </a:t>
            </a:r>
            <a:r>
              <a:rPr sz="1969" spc="7" dirty="0">
                <a:latin typeface="Arial"/>
                <a:cs typeface="Arial"/>
              </a:rPr>
              <a:t>measured</a:t>
            </a:r>
            <a:r>
              <a:rPr sz="1969" spc="-28" dirty="0">
                <a:latin typeface="Arial"/>
                <a:cs typeface="Arial"/>
              </a:rPr>
              <a:t> </a:t>
            </a:r>
            <a:r>
              <a:rPr sz="1969" spc="11" dirty="0">
                <a:latin typeface="Arial"/>
                <a:cs typeface="Arial"/>
              </a:rPr>
              <a:t>variables</a:t>
            </a:r>
            <a:endParaRPr sz="1969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2220516" y="4626221"/>
            <a:ext cx="111621" cy="236324"/>
          </a:xfrm>
          <a:prstGeom prst="rect">
            <a:avLst/>
          </a:prstGeom>
        </p:spPr>
        <p:txBody>
          <a:bodyPr vert="horz" wrap="square" lIns="0" tIns="8930" rIns="0" bIns="0" rtlCol="0">
            <a:spAutoFit/>
          </a:bodyPr>
          <a:lstStyle/>
          <a:p>
            <a:pPr marL="8929">
              <a:spcBef>
                <a:spcPts val="70"/>
              </a:spcBef>
            </a:pPr>
            <a:r>
              <a:rPr sz="1477" spc="218" dirty="0">
                <a:latin typeface="Arial"/>
                <a:cs typeface="Arial"/>
              </a:rPr>
              <a:t>•</a:t>
            </a:r>
            <a:endParaRPr sz="1477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2463600" y="4589520"/>
            <a:ext cx="7498705" cy="904567"/>
          </a:xfrm>
          <a:prstGeom prst="rect">
            <a:avLst/>
          </a:prstGeom>
        </p:spPr>
        <p:txBody>
          <a:bodyPr vert="horz" wrap="square" lIns="0" tIns="5358" rIns="0" bIns="0" rtlCol="0">
            <a:spAutoFit/>
          </a:bodyPr>
          <a:lstStyle/>
          <a:p>
            <a:pPr marL="8929" marR="3572">
              <a:lnSpc>
                <a:spcPct val="101200"/>
              </a:lnSpc>
              <a:spcBef>
                <a:spcPts val="42"/>
              </a:spcBef>
            </a:pPr>
            <a:r>
              <a:rPr sz="1969" b="1" spc="-4" dirty="0">
                <a:latin typeface="Arial"/>
                <a:cs typeface="Arial"/>
              </a:rPr>
              <a:t>Sample </a:t>
            </a:r>
            <a:r>
              <a:rPr sz="1969" dirty="0">
                <a:latin typeface="Arial"/>
                <a:cs typeface="Arial"/>
              </a:rPr>
              <a:t>- </a:t>
            </a:r>
            <a:r>
              <a:rPr sz="1969" spc="-4" dirty="0">
                <a:latin typeface="Arial"/>
                <a:cs typeface="Arial"/>
              </a:rPr>
              <a:t>a smaller </a:t>
            </a:r>
            <a:r>
              <a:rPr sz="1969" spc="25" dirty="0">
                <a:latin typeface="Arial"/>
                <a:cs typeface="Arial"/>
              </a:rPr>
              <a:t>(but </a:t>
            </a:r>
            <a:r>
              <a:rPr sz="1969" spc="11" dirty="0">
                <a:latin typeface="Arial"/>
                <a:cs typeface="Arial"/>
              </a:rPr>
              <a:t>hopefully </a:t>
            </a:r>
            <a:r>
              <a:rPr sz="1969" dirty="0">
                <a:latin typeface="Arial"/>
                <a:cs typeface="Arial"/>
              </a:rPr>
              <a:t>representative) </a:t>
            </a:r>
            <a:r>
              <a:rPr sz="1969" spc="21" dirty="0">
                <a:latin typeface="Arial"/>
                <a:cs typeface="Arial"/>
              </a:rPr>
              <a:t>collection </a:t>
            </a:r>
            <a:r>
              <a:rPr sz="1969" dirty="0">
                <a:latin typeface="Arial"/>
                <a:cs typeface="Arial"/>
              </a:rPr>
              <a:t>of </a:t>
            </a:r>
            <a:r>
              <a:rPr sz="1969" spc="-4" dirty="0">
                <a:latin typeface="Arial"/>
                <a:cs typeface="Arial"/>
              </a:rPr>
              <a:t>units  </a:t>
            </a:r>
            <a:r>
              <a:rPr sz="1969" spc="-11" dirty="0">
                <a:latin typeface="Arial"/>
                <a:cs typeface="Arial"/>
              </a:rPr>
              <a:t>from </a:t>
            </a:r>
            <a:r>
              <a:rPr sz="1969" spc="-4" dirty="0">
                <a:latin typeface="Arial"/>
                <a:cs typeface="Arial"/>
              </a:rPr>
              <a:t>a </a:t>
            </a:r>
            <a:r>
              <a:rPr sz="1969" spc="21" dirty="0">
                <a:latin typeface="Arial"/>
                <a:cs typeface="Arial"/>
              </a:rPr>
              <a:t>population </a:t>
            </a:r>
            <a:r>
              <a:rPr sz="1969" spc="25" dirty="0">
                <a:latin typeface="Arial"/>
                <a:cs typeface="Arial"/>
              </a:rPr>
              <a:t>used </a:t>
            </a:r>
            <a:r>
              <a:rPr sz="1969" dirty="0">
                <a:latin typeface="Arial"/>
                <a:cs typeface="Arial"/>
              </a:rPr>
              <a:t>to </a:t>
            </a:r>
            <a:r>
              <a:rPr sz="1969" spc="14" dirty="0">
                <a:latin typeface="Arial"/>
                <a:cs typeface="Arial"/>
              </a:rPr>
              <a:t>determine </a:t>
            </a:r>
            <a:r>
              <a:rPr sz="1969" dirty="0">
                <a:latin typeface="Arial"/>
                <a:cs typeface="Arial"/>
              </a:rPr>
              <a:t>truths </a:t>
            </a:r>
            <a:r>
              <a:rPr sz="1969" spc="21" dirty="0">
                <a:latin typeface="Arial"/>
                <a:cs typeface="Arial"/>
              </a:rPr>
              <a:t>about </a:t>
            </a:r>
            <a:r>
              <a:rPr sz="1969" dirty="0">
                <a:latin typeface="Arial"/>
                <a:cs typeface="Arial"/>
              </a:rPr>
              <a:t>that</a:t>
            </a:r>
            <a:r>
              <a:rPr sz="1969" spc="-91" dirty="0">
                <a:latin typeface="Arial"/>
                <a:cs typeface="Arial"/>
              </a:rPr>
              <a:t> </a:t>
            </a:r>
            <a:r>
              <a:rPr sz="1969" spc="21" dirty="0">
                <a:latin typeface="Arial"/>
                <a:cs typeface="Arial"/>
              </a:rPr>
              <a:t>population</a:t>
            </a:r>
            <a:endParaRPr sz="1969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2220516" y="5490615"/>
            <a:ext cx="111621" cy="236324"/>
          </a:xfrm>
          <a:prstGeom prst="rect">
            <a:avLst/>
          </a:prstGeom>
        </p:spPr>
        <p:txBody>
          <a:bodyPr vert="horz" wrap="square" lIns="0" tIns="8930" rIns="0" bIns="0" rtlCol="0">
            <a:spAutoFit/>
          </a:bodyPr>
          <a:lstStyle/>
          <a:p>
            <a:pPr marL="8929">
              <a:spcBef>
                <a:spcPts val="70"/>
              </a:spcBef>
            </a:pPr>
            <a:r>
              <a:rPr sz="1477" spc="218" dirty="0">
                <a:latin typeface="Arial"/>
                <a:cs typeface="Arial"/>
              </a:rPr>
              <a:t>•</a:t>
            </a:r>
            <a:endParaRPr sz="1477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2463600" y="5453913"/>
            <a:ext cx="7188398" cy="598521"/>
          </a:xfrm>
          <a:prstGeom prst="rect">
            <a:avLst/>
          </a:prstGeom>
        </p:spPr>
        <p:txBody>
          <a:bodyPr vert="horz" wrap="square" lIns="0" tIns="5358" rIns="0" bIns="0" rtlCol="0">
            <a:spAutoFit/>
          </a:bodyPr>
          <a:lstStyle/>
          <a:p>
            <a:pPr marL="8929" marR="3572">
              <a:lnSpc>
                <a:spcPct val="101200"/>
              </a:lnSpc>
              <a:spcBef>
                <a:spcPts val="42"/>
              </a:spcBef>
            </a:pPr>
            <a:r>
              <a:rPr sz="1969" b="1" spc="-4" dirty="0">
                <a:latin typeface="Arial"/>
                <a:cs typeface="Arial"/>
              </a:rPr>
              <a:t>Population </a:t>
            </a:r>
            <a:r>
              <a:rPr sz="1969" dirty="0">
                <a:latin typeface="Arial"/>
                <a:cs typeface="Arial"/>
              </a:rPr>
              <a:t>- </a:t>
            </a:r>
            <a:r>
              <a:rPr sz="1969" spc="21" dirty="0">
                <a:latin typeface="Arial"/>
                <a:cs typeface="Arial"/>
              </a:rPr>
              <a:t>collection </a:t>
            </a:r>
            <a:r>
              <a:rPr sz="1969" dirty="0">
                <a:latin typeface="Arial"/>
                <a:cs typeface="Arial"/>
              </a:rPr>
              <a:t>of </a:t>
            </a:r>
            <a:r>
              <a:rPr sz="1969" spc="-4" dirty="0">
                <a:latin typeface="Arial"/>
                <a:cs typeface="Arial"/>
              </a:rPr>
              <a:t>units </a:t>
            </a:r>
            <a:r>
              <a:rPr sz="1969" dirty="0">
                <a:latin typeface="Arial"/>
                <a:cs typeface="Arial"/>
              </a:rPr>
              <a:t>to </a:t>
            </a:r>
            <a:r>
              <a:rPr sz="1969" spc="21" dirty="0">
                <a:latin typeface="Arial"/>
                <a:cs typeface="Arial"/>
              </a:rPr>
              <a:t>which </a:t>
            </a:r>
            <a:r>
              <a:rPr sz="1969" spc="-4" dirty="0">
                <a:latin typeface="Arial"/>
                <a:cs typeface="Arial"/>
              </a:rPr>
              <a:t>we want </a:t>
            </a:r>
            <a:r>
              <a:rPr sz="1969" dirty="0">
                <a:latin typeface="Arial"/>
                <a:cs typeface="Arial"/>
              </a:rPr>
              <a:t>to </a:t>
            </a:r>
            <a:r>
              <a:rPr sz="1969" spc="11" dirty="0">
                <a:latin typeface="Arial"/>
                <a:cs typeface="Arial"/>
              </a:rPr>
              <a:t>generalise</a:t>
            </a:r>
            <a:r>
              <a:rPr sz="1969" spc="-35" dirty="0">
                <a:latin typeface="Arial"/>
                <a:cs typeface="Arial"/>
              </a:rPr>
              <a:t> </a:t>
            </a:r>
            <a:r>
              <a:rPr sz="1969" spc="-4" dirty="0">
                <a:latin typeface="Arial"/>
                <a:cs typeface="Arial"/>
              </a:rPr>
              <a:t>a  </a:t>
            </a:r>
            <a:r>
              <a:rPr sz="1969" dirty="0">
                <a:latin typeface="Arial"/>
                <a:cs typeface="Arial"/>
              </a:rPr>
              <a:t>set of </a:t>
            </a:r>
            <a:r>
              <a:rPr sz="1969" spc="25" dirty="0">
                <a:latin typeface="Arial"/>
                <a:cs typeface="Arial"/>
              </a:rPr>
              <a:t>findings </a:t>
            </a:r>
            <a:r>
              <a:rPr sz="1969" spc="-4" dirty="0">
                <a:latin typeface="Arial"/>
                <a:cs typeface="Arial"/>
              </a:rPr>
              <a:t>or </a:t>
            </a:r>
            <a:r>
              <a:rPr sz="1969" spc="11" dirty="0">
                <a:latin typeface="Arial"/>
                <a:cs typeface="Arial"/>
              </a:rPr>
              <a:t>statical</a:t>
            </a:r>
            <a:r>
              <a:rPr sz="1969" spc="-25" dirty="0">
                <a:latin typeface="Arial"/>
                <a:cs typeface="Arial"/>
              </a:rPr>
              <a:t> </a:t>
            </a:r>
            <a:r>
              <a:rPr sz="1969" spc="21" dirty="0">
                <a:latin typeface="Arial"/>
                <a:cs typeface="Arial"/>
              </a:rPr>
              <a:t>model</a:t>
            </a:r>
            <a:endParaRPr sz="196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DFB3CEA1-88D9-42FB-88ED-1E9807FE6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 descr="Chart, waterfall chart&#10;&#10;Description automatically generated">
            <a:extLst>
              <a:ext uri="{FF2B5EF4-FFF2-40B4-BE49-F238E27FC236}">
                <a16:creationId xmlns:a16="http://schemas.microsoft.com/office/drawing/2014/main" id="{BA8B6030-5344-446A-B95B-2B8353D91BE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10565" y="643467"/>
            <a:ext cx="8570870" cy="5571066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9A6C928E-4252-4F33-8C34-E50A12A317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object 2"/>
          <p:cNvSpPr txBox="1">
            <a:spLocks noGrp="1"/>
          </p:cNvSpPr>
          <p:nvPr>
            <p:ph type="sldNum" sz="quarter" idx="7"/>
          </p:nvPr>
        </p:nvSpPr>
        <p:spPr>
          <a:xfrm>
            <a:off x="6330848" y="9340851"/>
            <a:ext cx="330834" cy="23083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b="0" i="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8100">
              <a:lnSpc>
                <a:spcPts val="1845"/>
              </a:lnSpc>
              <a:spcAft>
                <a:spcPts val="600"/>
              </a:spcAft>
            </a:pPr>
            <a:fld id="{81D60167-4931-47E6-BA6A-407CBD079E47}" type="slidenum">
              <a:rPr lang="en-GB" spc="-5" smtClean="0"/>
              <a:pPr marL="38100">
                <a:lnSpc>
                  <a:spcPts val="1845"/>
                </a:lnSpc>
                <a:spcAft>
                  <a:spcPts val="600"/>
                </a:spcAft>
              </a:pPr>
              <a:t>25</a:t>
            </a:fld>
            <a:endParaRPr lang="en-GB" spc="-4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796908" y="612576"/>
            <a:ext cx="2598539" cy="655348"/>
          </a:xfrm>
          <a:prstGeom prst="rect">
            <a:avLst/>
          </a:prstGeom>
        </p:spPr>
        <p:txBody>
          <a:bodyPr vert="horz" wrap="square" lIns="0" tIns="8930" rIns="0" bIns="0" rtlCol="0" anchor="t">
            <a:spAutoFit/>
          </a:bodyPr>
          <a:lstStyle/>
          <a:p>
            <a:pPr marL="8929">
              <a:spcBef>
                <a:spcPts val="70"/>
              </a:spcBef>
            </a:pPr>
            <a:r>
              <a:rPr spc="-626" dirty="0"/>
              <a:t>V</a:t>
            </a:r>
            <a:r>
              <a:rPr spc="42" dirty="0"/>
              <a:t>ariable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839838" y="4917784"/>
            <a:ext cx="3732609" cy="393998"/>
          </a:xfrm>
          <a:prstGeom prst="rect">
            <a:avLst/>
          </a:prstGeom>
        </p:spPr>
        <p:txBody>
          <a:bodyPr vert="horz" wrap="square" lIns="0" tIns="9823" rIns="0" bIns="0" rtlCol="0">
            <a:spAutoFit/>
          </a:bodyPr>
          <a:lstStyle/>
          <a:p>
            <a:pPr marL="8929">
              <a:spcBef>
                <a:spcPts val="77"/>
              </a:spcBef>
            </a:pPr>
            <a:r>
              <a:rPr sz="2496" dirty="0">
                <a:latin typeface="Arial"/>
                <a:cs typeface="Arial"/>
              </a:rPr>
              <a:t>is </a:t>
            </a:r>
            <a:r>
              <a:rPr sz="2496" spc="4" dirty="0">
                <a:latin typeface="Arial"/>
                <a:cs typeface="Arial"/>
              </a:rPr>
              <a:t>the value of the</a:t>
            </a:r>
            <a:r>
              <a:rPr sz="2496" spc="-63" dirty="0">
                <a:latin typeface="Arial"/>
                <a:cs typeface="Arial"/>
              </a:rPr>
              <a:t> </a:t>
            </a:r>
            <a:r>
              <a:rPr sz="2496" spc="21" dirty="0">
                <a:latin typeface="Arial"/>
                <a:cs typeface="Arial"/>
              </a:rPr>
              <a:t>variable</a:t>
            </a:r>
            <a:endParaRPr sz="2496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7350771" y="4917784"/>
            <a:ext cx="2228850" cy="393998"/>
          </a:xfrm>
          <a:prstGeom prst="rect">
            <a:avLst/>
          </a:prstGeom>
        </p:spPr>
        <p:txBody>
          <a:bodyPr vert="horz" wrap="square" lIns="0" tIns="9823" rIns="0" bIns="0" rtlCol="0">
            <a:spAutoFit/>
          </a:bodyPr>
          <a:lstStyle/>
          <a:p>
            <a:pPr marL="8929">
              <a:spcBef>
                <a:spcPts val="77"/>
              </a:spcBef>
            </a:pPr>
            <a:r>
              <a:rPr sz="2496" spc="39" dirty="0">
                <a:latin typeface="Arial"/>
                <a:cs typeface="Arial"/>
              </a:rPr>
              <a:t>observed </a:t>
            </a:r>
            <a:r>
              <a:rPr sz="2496" dirty="0">
                <a:latin typeface="Arial"/>
                <a:cs typeface="Arial"/>
              </a:rPr>
              <a:t>in</a:t>
            </a:r>
            <a:r>
              <a:rPr sz="2496" spc="-95" dirty="0">
                <a:latin typeface="Arial"/>
                <a:cs typeface="Arial"/>
              </a:rPr>
              <a:t> </a:t>
            </a:r>
            <a:r>
              <a:rPr sz="2496" spc="4" dirty="0">
                <a:latin typeface="Arial"/>
                <a:cs typeface="Arial"/>
              </a:rPr>
              <a:t>the</a:t>
            </a:r>
            <a:endParaRPr sz="2496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2220516" y="5517858"/>
            <a:ext cx="1751558" cy="393998"/>
          </a:xfrm>
          <a:prstGeom prst="rect">
            <a:avLst/>
          </a:prstGeom>
        </p:spPr>
        <p:txBody>
          <a:bodyPr vert="horz" wrap="square" lIns="0" tIns="9823" rIns="0" bIns="0" rtlCol="0">
            <a:spAutoFit/>
          </a:bodyPr>
          <a:lstStyle/>
          <a:p>
            <a:pPr marL="8929">
              <a:spcBef>
                <a:spcPts val="77"/>
              </a:spcBef>
            </a:pPr>
            <a:r>
              <a:rPr sz="2496" spc="4" dirty="0">
                <a:latin typeface="Arial"/>
                <a:cs typeface="Arial"/>
              </a:rPr>
              <a:t>entity or</a:t>
            </a:r>
            <a:r>
              <a:rPr sz="2496" spc="-67" dirty="0">
                <a:latin typeface="Arial"/>
                <a:cs typeface="Arial"/>
              </a:rPr>
              <a:t> </a:t>
            </a:r>
            <a:r>
              <a:rPr sz="2496" spc="4" dirty="0">
                <a:latin typeface="Arial"/>
                <a:cs typeface="Arial"/>
              </a:rPr>
              <a:t>unit</a:t>
            </a:r>
            <a:endParaRPr sz="2496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4484893" y="5517858"/>
            <a:ext cx="566589" cy="393998"/>
          </a:xfrm>
          <a:prstGeom prst="rect">
            <a:avLst/>
          </a:prstGeom>
        </p:spPr>
        <p:txBody>
          <a:bodyPr vert="horz" wrap="square" lIns="0" tIns="9823" rIns="0" bIns="0" rtlCol="0">
            <a:spAutoFit/>
          </a:bodyPr>
          <a:lstStyle/>
          <a:p>
            <a:pPr marL="8929">
              <a:spcBef>
                <a:spcPts val="77"/>
              </a:spcBef>
            </a:pPr>
            <a:r>
              <a:rPr sz="2496" spc="49" dirty="0">
                <a:latin typeface="Arial"/>
                <a:cs typeface="Arial"/>
              </a:rPr>
              <a:t>and</a:t>
            </a:r>
            <a:endParaRPr sz="2496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5741042" y="5517858"/>
            <a:ext cx="4227761" cy="393998"/>
          </a:xfrm>
          <a:prstGeom prst="rect">
            <a:avLst/>
          </a:prstGeom>
        </p:spPr>
        <p:txBody>
          <a:bodyPr vert="horz" wrap="square" lIns="0" tIns="9823" rIns="0" bIns="0" rtlCol="0">
            <a:spAutoFit/>
          </a:bodyPr>
          <a:lstStyle/>
          <a:p>
            <a:pPr marL="8929">
              <a:spcBef>
                <a:spcPts val="77"/>
              </a:spcBef>
            </a:pPr>
            <a:r>
              <a:rPr sz="2496" dirty="0">
                <a:latin typeface="Arial"/>
                <a:cs typeface="Arial"/>
              </a:rPr>
              <a:t>is </a:t>
            </a:r>
            <a:r>
              <a:rPr sz="2496" spc="4" dirty="0">
                <a:latin typeface="Arial"/>
                <a:cs typeface="Arial"/>
              </a:rPr>
              <a:t>the </a:t>
            </a:r>
            <a:r>
              <a:rPr sz="2496" spc="28" dirty="0">
                <a:latin typeface="Arial"/>
                <a:cs typeface="Arial"/>
              </a:rPr>
              <a:t>number </a:t>
            </a:r>
            <a:r>
              <a:rPr sz="2496" spc="4" dirty="0">
                <a:latin typeface="Arial"/>
                <a:cs typeface="Arial"/>
              </a:rPr>
              <a:t>of</a:t>
            </a:r>
            <a:r>
              <a:rPr sz="2496" spc="-67" dirty="0">
                <a:latin typeface="Arial"/>
                <a:cs typeface="Arial"/>
              </a:rPr>
              <a:t> </a:t>
            </a:r>
            <a:r>
              <a:rPr sz="2496" spc="14" dirty="0">
                <a:latin typeface="Arial"/>
                <a:cs typeface="Arial"/>
              </a:rPr>
              <a:t>observations</a:t>
            </a:r>
            <a:endParaRPr sz="2496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3584580" y="1928215"/>
            <a:ext cx="5070276" cy="848095"/>
          </a:xfrm>
          <a:prstGeom prst="rect">
            <a:avLst/>
          </a:prstGeom>
        </p:spPr>
        <p:txBody>
          <a:bodyPr vert="horz" wrap="square" lIns="0" tIns="9376" rIns="0" bIns="0" rtlCol="0">
            <a:spAutoFit/>
          </a:bodyPr>
          <a:lstStyle/>
          <a:p>
            <a:pPr marL="17859">
              <a:spcBef>
                <a:spcPts val="74"/>
              </a:spcBef>
            </a:pPr>
            <a:r>
              <a:rPr sz="3902" i="1" spc="-4" dirty="0">
                <a:latin typeface="Times New Roman"/>
                <a:cs typeface="Times New Roman"/>
              </a:rPr>
              <a:t>X</a:t>
            </a:r>
            <a:r>
              <a:rPr sz="3902" i="1" spc="123" dirty="0">
                <a:latin typeface="Times New Roman"/>
                <a:cs typeface="Times New Roman"/>
              </a:rPr>
              <a:t> </a:t>
            </a:r>
            <a:r>
              <a:rPr sz="3902" spc="-4" dirty="0">
                <a:latin typeface="Symbol"/>
                <a:cs typeface="Symbol"/>
              </a:rPr>
              <a:t></a:t>
            </a:r>
            <a:r>
              <a:rPr sz="3902" spc="-204" dirty="0">
                <a:latin typeface="Times New Roman"/>
                <a:cs typeface="Times New Roman"/>
              </a:rPr>
              <a:t> </a:t>
            </a:r>
            <a:r>
              <a:rPr sz="8174" spc="-791" baseline="-2867" dirty="0">
                <a:latin typeface="Symbol"/>
                <a:cs typeface="Symbol"/>
              </a:rPr>
              <a:t></a:t>
            </a:r>
            <a:r>
              <a:rPr sz="3902" i="1" spc="-151" dirty="0">
                <a:latin typeface="Times New Roman"/>
                <a:cs typeface="Times New Roman"/>
              </a:rPr>
              <a:t>x</a:t>
            </a:r>
            <a:r>
              <a:rPr sz="3375" spc="179" baseline="-24305" dirty="0">
                <a:latin typeface="Times New Roman"/>
                <a:cs typeface="Times New Roman"/>
              </a:rPr>
              <a:t>1</a:t>
            </a:r>
            <a:r>
              <a:rPr sz="3902" spc="-4" dirty="0">
                <a:latin typeface="Times New Roman"/>
                <a:cs typeface="Times New Roman"/>
              </a:rPr>
              <a:t>,</a:t>
            </a:r>
            <a:r>
              <a:rPr sz="3902" spc="-14" dirty="0">
                <a:latin typeface="Times New Roman"/>
                <a:cs typeface="Times New Roman"/>
              </a:rPr>
              <a:t> </a:t>
            </a:r>
            <a:r>
              <a:rPr sz="3902" i="1" spc="42" dirty="0">
                <a:latin typeface="Times New Roman"/>
                <a:cs typeface="Times New Roman"/>
              </a:rPr>
              <a:t>x</a:t>
            </a:r>
            <a:r>
              <a:rPr sz="3375" baseline="-24305" dirty="0">
                <a:latin typeface="Times New Roman"/>
                <a:cs typeface="Times New Roman"/>
              </a:rPr>
              <a:t>2</a:t>
            </a:r>
            <a:r>
              <a:rPr sz="3375" spc="-374" baseline="-24305" dirty="0">
                <a:latin typeface="Times New Roman"/>
                <a:cs typeface="Times New Roman"/>
              </a:rPr>
              <a:t> </a:t>
            </a:r>
            <a:r>
              <a:rPr sz="3902" spc="390" dirty="0">
                <a:latin typeface="Times New Roman"/>
                <a:cs typeface="Times New Roman"/>
              </a:rPr>
              <a:t>,</a:t>
            </a:r>
            <a:r>
              <a:rPr sz="3902" spc="387" dirty="0">
                <a:latin typeface="Arial"/>
                <a:cs typeface="Arial"/>
              </a:rPr>
              <a:t>…</a:t>
            </a:r>
            <a:r>
              <a:rPr sz="3902" spc="-4" dirty="0">
                <a:latin typeface="Times New Roman"/>
                <a:cs typeface="Times New Roman"/>
              </a:rPr>
              <a:t>,</a:t>
            </a:r>
            <a:r>
              <a:rPr sz="3902" spc="-439" dirty="0">
                <a:latin typeface="Times New Roman"/>
                <a:cs typeface="Times New Roman"/>
              </a:rPr>
              <a:t> </a:t>
            </a:r>
            <a:r>
              <a:rPr sz="3902" i="1" spc="-11" dirty="0">
                <a:latin typeface="Times New Roman"/>
                <a:cs typeface="Times New Roman"/>
              </a:rPr>
              <a:t>x</a:t>
            </a:r>
            <a:r>
              <a:rPr sz="3375" i="1" baseline="-24305" dirty="0">
                <a:latin typeface="Times New Roman"/>
                <a:cs typeface="Times New Roman"/>
              </a:rPr>
              <a:t>i</a:t>
            </a:r>
            <a:r>
              <a:rPr sz="3375" i="1" spc="147" baseline="-24305" dirty="0">
                <a:latin typeface="Times New Roman"/>
                <a:cs typeface="Times New Roman"/>
              </a:rPr>
              <a:t> </a:t>
            </a:r>
            <a:r>
              <a:rPr sz="3902" spc="390" dirty="0">
                <a:latin typeface="Times New Roman"/>
                <a:cs typeface="Times New Roman"/>
              </a:rPr>
              <a:t>,</a:t>
            </a:r>
            <a:r>
              <a:rPr sz="3902" spc="387" dirty="0">
                <a:latin typeface="Arial"/>
                <a:cs typeface="Arial"/>
              </a:rPr>
              <a:t>…</a:t>
            </a:r>
            <a:r>
              <a:rPr sz="3902" spc="-4" dirty="0">
                <a:latin typeface="Times New Roman"/>
                <a:cs typeface="Times New Roman"/>
              </a:rPr>
              <a:t>,</a:t>
            </a:r>
            <a:r>
              <a:rPr sz="3902" spc="-439" dirty="0">
                <a:latin typeface="Times New Roman"/>
                <a:cs typeface="Times New Roman"/>
              </a:rPr>
              <a:t> </a:t>
            </a:r>
            <a:r>
              <a:rPr sz="3902" i="1" spc="123" dirty="0">
                <a:latin typeface="Times New Roman"/>
                <a:cs typeface="Times New Roman"/>
              </a:rPr>
              <a:t>x</a:t>
            </a:r>
            <a:r>
              <a:rPr sz="3375" i="1" baseline="-24305" dirty="0">
                <a:latin typeface="Times New Roman"/>
                <a:cs typeface="Times New Roman"/>
              </a:rPr>
              <a:t>N</a:t>
            </a:r>
            <a:r>
              <a:rPr sz="3375" i="1" spc="21" baseline="-24305" dirty="0">
                <a:latin typeface="Times New Roman"/>
                <a:cs typeface="Times New Roman"/>
              </a:rPr>
              <a:t> </a:t>
            </a:r>
            <a:r>
              <a:rPr sz="8174" spc="-1117" baseline="-2867" dirty="0">
                <a:latin typeface="Symbol"/>
                <a:cs typeface="Symbol"/>
              </a:rPr>
              <a:t></a:t>
            </a:r>
            <a:endParaRPr sz="8174" baseline="-2867">
              <a:latin typeface="Symbol"/>
              <a:cs typeface="Symbo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6066979" y="3344168"/>
            <a:ext cx="89743" cy="138925"/>
          </a:xfrm>
          <a:prstGeom prst="rect">
            <a:avLst/>
          </a:prstGeom>
        </p:spPr>
        <p:txBody>
          <a:bodyPr vert="horz" wrap="square" lIns="0" tIns="8930" rIns="0" bIns="0" rtlCol="0">
            <a:spAutoFit/>
          </a:bodyPr>
          <a:lstStyle/>
          <a:p>
            <a:pPr marL="8929">
              <a:spcBef>
                <a:spcPts val="70"/>
              </a:spcBef>
            </a:pPr>
            <a:r>
              <a:rPr sz="844" i="1" dirty="0">
                <a:latin typeface="Times New Roman"/>
                <a:cs typeface="Times New Roman"/>
              </a:rPr>
              <a:t>N</a:t>
            </a:r>
            <a:endParaRPr sz="844">
              <a:latin typeface="Times New Roman"/>
              <a:cs typeface="Times New Roman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4750587" y="3265389"/>
            <a:ext cx="788938" cy="655875"/>
          </a:xfrm>
          <a:prstGeom prst="rect">
            <a:avLst/>
          </a:prstGeom>
        </p:spPr>
        <p:txBody>
          <a:bodyPr vert="horz" wrap="square" lIns="0" tIns="12055" rIns="0" bIns="0" rtlCol="0">
            <a:spAutoFit/>
          </a:bodyPr>
          <a:lstStyle/>
          <a:p>
            <a:pPr marL="8929">
              <a:spcBef>
                <a:spcPts val="95"/>
              </a:spcBef>
            </a:pPr>
            <a:r>
              <a:rPr sz="4183" i="1" spc="14" dirty="0">
                <a:latin typeface="Times New Roman"/>
                <a:cs typeface="Times New Roman"/>
              </a:rPr>
              <a:t>X</a:t>
            </a:r>
            <a:r>
              <a:rPr sz="4183" i="1" spc="74" dirty="0">
                <a:latin typeface="Times New Roman"/>
                <a:cs typeface="Times New Roman"/>
              </a:rPr>
              <a:t> </a:t>
            </a:r>
            <a:r>
              <a:rPr sz="4183" spc="14" dirty="0">
                <a:latin typeface="Symbol"/>
                <a:cs typeface="Symbol"/>
              </a:rPr>
              <a:t></a:t>
            </a:r>
            <a:endParaRPr sz="4183">
              <a:latin typeface="Symbol"/>
              <a:cs typeface="Symbo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5914542" y="3265389"/>
            <a:ext cx="255389" cy="655875"/>
          </a:xfrm>
          <a:prstGeom prst="rect">
            <a:avLst/>
          </a:prstGeom>
        </p:spPr>
        <p:txBody>
          <a:bodyPr vert="horz" wrap="square" lIns="0" tIns="12055" rIns="0" bIns="0" rtlCol="0">
            <a:spAutoFit/>
          </a:bodyPr>
          <a:lstStyle/>
          <a:p>
            <a:pPr marL="8929">
              <a:spcBef>
                <a:spcPts val="95"/>
              </a:spcBef>
            </a:pPr>
            <a:r>
              <a:rPr sz="4183" i="1" spc="11" dirty="0">
                <a:latin typeface="Times New Roman"/>
                <a:cs typeface="Times New Roman"/>
              </a:rPr>
              <a:t>x</a:t>
            </a:r>
            <a:endParaRPr sz="4183">
              <a:latin typeface="Times New Roman"/>
              <a:cs typeface="Times New Roman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6151231" y="3624600"/>
            <a:ext cx="104031" cy="383226"/>
          </a:xfrm>
          <a:prstGeom prst="rect">
            <a:avLst/>
          </a:prstGeom>
        </p:spPr>
        <p:txBody>
          <a:bodyPr vert="horz" wrap="square" lIns="0" tIns="9823" rIns="0" bIns="0" rtlCol="0">
            <a:spAutoFit/>
          </a:bodyPr>
          <a:lstStyle/>
          <a:p>
            <a:pPr marL="8929">
              <a:spcBef>
                <a:spcPts val="77"/>
              </a:spcBef>
            </a:pPr>
            <a:r>
              <a:rPr sz="2426" i="1" dirty="0">
                <a:latin typeface="Times New Roman"/>
                <a:cs typeface="Times New Roman"/>
              </a:rPr>
              <a:t>i</a:t>
            </a:r>
            <a:endParaRPr sz="2426">
              <a:latin typeface="Times New Roman"/>
              <a:cs typeface="Times New Roman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5627731" y="3090520"/>
            <a:ext cx="942975" cy="915175"/>
          </a:xfrm>
          <a:prstGeom prst="rect">
            <a:avLst/>
          </a:prstGeom>
        </p:spPr>
        <p:txBody>
          <a:bodyPr vert="horz" wrap="square" lIns="0" tIns="11609" rIns="0" bIns="0" rtlCol="0">
            <a:spAutoFit/>
          </a:bodyPr>
          <a:lstStyle/>
          <a:p>
            <a:pPr marL="8929">
              <a:spcBef>
                <a:spcPts val="91"/>
              </a:spcBef>
              <a:tabLst>
                <a:tab pos="676846" algn="l"/>
              </a:tabLst>
            </a:pPr>
            <a:r>
              <a:rPr sz="5871" spc="-798" dirty="0">
                <a:latin typeface="Symbol"/>
                <a:cs typeface="Symbol"/>
              </a:rPr>
              <a:t></a:t>
            </a:r>
            <a:r>
              <a:rPr sz="5871" spc="-798" dirty="0">
                <a:latin typeface="Times New Roman"/>
                <a:cs typeface="Times New Roman"/>
              </a:rPr>
              <a:t>	</a:t>
            </a:r>
            <a:r>
              <a:rPr sz="5871" spc="-798" dirty="0">
                <a:latin typeface="Symbol"/>
                <a:cs typeface="Symbol"/>
              </a:rPr>
              <a:t></a:t>
            </a:r>
            <a:endParaRPr sz="5871">
              <a:latin typeface="Symbol"/>
              <a:cs typeface="Symbo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6548034" y="3694215"/>
            <a:ext cx="433090" cy="383226"/>
          </a:xfrm>
          <a:prstGeom prst="rect">
            <a:avLst/>
          </a:prstGeom>
        </p:spPr>
        <p:txBody>
          <a:bodyPr vert="horz" wrap="square" lIns="0" tIns="9823" rIns="0" bIns="0" rtlCol="0">
            <a:spAutoFit/>
          </a:bodyPr>
          <a:lstStyle/>
          <a:p>
            <a:pPr marL="8929">
              <a:spcBef>
                <a:spcPts val="77"/>
              </a:spcBef>
            </a:pPr>
            <a:r>
              <a:rPr sz="2426" i="1" spc="123" dirty="0">
                <a:latin typeface="Times New Roman"/>
                <a:cs typeface="Times New Roman"/>
              </a:rPr>
              <a:t>i</a:t>
            </a:r>
            <a:r>
              <a:rPr sz="2426" spc="-84" dirty="0">
                <a:latin typeface="Symbol"/>
                <a:cs typeface="Symbol"/>
              </a:rPr>
              <a:t></a:t>
            </a:r>
            <a:r>
              <a:rPr sz="2426" spc="4" dirty="0">
                <a:latin typeface="Times New Roman"/>
                <a:cs typeface="Times New Roman"/>
              </a:rPr>
              <a:t>1</a:t>
            </a:r>
            <a:endParaRPr sz="2426">
              <a:latin typeface="Times New Roman"/>
              <a:cs typeface="Times New Roman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6566134" y="3165149"/>
            <a:ext cx="224135" cy="383226"/>
          </a:xfrm>
          <a:prstGeom prst="rect">
            <a:avLst/>
          </a:prstGeom>
        </p:spPr>
        <p:txBody>
          <a:bodyPr vert="horz" wrap="square" lIns="0" tIns="9823" rIns="0" bIns="0" rtlCol="0">
            <a:spAutoFit/>
          </a:bodyPr>
          <a:lstStyle/>
          <a:p>
            <a:pPr marL="8929">
              <a:spcBef>
                <a:spcPts val="77"/>
              </a:spcBef>
            </a:pPr>
            <a:r>
              <a:rPr sz="2426" i="1" spc="4" dirty="0">
                <a:latin typeface="Times New Roman"/>
                <a:cs typeface="Times New Roman"/>
              </a:rPr>
              <a:t>N</a:t>
            </a:r>
            <a:endParaRPr sz="2426">
              <a:latin typeface="Times New Roman"/>
              <a:cs typeface="Times New Roman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2318743" y="4744031"/>
            <a:ext cx="334417" cy="572509"/>
          </a:xfrm>
          <a:prstGeom prst="rect">
            <a:avLst/>
          </a:prstGeom>
        </p:spPr>
        <p:txBody>
          <a:bodyPr vert="horz" wrap="square" lIns="0" tIns="9823" rIns="0" bIns="0" rtlCol="0">
            <a:spAutoFit/>
          </a:bodyPr>
          <a:lstStyle/>
          <a:p>
            <a:pPr marL="26788">
              <a:spcBef>
                <a:spcPts val="77"/>
              </a:spcBef>
            </a:pPr>
            <a:r>
              <a:rPr sz="3656" i="1" spc="-4" dirty="0">
                <a:latin typeface="Times New Roman"/>
                <a:cs typeface="Times New Roman"/>
              </a:rPr>
              <a:t>x</a:t>
            </a:r>
            <a:r>
              <a:rPr sz="3164" i="1" spc="-5" baseline="-24074" dirty="0">
                <a:latin typeface="Times New Roman"/>
                <a:cs typeface="Times New Roman"/>
              </a:rPr>
              <a:t>i</a:t>
            </a:r>
            <a:endParaRPr sz="3164" baseline="-24074">
              <a:latin typeface="Times New Roman"/>
              <a:cs typeface="Times New Roman"/>
            </a:endParaRPr>
          </a:p>
        </p:txBody>
      </p:sp>
      <p:sp>
        <p:nvSpPr>
          <p:cNvPr id="17" name="object 17"/>
          <p:cNvSpPr/>
          <p:nvPr/>
        </p:nvSpPr>
        <p:spPr>
          <a:xfrm>
            <a:off x="2168979" y="4729234"/>
            <a:ext cx="643963" cy="85266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sz="1266"/>
          </a:p>
        </p:txBody>
      </p:sp>
      <p:sp>
        <p:nvSpPr>
          <p:cNvPr id="18" name="object 18"/>
          <p:cNvSpPr txBox="1"/>
          <p:nvPr/>
        </p:nvSpPr>
        <p:spPr>
          <a:xfrm>
            <a:off x="6789196" y="4776687"/>
            <a:ext cx="308074" cy="583731"/>
          </a:xfrm>
          <a:prstGeom prst="rect">
            <a:avLst/>
          </a:prstGeom>
        </p:spPr>
        <p:txBody>
          <a:bodyPr vert="horz" wrap="square" lIns="0" tIns="10269" rIns="0" bIns="0" rtlCol="0">
            <a:spAutoFit/>
          </a:bodyPr>
          <a:lstStyle/>
          <a:p>
            <a:pPr marL="8929">
              <a:spcBef>
                <a:spcPts val="81"/>
              </a:spcBef>
            </a:pPr>
            <a:r>
              <a:rPr sz="3726" i="1" spc="4" dirty="0">
                <a:latin typeface="Times New Roman"/>
                <a:cs typeface="Times New Roman"/>
              </a:rPr>
              <a:t>X</a:t>
            </a:r>
            <a:endParaRPr sz="3726">
              <a:latin typeface="Times New Roman"/>
              <a:cs typeface="Times New Roman"/>
            </a:endParaRPr>
          </a:p>
        </p:txBody>
      </p:sp>
      <p:sp>
        <p:nvSpPr>
          <p:cNvPr id="19" name="object 19"/>
          <p:cNvSpPr/>
          <p:nvPr/>
        </p:nvSpPr>
        <p:spPr>
          <a:xfrm>
            <a:off x="6609965" y="4802208"/>
            <a:ext cx="692688" cy="706720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sz="1266"/>
          </a:p>
        </p:txBody>
      </p:sp>
      <p:sp>
        <p:nvSpPr>
          <p:cNvPr id="20" name="object 20"/>
          <p:cNvSpPr/>
          <p:nvPr/>
        </p:nvSpPr>
        <p:spPr>
          <a:xfrm>
            <a:off x="4019999" y="5430910"/>
            <a:ext cx="455414" cy="706721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sz="1266"/>
          </a:p>
        </p:txBody>
      </p:sp>
      <p:sp>
        <p:nvSpPr>
          <p:cNvPr id="21" name="object 21"/>
          <p:cNvSpPr txBox="1"/>
          <p:nvPr/>
        </p:nvSpPr>
        <p:spPr>
          <a:xfrm>
            <a:off x="4159684" y="5405390"/>
            <a:ext cx="1399729" cy="583731"/>
          </a:xfrm>
          <a:prstGeom prst="rect">
            <a:avLst/>
          </a:prstGeom>
        </p:spPr>
        <p:txBody>
          <a:bodyPr vert="horz" wrap="square" lIns="0" tIns="10269" rIns="0" bIns="0" rtlCol="0">
            <a:spAutoFit/>
          </a:bodyPr>
          <a:lstStyle/>
          <a:p>
            <a:pPr marL="8929">
              <a:spcBef>
                <a:spcPts val="81"/>
              </a:spcBef>
              <a:tabLst>
                <a:tab pos="1073757" algn="l"/>
              </a:tabLst>
            </a:pPr>
            <a:r>
              <a:rPr sz="3726" i="1" dirty="0">
                <a:latin typeface="Times New Roman"/>
                <a:cs typeface="Times New Roman"/>
              </a:rPr>
              <a:t>i	</a:t>
            </a:r>
            <a:r>
              <a:rPr sz="3726" i="1" spc="4" dirty="0">
                <a:latin typeface="Times New Roman"/>
                <a:cs typeface="Times New Roman"/>
              </a:rPr>
              <a:t>N</a:t>
            </a:r>
            <a:endParaRPr sz="3726">
              <a:latin typeface="Times New Roman"/>
              <a:cs typeface="Times New Roman"/>
            </a:endParaRPr>
          </a:p>
        </p:txBody>
      </p:sp>
      <p:sp>
        <p:nvSpPr>
          <p:cNvPr id="22" name="object 22"/>
          <p:cNvSpPr/>
          <p:nvPr/>
        </p:nvSpPr>
        <p:spPr>
          <a:xfrm>
            <a:off x="5055513" y="5430910"/>
            <a:ext cx="692688" cy="706721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sz="1266"/>
          </a:p>
        </p:txBody>
      </p:sp>
      <p:sp>
        <p:nvSpPr>
          <p:cNvPr id="23" name="object 23"/>
          <p:cNvSpPr txBox="1">
            <a:spLocks noGrp="1"/>
          </p:cNvSpPr>
          <p:nvPr>
            <p:ph type="sldNum" sz="quarter" idx="7"/>
          </p:nvPr>
        </p:nvSpPr>
        <p:spPr>
          <a:xfrm>
            <a:off x="6330848" y="9340851"/>
            <a:ext cx="330834" cy="25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b="0" i="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8100">
              <a:lnSpc>
                <a:spcPts val="1845"/>
              </a:lnSpc>
            </a:pPr>
            <a:fld id="{81D60167-4931-47E6-BA6A-407CBD079E47}" type="slidenum">
              <a:rPr lang="en-GB" spc="-5" smtClean="0"/>
              <a:pPr marL="38100">
                <a:lnSpc>
                  <a:spcPts val="1845"/>
                </a:lnSpc>
              </a:pPr>
              <a:t>26</a:t>
            </a:fld>
            <a:endParaRPr spc="-4" dirty="0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995442" y="738127"/>
            <a:ext cx="4201418" cy="1264104"/>
          </a:xfrm>
          <a:prstGeom prst="rect">
            <a:avLst/>
          </a:prstGeom>
        </p:spPr>
        <p:txBody>
          <a:bodyPr vert="horz" wrap="square" lIns="0" tIns="8930" rIns="0" bIns="0" rtlCol="0" anchor="t">
            <a:spAutoFit/>
          </a:bodyPr>
          <a:lstStyle/>
          <a:p>
            <a:pPr marL="8929">
              <a:spcBef>
                <a:spcPts val="70"/>
              </a:spcBef>
            </a:pPr>
            <a:r>
              <a:rPr sz="4078" spc="25" dirty="0"/>
              <a:t>Direct</a:t>
            </a:r>
            <a:r>
              <a:rPr sz="4078" spc="-46" dirty="0"/>
              <a:t> </a:t>
            </a:r>
            <a:r>
              <a:rPr sz="4078" spc="11" dirty="0"/>
              <a:t>relationship</a:t>
            </a:r>
            <a:endParaRPr sz="4078"/>
          </a:p>
        </p:txBody>
      </p:sp>
      <p:sp>
        <p:nvSpPr>
          <p:cNvPr id="3" name="object 3"/>
          <p:cNvSpPr txBox="1"/>
          <p:nvPr/>
        </p:nvSpPr>
        <p:spPr>
          <a:xfrm>
            <a:off x="2220516" y="2775874"/>
            <a:ext cx="7534870" cy="726762"/>
          </a:xfrm>
          <a:prstGeom prst="rect">
            <a:avLst/>
          </a:prstGeom>
        </p:spPr>
        <p:txBody>
          <a:bodyPr vert="horz" wrap="square" lIns="0" tIns="33933" rIns="0" bIns="0" rtlCol="0">
            <a:spAutoFit/>
          </a:bodyPr>
          <a:lstStyle/>
          <a:p>
            <a:pPr marL="8929" marR="3572">
              <a:lnSpc>
                <a:spcPts val="2742"/>
              </a:lnSpc>
              <a:spcBef>
                <a:spcPts val="267"/>
              </a:spcBef>
            </a:pPr>
            <a:r>
              <a:rPr sz="2391" dirty="0">
                <a:latin typeface="Arial"/>
                <a:cs typeface="Arial"/>
              </a:rPr>
              <a:t>A direct </a:t>
            </a:r>
            <a:r>
              <a:rPr sz="2391" spc="-4" dirty="0">
                <a:latin typeface="Arial"/>
                <a:cs typeface="Arial"/>
              </a:rPr>
              <a:t>relationship </a:t>
            </a:r>
            <a:r>
              <a:rPr sz="2391" dirty="0">
                <a:latin typeface="Arial"/>
                <a:cs typeface="Arial"/>
              </a:rPr>
              <a:t>arises when </a:t>
            </a:r>
            <a:r>
              <a:rPr sz="2391" spc="-4" dirty="0">
                <a:latin typeface="Arial"/>
                <a:cs typeface="Arial"/>
              </a:rPr>
              <a:t>the </a:t>
            </a:r>
            <a:r>
              <a:rPr sz="2391" dirty="0">
                <a:latin typeface="Arial"/>
                <a:cs typeface="Arial"/>
              </a:rPr>
              <a:t>value of Y</a:t>
            </a:r>
            <a:r>
              <a:rPr sz="2391" spc="-250" dirty="0">
                <a:latin typeface="Arial"/>
                <a:cs typeface="Arial"/>
              </a:rPr>
              <a:t> </a:t>
            </a:r>
            <a:r>
              <a:rPr sz="2391" dirty="0">
                <a:latin typeface="Arial"/>
                <a:cs typeface="Arial"/>
              </a:rPr>
              <a:t>changes  (increases or decreases) </a:t>
            </a:r>
            <a:r>
              <a:rPr sz="2391" spc="-4" dirty="0">
                <a:latin typeface="Arial"/>
                <a:cs typeface="Arial"/>
              </a:rPr>
              <a:t>with </a:t>
            </a:r>
            <a:r>
              <a:rPr sz="2391" dirty="0">
                <a:latin typeface="Arial"/>
                <a:cs typeface="Arial"/>
              </a:rPr>
              <a:t>a </a:t>
            </a:r>
            <a:r>
              <a:rPr sz="2391" spc="-4" dirty="0">
                <a:latin typeface="Arial"/>
                <a:cs typeface="Arial"/>
              </a:rPr>
              <a:t>variation </a:t>
            </a:r>
            <a:r>
              <a:rPr sz="2391" dirty="0">
                <a:latin typeface="Arial"/>
                <a:cs typeface="Arial"/>
              </a:rPr>
              <a:t>in </a:t>
            </a:r>
            <a:r>
              <a:rPr sz="2391" spc="-4" dirty="0">
                <a:latin typeface="Arial"/>
                <a:cs typeface="Arial"/>
              </a:rPr>
              <a:t>the </a:t>
            </a:r>
            <a:r>
              <a:rPr sz="2391" dirty="0">
                <a:latin typeface="Arial"/>
                <a:cs typeface="Arial"/>
              </a:rPr>
              <a:t>value</a:t>
            </a:r>
            <a:r>
              <a:rPr sz="2391" spc="-25" dirty="0">
                <a:latin typeface="Arial"/>
                <a:cs typeface="Arial"/>
              </a:rPr>
              <a:t> </a:t>
            </a:r>
            <a:r>
              <a:rPr sz="2391" dirty="0">
                <a:latin typeface="Arial"/>
                <a:cs typeface="Arial"/>
              </a:rPr>
              <a:t>of</a:t>
            </a:r>
            <a:endParaRPr sz="2391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2220516" y="3472390"/>
            <a:ext cx="304949" cy="376938"/>
          </a:xfrm>
          <a:prstGeom prst="rect">
            <a:avLst/>
          </a:prstGeom>
        </p:spPr>
        <p:txBody>
          <a:bodyPr vert="horz" wrap="square" lIns="0" tIns="8930" rIns="0" bIns="0" rtlCol="0">
            <a:spAutoFit/>
          </a:bodyPr>
          <a:lstStyle/>
          <a:p>
            <a:pPr marL="8929">
              <a:spcBef>
                <a:spcPts val="70"/>
              </a:spcBef>
            </a:pPr>
            <a:r>
              <a:rPr sz="2391" dirty="0">
                <a:latin typeface="Arial"/>
                <a:cs typeface="Arial"/>
              </a:rPr>
              <a:t>X.</a:t>
            </a:r>
            <a:endParaRPr sz="2391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5400761" y="3666369"/>
            <a:ext cx="917972" cy="679842"/>
          </a:xfrm>
          <a:prstGeom prst="rect">
            <a:avLst/>
          </a:prstGeom>
        </p:spPr>
        <p:txBody>
          <a:bodyPr vert="horz" wrap="square" lIns="0" tIns="8930" rIns="0" bIns="0" rtlCol="0">
            <a:spAutoFit/>
          </a:bodyPr>
          <a:lstStyle/>
          <a:p>
            <a:pPr marL="8929">
              <a:spcBef>
                <a:spcPts val="70"/>
              </a:spcBef>
            </a:pPr>
            <a:r>
              <a:rPr sz="4359" dirty="0">
                <a:solidFill>
                  <a:srgbClr val="011993"/>
                </a:solidFill>
                <a:latin typeface="Arial"/>
                <a:cs typeface="Arial"/>
              </a:rPr>
              <a:t>+ /</a:t>
            </a:r>
            <a:r>
              <a:rPr sz="4359" spc="-619" dirty="0">
                <a:solidFill>
                  <a:srgbClr val="011993"/>
                </a:solidFill>
                <a:latin typeface="Arial"/>
                <a:cs typeface="Arial"/>
              </a:rPr>
              <a:t> </a:t>
            </a:r>
            <a:r>
              <a:rPr sz="4359" dirty="0">
                <a:solidFill>
                  <a:srgbClr val="011993"/>
                </a:solidFill>
                <a:latin typeface="Arial"/>
                <a:cs typeface="Arial"/>
              </a:rPr>
              <a:t>-</a:t>
            </a:r>
            <a:endParaRPr sz="4359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4496657" y="4436046"/>
            <a:ext cx="220563" cy="376938"/>
          </a:xfrm>
          <a:prstGeom prst="rect">
            <a:avLst/>
          </a:prstGeom>
        </p:spPr>
        <p:txBody>
          <a:bodyPr vert="horz" wrap="square" lIns="0" tIns="8930" rIns="0" bIns="0" rtlCol="0">
            <a:spAutoFit/>
          </a:bodyPr>
          <a:lstStyle/>
          <a:p>
            <a:pPr marL="8929">
              <a:spcBef>
                <a:spcPts val="70"/>
              </a:spcBef>
            </a:pPr>
            <a:r>
              <a:rPr sz="2391" dirty="0">
                <a:latin typeface="Arial"/>
                <a:cs typeface="Arial"/>
              </a:rPr>
              <a:t>X</a:t>
            </a:r>
            <a:endParaRPr sz="2391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7096705" y="4436046"/>
            <a:ext cx="220563" cy="376938"/>
          </a:xfrm>
          <a:prstGeom prst="rect">
            <a:avLst/>
          </a:prstGeom>
        </p:spPr>
        <p:txBody>
          <a:bodyPr vert="horz" wrap="square" lIns="0" tIns="8930" rIns="0" bIns="0" rtlCol="0">
            <a:spAutoFit/>
          </a:bodyPr>
          <a:lstStyle/>
          <a:p>
            <a:pPr marL="8929">
              <a:spcBef>
                <a:spcPts val="70"/>
              </a:spcBef>
            </a:pPr>
            <a:r>
              <a:rPr sz="2391" dirty="0">
                <a:latin typeface="Arial"/>
                <a:cs typeface="Arial"/>
              </a:rPr>
              <a:t>Y</a:t>
            </a:r>
            <a:endParaRPr sz="2391">
              <a:latin typeface="Arial"/>
              <a:cs typeface="Arial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4897127" y="4575979"/>
            <a:ext cx="2048024" cy="178594"/>
            <a:chOff x="4797336" y="6508059"/>
            <a:chExt cx="2912745" cy="254000"/>
          </a:xfrm>
        </p:grpSpPr>
        <p:sp>
          <p:nvSpPr>
            <p:cNvPr id="9" name="object 9"/>
            <p:cNvSpPr/>
            <p:nvPr/>
          </p:nvSpPr>
          <p:spPr>
            <a:xfrm>
              <a:off x="4797336" y="6508059"/>
              <a:ext cx="2912262" cy="254005"/>
            </a:xfrm>
            <a:prstGeom prst="rect">
              <a:avLst/>
            </a:prstGeom>
            <a:blipFill>
              <a:blip r:embed="rId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 sz="1266"/>
            </a:p>
          </p:txBody>
        </p:sp>
        <p:sp>
          <p:nvSpPr>
            <p:cNvPr id="10" name="object 10"/>
            <p:cNvSpPr/>
            <p:nvPr/>
          </p:nvSpPr>
          <p:spPr>
            <a:xfrm>
              <a:off x="4851396" y="6603995"/>
              <a:ext cx="2730500" cy="0"/>
            </a:xfrm>
            <a:custGeom>
              <a:avLst/>
              <a:gdLst/>
              <a:ahLst/>
              <a:cxnLst/>
              <a:rect l="l" t="t" r="r" b="b"/>
              <a:pathLst>
                <a:path w="2730500">
                  <a:moveTo>
                    <a:pt x="0" y="0"/>
                  </a:moveTo>
                  <a:lnTo>
                    <a:pt x="2723150" y="0"/>
                  </a:lnTo>
                  <a:lnTo>
                    <a:pt x="2730504" y="0"/>
                  </a:lnTo>
                </a:path>
              </a:pathLst>
            </a:custGeom>
            <a:ln w="25400">
              <a:solidFill>
                <a:srgbClr val="1F497D"/>
              </a:solidFill>
            </a:ln>
          </p:spPr>
          <p:txBody>
            <a:bodyPr wrap="square" lIns="0" tIns="0" rIns="0" bIns="0" rtlCol="0"/>
            <a:lstStyle/>
            <a:p>
              <a:endParaRPr sz="1266"/>
            </a:p>
          </p:txBody>
        </p:sp>
        <p:sp>
          <p:nvSpPr>
            <p:cNvPr id="11" name="object 11"/>
            <p:cNvSpPr/>
            <p:nvPr/>
          </p:nvSpPr>
          <p:spPr>
            <a:xfrm>
              <a:off x="7501181" y="6527935"/>
              <a:ext cx="152270" cy="152129"/>
            </a:xfrm>
            <a:prstGeom prst="rect">
              <a:avLst/>
            </a:prstGeom>
            <a:blipFill>
              <a:blip r:embed="rId3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 sz="1266"/>
            </a:p>
          </p:txBody>
        </p:sp>
      </p:grpSp>
      <p:sp>
        <p:nvSpPr>
          <p:cNvPr id="12" name="object 12"/>
          <p:cNvSpPr txBox="1"/>
          <p:nvPr/>
        </p:nvSpPr>
        <p:spPr>
          <a:xfrm>
            <a:off x="4048619" y="5198838"/>
            <a:ext cx="1097905" cy="376938"/>
          </a:xfrm>
          <a:prstGeom prst="rect">
            <a:avLst/>
          </a:prstGeom>
        </p:spPr>
        <p:txBody>
          <a:bodyPr vert="horz" wrap="square" lIns="0" tIns="8930" rIns="0" bIns="0" rtlCol="0">
            <a:spAutoFit/>
          </a:bodyPr>
          <a:lstStyle/>
          <a:p>
            <a:pPr marL="8929">
              <a:spcBef>
                <a:spcPts val="70"/>
              </a:spcBef>
            </a:pPr>
            <a:r>
              <a:rPr sz="2391" dirty="0">
                <a:latin typeface="Arial"/>
                <a:cs typeface="Arial"/>
              </a:rPr>
              <a:t>“Cause”</a:t>
            </a:r>
            <a:endParaRPr sz="2391"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6848094" y="5198838"/>
            <a:ext cx="990749" cy="376938"/>
          </a:xfrm>
          <a:prstGeom prst="rect">
            <a:avLst/>
          </a:prstGeom>
        </p:spPr>
        <p:txBody>
          <a:bodyPr vert="horz" wrap="square" lIns="0" tIns="8930" rIns="0" bIns="0" rtlCol="0">
            <a:spAutoFit/>
          </a:bodyPr>
          <a:lstStyle/>
          <a:p>
            <a:pPr marL="8929">
              <a:spcBef>
                <a:spcPts val="70"/>
              </a:spcBef>
            </a:pPr>
            <a:r>
              <a:rPr sz="2391" dirty="0">
                <a:latin typeface="Arial"/>
                <a:cs typeface="Arial"/>
              </a:rPr>
              <a:t>“E</a:t>
            </a:r>
            <a:r>
              <a:rPr sz="2391" spc="-46" dirty="0">
                <a:latin typeface="Arial"/>
                <a:cs typeface="Arial"/>
              </a:rPr>
              <a:t>f</a:t>
            </a:r>
            <a:r>
              <a:rPr sz="2391" spc="-4" dirty="0">
                <a:latin typeface="Arial"/>
                <a:cs typeface="Arial"/>
              </a:rPr>
              <a:t>f</a:t>
            </a:r>
            <a:r>
              <a:rPr sz="2391" dirty="0">
                <a:latin typeface="Arial"/>
                <a:cs typeface="Arial"/>
              </a:rPr>
              <a:t>ec</a:t>
            </a:r>
            <a:r>
              <a:rPr sz="2391" spc="-4" dirty="0">
                <a:latin typeface="Arial"/>
                <a:cs typeface="Arial"/>
              </a:rPr>
              <a:t>t</a:t>
            </a:r>
            <a:r>
              <a:rPr sz="2391" dirty="0">
                <a:latin typeface="Arial"/>
                <a:cs typeface="Arial"/>
              </a:rPr>
              <a:t>”</a:t>
            </a:r>
            <a:endParaRPr sz="2391"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5868096" y="6519535"/>
            <a:ext cx="196900" cy="203814"/>
          </a:xfrm>
          <a:prstGeom prst="rect">
            <a:avLst/>
          </a:prstGeom>
        </p:spPr>
        <p:txBody>
          <a:bodyPr vert="horz" wrap="square" lIns="0" tIns="8930" rIns="0" bIns="0" rtlCol="0">
            <a:spAutoFit/>
          </a:bodyPr>
          <a:lstStyle/>
          <a:p>
            <a:pPr marL="8929">
              <a:spcBef>
                <a:spcPts val="70"/>
              </a:spcBef>
            </a:pPr>
            <a:r>
              <a:rPr sz="1266" dirty="0">
                <a:latin typeface="Arial"/>
                <a:cs typeface="Arial"/>
              </a:rPr>
              <a:t>35</a:t>
            </a:r>
            <a:endParaRPr sz="1266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3120821" y="2692933"/>
            <a:ext cx="5986051" cy="1489986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sz="1266"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3222649" y="625613"/>
            <a:ext cx="5746700" cy="1696915"/>
          </a:xfrm>
          <a:prstGeom prst="rect">
            <a:avLst/>
          </a:prstGeom>
        </p:spPr>
        <p:txBody>
          <a:bodyPr vert="horz" wrap="square" lIns="0" tIns="8930" rIns="0" bIns="0" rtlCol="0" anchor="t">
            <a:spAutoFit/>
          </a:bodyPr>
          <a:lstStyle/>
          <a:p>
            <a:pPr marL="8929">
              <a:spcBef>
                <a:spcPts val="70"/>
              </a:spcBef>
            </a:pPr>
            <a:r>
              <a:rPr sz="5484" spc="60" dirty="0"/>
              <a:t>Conceptual</a:t>
            </a:r>
            <a:r>
              <a:rPr sz="5484" spc="-49" dirty="0"/>
              <a:t> </a:t>
            </a:r>
            <a:r>
              <a:rPr sz="5484" spc="56" dirty="0"/>
              <a:t>model</a:t>
            </a:r>
            <a:endParaRPr sz="5484"/>
          </a:p>
        </p:txBody>
      </p:sp>
      <p:sp>
        <p:nvSpPr>
          <p:cNvPr id="4" name="object 4"/>
          <p:cNvSpPr txBox="1"/>
          <p:nvPr/>
        </p:nvSpPr>
        <p:spPr>
          <a:xfrm>
            <a:off x="5985307" y="6558856"/>
            <a:ext cx="212527" cy="15388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6788">
              <a:lnSpc>
                <a:spcPts val="1160"/>
              </a:lnSpc>
            </a:pPr>
            <a:fld id="{81D60167-4931-47E6-BA6A-407CBD079E47}" type="slidenum">
              <a:rPr sz="1125" spc="-4" dirty="0">
                <a:latin typeface="Arial"/>
                <a:cs typeface="Arial"/>
              </a:rPr>
              <a:pPr marL="26788">
                <a:lnSpc>
                  <a:spcPts val="1160"/>
                </a:lnSpc>
              </a:pPr>
              <a:t>28</a:t>
            </a:fld>
            <a:endParaRPr sz="1125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42917" y="425588"/>
            <a:ext cx="9254820" cy="596339"/>
          </a:xfrm>
          <a:prstGeom prst="rect">
            <a:avLst/>
          </a:prstGeom>
        </p:spPr>
        <p:txBody>
          <a:bodyPr vert="horz" wrap="square" lIns="0" tIns="4911" rIns="0" bIns="0" rtlCol="0" anchor="t">
            <a:spAutoFit/>
          </a:bodyPr>
          <a:lstStyle/>
          <a:p>
            <a:pPr marL="1222431" marR="3572" indent="-1213947">
              <a:lnSpc>
                <a:spcPct val="100600"/>
              </a:lnSpc>
              <a:spcBef>
                <a:spcPts val="39"/>
              </a:spcBef>
            </a:pPr>
            <a:r>
              <a:rPr sz="4078" spc="28" dirty="0"/>
              <a:t>Interactive/moderated  </a:t>
            </a:r>
            <a:r>
              <a:rPr sz="4078" spc="11" dirty="0"/>
              <a:t>relationship</a:t>
            </a:r>
            <a:endParaRPr sz="4078" dirty="0"/>
          </a:p>
        </p:txBody>
      </p:sp>
      <p:sp>
        <p:nvSpPr>
          <p:cNvPr id="3" name="object 3"/>
          <p:cNvSpPr txBox="1"/>
          <p:nvPr/>
        </p:nvSpPr>
        <p:spPr>
          <a:xfrm>
            <a:off x="2220516" y="1899192"/>
            <a:ext cx="7709446" cy="2127914"/>
          </a:xfrm>
          <a:prstGeom prst="rect">
            <a:avLst/>
          </a:prstGeom>
        </p:spPr>
        <p:txBody>
          <a:bodyPr vert="horz" wrap="square" lIns="0" tIns="33933" rIns="0" bIns="0" rtlCol="0">
            <a:spAutoFit/>
          </a:bodyPr>
          <a:lstStyle/>
          <a:p>
            <a:pPr marL="8929" marR="3572">
              <a:lnSpc>
                <a:spcPts val="2742"/>
              </a:lnSpc>
              <a:spcBef>
                <a:spcPts val="267"/>
              </a:spcBef>
            </a:pPr>
            <a:r>
              <a:rPr sz="2391" dirty="0">
                <a:latin typeface="Arial"/>
                <a:cs typeface="Arial"/>
              </a:rPr>
              <a:t>A </a:t>
            </a:r>
            <a:r>
              <a:rPr sz="2391" spc="-4" dirty="0">
                <a:latin typeface="Arial"/>
                <a:cs typeface="Arial"/>
              </a:rPr>
              <a:t>moderated relationship </a:t>
            </a:r>
            <a:r>
              <a:rPr sz="2391" dirty="0">
                <a:latin typeface="Arial"/>
                <a:cs typeface="Arial"/>
              </a:rPr>
              <a:t>arises when </a:t>
            </a:r>
            <a:r>
              <a:rPr sz="2391" spc="-4" dirty="0">
                <a:latin typeface="Arial"/>
                <a:cs typeface="Arial"/>
              </a:rPr>
              <a:t>the </a:t>
            </a:r>
            <a:r>
              <a:rPr sz="2391" dirty="0">
                <a:latin typeface="Arial"/>
                <a:cs typeface="Arial"/>
              </a:rPr>
              <a:t>presence,  </a:t>
            </a:r>
            <a:r>
              <a:rPr sz="2391" spc="-4" dirty="0">
                <a:latin typeface="Arial"/>
                <a:cs typeface="Arial"/>
              </a:rPr>
              <a:t>magnitude, </a:t>
            </a:r>
            <a:r>
              <a:rPr sz="2391" dirty="0">
                <a:latin typeface="Arial"/>
                <a:cs typeface="Arial"/>
              </a:rPr>
              <a:t>and </a:t>
            </a:r>
            <a:r>
              <a:rPr sz="2391" spc="-4" dirty="0">
                <a:latin typeface="Arial"/>
                <a:cs typeface="Arial"/>
              </a:rPr>
              <a:t>potentially </a:t>
            </a:r>
            <a:r>
              <a:rPr sz="2391" dirty="0">
                <a:latin typeface="Arial"/>
                <a:cs typeface="Arial"/>
              </a:rPr>
              <a:t>even </a:t>
            </a:r>
            <a:r>
              <a:rPr sz="2391" spc="-4" dirty="0">
                <a:latin typeface="Arial"/>
                <a:cs typeface="Arial"/>
              </a:rPr>
              <a:t>the direction </a:t>
            </a:r>
            <a:r>
              <a:rPr sz="2391" dirty="0">
                <a:latin typeface="Arial"/>
                <a:cs typeface="Arial"/>
              </a:rPr>
              <a:t>of </a:t>
            </a:r>
            <a:r>
              <a:rPr sz="2391" spc="-4" dirty="0">
                <a:latin typeface="Arial"/>
                <a:cs typeface="Arial"/>
              </a:rPr>
              <a:t>the </a:t>
            </a:r>
            <a:r>
              <a:rPr sz="2391" spc="-11" dirty="0">
                <a:latin typeface="Arial"/>
                <a:cs typeface="Arial"/>
              </a:rPr>
              <a:t>effect  </a:t>
            </a:r>
            <a:r>
              <a:rPr sz="2391" dirty="0">
                <a:latin typeface="Arial"/>
                <a:cs typeface="Arial"/>
              </a:rPr>
              <a:t>of X on Y varies according </a:t>
            </a:r>
            <a:r>
              <a:rPr sz="2391" spc="-4" dirty="0">
                <a:latin typeface="Arial"/>
                <a:cs typeface="Arial"/>
              </a:rPr>
              <a:t>to the </a:t>
            </a:r>
            <a:r>
              <a:rPr sz="2391" dirty="0">
                <a:latin typeface="Arial"/>
                <a:cs typeface="Arial"/>
              </a:rPr>
              <a:t>value of</a:t>
            </a:r>
            <a:r>
              <a:rPr sz="2391" spc="-116" dirty="0">
                <a:latin typeface="Arial"/>
                <a:cs typeface="Arial"/>
              </a:rPr>
              <a:t> </a:t>
            </a:r>
            <a:r>
              <a:rPr sz="2391" spc="-4" dirty="0">
                <a:latin typeface="Arial"/>
                <a:cs typeface="Arial"/>
              </a:rPr>
              <a:t>Z.</a:t>
            </a:r>
            <a:endParaRPr sz="2391">
              <a:latin typeface="Arial"/>
              <a:cs typeface="Arial"/>
            </a:endParaRPr>
          </a:p>
          <a:p>
            <a:pPr>
              <a:spcBef>
                <a:spcPts val="32"/>
              </a:spcBef>
            </a:pPr>
            <a:endParaRPr sz="2355">
              <a:latin typeface="Arial"/>
              <a:cs typeface="Arial"/>
            </a:endParaRPr>
          </a:p>
          <a:p>
            <a:pPr marL="8929" marR="893383">
              <a:lnSpc>
                <a:spcPts val="2742"/>
              </a:lnSpc>
            </a:pPr>
            <a:r>
              <a:rPr sz="2391" spc="-4" dirty="0">
                <a:latin typeface="Arial"/>
                <a:cs typeface="Arial"/>
              </a:rPr>
              <a:t>In this </a:t>
            </a:r>
            <a:r>
              <a:rPr sz="2391" dirty="0">
                <a:latin typeface="Arial"/>
                <a:cs typeface="Arial"/>
              </a:rPr>
              <a:t>case Z </a:t>
            </a:r>
            <a:r>
              <a:rPr sz="2391" spc="-4" dirty="0">
                <a:latin typeface="Arial"/>
                <a:cs typeface="Arial"/>
              </a:rPr>
              <a:t>positively moderates the relationship  between </a:t>
            </a:r>
            <a:r>
              <a:rPr sz="2391" dirty="0">
                <a:latin typeface="Arial"/>
                <a:cs typeface="Arial"/>
              </a:rPr>
              <a:t>X and</a:t>
            </a:r>
            <a:r>
              <a:rPr sz="2391" spc="-46" dirty="0">
                <a:latin typeface="Arial"/>
                <a:cs typeface="Arial"/>
              </a:rPr>
              <a:t> </a:t>
            </a:r>
            <a:r>
              <a:rPr sz="2391" dirty="0">
                <a:latin typeface="Arial"/>
                <a:cs typeface="Arial"/>
              </a:rPr>
              <a:t>Y</a:t>
            </a:r>
            <a:endParaRPr sz="2391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5777192" y="6143453"/>
            <a:ext cx="203597" cy="376938"/>
          </a:xfrm>
          <a:prstGeom prst="rect">
            <a:avLst/>
          </a:prstGeom>
        </p:spPr>
        <p:txBody>
          <a:bodyPr vert="horz" wrap="square" lIns="0" tIns="8930" rIns="0" bIns="0" rtlCol="0">
            <a:spAutoFit/>
          </a:bodyPr>
          <a:lstStyle/>
          <a:p>
            <a:pPr marL="8929">
              <a:spcBef>
                <a:spcPts val="70"/>
              </a:spcBef>
            </a:pPr>
            <a:r>
              <a:rPr sz="2391" dirty="0">
                <a:latin typeface="Arial"/>
                <a:cs typeface="Arial"/>
              </a:rPr>
              <a:t>Z</a:t>
            </a:r>
            <a:endParaRPr sz="2391">
              <a:latin typeface="Arial"/>
              <a:cs typeface="Arial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5771089" y="5179614"/>
            <a:ext cx="178594" cy="905024"/>
            <a:chOff x="6040305" y="7366562"/>
            <a:chExt cx="254000" cy="1287145"/>
          </a:xfrm>
        </p:grpSpPr>
        <p:sp>
          <p:nvSpPr>
            <p:cNvPr id="6" name="object 6"/>
            <p:cNvSpPr/>
            <p:nvPr/>
          </p:nvSpPr>
          <p:spPr>
            <a:xfrm>
              <a:off x="6040305" y="7366562"/>
              <a:ext cx="254005" cy="1286675"/>
            </a:xfrm>
            <a:prstGeom prst="rect">
              <a:avLst/>
            </a:prstGeom>
            <a:blipFill>
              <a:blip r:embed="rId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 sz="1266"/>
            </a:p>
          </p:txBody>
        </p:sp>
        <p:sp>
          <p:nvSpPr>
            <p:cNvPr id="7" name="object 7"/>
            <p:cNvSpPr/>
            <p:nvPr/>
          </p:nvSpPr>
          <p:spPr>
            <a:xfrm>
              <a:off x="6172195" y="7467600"/>
              <a:ext cx="0" cy="1104900"/>
            </a:xfrm>
            <a:custGeom>
              <a:avLst/>
              <a:gdLst/>
              <a:ahLst/>
              <a:cxnLst/>
              <a:rect l="l" t="t" r="r" b="b"/>
              <a:pathLst>
                <a:path h="1104900">
                  <a:moveTo>
                    <a:pt x="0" y="0"/>
                  </a:moveTo>
                  <a:lnTo>
                    <a:pt x="0" y="1104899"/>
                  </a:lnTo>
                </a:path>
              </a:pathLst>
            </a:custGeom>
            <a:ln w="25400">
              <a:solidFill>
                <a:srgbClr val="1F497D"/>
              </a:solidFill>
            </a:ln>
          </p:spPr>
          <p:txBody>
            <a:bodyPr wrap="square" lIns="0" tIns="0" rIns="0" bIns="0" rtlCol="0"/>
            <a:lstStyle/>
            <a:p>
              <a:endParaRPr sz="1266"/>
            </a:p>
          </p:txBody>
        </p:sp>
        <p:sp>
          <p:nvSpPr>
            <p:cNvPr id="8" name="object 8"/>
            <p:cNvSpPr/>
            <p:nvPr/>
          </p:nvSpPr>
          <p:spPr>
            <a:xfrm>
              <a:off x="6096135" y="7396048"/>
              <a:ext cx="152129" cy="152270"/>
            </a:xfrm>
            <a:prstGeom prst="rect">
              <a:avLst/>
            </a:prstGeom>
            <a:blipFill>
              <a:blip r:embed="rId3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 sz="1266"/>
            </a:p>
          </p:txBody>
        </p:sp>
      </p:grpSp>
      <p:sp>
        <p:nvSpPr>
          <p:cNvPr id="9" name="object 9"/>
          <p:cNvSpPr txBox="1"/>
          <p:nvPr/>
        </p:nvSpPr>
        <p:spPr>
          <a:xfrm>
            <a:off x="4509355" y="4728144"/>
            <a:ext cx="220563" cy="376938"/>
          </a:xfrm>
          <a:prstGeom prst="rect">
            <a:avLst/>
          </a:prstGeom>
        </p:spPr>
        <p:txBody>
          <a:bodyPr vert="horz" wrap="square" lIns="0" tIns="8930" rIns="0" bIns="0" rtlCol="0">
            <a:spAutoFit/>
          </a:bodyPr>
          <a:lstStyle/>
          <a:p>
            <a:pPr marL="8929">
              <a:spcBef>
                <a:spcPts val="70"/>
              </a:spcBef>
            </a:pPr>
            <a:r>
              <a:rPr sz="2391" dirty="0">
                <a:latin typeface="Arial"/>
                <a:cs typeface="Arial"/>
              </a:rPr>
              <a:t>X</a:t>
            </a:r>
            <a:endParaRPr sz="2391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7096705" y="4706133"/>
            <a:ext cx="220563" cy="376938"/>
          </a:xfrm>
          <a:prstGeom prst="rect">
            <a:avLst/>
          </a:prstGeom>
        </p:spPr>
        <p:txBody>
          <a:bodyPr vert="horz" wrap="square" lIns="0" tIns="8930" rIns="0" bIns="0" rtlCol="0">
            <a:spAutoFit/>
          </a:bodyPr>
          <a:lstStyle/>
          <a:p>
            <a:pPr marL="8929">
              <a:spcBef>
                <a:spcPts val="70"/>
              </a:spcBef>
            </a:pPr>
            <a:r>
              <a:rPr sz="2391" dirty="0">
                <a:latin typeface="Arial"/>
                <a:cs typeface="Arial"/>
              </a:rPr>
              <a:t>Y</a:t>
            </a:r>
            <a:endParaRPr sz="2391">
              <a:latin typeface="Arial"/>
              <a:cs typeface="Arial"/>
            </a:endParaRPr>
          </a:p>
        </p:txBody>
      </p:sp>
      <p:grpSp>
        <p:nvGrpSpPr>
          <p:cNvPr id="11" name="object 11"/>
          <p:cNvGrpSpPr/>
          <p:nvPr/>
        </p:nvGrpSpPr>
        <p:grpSpPr>
          <a:xfrm>
            <a:off x="4897127" y="4868078"/>
            <a:ext cx="2048024" cy="178594"/>
            <a:chOff x="4797336" y="6923489"/>
            <a:chExt cx="2912745" cy="254000"/>
          </a:xfrm>
        </p:grpSpPr>
        <p:sp>
          <p:nvSpPr>
            <p:cNvPr id="12" name="object 12"/>
            <p:cNvSpPr/>
            <p:nvPr/>
          </p:nvSpPr>
          <p:spPr>
            <a:xfrm>
              <a:off x="4797336" y="6923489"/>
              <a:ext cx="2912262" cy="254005"/>
            </a:xfrm>
            <a:prstGeom prst="rect">
              <a:avLst/>
            </a:prstGeom>
            <a:blipFill>
              <a:blip r:embed="rId4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 sz="1266"/>
            </a:p>
          </p:txBody>
        </p:sp>
        <p:sp>
          <p:nvSpPr>
            <p:cNvPr id="13" name="object 13"/>
            <p:cNvSpPr/>
            <p:nvPr/>
          </p:nvSpPr>
          <p:spPr>
            <a:xfrm>
              <a:off x="7501181" y="6947035"/>
              <a:ext cx="152270" cy="152129"/>
            </a:xfrm>
            <a:prstGeom prst="rect">
              <a:avLst/>
            </a:prstGeom>
            <a:blipFill>
              <a:blip r:embed="rId5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 sz="1266"/>
            </a:p>
          </p:txBody>
        </p:sp>
      </p:grpSp>
      <p:sp>
        <p:nvSpPr>
          <p:cNvPr id="14" name="object 14"/>
          <p:cNvSpPr txBox="1"/>
          <p:nvPr/>
        </p:nvSpPr>
        <p:spPr>
          <a:xfrm>
            <a:off x="6029822" y="5198783"/>
            <a:ext cx="341561" cy="679842"/>
          </a:xfrm>
          <a:prstGeom prst="rect">
            <a:avLst/>
          </a:prstGeom>
        </p:spPr>
        <p:txBody>
          <a:bodyPr vert="horz" wrap="square" lIns="0" tIns="8930" rIns="0" bIns="0" rtlCol="0">
            <a:spAutoFit/>
          </a:bodyPr>
          <a:lstStyle/>
          <a:p>
            <a:pPr marL="8929">
              <a:spcBef>
                <a:spcPts val="70"/>
              </a:spcBef>
            </a:pPr>
            <a:r>
              <a:rPr sz="4359" dirty="0">
                <a:solidFill>
                  <a:srgbClr val="941100"/>
                </a:solidFill>
                <a:latin typeface="Arial"/>
                <a:cs typeface="Arial"/>
              </a:rPr>
              <a:t>+</a:t>
            </a:r>
            <a:endParaRPr sz="4359">
              <a:latin typeface="Arial"/>
              <a:cs typeface="Arial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5985307" y="6558856"/>
            <a:ext cx="212527" cy="15388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6788">
              <a:lnSpc>
                <a:spcPts val="1160"/>
              </a:lnSpc>
            </a:pPr>
            <a:fld id="{81D60167-4931-47E6-BA6A-407CBD079E47}" type="slidenum">
              <a:rPr sz="1125" spc="-4" dirty="0">
                <a:latin typeface="Arial"/>
                <a:cs typeface="Arial"/>
              </a:rPr>
              <a:pPr marL="26788">
                <a:lnSpc>
                  <a:spcPts val="1160"/>
                </a:lnSpc>
              </a:pPr>
              <a:t>29</a:t>
            </a:fld>
            <a:endParaRPr sz="1125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4926208" y="4203927"/>
            <a:ext cx="1937742" cy="679842"/>
          </a:xfrm>
          <a:prstGeom prst="rect">
            <a:avLst/>
          </a:prstGeom>
        </p:spPr>
        <p:txBody>
          <a:bodyPr vert="horz" wrap="square" lIns="0" tIns="8930" rIns="0" bIns="0" rtlCol="0">
            <a:spAutoFit/>
          </a:bodyPr>
          <a:lstStyle/>
          <a:p>
            <a:pPr marL="8929">
              <a:spcBef>
                <a:spcPts val="70"/>
              </a:spcBef>
              <a:tabLst>
                <a:tab pos="769265" algn="l"/>
                <a:tab pos="1928297" algn="l"/>
              </a:tabLst>
            </a:pPr>
            <a:r>
              <a:rPr sz="4359" u="heavy" dirty="0">
                <a:solidFill>
                  <a:srgbClr val="011993"/>
                </a:solidFill>
                <a:uFill>
                  <a:solidFill>
                    <a:srgbClr val="1F497D"/>
                  </a:solidFill>
                </a:uFill>
                <a:latin typeface="Arial"/>
                <a:cs typeface="Arial"/>
              </a:rPr>
              <a:t> 	</a:t>
            </a:r>
            <a:r>
              <a:rPr sz="4359" u="heavy" spc="74" dirty="0">
                <a:solidFill>
                  <a:srgbClr val="011993"/>
                </a:solidFill>
                <a:uFill>
                  <a:solidFill>
                    <a:srgbClr val="1F497D"/>
                  </a:solidFill>
                </a:uFill>
                <a:latin typeface="Arial"/>
                <a:cs typeface="Arial"/>
              </a:rPr>
              <a:t>++	</a:t>
            </a:r>
            <a:endParaRPr sz="435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526133" y="625613"/>
            <a:ext cx="9988083" cy="852966"/>
          </a:xfrm>
          <a:prstGeom prst="rect">
            <a:avLst/>
          </a:prstGeom>
        </p:spPr>
        <p:txBody>
          <a:bodyPr vert="horz" wrap="square" lIns="0" tIns="8930" rIns="0" bIns="0" rtlCol="0" anchor="t">
            <a:spAutoFit/>
          </a:bodyPr>
          <a:lstStyle/>
          <a:p>
            <a:pPr marL="8929">
              <a:spcBef>
                <a:spcPts val="70"/>
              </a:spcBef>
            </a:pPr>
            <a:r>
              <a:rPr sz="5484" spc="32" dirty="0"/>
              <a:t>Moderator</a:t>
            </a:r>
            <a:r>
              <a:rPr sz="5484" spc="-28" dirty="0"/>
              <a:t> </a:t>
            </a:r>
            <a:r>
              <a:rPr sz="5484" spc="21" dirty="0"/>
              <a:t>(interaction)</a:t>
            </a:r>
            <a:endParaRPr sz="5484" dirty="0"/>
          </a:p>
        </p:txBody>
      </p:sp>
      <p:sp>
        <p:nvSpPr>
          <p:cNvPr id="3" name="object 3"/>
          <p:cNvSpPr/>
          <p:nvPr/>
        </p:nvSpPr>
        <p:spPr>
          <a:xfrm>
            <a:off x="1999055" y="2225322"/>
            <a:ext cx="8374314" cy="354800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sz="1266"/>
          </a:p>
        </p:txBody>
      </p:sp>
      <p:sp>
        <p:nvSpPr>
          <p:cNvPr id="4" name="object 4"/>
          <p:cNvSpPr txBox="1"/>
          <p:nvPr/>
        </p:nvSpPr>
        <p:spPr>
          <a:xfrm>
            <a:off x="5985307" y="6558856"/>
            <a:ext cx="212527" cy="15388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6788">
              <a:lnSpc>
                <a:spcPts val="1160"/>
              </a:lnSpc>
            </a:pPr>
            <a:fld id="{81D60167-4931-47E6-BA6A-407CBD079E47}" type="slidenum">
              <a:rPr sz="1125" spc="-4" dirty="0">
                <a:latin typeface="Arial"/>
                <a:cs typeface="Arial"/>
              </a:rPr>
              <a:pPr marL="26788">
                <a:lnSpc>
                  <a:spcPts val="1160"/>
                </a:lnSpc>
              </a:pPr>
              <a:t>30</a:t>
            </a:fld>
            <a:endParaRPr sz="1125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8A9792-DC4E-45C1-9909-DD94CB78DB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Break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D1B38F6-A1E3-4365-9C6A-2C148214E7F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85999" y="1547267"/>
            <a:ext cx="7914906" cy="46210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050492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xfrm>
            <a:off x="6330848" y="9340851"/>
            <a:ext cx="330834" cy="25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b="0" i="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8100">
              <a:lnSpc>
                <a:spcPts val="1845"/>
              </a:lnSpc>
            </a:pPr>
            <a:fld id="{81D60167-4931-47E6-BA6A-407CBD079E47}" type="slidenum">
              <a:rPr lang="en-GB" spc="-5" smtClean="0"/>
              <a:pPr marL="38100">
                <a:lnSpc>
                  <a:spcPts val="1845"/>
                </a:lnSpc>
              </a:pPr>
              <a:t>32</a:t>
            </a:fld>
            <a:endParaRPr spc="-4" dirty="0"/>
          </a:p>
        </p:txBody>
      </p:sp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076650" y="3069490"/>
            <a:ext cx="6038701" cy="1350667"/>
          </a:xfrm>
          <a:prstGeom prst="rect">
            <a:avLst/>
          </a:prstGeom>
        </p:spPr>
        <p:txBody>
          <a:bodyPr vert="horz" wrap="square" lIns="0" tIns="8930" rIns="0" bIns="0" rtlCol="0" anchor="t">
            <a:spAutoFit/>
          </a:bodyPr>
          <a:lstStyle/>
          <a:p>
            <a:pPr marL="8929">
              <a:spcBef>
                <a:spcPts val="70"/>
              </a:spcBef>
            </a:pPr>
            <a:r>
              <a:rPr sz="4359" spc="39" dirty="0">
                <a:solidFill>
                  <a:srgbClr val="C82506"/>
                </a:solidFill>
              </a:rPr>
              <a:t>Moving </a:t>
            </a:r>
            <a:r>
              <a:rPr sz="4359" spc="-21" dirty="0">
                <a:solidFill>
                  <a:srgbClr val="C82506"/>
                </a:solidFill>
              </a:rPr>
              <a:t>from </a:t>
            </a:r>
            <a:r>
              <a:rPr sz="4359" spc="60" dirty="0">
                <a:solidFill>
                  <a:srgbClr val="C82506"/>
                </a:solidFill>
              </a:rPr>
              <a:t>fact </a:t>
            </a:r>
            <a:r>
              <a:rPr sz="4359" dirty="0">
                <a:solidFill>
                  <a:srgbClr val="C82506"/>
                </a:solidFill>
              </a:rPr>
              <a:t>to</a:t>
            </a:r>
            <a:r>
              <a:rPr sz="4359" spc="-134" dirty="0">
                <a:solidFill>
                  <a:srgbClr val="C82506"/>
                </a:solidFill>
              </a:rPr>
              <a:t> </a:t>
            </a:r>
            <a:r>
              <a:rPr sz="4359" dirty="0">
                <a:solidFill>
                  <a:srgbClr val="C82506"/>
                </a:solidFill>
              </a:rPr>
              <a:t>truth</a:t>
            </a:r>
            <a:endParaRPr sz="4359"/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ject 7"/>
          <p:cNvSpPr txBox="1">
            <a:spLocks noGrp="1"/>
          </p:cNvSpPr>
          <p:nvPr>
            <p:ph type="sldNum" sz="quarter" idx="7"/>
          </p:nvPr>
        </p:nvSpPr>
        <p:spPr>
          <a:xfrm>
            <a:off x="6330848" y="9340851"/>
            <a:ext cx="330834" cy="25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b="0" i="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8100">
              <a:lnSpc>
                <a:spcPts val="1845"/>
              </a:lnSpc>
            </a:pPr>
            <a:fld id="{81D60167-4931-47E6-BA6A-407CBD079E47}" type="slidenum">
              <a:rPr lang="en-GB" spc="-5" smtClean="0"/>
              <a:pPr marL="38100">
                <a:lnSpc>
                  <a:spcPts val="1845"/>
                </a:lnSpc>
              </a:pPr>
              <a:t>33</a:t>
            </a:fld>
            <a:endParaRPr spc="-4" dirty="0"/>
          </a:p>
        </p:txBody>
      </p:sp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978416" y="318318"/>
            <a:ext cx="6614419" cy="655348"/>
          </a:xfrm>
          <a:prstGeom prst="rect">
            <a:avLst/>
          </a:prstGeom>
        </p:spPr>
        <p:txBody>
          <a:bodyPr vert="horz" wrap="square" lIns="0" tIns="8930" rIns="0" bIns="0" rtlCol="0" anchor="t">
            <a:spAutoFit/>
          </a:bodyPr>
          <a:lstStyle/>
          <a:p>
            <a:pPr marL="8929">
              <a:spcBef>
                <a:spcPts val="70"/>
              </a:spcBef>
            </a:pPr>
            <a:r>
              <a:rPr spc="-626" dirty="0"/>
              <a:t>V</a:t>
            </a:r>
            <a:r>
              <a:rPr spc="42" dirty="0"/>
              <a:t>alidity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220516" y="2458254"/>
            <a:ext cx="138410" cy="301085"/>
          </a:xfrm>
          <a:prstGeom prst="rect">
            <a:avLst/>
          </a:prstGeom>
        </p:spPr>
        <p:txBody>
          <a:bodyPr vert="horz" wrap="square" lIns="0" tIns="8930" rIns="0" bIns="0" rtlCol="0">
            <a:spAutoFit/>
          </a:bodyPr>
          <a:lstStyle/>
          <a:p>
            <a:pPr marL="8929">
              <a:spcBef>
                <a:spcPts val="70"/>
              </a:spcBef>
            </a:pPr>
            <a:r>
              <a:rPr sz="1898" spc="281" dirty="0">
                <a:latin typeface="Arial"/>
                <a:cs typeface="Arial"/>
              </a:rPr>
              <a:t>•</a:t>
            </a:r>
            <a:endParaRPr sz="1898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2533055" y="2408515"/>
            <a:ext cx="6688782" cy="792885"/>
          </a:xfrm>
          <a:prstGeom prst="rect">
            <a:avLst/>
          </a:prstGeom>
        </p:spPr>
        <p:txBody>
          <a:bodyPr vert="horz" wrap="square" lIns="0" tIns="23217" rIns="0" bIns="0" rtlCol="0">
            <a:spAutoFit/>
          </a:bodyPr>
          <a:lstStyle/>
          <a:p>
            <a:pPr marL="8929" marR="3572">
              <a:lnSpc>
                <a:spcPts val="3023"/>
              </a:lnSpc>
              <a:spcBef>
                <a:spcPts val="183"/>
              </a:spcBef>
            </a:pPr>
            <a:r>
              <a:rPr sz="2531" spc="-49" dirty="0">
                <a:latin typeface="Arial"/>
                <a:cs typeface="Arial"/>
              </a:rPr>
              <a:t>The </a:t>
            </a:r>
            <a:r>
              <a:rPr sz="2531" spc="14" dirty="0">
                <a:latin typeface="Arial"/>
                <a:cs typeface="Arial"/>
              </a:rPr>
              <a:t>validity </a:t>
            </a:r>
            <a:r>
              <a:rPr sz="2531" dirty="0">
                <a:latin typeface="Arial"/>
                <a:cs typeface="Arial"/>
              </a:rPr>
              <a:t>of </a:t>
            </a:r>
            <a:r>
              <a:rPr sz="2531" spc="-4" dirty="0">
                <a:latin typeface="Arial"/>
                <a:cs typeface="Arial"/>
              </a:rPr>
              <a:t>a </a:t>
            </a:r>
            <a:r>
              <a:rPr sz="2531" dirty="0">
                <a:latin typeface="Arial"/>
                <a:cs typeface="Arial"/>
              </a:rPr>
              <a:t>statement </a:t>
            </a:r>
            <a:r>
              <a:rPr sz="2531" spc="-11" dirty="0">
                <a:latin typeface="Arial"/>
                <a:cs typeface="Arial"/>
              </a:rPr>
              <a:t>refers </a:t>
            </a:r>
            <a:r>
              <a:rPr sz="2531" dirty="0">
                <a:latin typeface="Arial"/>
                <a:cs typeface="Arial"/>
              </a:rPr>
              <a:t>to the </a:t>
            </a:r>
            <a:r>
              <a:rPr sz="2531" spc="-7" dirty="0">
                <a:latin typeface="Arial"/>
                <a:cs typeface="Arial"/>
              </a:rPr>
              <a:t>relative  </a:t>
            </a:r>
            <a:r>
              <a:rPr sz="2531" spc="53" dirty="0">
                <a:latin typeface="Arial"/>
                <a:cs typeface="Arial"/>
              </a:rPr>
              <a:t>accuracy </a:t>
            </a:r>
            <a:r>
              <a:rPr sz="2531" spc="-4" dirty="0">
                <a:latin typeface="Arial"/>
                <a:cs typeface="Arial"/>
              </a:rPr>
              <a:t>or </a:t>
            </a:r>
            <a:r>
              <a:rPr sz="2531" spc="21" dirty="0">
                <a:latin typeface="Arial"/>
                <a:cs typeface="Arial"/>
              </a:rPr>
              <a:t>correctness </a:t>
            </a:r>
            <a:r>
              <a:rPr sz="2531" dirty="0">
                <a:latin typeface="Arial"/>
                <a:cs typeface="Arial"/>
              </a:rPr>
              <a:t>of the</a:t>
            </a:r>
            <a:r>
              <a:rPr sz="2531" spc="-91" dirty="0">
                <a:latin typeface="Arial"/>
                <a:cs typeface="Arial"/>
              </a:rPr>
              <a:t> </a:t>
            </a:r>
            <a:r>
              <a:rPr sz="2531" dirty="0">
                <a:latin typeface="Arial"/>
                <a:cs typeface="Arial"/>
              </a:rPr>
              <a:t>statement</a:t>
            </a:r>
            <a:endParaRPr sz="2531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2220516" y="3422660"/>
            <a:ext cx="138410" cy="301085"/>
          </a:xfrm>
          <a:prstGeom prst="rect">
            <a:avLst/>
          </a:prstGeom>
        </p:spPr>
        <p:txBody>
          <a:bodyPr vert="horz" wrap="square" lIns="0" tIns="8930" rIns="0" bIns="0" rtlCol="0">
            <a:spAutoFit/>
          </a:bodyPr>
          <a:lstStyle/>
          <a:p>
            <a:pPr marL="8929">
              <a:spcBef>
                <a:spcPts val="70"/>
              </a:spcBef>
            </a:pPr>
            <a:r>
              <a:rPr sz="1898" spc="281" dirty="0">
                <a:latin typeface="Arial"/>
                <a:cs typeface="Arial"/>
              </a:rPr>
              <a:t>•</a:t>
            </a:r>
            <a:endParaRPr sz="1898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2488406" y="3372921"/>
            <a:ext cx="7513886" cy="2304709"/>
          </a:xfrm>
          <a:prstGeom prst="rect">
            <a:avLst/>
          </a:prstGeom>
        </p:spPr>
        <p:txBody>
          <a:bodyPr vert="horz" wrap="square" lIns="0" tIns="23217" rIns="0" bIns="0" rtlCol="0">
            <a:spAutoFit/>
          </a:bodyPr>
          <a:lstStyle/>
          <a:p>
            <a:pPr marL="53576" marR="39289">
              <a:lnSpc>
                <a:spcPts val="3023"/>
              </a:lnSpc>
              <a:spcBef>
                <a:spcPts val="183"/>
              </a:spcBef>
            </a:pPr>
            <a:r>
              <a:rPr sz="2531" spc="-35" dirty="0">
                <a:latin typeface="Arial"/>
                <a:cs typeface="Arial"/>
              </a:rPr>
              <a:t>Four </a:t>
            </a:r>
            <a:r>
              <a:rPr sz="2531" spc="7" dirty="0">
                <a:latin typeface="Arial"/>
                <a:cs typeface="Arial"/>
              </a:rPr>
              <a:t>forms </a:t>
            </a:r>
            <a:r>
              <a:rPr sz="2531" dirty="0">
                <a:latin typeface="Arial"/>
                <a:cs typeface="Arial"/>
              </a:rPr>
              <a:t>of </a:t>
            </a:r>
            <a:r>
              <a:rPr sz="2531" spc="14" dirty="0">
                <a:latin typeface="Arial"/>
                <a:cs typeface="Arial"/>
              </a:rPr>
              <a:t>validity </a:t>
            </a:r>
            <a:r>
              <a:rPr sz="2531" dirty="0">
                <a:latin typeface="Arial"/>
                <a:cs typeface="Arial"/>
              </a:rPr>
              <a:t>that </a:t>
            </a:r>
            <a:r>
              <a:rPr sz="2531" spc="32" dirty="0">
                <a:latin typeface="Arial"/>
                <a:cs typeface="Arial"/>
              </a:rPr>
              <a:t>provide </a:t>
            </a:r>
            <a:r>
              <a:rPr sz="2531" dirty="0">
                <a:latin typeface="Arial"/>
                <a:cs typeface="Arial"/>
              </a:rPr>
              <a:t>the </a:t>
            </a:r>
            <a:r>
              <a:rPr sz="2531" spc="53" dirty="0">
                <a:latin typeface="Arial"/>
                <a:cs typeface="Arial"/>
              </a:rPr>
              <a:t>basic  </a:t>
            </a:r>
            <a:r>
              <a:rPr sz="2531" spc="11" dirty="0">
                <a:latin typeface="Arial"/>
                <a:cs typeface="Arial"/>
              </a:rPr>
              <a:t>foundation </a:t>
            </a:r>
            <a:r>
              <a:rPr sz="2531" dirty="0">
                <a:latin typeface="Arial"/>
                <a:cs typeface="Arial"/>
              </a:rPr>
              <a:t>to </a:t>
            </a:r>
            <a:r>
              <a:rPr sz="2531" spc="25" dirty="0">
                <a:latin typeface="Arial"/>
                <a:cs typeface="Arial"/>
              </a:rPr>
              <a:t>understand </a:t>
            </a:r>
            <a:r>
              <a:rPr sz="2531" dirty="0">
                <a:latin typeface="Arial"/>
                <a:cs typeface="Arial"/>
              </a:rPr>
              <a:t>key </a:t>
            </a:r>
            <a:r>
              <a:rPr sz="2531" spc="25" dirty="0">
                <a:latin typeface="Arial"/>
                <a:cs typeface="Arial"/>
              </a:rPr>
              <a:t>challenges </a:t>
            </a:r>
            <a:r>
              <a:rPr sz="2531" spc="-4" dirty="0">
                <a:latin typeface="Arial"/>
                <a:cs typeface="Arial"/>
              </a:rPr>
              <a:t>in</a:t>
            </a:r>
            <a:r>
              <a:rPr sz="2531" spc="-21" dirty="0">
                <a:latin typeface="Arial"/>
                <a:cs typeface="Arial"/>
              </a:rPr>
              <a:t> </a:t>
            </a:r>
            <a:r>
              <a:rPr sz="2531" spc="39" dirty="0">
                <a:latin typeface="Arial"/>
                <a:cs typeface="Arial"/>
              </a:rPr>
              <a:t>science</a:t>
            </a:r>
            <a:endParaRPr sz="2531">
              <a:latin typeface="Arial"/>
              <a:cs typeface="Arial"/>
            </a:endParaRPr>
          </a:p>
          <a:p>
            <a:pPr marL="296455" indent="-243325">
              <a:spcBef>
                <a:spcPts val="1491"/>
              </a:spcBef>
              <a:buSzPct val="75000"/>
              <a:buChar char="-"/>
              <a:tabLst>
                <a:tab pos="296455" algn="l"/>
                <a:tab pos="296902" algn="l"/>
              </a:tabLst>
            </a:pPr>
            <a:r>
              <a:rPr sz="1969" spc="4" dirty="0">
                <a:latin typeface="Arial"/>
                <a:cs typeface="Arial"/>
              </a:rPr>
              <a:t>Internal</a:t>
            </a:r>
            <a:r>
              <a:rPr sz="1969" spc="-4" dirty="0">
                <a:latin typeface="Arial"/>
                <a:cs typeface="Arial"/>
              </a:rPr>
              <a:t> </a:t>
            </a:r>
            <a:r>
              <a:rPr sz="1969" spc="11" dirty="0">
                <a:latin typeface="Arial"/>
                <a:cs typeface="Arial"/>
              </a:rPr>
              <a:t>validity</a:t>
            </a:r>
            <a:endParaRPr sz="1969">
              <a:latin typeface="Arial"/>
              <a:cs typeface="Arial"/>
            </a:endParaRPr>
          </a:p>
          <a:p>
            <a:pPr marL="296455" indent="-243325">
              <a:spcBef>
                <a:spcPts val="1575"/>
              </a:spcBef>
              <a:buSzPct val="75000"/>
              <a:buChar char="-"/>
              <a:tabLst>
                <a:tab pos="296455" algn="l"/>
                <a:tab pos="296902" algn="l"/>
              </a:tabLst>
            </a:pPr>
            <a:r>
              <a:rPr sz="1969" spc="-11" dirty="0">
                <a:latin typeface="Arial"/>
                <a:cs typeface="Arial"/>
              </a:rPr>
              <a:t>External</a:t>
            </a:r>
            <a:r>
              <a:rPr sz="1969" spc="-4" dirty="0">
                <a:latin typeface="Arial"/>
                <a:cs typeface="Arial"/>
              </a:rPr>
              <a:t> </a:t>
            </a:r>
            <a:r>
              <a:rPr sz="1969" spc="11" dirty="0">
                <a:latin typeface="Arial"/>
                <a:cs typeface="Arial"/>
              </a:rPr>
              <a:t>validity</a:t>
            </a:r>
            <a:endParaRPr sz="1969">
              <a:latin typeface="Arial"/>
              <a:cs typeface="Arial"/>
            </a:endParaRPr>
          </a:p>
          <a:p>
            <a:pPr marL="296455" indent="-243325">
              <a:spcBef>
                <a:spcPts val="1575"/>
              </a:spcBef>
              <a:buSzPct val="75000"/>
              <a:buChar char="-"/>
              <a:tabLst>
                <a:tab pos="296455" algn="l"/>
                <a:tab pos="296902" algn="l"/>
              </a:tabLst>
            </a:pPr>
            <a:r>
              <a:rPr sz="1969" spc="11" dirty="0">
                <a:latin typeface="Arial"/>
                <a:cs typeface="Arial"/>
              </a:rPr>
              <a:t>Construct</a:t>
            </a:r>
            <a:r>
              <a:rPr sz="1969" spc="-4" dirty="0">
                <a:latin typeface="Arial"/>
                <a:cs typeface="Arial"/>
              </a:rPr>
              <a:t> </a:t>
            </a:r>
            <a:r>
              <a:rPr sz="1969" spc="11" dirty="0">
                <a:latin typeface="Arial"/>
                <a:cs typeface="Arial"/>
              </a:rPr>
              <a:t>validity</a:t>
            </a:r>
            <a:endParaRPr sz="196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678912" y="612576"/>
            <a:ext cx="4834533" cy="655348"/>
          </a:xfrm>
          <a:prstGeom prst="rect">
            <a:avLst/>
          </a:prstGeom>
        </p:spPr>
        <p:txBody>
          <a:bodyPr vert="horz" wrap="square" lIns="0" tIns="8930" rIns="0" bIns="0" rtlCol="0" anchor="t">
            <a:spAutoFit/>
          </a:bodyPr>
          <a:lstStyle/>
          <a:p>
            <a:pPr marL="8929">
              <a:spcBef>
                <a:spcPts val="70"/>
              </a:spcBef>
            </a:pPr>
            <a:r>
              <a:rPr spc="11" dirty="0"/>
              <a:t>Internal</a:t>
            </a:r>
            <a:r>
              <a:rPr spc="-35" dirty="0"/>
              <a:t> </a:t>
            </a:r>
            <a:r>
              <a:rPr spc="35" dirty="0"/>
              <a:t>validity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220516" y="2741932"/>
            <a:ext cx="138410" cy="301085"/>
          </a:xfrm>
          <a:prstGeom prst="rect">
            <a:avLst/>
          </a:prstGeom>
        </p:spPr>
        <p:txBody>
          <a:bodyPr vert="horz" wrap="square" lIns="0" tIns="8930" rIns="0" bIns="0" rtlCol="0">
            <a:spAutoFit/>
          </a:bodyPr>
          <a:lstStyle/>
          <a:p>
            <a:pPr marL="8929">
              <a:spcBef>
                <a:spcPts val="70"/>
              </a:spcBef>
            </a:pPr>
            <a:r>
              <a:rPr sz="1898" spc="281" dirty="0">
                <a:latin typeface="Arial"/>
                <a:cs typeface="Arial"/>
              </a:rPr>
              <a:t>•</a:t>
            </a:r>
            <a:endParaRPr sz="1898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2533055" y="2692193"/>
            <a:ext cx="6895951" cy="792885"/>
          </a:xfrm>
          <a:prstGeom prst="rect">
            <a:avLst/>
          </a:prstGeom>
        </p:spPr>
        <p:txBody>
          <a:bodyPr vert="horz" wrap="square" lIns="0" tIns="23217" rIns="0" bIns="0" rtlCol="0">
            <a:spAutoFit/>
          </a:bodyPr>
          <a:lstStyle/>
          <a:p>
            <a:pPr marL="8929" marR="3572">
              <a:lnSpc>
                <a:spcPts val="3023"/>
              </a:lnSpc>
              <a:spcBef>
                <a:spcPts val="183"/>
              </a:spcBef>
            </a:pPr>
            <a:r>
              <a:rPr sz="2531" spc="-49" dirty="0">
                <a:latin typeface="Arial"/>
                <a:cs typeface="Arial"/>
              </a:rPr>
              <a:t>The </a:t>
            </a:r>
            <a:r>
              <a:rPr sz="2531" dirty="0">
                <a:latin typeface="Arial"/>
                <a:cs typeface="Arial"/>
              </a:rPr>
              <a:t>extent to </a:t>
            </a:r>
            <a:r>
              <a:rPr sz="2531" spc="25" dirty="0">
                <a:latin typeface="Arial"/>
                <a:cs typeface="Arial"/>
              </a:rPr>
              <a:t>which </a:t>
            </a:r>
            <a:r>
              <a:rPr sz="2531" spc="-4" dirty="0">
                <a:latin typeface="Arial"/>
                <a:cs typeface="Arial"/>
              </a:rPr>
              <a:t>a </a:t>
            </a:r>
            <a:r>
              <a:rPr sz="2531" dirty="0">
                <a:latin typeface="Arial"/>
                <a:cs typeface="Arial"/>
              </a:rPr>
              <a:t>set of </a:t>
            </a:r>
            <a:r>
              <a:rPr sz="2531" spc="4" dirty="0">
                <a:latin typeface="Arial"/>
                <a:cs typeface="Arial"/>
              </a:rPr>
              <a:t>research </a:t>
            </a:r>
            <a:r>
              <a:rPr sz="2531" spc="32" dirty="0">
                <a:latin typeface="Arial"/>
                <a:cs typeface="Arial"/>
              </a:rPr>
              <a:t>findings  </a:t>
            </a:r>
            <a:r>
              <a:rPr sz="2531" spc="28" dirty="0">
                <a:latin typeface="Arial"/>
                <a:cs typeface="Arial"/>
              </a:rPr>
              <a:t>provides </a:t>
            </a:r>
            <a:r>
              <a:rPr sz="2531" spc="39" dirty="0">
                <a:latin typeface="Arial"/>
                <a:cs typeface="Arial"/>
              </a:rPr>
              <a:t>compelling </a:t>
            </a:r>
            <a:r>
              <a:rPr sz="2531" spc="4" dirty="0">
                <a:latin typeface="Arial"/>
                <a:cs typeface="Arial"/>
              </a:rPr>
              <a:t>information </a:t>
            </a:r>
            <a:r>
              <a:rPr sz="2531" spc="25" dirty="0">
                <a:latin typeface="Arial"/>
                <a:cs typeface="Arial"/>
              </a:rPr>
              <a:t>about</a:t>
            </a:r>
            <a:r>
              <a:rPr sz="2531" spc="-77" dirty="0">
                <a:latin typeface="Arial"/>
                <a:cs typeface="Arial"/>
              </a:rPr>
              <a:t> </a:t>
            </a:r>
            <a:r>
              <a:rPr sz="2531" spc="14" dirty="0">
                <a:latin typeface="Arial"/>
                <a:cs typeface="Arial"/>
              </a:rPr>
              <a:t>causality</a:t>
            </a:r>
            <a:endParaRPr sz="2531">
              <a:latin typeface="Arial"/>
              <a:cs typeface="Arial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1964755" y="4068142"/>
            <a:ext cx="3006179" cy="1781919"/>
            <a:chOff x="626851" y="5785802"/>
            <a:chExt cx="4275455" cy="2534285"/>
          </a:xfrm>
        </p:grpSpPr>
        <p:sp>
          <p:nvSpPr>
            <p:cNvPr id="6" name="object 6"/>
            <p:cNvSpPr/>
            <p:nvPr/>
          </p:nvSpPr>
          <p:spPr>
            <a:xfrm>
              <a:off x="626851" y="5785802"/>
              <a:ext cx="4275061" cy="2534069"/>
            </a:xfrm>
            <a:prstGeom prst="rect">
              <a:avLst/>
            </a:prstGeom>
            <a:blipFill>
              <a:blip r:embed="rId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 sz="1266"/>
            </a:p>
          </p:txBody>
        </p:sp>
        <p:sp>
          <p:nvSpPr>
            <p:cNvPr id="7" name="object 7"/>
            <p:cNvSpPr/>
            <p:nvPr/>
          </p:nvSpPr>
          <p:spPr>
            <a:xfrm>
              <a:off x="660399" y="5803900"/>
              <a:ext cx="4203700" cy="2451100"/>
            </a:xfrm>
            <a:prstGeom prst="rect">
              <a:avLst/>
            </a:prstGeom>
            <a:blipFill>
              <a:blip r:embed="rId3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 sz="1266"/>
            </a:p>
          </p:txBody>
        </p:sp>
        <p:sp>
          <p:nvSpPr>
            <p:cNvPr id="8" name="object 8"/>
            <p:cNvSpPr/>
            <p:nvPr/>
          </p:nvSpPr>
          <p:spPr>
            <a:xfrm>
              <a:off x="660399" y="5803900"/>
              <a:ext cx="4203700" cy="2451100"/>
            </a:xfrm>
            <a:custGeom>
              <a:avLst/>
              <a:gdLst/>
              <a:ahLst/>
              <a:cxnLst/>
              <a:rect l="l" t="t" r="r" b="b"/>
              <a:pathLst>
                <a:path w="4203700" h="2451100">
                  <a:moveTo>
                    <a:pt x="4203700" y="0"/>
                  </a:moveTo>
                  <a:lnTo>
                    <a:pt x="0" y="0"/>
                  </a:lnTo>
                  <a:lnTo>
                    <a:pt x="0" y="2451100"/>
                  </a:lnTo>
                  <a:lnTo>
                    <a:pt x="4203700" y="2451100"/>
                  </a:lnTo>
                  <a:lnTo>
                    <a:pt x="4203700" y="0"/>
                  </a:lnTo>
                  <a:close/>
                </a:path>
              </a:pathLst>
            </a:custGeom>
            <a:solidFill>
              <a:srgbClr val="009CFD">
                <a:alpha val="50000"/>
              </a:srgbClr>
            </a:solidFill>
          </p:spPr>
          <p:txBody>
            <a:bodyPr wrap="square" lIns="0" tIns="0" rIns="0" bIns="0" rtlCol="0"/>
            <a:lstStyle/>
            <a:p>
              <a:endParaRPr sz="1266"/>
            </a:p>
          </p:txBody>
        </p:sp>
      </p:grpSp>
      <p:sp>
        <p:nvSpPr>
          <p:cNvPr id="9" name="object 9"/>
          <p:cNvSpPr txBox="1"/>
          <p:nvPr/>
        </p:nvSpPr>
        <p:spPr>
          <a:xfrm>
            <a:off x="1988344" y="4080868"/>
            <a:ext cx="2955727" cy="1273880"/>
          </a:xfrm>
          <a:prstGeom prst="rect">
            <a:avLst/>
          </a:prstGeom>
        </p:spPr>
        <p:txBody>
          <a:bodyPr vert="horz" wrap="square" lIns="0" tIns="1339" rIns="0" bIns="0" rtlCol="0">
            <a:spAutoFit/>
          </a:bodyPr>
          <a:lstStyle/>
          <a:p>
            <a:pPr>
              <a:spcBef>
                <a:spcPts val="11"/>
              </a:spcBef>
            </a:pPr>
            <a:endParaRPr sz="3269">
              <a:latin typeface="Times New Roman"/>
              <a:cs typeface="Times New Roman"/>
            </a:endParaRPr>
          </a:p>
          <a:p>
            <a:pPr marL="871507" marR="515225" indent="-348245">
              <a:lnSpc>
                <a:spcPts val="3023"/>
              </a:lnSpc>
              <a:spcBef>
                <a:spcPts val="4"/>
              </a:spcBef>
            </a:pPr>
            <a:r>
              <a:rPr sz="2531" b="1" spc="-4" dirty="0">
                <a:solidFill>
                  <a:srgbClr val="DCBD23"/>
                </a:solidFill>
                <a:latin typeface="Arial"/>
                <a:cs typeface="Arial"/>
              </a:rPr>
              <a:t>Ind</a:t>
            </a:r>
            <a:r>
              <a:rPr sz="2531" b="1" dirty="0">
                <a:solidFill>
                  <a:srgbClr val="DCBD23"/>
                </a:solidFill>
                <a:latin typeface="Arial"/>
                <a:cs typeface="Arial"/>
              </a:rPr>
              <a:t>e</a:t>
            </a:r>
            <a:r>
              <a:rPr sz="2531" b="1" spc="-4" dirty="0">
                <a:solidFill>
                  <a:srgbClr val="DCBD23"/>
                </a:solidFill>
                <a:latin typeface="Arial"/>
                <a:cs typeface="Arial"/>
              </a:rPr>
              <a:t>p</a:t>
            </a:r>
            <a:r>
              <a:rPr sz="2531" b="1" dirty="0">
                <a:solidFill>
                  <a:srgbClr val="DCBD23"/>
                </a:solidFill>
                <a:latin typeface="Arial"/>
                <a:cs typeface="Arial"/>
              </a:rPr>
              <a:t>e</a:t>
            </a:r>
            <a:r>
              <a:rPr sz="2531" b="1" spc="-4" dirty="0">
                <a:solidFill>
                  <a:srgbClr val="DCBD23"/>
                </a:solidFill>
                <a:latin typeface="Arial"/>
                <a:cs typeface="Arial"/>
              </a:rPr>
              <a:t>nd</a:t>
            </a:r>
            <a:r>
              <a:rPr sz="2531" b="1" dirty="0">
                <a:solidFill>
                  <a:srgbClr val="DCBD23"/>
                </a:solidFill>
                <a:latin typeface="Arial"/>
                <a:cs typeface="Arial"/>
              </a:rPr>
              <a:t>e</a:t>
            </a:r>
            <a:r>
              <a:rPr sz="2531" b="1" spc="-4" dirty="0">
                <a:solidFill>
                  <a:srgbClr val="DCBD23"/>
                </a:solidFill>
                <a:latin typeface="Arial"/>
                <a:cs typeface="Arial"/>
              </a:rPr>
              <a:t>n</a:t>
            </a:r>
            <a:r>
              <a:rPr sz="2531" b="1" dirty="0">
                <a:solidFill>
                  <a:srgbClr val="DCBD23"/>
                </a:solidFill>
                <a:latin typeface="Arial"/>
                <a:cs typeface="Arial"/>
              </a:rPr>
              <a:t>t  variable</a:t>
            </a:r>
            <a:endParaRPr sz="2531">
              <a:latin typeface="Arial"/>
              <a:cs typeface="Arial"/>
            </a:endParaRPr>
          </a:p>
        </p:txBody>
      </p:sp>
      <p:grpSp>
        <p:nvGrpSpPr>
          <p:cNvPr id="10" name="object 10"/>
          <p:cNvGrpSpPr/>
          <p:nvPr/>
        </p:nvGrpSpPr>
        <p:grpSpPr>
          <a:xfrm>
            <a:off x="6573266" y="4068142"/>
            <a:ext cx="3006179" cy="1781919"/>
            <a:chOff x="7181177" y="5785802"/>
            <a:chExt cx="4275455" cy="2534285"/>
          </a:xfrm>
        </p:grpSpPr>
        <p:sp>
          <p:nvSpPr>
            <p:cNvPr id="11" name="object 11"/>
            <p:cNvSpPr/>
            <p:nvPr/>
          </p:nvSpPr>
          <p:spPr>
            <a:xfrm>
              <a:off x="7181177" y="5785802"/>
              <a:ext cx="4275061" cy="2534069"/>
            </a:xfrm>
            <a:prstGeom prst="rect">
              <a:avLst/>
            </a:prstGeom>
            <a:blipFill>
              <a:blip r:embed="rId4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 sz="1266"/>
            </a:p>
          </p:txBody>
        </p:sp>
        <p:sp>
          <p:nvSpPr>
            <p:cNvPr id="12" name="object 12"/>
            <p:cNvSpPr/>
            <p:nvPr/>
          </p:nvSpPr>
          <p:spPr>
            <a:xfrm>
              <a:off x="7213600" y="5803900"/>
              <a:ext cx="4203700" cy="2451100"/>
            </a:xfrm>
            <a:prstGeom prst="rect">
              <a:avLst/>
            </a:prstGeom>
            <a:blipFill>
              <a:blip r:embed="rId3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 sz="1266"/>
            </a:p>
          </p:txBody>
        </p:sp>
        <p:sp>
          <p:nvSpPr>
            <p:cNvPr id="13" name="object 13"/>
            <p:cNvSpPr/>
            <p:nvPr/>
          </p:nvSpPr>
          <p:spPr>
            <a:xfrm>
              <a:off x="7213600" y="5803900"/>
              <a:ext cx="4203700" cy="2451100"/>
            </a:xfrm>
            <a:custGeom>
              <a:avLst/>
              <a:gdLst/>
              <a:ahLst/>
              <a:cxnLst/>
              <a:rect l="l" t="t" r="r" b="b"/>
              <a:pathLst>
                <a:path w="4203700" h="2451100">
                  <a:moveTo>
                    <a:pt x="4203700" y="0"/>
                  </a:moveTo>
                  <a:lnTo>
                    <a:pt x="0" y="0"/>
                  </a:lnTo>
                  <a:lnTo>
                    <a:pt x="0" y="2451100"/>
                  </a:lnTo>
                  <a:lnTo>
                    <a:pt x="4203700" y="2451100"/>
                  </a:lnTo>
                  <a:lnTo>
                    <a:pt x="4203700" y="0"/>
                  </a:lnTo>
                  <a:close/>
                </a:path>
              </a:pathLst>
            </a:custGeom>
            <a:solidFill>
              <a:srgbClr val="009CFD">
                <a:alpha val="50000"/>
              </a:srgbClr>
            </a:solidFill>
          </p:spPr>
          <p:txBody>
            <a:bodyPr wrap="square" lIns="0" tIns="0" rIns="0" bIns="0" rtlCol="0"/>
            <a:lstStyle/>
            <a:p>
              <a:endParaRPr sz="1266"/>
            </a:p>
          </p:txBody>
        </p:sp>
      </p:grpSp>
      <p:sp>
        <p:nvSpPr>
          <p:cNvPr id="14" name="object 14"/>
          <p:cNvSpPr txBox="1"/>
          <p:nvPr/>
        </p:nvSpPr>
        <p:spPr>
          <a:xfrm>
            <a:off x="7236776" y="4536834"/>
            <a:ext cx="1679228" cy="792885"/>
          </a:xfrm>
          <a:prstGeom prst="rect">
            <a:avLst/>
          </a:prstGeom>
        </p:spPr>
        <p:txBody>
          <a:bodyPr vert="horz" wrap="square" lIns="0" tIns="23217" rIns="0" bIns="0" rtlCol="0">
            <a:spAutoFit/>
          </a:bodyPr>
          <a:lstStyle/>
          <a:p>
            <a:pPr marL="231717" marR="3572" indent="-223234">
              <a:lnSpc>
                <a:spcPts val="3023"/>
              </a:lnSpc>
              <a:spcBef>
                <a:spcPts val="183"/>
              </a:spcBef>
            </a:pPr>
            <a:r>
              <a:rPr sz="2531" b="1" dirty="0">
                <a:solidFill>
                  <a:srgbClr val="DCBD23"/>
                </a:solidFill>
                <a:latin typeface="Arial"/>
                <a:cs typeface="Arial"/>
              </a:rPr>
              <a:t>De</a:t>
            </a:r>
            <a:r>
              <a:rPr sz="2531" b="1" spc="-4" dirty="0">
                <a:solidFill>
                  <a:srgbClr val="DCBD23"/>
                </a:solidFill>
                <a:latin typeface="Arial"/>
                <a:cs typeface="Arial"/>
              </a:rPr>
              <a:t>p</a:t>
            </a:r>
            <a:r>
              <a:rPr sz="2531" b="1" dirty="0">
                <a:solidFill>
                  <a:srgbClr val="DCBD23"/>
                </a:solidFill>
                <a:latin typeface="Arial"/>
                <a:cs typeface="Arial"/>
              </a:rPr>
              <a:t>e</a:t>
            </a:r>
            <a:r>
              <a:rPr sz="2531" b="1" spc="-4" dirty="0">
                <a:solidFill>
                  <a:srgbClr val="DCBD23"/>
                </a:solidFill>
                <a:latin typeface="Arial"/>
                <a:cs typeface="Arial"/>
              </a:rPr>
              <a:t>nd</a:t>
            </a:r>
            <a:r>
              <a:rPr sz="2531" b="1" dirty="0">
                <a:solidFill>
                  <a:srgbClr val="DCBD23"/>
                </a:solidFill>
                <a:latin typeface="Arial"/>
                <a:cs typeface="Arial"/>
              </a:rPr>
              <a:t>e</a:t>
            </a:r>
            <a:r>
              <a:rPr sz="2531" b="1" spc="-4" dirty="0">
                <a:solidFill>
                  <a:srgbClr val="DCBD23"/>
                </a:solidFill>
                <a:latin typeface="Arial"/>
                <a:cs typeface="Arial"/>
              </a:rPr>
              <a:t>n</a:t>
            </a:r>
            <a:r>
              <a:rPr sz="2531" b="1" dirty="0">
                <a:solidFill>
                  <a:srgbClr val="DCBD23"/>
                </a:solidFill>
                <a:latin typeface="Arial"/>
                <a:cs typeface="Arial"/>
              </a:rPr>
              <a:t>t  variable</a:t>
            </a:r>
            <a:endParaRPr sz="2531">
              <a:latin typeface="Arial"/>
              <a:cs typeface="Arial"/>
            </a:endParaRPr>
          </a:p>
        </p:txBody>
      </p:sp>
      <p:grpSp>
        <p:nvGrpSpPr>
          <p:cNvPr id="15" name="object 15"/>
          <p:cNvGrpSpPr/>
          <p:nvPr/>
        </p:nvGrpSpPr>
        <p:grpSpPr>
          <a:xfrm>
            <a:off x="4908199" y="4869730"/>
            <a:ext cx="1727895" cy="178594"/>
            <a:chOff x="4813084" y="6925838"/>
            <a:chExt cx="2457450" cy="254000"/>
          </a:xfrm>
        </p:grpSpPr>
        <p:sp>
          <p:nvSpPr>
            <p:cNvPr id="16" name="object 16"/>
            <p:cNvSpPr/>
            <p:nvPr/>
          </p:nvSpPr>
          <p:spPr>
            <a:xfrm>
              <a:off x="4813084" y="6925838"/>
              <a:ext cx="2456992" cy="254005"/>
            </a:xfrm>
            <a:prstGeom prst="rect">
              <a:avLst/>
            </a:prstGeom>
            <a:blipFill>
              <a:blip r:embed="rId5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 sz="1266"/>
            </a:p>
          </p:txBody>
        </p:sp>
        <p:sp>
          <p:nvSpPr>
            <p:cNvPr id="17" name="object 17"/>
            <p:cNvSpPr/>
            <p:nvPr/>
          </p:nvSpPr>
          <p:spPr>
            <a:xfrm>
              <a:off x="4863884" y="7023104"/>
              <a:ext cx="2286635" cy="4445"/>
            </a:xfrm>
            <a:custGeom>
              <a:avLst/>
              <a:gdLst/>
              <a:ahLst/>
              <a:cxnLst/>
              <a:rect l="l" t="t" r="r" b="b"/>
              <a:pathLst>
                <a:path w="2286634" h="4445">
                  <a:moveTo>
                    <a:pt x="-12700" y="2169"/>
                  </a:moveTo>
                  <a:lnTo>
                    <a:pt x="2298915" y="2169"/>
                  </a:lnTo>
                </a:path>
              </a:pathLst>
            </a:custGeom>
            <a:ln w="29739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>
              <a:endParaRPr sz="1266"/>
            </a:p>
          </p:txBody>
        </p:sp>
        <p:sp>
          <p:nvSpPr>
            <p:cNvPr id="18" name="object 18"/>
            <p:cNvSpPr/>
            <p:nvPr/>
          </p:nvSpPr>
          <p:spPr>
            <a:xfrm>
              <a:off x="7069381" y="6947035"/>
              <a:ext cx="152270" cy="152129"/>
            </a:xfrm>
            <a:prstGeom prst="rect">
              <a:avLst/>
            </a:prstGeom>
            <a:blipFill>
              <a:blip r:embed="rId6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 sz="1266"/>
            </a:p>
          </p:txBody>
        </p:sp>
      </p:grpSp>
      <p:sp>
        <p:nvSpPr>
          <p:cNvPr id="19" name="object 19"/>
          <p:cNvSpPr txBox="1">
            <a:spLocks noGrp="1"/>
          </p:cNvSpPr>
          <p:nvPr>
            <p:ph type="sldNum" sz="quarter" idx="7"/>
          </p:nvPr>
        </p:nvSpPr>
        <p:spPr>
          <a:xfrm>
            <a:off x="6330848" y="9340851"/>
            <a:ext cx="330834" cy="25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b="0" i="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8100">
              <a:lnSpc>
                <a:spcPts val="1845"/>
              </a:lnSpc>
            </a:pPr>
            <a:fld id="{81D60167-4931-47E6-BA6A-407CBD079E47}" type="slidenum">
              <a:rPr lang="en-GB" spc="-5" smtClean="0"/>
              <a:pPr marL="38100">
                <a:lnSpc>
                  <a:spcPts val="1845"/>
                </a:lnSpc>
              </a:pPr>
              <a:t>34</a:t>
            </a:fld>
            <a:endParaRPr spc="-4" dirty="0"/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xfrm>
            <a:off x="6330848" y="9340851"/>
            <a:ext cx="330834" cy="25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b="0" i="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8100">
              <a:lnSpc>
                <a:spcPts val="1845"/>
              </a:lnSpc>
            </a:pPr>
            <a:fld id="{81D60167-4931-47E6-BA6A-407CBD079E47}" type="slidenum">
              <a:rPr lang="en-GB" spc="-5" smtClean="0"/>
              <a:pPr marL="38100">
                <a:lnSpc>
                  <a:spcPts val="1845"/>
                </a:lnSpc>
              </a:pPr>
              <a:t>35</a:t>
            </a:fld>
            <a:endParaRPr spc="-4" dirty="0"/>
          </a:p>
        </p:txBody>
      </p:sp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678912" y="612576"/>
            <a:ext cx="4834533" cy="655348"/>
          </a:xfrm>
          <a:prstGeom prst="rect">
            <a:avLst/>
          </a:prstGeom>
        </p:spPr>
        <p:txBody>
          <a:bodyPr vert="horz" wrap="square" lIns="0" tIns="8930" rIns="0" bIns="0" rtlCol="0" anchor="t">
            <a:spAutoFit/>
          </a:bodyPr>
          <a:lstStyle/>
          <a:p>
            <a:pPr marL="8929">
              <a:spcBef>
                <a:spcPts val="70"/>
              </a:spcBef>
            </a:pPr>
            <a:r>
              <a:rPr spc="11" dirty="0"/>
              <a:t>Internal</a:t>
            </a:r>
            <a:r>
              <a:rPr spc="-35" dirty="0"/>
              <a:t> </a:t>
            </a:r>
            <a:r>
              <a:rPr spc="35" dirty="0"/>
              <a:t>validity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220516" y="2020698"/>
            <a:ext cx="138410" cy="301085"/>
          </a:xfrm>
          <a:prstGeom prst="rect">
            <a:avLst/>
          </a:prstGeom>
        </p:spPr>
        <p:txBody>
          <a:bodyPr vert="horz" wrap="square" lIns="0" tIns="8930" rIns="0" bIns="0" rtlCol="0">
            <a:spAutoFit/>
          </a:bodyPr>
          <a:lstStyle/>
          <a:p>
            <a:pPr marL="8929">
              <a:spcBef>
                <a:spcPts val="70"/>
              </a:spcBef>
            </a:pPr>
            <a:r>
              <a:rPr sz="1898" spc="281" dirty="0">
                <a:latin typeface="Arial"/>
                <a:cs typeface="Arial"/>
              </a:rPr>
              <a:t>•</a:t>
            </a:r>
            <a:endParaRPr sz="1898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2524125" y="1970961"/>
            <a:ext cx="7337524" cy="4164706"/>
          </a:xfrm>
          <a:prstGeom prst="rect">
            <a:avLst/>
          </a:prstGeom>
        </p:spPr>
        <p:txBody>
          <a:bodyPr vert="horz" wrap="square" lIns="0" tIns="23217" rIns="0" bIns="0" rtlCol="0">
            <a:spAutoFit/>
          </a:bodyPr>
          <a:lstStyle/>
          <a:p>
            <a:pPr marL="17859" marR="12501">
              <a:lnSpc>
                <a:spcPts val="3023"/>
              </a:lnSpc>
              <a:spcBef>
                <a:spcPts val="183"/>
              </a:spcBef>
            </a:pPr>
            <a:r>
              <a:rPr sz="2531" spc="18" dirty="0">
                <a:latin typeface="Arial"/>
                <a:cs typeface="Arial"/>
              </a:rPr>
              <a:t>Crucial </a:t>
            </a:r>
            <a:r>
              <a:rPr sz="2531" dirty="0">
                <a:latin typeface="Arial"/>
                <a:cs typeface="Arial"/>
              </a:rPr>
              <a:t>for </a:t>
            </a:r>
            <a:r>
              <a:rPr sz="2531" spc="18" dirty="0">
                <a:latin typeface="Arial"/>
                <a:cs typeface="Arial"/>
              </a:rPr>
              <a:t>testing </a:t>
            </a:r>
            <a:r>
              <a:rPr sz="2531" spc="-4" dirty="0">
                <a:latin typeface="Arial"/>
                <a:cs typeface="Arial"/>
              </a:rPr>
              <a:t>theories </a:t>
            </a:r>
            <a:r>
              <a:rPr sz="2531" spc="39" dirty="0">
                <a:latin typeface="Arial"/>
                <a:cs typeface="Arial"/>
              </a:rPr>
              <a:t>because </a:t>
            </a:r>
            <a:r>
              <a:rPr sz="2531" spc="-4" dirty="0">
                <a:latin typeface="Arial"/>
                <a:cs typeface="Arial"/>
              </a:rPr>
              <a:t>theories </a:t>
            </a:r>
            <a:r>
              <a:rPr sz="2531" spc="-18" dirty="0">
                <a:latin typeface="Arial"/>
                <a:cs typeface="Arial"/>
              </a:rPr>
              <a:t>are</a:t>
            </a:r>
            <a:r>
              <a:rPr sz="2531" spc="-28" dirty="0">
                <a:latin typeface="Arial"/>
                <a:cs typeface="Arial"/>
              </a:rPr>
              <a:t> </a:t>
            </a:r>
            <a:r>
              <a:rPr sz="2531" spc="-4" dirty="0">
                <a:latin typeface="Arial"/>
                <a:cs typeface="Arial"/>
              </a:rPr>
              <a:t>all  </a:t>
            </a:r>
            <a:r>
              <a:rPr sz="2531" spc="25" dirty="0">
                <a:latin typeface="Arial"/>
                <a:cs typeface="Arial"/>
              </a:rPr>
              <a:t>about</a:t>
            </a:r>
            <a:r>
              <a:rPr sz="2531" spc="-4" dirty="0">
                <a:latin typeface="Arial"/>
                <a:cs typeface="Arial"/>
              </a:rPr>
              <a:t> </a:t>
            </a:r>
            <a:r>
              <a:rPr sz="2531" spc="14" dirty="0">
                <a:latin typeface="Arial"/>
                <a:cs typeface="Arial"/>
              </a:rPr>
              <a:t>causality</a:t>
            </a:r>
            <a:endParaRPr sz="2531">
              <a:latin typeface="Arial"/>
              <a:cs typeface="Arial"/>
            </a:endParaRPr>
          </a:p>
          <a:p>
            <a:pPr marL="17859" marR="148673">
              <a:lnSpc>
                <a:spcPts val="3023"/>
              </a:lnSpc>
              <a:spcBef>
                <a:spcPts val="1547"/>
              </a:spcBef>
            </a:pPr>
            <a:r>
              <a:rPr sz="2531" spc="-211" dirty="0">
                <a:latin typeface="Arial"/>
                <a:cs typeface="Arial"/>
              </a:rPr>
              <a:t>To </a:t>
            </a:r>
            <a:r>
              <a:rPr sz="2531" spc="11" dirty="0">
                <a:latin typeface="Arial"/>
                <a:cs typeface="Arial"/>
              </a:rPr>
              <a:t>demonstrate </a:t>
            </a:r>
            <a:r>
              <a:rPr sz="2531" dirty="0">
                <a:latin typeface="Arial"/>
                <a:cs typeface="Arial"/>
              </a:rPr>
              <a:t>that </a:t>
            </a:r>
            <a:r>
              <a:rPr sz="2531" spc="-4" dirty="0">
                <a:latin typeface="Arial"/>
                <a:cs typeface="Arial"/>
              </a:rPr>
              <a:t>one </a:t>
            </a:r>
            <a:r>
              <a:rPr sz="2531" spc="14" dirty="0">
                <a:latin typeface="Arial"/>
                <a:cs typeface="Arial"/>
              </a:rPr>
              <a:t>variable </a:t>
            </a:r>
            <a:r>
              <a:rPr sz="2531" spc="21" dirty="0">
                <a:latin typeface="Arial"/>
                <a:cs typeface="Arial"/>
              </a:rPr>
              <a:t>causes </a:t>
            </a:r>
            <a:r>
              <a:rPr sz="2531" spc="39" dirty="0">
                <a:latin typeface="Arial"/>
                <a:cs typeface="Arial"/>
              </a:rPr>
              <a:t>changes  </a:t>
            </a:r>
            <a:r>
              <a:rPr sz="2531" spc="-4" dirty="0">
                <a:latin typeface="Arial"/>
                <a:cs typeface="Arial"/>
              </a:rPr>
              <a:t>in another </a:t>
            </a:r>
            <a:r>
              <a:rPr sz="2531" spc="14" dirty="0">
                <a:latin typeface="Arial"/>
                <a:cs typeface="Arial"/>
              </a:rPr>
              <a:t>variable, </a:t>
            </a:r>
            <a:r>
              <a:rPr sz="2531" spc="-4" dirty="0">
                <a:latin typeface="Arial"/>
                <a:cs typeface="Arial"/>
              </a:rPr>
              <a:t>3 </a:t>
            </a:r>
            <a:r>
              <a:rPr sz="2531" spc="4" dirty="0">
                <a:latin typeface="Arial"/>
                <a:cs typeface="Arial"/>
              </a:rPr>
              <a:t>requirements </a:t>
            </a:r>
            <a:r>
              <a:rPr sz="2531" spc="-4" dirty="0">
                <a:latin typeface="Arial"/>
                <a:cs typeface="Arial"/>
              </a:rPr>
              <a:t>must </a:t>
            </a:r>
            <a:r>
              <a:rPr sz="2531" spc="67" dirty="0">
                <a:latin typeface="Arial"/>
                <a:cs typeface="Arial"/>
              </a:rPr>
              <a:t>be</a:t>
            </a:r>
            <a:r>
              <a:rPr sz="2531" spc="-11" dirty="0">
                <a:latin typeface="Arial"/>
                <a:cs typeface="Arial"/>
              </a:rPr>
              <a:t> </a:t>
            </a:r>
            <a:r>
              <a:rPr sz="2531" dirty="0">
                <a:latin typeface="Arial"/>
                <a:cs typeface="Arial"/>
              </a:rPr>
              <a:t>met</a:t>
            </a:r>
            <a:endParaRPr sz="2531">
              <a:latin typeface="Arial"/>
              <a:cs typeface="Arial"/>
            </a:endParaRPr>
          </a:p>
          <a:p>
            <a:pPr marL="341102" marR="297347" indent="-243325">
              <a:lnSpc>
                <a:spcPct val="101200"/>
              </a:lnSpc>
              <a:spcBef>
                <a:spcPts val="2166"/>
              </a:spcBef>
              <a:buSzPct val="75000"/>
              <a:buChar char="-"/>
              <a:tabLst>
                <a:tab pos="341102" algn="l"/>
                <a:tab pos="341548" algn="l"/>
              </a:tabLst>
            </a:pPr>
            <a:r>
              <a:rPr sz="1969" spc="-4" dirty="0">
                <a:latin typeface="Arial"/>
                <a:cs typeface="Arial"/>
              </a:rPr>
              <a:t>Covariation </a:t>
            </a:r>
            <a:r>
              <a:rPr sz="1969" spc="-112" dirty="0">
                <a:latin typeface="Arial"/>
                <a:cs typeface="Arial"/>
              </a:rPr>
              <a:t>– </a:t>
            </a:r>
            <a:r>
              <a:rPr sz="1969" spc="28" dirty="0">
                <a:latin typeface="Arial"/>
                <a:cs typeface="Arial"/>
              </a:rPr>
              <a:t>changes </a:t>
            </a:r>
            <a:r>
              <a:rPr sz="1969" spc="-4" dirty="0">
                <a:latin typeface="Arial"/>
                <a:cs typeface="Arial"/>
              </a:rPr>
              <a:t>in one </a:t>
            </a:r>
            <a:r>
              <a:rPr sz="1969" spc="11" dirty="0">
                <a:latin typeface="Arial"/>
                <a:cs typeface="Arial"/>
              </a:rPr>
              <a:t>variable </a:t>
            </a:r>
            <a:r>
              <a:rPr sz="1969" dirty="0">
                <a:latin typeface="Arial"/>
                <a:cs typeface="Arial"/>
              </a:rPr>
              <a:t>must </a:t>
            </a:r>
            <a:r>
              <a:rPr sz="1969" spc="28" dirty="0">
                <a:latin typeface="Arial"/>
                <a:cs typeface="Arial"/>
              </a:rPr>
              <a:t>correspond </a:t>
            </a:r>
            <a:r>
              <a:rPr sz="1969" spc="-4" dirty="0">
                <a:latin typeface="Arial"/>
                <a:cs typeface="Arial"/>
              </a:rPr>
              <a:t>with  </a:t>
            </a:r>
            <a:r>
              <a:rPr sz="1969" spc="28" dirty="0">
                <a:latin typeface="Arial"/>
                <a:cs typeface="Arial"/>
              </a:rPr>
              <a:t>changes </a:t>
            </a:r>
            <a:r>
              <a:rPr sz="1969" spc="-4" dirty="0">
                <a:latin typeface="Arial"/>
                <a:cs typeface="Arial"/>
              </a:rPr>
              <a:t>in another</a:t>
            </a:r>
            <a:r>
              <a:rPr sz="1969" spc="-25" dirty="0">
                <a:latin typeface="Arial"/>
                <a:cs typeface="Arial"/>
              </a:rPr>
              <a:t> </a:t>
            </a:r>
            <a:r>
              <a:rPr sz="1969" spc="11" dirty="0">
                <a:latin typeface="Arial"/>
                <a:cs typeface="Arial"/>
              </a:rPr>
              <a:t>variable</a:t>
            </a:r>
            <a:endParaRPr sz="1969">
              <a:latin typeface="Arial"/>
              <a:cs typeface="Arial"/>
            </a:endParaRPr>
          </a:p>
          <a:p>
            <a:pPr>
              <a:spcBef>
                <a:spcPts val="28"/>
              </a:spcBef>
              <a:buFont typeface="Arial"/>
              <a:buChar char="-"/>
            </a:pPr>
            <a:endParaRPr sz="1934">
              <a:latin typeface="Arial"/>
              <a:cs typeface="Arial"/>
            </a:endParaRPr>
          </a:p>
          <a:p>
            <a:pPr marL="341102" marR="403608" indent="-243325">
              <a:lnSpc>
                <a:spcPct val="101200"/>
              </a:lnSpc>
              <a:buSzPct val="75000"/>
              <a:buChar char="-"/>
              <a:tabLst>
                <a:tab pos="341102" algn="l"/>
                <a:tab pos="341548" algn="l"/>
              </a:tabLst>
            </a:pPr>
            <a:r>
              <a:rPr sz="1969" spc="-28" dirty="0">
                <a:latin typeface="Arial"/>
                <a:cs typeface="Arial"/>
              </a:rPr>
              <a:t>Temporal </a:t>
            </a:r>
            <a:r>
              <a:rPr sz="1969" spc="25" dirty="0">
                <a:latin typeface="Arial"/>
                <a:cs typeface="Arial"/>
              </a:rPr>
              <a:t>sequence </a:t>
            </a:r>
            <a:r>
              <a:rPr sz="1969" spc="-112" dirty="0">
                <a:latin typeface="Arial"/>
                <a:cs typeface="Arial"/>
              </a:rPr>
              <a:t>– </a:t>
            </a:r>
            <a:r>
              <a:rPr sz="1969" dirty="0">
                <a:latin typeface="Arial"/>
                <a:cs typeface="Arial"/>
              </a:rPr>
              <a:t>the </a:t>
            </a:r>
            <a:r>
              <a:rPr sz="1969" spc="28" dirty="0">
                <a:latin typeface="Arial"/>
                <a:cs typeface="Arial"/>
              </a:rPr>
              <a:t>changes </a:t>
            </a:r>
            <a:r>
              <a:rPr sz="1969" spc="-4" dirty="0">
                <a:latin typeface="Arial"/>
                <a:cs typeface="Arial"/>
              </a:rPr>
              <a:t>in </a:t>
            </a:r>
            <a:r>
              <a:rPr sz="1969" dirty="0">
                <a:latin typeface="Arial"/>
                <a:cs typeface="Arial"/>
              </a:rPr>
              <a:t>the first </a:t>
            </a:r>
            <a:r>
              <a:rPr sz="1969" spc="11" dirty="0">
                <a:latin typeface="Arial"/>
                <a:cs typeface="Arial"/>
              </a:rPr>
              <a:t>variable </a:t>
            </a:r>
            <a:r>
              <a:rPr sz="1969" dirty="0">
                <a:latin typeface="Arial"/>
                <a:cs typeface="Arial"/>
              </a:rPr>
              <a:t>must  </a:t>
            </a:r>
            <a:r>
              <a:rPr sz="1969" spc="39" dirty="0">
                <a:latin typeface="Arial"/>
                <a:cs typeface="Arial"/>
              </a:rPr>
              <a:t>precede </a:t>
            </a:r>
            <a:r>
              <a:rPr sz="1969" dirty="0">
                <a:latin typeface="Arial"/>
                <a:cs typeface="Arial"/>
              </a:rPr>
              <a:t>the </a:t>
            </a:r>
            <a:r>
              <a:rPr sz="1969" spc="28" dirty="0">
                <a:latin typeface="Arial"/>
                <a:cs typeface="Arial"/>
              </a:rPr>
              <a:t>changes </a:t>
            </a:r>
            <a:r>
              <a:rPr sz="1969" spc="-4" dirty="0">
                <a:latin typeface="Arial"/>
                <a:cs typeface="Arial"/>
              </a:rPr>
              <a:t>in </a:t>
            </a:r>
            <a:r>
              <a:rPr sz="1969" dirty="0">
                <a:latin typeface="Arial"/>
                <a:cs typeface="Arial"/>
              </a:rPr>
              <a:t>the </a:t>
            </a:r>
            <a:r>
              <a:rPr sz="1969" spc="35" dirty="0">
                <a:latin typeface="Arial"/>
                <a:cs typeface="Arial"/>
              </a:rPr>
              <a:t>second</a:t>
            </a:r>
            <a:r>
              <a:rPr sz="1969" spc="-63" dirty="0">
                <a:latin typeface="Arial"/>
                <a:cs typeface="Arial"/>
              </a:rPr>
              <a:t> </a:t>
            </a:r>
            <a:r>
              <a:rPr sz="1969" spc="11" dirty="0">
                <a:latin typeface="Arial"/>
                <a:cs typeface="Arial"/>
              </a:rPr>
              <a:t>variable</a:t>
            </a:r>
            <a:endParaRPr sz="1969">
              <a:latin typeface="Arial"/>
              <a:cs typeface="Arial"/>
            </a:endParaRPr>
          </a:p>
          <a:p>
            <a:pPr>
              <a:spcBef>
                <a:spcPts val="14"/>
              </a:spcBef>
              <a:buFont typeface="Arial"/>
              <a:buChar char="-"/>
            </a:pPr>
            <a:endParaRPr sz="1969">
              <a:latin typeface="Arial"/>
              <a:cs typeface="Arial"/>
            </a:endParaRPr>
          </a:p>
          <a:p>
            <a:pPr marL="341102" indent="-243325">
              <a:buSzPct val="75000"/>
              <a:buChar char="-"/>
              <a:tabLst>
                <a:tab pos="341102" algn="l"/>
                <a:tab pos="341548" algn="l"/>
              </a:tabLst>
            </a:pPr>
            <a:r>
              <a:rPr sz="1969" spc="-4" dirty="0">
                <a:latin typeface="Arial"/>
                <a:cs typeface="Arial"/>
              </a:rPr>
              <a:t>Eliminating </a:t>
            </a:r>
            <a:r>
              <a:rPr sz="1969" spc="21" dirty="0">
                <a:latin typeface="Arial"/>
                <a:cs typeface="Arial"/>
              </a:rPr>
              <a:t>confounds </a:t>
            </a:r>
            <a:r>
              <a:rPr sz="1969" spc="-112" dirty="0">
                <a:latin typeface="Arial"/>
                <a:cs typeface="Arial"/>
              </a:rPr>
              <a:t>– </a:t>
            </a:r>
            <a:r>
              <a:rPr sz="1969" spc="11" dirty="0">
                <a:latin typeface="Arial"/>
                <a:cs typeface="Arial"/>
              </a:rPr>
              <a:t>third variable</a:t>
            </a:r>
            <a:r>
              <a:rPr sz="1969" spc="88" dirty="0">
                <a:latin typeface="Arial"/>
                <a:cs typeface="Arial"/>
              </a:rPr>
              <a:t> </a:t>
            </a:r>
            <a:r>
              <a:rPr sz="1969" spc="25" dirty="0">
                <a:latin typeface="Arial"/>
                <a:cs typeface="Arial"/>
              </a:rPr>
              <a:t>problem</a:t>
            </a:r>
            <a:endParaRPr sz="1969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2220516" y="2985105"/>
            <a:ext cx="138410" cy="301085"/>
          </a:xfrm>
          <a:prstGeom prst="rect">
            <a:avLst/>
          </a:prstGeom>
        </p:spPr>
        <p:txBody>
          <a:bodyPr vert="horz" wrap="square" lIns="0" tIns="8930" rIns="0" bIns="0" rtlCol="0">
            <a:spAutoFit/>
          </a:bodyPr>
          <a:lstStyle/>
          <a:p>
            <a:pPr marL="8929">
              <a:spcBef>
                <a:spcPts val="70"/>
              </a:spcBef>
            </a:pPr>
            <a:r>
              <a:rPr sz="1898" spc="281" dirty="0">
                <a:latin typeface="Arial"/>
                <a:cs typeface="Arial"/>
              </a:rPr>
              <a:t>•</a:t>
            </a:r>
            <a:endParaRPr sz="1898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51081" y="534149"/>
            <a:ext cx="9734040" cy="843997"/>
          </a:xfrm>
          <a:prstGeom prst="rect">
            <a:avLst/>
          </a:prstGeom>
        </p:spPr>
        <p:txBody>
          <a:bodyPr vert="horz" wrap="square" lIns="0" tIns="10716" rIns="0" bIns="0" rtlCol="0" anchor="t">
            <a:spAutoFit/>
          </a:bodyPr>
          <a:lstStyle/>
          <a:p>
            <a:pPr marL="8929">
              <a:spcBef>
                <a:spcPts val="84"/>
              </a:spcBef>
            </a:pPr>
            <a:r>
              <a:rPr sz="5414" spc="60" dirty="0"/>
              <a:t>Confounding</a:t>
            </a:r>
            <a:r>
              <a:rPr sz="5414" spc="-28" dirty="0"/>
              <a:t> </a:t>
            </a:r>
            <a:r>
              <a:rPr sz="5414" spc="21" dirty="0"/>
              <a:t>relationship</a:t>
            </a:r>
            <a:endParaRPr sz="5414" dirty="0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B4B72F8C-7973-4597-AB17-AA7E8FDCCC56}"/>
              </a:ext>
            </a:extLst>
          </p:cNvPr>
          <p:cNvGrpSpPr/>
          <p:nvPr/>
        </p:nvGrpSpPr>
        <p:grpSpPr>
          <a:xfrm>
            <a:off x="505097" y="1662832"/>
            <a:ext cx="10215153" cy="4626622"/>
            <a:chOff x="2220516" y="2028601"/>
            <a:chExt cx="7688461" cy="4626622"/>
          </a:xfrm>
        </p:grpSpPr>
        <p:sp>
          <p:nvSpPr>
            <p:cNvPr id="3" name="object 3"/>
            <p:cNvSpPr txBox="1"/>
            <p:nvPr/>
          </p:nvSpPr>
          <p:spPr>
            <a:xfrm>
              <a:off x="2220516" y="2028601"/>
              <a:ext cx="7688461" cy="2206233"/>
            </a:xfrm>
            <a:prstGeom prst="rect">
              <a:avLst/>
            </a:prstGeom>
          </p:spPr>
          <p:txBody>
            <a:bodyPr vert="horz" wrap="square" lIns="0" tIns="25896" rIns="0" bIns="0" rtlCol="0">
              <a:spAutoFit/>
            </a:bodyPr>
            <a:lstStyle/>
            <a:p>
              <a:pPr marL="167872" marR="125458" indent="-159389">
                <a:lnSpc>
                  <a:spcPts val="2250"/>
                </a:lnSpc>
                <a:spcBef>
                  <a:spcPts val="204"/>
                </a:spcBef>
                <a:buSzPct val="74545"/>
                <a:buChar char="•"/>
                <a:tabLst>
                  <a:tab pos="168319" algn="l"/>
                </a:tabLst>
              </a:pPr>
              <a:r>
                <a:rPr sz="1934" dirty="0">
                  <a:latin typeface="Arial"/>
                  <a:cs typeface="Arial"/>
                </a:rPr>
                <a:t>If the </a:t>
              </a:r>
              <a:r>
                <a:rPr sz="1934" spc="4" dirty="0">
                  <a:latin typeface="Arial"/>
                  <a:cs typeface="Arial"/>
                </a:rPr>
                <a:t>relationship </a:t>
              </a:r>
              <a:r>
                <a:rPr sz="1934" spc="14" dirty="0">
                  <a:latin typeface="Arial"/>
                  <a:cs typeface="Arial"/>
                </a:rPr>
                <a:t>between </a:t>
              </a:r>
              <a:r>
                <a:rPr sz="1934" spc="-109" dirty="0">
                  <a:latin typeface="Arial"/>
                  <a:cs typeface="Arial"/>
                </a:rPr>
                <a:t>X </a:t>
              </a:r>
              <a:r>
                <a:rPr sz="1934" spc="35" dirty="0">
                  <a:latin typeface="Arial"/>
                  <a:cs typeface="Arial"/>
                </a:rPr>
                <a:t>and </a:t>
              </a:r>
              <a:r>
                <a:rPr sz="1934" spc="-109" dirty="0">
                  <a:latin typeface="Arial"/>
                  <a:cs typeface="Arial"/>
                </a:rPr>
                <a:t>Y </a:t>
              </a:r>
              <a:r>
                <a:rPr sz="1934" spc="-4" dirty="0">
                  <a:latin typeface="Arial"/>
                  <a:cs typeface="Arial"/>
                </a:rPr>
                <a:t>is </a:t>
              </a:r>
              <a:r>
                <a:rPr sz="1934" spc="28" dirty="0">
                  <a:latin typeface="Arial"/>
                  <a:cs typeface="Arial"/>
                </a:rPr>
                <a:t>confounded, </a:t>
              </a:r>
              <a:r>
                <a:rPr sz="1934" spc="-4" dirty="0">
                  <a:latin typeface="Arial"/>
                  <a:cs typeface="Arial"/>
                </a:rPr>
                <a:t>then </a:t>
              </a:r>
              <a:r>
                <a:rPr sz="1934" spc="-11" dirty="0">
                  <a:latin typeface="Arial"/>
                  <a:cs typeface="Arial"/>
                </a:rPr>
                <a:t>there </a:t>
              </a:r>
              <a:r>
                <a:rPr sz="1934" dirty="0">
                  <a:latin typeface="Arial"/>
                  <a:cs typeface="Arial"/>
                </a:rPr>
                <a:t>exists  </a:t>
              </a:r>
              <a:r>
                <a:rPr sz="1934" spc="-4" dirty="0">
                  <a:latin typeface="Arial"/>
                  <a:cs typeface="Arial"/>
                </a:rPr>
                <a:t>a </a:t>
              </a:r>
              <a:r>
                <a:rPr sz="1934" spc="14" dirty="0">
                  <a:latin typeface="Arial"/>
                  <a:cs typeface="Arial"/>
                </a:rPr>
                <a:t>third </a:t>
              </a:r>
              <a:r>
                <a:rPr sz="1934" spc="11" dirty="0">
                  <a:latin typeface="Arial"/>
                  <a:cs typeface="Arial"/>
                </a:rPr>
                <a:t>variable </a:t>
              </a:r>
              <a:r>
                <a:rPr sz="1934" dirty="0">
                  <a:latin typeface="Arial"/>
                  <a:cs typeface="Arial"/>
                </a:rPr>
                <a:t>Z that </a:t>
              </a:r>
              <a:r>
                <a:rPr sz="1934" spc="-4" dirty="0">
                  <a:latin typeface="Arial"/>
                  <a:cs typeface="Arial"/>
                </a:rPr>
                <a:t>is </a:t>
              </a:r>
              <a:r>
                <a:rPr sz="1934" spc="18" dirty="0">
                  <a:latin typeface="Arial"/>
                  <a:cs typeface="Arial"/>
                </a:rPr>
                <a:t>correlated </a:t>
              </a:r>
              <a:r>
                <a:rPr sz="1934" spc="-4" dirty="0">
                  <a:latin typeface="Arial"/>
                  <a:cs typeface="Arial"/>
                </a:rPr>
                <a:t>with </a:t>
              </a:r>
              <a:r>
                <a:rPr sz="1934" spc="25" dirty="0">
                  <a:latin typeface="Arial"/>
                  <a:cs typeface="Arial"/>
                </a:rPr>
                <a:t>both </a:t>
              </a:r>
              <a:r>
                <a:rPr sz="1934" spc="-109" dirty="0">
                  <a:latin typeface="Arial"/>
                  <a:cs typeface="Arial"/>
                </a:rPr>
                <a:t>X </a:t>
              </a:r>
              <a:r>
                <a:rPr sz="1934" spc="35" dirty="0">
                  <a:latin typeface="Arial"/>
                  <a:cs typeface="Arial"/>
                </a:rPr>
                <a:t>and</a:t>
              </a:r>
              <a:r>
                <a:rPr sz="1934" spc="46" dirty="0">
                  <a:latin typeface="Arial"/>
                  <a:cs typeface="Arial"/>
                </a:rPr>
                <a:t> </a:t>
              </a:r>
              <a:r>
                <a:rPr sz="1934" spc="-165" dirty="0">
                  <a:latin typeface="Arial"/>
                  <a:cs typeface="Arial"/>
                </a:rPr>
                <a:t>Y.</a:t>
              </a:r>
              <a:endParaRPr sz="1934" dirty="0">
                <a:latin typeface="Arial"/>
                <a:cs typeface="Arial"/>
              </a:endParaRPr>
            </a:p>
            <a:p>
              <a:pPr marL="167872" marR="630860" indent="-159389">
                <a:lnSpc>
                  <a:spcPts val="2250"/>
                </a:lnSpc>
                <a:spcBef>
                  <a:spcPts val="1624"/>
                </a:spcBef>
                <a:buSzPct val="74545"/>
                <a:buChar char="•"/>
                <a:tabLst>
                  <a:tab pos="168319" algn="l"/>
                </a:tabLst>
              </a:pPr>
              <a:r>
                <a:rPr sz="1934" spc="18" dirty="0">
                  <a:latin typeface="Arial"/>
                  <a:cs typeface="Arial"/>
                </a:rPr>
                <a:t>Confounding </a:t>
              </a:r>
              <a:r>
                <a:rPr sz="1934" spc="-4" dirty="0">
                  <a:latin typeface="Arial"/>
                  <a:cs typeface="Arial"/>
                </a:rPr>
                <a:t>has </a:t>
              </a:r>
              <a:r>
                <a:rPr sz="1934" dirty="0">
                  <a:latin typeface="Arial"/>
                  <a:cs typeface="Arial"/>
                </a:rPr>
                <a:t>the </a:t>
              </a:r>
              <a:r>
                <a:rPr sz="1934" spc="11" dirty="0">
                  <a:latin typeface="Arial"/>
                  <a:cs typeface="Arial"/>
                </a:rPr>
                <a:t>effect </a:t>
              </a:r>
              <a:r>
                <a:rPr sz="1934" dirty="0">
                  <a:latin typeface="Arial"/>
                  <a:cs typeface="Arial"/>
                </a:rPr>
                <a:t>of </a:t>
              </a:r>
              <a:r>
                <a:rPr sz="1934" spc="11" dirty="0">
                  <a:latin typeface="Arial"/>
                  <a:cs typeface="Arial"/>
                </a:rPr>
                <a:t>altering </a:t>
              </a:r>
              <a:r>
                <a:rPr sz="1934" dirty="0">
                  <a:latin typeface="Arial"/>
                  <a:cs typeface="Arial"/>
                </a:rPr>
                <a:t>the </a:t>
              </a:r>
              <a:r>
                <a:rPr sz="1934" spc="28" dirty="0">
                  <a:latin typeface="Arial"/>
                  <a:cs typeface="Arial"/>
                </a:rPr>
                <a:t>perceived</a:t>
              </a:r>
              <a:r>
                <a:rPr sz="1934" spc="7" dirty="0">
                  <a:latin typeface="Arial"/>
                  <a:cs typeface="Arial"/>
                </a:rPr>
                <a:t> (bivariate)  </a:t>
              </a:r>
              <a:r>
                <a:rPr sz="1934" spc="4" dirty="0">
                  <a:latin typeface="Arial"/>
                  <a:cs typeface="Arial"/>
                </a:rPr>
                <a:t>relationship </a:t>
              </a:r>
              <a:r>
                <a:rPr sz="1934" spc="14" dirty="0">
                  <a:latin typeface="Arial"/>
                  <a:cs typeface="Arial"/>
                </a:rPr>
                <a:t>between </a:t>
              </a:r>
              <a:r>
                <a:rPr sz="1934" spc="-109" dirty="0">
                  <a:latin typeface="Arial"/>
                  <a:cs typeface="Arial"/>
                </a:rPr>
                <a:t>X </a:t>
              </a:r>
              <a:r>
                <a:rPr sz="1934" spc="35" dirty="0">
                  <a:latin typeface="Arial"/>
                  <a:cs typeface="Arial"/>
                </a:rPr>
                <a:t>and</a:t>
              </a:r>
              <a:r>
                <a:rPr sz="1934" spc="88" dirty="0">
                  <a:latin typeface="Arial"/>
                  <a:cs typeface="Arial"/>
                </a:rPr>
                <a:t> </a:t>
              </a:r>
              <a:r>
                <a:rPr sz="1934" spc="-165" dirty="0">
                  <a:latin typeface="Arial"/>
                  <a:cs typeface="Arial"/>
                </a:rPr>
                <a:t>Y.</a:t>
              </a:r>
              <a:endParaRPr sz="1934" dirty="0">
                <a:latin typeface="Arial"/>
                <a:cs typeface="Arial"/>
              </a:endParaRPr>
            </a:p>
            <a:p>
              <a:pPr marL="167872" marR="3572" indent="-159389">
                <a:lnSpc>
                  <a:spcPts val="2250"/>
                </a:lnSpc>
                <a:spcBef>
                  <a:spcPts val="1624"/>
                </a:spcBef>
                <a:buSzPct val="74545"/>
                <a:buChar char="•"/>
                <a:tabLst>
                  <a:tab pos="168319" algn="l"/>
                </a:tabLst>
              </a:pPr>
              <a:r>
                <a:rPr sz="1934" dirty="0">
                  <a:latin typeface="Arial"/>
                  <a:cs typeface="Arial"/>
                </a:rPr>
                <a:t>If the </a:t>
              </a:r>
              <a:r>
                <a:rPr sz="1934" spc="4" dirty="0">
                  <a:latin typeface="Arial"/>
                  <a:cs typeface="Arial"/>
                </a:rPr>
                <a:t>correlation </a:t>
              </a:r>
              <a:r>
                <a:rPr sz="1934" spc="14" dirty="0">
                  <a:latin typeface="Arial"/>
                  <a:cs typeface="Arial"/>
                </a:rPr>
                <a:t>between </a:t>
              </a:r>
              <a:r>
                <a:rPr sz="1934" dirty="0">
                  <a:latin typeface="Arial"/>
                  <a:cs typeface="Arial"/>
                </a:rPr>
                <a:t>Z </a:t>
              </a:r>
              <a:r>
                <a:rPr sz="1934" spc="35" dirty="0">
                  <a:latin typeface="Arial"/>
                  <a:cs typeface="Arial"/>
                </a:rPr>
                <a:t>and </a:t>
              </a:r>
              <a:r>
                <a:rPr sz="1934" spc="-56" dirty="0">
                  <a:latin typeface="Arial"/>
                  <a:cs typeface="Arial"/>
                </a:rPr>
                <a:t>X, </a:t>
              </a:r>
              <a:r>
                <a:rPr sz="1934" spc="35" dirty="0">
                  <a:latin typeface="Arial"/>
                  <a:cs typeface="Arial"/>
                </a:rPr>
                <a:t>and </a:t>
              </a:r>
              <a:r>
                <a:rPr sz="1934" spc="14" dirty="0">
                  <a:latin typeface="Arial"/>
                  <a:cs typeface="Arial"/>
                </a:rPr>
                <a:t>between </a:t>
              </a:r>
              <a:r>
                <a:rPr sz="1934" dirty="0">
                  <a:latin typeface="Arial"/>
                  <a:cs typeface="Arial"/>
                </a:rPr>
                <a:t>Z </a:t>
              </a:r>
              <a:r>
                <a:rPr sz="1934" spc="35" dirty="0">
                  <a:latin typeface="Arial"/>
                  <a:cs typeface="Arial"/>
                </a:rPr>
                <a:t>and </a:t>
              </a:r>
              <a:r>
                <a:rPr sz="1934" spc="-165" dirty="0">
                  <a:latin typeface="Arial"/>
                  <a:cs typeface="Arial"/>
                </a:rPr>
                <a:t>Y, </a:t>
              </a:r>
              <a:r>
                <a:rPr sz="1934" spc="-4" dirty="0">
                  <a:latin typeface="Arial"/>
                  <a:cs typeface="Arial"/>
                </a:rPr>
                <a:t>is </a:t>
              </a:r>
              <a:r>
                <a:rPr sz="1934" spc="11" dirty="0">
                  <a:latin typeface="Arial"/>
                  <a:cs typeface="Arial"/>
                </a:rPr>
                <a:t>positive,  </a:t>
              </a:r>
              <a:r>
                <a:rPr sz="1934" spc="-4" dirty="0">
                  <a:latin typeface="Arial"/>
                  <a:cs typeface="Arial"/>
                </a:rPr>
                <a:t>then </a:t>
              </a:r>
              <a:r>
                <a:rPr sz="1934" dirty="0">
                  <a:latin typeface="Arial"/>
                  <a:cs typeface="Arial"/>
                </a:rPr>
                <a:t>the </a:t>
              </a:r>
              <a:r>
                <a:rPr sz="1934" spc="4" dirty="0">
                  <a:latin typeface="Arial"/>
                  <a:cs typeface="Arial"/>
                </a:rPr>
                <a:t>relationship </a:t>
              </a:r>
              <a:r>
                <a:rPr sz="1934" spc="14" dirty="0">
                  <a:latin typeface="Arial"/>
                  <a:cs typeface="Arial"/>
                </a:rPr>
                <a:t>between </a:t>
              </a:r>
              <a:r>
                <a:rPr sz="1934" spc="-109" dirty="0">
                  <a:latin typeface="Arial"/>
                  <a:cs typeface="Arial"/>
                </a:rPr>
                <a:t>X </a:t>
              </a:r>
              <a:r>
                <a:rPr sz="1934" spc="35" dirty="0">
                  <a:latin typeface="Arial"/>
                  <a:cs typeface="Arial"/>
                </a:rPr>
                <a:t>and </a:t>
              </a:r>
              <a:r>
                <a:rPr sz="1934" spc="-109" dirty="0">
                  <a:latin typeface="Arial"/>
                  <a:cs typeface="Arial"/>
                </a:rPr>
                <a:t>Y </a:t>
              </a:r>
              <a:r>
                <a:rPr sz="1934" dirty="0">
                  <a:latin typeface="Arial"/>
                  <a:cs typeface="Arial"/>
                </a:rPr>
                <a:t>may </a:t>
              </a:r>
              <a:r>
                <a:rPr sz="1934" spc="35" dirty="0">
                  <a:latin typeface="Arial"/>
                  <a:cs typeface="Arial"/>
                </a:rPr>
                <a:t>appear </a:t>
              </a:r>
              <a:r>
                <a:rPr sz="1934" spc="7" dirty="0">
                  <a:latin typeface="Arial"/>
                  <a:cs typeface="Arial"/>
                </a:rPr>
                <a:t>stronger </a:t>
              </a:r>
              <a:r>
                <a:rPr sz="1934" spc="-4" dirty="0">
                  <a:latin typeface="Arial"/>
                  <a:cs typeface="Arial"/>
                </a:rPr>
                <a:t>than </a:t>
              </a:r>
              <a:r>
                <a:rPr sz="1934" dirty="0">
                  <a:latin typeface="Arial"/>
                  <a:cs typeface="Arial"/>
                </a:rPr>
                <a:t>it</a:t>
              </a:r>
              <a:r>
                <a:rPr sz="1934" spc="141" dirty="0">
                  <a:latin typeface="Arial"/>
                  <a:cs typeface="Arial"/>
                </a:rPr>
                <a:t> </a:t>
              </a:r>
              <a:r>
                <a:rPr sz="1934" spc="-4" dirty="0">
                  <a:latin typeface="Arial"/>
                  <a:cs typeface="Arial"/>
                </a:rPr>
                <a:t>is</a:t>
              </a:r>
              <a:endParaRPr sz="1934" dirty="0">
                <a:latin typeface="Arial"/>
                <a:cs typeface="Arial"/>
              </a:endParaRPr>
            </a:p>
          </p:txBody>
        </p:sp>
        <p:sp>
          <p:nvSpPr>
            <p:cNvPr id="4" name="object 4"/>
            <p:cNvSpPr txBox="1"/>
            <p:nvPr/>
          </p:nvSpPr>
          <p:spPr>
            <a:xfrm>
              <a:off x="5764815" y="6278285"/>
              <a:ext cx="203597" cy="376938"/>
            </a:xfrm>
            <a:prstGeom prst="rect">
              <a:avLst/>
            </a:prstGeom>
          </p:spPr>
          <p:txBody>
            <a:bodyPr vert="horz" wrap="square" lIns="0" tIns="8930" rIns="0" bIns="0" rtlCol="0">
              <a:spAutoFit/>
            </a:bodyPr>
            <a:lstStyle/>
            <a:p>
              <a:pPr marL="8929">
                <a:spcBef>
                  <a:spcPts val="70"/>
                </a:spcBef>
              </a:pPr>
              <a:r>
                <a:rPr sz="2391" dirty="0">
                  <a:latin typeface="Arial"/>
                  <a:cs typeface="Arial"/>
                </a:rPr>
                <a:t>Z</a:t>
              </a:r>
              <a:endParaRPr sz="2391">
                <a:latin typeface="Arial"/>
                <a:cs typeface="Arial"/>
              </a:endParaRPr>
            </a:p>
          </p:txBody>
        </p:sp>
        <p:grpSp>
          <p:nvGrpSpPr>
            <p:cNvPr id="5" name="object 5"/>
            <p:cNvGrpSpPr/>
            <p:nvPr/>
          </p:nvGrpSpPr>
          <p:grpSpPr>
            <a:xfrm>
              <a:off x="4927019" y="5262646"/>
              <a:ext cx="1792188" cy="1009501"/>
              <a:chOff x="4839849" y="7484652"/>
              <a:chExt cx="2548890" cy="1435735"/>
            </a:xfrm>
          </p:grpSpPr>
          <p:sp>
            <p:nvSpPr>
              <p:cNvPr id="6" name="object 6"/>
              <p:cNvSpPr/>
              <p:nvPr/>
            </p:nvSpPr>
            <p:spPr>
              <a:xfrm>
                <a:off x="4839849" y="7484652"/>
                <a:ext cx="1435411" cy="1435411"/>
              </a:xfrm>
              <a:prstGeom prst="rect">
                <a:avLst/>
              </a:prstGeom>
              <a:blipFill>
                <a:blip r:embed="rId2" cstate="print"/>
                <a:stretch>
                  <a:fillRect/>
                </a:stretch>
              </a:blipFill>
            </p:spPr>
            <p:txBody>
              <a:bodyPr wrap="square" lIns="0" tIns="0" rIns="0" bIns="0" rtlCol="0"/>
              <a:lstStyle/>
              <a:p>
                <a:endParaRPr sz="1266"/>
              </a:p>
            </p:txBody>
          </p:sp>
          <p:sp>
            <p:nvSpPr>
              <p:cNvPr id="7" name="object 7"/>
              <p:cNvSpPr/>
              <p:nvPr/>
            </p:nvSpPr>
            <p:spPr>
              <a:xfrm>
                <a:off x="5016158" y="7635567"/>
                <a:ext cx="1133475" cy="1133475"/>
              </a:xfrm>
              <a:custGeom>
                <a:avLst/>
                <a:gdLst/>
                <a:ahLst/>
                <a:cxnLst/>
                <a:rect l="l" t="t" r="r" b="b"/>
                <a:pathLst>
                  <a:path w="1133475" h="1133475">
                    <a:moveTo>
                      <a:pt x="1133371" y="1133371"/>
                    </a:moveTo>
                    <a:lnTo>
                      <a:pt x="8980" y="8980"/>
                    </a:lnTo>
                    <a:lnTo>
                      <a:pt x="0" y="0"/>
                    </a:lnTo>
                  </a:path>
                </a:pathLst>
              </a:custGeom>
              <a:ln w="25400">
                <a:solidFill>
                  <a:srgbClr val="1F497D"/>
                </a:solidFill>
              </a:ln>
            </p:spPr>
            <p:txBody>
              <a:bodyPr wrap="square" lIns="0" tIns="0" rIns="0" bIns="0" rtlCol="0"/>
              <a:lstStyle/>
              <a:p>
                <a:endParaRPr sz="1266"/>
              </a:p>
            </p:txBody>
          </p:sp>
          <p:sp>
            <p:nvSpPr>
              <p:cNvPr id="8" name="object 8"/>
              <p:cNvSpPr/>
              <p:nvPr/>
            </p:nvSpPr>
            <p:spPr>
              <a:xfrm>
                <a:off x="4965572" y="7584973"/>
                <a:ext cx="154472" cy="154472"/>
              </a:xfrm>
              <a:prstGeom prst="rect">
                <a:avLst/>
              </a:prstGeom>
              <a:blipFill>
                <a:blip r:embed="rId3" cstate="print"/>
                <a:stretch>
                  <a:fillRect/>
                </a:stretch>
              </a:blipFill>
            </p:spPr>
            <p:txBody>
              <a:bodyPr wrap="square" lIns="0" tIns="0" rIns="0" bIns="0" rtlCol="0"/>
              <a:lstStyle/>
              <a:p>
                <a:endParaRPr sz="1266"/>
              </a:p>
            </p:txBody>
          </p:sp>
          <p:sp>
            <p:nvSpPr>
              <p:cNvPr id="9" name="object 9"/>
              <p:cNvSpPr/>
              <p:nvPr/>
            </p:nvSpPr>
            <p:spPr>
              <a:xfrm>
                <a:off x="6018089" y="7512746"/>
                <a:ext cx="1370511" cy="1383979"/>
              </a:xfrm>
              <a:prstGeom prst="rect">
                <a:avLst/>
              </a:prstGeom>
              <a:blipFill>
                <a:blip r:embed="rId4" cstate="print"/>
                <a:stretch>
                  <a:fillRect/>
                </a:stretch>
              </a:blipFill>
            </p:spPr>
            <p:txBody>
              <a:bodyPr wrap="square" lIns="0" tIns="0" rIns="0" bIns="0" rtlCol="0"/>
              <a:lstStyle/>
              <a:p>
                <a:endParaRPr sz="1266"/>
              </a:p>
            </p:txBody>
          </p:sp>
          <p:sp>
            <p:nvSpPr>
              <p:cNvPr id="10" name="object 10"/>
              <p:cNvSpPr/>
              <p:nvPr/>
            </p:nvSpPr>
            <p:spPr>
              <a:xfrm>
                <a:off x="6144170" y="7663638"/>
                <a:ext cx="1068705" cy="1082675"/>
              </a:xfrm>
              <a:custGeom>
                <a:avLst/>
                <a:gdLst/>
                <a:ahLst/>
                <a:cxnLst/>
                <a:rect l="l" t="t" r="r" b="b"/>
                <a:pathLst>
                  <a:path w="1068704" h="1082675">
                    <a:moveTo>
                      <a:pt x="0" y="1082320"/>
                    </a:moveTo>
                    <a:lnTo>
                      <a:pt x="1059176" y="9039"/>
                    </a:lnTo>
                    <a:lnTo>
                      <a:pt x="1068097" y="0"/>
                    </a:lnTo>
                  </a:path>
                </a:pathLst>
              </a:custGeom>
              <a:ln w="25399">
                <a:solidFill>
                  <a:srgbClr val="1F497D"/>
                </a:solidFill>
              </a:ln>
            </p:spPr>
            <p:txBody>
              <a:bodyPr wrap="square" lIns="0" tIns="0" rIns="0" bIns="0" rtlCol="0"/>
              <a:lstStyle/>
              <a:p>
                <a:endParaRPr sz="1266"/>
              </a:p>
            </p:txBody>
          </p:sp>
          <p:sp>
            <p:nvSpPr>
              <p:cNvPr id="11" name="object 11"/>
              <p:cNvSpPr/>
              <p:nvPr/>
            </p:nvSpPr>
            <p:spPr>
              <a:xfrm>
                <a:off x="7108394" y="7612710"/>
                <a:ext cx="154125" cy="154806"/>
              </a:xfrm>
              <a:prstGeom prst="rect">
                <a:avLst/>
              </a:prstGeom>
              <a:blipFill>
                <a:blip r:embed="rId5" cstate="print"/>
                <a:stretch>
                  <a:fillRect/>
                </a:stretch>
              </a:blipFill>
            </p:spPr>
            <p:txBody>
              <a:bodyPr wrap="square" lIns="0" tIns="0" rIns="0" bIns="0" rtlCol="0"/>
              <a:lstStyle/>
              <a:p>
                <a:endParaRPr sz="1266"/>
              </a:p>
            </p:txBody>
          </p:sp>
        </p:grpSp>
        <p:sp>
          <p:nvSpPr>
            <p:cNvPr id="12" name="object 12"/>
            <p:cNvSpPr txBox="1"/>
            <p:nvPr/>
          </p:nvSpPr>
          <p:spPr>
            <a:xfrm>
              <a:off x="4785220" y="5643286"/>
              <a:ext cx="2005608" cy="679842"/>
            </a:xfrm>
            <a:prstGeom prst="rect">
              <a:avLst/>
            </a:prstGeom>
          </p:spPr>
          <p:txBody>
            <a:bodyPr vert="horz" wrap="square" lIns="0" tIns="8930" rIns="0" bIns="0" rtlCol="0">
              <a:spAutoFit/>
            </a:bodyPr>
            <a:lstStyle/>
            <a:p>
              <a:pPr marL="8929">
                <a:spcBef>
                  <a:spcPts val="70"/>
                </a:spcBef>
                <a:tabLst>
                  <a:tab pos="1672917" algn="l"/>
                </a:tabLst>
              </a:pPr>
              <a:r>
                <a:rPr sz="4359" dirty="0">
                  <a:solidFill>
                    <a:srgbClr val="941100"/>
                  </a:solidFill>
                  <a:latin typeface="Arial"/>
                  <a:cs typeface="Arial"/>
                </a:rPr>
                <a:t>+	+</a:t>
              </a:r>
              <a:endParaRPr sz="4359">
                <a:latin typeface="Arial"/>
                <a:cs typeface="Arial"/>
              </a:endParaRPr>
            </a:p>
          </p:txBody>
        </p:sp>
        <p:sp>
          <p:nvSpPr>
            <p:cNvPr id="13" name="object 13"/>
            <p:cNvSpPr txBox="1"/>
            <p:nvPr/>
          </p:nvSpPr>
          <p:spPr>
            <a:xfrm>
              <a:off x="4468752" y="4867850"/>
              <a:ext cx="220563" cy="376938"/>
            </a:xfrm>
            <a:prstGeom prst="rect">
              <a:avLst/>
            </a:prstGeom>
          </p:spPr>
          <p:txBody>
            <a:bodyPr vert="horz" wrap="square" lIns="0" tIns="8930" rIns="0" bIns="0" rtlCol="0">
              <a:spAutoFit/>
            </a:bodyPr>
            <a:lstStyle/>
            <a:p>
              <a:pPr marL="8929">
                <a:spcBef>
                  <a:spcPts val="70"/>
                </a:spcBef>
              </a:pPr>
              <a:r>
                <a:rPr sz="2391" dirty="0">
                  <a:latin typeface="Arial"/>
                  <a:cs typeface="Arial"/>
                </a:rPr>
                <a:t>X</a:t>
              </a:r>
              <a:endParaRPr sz="2391">
                <a:latin typeface="Arial"/>
                <a:cs typeface="Arial"/>
              </a:endParaRPr>
            </a:p>
          </p:txBody>
        </p:sp>
        <p:sp>
          <p:nvSpPr>
            <p:cNvPr id="14" name="object 14"/>
            <p:cNvSpPr txBox="1"/>
            <p:nvPr/>
          </p:nvSpPr>
          <p:spPr>
            <a:xfrm>
              <a:off x="7056093" y="4845838"/>
              <a:ext cx="220563" cy="376938"/>
            </a:xfrm>
            <a:prstGeom prst="rect">
              <a:avLst/>
            </a:prstGeom>
          </p:spPr>
          <p:txBody>
            <a:bodyPr vert="horz" wrap="square" lIns="0" tIns="8930" rIns="0" bIns="0" rtlCol="0">
              <a:spAutoFit/>
            </a:bodyPr>
            <a:lstStyle/>
            <a:p>
              <a:pPr marL="8929">
                <a:spcBef>
                  <a:spcPts val="70"/>
                </a:spcBef>
              </a:pPr>
              <a:r>
                <a:rPr sz="2391" dirty="0">
                  <a:latin typeface="Arial"/>
                  <a:cs typeface="Arial"/>
                </a:rPr>
                <a:t>Y</a:t>
              </a:r>
              <a:endParaRPr sz="2391">
                <a:latin typeface="Arial"/>
                <a:cs typeface="Arial"/>
              </a:endParaRPr>
            </a:p>
          </p:txBody>
        </p:sp>
        <p:grpSp>
          <p:nvGrpSpPr>
            <p:cNvPr id="15" name="object 15"/>
            <p:cNvGrpSpPr/>
            <p:nvPr/>
          </p:nvGrpSpPr>
          <p:grpSpPr>
            <a:xfrm>
              <a:off x="4856524" y="5007774"/>
              <a:ext cx="2048024" cy="178594"/>
              <a:chOff x="4739589" y="7122167"/>
              <a:chExt cx="2912745" cy="254000"/>
            </a:xfrm>
          </p:grpSpPr>
          <p:sp>
            <p:nvSpPr>
              <p:cNvPr id="16" name="object 16"/>
              <p:cNvSpPr/>
              <p:nvPr/>
            </p:nvSpPr>
            <p:spPr>
              <a:xfrm>
                <a:off x="4739589" y="7122167"/>
                <a:ext cx="2912262" cy="254005"/>
              </a:xfrm>
              <a:prstGeom prst="rect">
                <a:avLst/>
              </a:prstGeom>
              <a:blipFill>
                <a:blip r:embed="rId6" cstate="print"/>
                <a:stretch>
                  <a:fillRect/>
                </a:stretch>
              </a:blipFill>
            </p:spPr>
            <p:txBody>
              <a:bodyPr wrap="square" lIns="0" tIns="0" rIns="0" bIns="0" rtlCol="0"/>
              <a:lstStyle/>
              <a:p>
                <a:endParaRPr sz="1266"/>
              </a:p>
            </p:txBody>
          </p:sp>
          <p:sp>
            <p:nvSpPr>
              <p:cNvPr id="17" name="object 17"/>
              <p:cNvSpPr/>
              <p:nvPr/>
            </p:nvSpPr>
            <p:spPr>
              <a:xfrm>
                <a:off x="7450381" y="7150235"/>
                <a:ext cx="152270" cy="152129"/>
              </a:xfrm>
              <a:prstGeom prst="rect">
                <a:avLst/>
              </a:prstGeom>
              <a:blipFill>
                <a:blip r:embed="rId7" cstate="print"/>
                <a:stretch>
                  <a:fillRect/>
                </a:stretch>
              </a:blipFill>
            </p:spPr>
            <p:txBody>
              <a:bodyPr wrap="square" lIns="0" tIns="0" rIns="0" bIns="0" rtlCol="0"/>
              <a:lstStyle/>
              <a:p>
                <a:endParaRPr sz="1266"/>
              </a:p>
            </p:txBody>
          </p:sp>
        </p:grpSp>
        <p:sp>
          <p:nvSpPr>
            <p:cNvPr id="18" name="object 18"/>
            <p:cNvSpPr txBox="1"/>
            <p:nvPr/>
          </p:nvSpPr>
          <p:spPr>
            <a:xfrm>
              <a:off x="4881563" y="4381726"/>
              <a:ext cx="1946672" cy="679842"/>
            </a:xfrm>
            <a:prstGeom prst="rect">
              <a:avLst/>
            </a:prstGeom>
          </p:spPr>
          <p:txBody>
            <a:bodyPr vert="horz" wrap="square" lIns="0" tIns="8930" rIns="0" bIns="0" rtlCol="0">
              <a:spAutoFit/>
            </a:bodyPr>
            <a:lstStyle/>
            <a:p>
              <a:pPr marL="8929">
                <a:spcBef>
                  <a:spcPts val="70"/>
                </a:spcBef>
                <a:tabLst>
                  <a:tab pos="750514" algn="l"/>
                  <a:tab pos="1937227" algn="l"/>
                </a:tabLst>
              </a:pPr>
              <a:r>
                <a:rPr sz="4359" u="heavy" dirty="0">
                  <a:solidFill>
                    <a:srgbClr val="011993"/>
                  </a:solidFill>
                  <a:uFill>
                    <a:solidFill>
                      <a:srgbClr val="1F497D"/>
                    </a:solidFill>
                  </a:uFill>
                  <a:latin typeface="Arial"/>
                  <a:cs typeface="Arial"/>
                </a:rPr>
                <a:t> 	+</a:t>
              </a:r>
              <a:r>
                <a:rPr sz="4359" u="heavy" spc="-629" dirty="0">
                  <a:solidFill>
                    <a:srgbClr val="011993"/>
                  </a:solidFill>
                  <a:uFill>
                    <a:solidFill>
                      <a:srgbClr val="1F497D"/>
                    </a:solidFill>
                  </a:uFill>
                  <a:latin typeface="Arial"/>
                  <a:cs typeface="Arial"/>
                </a:rPr>
                <a:t> </a:t>
              </a:r>
              <a:r>
                <a:rPr sz="4359" u="heavy" dirty="0">
                  <a:solidFill>
                    <a:srgbClr val="011993"/>
                  </a:solidFill>
                  <a:uFill>
                    <a:solidFill>
                      <a:srgbClr val="1F497D"/>
                    </a:solidFill>
                  </a:uFill>
                  <a:latin typeface="Arial"/>
                  <a:cs typeface="Arial"/>
                </a:rPr>
                <a:t>+	</a:t>
              </a:r>
              <a:endParaRPr sz="4359">
                <a:latin typeface="Arial"/>
                <a:cs typeface="Arial"/>
              </a:endParaRPr>
            </a:p>
          </p:txBody>
        </p:sp>
      </p:grp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844731" y="625613"/>
            <a:ext cx="8608420" cy="852966"/>
          </a:xfrm>
          <a:prstGeom prst="rect">
            <a:avLst/>
          </a:prstGeom>
        </p:spPr>
        <p:txBody>
          <a:bodyPr vert="horz" wrap="square" lIns="0" tIns="8930" rIns="0" bIns="0" rtlCol="0" anchor="t">
            <a:spAutoFit/>
          </a:bodyPr>
          <a:lstStyle/>
          <a:p>
            <a:pPr marL="8929">
              <a:spcBef>
                <a:spcPts val="70"/>
              </a:spcBef>
            </a:pPr>
            <a:r>
              <a:rPr sz="5484" spc="53" dirty="0"/>
              <a:t>Confounding</a:t>
            </a:r>
            <a:r>
              <a:rPr sz="5484" spc="-39" dirty="0"/>
              <a:t> </a:t>
            </a:r>
            <a:r>
              <a:rPr sz="5484" spc="35" dirty="0"/>
              <a:t>variable</a:t>
            </a:r>
            <a:endParaRPr sz="5484" dirty="0"/>
          </a:p>
        </p:txBody>
      </p:sp>
      <p:sp>
        <p:nvSpPr>
          <p:cNvPr id="3" name="object 3"/>
          <p:cNvSpPr/>
          <p:nvPr/>
        </p:nvSpPr>
        <p:spPr>
          <a:xfrm>
            <a:off x="1899043" y="2090092"/>
            <a:ext cx="8311757" cy="397951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sz="1266"/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827314" y="455139"/>
            <a:ext cx="9485626" cy="852966"/>
          </a:xfrm>
          <a:prstGeom prst="rect">
            <a:avLst/>
          </a:prstGeom>
        </p:spPr>
        <p:txBody>
          <a:bodyPr vert="horz" wrap="square" lIns="0" tIns="8930" rIns="0" bIns="0" rtlCol="0" anchor="t">
            <a:spAutoFit/>
          </a:bodyPr>
          <a:lstStyle/>
          <a:p>
            <a:pPr marL="8929">
              <a:spcBef>
                <a:spcPts val="70"/>
              </a:spcBef>
            </a:pPr>
            <a:r>
              <a:rPr sz="5484" spc="-46" dirty="0"/>
              <a:t>Reverse</a:t>
            </a:r>
            <a:r>
              <a:rPr sz="5484" spc="-39" dirty="0"/>
              <a:t> </a:t>
            </a:r>
            <a:r>
              <a:rPr sz="5484" spc="32" dirty="0"/>
              <a:t>causation</a:t>
            </a:r>
            <a:endParaRPr sz="5484" dirty="0"/>
          </a:p>
        </p:txBody>
      </p:sp>
      <p:sp>
        <p:nvSpPr>
          <p:cNvPr id="3" name="object 3"/>
          <p:cNvSpPr txBox="1"/>
          <p:nvPr/>
        </p:nvSpPr>
        <p:spPr>
          <a:xfrm>
            <a:off x="2220516" y="4875699"/>
            <a:ext cx="5727948" cy="366038"/>
          </a:xfrm>
          <a:prstGeom prst="rect">
            <a:avLst/>
          </a:prstGeom>
        </p:spPr>
        <p:txBody>
          <a:bodyPr vert="horz" wrap="square" lIns="0" tIns="8930" rIns="0" bIns="0" rtlCol="0">
            <a:spAutoFit/>
          </a:bodyPr>
          <a:lstStyle/>
          <a:p>
            <a:pPr marL="199571" indent="-191089">
              <a:spcBef>
                <a:spcPts val="70"/>
              </a:spcBef>
              <a:buSzPct val="74242"/>
              <a:buChar char="•"/>
              <a:tabLst>
                <a:tab pos="200018" algn="l"/>
              </a:tabLst>
            </a:pPr>
            <a:r>
              <a:rPr sz="2320" spc="-80" dirty="0">
                <a:latin typeface="Arial"/>
                <a:cs typeface="Arial"/>
              </a:rPr>
              <a:t>Teens </a:t>
            </a:r>
            <a:r>
              <a:rPr sz="2320" spc="-4" dirty="0">
                <a:latin typeface="Arial"/>
                <a:cs typeface="Arial"/>
              </a:rPr>
              <a:t>who use </a:t>
            </a:r>
            <a:r>
              <a:rPr sz="2320" spc="49" dirty="0">
                <a:latin typeface="Arial"/>
                <a:cs typeface="Arial"/>
              </a:rPr>
              <a:t>drugs </a:t>
            </a:r>
            <a:r>
              <a:rPr sz="2320" spc="25" dirty="0">
                <a:latin typeface="Arial"/>
                <a:cs typeface="Arial"/>
              </a:rPr>
              <a:t>avoid </a:t>
            </a:r>
            <a:r>
              <a:rPr sz="2320" spc="-4" dirty="0">
                <a:latin typeface="Arial"/>
                <a:cs typeface="Arial"/>
              </a:rPr>
              <a:t>family</a:t>
            </a:r>
            <a:r>
              <a:rPr sz="2320" spc="11" dirty="0">
                <a:latin typeface="Arial"/>
                <a:cs typeface="Arial"/>
              </a:rPr>
              <a:t> </a:t>
            </a:r>
            <a:r>
              <a:rPr sz="2320" spc="18" dirty="0">
                <a:latin typeface="Arial"/>
                <a:cs typeface="Arial"/>
              </a:rPr>
              <a:t>dinners</a:t>
            </a:r>
            <a:endParaRPr sz="2320">
              <a:latin typeface="Arial"/>
              <a:cs typeface="Arial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2549074" y="1962156"/>
            <a:ext cx="7391397" cy="2007143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sz="1266"/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205529" y="582190"/>
            <a:ext cx="8237036" cy="852966"/>
          </a:xfrm>
          <a:prstGeom prst="rect">
            <a:avLst/>
          </a:prstGeom>
        </p:spPr>
        <p:txBody>
          <a:bodyPr vert="horz" wrap="square" lIns="0" tIns="8930" rIns="0" bIns="0" rtlCol="0" anchor="t">
            <a:spAutoFit/>
          </a:bodyPr>
          <a:lstStyle/>
          <a:p>
            <a:pPr marL="8929">
              <a:spcBef>
                <a:spcPts val="70"/>
              </a:spcBef>
            </a:pPr>
            <a:r>
              <a:rPr sz="5484" spc="-4" dirty="0"/>
              <a:t>Spurious</a:t>
            </a:r>
            <a:r>
              <a:rPr sz="5484" spc="-28" dirty="0"/>
              <a:t> </a:t>
            </a:r>
            <a:r>
              <a:rPr sz="5484" spc="14" dirty="0"/>
              <a:t>relationship</a:t>
            </a:r>
            <a:endParaRPr sz="5484" dirty="0"/>
          </a:p>
        </p:txBody>
      </p:sp>
      <p:sp>
        <p:nvSpPr>
          <p:cNvPr id="3" name="object 3"/>
          <p:cNvSpPr txBox="1"/>
          <p:nvPr/>
        </p:nvSpPr>
        <p:spPr>
          <a:xfrm>
            <a:off x="2251358" y="1888379"/>
            <a:ext cx="7857232" cy="2796138"/>
          </a:xfrm>
          <a:prstGeom prst="rect">
            <a:avLst/>
          </a:prstGeom>
        </p:spPr>
        <p:txBody>
          <a:bodyPr vert="horz" wrap="square" lIns="0" tIns="25896" rIns="0" bIns="0" rtlCol="0">
            <a:spAutoFit/>
          </a:bodyPr>
          <a:lstStyle/>
          <a:p>
            <a:pPr marL="167872" marR="295562" indent="-159389">
              <a:lnSpc>
                <a:spcPts val="2250"/>
              </a:lnSpc>
              <a:spcBef>
                <a:spcPts val="204"/>
              </a:spcBef>
              <a:buSzPct val="74545"/>
              <a:buChar char="•"/>
              <a:tabLst>
                <a:tab pos="168319" algn="l"/>
              </a:tabLst>
            </a:pPr>
            <a:r>
              <a:rPr sz="1934" dirty="0">
                <a:latin typeface="Arial"/>
                <a:cs typeface="Arial"/>
              </a:rPr>
              <a:t>A </a:t>
            </a:r>
            <a:r>
              <a:rPr sz="1934" spc="11" dirty="0">
                <a:latin typeface="Arial"/>
                <a:cs typeface="Arial"/>
              </a:rPr>
              <a:t>spurious </a:t>
            </a:r>
            <a:r>
              <a:rPr sz="1934" spc="4" dirty="0">
                <a:latin typeface="Arial"/>
                <a:cs typeface="Arial"/>
              </a:rPr>
              <a:t>relationship </a:t>
            </a:r>
            <a:r>
              <a:rPr sz="1934" spc="-4" dirty="0">
                <a:latin typeface="Arial"/>
                <a:cs typeface="Arial"/>
              </a:rPr>
              <a:t>is a </a:t>
            </a:r>
            <a:r>
              <a:rPr sz="1934" spc="21" dirty="0">
                <a:latin typeface="Arial"/>
                <a:cs typeface="Arial"/>
              </a:rPr>
              <a:t>particular </a:t>
            </a:r>
            <a:r>
              <a:rPr sz="1934" spc="7" dirty="0">
                <a:latin typeface="Arial"/>
                <a:cs typeface="Arial"/>
              </a:rPr>
              <a:t>form </a:t>
            </a:r>
            <a:r>
              <a:rPr sz="1934" dirty="0">
                <a:latin typeface="Arial"/>
                <a:cs typeface="Arial"/>
              </a:rPr>
              <a:t>of </a:t>
            </a:r>
            <a:r>
              <a:rPr sz="1934" spc="25" dirty="0">
                <a:latin typeface="Arial"/>
                <a:cs typeface="Arial"/>
              </a:rPr>
              <a:t>confounding, </a:t>
            </a:r>
            <a:r>
              <a:rPr sz="1934" spc="-4" dirty="0">
                <a:latin typeface="Arial"/>
                <a:cs typeface="Arial"/>
              </a:rPr>
              <a:t>in </a:t>
            </a:r>
            <a:r>
              <a:rPr sz="1934" spc="21" dirty="0">
                <a:latin typeface="Arial"/>
                <a:cs typeface="Arial"/>
              </a:rPr>
              <a:t>which  </a:t>
            </a:r>
            <a:r>
              <a:rPr sz="1934" spc="-4" dirty="0">
                <a:latin typeface="Arial"/>
                <a:cs typeface="Arial"/>
              </a:rPr>
              <a:t>the </a:t>
            </a:r>
            <a:r>
              <a:rPr sz="1934" spc="28" dirty="0">
                <a:latin typeface="Arial"/>
                <a:cs typeface="Arial"/>
              </a:rPr>
              <a:t>absence </a:t>
            </a:r>
            <a:r>
              <a:rPr sz="1934" dirty="0">
                <a:latin typeface="Arial"/>
                <a:cs typeface="Arial"/>
              </a:rPr>
              <a:t>of </a:t>
            </a:r>
            <a:r>
              <a:rPr sz="1934" spc="-4" dirty="0">
                <a:latin typeface="Arial"/>
                <a:cs typeface="Arial"/>
              </a:rPr>
              <a:t>a </a:t>
            </a:r>
            <a:r>
              <a:rPr sz="1934" spc="4" dirty="0">
                <a:latin typeface="Arial"/>
                <a:cs typeface="Arial"/>
              </a:rPr>
              <a:t>relationship </a:t>
            </a:r>
            <a:r>
              <a:rPr sz="1934" spc="14" dirty="0">
                <a:latin typeface="Arial"/>
                <a:cs typeface="Arial"/>
              </a:rPr>
              <a:t>between </a:t>
            </a:r>
            <a:r>
              <a:rPr sz="1934" spc="-109" dirty="0">
                <a:latin typeface="Arial"/>
                <a:cs typeface="Arial"/>
              </a:rPr>
              <a:t>X </a:t>
            </a:r>
            <a:r>
              <a:rPr sz="1934" spc="35" dirty="0">
                <a:latin typeface="Arial"/>
                <a:cs typeface="Arial"/>
              </a:rPr>
              <a:t>and </a:t>
            </a:r>
            <a:r>
              <a:rPr sz="1934" spc="-109" dirty="0">
                <a:latin typeface="Arial"/>
                <a:cs typeface="Arial"/>
              </a:rPr>
              <a:t>Y </a:t>
            </a:r>
            <a:r>
              <a:rPr sz="1934" spc="-4" dirty="0">
                <a:latin typeface="Arial"/>
                <a:cs typeface="Arial"/>
              </a:rPr>
              <a:t>is </a:t>
            </a:r>
            <a:r>
              <a:rPr sz="1934" spc="18" dirty="0">
                <a:latin typeface="Arial"/>
                <a:cs typeface="Arial"/>
              </a:rPr>
              <a:t>masked </a:t>
            </a:r>
            <a:r>
              <a:rPr sz="1934" spc="53" dirty="0">
                <a:latin typeface="Arial"/>
                <a:cs typeface="Arial"/>
              </a:rPr>
              <a:t>by </a:t>
            </a:r>
            <a:r>
              <a:rPr sz="1934" dirty="0">
                <a:latin typeface="Arial"/>
                <a:cs typeface="Arial"/>
              </a:rPr>
              <a:t>the  </a:t>
            </a:r>
            <a:r>
              <a:rPr sz="1934" spc="32" dirty="0">
                <a:latin typeface="Arial"/>
                <a:cs typeface="Arial"/>
              </a:rPr>
              <a:t>appearance </a:t>
            </a:r>
            <a:r>
              <a:rPr sz="1934" dirty="0">
                <a:latin typeface="Arial"/>
                <a:cs typeface="Arial"/>
              </a:rPr>
              <a:t>of </a:t>
            </a:r>
            <a:r>
              <a:rPr sz="1934" spc="-4" dirty="0">
                <a:latin typeface="Arial"/>
                <a:cs typeface="Arial"/>
              </a:rPr>
              <a:t>one </a:t>
            </a:r>
            <a:r>
              <a:rPr sz="1934" spc="42" dirty="0">
                <a:latin typeface="Arial"/>
                <a:cs typeface="Arial"/>
              </a:rPr>
              <a:t>induced </a:t>
            </a:r>
            <a:r>
              <a:rPr sz="1934" spc="53" dirty="0">
                <a:latin typeface="Arial"/>
                <a:cs typeface="Arial"/>
              </a:rPr>
              <a:t>by </a:t>
            </a:r>
            <a:r>
              <a:rPr sz="1934" spc="-4" dirty="0">
                <a:latin typeface="Arial"/>
                <a:cs typeface="Arial"/>
              </a:rPr>
              <a:t>their joint </a:t>
            </a:r>
            <a:r>
              <a:rPr sz="1934" spc="42" dirty="0">
                <a:latin typeface="Arial"/>
                <a:cs typeface="Arial"/>
              </a:rPr>
              <a:t>dependence </a:t>
            </a:r>
            <a:r>
              <a:rPr sz="1934" spc="-4" dirty="0">
                <a:latin typeface="Arial"/>
                <a:cs typeface="Arial"/>
              </a:rPr>
              <a:t>on</a:t>
            </a:r>
            <a:r>
              <a:rPr sz="1934" spc="-155" dirty="0">
                <a:latin typeface="Arial"/>
                <a:cs typeface="Arial"/>
              </a:rPr>
              <a:t> </a:t>
            </a:r>
            <a:r>
              <a:rPr sz="1934" dirty="0">
                <a:latin typeface="Arial"/>
                <a:cs typeface="Arial"/>
              </a:rPr>
              <a:t>Z</a:t>
            </a:r>
            <a:endParaRPr sz="1934">
              <a:latin typeface="Arial"/>
              <a:cs typeface="Arial"/>
            </a:endParaRPr>
          </a:p>
          <a:p>
            <a:pPr marL="167872" marR="458523" indent="-159389">
              <a:lnSpc>
                <a:spcPts val="2250"/>
              </a:lnSpc>
              <a:spcBef>
                <a:spcPts val="1624"/>
              </a:spcBef>
              <a:buSzPct val="74545"/>
              <a:buChar char="•"/>
              <a:tabLst>
                <a:tab pos="168319" algn="l"/>
              </a:tabLst>
            </a:pPr>
            <a:r>
              <a:rPr sz="1934" dirty="0">
                <a:latin typeface="Arial"/>
                <a:cs typeface="Arial"/>
              </a:rPr>
              <a:t>In this </a:t>
            </a:r>
            <a:r>
              <a:rPr sz="1934" spc="11" dirty="0">
                <a:latin typeface="Arial"/>
                <a:cs typeface="Arial"/>
              </a:rPr>
              <a:t>example, </a:t>
            </a:r>
            <a:r>
              <a:rPr sz="1934" spc="-11" dirty="0">
                <a:latin typeface="Arial"/>
                <a:cs typeface="Arial"/>
              </a:rPr>
              <a:t>where </a:t>
            </a:r>
            <a:r>
              <a:rPr sz="1934" dirty="0">
                <a:latin typeface="Arial"/>
                <a:cs typeface="Arial"/>
              </a:rPr>
              <a:t>the </a:t>
            </a:r>
            <a:r>
              <a:rPr sz="1934" spc="7" dirty="0">
                <a:latin typeface="Arial"/>
                <a:cs typeface="Arial"/>
              </a:rPr>
              <a:t>association </a:t>
            </a:r>
            <a:r>
              <a:rPr sz="1934" spc="14" dirty="0">
                <a:latin typeface="Arial"/>
                <a:cs typeface="Arial"/>
              </a:rPr>
              <a:t>between </a:t>
            </a:r>
            <a:r>
              <a:rPr sz="1934" spc="-109" dirty="0">
                <a:latin typeface="Arial"/>
                <a:cs typeface="Arial"/>
              </a:rPr>
              <a:t>X </a:t>
            </a:r>
            <a:r>
              <a:rPr sz="1934" spc="35" dirty="0">
                <a:latin typeface="Arial"/>
                <a:cs typeface="Arial"/>
              </a:rPr>
              <a:t>and </a:t>
            </a:r>
            <a:r>
              <a:rPr sz="1934" spc="-109" dirty="0">
                <a:latin typeface="Arial"/>
                <a:cs typeface="Arial"/>
              </a:rPr>
              <a:t>Y </a:t>
            </a:r>
            <a:r>
              <a:rPr sz="1934" spc="-4" dirty="0">
                <a:latin typeface="Arial"/>
                <a:cs typeface="Arial"/>
              </a:rPr>
              <a:t>is </a:t>
            </a:r>
            <a:r>
              <a:rPr sz="1934" spc="-7" dirty="0">
                <a:latin typeface="Arial"/>
                <a:cs typeface="Arial"/>
              </a:rPr>
              <a:t>entirely  </a:t>
            </a:r>
            <a:r>
              <a:rPr sz="1934" spc="35" dirty="0">
                <a:latin typeface="Arial"/>
                <a:cs typeface="Arial"/>
              </a:rPr>
              <a:t>due </a:t>
            </a:r>
            <a:r>
              <a:rPr sz="1934" dirty="0">
                <a:latin typeface="Arial"/>
                <a:cs typeface="Arial"/>
              </a:rPr>
              <a:t>to </a:t>
            </a:r>
            <a:r>
              <a:rPr sz="1934" spc="-4" dirty="0">
                <a:latin typeface="Arial"/>
                <a:cs typeface="Arial"/>
              </a:rPr>
              <a:t>their </a:t>
            </a:r>
            <a:r>
              <a:rPr sz="1934" spc="42" dirty="0">
                <a:latin typeface="Arial"/>
                <a:cs typeface="Arial"/>
              </a:rPr>
              <a:t>dependence </a:t>
            </a:r>
            <a:r>
              <a:rPr sz="1934" spc="-4" dirty="0">
                <a:latin typeface="Arial"/>
                <a:cs typeface="Arial"/>
              </a:rPr>
              <a:t>on </a:t>
            </a:r>
            <a:r>
              <a:rPr sz="1934" dirty="0">
                <a:latin typeface="Arial"/>
                <a:cs typeface="Arial"/>
              </a:rPr>
              <a:t>Z, </a:t>
            </a:r>
            <a:r>
              <a:rPr sz="1934" spc="25" dirty="0">
                <a:latin typeface="Arial"/>
                <a:cs typeface="Arial"/>
              </a:rPr>
              <a:t>conditioning </a:t>
            </a:r>
            <a:r>
              <a:rPr sz="1934" spc="-4" dirty="0">
                <a:latin typeface="Arial"/>
                <a:cs typeface="Arial"/>
              </a:rPr>
              <a:t>on </a:t>
            </a:r>
            <a:r>
              <a:rPr sz="1934" dirty="0">
                <a:latin typeface="Arial"/>
                <a:cs typeface="Arial"/>
              </a:rPr>
              <a:t>Z </a:t>
            </a:r>
            <a:r>
              <a:rPr sz="1934" spc="-4" dirty="0">
                <a:latin typeface="Arial"/>
                <a:cs typeface="Arial"/>
              </a:rPr>
              <a:t>is </a:t>
            </a:r>
            <a:r>
              <a:rPr sz="1934" spc="25" dirty="0">
                <a:latin typeface="Arial"/>
                <a:cs typeface="Arial"/>
              </a:rPr>
              <a:t>critical </a:t>
            </a:r>
            <a:r>
              <a:rPr sz="1934" dirty="0">
                <a:latin typeface="Arial"/>
                <a:cs typeface="Arial"/>
              </a:rPr>
              <a:t>to  </a:t>
            </a:r>
            <a:r>
              <a:rPr sz="1934" spc="21" dirty="0">
                <a:latin typeface="Arial"/>
                <a:cs typeface="Arial"/>
              </a:rPr>
              <a:t>uncovering </a:t>
            </a:r>
            <a:r>
              <a:rPr sz="1934" dirty="0">
                <a:latin typeface="Arial"/>
                <a:cs typeface="Arial"/>
              </a:rPr>
              <a:t>the true </a:t>
            </a:r>
            <a:r>
              <a:rPr sz="1934" spc="-4" dirty="0">
                <a:latin typeface="Arial"/>
                <a:cs typeface="Arial"/>
              </a:rPr>
              <a:t>(</a:t>
            </a:r>
            <a:r>
              <a:rPr sz="1934" b="1" spc="-4" dirty="0">
                <a:latin typeface="Arial"/>
                <a:cs typeface="Arial"/>
              </a:rPr>
              <a:t>null</a:t>
            </a:r>
            <a:r>
              <a:rPr sz="1934" spc="-4" dirty="0">
                <a:latin typeface="Arial"/>
                <a:cs typeface="Arial"/>
              </a:rPr>
              <a:t>) </a:t>
            </a:r>
            <a:r>
              <a:rPr sz="1934" spc="4" dirty="0">
                <a:latin typeface="Arial"/>
                <a:cs typeface="Arial"/>
              </a:rPr>
              <a:t>relationship </a:t>
            </a:r>
            <a:r>
              <a:rPr sz="1934" spc="14" dirty="0">
                <a:latin typeface="Arial"/>
                <a:cs typeface="Arial"/>
              </a:rPr>
              <a:t>between </a:t>
            </a:r>
            <a:r>
              <a:rPr sz="1934" spc="-109" dirty="0">
                <a:latin typeface="Arial"/>
                <a:cs typeface="Arial"/>
              </a:rPr>
              <a:t>X </a:t>
            </a:r>
            <a:r>
              <a:rPr sz="1934" spc="35" dirty="0">
                <a:latin typeface="Arial"/>
                <a:cs typeface="Arial"/>
              </a:rPr>
              <a:t>and</a:t>
            </a:r>
            <a:r>
              <a:rPr sz="1934" spc="63" dirty="0">
                <a:latin typeface="Arial"/>
                <a:cs typeface="Arial"/>
              </a:rPr>
              <a:t> </a:t>
            </a:r>
            <a:r>
              <a:rPr sz="1934" spc="-109" dirty="0">
                <a:latin typeface="Arial"/>
                <a:cs typeface="Arial"/>
              </a:rPr>
              <a:t>Y</a:t>
            </a:r>
            <a:endParaRPr sz="1934">
              <a:latin typeface="Arial"/>
              <a:cs typeface="Arial"/>
            </a:endParaRPr>
          </a:p>
          <a:p>
            <a:pPr marL="167872" marR="3572" indent="-159389">
              <a:lnSpc>
                <a:spcPts val="2250"/>
              </a:lnSpc>
              <a:spcBef>
                <a:spcPts val="1624"/>
              </a:spcBef>
              <a:buSzPct val="74545"/>
              <a:buChar char="•"/>
              <a:tabLst>
                <a:tab pos="168319" algn="l"/>
              </a:tabLst>
            </a:pPr>
            <a:r>
              <a:rPr sz="1934" spc="-39" dirty="0">
                <a:latin typeface="Arial"/>
                <a:cs typeface="Arial"/>
              </a:rPr>
              <a:t>The </a:t>
            </a:r>
            <a:r>
              <a:rPr sz="1934" dirty="0">
                <a:latin typeface="Arial"/>
                <a:cs typeface="Arial"/>
              </a:rPr>
              <a:t>key to </a:t>
            </a:r>
            <a:r>
              <a:rPr sz="1934" spc="28" dirty="0">
                <a:latin typeface="Arial"/>
                <a:cs typeface="Arial"/>
              </a:rPr>
              <a:t>dealing </a:t>
            </a:r>
            <a:r>
              <a:rPr sz="1934" spc="-4" dirty="0">
                <a:latin typeface="Arial"/>
                <a:cs typeface="Arial"/>
              </a:rPr>
              <a:t>with </a:t>
            </a:r>
            <a:r>
              <a:rPr sz="1934" spc="28" dirty="0">
                <a:latin typeface="Arial"/>
                <a:cs typeface="Arial"/>
              </a:rPr>
              <a:t>confounding </a:t>
            </a:r>
            <a:r>
              <a:rPr sz="1934" spc="-4" dirty="0">
                <a:latin typeface="Arial"/>
                <a:cs typeface="Arial"/>
              </a:rPr>
              <a:t>is </a:t>
            </a:r>
            <a:r>
              <a:rPr sz="1934" dirty="0">
                <a:latin typeface="Arial"/>
                <a:cs typeface="Arial"/>
              </a:rPr>
              <a:t>to </a:t>
            </a:r>
            <a:r>
              <a:rPr sz="1934" spc="21" dirty="0">
                <a:latin typeface="Arial"/>
                <a:cs typeface="Arial"/>
              </a:rPr>
              <a:t>condition </a:t>
            </a:r>
            <a:r>
              <a:rPr sz="1934" spc="-4" dirty="0">
                <a:latin typeface="Arial"/>
                <a:cs typeface="Arial"/>
              </a:rPr>
              <a:t>on or </a:t>
            </a:r>
            <a:r>
              <a:rPr sz="1934" spc="7" dirty="0">
                <a:latin typeface="Arial"/>
                <a:cs typeface="Arial"/>
              </a:rPr>
              <a:t>control </a:t>
            </a:r>
            <a:r>
              <a:rPr sz="1934" dirty="0">
                <a:latin typeface="Arial"/>
                <a:cs typeface="Arial"/>
              </a:rPr>
              <a:t>for </a:t>
            </a:r>
            <a:r>
              <a:rPr sz="1934" spc="-4" dirty="0">
                <a:latin typeface="Arial"/>
                <a:cs typeface="Arial"/>
              </a:rPr>
              <a:t>all  </a:t>
            </a:r>
            <a:r>
              <a:rPr sz="1934" spc="18" dirty="0">
                <a:latin typeface="Arial"/>
                <a:cs typeface="Arial"/>
              </a:rPr>
              <a:t>confounders </a:t>
            </a:r>
            <a:r>
              <a:rPr sz="1934" dirty="0">
                <a:latin typeface="Arial"/>
                <a:cs typeface="Arial"/>
              </a:rPr>
              <a:t>that </a:t>
            </a:r>
            <a:r>
              <a:rPr sz="1934" spc="11" dirty="0">
                <a:latin typeface="Arial"/>
                <a:cs typeface="Arial"/>
              </a:rPr>
              <a:t>influence </a:t>
            </a:r>
            <a:r>
              <a:rPr sz="1934" spc="25" dirty="0">
                <a:latin typeface="Arial"/>
                <a:cs typeface="Arial"/>
              </a:rPr>
              <a:t>both </a:t>
            </a:r>
            <a:r>
              <a:rPr sz="1934" spc="-109" dirty="0">
                <a:latin typeface="Arial"/>
                <a:cs typeface="Arial"/>
              </a:rPr>
              <a:t>X </a:t>
            </a:r>
            <a:r>
              <a:rPr sz="1934" spc="35" dirty="0">
                <a:latin typeface="Arial"/>
                <a:cs typeface="Arial"/>
              </a:rPr>
              <a:t>and</a:t>
            </a:r>
            <a:r>
              <a:rPr sz="1934" spc="53" dirty="0">
                <a:latin typeface="Arial"/>
                <a:cs typeface="Arial"/>
              </a:rPr>
              <a:t> </a:t>
            </a:r>
            <a:r>
              <a:rPr sz="1934" spc="-109" dirty="0">
                <a:latin typeface="Arial"/>
                <a:cs typeface="Arial"/>
              </a:rPr>
              <a:t>Y</a:t>
            </a:r>
            <a:endParaRPr sz="1934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4737955" y="4969621"/>
            <a:ext cx="220563" cy="376938"/>
          </a:xfrm>
          <a:prstGeom prst="rect">
            <a:avLst/>
          </a:prstGeom>
        </p:spPr>
        <p:txBody>
          <a:bodyPr vert="horz" wrap="square" lIns="0" tIns="8930" rIns="0" bIns="0" rtlCol="0">
            <a:spAutoFit/>
          </a:bodyPr>
          <a:lstStyle/>
          <a:p>
            <a:pPr marL="8929">
              <a:spcBef>
                <a:spcPts val="70"/>
              </a:spcBef>
            </a:pPr>
            <a:r>
              <a:rPr sz="2391" dirty="0">
                <a:latin typeface="Arial"/>
                <a:cs typeface="Arial"/>
              </a:rPr>
              <a:t>X</a:t>
            </a:r>
            <a:endParaRPr sz="2391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7325305" y="4947609"/>
            <a:ext cx="220563" cy="376938"/>
          </a:xfrm>
          <a:prstGeom prst="rect">
            <a:avLst/>
          </a:prstGeom>
        </p:spPr>
        <p:txBody>
          <a:bodyPr vert="horz" wrap="square" lIns="0" tIns="8930" rIns="0" bIns="0" rtlCol="0">
            <a:spAutoFit/>
          </a:bodyPr>
          <a:lstStyle/>
          <a:p>
            <a:pPr marL="8929">
              <a:spcBef>
                <a:spcPts val="70"/>
              </a:spcBef>
            </a:pPr>
            <a:r>
              <a:rPr sz="2391" dirty="0">
                <a:latin typeface="Arial"/>
                <a:cs typeface="Arial"/>
              </a:rPr>
              <a:t>Y</a:t>
            </a:r>
            <a:endParaRPr sz="2391">
              <a:latin typeface="Arial"/>
              <a:cs typeface="Arial"/>
            </a:endParaRPr>
          </a:p>
        </p:txBody>
      </p:sp>
      <p:grpSp>
        <p:nvGrpSpPr>
          <p:cNvPr id="6" name="object 6"/>
          <p:cNvGrpSpPr/>
          <p:nvPr/>
        </p:nvGrpSpPr>
        <p:grpSpPr>
          <a:xfrm>
            <a:off x="5125726" y="5072804"/>
            <a:ext cx="2049363" cy="1288107"/>
            <a:chOff x="5122455" y="7214654"/>
            <a:chExt cx="2914650" cy="1831975"/>
          </a:xfrm>
        </p:grpSpPr>
        <p:sp>
          <p:nvSpPr>
            <p:cNvPr id="7" name="object 7"/>
            <p:cNvSpPr/>
            <p:nvPr/>
          </p:nvSpPr>
          <p:spPr>
            <a:xfrm>
              <a:off x="5122455" y="7266909"/>
              <a:ext cx="2912262" cy="254005"/>
            </a:xfrm>
            <a:prstGeom prst="rect">
              <a:avLst/>
            </a:prstGeom>
            <a:blipFill>
              <a:blip r:embed="rId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 sz="1266"/>
            </a:p>
          </p:txBody>
        </p:sp>
        <p:sp>
          <p:nvSpPr>
            <p:cNvPr id="8" name="object 8"/>
            <p:cNvSpPr/>
            <p:nvPr/>
          </p:nvSpPr>
          <p:spPr>
            <a:xfrm>
              <a:off x="5283195" y="7365997"/>
              <a:ext cx="2628900" cy="0"/>
            </a:xfrm>
            <a:custGeom>
              <a:avLst/>
              <a:gdLst/>
              <a:ahLst/>
              <a:cxnLst/>
              <a:rect l="l" t="t" r="r" b="b"/>
              <a:pathLst>
                <a:path w="2628900">
                  <a:moveTo>
                    <a:pt x="0" y="0"/>
                  </a:moveTo>
                  <a:lnTo>
                    <a:pt x="6900" y="0"/>
                  </a:lnTo>
                  <a:lnTo>
                    <a:pt x="2616470" y="0"/>
                  </a:lnTo>
                  <a:lnTo>
                    <a:pt x="2628904" y="0"/>
                  </a:lnTo>
                </a:path>
              </a:pathLst>
            </a:custGeom>
            <a:ln w="25400">
              <a:solidFill>
                <a:srgbClr val="1F497D"/>
              </a:solidFill>
            </a:ln>
          </p:spPr>
          <p:txBody>
            <a:bodyPr wrap="square" lIns="0" tIns="0" rIns="0" bIns="0" rtlCol="0"/>
            <a:lstStyle/>
            <a:p>
              <a:endParaRPr sz="1266"/>
            </a:p>
          </p:txBody>
        </p:sp>
        <p:sp>
          <p:nvSpPr>
            <p:cNvPr id="9" name="object 9"/>
            <p:cNvSpPr/>
            <p:nvPr/>
          </p:nvSpPr>
          <p:spPr>
            <a:xfrm>
              <a:off x="7831381" y="7289935"/>
              <a:ext cx="152270" cy="152130"/>
            </a:xfrm>
            <a:prstGeom prst="rect">
              <a:avLst/>
            </a:prstGeom>
            <a:blipFill>
              <a:blip r:embed="rId3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 sz="1266"/>
            </a:p>
          </p:txBody>
        </p:sp>
        <p:sp>
          <p:nvSpPr>
            <p:cNvPr id="10" name="object 10"/>
            <p:cNvSpPr/>
            <p:nvPr/>
          </p:nvSpPr>
          <p:spPr>
            <a:xfrm>
              <a:off x="5194299" y="7305040"/>
              <a:ext cx="101600" cy="121920"/>
            </a:xfrm>
            <a:custGeom>
              <a:avLst/>
              <a:gdLst/>
              <a:ahLst/>
              <a:cxnLst/>
              <a:rect l="l" t="t" r="r" b="b"/>
              <a:pathLst>
                <a:path w="101600" h="121920">
                  <a:moveTo>
                    <a:pt x="101600" y="0"/>
                  </a:moveTo>
                  <a:lnTo>
                    <a:pt x="0" y="60960"/>
                  </a:lnTo>
                  <a:lnTo>
                    <a:pt x="101600" y="121920"/>
                  </a:lnTo>
                </a:path>
                <a:path w="101600" h="121920">
                  <a:moveTo>
                    <a:pt x="101600" y="60960"/>
                  </a:moveTo>
                  <a:lnTo>
                    <a:pt x="0" y="60960"/>
                  </a:lnTo>
                </a:path>
              </a:pathLst>
            </a:custGeom>
            <a:ln w="25400">
              <a:solidFill>
                <a:srgbClr val="1F497D"/>
              </a:solidFill>
            </a:ln>
          </p:spPr>
          <p:txBody>
            <a:bodyPr wrap="square" lIns="0" tIns="0" rIns="0" bIns="0" rtlCol="0"/>
            <a:lstStyle/>
            <a:p>
              <a:endParaRPr sz="1266"/>
            </a:p>
          </p:txBody>
        </p:sp>
        <p:sp>
          <p:nvSpPr>
            <p:cNvPr id="11" name="object 11"/>
            <p:cNvSpPr/>
            <p:nvPr/>
          </p:nvSpPr>
          <p:spPr>
            <a:xfrm>
              <a:off x="5228202" y="7611088"/>
              <a:ext cx="1435411" cy="1435411"/>
            </a:xfrm>
            <a:prstGeom prst="rect">
              <a:avLst/>
            </a:prstGeom>
            <a:blipFill>
              <a:blip r:embed="rId4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 sz="1266"/>
            </a:p>
          </p:txBody>
        </p:sp>
        <p:sp>
          <p:nvSpPr>
            <p:cNvPr id="12" name="object 12"/>
            <p:cNvSpPr/>
            <p:nvPr/>
          </p:nvSpPr>
          <p:spPr>
            <a:xfrm>
              <a:off x="5404512" y="7762003"/>
              <a:ext cx="1133475" cy="1133475"/>
            </a:xfrm>
            <a:custGeom>
              <a:avLst/>
              <a:gdLst/>
              <a:ahLst/>
              <a:cxnLst/>
              <a:rect l="l" t="t" r="r" b="b"/>
              <a:pathLst>
                <a:path w="1133475" h="1133475">
                  <a:moveTo>
                    <a:pt x="1133371" y="1133371"/>
                  </a:moveTo>
                  <a:lnTo>
                    <a:pt x="8980" y="8980"/>
                  </a:lnTo>
                  <a:lnTo>
                    <a:pt x="0" y="0"/>
                  </a:lnTo>
                </a:path>
              </a:pathLst>
            </a:custGeom>
            <a:ln w="25400">
              <a:solidFill>
                <a:srgbClr val="1F497D"/>
              </a:solidFill>
            </a:ln>
          </p:spPr>
          <p:txBody>
            <a:bodyPr wrap="square" lIns="0" tIns="0" rIns="0" bIns="0" rtlCol="0"/>
            <a:lstStyle/>
            <a:p>
              <a:endParaRPr sz="1266"/>
            </a:p>
          </p:txBody>
        </p:sp>
        <p:sp>
          <p:nvSpPr>
            <p:cNvPr id="13" name="object 13"/>
            <p:cNvSpPr/>
            <p:nvPr/>
          </p:nvSpPr>
          <p:spPr>
            <a:xfrm>
              <a:off x="5353926" y="7711414"/>
              <a:ext cx="154472" cy="154461"/>
            </a:xfrm>
            <a:prstGeom prst="rect">
              <a:avLst/>
            </a:prstGeom>
            <a:blipFill>
              <a:blip r:embed="rId5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 sz="1266"/>
            </a:p>
          </p:txBody>
        </p:sp>
        <p:sp>
          <p:nvSpPr>
            <p:cNvPr id="14" name="object 14"/>
            <p:cNvSpPr/>
            <p:nvPr/>
          </p:nvSpPr>
          <p:spPr>
            <a:xfrm>
              <a:off x="6406442" y="7639182"/>
              <a:ext cx="1370511" cy="1383979"/>
            </a:xfrm>
            <a:prstGeom prst="rect">
              <a:avLst/>
            </a:prstGeom>
            <a:blipFill>
              <a:blip r:embed="rId6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 sz="1266"/>
            </a:p>
          </p:txBody>
        </p:sp>
        <p:sp>
          <p:nvSpPr>
            <p:cNvPr id="15" name="object 15"/>
            <p:cNvSpPr/>
            <p:nvPr/>
          </p:nvSpPr>
          <p:spPr>
            <a:xfrm>
              <a:off x="6532511" y="7790074"/>
              <a:ext cx="1068705" cy="1082675"/>
            </a:xfrm>
            <a:custGeom>
              <a:avLst/>
              <a:gdLst/>
              <a:ahLst/>
              <a:cxnLst/>
              <a:rect l="l" t="t" r="r" b="b"/>
              <a:pathLst>
                <a:path w="1068704" h="1082675">
                  <a:moveTo>
                    <a:pt x="0" y="1082320"/>
                  </a:moveTo>
                  <a:lnTo>
                    <a:pt x="1059176" y="9039"/>
                  </a:lnTo>
                  <a:lnTo>
                    <a:pt x="1068097" y="0"/>
                  </a:lnTo>
                </a:path>
              </a:pathLst>
            </a:custGeom>
            <a:ln w="25399">
              <a:solidFill>
                <a:srgbClr val="1F497D"/>
              </a:solidFill>
            </a:ln>
          </p:spPr>
          <p:txBody>
            <a:bodyPr wrap="square" lIns="0" tIns="0" rIns="0" bIns="0" rtlCol="0"/>
            <a:lstStyle/>
            <a:p>
              <a:endParaRPr sz="1266"/>
            </a:p>
          </p:txBody>
        </p:sp>
        <p:sp>
          <p:nvSpPr>
            <p:cNvPr id="16" name="object 16"/>
            <p:cNvSpPr/>
            <p:nvPr/>
          </p:nvSpPr>
          <p:spPr>
            <a:xfrm>
              <a:off x="7496748" y="7739151"/>
              <a:ext cx="154125" cy="154800"/>
            </a:xfrm>
            <a:prstGeom prst="rect">
              <a:avLst/>
            </a:prstGeom>
            <a:blipFill>
              <a:blip r:embed="rId7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 sz="1266"/>
            </a:p>
          </p:txBody>
        </p:sp>
        <p:sp>
          <p:nvSpPr>
            <p:cNvPr id="17" name="object 17"/>
            <p:cNvSpPr/>
            <p:nvPr/>
          </p:nvSpPr>
          <p:spPr>
            <a:xfrm>
              <a:off x="5124259" y="7214654"/>
              <a:ext cx="2912262" cy="358520"/>
            </a:xfrm>
            <a:prstGeom prst="rect">
              <a:avLst/>
            </a:prstGeom>
            <a:blipFill>
              <a:blip r:embed="rId8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 sz="1266"/>
            </a:p>
          </p:txBody>
        </p:sp>
        <p:sp>
          <p:nvSpPr>
            <p:cNvPr id="18" name="object 18"/>
            <p:cNvSpPr/>
            <p:nvPr/>
          </p:nvSpPr>
          <p:spPr>
            <a:xfrm>
              <a:off x="5359393" y="7365997"/>
              <a:ext cx="2451100" cy="0"/>
            </a:xfrm>
            <a:custGeom>
              <a:avLst/>
              <a:gdLst/>
              <a:ahLst/>
              <a:cxnLst/>
              <a:rect l="l" t="t" r="r" b="b"/>
              <a:pathLst>
                <a:path w="2451100">
                  <a:moveTo>
                    <a:pt x="0" y="0"/>
                  </a:moveTo>
                  <a:lnTo>
                    <a:pt x="20135" y="0"/>
                  </a:lnTo>
                  <a:lnTo>
                    <a:pt x="2421858" y="0"/>
                  </a:lnTo>
                  <a:lnTo>
                    <a:pt x="2451093" y="0"/>
                  </a:lnTo>
                </a:path>
              </a:pathLst>
            </a:custGeom>
            <a:ln w="50800">
              <a:solidFill>
                <a:srgbClr val="1F497D"/>
              </a:solidFill>
              <a:prstDash val="lgDash"/>
            </a:ln>
          </p:spPr>
          <p:txBody>
            <a:bodyPr wrap="square" lIns="0" tIns="0" rIns="0" bIns="0" rtlCol="0"/>
            <a:lstStyle/>
            <a:p>
              <a:endParaRPr sz="1266"/>
            </a:p>
          </p:txBody>
        </p:sp>
        <p:sp>
          <p:nvSpPr>
            <p:cNvPr id="19" name="object 19"/>
            <p:cNvSpPr/>
            <p:nvPr/>
          </p:nvSpPr>
          <p:spPr>
            <a:xfrm>
              <a:off x="7785099" y="7259320"/>
              <a:ext cx="177800" cy="213360"/>
            </a:xfrm>
            <a:custGeom>
              <a:avLst/>
              <a:gdLst/>
              <a:ahLst/>
              <a:cxnLst/>
              <a:rect l="l" t="t" r="r" b="b"/>
              <a:pathLst>
                <a:path w="177800" h="213359">
                  <a:moveTo>
                    <a:pt x="0" y="213359"/>
                  </a:moveTo>
                  <a:lnTo>
                    <a:pt x="177799" y="106679"/>
                  </a:lnTo>
                  <a:lnTo>
                    <a:pt x="0" y="0"/>
                  </a:lnTo>
                </a:path>
                <a:path w="177800" h="213359">
                  <a:moveTo>
                    <a:pt x="0" y="106679"/>
                  </a:moveTo>
                  <a:lnTo>
                    <a:pt x="177799" y="106679"/>
                  </a:lnTo>
                </a:path>
              </a:pathLst>
            </a:custGeom>
            <a:ln w="50799">
              <a:solidFill>
                <a:srgbClr val="1F497D"/>
              </a:solidFill>
            </a:ln>
          </p:spPr>
          <p:txBody>
            <a:bodyPr wrap="square" lIns="0" tIns="0" rIns="0" bIns="0" rtlCol="0"/>
            <a:lstStyle/>
            <a:p>
              <a:endParaRPr sz="1266"/>
            </a:p>
          </p:txBody>
        </p:sp>
        <p:sp>
          <p:nvSpPr>
            <p:cNvPr id="20" name="object 20"/>
            <p:cNvSpPr/>
            <p:nvPr/>
          </p:nvSpPr>
          <p:spPr>
            <a:xfrm>
              <a:off x="5206999" y="7259320"/>
              <a:ext cx="177800" cy="213360"/>
            </a:xfrm>
            <a:custGeom>
              <a:avLst/>
              <a:gdLst/>
              <a:ahLst/>
              <a:cxnLst/>
              <a:rect l="l" t="t" r="r" b="b"/>
              <a:pathLst>
                <a:path w="177800" h="213359">
                  <a:moveTo>
                    <a:pt x="177799" y="0"/>
                  </a:moveTo>
                  <a:lnTo>
                    <a:pt x="0" y="106679"/>
                  </a:lnTo>
                  <a:lnTo>
                    <a:pt x="177799" y="213359"/>
                  </a:lnTo>
                </a:path>
                <a:path w="177800" h="213359">
                  <a:moveTo>
                    <a:pt x="177799" y="106679"/>
                  </a:moveTo>
                  <a:lnTo>
                    <a:pt x="0" y="106679"/>
                  </a:lnTo>
                </a:path>
              </a:pathLst>
            </a:custGeom>
            <a:ln w="50799">
              <a:solidFill>
                <a:srgbClr val="1F497D"/>
              </a:solidFill>
            </a:ln>
          </p:spPr>
          <p:txBody>
            <a:bodyPr wrap="square" lIns="0" tIns="0" rIns="0" bIns="0" rtlCol="0"/>
            <a:lstStyle/>
            <a:p>
              <a:endParaRPr sz="1266"/>
            </a:p>
          </p:txBody>
        </p:sp>
      </p:grpSp>
      <p:sp>
        <p:nvSpPr>
          <p:cNvPr id="21" name="object 21"/>
          <p:cNvSpPr txBox="1"/>
          <p:nvPr/>
        </p:nvSpPr>
        <p:spPr>
          <a:xfrm>
            <a:off x="6020582" y="6280097"/>
            <a:ext cx="176808" cy="501460"/>
          </a:xfrm>
          <a:prstGeom prst="rect">
            <a:avLst/>
          </a:prstGeom>
        </p:spPr>
        <p:txBody>
          <a:bodyPr vert="horz" wrap="square" lIns="0" tIns="8930" rIns="0" bIns="0" rtlCol="0">
            <a:spAutoFit/>
          </a:bodyPr>
          <a:lstStyle/>
          <a:p>
            <a:pPr marL="8929">
              <a:spcBef>
                <a:spcPts val="70"/>
              </a:spcBef>
            </a:pPr>
            <a:r>
              <a:rPr lang="en-GB" sz="3200" spc="-358" dirty="0">
                <a:latin typeface="Arial"/>
                <a:cs typeface="Arial"/>
              </a:rPr>
              <a:t>z</a:t>
            </a:r>
            <a:endParaRPr sz="1125" dirty="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201783" y="625613"/>
            <a:ext cx="8167394" cy="852966"/>
          </a:xfrm>
          <a:prstGeom prst="rect">
            <a:avLst/>
          </a:prstGeom>
        </p:spPr>
        <p:txBody>
          <a:bodyPr vert="horz" wrap="square" lIns="0" tIns="8930" rIns="0" bIns="0" rtlCol="0" anchor="t">
            <a:spAutoFit/>
          </a:bodyPr>
          <a:lstStyle/>
          <a:p>
            <a:pPr marL="8929">
              <a:spcBef>
                <a:spcPts val="70"/>
              </a:spcBef>
            </a:pPr>
            <a:r>
              <a:rPr sz="5484" spc="-4" dirty="0"/>
              <a:t>Spurious</a:t>
            </a:r>
            <a:r>
              <a:rPr sz="5484" spc="-28" dirty="0"/>
              <a:t> </a:t>
            </a:r>
            <a:r>
              <a:rPr sz="5484" spc="14" dirty="0"/>
              <a:t>relationship</a:t>
            </a:r>
            <a:endParaRPr sz="5484"/>
          </a:p>
        </p:txBody>
      </p:sp>
      <p:sp>
        <p:nvSpPr>
          <p:cNvPr id="3" name="object 3"/>
          <p:cNvSpPr/>
          <p:nvPr/>
        </p:nvSpPr>
        <p:spPr>
          <a:xfrm>
            <a:off x="2483001" y="1806213"/>
            <a:ext cx="7109352" cy="4083304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sz="1266"/>
          </a:p>
        </p:txBody>
      </p: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ject 7"/>
          <p:cNvSpPr txBox="1">
            <a:spLocks noGrp="1"/>
          </p:cNvSpPr>
          <p:nvPr>
            <p:ph type="sldNum" sz="quarter" idx="7"/>
          </p:nvPr>
        </p:nvSpPr>
        <p:spPr>
          <a:xfrm>
            <a:off x="6330848" y="9340851"/>
            <a:ext cx="330834" cy="25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b="0" i="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8100">
              <a:lnSpc>
                <a:spcPts val="1845"/>
              </a:lnSpc>
            </a:pPr>
            <a:fld id="{81D60167-4931-47E6-BA6A-407CBD079E47}" type="slidenum">
              <a:rPr lang="en-GB" spc="-5" smtClean="0"/>
              <a:pPr marL="38100">
                <a:lnSpc>
                  <a:spcPts val="1845"/>
                </a:lnSpc>
              </a:pPr>
              <a:t>41</a:t>
            </a:fld>
            <a:endParaRPr spc="-4" dirty="0"/>
          </a:p>
        </p:txBody>
      </p:sp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930605" y="612576"/>
            <a:ext cx="6331148" cy="655348"/>
          </a:xfrm>
          <a:prstGeom prst="rect">
            <a:avLst/>
          </a:prstGeom>
        </p:spPr>
        <p:txBody>
          <a:bodyPr vert="horz" wrap="square" lIns="0" tIns="8930" rIns="0" bIns="0" rtlCol="0" anchor="t">
            <a:spAutoFit/>
          </a:bodyPr>
          <a:lstStyle/>
          <a:p>
            <a:pPr marL="8929">
              <a:spcBef>
                <a:spcPts val="70"/>
              </a:spcBef>
            </a:pPr>
            <a:r>
              <a:rPr spc="-80" dirty="0"/>
              <a:t>Temporal</a:t>
            </a:r>
            <a:r>
              <a:rPr spc="-53" dirty="0"/>
              <a:t> </a:t>
            </a:r>
            <a:r>
              <a:rPr spc="77" dirty="0"/>
              <a:t>sequence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220516" y="1909015"/>
            <a:ext cx="131266" cy="282696"/>
          </a:xfrm>
          <a:prstGeom prst="rect">
            <a:avLst/>
          </a:prstGeom>
        </p:spPr>
        <p:txBody>
          <a:bodyPr vert="horz" wrap="square" lIns="0" tIns="12055" rIns="0" bIns="0" rtlCol="0">
            <a:spAutoFit/>
          </a:bodyPr>
          <a:lstStyle/>
          <a:p>
            <a:pPr marL="8929">
              <a:spcBef>
                <a:spcPts val="95"/>
              </a:spcBef>
            </a:pPr>
            <a:r>
              <a:rPr sz="1758" spc="274" dirty="0">
                <a:latin typeface="Arial"/>
                <a:cs typeface="Arial"/>
              </a:rPr>
              <a:t>•</a:t>
            </a:r>
            <a:endParaRPr sz="1758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2505373" y="1860741"/>
            <a:ext cx="6592342" cy="3119755"/>
          </a:xfrm>
          <a:prstGeom prst="rect">
            <a:avLst/>
          </a:prstGeom>
        </p:spPr>
        <p:txBody>
          <a:bodyPr vert="horz" wrap="square" lIns="0" tIns="12055" rIns="0" bIns="0" rtlCol="0">
            <a:spAutoFit/>
          </a:bodyPr>
          <a:lstStyle/>
          <a:p>
            <a:pPr marL="17859">
              <a:spcBef>
                <a:spcPts val="95"/>
              </a:spcBef>
            </a:pPr>
            <a:r>
              <a:rPr sz="2355" spc="14" dirty="0">
                <a:latin typeface="Arial"/>
                <a:cs typeface="Arial"/>
              </a:rPr>
              <a:t>Cross-sectional</a:t>
            </a:r>
            <a:r>
              <a:rPr sz="2355" spc="4" dirty="0">
                <a:latin typeface="Arial"/>
                <a:cs typeface="Arial"/>
              </a:rPr>
              <a:t> </a:t>
            </a:r>
            <a:r>
              <a:rPr sz="2355" spc="28" dirty="0">
                <a:latin typeface="Arial"/>
                <a:cs typeface="Arial"/>
              </a:rPr>
              <a:t>studies</a:t>
            </a:r>
            <a:endParaRPr sz="2355">
              <a:latin typeface="Arial"/>
              <a:cs typeface="Arial"/>
            </a:endParaRPr>
          </a:p>
          <a:p>
            <a:pPr marL="264756" marR="12501" indent="-228592">
              <a:lnSpc>
                <a:spcPts val="2180"/>
              </a:lnSpc>
              <a:spcBef>
                <a:spcPts val="1607"/>
              </a:spcBef>
              <a:buSzPct val="75000"/>
              <a:buChar char="-"/>
              <a:tabLst>
                <a:tab pos="264756" algn="l"/>
                <a:tab pos="265202" algn="l"/>
              </a:tabLst>
            </a:pPr>
            <a:r>
              <a:rPr sz="1828" spc="35" dirty="0">
                <a:latin typeface="Arial"/>
                <a:cs typeface="Arial"/>
              </a:rPr>
              <a:t>type </a:t>
            </a:r>
            <a:r>
              <a:rPr sz="1828" spc="7" dirty="0">
                <a:latin typeface="Arial"/>
                <a:cs typeface="Arial"/>
              </a:rPr>
              <a:t>of </a:t>
            </a:r>
            <a:r>
              <a:rPr sz="1828" spc="18" dirty="0">
                <a:latin typeface="Arial"/>
                <a:cs typeface="Arial"/>
              </a:rPr>
              <a:t>observational </a:t>
            </a:r>
            <a:r>
              <a:rPr sz="1828" spc="28" dirty="0">
                <a:latin typeface="Arial"/>
                <a:cs typeface="Arial"/>
              </a:rPr>
              <a:t>study </a:t>
            </a:r>
            <a:r>
              <a:rPr sz="1828" spc="7" dirty="0">
                <a:latin typeface="Arial"/>
                <a:cs typeface="Arial"/>
              </a:rPr>
              <a:t>that involves the analysis of</a:t>
            </a:r>
            <a:r>
              <a:rPr sz="1828" spc="-53" dirty="0">
                <a:latin typeface="Arial"/>
                <a:cs typeface="Arial"/>
              </a:rPr>
              <a:t> </a:t>
            </a:r>
            <a:r>
              <a:rPr sz="1828" spc="35" dirty="0">
                <a:latin typeface="Arial"/>
                <a:cs typeface="Arial"/>
              </a:rPr>
              <a:t>data  </a:t>
            </a:r>
            <a:r>
              <a:rPr sz="1828" spc="42" dirty="0">
                <a:latin typeface="Arial"/>
                <a:cs typeface="Arial"/>
              </a:rPr>
              <a:t>collected </a:t>
            </a:r>
            <a:r>
              <a:rPr sz="1828" dirty="0">
                <a:latin typeface="Arial"/>
                <a:cs typeface="Arial"/>
              </a:rPr>
              <a:t>from </a:t>
            </a:r>
            <a:r>
              <a:rPr sz="1828" spc="11" dirty="0">
                <a:latin typeface="Arial"/>
                <a:cs typeface="Arial"/>
              </a:rPr>
              <a:t>a </a:t>
            </a:r>
            <a:r>
              <a:rPr sz="1828" spc="28" dirty="0">
                <a:latin typeface="Arial"/>
                <a:cs typeface="Arial"/>
              </a:rPr>
              <a:t>population </a:t>
            </a:r>
            <a:r>
              <a:rPr sz="1828" spc="7" dirty="0">
                <a:latin typeface="Arial"/>
                <a:cs typeface="Arial"/>
              </a:rPr>
              <a:t>at </a:t>
            </a:r>
            <a:r>
              <a:rPr sz="1828" spc="11" dirty="0">
                <a:latin typeface="Arial"/>
                <a:cs typeface="Arial"/>
              </a:rPr>
              <a:t>one </a:t>
            </a:r>
            <a:r>
              <a:rPr sz="1828" spc="46" dirty="0">
                <a:latin typeface="Arial"/>
                <a:cs typeface="Arial"/>
              </a:rPr>
              <a:t>specific </a:t>
            </a:r>
            <a:r>
              <a:rPr sz="1828" spc="28" dirty="0">
                <a:latin typeface="Arial"/>
                <a:cs typeface="Arial"/>
              </a:rPr>
              <a:t>point </a:t>
            </a:r>
            <a:r>
              <a:rPr sz="1828" spc="7" dirty="0">
                <a:latin typeface="Arial"/>
                <a:cs typeface="Arial"/>
              </a:rPr>
              <a:t>in</a:t>
            </a:r>
            <a:r>
              <a:rPr sz="1828" spc="-130" dirty="0">
                <a:latin typeface="Arial"/>
                <a:cs typeface="Arial"/>
              </a:rPr>
              <a:t> </a:t>
            </a:r>
            <a:r>
              <a:rPr sz="1828" spc="11" dirty="0">
                <a:latin typeface="Arial"/>
                <a:cs typeface="Arial"/>
              </a:rPr>
              <a:t>time</a:t>
            </a:r>
            <a:endParaRPr sz="1828">
              <a:latin typeface="Arial"/>
              <a:cs typeface="Arial"/>
            </a:endParaRPr>
          </a:p>
          <a:p>
            <a:pPr marL="264756" indent="-229038">
              <a:spcBef>
                <a:spcPts val="1434"/>
              </a:spcBef>
              <a:buSzPct val="75000"/>
              <a:buChar char="-"/>
              <a:tabLst>
                <a:tab pos="264756" algn="l"/>
                <a:tab pos="265202" algn="l"/>
              </a:tabLst>
            </a:pPr>
            <a:r>
              <a:rPr sz="1828" spc="28" dirty="0">
                <a:latin typeface="Arial"/>
                <a:cs typeface="Arial"/>
              </a:rPr>
              <a:t>impossible </a:t>
            </a:r>
            <a:r>
              <a:rPr sz="1828" spc="7" dirty="0">
                <a:latin typeface="Arial"/>
                <a:cs typeface="Arial"/>
              </a:rPr>
              <a:t>to </a:t>
            </a:r>
            <a:r>
              <a:rPr sz="1828" spc="18" dirty="0">
                <a:latin typeface="Arial"/>
                <a:cs typeface="Arial"/>
              </a:rPr>
              <a:t>establish </a:t>
            </a:r>
            <a:r>
              <a:rPr sz="1828" spc="21" dirty="0">
                <a:latin typeface="Arial"/>
                <a:cs typeface="Arial"/>
              </a:rPr>
              <a:t>temporal </a:t>
            </a:r>
            <a:r>
              <a:rPr sz="1828" spc="35" dirty="0">
                <a:latin typeface="Arial"/>
                <a:cs typeface="Arial"/>
              </a:rPr>
              <a:t>sequence </a:t>
            </a:r>
            <a:r>
              <a:rPr sz="1828" spc="32" dirty="0">
                <a:latin typeface="Arial"/>
                <a:cs typeface="Arial"/>
              </a:rPr>
              <a:t>hence</a:t>
            </a:r>
            <a:r>
              <a:rPr sz="1828" spc="-60" dirty="0">
                <a:latin typeface="Arial"/>
                <a:cs typeface="Arial"/>
              </a:rPr>
              <a:t> </a:t>
            </a:r>
            <a:r>
              <a:rPr sz="1828" spc="21" dirty="0">
                <a:latin typeface="Arial"/>
                <a:cs typeface="Arial"/>
              </a:rPr>
              <a:t>causality</a:t>
            </a:r>
            <a:endParaRPr sz="1828">
              <a:latin typeface="Arial"/>
              <a:cs typeface="Arial"/>
            </a:endParaRPr>
          </a:p>
          <a:p>
            <a:pPr marL="17859">
              <a:spcBef>
                <a:spcPts val="1561"/>
              </a:spcBef>
            </a:pPr>
            <a:r>
              <a:rPr sz="2355" spc="32" dirty="0">
                <a:latin typeface="Arial"/>
                <a:cs typeface="Arial"/>
              </a:rPr>
              <a:t>Longitudinal</a:t>
            </a:r>
            <a:r>
              <a:rPr sz="2355" spc="4" dirty="0">
                <a:latin typeface="Arial"/>
                <a:cs typeface="Arial"/>
              </a:rPr>
              <a:t> </a:t>
            </a:r>
            <a:r>
              <a:rPr sz="2355" spc="28" dirty="0">
                <a:latin typeface="Arial"/>
                <a:cs typeface="Arial"/>
              </a:rPr>
              <a:t>studies</a:t>
            </a:r>
            <a:endParaRPr sz="2355">
              <a:latin typeface="Arial"/>
              <a:cs typeface="Arial"/>
            </a:endParaRPr>
          </a:p>
          <a:p>
            <a:pPr marL="264756" indent="-229038">
              <a:spcBef>
                <a:spcPts val="1522"/>
              </a:spcBef>
              <a:buSzPct val="75000"/>
              <a:buChar char="-"/>
              <a:tabLst>
                <a:tab pos="264756" algn="l"/>
                <a:tab pos="265202" algn="l"/>
              </a:tabLst>
            </a:pPr>
            <a:r>
              <a:rPr sz="1828" spc="35" dirty="0">
                <a:latin typeface="Arial"/>
                <a:cs typeface="Arial"/>
              </a:rPr>
              <a:t>type </a:t>
            </a:r>
            <a:r>
              <a:rPr sz="1828" spc="7" dirty="0">
                <a:latin typeface="Arial"/>
                <a:cs typeface="Arial"/>
              </a:rPr>
              <a:t>of </a:t>
            </a:r>
            <a:r>
              <a:rPr sz="1828" spc="28" dirty="0">
                <a:latin typeface="Arial"/>
                <a:cs typeface="Arial"/>
              </a:rPr>
              <a:t>study </a:t>
            </a:r>
            <a:r>
              <a:rPr sz="1828" spc="7" dirty="0">
                <a:latin typeface="Arial"/>
                <a:cs typeface="Arial"/>
              </a:rPr>
              <a:t>that measures </a:t>
            </a:r>
            <a:r>
              <a:rPr sz="1828" spc="39" dirty="0">
                <a:latin typeface="Arial"/>
                <a:cs typeface="Arial"/>
              </a:rPr>
              <a:t>changes </a:t>
            </a:r>
            <a:r>
              <a:rPr sz="1828" spc="7" dirty="0">
                <a:latin typeface="Arial"/>
                <a:cs typeface="Arial"/>
              </a:rPr>
              <a:t>in </a:t>
            </a:r>
            <a:r>
              <a:rPr sz="1828" spc="21" dirty="0">
                <a:latin typeface="Arial"/>
                <a:cs typeface="Arial"/>
              </a:rPr>
              <a:t>variables </a:t>
            </a:r>
            <a:r>
              <a:rPr sz="1828" spc="11" dirty="0">
                <a:latin typeface="Arial"/>
                <a:cs typeface="Arial"/>
              </a:rPr>
              <a:t>over</a:t>
            </a:r>
            <a:r>
              <a:rPr sz="1828" spc="-130" dirty="0">
                <a:latin typeface="Arial"/>
                <a:cs typeface="Arial"/>
              </a:rPr>
              <a:t> </a:t>
            </a:r>
            <a:r>
              <a:rPr sz="1828" spc="11" dirty="0">
                <a:latin typeface="Arial"/>
                <a:cs typeface="Arial"/>
              </a:rPr>
              <a:t>time</a:t>
            </a:r>
            <a:endParaRPr sz="1828">
              <a:latin typeface="Arial"/>
              <a:cs typeface="Arial"/>
            </a:endParaRPr>
          </a:p>
          <a:p>
            <a:pPr marL="264756" indent="-229038">
              <a:spcBef>
                <a:spcPts val="1505"/>
              </a:spcBef>
              <a:buSzPct val="75000"/>
              <a:buChar char="-"/>
              <a:tabLst>
                <a:tab pos="264756" algn="l"/>
                <a:tab pos="265202" algn="l"/>
              </a:tabLst>
            </a:pPr>
            <a:r>
              <a:rPr sz="1828" spc="-11" dirty="0">
                <a:latin typeface="Arial"/>
                <a:cs typeface="Arial"/>
              </a:rPr>
              <a:t>however, </a:t>
            </a:r>
            <a:r>
              <a:rPr sz="1828" spc="28" dirty="0">
                <a:latin typeface="Arial"/>
                <a:cs typeface="Arial"/>
              </a:rPr>
              <a:t>impossible </a:t>
            </a:r>
            <a:r>
              <a:rPr sz="1828" spc="7" dirty="0">
                <a:latin typeface="Arial"/>
                <a:cs typeface="Arial"/>
              </a:rPr>
              <a:t>to </a:t>
            </a:r>
            <a:r>
              <a:rPr sz="1828" spc="39" dirty="0">
                <a:latin typeface="Arial"/>
                <a:cs typeface="Arial"/>
              </a:rPr>
              <a:t>exclude </a:t>
            </a:r>
            <a:r>
              <a:rPr sz="1828" spc="7" dirty="0">
                <a:latin typeface="Arial"/>
                <a:cs typeface="Arial"/>
              </a:rPr>
              <a:t>other</a:t>
            </a:r>
            <a:r>
              <a:rPr sz="1828" spc="-46" dirty="0">
                <a:latin typeface="Arial"/>
                <a:cs typeface="Arial"/>
              </a:rPr>
              <a:t> </a:t>
            </a:r>
            <a:r>
              <a:rPr sz="1828" spc="18" dirty="0">
                <a:latin typeface="Arial"/>
                <a:cs typeface="Arial"/>
              </a:rPr>
              <a:t>explanations</a:t>
            </a:r>
            <a:endParaRPr sz="1828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2220516" y="3684773"/>
            <a:ext cx="131266" cy="282696"/>
          </a:xfrm>
          <a:prstGeom prst="rect">
            <a:avLst/>
          </a:prstGeom>
        </p:spPr>
        <p:txBody>
          <a:bodyPr vert="horz" wrap="square" lIns="0" tIns="12055" rIns="0" bIns="0" rtlCol="0">
            <a:spAutoFit/>
          </a:bodyPr>
          <a:lstStyle/>
          <a:p>
            <a:pPr marL="8929">
              <a:spcBef>
                <a:spcPts val="95"/>
              </a:spcBef>
            </a:pPr>
            <a:r>
              <a:rPr sz="1758" spc="274" dirty="0">
                <a:latin typeface="Arial"/>
                <a:cs typeface="Arial"/>
              </a:rPr>
              <a:t>•</a:t>
            </a:r>
            <a:endParaRPr sz="1758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2220516" y="5443350"/>
            <a:ext cx="7317432" cy="778959"/>
          </a:xfrm>
          <a:prstGeom prst="rect">
            <a:avLst/>
          </a:prstGeom>
        </p:spPr>
        <p:txBody>
          <a:bodyPr vert="horz" wrap="square" lIns="0" tIns="34826" rIns="0" bIns="0" rtlCol="0">
            <a:spAutoFit/>
          </a:bodyPr>
          <a:lstStyle/>
          <a:p>
            <a:pPr marL="250022" marR="3572" indent="-241093">
              <a:lnSpc>
                <a:spcPts val="2883"/>
              </a:lnSpc>
              <a:spcBef>
                <a:spcPts val="274"/>
              </a:spcBef>
            </a:pPr>
            <a:r>
              <a:rPr sz="2496" spc="7" dirty="0">
                <a:latin typeface="Arial"/>
                <a:cs typeface="Arial"/>
              </a:rPr>
              <a:t>Unless doing a </a:t>
            </a:r>
            <a:r>
              <a:rPr sz="2496" spc="4" dirty="0">
                <a:latin typeface="Arial"/>
                <a:cs typeface="Arial"/>
              </a:rPr>
              <a:t>true </a:t>
            </a:r>
            <a:r>
              <a:rPr sz="2496" spc="7" dirty="0">
                <a:latin typeface="Arial"/>
                <a:cs typeface="Arial"/>
              </a:rPr>
              <a:t>experiment, </a:t>
            </a:r>
            <a:r>
              <a:rPr sz="2496" spc="-4" dirty="0">
                <a:latin typeface="Arial"/>
                <a:cs typeface="Arial"/>
              </a:rPr>
              <a:t>difficult </a:t>
            </a:r>
            <a:r>
              <a:rPr sz="2496" spc="4" dirty="0">
                <a:latin typeface="Arial"/>
                <a:cs typeface="Arial"/>
              </a:rPr>
              <a:t>to eliminate  </a:t>
            </a:r>
            <a:r>
              <a:rPr sz="2496" spc="7" dirty="0">
                <a:latin typeface="Arial"/>
                <a:cs typeface="Arial"/>
              </a:rPr>
              <a:t>confounds</a:t>
            </a:r>
            <a:endParaRPr sz="2496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ject 7"/>
          <p:cNvSpPr txBox="1">
            <a:spLocks noGrp="1"/>
          </p:cNvSpPr>
          <p:nvPr>
            <p:ph type="sldNum" sz="quarter" idx="7"/>
          </p:nvPr>
        </p:nvSpPr>
        <p:spPr>
          <a:xfrm>
            <a:off x="6330848" y="9340851"/>
            <a:ext cx="330834" cy="25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b="0" i="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8100">
              <a:lnSpc>
                <a:spcPts val="1845"/>
              </a:lnSpc>
            </a:pPr>
            <a:fld id="{81D60167-4931-47E6-BA6A-407CBD079E47}" type="slidenum">
              <a:rPr lang="en-GB" spc="-5" smtClean="0"/>
              <a:pPr marL="38100">
                <a:lnSpc>
                  <a:spcPts val="1845"/>
                </a:lnSpc>
              </a:pPr>
              <a:t>42</a:t>
            </a:fld>
            <a:endParaRPr spc="-4" dirty="0"/>
          </a:p>
        </p:txBody>
      </p:sp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579971" y="612576"/>
            <a:ext cx="5032325" cy="655348"/>
          </a:xfrm>
          <a:prstGeom prst="rect">
            <a:avLst/>
          </a:prstGeom>
        </p:spPr>
        <p:txBody>
          <a:bodyPr vert="horz" wrap="square" lIns="0" tIns="8930" rIns="0" bIns="0" rtlCol="0" anchor="t">
            <a:spAutoFit/>
          </a:bodyPr>
          <a:lstStyle/>
          <a:p>
            <a:pPr marL="8929">
              <a:spcBef>
                <a:spcPts val="70"/>
              </a:spcBef>
            </a:pPr>
            <a:r>
              <a:rPr spc="-28" dirty="0"/>
              <a:t>External</a:t>
            </a:r>
            <a:r>
              <a:rPr spc="-39" dirty="0"/>
              <a:t> </a:t>
            </a:r>
            <a:r>
              <a:rPr spc="35" dirty="0"/>
              <a:t>validity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220516" y="2556480"/>
            <a:ext cx="138410" cy="301085"/>
          </a:xfrm>
          <a:prstGeom prst="rect">
            <a:avLst/>
          </a:prstGeom>
        </p:spPr>
        <p:txBody>
          <a:bodyPr vert="horz" wrap="square" lIns="0" tIns="8930" rIns="0" bIns="0" rtlCol="0">
            <a:spAutoFit/>
          </a:bodyPr>
          <a:lstStyle/>
          <a:p>
            <a:pPr marL="8929">
              <a:spcBef>
                <a:spcPts val="70"/>
              </a:spcBef>
            </a:pPr>
            <a:r>
              <a:rPr sz="1898" spc="281" dirty="0">
                <a:latin typeface="Arial"/>
                <a:cs typeface="Arial"/>
              </a:rPr>
              <a:t>•</a:t>
            </a:r>
            <a:endParaRPr sz="1898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2533055" y="2506742"/>
            <a:ext cx="7254478" cy="1177606"/>
          </a:xfrm>
          <a:prstGeom prst="rect">
            <a:avLst/>
          </a:prstGeom>
        </p:spPr>
        <p:txBody>
          <a:bodyPr vert="horz" wrap="square" lIns="0" tIns="23217" rIns="0" bIns="0" rtlCol="0">
            <a:spAutoFit/>
          </a:bodyPr>
          <a:lstStyle/>
          <a:p>
            <a:pPr marL="8929" marR="3572" algn="just">
              <a:lnSpc>
                <a:spcPts val="3023"/>
              </a:lnSpc>
              <a:spcBef>
                <a:spcPts val="183"/>
              </a:spcBef>
            </a:pPr>
            <a:r>
              <a:rPr sz="2531" spc="-25" dirty="0">
                <a:latin typeface="Arial"/>
                <a:cs typeface="Arial"/>
              </a:rPr>
              <a:t>Extent </a:t>
            </a:r>
            <a:r>
              <a:rPr sz="2531" dirty="0">
                <a:latin typeface="Arial"/>
                <a:cs typeface="Arial"/>
              </a:rPr>
              <a:t>to </a:t>
            </a:r>
            <a:r>
              <a:rPr sz="2531" spc="25" dirty="0">
                <a:latin typeface="Arial"/>
                <a:cs typeface="Arial"/>
              </a:rPr>
              <a:t>which </a:t>
            </a:r>
            <a:r>
              <a:rPr sz="2531" spc="-4" dirty="0">
                <a:latin typeface="Arial"/>
                <a:cs typeface="Arial"/>
              </a:rPr>
              <a:t>a </a:t>
            </a:r>
            <a:r>
              <a:rPr sz="2531" dirty="0">
                <a:latin typeface="Arial"/>
                <a:cs typeface="Arial"/>
              </a:rPr>
              <a:t>set of </a:t>
            </a:r>
            <a:r>
              <a:rPr sz="2531" spc="4" dirty="0">
                <a:latin typeface="Arial"/>
                <a:cs typeface="Arial"/>
              </a:rPr>
              <a:t>research </a:t>
            </a:r>
            <a:r>
              <a:rPr sz="2531" spc="32" dirty="0">
                <a:latin typeface="Arial"/>
                <a:cs typeface="Arial"/>
              </a:rPr>
              <a:t>findings</a:t>
            </a:r>
            <a:r>
              <a:rPr sz="2531" spc="4" dirty="0">
                <a:latin typeface="Arial"/>
                <a:cs typeface="Arial"/>
              </a:rPr>
              <a:t> </a:t>
            </a:r>
            <a:r>
              <a:rPr sz="2531" spc="28" dirty="0">
                <a:latin typeface="Arial"/>
                <a:cs typeface="Arial"/>
              </a:rPr>
              <a:t>provides  </a:t>
            </a:r>
            <a:r>
              <a:rPr sz="2531" spc="-4" dirty="0">
                <a:latin typeface="Arial"/>
                <a:cs typeface="Arial"/>
              </a:rPr>
              <a:t>an </a:t>
            </a:r>
            <a:r>
              <a:rPr sz="2531" spc="35" dirty="0">
                <a:latin typeface="Arial"/>
                <a:cs typeface="Arial"/>
              </a:rPr>
              <a:t>accurate description </a:t>
            </a:r>
            <a:r>
              <a:rPr sz="2531" dirty="0">
                <a:latin typeface="Arial"/>
                <a:cs typeface="Arial"/>
              </a:rPr>
              <a:t>of </a:t>
            </a:r>
            <a:r>
              <a:rPr sz="2531" spc="-4" dirty="0">
                <a:latin typeface="Arial"/>
                <a:cs typeface="Arial"/>
              </a:rPr>
              <a:t>what </a:t>
            </a:r>
            <a:r>
              <a:rPr sz="2531" spc="28" dirty="0">
                <a:latin typeface="Arial"/>
                <a:cs typeface="Arial"/>
              </a:rPr>
              <a:t>typically </a:t>
            </a:r>
            <a:r>
              <a:rPr sz="2531" spc="39" dirty="0">
                <a:latin typeface="Arial"/>
                <a:cs typeface="Arial"/>
              </a:rPr>
              <a:t>happens  </a:t>
            </a:r>
            <a:r>
              <a:rPr sz="2531" spc="-4" dirty="0">
                <a:latin typeface="Arial"/>
                <a:cs typeface="Arial"/>
              </a:rPr>
              <a:t>in </a:t>
            </a:r>
            <a:r>
              <a:rPr sz="2531" dirty="0">
                <a:latin typeface="Arial"/>
                <a:cs typeface="Arial"/>
              </a:rPr>
              <a:t>the </a:t>
            </a:r>
            <a:r>
              <a:rPr sz="2531" spc="-14" dirty="0">
                <a:latin typeface="Arial"/>
                <a:cs typeface="Arial"/>
              </a:rPr>
              <a:t>real</a:t>
            </a:r>
            <a:r>
              <a:rPr sz="2531" dirty="0">
                <a:latin typeface="Arial"/>
                <a:cs typeface="Arial"/>
              </a:rPr>
              <a:t> </a:t>
            </a:r>
            <a:r>
              <a:rPr sz="2531" spc="25" dirty="0">
                <a:latin typeface="Arial"/>
                <a:cs typeface="Arial"/>
              </a:rPr>
              <a:t>world</a:t>
            </a:r>
            <a:endParaRPr sz="2531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2220516" y="3904863"/>
            <a:ext cx="138410" cy="301085"/>
          </a:xfrm>
          <a:prstGeom prst="rect">
            <a:avLst/>
          </a:prstGeom>
        </p:spPr>
        <p:txBody>
          <a:bodyPr vert="horz" wrap="square" lIns="0" tIns="8930" rIns="0" bIns="0" rtlCol="0">
            <a:spAutoFit/>
          </a:bodyPr>
          <a:lstStyle/>
          <a:p>
            <a:pPr marL="8929">
              <a:spcBef>
                <a:spcPts val="70"/>
              </a:spcBef>
            </a:pPr>
            <a:r>
              <a:rPr sz="1898" spc="281" dirty="0">
                <a:latin typeface="Arial"/>
                <a:cs typeface="Arial"/>
              </a:rPr>
              <a:t>•</a:t>
            </a:r>
            <a:endParaRPr sz="1898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2497336" y="3855125"/>
            <a:ext cx="6136035" cy="1723974"/>
          </a:xfrm>
          <a:prstGeom prst="rect">
            <a:avLst/>
          </a:prstGeom>
        </p:spPr>
        <p:txBody>
          <a:bodyPr vert="horz" wrap="square" lIns="0" tIns="8930" rIns="0" bIns="0" rtlCol="0">
            <a:spAutoFit/>
          </a:bodyPr>
          <a:lstStyle/>
          <a:p>
            <a:pPr marL="44647">
              <a:spcBef>
                <a:spcPts val="70"/>
              </a:spcBef>
            </a:pPr>
            <a:r>
              <a:rPr sz="2531" spc="25" dirty="0">
                <a:latin typeface="Arial"/>
                <a:cs typeface="Arial"/>
              </a:rPr>
              <a:t>Associated </a:t>
            </a:r>
            <a:r>
              <a:rPr sz="2531" spc="-4" dirty="0">
                <a:latin typeface="Arial"/>
                <a:cs typeface="Arial"/>
              </a:rPr>
              <a:t>with </a:t>
            </a:r>
            <a:r>
              <a:rPr sz="2531" spc="39" dirty="0">
                <a:latin typeface="Arial"/>
                <a:cs typeface="Arial"/>
              </a:rPr>
              <a:t>boundary</a:t>
            </a:r>
            <a:r>
              <a:rPr sz="2531" spc="-18" dirty="0">
                <a:latin typeface="Arial"/>
                <a:cs typeface="Arial"/>
              </a:rPr>
              <a:t> </a:t>
            </a:r>
            <a:r>
              <a:rPr sz="2531" spc="25" dirty="0">
                <a:latin typeface="Arial"/>
                <a:cs typeface="Arial"/>
              </a:rPr>
              <a:t>conditions</a:t>
            </a:r>
            <a:endParaRPr sz="2531">
              <a:latin typeface="Arial"/>
              <a:cs typeface="Arial"/>
            </a:endParaRPr>
          </a:p>
          <a:p>
            <a:pPr marL="287526" marR="39289" indent="-243325">
              <a:lnSpc>
                <a:spcPct val="101200"/>
              </a:lnSpc>
              <a:spcBef>
                <a:spcPts val="1561"/>
              </a:spcBef>
              <a:buSzPct val="75000"/>
              <a:buChar char="-"/>
              <a:tabLst>
                <a:tab pos="287526" algn="l"/>
                <a:tab pos="287972" algn="l"/>
              </a:tabLst>
            </a:pPr>
            <a:r>
              <a:rPr sz="1969" spc="4" dirty="0">
                <a:latin typeface="Arial"/>
                <a:cs typeface="Arial"/>
              </a:rPr>
              <a:t>Generalisability </a:t>
            </a:r>
            <a:r>
              <a:rPr sz="1969" spc="-4" dirty="0">
                <a:latin typeface="Arial"/>
                <a:cs typeface="Arial"/>
              </a:rPr>
              <a:t>with </a:t>
            </a:r>
            <a:r>
              <a:rPr sz="1969" spc="25" dirty="0">
                <a:latin typeface="Arial"/>
                <a:cs typeface="Arial"/>
              </a:rPr>
              <a:t>respect </a:t>
            </a:r>
            <a:r>
              <a:rPr sz="1969" dirty="0">
                <a:latin typeface="Arial"/>
                <a:cs typeface="Arial"/>
              </a:rPr>
              <a:t>to </a:t>
            </a:r>
            <a:r>
              <a:rPr sz="1969" spc="18" dirty="0">
                <a:latin typeface="Arial"/>
                <a:cs typeface="Arial"/>
              </a:rPr>
              <a:t>populations </a:t>
            </a:r>
            <a:r>
              <a:rPr sz="1969" spc="25" dirty="0">
                <a:latin typeface="Arial"/>
                <a:cs typeface="Arial"/>
              </a:rPr>
              <a:t>(people,  </a:t>
            </a:r>
            <a:r>
              <a:rPr sz="1969" spc="21" dirty="0">
                <a:latin typeface="Arial"/>
                <a:cs typeface="Arial"/>
              </a:rPr>
              <a:t>companies,</a:t>
            </a:r>
            <a:r>
              <a:rPr sz="1969" spc="-4" dirty="0">
                <a:latin typeface="Arial"/>
                <a:cs typeface="Arial"/>
              </a:rPr>
              <a:t> </a:t>
            </a:r>
            <a:r>
              <a:rPr sz="1969" spc="25" dirty="0">
                <a:latin typeface="Arial"/>
                <a:cs typeface="Arial"/>
              </a:rPr>
              <a:t>etc)</a:t>
            </a:r>
            <a:endParaRPr sz="1969">
              <a:latin typeface="Arial"/>
              <a:cs typeface="Arial"/>
            </a:endParaRPr>
          </a:p>
          <a:p>
            <a:pPr marL="287526" indent="-243325">
              <a:spcBef>
                <a:spcPts val="1575"/>
              </a:spcBef>
              <a:buSzPct val="75000"/>
              <a:buChar char="-"/>
              <a:tabLst>
                <a:tab pos="287526" algn="l"/>
                <a:tab pos="287972" algn="l"/>
              </a:tabLst>
            </a:pPr>
            <a:r>
              <a:rPr sz="1969" spc="4" dirty="0">
                <a:latin typeface="Arial"/>
                <a:cs typeface="Arial"/>
              </a:rPr>
              <a:t>Generalisability </a:t>
            </a:r>
            <a:r>
              <a:rPr sz="1969" spc="-4" dirty="0">
                <a:latin typeface="Arial"/>
                <a:cs typeface="Arial"/>
              </a:rPr>
              <a:t>with </a:t>
            </a:r>
            <a:r>
              <a:rPr sz="1969" spc="25" dirty="0">
                <a:latin typeface="Arial"/>
                <a:cs typeface="Arial"/>
              </a:rPr>
              <a:t>respect </a:t>
            </a:r>
            <a:r>
              <a:rPr sz="1969" dirty="0">
                <a:latin typeface="Arial"/>
                <a:cs typeface="Arial"/>
              </a:rPr>
              <a:t>to</a:t>
            </a:r>
            <a:r>
              <a:rPr sz="1969" spc="-21" dirty="0">
                <a:latin typeface="Arial"/>
                <a:cs typeface="Arial"/>
              </a:rPr>
              <a:t> </a:t>
            </a:r>
            <a:r>
              <a:rPr sz="1969" spc="-4" dirty="0">
                <a:latin typeface="Arial"/>
                <a:cs typeface="Arial"/>
              </a:rPr>
              <a:t>situations</a:t>
            </a:r>
            <a:endParaRPr sz="196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xfrm>
            <a:off x="6330848" y="9340851"/>
            <a:ext cx="330834" cy="25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b="0" i="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8100">
              <a:lnSpc>
                <a:spcPts val="1845"/>
              </a:lnSpc>
            </a:pPr>
            <a:fld id="{81D60167-4931-47E6-BA6A-407CBD079E47}" type="slidenum">
              <a:rPr lang="en-GB" spc="-5" smtClean="0"/>
              <a:pPr marL="38100">
                <a:lnSpc>
                  <a:spcPts val="1845"/>
                </a:lnSpc>
              </a:pPr>
              <a:t>43</a:t>
            </a:fld>
            <a:endParaRPr spc="-4" dirty="0"/>
          </a:p>
        </p:txBody>
      </p:sp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227863" y="655939"/>
            <a:ext cx="7736681" cy="1580485"/>
          </a:xfrm>
          <a:prstGeom prst="rect">
            <a:avLst/>
          </a:prstGeom>
        </p:spPr>
        <p:txBody>
          <a:bodyPr vert="horz" wrap="square" lIns="0" tIns="11609" rIns="0" bIns="0" rtlCol="0" anchor="t">
            <a:spAutoFit/>
          </a:bodyPr>
          <a:lstStyle/>
          <a:p>
            <a:pPr marL="8929">
              <a:spcBef>
                <a:spcPts val="91"/>
              </a:spcBef>
            </a:pPr>
            <a:r>
              <a:rPr sz="5097" spc="18" dirty="0"/>
              <a:t>Internal </a:t>
            </a:r>
            <a:r>
              <a:rPr sz="5097" spc="11" dirty="0"/>
              <a:t>vs </a:t>
            </a:r>
            <a:r>
              <a:rPr sz="5097" spc="18" dirty="0"/>
              <a:t>external</a:t>
            </a:r>
            <a:r>
              <a:rPr sz="5097" spc="-42" dirty="0"/>
              <a:t> </a:t>
            </a:r>
            <a:r>
              <a:rPr sz="5097" spc="42" dirty="0"/>
              <a:t>validity</a:t>
            </a:r>
            <a:endParaRPr sz="5097"/>
          </a:p>
        </p:txBody>
      </p:sp>
      <p:sp>
        <p:nvSpPr>
          <p:cNvPr id="3" name="object 3"/>
          <p:cNvSpPr txBox="1"/>
          <p:nvPr/>
        </p:nvSpPr>
        <p:spPr>
          <a:xfrm>
            <a:off x="2220516" y="2485043"/>
            <a:ext cx="138410" cy="301085"/>
          </a:xfrm>
          <a:prstGeom prst="rect">
            <a:avLst/>
          </a:prstGeom>
        </p:spPr>
        <p:txBody>
          <a:bodyPr vert="horz" wrap="square" lIns="0" tIns="8930" rIns="0" bIns="0" rtlCol="0">
            <a:spAutoFit/>
          </a:bodyPr>
          <a:lstStyle/>
          <a:p>
            <a:pPr marL="8929">
              <a:spcBef>
                <a:spcPts val="70"/>
              </a:spcBef>
            </a:pPr>
            <a:r>
              <a:rPr sz="1898" spc="281" dirty="0">
                <a:latin typeface="Arial"/>
                <a:cs typeface="Arial"/>
              </a:rPr>
              <a:t>•</a:t>
            </a:r>
            <a:endParaRPr sz="1898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2488406" y="2435305"/>
            <a:ext cx="7459861" cy="3187259"/>
          </a:xfrm>
          <a:prstGeom prst="rect">
            <a:avLst/>
          </a:prstGeom>
        </p:spPr>
        <p:txBody>
          <a:bodyPr vert="horz" wrap="square" lIns="0" tIns="23217" rIns="0" bIns="0" rtlCol="0">
            <a:spAutoFit/>
          </a:bodyPr>
          <a:lstStyle/>
          <a:p>
            <a:pPr marL="53576" marR="611662">
              <a:lnSpc>
                <a:spcPts val="3023"/>
              </a:lnSpc>
              <a:spcBef>
                <a:spcPts val="183"/>
              </a:spcBef>
            </a:pPr>
            <a:r>
              <a:rPr sz="2531" spc="-4" dirty="0">
                <a:latin typeface="Arial"/>
                <a:cs typeface="Arial"/>
              </a:rPr>
              <a:t>Studies </a:t>
            </a:r>
            <a:r>
              <a:rPr sz="2531" spc="32" dirty="0">
                <a:latin typeface="Arial"/>
                <a:cs typeface="Arial"/>
              </a:rPr>
              <a:t>high </a:t>
            </a:r>
            <a:r>
              <a:rPr sz="2531" spc="-4" dirty="0">
                <a:latin typeface="Arial"/>
                <a:cs typeface="Arial"/>
              </a:rPr>
              <a:t>on </a:t>
            </a:r>
            <a:r>
              <a:rPr sz="2531" spc="4" dirty="0">
                <a:latin typeface="Arial"/>
                <a:cs typeface="Arial"/>
              </a:rPr>
              <a:t>internal </a:t>
            </a:r>
            <a:r>
              <a:rPr sz="2531" spc="-14" dirty="0">
                <a:latin typeface="Arial"/>
                <a:cs typeface="Arial"/>
              </a:rPr>
              <a:t>validity, </a:t>
            </a:r>
            <a:r>
              <a:rPr sz="2531" spc="-4" dirty="0">
                <a:latin typeface="Arial"/>
                <a:cs typeface="Arial"/>
              </a:rPr>
              <a:t>low on </a:t>
            </a:r>
            <a:r>
              <a:rPr sz="2531" spc="4" dirty="0">
                <a:latin typeface="Arial"/>
                <a:cs typeface="Arial"/>
              </a:rPr>
              <a:t>external  </a:t>
            </a:r>
            <a:r>
              <a:rPr sz="2531" spc="14" dirty="0">
                <a:latin typeface="Arial"/>
                <a:cs typeface="Arial"/>
              </a:rPr>
              <a:t>validity </a:t>
            </a:r>
            <a:r>
              <a:rPr sz="2531" spc="46" dirty="0">
                <a:latin typeface="Arial"/>
                <a:cs typeface="Arial"/>
              </a:rPr>
              <a:t>and </a:t>
            </a:r>
            <a:r>
              <a:rPr sz="2531" spc="35" dirty="0">
                <a:latin typeface="Arial"/>
                <a:cs typeface="Arial"/>
              </a:rPr>
              <a:t>vice</a:t>
            </a:r>
            <a:r>
              <a:rPr sz="2531" spc="-63" dirty="0">
                <a:latin typeface="Arial"/>
                <a:cs typeface="Arial"/>
              </a:rPr>
              <a:t> </a:t>
            </a:r>
            <a:r>
              <a:rPr sz="2531" spc="-4" dirty="0">
                <a:latin typeface="Arial"/>
                <a:cs typeface="Arial"/>
              </a:rPr>
              <a:t>versa</a:t>
            </a:r>
            <a:endParaRPr sz="2531">
              <a:latin typeface="Arial"/>
              <a:cs typeface="Arial"/>
            </a:endParaRPr>
          </a:p>
          <a:p>
            <a:pPr marL="296455" marR="48219" indent="-243325">
              <a:lnSpc>
                <a:spcPct val="101200"/>
              </a:lnSpc>
              <a:spcBef>
                <a:spcPts val="1462"/>
              </a:spcBef>
              <a:buSzPct val="75000"/>
              <a:buChar char="-"/>
              <a:tabLst>
                <a:tab pos="296455" algn="l"/>
                <a:tab pos="296902" algn="l"/>
              </a:tabLst>
            </a:pPr>
            <a:r>
              <a:rPr sz="1969" spc="25" dirty="0">
                <a:latin typeface="Arial"/>
                <a:cs typeface="Arial"/>
              </a:rPr>
              <a:t>e.g. </a:t>
            </a:r>
            <a:r>
              <a:rPr sz="1969" spc="14" dirty="0">
                <a:latin typeface="Arial"/>
                <a:cs typeface="Arial"/>
              </a:rPr>
              <a:t>passive </a:t>
            </a:r>
            <a:r>
              <a:rPr sz="1969" spc="7" dirty="0">
                <a:latin typeface="Arial"/>
                <a:cs typeface="Arial"/>
              </a:rPr>
              <a:t>observational </a:t>
            </a:r>
            <a:r>
              <a:rPr sz="1969" spc="14" dirty="0">
                <a:latin typeface="Arial"/>
                <a:cs typeface="Arial"/>
              </a:rPr>
              <a:t>studies </a:t>
            </a:r>
            <a:r>
              <a:rPr sz="1969" spc="-4" dirty="0">
                <a:latin typeface="Arial"/>
                <a:cs typeface="Arial"/>
              </a:rPr>
              <a:t>in </a:t>
            </a:r>
            <a:r>
              <a:rPr sz="1969" spc="4" dirty="0">
                <a:latin typeface="Arial"/>
                <a:cs typeface="Arial"/>
              </a:rPr>
              <a:t>real-world </a:t>
            </a:r>
            <a:r>
              <a:rPr sz="1969" spc="-4" dirty="0">
                <a:latin typeface="Arial"/>
                <a:cs typeface="Arial"/>
              </a:rPr>
              <a:t>situations </a:t>
            </a:r>
            <a:r>
              <a:rPr sz="1969" dirty="0">
                <a:latin typeface="Arial"/>
                <a:cs typeface="Arial"/>
              </a:rPr>
              <a:t>vs</a:t>
            </a:r>
            <a:r>
              <a:rPr sz="1969" spc="-11" dirty="0">
                <a:latin typeface="Arial"/>
                <a:cs typeface="Arial"/>
              </a:rPr>
              <a:t> </a:t>
            </a:r>
            <a:r>
              <a:rPr sz="1969" spc="35" dirty="0">
                <a:latin typeface="Arial"/>
                <a:cs typeface="Arial"/>
              </a:rPr>
              <a:t>lab  </a:t>
            </a:r>
            <a:r>
              <a:rPr sz="1969" spc="7" dirty="0">
                <a:latin typeface="Arial"/>
                <a:cs typeface="Arial"/>
              </a:rPr>
              <a:t>experiments</a:t>
            </a:r>
            <a:endParaRPr sz="1969">
              <a:latin typeface="Arial"/>
              <a:cs typeface="Arial"/>
            </a:endParaRPr>
          </a:p>
          <a:p>
            <a:pPr marL="296455" marR="426377" indent="-243325">
              <a:lnSpc>
                <a:spcPct val="101200"/>
              </a:lnSpc>
              <a:spcBef>
                <a:spcPts val="1547"/>
              </a:spcBef>
              <a:buSzPct val="75000"/>
              <a:buChar char="-"/>
              <a:tabLst>
                <a:tab pos="296455" algn="l"/>
                <a:tab pos="296902" algn="l"/>
              </a:tabLst>
            </a:pPr>
            <a:r>
              <a:rPr sz="1969" spc="-4" dirty="0">
                <a:latin typeface="Arial"/>
                <a:cs typeface="Arial"/>
              </a:rPr>
              <a:t>you </a:t>
            </a:r>
            <a:r>
              <a:rPr sz="1969" spc="35" dirty="0">
                <a:latin typeface="Arial"/>
                <a:cs typeface="Arial"/>
              </a:rPr>
              <a:t>can </a:t>
            </a:r>
            <a:r>
              <a:rPr sz="1969" spc="-4" dirty="0">
                <a:latin typeface="Arial"/>
                <a:cs typeface="Arial"/>
              </a:rPr>
              <a:t>either </a:t>
            </a:r>
            <a:r>
              <a:rPr sz="1969" spc="53" dirty="0">
                <a:latin typeface="Arial"/>
                <a:cs typeface="Arial"/>
              </a:rPr>
              <a:t>be </a:t>
            </a:r>
            <a:r>
              <a:rPr sz="1969" spc="18" dirty="0">
                <a:latin typeface="Arial"/>
                <a:cs typeface="Arial"/>
              </a:rPr>
              <a:t>certain </a:t>
            </a:r>
            <a:r>
              <a:rPr sz="1969" spc="21" dirty="0">
                <a:latin typeface="Arial"/>
                <a:cs typeface="Arial"/>
              </a:rPr>
              <a:t>about </a:t>
            </a:r>
            <a:r>
              <a:rPr sz="1969" dirty="0">
                <a:latin typeface="Arial"/>
                <a:cs typeface="Arial"/>
              </a:rPr>
              <a:t>the </a:t>
            </a:r>
            <a:r>
              <a:rPr sz="1969" spc="11" dirty="0">
                <a:latin typeface="Arial"/>
                <a:cs typeface="Arial"/>
              </a:rPr>
              <a:t>causality </a:t>
            </a:r>
            <a:r>
              <a:rPr sz="1969" spc="-4" dirty="0">
                <a:latin typeface="Arial"/>
                <a:cs typeface="Arial"/>
              </a:rPr>
              <a:t>or </a:t>
            </a:r>
            <a:r>
              <a:rPr sz="1969" spc="-11" dirty="0">
                <a:latin typeface="Arial"/>
                <a:cs typeface="Arial"/>
              </a:rPr>
              <a:t>more</a:t>
            </a:r>
            <a:r>
              <a:rPr sz="1969" spc="-95" dirty="0">
                <a:latin typeface="Arial"/>
                <a:cs typeface="Arial"/>
              </a:rPr>
              <a:t> </a:t>
            </a:r>
            <a:r>
              <a:rPr sz="1969" spc="18" dirty="0">
                <a:latin typeface="Arial"/>
                <a:cs typeface="Arial"/>
              </a:rPr>
              <a:t>certain  </a:t>
            </a:r>
            <a:r>
              <a:rPr sz="1969" spc="21" dirty="0">
                <a:latin typeface="Arial"/>
                <a:cs typeface="Arial"/>
              </a:rPr>
              <a:t>about </a:t>
            </a:r>
            <a:r>
              <a:rPr sz="1969" dirty="0">
                <a:latin typeface="Arial"/>
                <a:cs typeface="Arial"/>
              </a:rPr>
              <a:t>the</a:t>
            </a:r>
            <a:r>
              <a:rPr sz="1969" spc="-25" dirty="0">
                <a:latin typeface="Arial"/>
                <a:cs typeface="Arial"/>
              </a:rPr>
              <a:t> </a:t>
            </a:r>
            <a:r>
              <a:rPr sz="1969" spc="11" dirty="0">
                <a:latin typeface="Arial"/>
                <a:cs typeface="Arial"/>
              </a:rPr>
              <a:t>generalisability</a:t>
            </a:r>
            <a:endParaRPr sz="1969">
              <a:latin typeface="Arial"/>
              <a:cs typeface="Arial"/>
            </a:endParaRPr>
          </a:p>
          <a:p>
            <a:pPr marL="296455" marR="219216" indent="-243325">
              <a:lnSpc>
                <a:spcPct val="101200"/>
              </a:lnSpc>
              <a:spcBef>
                <a:spcPts val="1547"/>
              </a:spcBef>
              <a:buSzPct val="75000"/>
              <a:buChar char="-"/>
              <a:tabLst>
                <a:tab pos="296455" algn="l"/>
                <a:tab pos="296902" algn="l"/>
              </a:tabLst>
            </a:pPr>
            <a:r>
              <a:rPr sz="1969" dirty="0">
                <a:latin typeface="Arial"/>
                <a:cs typeface="Arial"/>
              </a:rPr>
              <a:t>almost </a:t>
            </a:r>
            <a:r>
              <a:rPr sz="1969" spc="-4" dirty="0">
                <a:latin typeface="Arial"/>
                <a:cs typeface="Arial"/>
              </a:rPr>
              <a:t>no </a:t>
            </a:r>
            <a:r>
              <a:rPr sz="1969" spc="14" dirty="0">
                <a:latin typeface="Arial"/>
                <a:cs typeface="Arial"/>
              </a:rPr>
              <a:t>studies </a:t>
            </a:r>
            <a:r>
              <a:rPr sz="1969" spc="25" dirty="0">
                <a:latin typeface="Arial"/>
                <a:cs typeface="Arial"/>
              </a:rPr>
              <a:t>high </a:t>
            </a:r>
            <a:r>
              <a:rPr sz="1969" spc="-4" dirty="0">
                <a:latin typeface="Arial"/>
                <a:cs typeface="Arial"/>
              </a:rPr>
              <a:t>in </a:t>
            </a:r>
            <a:r>
              <a:rPr sz="1969" spc="21" dirty="0">
                <a:latin typeface="Arial"/>
                <a:cs typeface="Arial"/>
              </a:rPr>
              <a:t>both: </a:t>
            </a:r>
            <a:r>
              <a:rPr sz="1969" spc="14" dirty="0">
                <a:latin typeface="Arial"/>
                <a:cs typeface="Arial"/>
              </a:rPr>
              <a:t>important </a:t>
            </a:r>
            <a:r>
              <a:rPr sz="1969" dirty="0">
                <a:latin typeface="Arial"/>
                <a:cs typeface="Arial"/>
              </a:rPr>
              <a:t>to </a:t>
            </a:r>
            <a:r>
              <a:rPr sz="1969" spc="53" dirty="0">
                <a:latin typeface="Arial"/>
                <a:cs typeface="Arial"/>
              </a:rPr>
              <a:t>do </a:t>
            </a:r>
            <a:r>
              <a:rPr sz="1969" spc="-4" dirty="0">
                <a:latin typeface="Arial"/>
                <a:cs typeface="Arial"/>
              </a:rPr>
              <a:t>several</a:t>
            </a:r>
            <a:r>
              <a:rPr sz="1969" spc="-109" dirty="0">
                <a:latin typeface="Arial"/>
                <a:cs typeface="Arial"/>
              </a:rPr>
              <a:t> </a:t>
            </a:r>
            <a:r>
              <a:rPr sz="1969" spc="14" dirty="0">
                <a:latin typeface="Arial"/>
                <a:cs typeface="Arial"/>
              </a:rPr>
              <a:t>studies  </a:t>
            </a:r>
            <a:r>
              <a:rPr sz="1969" spc="-4" dirty="0">
                <a:latin typeface="Arial"/>
                <a:cs typeface="Arial"/>
              </a:rPr>
              <a:t>in </a:t>
            </a:r>
            <a:r>
              <a:rPr sz="1969" dirty="0">
                <a:latin typeface="Arial"/>
                <a:cs typeface="Arial"/>
              </a:rPr>
              <a:t>different </a:t>
            </a:r>
            <a:r>
              <a:rPr sz="1969" spc="-4" dirty="0">
                <a:latin typeface="Arial"/>
                <a:cs typeface="Arial"/>
              </a:rPr>
              <a:t>ways</a:t>
            </a:r>
            <a:endParaRPr sz="196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xfrm>
            <a:off x="6330848" y="9340851"/>
            <a:ext cx="330834" cy="25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b="0" i="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8100">
              <a:lnSpc>
                <a:spcPts val="1845"/>
              </a:lnSpc>
            </a:pPr>
            <a:fld id="{81D60167-4931-47E6-BA6A-407CBD079E47}" type="slidenum">
              <a:rPr lang="en-GB" spc="-5" smtClean="0"/>
              <a:pPr marL="38100">
                <a:lnSpc>
                  <a:spcPts val="1845"/>
                </a:lnSpc>
              </a:pPr>
              <a:t>44</a:t>
            </a:fld>
            <a:endParaRPr spc="-4" dirty="0"/>
          </a:p>
        </p:txBody>
      </p:sp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328154" y="612576"/>
            <a:ext cx="5535960" cy="655348"/>
          </a:xfrm>
          <a:prstGeom prst="rect">
            <a:avLst/>
          </a:prstGeom>
        </p:spPr>
        <p:txBody>
          <a:bodyPr vert="horz" wrap="square" lIns="0" tIns="8930" rIns="0" bIns="0" rtlCol="0" anchor="t">
            <a:spAutoFit/>
          </a:bodyPr>
          <a:lstStyle/>
          <a:p>
            <a:pPr marL="8929">
              <a:spcBef>
                <a:spcPts val="70"/>
              </a:spcBef>
            </a:pPr>
            <a:r>
              <a:rPr spc="32" dirty="0"/>
              <a:t>Construct</a:t>
            </a:r>
            <a:r>
              <a:rPr spc="-18" dirty="0"/>
              <a:t> </a:t>
            </a:r>
            <a:r>
              <a:rPr spc="35" dirty="0"/>
              <a:t>validity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220516" y="2690426"/>
            <a:ext cx="138410" cy="301085"/>
          </a:xfrm>
          <a:prstGeom prst="rect">
            <a:avLst/>
          </a:prstGeom>
        </p:spPr>
        <p:txBody>
          <a:bodyPr vert="horz" wrap="square" lIns="0" tIns="8930" rIns="0" bIns="0" rtlCol="0">
            <a:spAutoFit/>
          </a:bodyPr>
          <a:lstStyle/>
          <a:p>
            <a:pPr marL="8929">
              <a:spcBef>
                <a:spcPts val="70"/>
              </a:spcBef>
            </a:pPr>
            <a:r>
              <a:rPr sz="1898" spc="281" dirty="0">
                <a:latin typeface="Arial"/>
                <a:cs typeface="Arial"/>
              </a:rPr>
              <a:t>•</a:t>
            </a:r>
            <a:endParaRPr sz="1898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2497336" y="2640687"/>
            <a:ext cx="7090172" cy="2767528"/>
          </a:xfrm>
          <a:prstGeom prst="rect">
            <a:avLst/>
          </a:prstGeom>
        </p:spPr>
        <p:txBody>
          <a:bodyPr vert="horz" wrap="square" lIns="0" tIns="23217" rIns="0" bIns="0" rtlCol="0">
            <a:spAutoFit/>
          </a:bodyPr>
          <a:lstStyle/>
          <a:p>
            <a:pPr marL="44647" marR="30360">
              <a:lnSpc>
                <a:spcPts val="3023"/>
              </a:lnSpc>
              <a:spcBef>
                <a:spcPts val="183"/>
              </a:spcBef>
            </a:pPr>
            <a:r>
              <a:rPr sz="2531" spc="-49" dirty="0">
                <a:latin typeface="Arial"/>
                <a:cs typeface="Arial"/>
              </a:rPr>
              <a:t>The </a:t>
            </a:r>
            <a:r>
              <a:rPr sz="2531" dirty="0">
                <a:latin typeface="Arial"/>
                <a:cs typeface="Arial"/>
              </a:rPr>
              <a:t>extent to </a:t>
            </a:r>
            <a:r>
              <a:rPr sz="2531" spc="25" dirty="0">
                <a:latin typeface="Arial"/>
                <a:cs typeface="Arial"/>
              </a:rPr>
              <a:t>which </a:t>
            </a:r>
            <a:r>
              <a:rPr sz="2531" dirty="0">
                <a:latin typeface="Arial"/>
                <a:cs typeface="Arial"/>
              </a:rPr>
              <a:t>the </a:t>
            </a:r>
            <a:r>
              <a:rPr sz="2531" spc="35" dirty="0">
                <a:latin typeface="Arial"/>
                <a:cs typeface="Arial"/>
              </a:rPr>
              <a:t>independent </a:t>
            </a:r>
            <a:r>
              <a:rPr sz="2531" spc="46" dirty="0">
                <a:latin typeface="Arial"/>
                <a:cs typeface="Arial"/>
              </a:rPr>
              <a:t>and  dependent </a:t>
            </a:r>
            <a:r>
              <a:rPr sz="2531" spc="14" dirty="0">
                <a:latin typeface="Arial"/>
                <a:cs typeface="Arial"/>
              </a:rPr>
              <a:t>variables </a:t>
            </a:r>
            <a:r>
              <a:rPr sz="2531" dirty="0">
                <a:latin typeface="Arial"/>
                <a:cs typeface="Arial"/>
              </a:rPr>
              <a:t>truly </a:t>
            </a:r>
            <a:r>
              <a:rPr sz="2531" spc="4" dirty="0">
                <a:latin typeface="Arial"/>
                <a:cs typeface="Arial"/>
              </a:rPr>
              <a:t>represent </a:t>
            </a:r>
            <a:r>
              <a:rPr sz="2531" dirty="0">
                <a:latin typeface="Arial"/>
                <a:cs typeface="Arial"/>
              </a:rPr>
              <a:t>the</a:t>
            </a:r>
            <a:r>
              <a:rPr sz="2531" spc="-77" dirty="0">
                <a:latin typeface="Arial"/>
                <a:cs typeface="Arial"/>
              </a:rPr>
              <a:t> </a:t>
            </a:r>
            <a:r>
              <a:rPr sz="2531" spc="28" dirty="0">
                <a:latin typeface="Arial"/>
                <a:cs typeface="Arial"/>
              </a:rPr>
              <a:t>abstract,  </a:t>
            </a:r>
            <a:r>
              <a:rPr sz="2531" spc="21" dirty="0">
                <a:latin typeface="Arial"/>
                <a:cs typeface="Arial"/>
              </a:rPr>
              <a:t>hypothetical </a:t>
            </a:r>
            <a:r>
              <a:rPr sz="2531" spc="14" dirty="0">
                <a:latin typeface="Arial"/>
                <a:cs typeface="Arial"/>
              </a:rPr>
              <a:t>variables </a:t>
            </a:r>
            <a:r>
              <a:rPr sz="2531" dirty="0">
                <a:latin typeface="Arial"/>
                <a:cs typeface="Arial"/>
              </a:rPr>
              <a:t>of</a:t>
            </a:r>
            <a:r>
              <a:rPr sz="2531" spc="-39" dirty="0">
                <a:latin typeface="Arial"/>
                <a:cs typeface="Arial"/>
              </a:rPr>
              <a:t> </a:t>
            </a:r>
            <a:r>
              <a:rPr sz="2531" spc="-7" dirty="0">
                <a:latin typeface="Arial"/>
                <a:cs typeface="Arial"/>
              </a:rPr>
              <a:t>interest</a:t>
            </a:r>
            <a:endParaRPr sz="2531">
              <a:latin typeface="Arial"/>
              <a:cs typeface="Arial"/>
            </a:endParaRPr>
          </a:p>
          <a:p>
            <a:pPr marL="287526" marR="537995" indent="-243325">
              <a:lnSpc>
                <a:spcPct val="101200"/>
              </a:lnSpc>
              <a:spcBef>
                <a:spcPts val="1462"/>
              </a:spcBef>
              <a:buSzPct val="75000"/>
              <a:buChar char="-"/>
              <a:tabLst>
                <a:tab pos="287526" algn="l"/>
                <a:tab pos="287972" algn="l"/>
              </a:tabLst>
            </a:pPr>
            <a:r>
              <a:rPr sz="1969" spc="28" dirty="0">
                <a:latin typeface="Arial"/>
                <a:cs typeface="Arial"/>
              </a:rPr>
              <a:t>direct </a:t>
            </a:r>
            <a:r>
              <a:rPr sz="1969" spc="7" dirty="0">
                <a:latin typeface="Arial"/>
                <a:cs typeface="Arial"/>
              </a:rPr>
              <a:t>reflection </a:t>
            </a:r>
            <a:r>
              <a:rPr sz="1969" dirty="0">
                <a:latin typeface="Arial"/>
                <a:cs typeface="Arial"/>
              </a:rPr>
              <a:t>of the </a:t>
            </a:r>
            <a:r>
              <a:rPr sz="1969" spc="14" dirty="0">
                <a:latin typeface="Arial"/>
                <a:cs typeface="Arial"/>
              </a:rPr>
              <a:t>quality </a:t>
            </a:r>
            <a:r>
              <a:rPr sz="1969" dirty="0">
                <a:latin typeface="Arial"/>
                <a:cs typeface="Arial"/>
              </a:rPr>
              <a:t>of </a:t>
            </a:r>
            <a:r>
              <a:rPr sz="1969" spc="-11" dirty="0">
                <a:latin typeface="Arial"/>
                <a:cs typeface="Arial"/>
              </a:rPr>
              <a:t>researcher’s</a:t>
            </a:r>
            <a:r>
              <a:rPr sz="1969" spc="-63" dirty="0">
                <a:latin typeface="Arial"/>
                <a:cs typeface="Arial"/>
              </a:rPr>
              <a:t> </a:t>
            </a:r>
            <a:r>
              <a:rPr sz="1969" spc="7" dirty="0">
                <a:latin typeface="Arial"/>
                <a:cs typeface="Arial"/>
              </a:rPr>
              <a:t>operational  definitions</a:t>
            </a:r>
            <a:endParaRPr sz="1969">
              <a:latin typeface="Arial"/>
              <a:cs typeface="Arial"/>
            </a:endParaRPr>
          </a:p>
          <a:p>
            <a:pPr marL="287526" marR="54023" indent="-243325">
              <a:lnSpc>
                <a:spcPct val="101200"/>
              </a:lnSpc>
              <a:spcBef>
                <a:spcPts val="1547"/>
              </a:spcBef>
              <a:buSzPct val="75000"/>
              <a:buChar char="-"/>
              <a:tabLst>
                <a:tab pos="287526" algn="l"/>
                <a:tab pos="287972" algn="l"/>
              </a:tabLst>
            </a:pPr>
            <a:r>
              <a:rPr sz="1969" spc="53" dirty="0">
                <a:latin typeface="Arial"/>
                <a:cs typeface="Arial"/>
              </a:rPr>
              <a:t>good </a:t>
            </a:r>
            <a:r>
              <a:rPr sz="1969" spc="35" dirty="0">
                <a:latin typeface="Arial"/>
                <a:cs typeface="Arial"/>
              </a:rPr>
              <a:t>job </a:t>
            </a:r>
            <a:r>
              <a:rPr sz="1969" dirty="0">
                <a:latin typeface="Arial"/>
                <a:cs typeface="Arial"/>
              </a:rPr>
              <a:t>of </a:t>
            </a:r>
            <a:r>
              <a:rPr sz="1969" spc="25" dirty="0">
                <a:latin typeface="Arial"/>
                <a:cs typeface="Arial"/>
              </a:rPr>
              <a:t>converting </a:t>
            </a:r>
            <a:r>
              <a:rPr sz="1969" dirty="0">
                <a:latin typeface="Arial"/>
                <a:cs typeface="Arial"/>
              </a:rPr>
              <a:t>the </a:t>
            </a:r>
            <a:r>
              <a:rPr sz="1969" spc="25" dirty="0">
                <a:latin typeface="Arial"/>
                <a:cs typeface="Arial"/>
              </a:rPr>
              <a:t>abstract </a:t>
            </a:r>
            <a:r>
              <a:rPr sz="1969" dirty="0">
                <a:latin typeface="Arial"/>
                <a:cs typeface="Arial"/>
              </a:rPr>
              <a:t>to the </a:t>
            </a:r>
            <a:r>
              <a:rPr sz="1969" spc="21" dirty="0">
                <a:latin typeface="Arial"/>
                <a:cs typeface="Arial"/>
              </a:rPr>
              <a:t>observable </a:t>
            </a:r>
            <a:r>
              <a:rPr sz="1969" spc="148" dirty="0">
                <a:latin typeface="Arial"/>
                <a:cs typeface="Arial"/>
              </a:rPr>
              <a:t>=</a:t>
            </a:r>
            <a:r>
              <a:rPr sz="1969" spc="-183" dirty="0">
                <a:latin typeface="Arial"/>
                <a:cs typeface="Arial"/>
              </a:rPr>
              <a:t> </a:t>
            </a:r>
            <a:r>
              <a:rPr sz="1969" spc="25" dirty="0">
                <a:latin typeface="Arial"/>
                <a:cs typeface="Arial"/>
              </a:rPr>
              <a:t>high  </a:t>
            </a:r>
            <a:r>
              <a:rPr sz="1969" spc="21" dirty="0">
                <a:latin typeface="Arial"/>
                <a:cs typeface="Arial"/>
              </a:rPr>
              <a:t>construct</a:t>
            </a:r>
            <a:r>
              <a:rPr sz="1969" spc="-4" dirty="0">
                <a:latin typeface="Arial"/>
                <a:cs typeface="Arial"/>
              </a:rPr>
              <a:t> </a:t>
            </a:r>
            <a:r>
              <a:rPr sz="1969" spc="11" dirty="0">
                <a:latin typeface="Arial"/>
                <a:cs typeface="Arial"/>
              </a:rPr>
              <a:t>validity</a:t>
            </a:r>
            <a:endParaRPr sz="196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066227" y="332191"/>
            <a:ext cx="6545064" cy="1472809"/>
          </a:xfrm>
          <a:prstGeom prst="rect">
            <a:avLst/>
          </a:prstGeom>
        </p:spPr>
        <p:txBody>
          <a:bodyPr vert="horz" wrap="square" lIns="0" tIns="36165" rIns="0" bIns="0" rtlCol="0" anchor="t">
            <a:spAutoFit/>
          </a:bodyPr>
          <a:lstStyle/>
          <a:p>
            <a:pPr marL="1212162" marR="3572" indent="-1203679">
              <a:lnSpc>
                <a:spcPts val="5625"/>
              </a:lnSpc>
              <a:spcBef>
                <a:spcPts val="285"/>
              </a:spcBef>
            </a:pPr>
            <a:r>
              <a:rPr sz="4711" spc="32" dirty="0"/>
              <a:t>Chocolate </a:t>
            </a:r>
            <a:r>
              <a:rPr sz="4711" spc="4" dirty="0"/>
              <a:t>&amp;</a:t>
            </a:r>
            <a:r>
              <a:rPr sz="4711" spc="-95" dirty="0"/>
              <a:t> </a:t>
            </a:r>
            <a:r>
              <a:rPr sz="4711" spc="53" dirty="0"/>
              <a:t>Nobel  </a:t>
            </a:r>
            <a:r>
              <a:rPr sz="4711" spc="-11" dirty="0"/>
              <a:t>Laureates</a:t>
            </a:r>
            <a:endParaRPr sz="4711" dirty="0"/>
          </a:p>
        </p:txBody>
      </p:sp>
      <p:sp>
        <p:nvSpPr>
          <p:cNvPr id="3" name="object 3"/>
          <p:cNvSpPr txBox="1"/>
          <p:nvPr/>
        </p:nvSpPr>
        <p:spPr>
          <a:xfrm>
            <a:off x="2229445" y="3866555"/>
            <a:ext cx="2027486" cy="43601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3410"/>
              </a:lnSpc>
            </a:pPr>
            <a:r>
              <a:rPr sz="3955" spc="590" baseline="5925" dirty="0">
                <a:latin typeface="Arial"/>
                <a:cs typeface="Arial"/>
              </a:rPr>
              <a:t>•</a:t>
            </a:r>
            <a:r>
              <a:rPr sz="3955" spc="264" baseline="5925" dirty="0">
                <a:latin typeface="Arial"/>
                <a:cs typeface="Arial"/>
              </a:rPr>
              <a:t> </a:t>
            </a:r>
            <a:r>
              <a:rPr sz="3516" spc="-4" dirty="0">
                <a:latin typeface="Arial"/>
                <a:cs typeface="Arial"/>
              </a:rPr>
              <a:t>7777777</a:t>
            </a:r>
            <a:endParaRPr sz="3516">
              <a:latin typeface="Arial"/>
              <a:cs typeface="Arial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1925836" y="2369617"/>
            <a:ext cx="4338934" cy="3479328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sz="1266"/>
          </a:p>
        </p:txBody>
      </p:sp>
      <p:sp>
        <p:nvSpPr>
          <p:cNvPr id="5" name="object 5"/>
          <p:cNvSpPr txBox="1"/>
          <p:nvPr/>
        </p:nvSpPr>
        <p:spPr>
          <a:xfrm>
            <a:off x="1965822" y="5603593"/>
            <a:ext cx="1296590" cy="182142"/>
          </a:xfrm>
          <a:prstGeom prst="rect">
            <a:avLst/>
          </a:prstGeom>
        </p:spPr>
        <p:txBody>
          <a:bodyPr vert="horz" wrap="square" lIns="0" tIns="8930" rIns="0" bIns="0" rtlCol="0">
            <a:spAutoFit/>
          </a:bodyPr>
          <a:lstStyle/>
          <a:p>
            <a:pPr marL="8929">
              <a:spcBef>
                <a:spcPts val="70"/>
              </a:spcBef>
            </a:pPr>
            <a:r>
              <a:rPr sz="1125" spc="-4" dirty="0">
                <a:solidFill>
                  <a:srgbClr val="FFFFFF"/>
                </a:solidFill>
                <a:latin typeface="Arial"/>
                <a:cs typeface="Arial"/>
              </a:rPr>
              <a:t>CC Jonathan</a:t>
            </a:r>
            <a:r>
              <a:rPr sz="1125" spc="-3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125" dirty="0">
                <a:solidFill>
                  <a:srgbClr val="FFFFFF"/>
                </a:solidFill>
                <a:latin typeface="Arial"/>
                <a:cs typeface="Arial"/>
              </a:rPr>
              <a:t>Reyes</a:t>
            </a:r>
            <a:endParaRPr sz="1125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6328153" y="2226373"/>
            <a:ext cx="4134464" cy="3899392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sz="1266"/>
          </a:p>
        </p:txBody>
      </p:sp>
      <p:sp>
        <p:nvSpPr>
          <p:cNvPr id="7" name="object 7"/>
          <p:cNvSpPr txBox="1"/>
          <p:nvPr/>
        </p:nvSpPr>
        <p:spPr>
          <a:xfrm>
            <a:off x="6461617" y="5882996"/>
            <a:ext cx="2596307" cy="182142"/>
          </a:xfrm>
          <a:prstGeom prst="rect">
            <a:avLst/>
          </a:prstGeom>
        </p:spPr>
        <p:txBody>
          <a:bodyPr vert="horz" wrap="square" lIns="0" tIns="8930" rIns="0" bIns="0" rtlCol="0">
            <a:spAutoFit/>
          </a:bodyPr>
          <a:lstStyle/>
          <a:p>
            <a:pPr marL="8929">
              <a:spcBef>
                <a:spcPts val="70"/>
              </a:spcBef>
            </a:pPr>
            <a:r>
              <a:rPr sz="1125" dirty="0">
                <a:latin typeface="Arial"/>
                <a:cs typeface="Arial"/>
              </a:rPr>
              <a:t>CC by </a:t>
            </a:r>
            <a:r>
              <a:rPr sz="1125" spc="-4" dirty="0">
                <a:latin typeface="Arial"/>
                <a:cs typeface="Arial"/>
              </a:rPr>
              <a:t>Thomas Fisher </a:t>
            </a:r>
            <a:r>
              <a:rPr sz="1125" dirty="0">
                <a:latin typeface="Arial"/>
                <a:cs typeface="Arial"/>
              </a:rPr>
              <a:t>Rare Book</a:t>
            </a:r>
            <a:r>
              <a:rPr sz="1125" spc="-60" dirty="0">
                <a:latin typeface="Arial"/>
                <a:cs typeface="Arial"/>
              </a:rPr>
              <a:t> </a:t>
            </a:r>
            <a:r>
              <a:rPr sz="1125" dirty="0">
                <a:latin typeface="Arial"/>
                <a:cs typeface="Arial"/>
              </a:rPr>
              <a:t>Library</a:t>
            </a:r>
            <a:endParaRPr sz="1125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6003166" y="6525995"/>
            <a:ext cx="176808" cy="182142"/>
          </a:xfrm>
          <a:prstGeom prst="rect">
            <a:avLst/>
          </a:prstGeom>
        </p:spPr>
        <p:txBody>
          <a:bodyPr vert="horz" wrap="square" lIns="0" tIns="8930" rIns="0" bIns="0" rtlCol="0">
            <a:spAutoFit/>
          </a:bodyPr>
          <a:lstStyle/>
          <a:p>
            <a:pPr marL="8929">
              <a:spcBef>
                <a:spcPts val="70"/>
              </a:spcBef>
            </a:pPr>
            <a:r>
              <a:rPr sz="1125" spc="-4" dirty="0">
                <a:latin typeface="Arial"/>
                <a:cs typeface="Arial"/>
              </a:rPr>
              <a:t>53</a:t>
            </a:r>
            <a:endParaRPr sz="1125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xfrm>
            <a:off x="6330848" y="9340851"/>
            <a:ext cx="330834" cy="25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b="0" i="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8100">
              <a:lnSpc>
                <a:spcPts val="1845"/>
              </a:lnSpc>
            </a:pPr>
            <a:fld id="{81D60167-4931-47E6-BA6A-407CBD079E47}" type="slidenum">
              <a:rPr lang="en-GB" spc="-5" smtClean="0"/>
              <a:pPr marL="38100">
                <a:lnSpc>
                  <a:spcPts val="1845"/>
                </a:lnSpc>
              </a:pPr>
              <a:t>46</a:t>
            </a:fld>
            <a:endParaRPr spc="-4" dirty="0"/>
          </a:p>
        </p:txBody>
      </p:sp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778442" y="2970015"/>
            <a:ext cx="6635204" cy="655348"/>
          </a:xfrm>
          <a:prstGeom prst="rect">
            <a:avLst/>
          </a:prstGeom>
        </p:spPr>
        <p:txBody>
          <a:bodyPr vert="horz" wrap="square" lIns="0" tIns="8930" rIns="0" bIns="0" rtlCol="0" anchor="t">
            <a:spAutoFit/>
          </a:bodyPr>
          <a:lstStyle/>
          <a:p>
            <a:pPr marL="8929">
              <a:spcBef>
                <a:spcPts val="70"/>
              </a:spcBef>
            </a:pPr>
            <a:r>
              <a:rPr spc="-11" dirty="0"/>
              <a:t>Measurement</a:t>
            </a:r>
            <a:r>
              <a:rPr spc="-42" dirty="0"/>
              <a:t> </a:t>
            </a:r>
            <a:r>
              <a:rPr spc="49" dirty="0"/>
              <a:t>scales</a:t>
            </a:r>
          </a:p>
        </p:txBody>
      </p:sp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xfrm>
            <a:off x="6330848" y="9340851"/>
            <a:ext cx="330834" cy="25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b="0" i="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8100">
              <a:lnSpc>
                <a:spcPts val="1845"/>
              </a:lnSpc>
            </a:pPr>
            <a:fld id="{81D60167-4931-47E6-BA6A-407CBD079E47}" type="slidenum">
              <a:rPr lang="en-GB" spc="-5" smtClean="0"/>
              <a:pPr marL="38100">
                <a:lnSpc>
                  <a:spcPts val="1845"/>
                </a:lnSpc>
              </a:pPr>
              <a:t>47</a:t>
            </a:fld>
            <a:endParaRPr spc="-4" dirty="0"/>
          </a:p>
        </p:txBody>
      </p:sp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777264" y="612576"/>
            <a:ext cx="2637829" cy="655348"/>
          </a:xfrm>
          <a:prstGeom prst="rect">
            <a:avLst/>
          </a:prstGeom>
        </p:spPr>
        <p:txBody>
          <a:bodyPr vert="horz" wrap="square" lIns="0" tIns="8930" rIns="0" bIns="0" rtlCol="0" anchor="t">
            <a:spAutoFit/>
          </a:bodyPr>
          <a:lstStyle/>
          <a:p>
            <a:pPr marL="8929">
              <a:spcBef>
                <a:spcPts val="70"/>
              </a:spcBef>
            </a:pPr>
            <a:r>
              <a:rPr spc="-4" dirty="0"/>
              <a:t>Nominal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220516" y="2360027"/>
            <a:ext cx="138410" cy="301085"/>
          </a:xfrm>
          <a:prstGeom prst="rect">
            <a:avLst/>
          </a:prstGeom>
        </p:spPr>
        <p:txBody>
          <a:bodyPr vert="horz" wrap="square" lIns="0" tIns="8930" rIns="0" bIns="0" rtlCol="0">
            <a:spAutoFit/>
          </a:bodyPr>
          <a:lstStyle/>
          <a:p>
            <a:pPr marL="8929">
              <a:spcBef>
                <a:spcPts val="70"/>
              </a:spcBef>
            </a:pPr>
            <a:r>
              <a:rPr sz="1898" spc="281" dirty="0">
                <a:latin typeface="Arial"/>
                <a:cs typeface="Arial"/>
              </a:rPr>
              <a:t>•</a:t>
            </a:r>
            <a:endParaRPr sz="1898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2497336" y="2310289"/>
            <a:ext cx="7135267" cy="3515233"/>
          </a:xfrm>
          <a:prstGeom prst="rect">
            <a:avLst/>
          </a:prstGeom>
        </p:spPr>
        <p:txBody>
          <a:bodyPr vert="horz" wrap="square" lIns="0" tIns="23217" rIns="0" bIns="0" rtlCol="0">
            <a:spAutoFit/>
          </a:bodyPr>
          <a:lstStyle/>
          <a:p>
            <a:pPr marL="44647" marR="39289">
              <a:lnSpc>
                <a:spcPts val="3023"/>
              </a:lnSpc>
              <a:spcBef>
                <a:spcPts val="183"/>
              </a:spcBef>
            </a:pPr>
            <a:r>
              <a:rPr sz="2531" spc="-7" dirty="0">
                <a:latin typeface="Arial"/>
                <a:cs typeface="Arial"/>
              </a:rPr>
              <a:t>Represents </a:t>
            </a:r>
            <a:r>
              <a:rPr sz="2531" spc="4" dirty="0">
                <a:latin typeface="Arial"/>
                <a:cs typeface="Arial"/>
              </a:rPr>
              <a:t>different </a:t>
            </a:r>
            <a:r>
              <a:rPr sz="2531" spc="25" dirty="0">
                <a:latin typeface="Arial"/>
                <a:cs typeface="Arial"/>
              </a:rPr>
              <a:t>categories </a:t>
            </a:r>
            <a:r>
              <a:rPr sz="2531" spc="46" dirty="0">
                <a:latin typeface="Arial"/>
                <a:cs typeface="Arial"/>
              </a:rPr>
              <a:t>and </a:t>
            </a:r>
            <a:r>
              <a:rPr sz="2531" spc="-4" dirty="0">
                <a:latin typeface="Arial"/>
                <a:cs typeface="Arial"/>
              </a:rPr>
              <a:t>no</a:t>
            </a:r>
            <a:r>
              <a:rPr sz="2531" spc="-56" dirty="0">
                <a:latin typeface="Arial"/>
                <a:cs typeface="Arial"/>
              </a:rPr>
              <a:t> </a:t>
            </a:r>
            <a:r>
              <a:rPr sz="2531" spc="32" dirty="0">
                <a:latin typeface="Arial"/>
                <a:cs typeface="Arial"/>
              </a:rPr>
              <a:t>particular  </a:t>
            </a:r>
            <a:r>
              <a:rPr sz="2531" spc="18" dirty="0">
                <a:latin typeface="Arial"/>
                <a:cs typeface="Arial"/>
              </a:rPr>
              <a:t>order </a:t>
            </a:r>
            <a:r>
              <a:rPr sz="2531" spc="46" dirty="0">
                <a:latin typeface="Arial"/>
                <a:cs typeface="Arial"/>
              </a:rPr>
              <a:t>can </a:t>
            </a:r>
            <a:r>
              <a:rPr sz="2531" spc="67" dirty="0">
                <a:latin typeface="Arial"/>
                <a:cs typeface="Arial"/>
              </a:rPr>
              <a:t>be </a:t>
            </a:r>
            <a:r>
              <a:rPr sz="2531" spc="25" dirty="0">
                <a:latin typeface="Arial"/>
                <a:cs typeface="Arial"/>
              </a:rPr>
              <a:t>given </a:t>
            </a:r>
            <a:r>
              <a:rPr sz="2531" dirty="0">
                <a:latin typeface="Arial"/>
                <a:cs typeface="Arial"/>
              </a:rPr>
              <a:t>to</a:t>
            </a:r>
            <a:r>
              <a:rPr sz="2531" spc="-158" dirty="0">
                <a:latin typeface="Arial"/>
                <a:cs typeface="Arial"/>
              </a:rPr>
              <a:t> </a:t>
            </a:r>
            <a:r>
              <a:rPr sz="2531" spc="25" dirty="0">
                <a:latin typeface="Arial"/>
                <a:cs typeface="Arial"/>
              </a:rPr>
              <a:t>categories</a:t>
            </a:r>
            <a:endParaRPr sz="2531">
              <a:latin typeface="Arial"/>
              <a:cs typeface="Arial"/>
            </a:endParaRPr>
          </a:p>
          <a:p>
            <a:pPr>
              <a:spcBef>
                <a:spcPts val="11"/>
              </a:spcBef>
            </a:pPr>
            <a:endParaRPr sz="2461">
              <a:latin typeface="Arial"/>
              <a:cs typeface="Arial"/>
            </a:endParaRPr>
          </a:p>
          <a:p>
            <a:pPr marL="669703" indent="-312528">
              <a:buSzPct val="75000"/>
              <a:buChar char="•"/>
              <a:tabLst>
                <a:tab pos="669256" algn="l"/>
                <a:tab pos="669703" algn="l"/>
              </a:tabLst>
            </a:pPr>
            <a:r>
              <a:rPr sz="2531" spc="32" dirty="0">
                <a:latin typeface="Arial"/>
                <a:cs typeface="Arial"/>
              </a:rPr>
              <a:t>data obtained </a:t>
            </a:r>
            <a:r>
              <a:rPr sz="2531" spc="190" dirty="0">
                <a:latin typeface="Arial"/>
                <a:cs typeface="Arial"/>
              </a:rPr>
              <a:t>= </a:t>
            </a:r>
            <a:r>
              <a:rPr sz="2531" spc="25" dirty="0">
                <a:latin typeface="Arial"/>
                <a:cs typeface="Arial"/>
              </a:rPr>
              <a:t>frequency</a:t>
            </a:r>
            <a:r>
              <a:rPr sz="2531" spc="-257" dirty="0">
                <a:latin typeface="Arial"/>
                <a:cs typeface="Arial"/>
              </a:rPr>
              <a:t> </a:t>
            </a:r>
            <a:r>
              <a:rPr sz="2531" spc="21" dirty="0">
                <a:latin typeface="Arial"/>
                <a:cs typeface="Arial"/>
              </a:rPr>
              <a:t>counts</a:t>
            </a:r>
            <a:endParaRPr sz="2531">
              <a:latin typeface="Arial"/>
              <a:cs typeface="Arial"/>
            </a:endParaRPr>
          </a:p>
          <a:p>
            <a:pPr>
              <a:spcBef>
                <a:spcPts val="28"/>
              </a:spcBef>
              <a:buFont typeface="Arial"/>
              <a:buChar char="•"/>
            </a:pPr>
            <a:endParaRPr sz="2531">
              <a:latin typeface="Arial"/>
              <a:cs typeface="Arial"/>
            </a:endParaRPr>
          </a:p>
          <a:p>
            <a:pPr marL="669703" indent="-312528">
              <a:buSzPct val="75000"/>
              <a:buChar char="•"/>
              <a:tabLst>
                <a:tab pos="669256" algn="l"/>
                <a:tab pos="669703" algn="l"/>
              </a:tabLst>
            </a:pPr>
            <a:r>
              <a:rPr sz="2531" spc="-4" dirty="0">
                <a:latin typeface="Arial"/>
                <a:cs typeface="Arial"/>
              </a:rPr>
              <a:t>no </a:t>
            </a:r>
            <a:r>
              <a:rPr sz="2531" spc="11" dirty="0">
                <a:latin typeface="Arial"/>
                <a:cs typeface="Arial"/>
              </a:rPr>
              <a:t>‘in-between’</a:t>
            </a:r>
            <a:endParaRPr sz="2531">
              <a:latin typeface="Arial"/>
              <a:cs typeface="Arial"/>
            </a:endParaRPr>
          </a:p>
          <a:p>
            <a:pPr>
              <a:spcBef>
                <a:spcPts val="18"/>
              </a:spcBef>
              <a:buFont typeface="Arial"/>
              <a:buChar char="•"/>
            </a:pPr>
            <a:endParaRPr sz="2637">
              <a:latin typeface="Arial"/>
              <a:cs typeface="Arial"/>
            </a:endParaRPr>
          </a:p>
          <a:p>
            <a:pPr marL="669703" marR="938923" indent="-312528">
              <a:lnSpc>
                <a:spcPts val="3023"/>
              </a:lnSpc>
              <a:buSzPct val="75000"/>
              <a:buChar char="•"/>
              <a:tabLst>
                <a:tab pos="669256" algn="l"/>
                <a:tab pos="669703" algn="l"/>
              </a:tabLst>
            </a:pPr>
            <a:r>
              <a:rPr sz="2531" spc="-4" dirty="0">
                <a:latin typeface="Arial"/>
                <a:cs typeface="Arial"/>
              </a:rPr>
              <a:t>no </a:t>
            </a:r>
            <a:r>
              <a:rPr sz="2531" spc="14" dirty="0">
                <a:latin typeface="Arial"/>
                <a:cs typeface="Arial"/>
              </a:rPr>
              <a:t>numerical </a:t>
            </a:r>
            <a:r>
              <a:rPr sz="2531" spc="25" dirty="0">
                <a:latin typeface="Arial"/>
                <a:cs typeface="Arial"/>
              </a:rPr>
              <a:t>properties </a:t>
            </a:r>
            <a:r>
              <a:rPr sz="2531" dirty="0">
                <a:latin typeface="Arial"/>
                <a:cs typeface="Arial"/>
              </a:rPr>
              <a:t>to the</a:t>
            </a:r>
            <a:r>
              <a:rPr sz="2531" spc="-35" dirty="0">
                <a:latin typeface="Arial"/>
                <a:cs typeface="Arial"/>
              </a:rPr>
              <a:t> </a:t>
            </a:r>
            <a:r>
              <a:rPr sz="2531" spc="49" dirty="0">
                <a:latin typeface="Arial"/>
                <a:cs typeface="Arial"/>
              </a:rPr>
              <a:t>specific  </a:t>
            </a:r>
            <a:r>
              <a:rPr sz="2531" spc="39" dirty="0">
                <a:latin typeface="Arial"/>
                <a:cs typeface="Arial"/>
              </a:rPr>
              <a:t>category </a:t>
            </a:r>
            <a:r>
              <a:rPr sz="2531" dirty="0">
                <a:latin typeface="Arial"/>
                <a:cs typeface="Arial"/>
              </a:rPr>
              <a:t>(i.e.,</a:t>
            </a:r>
            <a:r>
              <a:rPr sz="2531" spc="-42" dirty="0">
                <a:latin typeface="Arial"/>
                <a:cs typeface="Arial"/>
              </a:rPr>
              <a:t> </a:t>
            </a:r>
            <a:r>
              <a:rPr sz="2531" spc="18" dirty="0">
                <a:latin typeface="Arial"/>
                <a:cs typeface="Arial"/>
              </a:rPr>
              <a:t>random)</a:t>
            </a:r>
            <a:endParaRPr sz="2531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xfrm>
            <a:off x="6330848" y="9340851"/>
            <a:ext cx="330834" cy="25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b="0" i="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8100">
              <a:lnSpc>
                <a:spcPts val="1845"/>
              </a:lnSpc>
            </a:pPr>
            <a:fld id="{81D60167-4931-47E6-BA6A-407CBD079E47}" type="slidenum">
              <a:rPr lang="en-GB" spc="-5" smtClean="0"/>
              <a:pPr marL="38100">
                <a:lnSpc>
                  <a:spcPts val="1845"/>
                </a:lnSpc>
              </a:pPr>
              <a:t>48</a:t>
            </a:fld>
            <a:endParaRPr spc="-4" dirty="0"/>
          </a:p>
        </p:txBody>
      </p:sp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922639" y="612576"/>
            <a:ext cx="2346722" cy="655348"/>
          </a:xfrm>
          <a:prstGeom prst="rect">
            <a:avLst/>
          </a:prstGeom>
        </p:spPr>
        <p:txBody>
          <a:bodyPr vert="horz" wrap="square" lIns="0" tIns="8930" rIns="0" bIns="0" rtlCol="0" anchor="t">
            <a:spAutoFit/>
          </a:bodyPr>
          <a:lstStyle/>
          <a:p>
            <a:pPr marL="8929">
              <a:spcBef>
                <a:spcPts val="70"/>
              </a:spcBef>
            </a:pPr>
            <a:r>
              <a:rPr dirty="0"/>
              <a:t>O</a:t>
            </a:r>
            <a:r>
              <a:rPr spc="-105" dirty="0"/>
              <a:t>r</a:t>
            </a:r>
            <a:r>
              <a:rPr spc="60" dirty="0"/>
              <a:t>dinal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220516" y="2351098"/>
            <a:ext cx="138410" cy="301085"/>
          </a:xfrm>
          <a:prstGeom prst="rect">
            <a:avLst/>
          </a:prstGeom>
        </p:spPr>
        <p:txBody>
          <a:bodyPr vert="horz" wrap="square" lIns="0" tIns="8930" rIns="0" bIns="0" rtlCol="0">
            <a:spAutoFit/>
          </a:bodyPr>
          <a:lstStyle/>
          <a:p>
            <a:pPr marL="8929">
              <a:spcBef>
                <a:spcPts val="70"/>
              </a:spcBef>
            </a:pPr>
            <a:r>
              <a:rPr sz="1898" spc="281" dirty="0">
                <a:latin typeface="Arial"/>
                <a:cs typeface="Arial"/>
              </a:rPr>
              <a:t>•</a:t>
            </a:r>
            <a:endParaRPr sz="1898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2506266" y="2301359"/>
            <a:ext cx="7376368" cy="3505744"/>
          </a:xfrm>
          <a:prstGeom prst="rect">
            <a:avLst/>
          </a:prstGeom>
        </p:spPr>
        <p:txBody>
          <a:bodyPr vert="horz" wrap="square" lIns="0" tIns="23217" rIns="0" bIns="0" rtlCol="0">
            <a:spAutoFit/>
          </a:bodyPr>
          <a:lstStyle/>
          <a:p>
            <a:pPr marL="35717" marR="51344">
              <a:lnSpc>
                <a:spcPts val="3023"/>
              </a:lnSpc>
              <a:spcBef>
                <a:spcPts val="183"/>
              </a:spcBef>
            </a:pPr>
            <a:r>
              <a:rPr sz="2531" spc="-4" dirty="0">
                <a:latin typeface="Arial"/>
                <a:cs typeface="Arial"/>
              </a:rPr>
              <a:t>Involves </a:t>
            </a:r>
            <a:r>
              <a:rPr sz="2531" spc="21" dirty="0">
                <a:latin typeface="Arial"/>
                <a:cs typeface="Arial"/>
              </a:rPr>
              <a:t>scales </a:t>
            </a:r>
            <a:r>
              <a:rPr sz="2531" dirty="0">
                <a:latin typeface="Arial"/>
                <a:cs typeface="Arial"/>
              </a:rPr>
              <a:t>that </a:t>
            </a:r>
            <a:r>
              <a:rPr sz="2531" spc="-4" dirty="0">
                <a:latin typeface="Arial"/>
                <a:cs typeface="Arial"/>
              </a:rPr>
              <a:t>involve </a:t>
            </a:r>
            <a:r>
              <a:rPr sz="2531" spc="18" dirty="0">
                <a:latin typeface="Arial"/>
                <a:cs typeface="Arial"/>
              </a:rPr>
              <a:t>order </a:t>
            </a:r>
            <a:r>
              <a:rPr sz="2531" spc="-4" dirty="0">
                <a:latin typeface="Arial"/>
                <a:cs typeface="Arial"/>
              </a:rPr>
              <a:t>in </a:t>
            </a:r>
            <a:r>
              <a:rPr sz="2531" spc="14" dirty="0">
                <a:latin typeface="Arial"/>
                <a:cs typeface="Arial"/>
              </a:rPr>
              <a:t>ranking, </a:t>
            </a:r>
            <a:r>
              <a:rPr sz="2531" spc="-4" dirty="0">
                <a:latin typeface="Arial"/>
                <a:cs typeface="Arial"/>
              </a:rPr>
              <a:t>with a  </a:t>
            </a:r>
            <a:r>
              <a:rPr sz="2531" spc="28" dirty="0">
                <a:latin typeface="Arial"/>
                <a:cs typeface="Arial"/>
              </a:rPr>
              <a:t>clear ordening </a:t>
            </a:r>
            <a:r>
              <a:rPr sz="2531" spc="-4" dirty="0">
                <a:latin typeface="Arial"/>
                <a:cs typeface="Arial"/>
              </a:rPr>
              <a:t>or </a:t>
            </a:r>
            <a:r>
              <a:rPr sz="2531" spc="7" dirty="0">
                <a:latin typeface="Arial"/>
                <a:cs typeface="Arial"/>
              </a:rPr>
              <a:t>hierarchy </a:t>
            </a:r>
            <a:r>
              <a:rPr sz="2531" dirty="0">
                <a:latin typeface="Arial"/>
                <a:cs typeface="Arial"/>
              </a:rPr>
              <a:t>to the </a:t>
            </a:r>
            <a:r>
              <a:rPr sz="2531" spc="21" dirty="0">
                <a:latin typeface="Arial"/>
                <a:cs typeface="Arial"/>
              </a:rPr>
              <a:t>labels </a:t>
            </a:r>
            <a:r>
              <a:rPr sz="2531" spc="25" dirty="0">
                <a:latin typeface="Arial"/>
                <a:cs typeface="Arial"/>
              </a:rPr>
              <a:t>(e.g.  </a:t>
            </a:r>
            <a:r>
              <a:rPr sz="2531" spc="-7" dirty="0">
                <a:latin typeface="Arial"/>
                <a:cs typeface="Arial"/>
              </a:rPr>
              <a:t>stress, </a:t>
            </a:r>
            <a:r>
              <a:rPr sz="2531" spc="-4" dirty="0">
                <a:latin typeface="Arial"/>
                <a:cs typeface="Arial"/>
              </a:rPr>
              <a:t>university</a:t>
            </a:r>
            <a:r>
              <a:rPr sz="2531" spc="4" dirty="0">
                <a:latin typeface="Arial"/>
                <a:cs typeface="Arial"/>
              </a:rPr>
              <a:t> </a:t>
            </a:r>
            <a:r>
              <a:rPr sz="2531" spc="14" dirty="0">
                <a:latin typeface="Arial"/>
                <a:cs typeface="Arial"/>
              </a:rPr>
              <a:t>ranking)</a:t>
            </a:r>
            <a:endParaRPr sz="2531">
              <a:latin typeface="Arial"/>
              <a:cs typeface="Arial"/>
            </a:endParaRPr>
          </a:p>
          <a:p>
            <a:pPr>
              <a:spcBef>
                <a:spcPts val="11"/>
              </a:spcBef>
            </a:pPr>
            <a:endParaRPr sz="2461">
              <a:latin typeface="Arial"/>
              <a:cs typeface="Arial"/>
            </a:endParaRPr>
          </a:p>
          <a:p>
            <a:pPr marL="660773" indent="-312528">
              <a:buSzPct val="75000"/>
              <a:buChar char="•"/>
              <a:tabLst>
                <a:tab pos="660327" algn="l"/>
                <a:tab pos="660773" algn="l"/>
              </a:tabLst>
            </a:pPr>
            <a:r>
              <a:rPr sz="2531" spc="32" dirty="0">
                <a:latin typeface="Arial"/>
                <a:cs typeface="Arial"/>
              </a:rPr>
              <a:t>data obtained </a:t>
            </a:r>
            <a:r>
              <a:rPr sz="2531" spc="190" dirty="0">
                <a:latin typeface="Arial"/>
                <a:cs typeface="Arial"/>
              </a:rPr>
              <a:t>=</a:t>
            </a:r>
            <a:r>
              <a:rPr sz="2531" spc="-67" dirty="0">
                <a:latin typeface="Arial"/>
                <a:cs typeface="Arial"/>
              </a:rPr>
              <a:t> </a:t>
            </a:r>
            <a:r>
              <a:rPr sz="2531" spc="18" dirty="0">
                <a:latin typeface="Arial"/>
                <a:cs typeface="Arial"/>
              </a:rPr>
              <a:t>ranking</a:t>
            </a:r>
            <a:endParaRPr sz="2531">
              <a:latin typeface="Arial"/>
              <a:cs typeface="Arial"/>
            </a:endParaRPr>
          </a:p>
          <a:p>
            <a:pPr>
              <a:spcBef>
                <a:spcPts val="18"/>
              </a:spcBef>
              <a:buFont typeface="Arial"/>
              <a:buChar char="•"/>
            </a:pPr>
            <a:endParaRPr sz="2637">
              <a:latin typeface="Arial"/>
              <a:cs typeface="Arial"/>
            </a:endParaRPr>
          </a:p>
          <a:p>
            <a:pPr marL="660773" marR="21430" indent="-312528">
              <a:lnSpc>
                <a:spcPts val="3023"/>
              </a:lnSpc>
              <a:buSzPct val="75000"/>
              <a:buChar char="•"/>
              <a:tabLst>
                <a:tab pos="660327" algn="l"/>
                <a:tab pos="660773" algn="l"/>
              </a:tabLst>
            </a:pPr>
            <a:r>
              <a:rPr sz="2531" spc="32" dirty="0">
                <a:latin typeface="Arial"/>
                <a:cs typeface="Arial"/>
              </a:rPr>
              <a:t>provide </a:t>
            </a:r>
            <a:r>
              <a:rPr sz="2531" spc="4" dirty="0">
                <a:latin typeface="Arial"/>
                <a:cs typeface="Arial"/>
              </a:rPr>
              <a:t>information </a:t>
            </a:r>
            <a:r>
              <a:rPr sz="2531" spc="-4" dirty="0">
                <a:latin typeface="Arial"/>
                <a:cs typeface="Arial"/>
              </a:rPr>
              <a:t>on </a:t>
            </a:r>
            <a:r>
              <a:rPr sz="2531" dirty="0">
                <a:latin typeface="Arial"/>
                <a:cs typeface="Arial"/>
              </a:rPr>
              <a:t>the </a:t>
            </a:r>
            <a:r>
              <a:rPr sz="2531" spc="-7" dirty="0">
                <a:latin typeface="Arial"/>
                <a:cs typeface="Arial"/>
              </a:rPr>
              <a:t>relative </a:t>
            </a:r>
            <a:r>
              <a:rPr sz="2531" spc="-4" dirty="0">
                <a:latin typeface="Arial"/>
                <a:cs typeface="Arial"/>
              </a:rPr>
              <a:t>value or  </a:t>
            </a:r>
            <a:r>
              <a:rPr sz="2531" spc="14" dirty="0">
                <a:latin typeface="Arial"/>
                <a:cs typeface="Arial"/>
              </a:rPr>
              <a:t>position </a:t>
            </a:r>
            <a:r>
              <a:rPr sz="2531" dirty="0">
                <a:latin typeface="Arial"/>
                <a:cs typeface="Arial"/>
              </a:rPr>
              <a:t>of </a:t>
            </a:r>
            <a:r>
              <a:rPr sz="2531" spc="4" dirty="0">
                <a:latin typeface="Arial"/>
                <a:cs typeface="Arial"/>
              </a:rPr>
              <a:t>different </a:t>
            </a:r>
            <a:r>
              <a:rPr sz="2531" spc="46" dirty="0">
                <a:latin typeface="Arial"/>
                <a:cs typeface="Arial"/>
              </a:rPr>
              <a:t>people </a:t>
            </a:r>
            <a:r>
              <a:rPr sz="2531" spc="-4" dirty="0">
                <a:latin typeface="Arial"/>
                <a:cs typeface="Arial"/>
              </a:rPr>
              <a:t>or </a:t>
            </a:r>
            <a:r>
              <a:rPr sz="2531" spc="18" dirty="0">
                <a:latin typeface="Arial"/>
                <a:cs typeface="Arial"/>
              </a:rPr>
              <a:t>things, </a:t>
            </a:r>
            <a:r>
              <a:rPr sz="2531" spc="46" dirty="0">
                <a:latin typeface="Arial"/>
                <a:cs typeface="Arial"/>
              </a:rPr>
              <a:t>but </a:t>
            </a:r>
            <a:r>
              <a:rPr sz="2531" dirty="0">
                <a:latin typeface="Arial"/>
                <a:cs typeface="Arial"/>
              </a:rPr>
              <a:t>not</a:t>
            </a:r>
            <a:r>
              <a:rPr sz="2531" spc="-123" dirty="0">
                <a:latin typeface="Arial"/>
                <a:cs typeface="Arial"/>
              </a:rPr>
              <a:t> </a:t>
            </a:r>
            <a:r>
              <a:rPr sz="2531" spc="-4" dirty="0">
                <a:latin typeface="Arial"/>
                <a:cs typeface="Arial"/>
              </a:rPr>
              <a:t>in  </a:t>
            </a:r>
            <a:r>
              <a:rPr sz="2531" spc="-7" dirty="0">
                <a:latin typeface="Arial"/>
                <a:cs typeface="Arial"/>
              </a:rPr>
              <a:t>relation </a:t>
            </a:r>
            <a:r>
              <a:rPr sz="2531" dirty="0">
                <a:latin typeface="Arial"/>
                <a:cs typeface="Arial"/>
              </a:rPr>
              <a:t>to the </a:t>
            </a:r>
            <a:r>
              <a:rPr sz="2531" spc="14" dirty="0">
                <a:latin typeface="Arial"/>
                <a:cs typeface="Arial"/>
              </a:rPr>
              <a:t>absolute</a:t>
            </a:r>
            <a:r>
              <a:rPr sz="2531" spc="4" dirty="0">
                <a:latin typeface="Arial"/>
                <a:cs typeface="Arial"/>
              </a:rPr>
              <a:t> </a:t>
            </a:r>
            <a:r>
              <a:rPr sz="2531" spc="14" dirty="0">
                <a:latin typeface="Arial"/>
                <a:cs typeface="Arial"/>
              </a:rPr>
              <a:t>differences</a:t>
            </a:r>
            <a:endParaRPr sz="2531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xfrm>
            <a:off x="6330848" y="9340851"/>
            <a:ext cx="330834" cy="25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b="0" i="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8100">
              <a:lnSpc>
                <a:spcPts val="1845"/>
              </a:lnSpc>
            </a:pPr>
            <a:fld id="{81D60167-4931-47E6-BA6A-407CBD079E47}" type="slidenum">
              <a:rPr lang="en-GB" spc="-5" smtClean="0"/>
              <a:pPr marL="38100">
                <a:lnSpc>
                  <a:spcPts val="1845"/>
                </a:lnSpc>
              </a:pPr>
              <a:t>49</a:t>
            </a:fld>
            <a:endParaRPr spc="-4" dirty="0"/>
          </a:p>
        </p:txBody>
      </p:sp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915852" y="612576"/>
            <a:ext cx="2360563" cy="655348"/>
          </a:xfrm>
          <a:prstGeom prst="rect">
            <a:avLst/>
          </a:prstGeom>
        </p:spPr>
        <p:txBody>
          <a:bodyPr vert="horz" wrap="square" lIns="0" tIns="8930" rIns="0" bIns="0" rtlCol="0" anchor="t">
            <a:spAutoFit/>
          </a:bodyPr>
          <a:lstStyle/>
          <a:p>
            <a:pPr marL="8929">
              <a:spcBef>
                <a:spcPts val="70"/>
              </a:spcBef>
            </a:pPr>
            <a:r>
              <a:rPr spc="-4" dirty="0"/>
              <a:t>Interval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220516" y="2788652"/>
            <a:ext cx="138410" cy="301085"/>
          </a:xfrm>
          <a:prstGeom prst="rect">
            <a:avLst/>
          </a:prstGeom>
        </p:spPr>
        <p:txBody>
          <a:bodyPr vert="horz" wrap="square" lIns="0" tIns="8930" rIns="0" bIns="0" rtlCol="0">
            <a:spAutoFit/>
          </a:bodyPr>
          <a:lstStyle/>
          <a:p>
            <a:pPr marL="8929">
              <a:spcBef>
                <a:spcPts val="70"/>
              </a:spcBef>
            </a:pPr>
            <a:r>
              <a:rPr sz="1898" spc="281" dirty="0">
                <a:latin typeface="Arial"/>
                <a:cs typeface="Arial"/>
              </a:rPr>
              <a:t>•</a:t>
            </a:r>
            <a:endParaRPr sz="1898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2488406" y="2738914"/>
            <a:ext cx="7453164" cy="2581965"/>
          </a:xfrm>
          <a:prstGeom prst="rect">
            <a:avLst/>
          </a:prstGeom>
        </p:spPr>
        <p:txBody>
          <a:bodyPr vert="horz" wrap="square" lIns="0" tIns="23217" rIns="0" bIns="0" rtlCol="0">
            <a:spAutoFit/>
          </a:bodyPr>
          <a:lstStyle/>
          <a:p>
            <a:pPr marL="53576" marR="39289">
              <a:lnSpc>
                <a:spcPts val="3023"/>
              </a:lnSpc>
              <a:spcBef>
                <a:spcPts val="183"/>
              </a:spcBef>
            </a:pPr>
            <a:r>
              <a:rPr sz="2531" spc="-4" dirty="0">
                <a:latin typeface="Arial"/>
                <a:cs typeface="Arial"/>
              </a:rPr>
              <a:t>Makes use </a:t>
            </a:r>
            <a:r>
              <a:rPr sz="2531" dirty="0">
                <a:latin typeface="Arial"/>
                <a:cs typeface="Arial"/>
              </a:rPr>
              <a:t>of </a:t>
            </a:r>
            <a:r>
              <a:rPr sz="2531" spc="-14" dirty="0">
                <a:latin typeface="Arial"/>
                <a:cs typeface="Arial"/>
              </a:rPr>
              <a:t>real </a:t>
            </a:r>
            <a:r>
              <a:rPr sz="2531" spc="18" dirty="0">
                <a:latin typeface="Arial"/>
                <a:cs typeface="Arial"/>
              </a:rPr>
              <a:t>numbers </a:t>
            </a:r>
            <a:r>
              <a:rPr sz="2531" spc="35" dirty="0">
                <a:latin typeface="Arial"/>
                <a:cs typeface="Arial"/>
              </a:rPr>
              <a:t>designating </a:t>
            </a:r>
            <a:r>
              <a:rPr sz="2531" spc="-4" dirty="0">
                <a:latin typeface="Arial"/>
                <a:cs typeface="Arial"/>
              </a:rPr>
              <a:t>amounts </a:t>
            </a:r>
            <a:r>
              <a:rPr sz="2531" dirty="0">
                <a:latin typeface="Arial"/>
                <a:cs typeface="Arial"/>
              </a:rPr>
              <a:t>to  </a:t>
            </a:r>
            <a:r>
              <a:rPr sz="2531" spc="11" dirty="0">
                <a:latin typeface="Arial"/>
                <a:cs typeface="Arial"/>
              </a:rPr>
              <a:t>reflect </a:t>
            </a:r>
            <a:r>
              <a:rPr sz="2531" spc="-7" dirty="0">
                <a:latin typeface="Arial"/>
                <a:cs typeface="Arial"/>
              </a:rPr>
              <a:t>relative </a:t>
            </a:r>
            <a:r>
              <a:rPr sz="2531" spc="14" dirty="0">
                <a:latin typeface="Arial"/>
                <a:cs typeface="Arial"/>
              </a:rPr>
              <a:t>differences </a:t>
            </a:r>
            <a:r>
              <a:rPr sz="2531" spc="-4" dirty="0">
                <a:latin typeface="Arial"/>
                <a:cs typeface="Arial"/>
              </a:rPr>
              <a:t>in</a:t>
            </a:r>
            <a:r>
              <a:rPr sz="2531" spc="-14" dirty="0">
                <a:latin typeface="Arial"/>
                <a:cs typeface="Arial"/>
              </a:rPr>
              <a:t> </a:t>
            </a:r>
            <a:r>
              <a:rPr sz="2531" spc="28" dirty="0">
                <a:latin typeface="Arial"/>
                <a:cs typeface="Arial"/>
              </a:rPr>
              <a:t>magnitude</a:t>
            </a:r>
            <a:endParaRPr sz="2531">
              <a:latin typeface="Arial"/>
              <a:cs typeface="Arial"/>
            </a:endParaRPr>
          </a:p>
          <a:p>
            <a:pPr marL="296455" indent="-243325">
              <a:spcBef>
                <a:spcPts val="1491"/>
              </a:spcBef>
              <a:buSzPct val="75000"/>
              <a:buChar char="-"/>
              <a:tabLst>
                <a:tab pos="296455" algn="l"/>
                <a:tab pos="296902" algn="l"/>
              </a:tabLst>
            </a:pPr>
            <a:r>
              <a:rPr sz="1969" spc="25" dirty="0">
                <a:latin typeface="Arial"/>
                <a:cs typeface="Arial"/>
              </a:rPr>
              <a:t>data obtained </a:t>
            </a:r>
            <a:r>
              <a:rPr sz="1969" spc="148" dirty="0">
                <a:latin typeface="Arial"/>
                <a:cs typeface="Arial"/>
              </a:rPr>
              <a:t>=</a:t>
            </a:r>
            <a:r>
              <a:rPr sz="1969" spc="-53" dirty="0">
                <a:latin typeface="Arial"/>
                <a:cs typeface="Arial"/>
              </a:rPr>
              <a:t> </a:t>
            </a:r>
            <a:r>
              <a:rPr sz="1969" spc="-4" dirty="0">
                <a:latin typeface="Arial"/>
                <a:cs typeface="Arial"/>
              </a:rPr>
              <a:t>interval</a:t>
            </a:r>
            <a:endParaRPr sz="1969">
              <a:latin typeface="Arial"/>
              <a:cs typeface="Arial"/>
            </a:endParaRPr>
          </a:p>
          <a:p>
            <a:pPr marL="296455" indent="-243325">
              <a:spcBef>
                <a:spcPts val="1575"/>
              </a:spcBef>
              <a:buSzPct val="75000"/>
              <a:buChar char="-"/>
              <a:tabLst>
                <a:tab pos="296455" algn="l"/>
                <a:tab pos="296902" algn="l"/>
              </a:tabLst>
            </a:pPr>
            <a:r>
              <a:rPr sz="1969" spc="35" dirty="0">
                <a:latin typeface="Arial"/>
                <a:cs typeface="Arial"/>
              </a:rPr>
              <a:t>can </a:t>
            </a:r>
            <a:r>
              <a:rPr sz="1969" dirty="0">
                <a:latin typeface="Arial"/>
                <a:cs typeface="Arial"/>
              </a:rPr>
              <a:t>take </a:t>
            </a:r>
            <a:r>
              <a:rPr sz="1969" spc="-4" dirty="0">
                <a:latin typeface="Arial"/>
                <a:cs typeface="Arial"/>
              </a:rPr>
              <a:t>on </a:t>
            </a:r>
            <a:r>
              <a:rPr sz="1969" spc="11" dirty="0">
                <a:latin typeface="Arial"/>
                <a:cs typeface="Arial"/>
              </a:rPr>
              <a:t>negative </a:t>
            </a:r>
            <a:r>
              <a:rPr sz="1969" spc="-4" dirty="0">
                <a:latin typeface="Arial"/>
                <a:cs typeface="Arial"/>
              </a:rPr>
              <a:t>values</a:t>
            </a:r>
            <a:r>
              <a:rPr sz="1969" spc="-46" dirty="0">
                <a:latin typeface="Arial"/>
                <a:cs typeface="Arial"/>
              </a:rPr>
              <a:t> </a:t>
            </a:r>
            <a:r>
              <a:rPr sz="1969" spc="-18" dirty="0">
                <a:latin typeface="Arial"/>
                <a:cs typeface="Arial"/>
              </a:rPr>
              <a:t>(-12oF)</a:t>
            </a:r>
            <a:endParaRPr sz="1969">
              <a:latin typeface="Arial"/>
              <a:cs typeface="Arial"/>
            </a:endParaRPr>
          </a:p>
          <a:p>
            <a:pPr marL="296455" marR="225467" indent="-243325">
              <a:lnSpc>
                <a:spcPct val="101200"/>
              </a:lnSpc>
              <a:spcBef>
                <a:spcPts val="1547"/>
              </a:spcBef>
              <a:buSzPct val="75000"/>
              <a:buChar char="-"/>
              <a:tabLst>
                <a:tab pos="296455" algn="l"/>
                <a:tab pos="296902" algn="l"/>
              </a:tabLst>
            </a:pPr>
            <a:r>
              <a:rPr sz="1969" spc="21" dirty="0">
                <a:latin typeface="Arial"/>
                <a:cs typeface="Arial"/>
              </a:rPr>
              <a:t>equal </a:t>
            </a:r>
            <a:r>
              <a:rPr sz="1969" spc="-4" dirty="0">
                <a:latin typeface="Arial"/>
                <a:cs typeface="Arial"/>
              </a:rPr>
              <a:t>intervals </a:t>
            </a:r>
            <a:r>
              <a:rPr sz="1969" spc="14" dirty="0">
                <a:latin typeface="Arial"/>
                <a:cs typeface="Arial"/>
              </a:rPr>
              <a:t>between </a:t>
            </a:r>
            <a:r>
              <a:rPr sz="1969" spc="18" dirty="0">
                <a:latin typeface="Arial"/>
                <a:cs typeface="Arial"/>
              </a:rPr>
              <a:t>points </a:t>
            </a:r>
            <a:r>
              <a:rPr sz="1969" spc="-4" dirty="0">
                <a:latin typeface="Arial"/>
                <a:cs typeface="Arial"/>
              </a:rPr>
              <a:t>on </a:t>
            </a:r>
            <a:r>
              <a:rPr sz="1969" spc="21" dirty="0">
                <a:latin typeface="Arial"/>
                <a:cs typeface="Arial"/>
              </a:rPr>
              <a:t>scale </a:t>
            </a:r>
            <a:r>
              <a:rPr sz="1969" spc="11" dirty="0">
                <a:latin typeface="Arial"/>
                <a:cs typeface="Arial"/>
              </a:rPr>
              <a:t>(difference </a:t>
            </a:r>
            <a:r>
              <a:rPr sz="1969" spc="14" dirty="0">
                <a:latin typeface="Arial"/>
                <a:cs typeface="Arial"/>
              </a:rPr>
              <a:t>between</a:t>
            </a:r>
            <a:r>
              <a:rPr sz="1969" spc="-63" dirty="0">
                <a:latin typeface="Arial"/>
                <a:cs typeface="Arial"/>
              </a:rPr>
              <a:t> </a:t>
            </a:r>
            <a:r>
              <a:rPr sz="1969" spc="-4" dirty="0">
                <a:latin typeface="Arial"/>
                <a:cs typeface="Arial"/>
              </a:rPr>
              <a:t>9  </a:t>
            </a:r>
            <a:r>
              <a:rPr sz="1969" spc="35" dirty="0">
                <a:latin typeface="Arial"/>
                <a:cs typeface="Arial"/>
              </a:rPr>
              <a:t>and </a:t>
            </a:r>
            <a:r>
              <a:rPr sz="1969" spc="-4" dirty="0">
                <a:latin typeface="Arial"/>
                <a:cs typeface="Arial"/>
              </a:rPr>
              <a:t>10 </a:t>
            </a:r>
            <a:r>
              <a:rPr sz="1969" spc="25" dirty="0">
                <a:latin typeface="Arial"/>
                <a:cs typeface="Arial"/>
              </a:rPr>
              <a:t>degrees </a:t>
            </a:r>
            <a:r>
              <a:rPr sz="1969" spc="35" dirty="0">
                <a:latin typeface="Arial"/>
                <a:cs typeface="Arial"/>
              </a:rPr>
              <a:t>and </a:t>
            </a:r>
            <a:r>
              <a:rPr sz="1969" spc="-4" dirty="0">
                <a:latin typeface="Arial"/>
                <a:cs typeface="Arial"/>
              </a:rPr>
              <a:t>99 </a:t>
            </a:r>
            <a:r>
              <a:rPr sz="1969" spc="35" dirty="0">
                <a:latin typeface="Arial"/>
                <a:cs typeface="Arial"/>
              </a:rPr>
              <a:t>and </a:t>
            </a:r>
            <a:r>
              <a:rPr sz="1969" spc="-4" dirty="0">
                <a:latin typeface="Arial"/>
                <a:cs typeface="Arial"/>
              </a:rPr>
              <a:t>100 </a:t>
            </a:r>
            <a:r>
              <a:rPr sz="1969" spc="25" dirty="0">
                <a:latin typeface="Arial"/>
                <a:cs typeface="Arial"/>
              </a:rPr>
              <a:t>degrees </a:t>
            </a:r>
            <a:r>
              <a:rPr sz="1969" spc="-4" dirty="0">
                <a:latin typeface="Arial"/>
                <a:cs typeface="Arial"/>
              </a:rPr>
              <a:t>is </a:t>
            </a:r>
            <a:r>
              <a:rPr sz="1969" dirty="0">
                <a:latin typeface="Arial"/>
                <a:cs typeface="Arial"/>
              </a:rPr>
              <a:t>the</a:t>
            </a:r>
            <a:r>
              <a:rPr sz="1969" spc="-148" dirty="0">
                <a:latin typeface="Arial"/>
                <a:cs typeface="Arial"/>
              </a:rPr>
              <a:t> </a:t>
            </a:r>
            <a:r>
              <a:rPr sz="1969" spc="-4" dirty="0">
                <a:latin typeface="Arial"/>
                <a:cs typeface="Arial"/>
              </a:rPr>
              <a:t>same)</a:t>
            </a:r>
            <a:endParaRPr sz="196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xfrm>
            <a:off x="6330848" y="9340851"/>
            <a:ext cx="330834" cy="25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b="0" i="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8100">
              <a:lnSpc>
                <a:spcPts val="1845"/>
              </a:lnSpc>
            </a:pPr>
            <a:fld id="{81D60167-4931-47E6-BA6A-407CBD079E47}" type="slidenum">
              <a:rPr lang="en-GB" spc="-5" smtClean="0"/>
              <a:pPr marL="38100">
                <a:lnSpc>
                  <a:spcPts val="1845"/>
                </a:lnSpc>
              </a:pPr>
              <a:t>50</a:t>
            </a:fld>
            <a:endParaRPr spc="-4" dirty="0"/>
          </a:p>
        </p:txBody>
      </p:sp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273040" y="612576"/>
            <a:ext cx="1646188" cy="655348"/>
          </a:xfrm>
          <a:prstGeom prst="rect">
            <a:avLst/>
          </a:prstGeom>
        </p:spPr>
        <p:txBody>
          <a:bodyPr vert="horz" wrap="square" lIns="0" tIns="8930" rIns="0" bIns="0" rtlCol="0" anchor="t">
            <a:spAutoFit/>
          </a:bodyPr>
          <a:lstStyle/>
          <a:p>
            <a:pPr marL="8929">
              <a:spcBef>
                <a:spcPts val="70"/>
              </a:spcBef>
            </a:pPr>
            <a:r>
              <a:rPr spc="-63" dirty="0"/>
              <a:t>Ratio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220516" y="2788652"/>
            <a:ext cx="138410" cy="301085"/>
          </a:xfrm>
          <a:prstGeom prst="rect">
            <a:avLst/>
          </a:prstGeom>
        </p:spPr>
        <p:txBody>
          <a:bodyPr vert="horz" wrap="square" lIns="0" tIns="8930" rIns="0" bIns="0" rtlCol="0">
            <a:spAutoFit/>
          </a:bodyPr>
          <a:lstStyle/>
          <a:p>
            <a:pPr marL="8929">
              <a:spcBef>
                <a:spcPts val="70"/>
              </a:spcBef>
            </a:pPr>
            <a:r>
              <a:rPr sz="1898" spc="281" dirty="0">
                <a:latin typeface="Arial"/>
                <a:cs typeface="Arial"/>
              </a:rPr>
              <a:t>•</a:t>
            </a:r>
            <a:endParaRPr sz="1898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2488406" y="2738914"/>
            <a:ext cx="7489329" cy="2581965"/>
          </a:xfrm>
          <a:prstGeom prst="rect">
            <a:avLst/>
          </a:prstGeom>
        </p:spPr>
        <p:txBody>
          <a:bodyPr vert="horz" wrap="square" lIns="0" tIns="23217" rIns="0" bIns="0" rtlCol="0">
            <a:spAutoFit/>
          </a:bodyPr>
          <a:lstStyle/>
          <a:p>
            <a:pPr marL="53576" marR="39289">
              <a:lnSpc>
                <a:spcPts val="3023"/>
              </a:lnSpc>
              <a:spcBef>
                <a:spcPts val="183"/>
              </a:spcBef>
            </a:pPr>
            <a:r>
              <a:rPr sz="2531" spc="-4" dirty="0">
                <a:latin typeface="Arial"/>
                <a:cs typeface="Arial"/>
              </a:rPr>
              <a:t>All </a:t>
            </a:r>
            <a:r>
              <a:rPr sz="2531" spc="-7" dirty="0">
                <a:latin typeface="Arial"/>
                <a:cs typeface="Arial"/>
              </a:rPr>
              <a:t>features </a:t>
            </a:r>
            <a:r>
              <a:rPr sz="2531" dirty="0">
                <a:latin typeface="Arial"/>
                <a:cs typeface="Arial"/>
              </a:rPr>
              <a:t>of </a:t>
            </a:r>
            <a:r>
              <a:rPr sz="2531" spc="-4" dirty="0">
                <a:latin typeface="Arial"/>
                <a:cs typeface="Arial"/>
              </a:rPr>
              <a:t>an interval </a:t>
            </a:r>
            <a:r>
              <a:rPr sz="2531" spc="28" dirty="0">
                <a:latin typeface="Arial"/>
                <a:cs typeface="Arial"/>
              </a:rPr>
              <a:t>scale </a:t>
            </a:r>
            <a:r>
              <a:rPr sz="2531" dirty="0">
                <a:latin typeface="Arial"/>
                <a:cs typeface="Arial"/>
              </a:rPr>
              <a:t>(i.e., </a:t>
            </a:r>
            <a:r>
              <a:rPr sz="2531" spc="25" dirty="0">
                <a:latin typeface="Arial"/>
                <a:cs typeface="Arial"/>
              </a:rPr>
              <a:t>equal </a:t>
            </a:r>
            <a:r>
              <a:rPr sz="2531" spc="-4" dirty="0">
                <a:latin typeface="Arial"/>
                <a:cs typeface="Arial"/>
              </a:rPr>
              <a:t>intervals)  </a:t>
            </a:r>
            <a:r>
              <a:rPr sz="2531" spc="46" dirty="0">
                <a:latin typeface="Arial"/>
                <a:cs typeface="Arial"/>
              </a:rPr>
              <a:t>and </a:t>
            </a:r>
            <a:r>
              <a:rPr sz="2531" dirty="0">
                <a:latin typeface="Arial"/>
                <a:cs typeface="Arial"/>
              </a:rPr>
              <a:t>they </a:t>
            </a:r>
            <a:r>
              <a:rPr sz="2531" spc="-4" dirty="0">
                <a:latin typeface="Arial"/>
                <a:cs typeface="Arial"/>
              </a:rPr>
              <a:t>have an </a:t>
            </a:r>
            <a:r>
              <a:rPr sz="2531" spc="14" dirty="0">
                <a:latin typeface="Arial"/>
                <a:cs typeface="Arial"/>
              </a:rPr>
              <a:t>absolute </a:t>
            </a:r>
            <a:r>
              <a:rPr sz="2531" spc="-14" dirty="0">
                <a:latin typeface="Arial"/>
                <a:cs typeface="Arial"/>
              </a:rPr>
              <a:t>zero</a:t>
            </a:r>
            <a:r>
              <a:rPr sz="2531" spc="-56" dirty="0">
                <a:latin typeface="Arial"/>
                <a:cs typeface="Arial"/>
              </a:rPr>
              <a:t> </a:t>
            </a:r>
            <a:r>
              <a:rPr sz="2531" spc="25" dirty="0">
                <a:latin typeface="Arial"/>
                <a:cs typeface="Arial"/>
              </a:rPr>
              <a:t>point</a:t>
            </a:r>
            <a:endParaRPr sz="2531">
              <a:latin typeface="Arial"/>
              <a:cs typeface="Arial"/>
            </a:endParaRPr>
          </a:p>
          <a:p>
            <a:pPr marL="296455" indent="-243325">
              <a:spcBef>
                <a:spcPts val="1491"/>
              </a:spcBef>
              <a:buSzPct val="75000"/>
              <a:buChar char="-"/>
              <a:tabLst>
                <a:tab pos="296455" algn="l"/>
                <a:tab pos="296902" algn="l"/>
              </a:tabLst>
            </a:pPr>
            <a:r>
              <a:rPr sz="1969" spc="25" dirty="0">
                <a:latin typeface="Arial"/>
                <a:cs typeface="Arial"/>
              </a:rPr>
              <a:t>data obtained </a:t>
            </a:r>
            <a:r>
              <a:rPr sz="1969" spc="148" dirty="0">
                <a:latin typeface="Arial"/>
                <a:cs typeface="Arial"/>
              </a:rPr>
              <a:t>=</a:t>
            </a:r>
            <a:r>
              <a:rPr sz="1969" spc="-53" dirty="0">
                <a:latin typeface="Arial"/>
                <a:cs typeface="Arial"/>
              </a:rPr>
              <a:t> </a:t>
            </a:r>
            <a:r>
              <a:rPr sz="1969" spc="-4" dirty="0">
                <a:latin typeface="Arial"/>
                <a:cs typeface="Arial"/>
              </a:rPr>
              <a:t>ratio</a:t>
            </a:r>
            <a:endParaRPr sz="1969">
              <a:latin typeface="Arial"/>
              <a:cs typeface="Arial"/>
            </a:endParaRPr>
          </a:p>
          <a:p>
            <a:pPr marL="296455" indent="-243325">
              <a:spcBef>
                <a:spcPts val="1575"/>
              </a:spcBef>
              <a:buSzPct val="75000"/>
              <a:buChar char="-"/>
              <a:tabLst>
                <a:tab pos="296455" algn="l"/>
                <a:tab pos="296902" algn="l"/>
              </a:tabLst>
            </a:pPr>
            <a:r>
              <a:rPr sz="1969" spc="21" dirty="0">
                <a:latin typeface="Arial"/>
                <a:cs typeface="Arial"/>
              </a:rPr>
              <a:t>scale </a:t>
            </a:r>
            <a:r>
              <a:rPr sz="1969" spc="35" dirty="0">
                <a:latin typeface="Arial"/>
                <a:cs typeface="Arial"/>
              </a:rPr>
              <a:t>can </a:t>
            </a:r>
            <a:r>
              <a:rPr sz="1969" spc="-4" dirty="0">
                <a:latin typeface="Arial"/>
                <a:cs typeface="Arial"/>
              </a:rPr>
              <a:t>never </a:t>
            </a:r>
            <a:r>
              <a:rPr sz="1969" dirty="0">
                <a:latin typeface="Arial"/>
                <a:cs typeface="Arial"/>
              </a:rPr>
              <a:t>take </a:t>
            </a:r>
            <a:r>
              <a:rPr sz="1969" spc="-4" dirty="0">
                <a:latin typeface="Arial"/>
                <a:cs typeface="Arial"/>
              </a:rPr>
              <a:t>a value </a:t>
            </a:r>
            <a:r>
              <a:rPr sz="1969" spc="21" dirty="0">
                <a:latin typeface="Arial"/>
                <a:cs typeface="Arial"/>
              </a:rPr>
              <a:t>below</a:t>
            </a:r>
            <a:r>
              <a:rPr sz="1969" spc="-49" dirty="0">
                <a:latin typeface="Arial"/>
                <a:cs typeface="Arial"/>
              </a:rPr>
              <a:t> </a:t>
            </a:r>
            <a:r>
              <a:rPr sz="1969" spc="-11" dirty="0">
                <a:latin typeface="Arial"/>
                <a:cs typeface="Arial"/>
              </a:rPr>
              <a:t>zero</a:t>
            </a:r>
            <a:endParaRPr sz="1969">
              <a:latin typeface="Arial"/>
              <a:cs typeface="Arial"/>
            </a:endParaRPr>
          </a:p>
          <a:p>
            <a:pPr marL="296455" marR="275918" indent="-243325">
              <a:lnSpc>
                <a:spcPct val="101200"/>
              </a:lnSpc>
              <a:spcBef>
                <a:spcPts val="1547"/>
              </a:spcBef>
              <a:buSzPct val="75000"/>
              <a:buChar char="-"/>
              <a:tabLst>
                <a:tab pos="296455" algn="l"/>
                <a:tab pos="296902" algn="l"/>
              </a:tabLst>
            </a:pPr>
            <a:r>
              <a:rPr sz="1969" spc="-4" dirty="0">
                <a:latin typeface="Arial"/>
                <a:cs typeface="Arial"/>
              </a:rPr>
              <a:t>we </a:t>
            </a:r>
            <a:r>
              <a:rPr sz="1969" spc="35" dirty="0">
                <a:latin typeface="Arial"/>
                <a:cs typeface="Arial"/>
              </a:rPr>
              <a:t>can </a:t>
            </a:r>
            <a:r>
              <a:rPr sz="1969" spc="7" dirty="0">
                <a:latin typeface="Arial"/>
                <a:cs typeface="Arial"/>
              </a:rPr>
              <a:t>form </a:t>
            </a:r>
            <a:r>
              <a:rPr sz="1969" spc="-4" dirty="0">
                <a:latin typeface="Arial"/>
                <a:cs typeface="Arial"/>
              </a:rPr>
              <a:t>ratios </a:t>
            </a:r>
            <a:r>
              <a:rPr sz="1969" spc="21" dirty="0">
                <a:latin typeface="Arial"/>
                <a:cs typeface="Arial"/>
              </a:rPr>
              <a:t>using </a:t>
            </a:r>
            <a:r>
              <a:rPr sz="1969" spc="-4" dirty="0">
                <a:latin typeface="Arial"/>
                <a:cs typeface="Arial"/>
              </a:rPr>
              <a:t>these </a:t>
            </a:r>
            <a:r>
              <a:rPr sz="1969" spc="14" dirty="0">
                <a:latin typeface="Arial"/>
                <a:cs typeface="Arial"/>
              </a:rPr>
              <a:t>scales: </a:t>
            </a:r>
            <a:r>
              <a:rPr sz="1969" spc="-4" dirty="0">
                <a:latin typeface="Arial"/>
                <a:cs typeface="Arial"/>
              </a:rPr>
              <a:t>a </a:t>
            </a:r>
            <a:r>
              <a:rPr sz="1969" spc="35" dirty="0">
                <a:latin typeface="Arial"/>
                <a:cs typeface="Arial"/>
              </a:rPr>
              <a:t>car </a:t>
            </a:r>
            <a:r>
              <a:rPr sz="1969" spc="18" dirty="0">
                <a:latin typeface="Arial"/>
                <a:cs typeface="Arial"/>
              </a:rPr>
              <a:t>moving </a:t>
            </a:r>
            <a:r>
              <a:rPr sz="1969" spc="-4" dirty="0">
                <a:latin typeface="Arial"/>
                <a:cs typeface="Arial"/>
              </a:rPr>
              <a:t>100</a:t>
            </a:r>
            <a:r>
              <a:rPr sz="1969" spc="-102" dirty="0">
                <a:latin typeface="Arial"/>
                <a:cs typeface="Arial"/>
              </a:rPr>
              <a:t> </a:t>
            </a:r>
            <a:r>
              <a:rPr sz="1969" dirty="0">
                <a:latin typeface="Arial"/>
                <a:cs typeface="Arial"/>
              </a:rPr>
              <a:t>km/h  </a:t>
            </a:r>
            <a:r>
              <a:rPr sz="1969" spc="-4" dirty="0">
                <a:latin typeface="Arial"/>
                <a:cs typeface="Arial"/>
              </a:rPr>
              <a:t>moves </a:t>
            </a:r>
            <a:r>
              <a:rPr sz="1969" spc="21" dirty="0">
                <a:latin typeface="Arial"/>
                <a:cs typeface="Arial"/>
              </a:rPr>
              <a:t>twice </a:t>
            </a:r>
            <a:r>
              <a:rPr sz="1969" spc="-4" dirty="0">
                <a:latin typeface="Arial"/>
                <a:cs typeface="Arial"/>
              </a:rPr>
              <a:t>as </a:t>
            </a:r>
            <a:r>
              <a:rPr sz="1969" dirty="0">
                <a:latin typeface="Arial"/>
                <a:cs typeface="Arial"/>
              </a:rPr>
              <a:t>fast </a:t>
            </a:r>
            <a:r>
              <a:rPr sz="1969" spc="-4" dirty="0">
                <a:latin typeface="Arial"/>
                <a:cs typeface="Arial"/>
              </a:rPr>
              <a:t>as one </a:t>
            </a:r>
            <a:r>
              <a:rPr sz="1969" spc="18" dirty="0">
                <a:latin typeface="Arial"/>
                <a:cs typeface="Arial"/>
              </a:rPr>
              <a:t>moving </a:t>
            </a:r>
            <a:r>
              <a:rPr sz="1969" dirty="0">
                <a:latin typeface="Arial"/>
                <a:cs typeface="Arial"/>
              </a:rPr>
              <a:t>at </a:t>
            </a:r>
            <a:r>
              <a:rPr sz="1969" spc="-4" dirty="0">
                <a:latin typeface="Arial"/>
                <a:cs typeface="Arial"/>
              </a:rPr>
              <a:t>50</a:t>
            </a:r>
            <a:r>
              <a:rPr sz="1969" spc="-32" dirty="0">
                <a:latin typeface="Arial"/>
                <a:cs typeface="Arial"/>
              </a:rPr>
              <a:t> </a:t>
            </a:r>
            <a:r>
              <a:rPr sz="1969" dirty="0">
                <a:latin typeface="Arial"/>
                <a:cs typeface="Arial"/>
              </a:rPr>
              <a:t>km/h</a:t>
            </a:r>
            <a:endParaRPr sz="196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226616" y="465130"/>
            <a:ext cx="7738914" cy="1187541"/>
          </a:xfrm>
          <a:prstGeom prst="rect">
            <a:avLst/>
          </a:prstGeom>
        </p:spPr>
        <p:txBody>
          <a:bodyPr vert="horz" wrap="square" lIns="0" tIns="8037" rIns="0" bIns="0" rtlCol="0" anchor="t">
            <a:spAutoFit/>
          </a:bodyPr>
          <a:lstStyle/>
          <a:p>
            <a:pPr marL="8929">
              <a:spcBef>
                <a:spcPts val="63"/>
              </a:spcBef>
            </a:pPr>
            <a:r>
              <a:rPr sz="3832" spc="28" dirty="0"/>
              <a:t>Dichotomising </a:t>
            </a:r>
            <a:r>
              <a:rPr sz="3832" spc="18" dirty="0"/>
              <a:t>continuous</a:t>
            </a:r>
            <a:r>
              <a:rPr sz="3832" spc="-74" dirty="0"/>
              <a:t> </a:t>
            </a:r>
            <a:r>
              <a:rPr sz="3832" spc="18" dirty="0"/>
              <a:t>variables</a:t>
            </a:r>
            <a:endParaRPr sz="3832"/>
          </a:p>
        </p:txBody>
      </p:sp>
      <p:sp>
        <p:nvSpPr>
          <p:cNvPr id="3" name="object 3"/>
          <p:cNvSpPr txBox="1"/>
          <p:nvPr/>
        </p:nvSpPr>
        <p:spPr>
          <a:xfrm>
            <a:off x="2533055" y="3672012"/>
            <a:ext cx="80367" cy="236324"/>
          </a:xfrm>
          <a:prstGeom prst="rect">
            <a:avLst/>
          </a:prstGeom>
        </p:spPr>
        <p:txBody>
          <a:bodyPr vert="horz" wrap="square" lIns="0" tIns="8930" rIns="0" bIns="0" rtlCol="0">
            <a:spAutoFit/>
          </a:bodyPr>
          <a:lstStyle/>
          <a:p>
            <a:pPr marL="8929">
              <a:spcBef>
                <a:spcPts val="70"/>
              </a:spcBef>
            </a:pPr>
            <a:r>
              <a:rPr sz="1477" dirty="0">
                <a:latin typeface="Arial"/>
                <a:cs typeface="Arial"/>
              </a:rPr>
              <a:t>-</a:t>
            </a:r>
            <a:endParaRPr sz="1477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2776139" y="3635311"/>
            <a:ext cx="6503491" cy="598521"/>
          </a:xfrm>
          <a:prstGeom prst="rect">
            <a:avLst/>
          </a:prstGeom>
        </p:spPr>
        <p:txBody>
          <a:bodyPr vert="horz" wrap="square" lIns="0" tIns="5358" rIns="0" bIns="0" rtlCol="0">
            <a:spAutoFit/>
          </a:bodyPr>
          <a:lstStyle/>
          <a:p>
            <a:pPr marL="8929" marR="3572">
              <a:lnSpc>
                <a:spcPct val="101200"/>
              </a:lnSpc>
              <a:spcBef>
                <a:spcPts val="42"/>
              </a:spcBef>
            </a:pPr>
            <a:r>
              <a:rPr sz="1969" spc="25" dirty="0">
                <a:latin typeface="Arial"/>
                <a:cs typeface="Arial"/>
              </a:rPr>
              <a:t>reduces </a:t>
            </a:r>
            <a:r>
              <a:rPr sz="1969" dirty="0">
                <a:latin typeface="Arial"/>
                <a:cs typeface="Arial"/>
              </a:rPr>
              <a:t>the </a:t>
            </a:r>
            <a:r>
              <a:rPr sz="1969" spc="21" dirty="0">
                <a:latin typeface="Arial"/>
                <a:cs typeface="Arial"/>
              </a:rPr>
              <a:t>power </a:t>
            </a:r>
            <a:r>
              <a:rPr sz="1969" dirty="0">
                <a:latin typeface="Arial"/>
                <a:cs typeface="Arial"/>
              </a:rPr>
              <a:t>of </a:t>
            </a:r>
            <a:r>
              <a:rPr sz="1969" spc="-4" dirty="0">
                <a:latin typeface="Arial"/>
                <a:cs typeface="Arial"/>
              </a:rPr>
              <a:t>your </a:t>
            </a:r>
            <a:r>
              <a:rPr sz="1969" spc="21" dirty="0">
                <a:latin typeface="Arial"/>
                <a:cs typeface="Arial"/>
              </a:rPr>
              <a:t>study </a:t>
            </a:r>
            <a:r>
              <a:rPr sz="1969" spc="28" dirty="0">
                <a:latin typeface="Arial"/>
                <a:cs typeface="Arial"/>
              </a:rPr>
              <a:t>because </a:t>
            </a:r>
            <a:r>
              <a:rPr sz="1969" dirty="0">
                <a:latin typeface="Arial"/>
                <a:cs typeface="Arial"/>
              </a:rPr>
              <a:t>of </a:t>
            </a:r>
            <a:r>
              <a:rPr sz="1969" spc="18" dirty="0">
                <a:latin typeface="Arial"/>
                <a:cs typeface="Arial"/>
              </a:rPr>
              <a:t>losing </a:t>
            </a:r>
            <a:r>
              <a:rPr sz="1969" spc="-4" dirty="0">
                <a:latin typeface="Arial"/>
                <a:cs typeface="Arial"/>
              </a:rPr>
              <a:t>a lot</a:t>
            </a:r>
            <a:r>
              <a:rPr sz="1969" spc="-120" dirty="0">
                <a:latin typeface="Arial"/>
                <a:cs typeface="Arial"/>
              </a:rPr>
              <a:t> </a:t>
            </a:r>
            <a:r>
              <a:rPr sz="1969" dirty="0">
                <a:latin typeface="Arial"/>
                <a:cs typeface="Arial"/>
              </a:rPr>
              <a:t>of  information </a:t>
            </a:r>
            <a:r>
              <a:rPr sz="1969" spc="21" dirty="0">
                <a:latin typeface="Arial"/>
                <a:cs typeface="Arial"/>
              </a:rPr>
              <a:t>about</a:t>
            </a:r>
            <a:r>
              <a:rPr sz="1969" spc="-4" dirty="0">
                <a:latin typeface="Arial"/>
                <a:cs typeface="Arial"/>
              </a:rPr>
              <a:t> </a:t>
            </a:r>
            <a:r>
              <a:rPr sz="1969" spc="28" dirty="0">
                <a:latin typeface="Arial"/>
                <a:cs typeface="Arial"/>
              </a:rPr>
              <a:t>participants</a:t>
            </a:r>
            <a:endParaRPr sz="1969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2533055" y="4475684"/>
            <a:ext cx="80367" cy="236324"/>
          </a:xfrm>
          <a:prstGeom prst="rect">
            <a:avLst/>
          </a:prstGeom>
        </p:spPr>
        <p:txBody>
          <a:bodyPr vert="horz" wrap="square" lIns="0" tIns="8930" rIns="0" bIns="0" rtlCol="0">
            <a:spAutoFit/>
          </a:bodyPr>
          <a:lstStyle/>
          <a:p>
            <a:pPr marL="8929">
              <a:spcBef>
                <a:spcPts val="70"/>
              </a:spcBef>
            </a:pPr>
            <a:r>
              <a:rPr sz="1477" dirty="0">
                <a:latin typeface="Arial"/>
                <a:cs typeface="Arial"/>
              </a:rPr>
              <a:t>-</a:t>
            </a:r>
            <a:endParaRPr sz="1477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2776139" y="4438983"/>
            <a:ext cx="6878538" cy="904567"/>
          </a:xfrm>
          <a:prstGeom prst="rect">
            <a:avLst/>
          </a:prstGeom>
        </p:spPr>
        <p:txBody>
          <a:bodyPr vert="horz" wrap="square" lIns="0" tIns="5358" rIns="0" bIns="0" rtlCol="0">
            <a:spAutoFit/>
          </a:bodyPr>
          <a:lstStyle/>
          <a:p>
            <a:pPr marL="8929" marR="3572">
              <a:lnSpc>
                <a:spcPct val="101200"/>
              </a:lnSpc>
              <a:spcBef>
                <a:spcPts val="42"/>
              </a:spcBef>
            </a:pPr>
            <a:r>
              <a:rPr sz="1969" spc="4" dirty="0">
                <a:latin typeface="Arial"/>
                <a:cs typeface="Arial"/>
              </a:rPr>
              <a:t>research </a:t>
            </a:r>
            <a:r>
              <a:rPr sz="1969" spc="21" dirty="0">
                <a:latin typeface="Arial"/>
                <a:cs typeface="Arial"/>
              </a:rPr>
              <a:t>using </a:t>
            </a:r>
            <a:r>
              <a:rPr sz="1969" spc="18" dirty="0">
                <a:latin typeface="Arial"/>
                <a:cs typeface="Arial"/>
              </a:rPr>
              <a:t>dichotomous </a:t>
            </a:r>
            <a:r>
              <a:rPr sz="1969" spc="11" dirty="0">
                <a:latin typeface="Arial"/>
                <a:cs typeface="Arial"/>
              </a:rPr>
              <a:t>variables </a:t>
            </a:r>
            <a:r>
              <a:rPr sz="1969" spc="-14" dirty="0">
                <a:latin typeface="Arial"/>
                <a:cs typeface="Arial"/>
              </a:rPr>
              <a:t>are </a:t>
            </a:r>
            <a:r>
              <a:rPr sz="1969" spc="-4" dirty="0">
                <a:latin typeface="Arial"/>
                <a:cs typeface="Arial"/>
              </a:rPr>
              <a:t>67% as </a:t>
            </a:r>
            <a:r>
              <a:rPr sz="1969" spc="7" dirty="0">
                <a:latin typeface="Arial"/>
                <a:cs typeface="Arial"/>
              </a:rPr>
              <a:t>efficient</a:t>
            </a:r>
            <a:r>
              <a:rPr sz="1969" spc="-32" dirty="0">
                <a:latin typeface="Arial"/>
                <a:cs typeface="Arial"/>
              </a:rPr>
              <a:t> </a:t>
            </a:r>
            <a:r>
              <a:rPr sz="1969" spc="-4" dirty="0">
                <a:latin typeface="Arial"/>
                <a:cs typeface="Arial"/>
              </a:rPr>
              <a:t>as  analyses </a:t>
            </a:r>
            <a:r>
              <a:rPr sz="1969" spc="21" dirty="0">
                <a:latin typeface="Arial"/>
                <a:cs typeface="Arial"/>
              </a:rPr>
              <a:t>using </a:t>
            </a:r>
            <a:r>
              <a:rPr sz="1969" dirty="0">
                <a:latin typeface="Arial"/>
                <a:cs typeface="Arial"/>
              </a:rPr>
              <a:t>the </a:t>
            </a:r>
            <a:r>
              <a:rPr sz="1969" spc="11" dirty="0">
                <a:latin typeface="Arial"/>
                <a:cs typeface="Arial"/>
              </a:rPr>
              <a:t>original continuous </a:t>
            </a:r>
            <a:r>
              <a:rPr sz="1969" spc="-112" dirty="0">
                <a:latin typeface="Arial"/>
                <a:cs typeface="Arial"/>
              </a:rPr>
              <a:t>– </a:t>
            </a:r>
            <a:r>
              <a:rPr sz="1969" spc="-4" dirty="0">
                <a:latin typeface="Arial"/>
                <a:cs typeface="Arial"/>
              </a:rPr>
              <a:t>only </a:t>
            </a:r>
            <a:r>
              <a:rPr sz="1969" dirty="0">
                <a:latin typeface="Arial"/>
                <a:cs typeface="Arial"/>
              </a:rPr>
              <a:t>2/3 </a:t>
            </a:r>
            <a:r>
              <a:rPr sz="1969" spc="-4" dirty="0">
                <a:latin typeface="Arial"/>
                <a:cs typeface="Arial"/>
              </a:rPr>
              <a:t>as likely </a:t>
            </a:r>
            <a:r>
              <a:rPr sz="1969" dirty="0">
                <a:latin typeface="Arial"/>
                <a:cs typeface="Arial"/>
              </a:rPr>
              <a:t>to  </a:t>
            </a:r>
            <a:r>
              <a:rPr sz="1969" spc="35" dirty="0">
                <a:latin typeface="Arial"/>
                <a:cs typeface="Arial"/>
              </a:rPr>
              <a:t>detect </a:t>
            </a:r>
            <a:r>
              <a:rPr sz="1969" spc="4" dirty="0">
                <a:latin typeface="Arial"/>
                <a:cs typeface="Arial"/>
              </a:rPr>
              <a:t>relationships </a:t>
            </a:r>
            <a:r>
              <a:rPr sz="1969" spc="21" dirty="0">
                <a:latin typeface="Arial"/>
                <a:cs typeface="Arial"/>
              </a:rPr>
              <a:t>among</a:t>
            </a:r>
            <a:r>
              <a:rPr sz="1969" spc="-42" dirty="0">
                <a:latin typeface="Arial"/>
                <a:cs typeface="Arial"/>
              </a:rPr>
              <a:t> </a:t>
            </a:r>
            <a:r>
              <a:rPr sz="1969" spc="21" dirty="0">
                <a:latin typeface="Arial"/>
                <a:cs typeface="Arial"/>
              </a:rPr>
              <a:t>variables!</a:t>
            </a:r>
            <a:endParaRPr sz="1969">
              <a:latin typeface="Arial"/>
              <a:cs typeface="Arial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2108771" y="1756943"/>
            <a:ext cx="7974657" cy="917972"/>
            <a:chOff x="831673" y="2498763"/>
            <a:chExt cx="11341735" cy="1305560"/>
          </a:xfrm>
        </p:grpSpPr>
        <p:sp>
          <p:nvSpPr>
            <p:cNvPr id="8" name="object 8"/>
            <p:cNvSpPr/>
            <p:nvPr/>
          </p:nvSpPr>
          <p:spPr>
            <a:xfrm>
              <a:off x="831673" y="2498763"/>
              <a:ext cx="11341455" cy="1305140"/>
            </a:xfrm>
            <a:prstGeom prst="rect">
              <a:avLst/>
            </a:prstGeom>
            <a:blipFill>
              <a:blip r:embed="rId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 sz="1266"/>
            </a:p>
          </p:txBody>
        </p:sp>
        <p:sp>
          <p:nvSpPr>
            <p:cNvPr id="9" name="object 9"/>
            <p:cNvSpPr/>
            <p:nvPr/>
          </p:nvSpPr>
          <p:spPr>
            <a:xfrm>
              <a:off x="863599" y="2514600"/>
              <a:ext cx="11277600" cy="1231900"/>
            </a:xfrm>
            <a:prstGeom prst="rect">
              <a:avLst/>
            </a:prstGeom>
            <a:blipFill>
              <a:blip r:embed="rId3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 sz="1266"/>
            </a:p>
          </p:txBody>
        </p:sp>
        <p:sp>
          <p:nvSpPr>
            <p:cNvPr id="10" name="object 10"/>
            <p:cNvSpPr/>
            <p:nvPr/>
          </p:nvSpPr>
          <p:spPr>
            <a:xfrm>
              <a:off x="863599" y="2514600"/>
              <a:ext cx="11277600" cy="1231900"/>
            </a:xfrm>
            <a:custGeom>
              <a:avLst/>
              <a:gdLst/>
              <a:ahLst/>
              <a:cxnLst/>
              <a:rect l="l" t="t" r="r" b="b"/>
              <a:pathLst>
                <a:path w="11277600" h="1231900">
                  <a:moveTo>
                    <a:pt x="11127409" y="0"/>
                  </a:moveTo>
                  <a:lnTo>
                    <a:pt x="150192" y="0"/>
                  </a:lnTo>
                  <a:lnTo>
                    <a:pt x="104029" y="7015"/>
                  </a:lnTo>
                  <a:lnTo>
                    <a:pt x="62964" y="26682"/>
                  </a:lnTo>
                  <a:lnTo>
                    <a:pt x="29960" y="56929"/>
                  </a:lnTo>
                  <a:lnTo>
                    <a:pt x="7984" y="95686"/>
                  </a:lnTo>
                  <a:lnTo>
                    <a:pt x="0" y="140881"/>
                  </a:lnTo>
                  <a:lnTo>
                    <a:pt x="6173" y="1081786"/>
                  </a:lnTo>
                  <a:lnTo>
                    <a:pt x="13515" y="1127941"/>
                  </a:lnTo>
                  <a:lnTo>
                    <a:pt x="33961" y="1168987"/>
                  </a:lnTo>
                  <a:lnTo>
                    <a:pt x="65137" y="1201967"/>
                  </a:lnTo>
                  <a:lnTo>
                    <a:pt x="104671" y="1223923"/>
                  </a:lnTo>
                  <a:lnTo>
                    <a:pt x="150192" y="1231900"/>
                  </a:lnTo>
                  <a:lnTo>
                    <a:pt x="11127409" y="1231900"/>
                  </a:lnTo>
                  <a:lnTo>
                    <a:pt x="11173572" y="1223923"/>
                  </a:lnTo>
                  <a:lnTo>
                    <a:pt x="11214638" y="1201967"/>
                  </a:lnTo>
                  <a:lnTo>
                    <a:pt x="11247640" y="1168987"/>
                  </a:lnTo>
                  <a:lnTo>
                    <a:pt x="11269616" y="1127941"/>
                  </a:lnTo>
                  <a:lnTo>
                    <a:pt x="11277600" y="1081786"/>
                  </a:lnTo>
                  <a:lnTo>
                    <a:pt x="11277600" y="140881"/>
                  </a:lnTo>
                  <a:lnTo>
                    <a:pt x="11269616" y="95686"/>
                  </a:lnTo>
                  <a:lnTo>
                    <a:pt x="11247640" y="56929"/>
                  </a:lnTo>
                  <a:lnTo>
                    <a:pt x="11214638" y="26682"/>
                  </a:lnTo>
                  <a:lnTo>
                    <a:pt x="11173572" y="7015"/>
                  </a:lnTo>
                  <a:lnTo>
                    <a:pt x="11127409" y="0"/>
                  </a:lnTo>
                  <a:close/>
                </a:path>
              </a:pathLst>
            </a:custGeom>
            <a:solidFill>
              <a:srgbClr val="009CFD">
                <a:alpha val="50000"/>
              </a:srgbClr>
            </a:solidFill>
          </p:spPr>
          <p:txBody>
            <a:bodyPr wrap="square" lIns="0" tIns="0" rIns="0" bIns="0" rtlCol="0"/>
            <a:lstStyle/>
            <a:p>
              <a:endParaRPr sz="1266"/>
            </a:p>
          </p:txBody>
        </p:sp>
      </p:grpSp>
      <p:sp>
        <p:nvSpPr>
          <p:cNvPr id="11" name="object 11"/>
          <p:cNvSpPr txBox="1"/>
          <p:nvPr/>
        </p:nvSpPr>
        <p:spPr>
          <a:xfrm>
            <a:off x="2531626" y="1793590"/>
            <a:ext cx="7129016" cy="792885"/>
          </a:xfrm>
          <a:prstGeom prst="rect">
            <a:avLst/>
          </a:prstGeom>
        </p:spPr>
        <p:txBody>
          <a:bodyPr vert="horz" wrap="square" lIns="0" tIns="23217" rIns="0" bIns="0" rtlCol="0">
            <a:spAutoFit/>
          </a:bodyPr>
          <a:lstStyle/>
          <a:p>
            <a:pPr marL="2340388" marR="3572" indent="-2331904">
              <a:lnSpc>
                <a:spcPts val="3023"/>
              </a:lnSpc>
              <a:spcBef>
                <a:spcPts val="183"/>
              </a:spcBef>
            </a:pPr>
            <a:r>
              <a:rPr sz="2531" spc="21" dirty="0">
                <a:solidFill>
                  <a:srgbClr val="DCBD23"/>
                </a:solidFill>
                <a:latin typeface="Arial"/>
                <a:cs typeface="Arial"/>
              </a:rPr>
              <a:t>Golden </a:t>
            </a:r>
            <a:r>
              <a:rPr sz="2531" spc="-4" dirty="0">
                <a:solidFill>
                  <a:srgbClr val="DCBD23"/>
                </a:solidFill>
                <a:latin typeface="Arial"/>
                <a:cs typeface="Arial"/>
              </a:rPr>
              <a:t>rule: Never </a:t>
            </a:r>
            <a:r>
              <a:rPr sz="2531" spc="46" dirty="0">
                <a:solidFill>
                  <a:srgbClr val="DCBD23"/>
                </a:solidFill>
                <a:latin typeface="Arial"/>
                <a:cs typeface="Arial"/>
              </a:rPr>
              <a:t>change </a:t>
            </a:r>
            <a:r>
              <a:rPr sz="2531" spc="-4" dirty="0">
                <a:solidFill>
                  <a:srgbClr val="DCBD23"/>
                </a:solidFill>
                <a:latin typeface="Arial"/>
                <a:cs typeface="Arial"/>
              </a:rPr>
              <a:t>interval level </a:t>
            </a:r>
            <a:r>
              <a:rPr sz="2531" spc="32" dirty="0">
                <a:solidFill>
                  <a:srgbClr val="DCBD23"/>
                </a:solidFill>
                <a:latin typeface="Arial"/>
                <a:cs typeface="Arial"/>
              </a:rPr>
              <a:t>data</a:t>
            </a:r>
            <a:r>
              <a:rPr sz="2531" spc="-7" dirty="0">
                <a:solidFill>
                  <a:srgbClr val="DCBD23"/>
                </a:solidFill>
                <a:latin typeface="Arial"/>
                <a:cs typeface="Arial"/>
              </a:rPr>
              <a:t> </a:t>
            </a:r>
            <a:r>
              <a:rPr sz="2531" spc="-4" dirty="0">
                <a:solidFill>
                  <a:srgbClr val="DCBD23"/>
                </a:solidFill>
                <a:latin typeface="Arial"/>
                <a:cs typeface="Arial"/>
              </a:rPr>
              <a:t>into  </a:t>
            </a:r>
            <a:r>
              <a:rPr sz="2531" spc="35" dirty="0">
                <a:solidFill>
                  <a:srgbClr val="DCBD23"/>
                </a:solidFill>
                <a:latin typeface="Arial"/>
                <a:cs typeface="Arial"/>
              </a:rPr>
              <a:t>categorical</a:t>
            </a:r>
            <a:r>
              <a:rPr sz="2531" spc="-4" dirty="0">
                <a:solidFill>
                  <a:srgbClr val="DCBD23"/>
                </a:solidFill>
                <a:latin typeface="Arial"/>
                <a:cs typeface="Arial"/>
              </a:rPr>
              <a:t> </a:t>
            </a:r>
            <a:r>
              <a:rPr sz="2531" spc="53" dirty="0">
                <a:solidFill>
                  <a:srgbClr val="DCBD23"/>
                </a:solidFill>
                <a:latin typeface="Arial"/>
                <a:cs typeface="Arial"/>
              </a:rPr>
              <a:t>data!</a:t>
            </a:r>
            <a:endParaRPr sz="2531">
              <a:latin typeface="Arial"/>
              <a:cs typeface="Arial"/>
            </a:endParaRPr>
          </a:p>
        </p:txBody>
      </p:sp>
      <p:sp>
        <p:nvSpPr>
          <p:cNvPr id="12" name="object 12"/>
          <p:cNvSpPr txBox="1">
            <a:spLocks noGrp="1"/>
          </p:cNvSpPr>
          <p:nvPr>
            <p:ph type="sldNum" sz="quarter" idx="7"/>
          </p:nvPr>
        </p:nvSpPr>
        <p:spPr>
          <a:xfrm>
            <a:off x="6330848" y="9340851"/>
            <a:ext cx="330834" cy="25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b="0" i="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8100">
              <a:lnSpc>
                <a:spcPts val="1845"/>
              </a:lnSpc>
            </a:pPr>
            <a:fld id="{81D60167-4931-47E6-BA6A-407CBD079E47}" type="slidenum">
              <a:rPr lang="en-GB" spc="-5" smtClean="0"/>
              <a:pPr marL="38100">
                <a:lnSpc>
                  <a:spcPts val="1845"/>
                </a:lnSpc>
              </a:pPr>
              <a:t>51</a:t>
            </a:fld>
            <a:endParaRPr spc="-4" dirty="0"/>
          </a:p>
        </p:txBody>
      </p:sp>
    </p:spTree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ject 7"/>
          <p:cNvSpPr txBox="1">
            <a:spLocks noGrp="1"/>
          </p:cNvSpPr>
          <p:nvPr>
            <p:ph type="sldNum" sz="quarter" idx="7"/>
          </p:nvPr>
        </p:nvSpPr>
        <p:spPr>
          <a:xfrm>
            <a:off x="6330848" y="9340851"/>
            <a:ext cx="330834" cy="25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b="0" i="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8100">
              <a:lnSpc>
                <a:spcPts val="1845"/>
              </a:lnSpc>
            </a:pPr>
            <a:fld id="{81D60167-4931-47E6-BA6A-407CBD079E47}" type="slidenum">
              <a:rPr lang="en-GB" spc="-5" smtClean="0"/>
              <a:pPr marL="38100">
                <a:lnSpc>
                  <a:spcPts val="1845"/>
                </a:lnSpc>
              </a:pPr>
              <a:t>52</a:t>
            </a:fld>
            <a:endParaRPr spc="-4" dirty="0"/>
          </a:p>
        </p:txBody>
      </p:sp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373874" y="612576"/>
            <a:ext cx="5444430" cy="655348"/>
          </a:xfrm>
          <a:prstGeom prst="rect">
            <a:avLst/>
          </a:prstGeom>
        </p:spPr>
        <p:txBody>
          <a:bodyPr vert="horz" wrap="square" lIns="0" tIns="8930" rIns="0" bIns="0" rtlCol="0" anchor="t">
            <a:spAutoFit/>
          </a:bodyPr>
          <a:lstStyle/>
          <a:p>
            <a:pPr marL="8929">
              <a:spcBef>
                <a:spcPts val="70"/>
              </a:spcBef>
            </a:pPr>
            <a:r>
              <a:rPr spc="-14" dirty="0"/>
              <a:t>Research</a:t>
            </a:r>
            <a:r>
              <a:rPr spc="-56" dirty="0"/>
              <a:t> </a:t>
            </a:r>
            <a:r>
              <a:rPr spc="102" dirty="0"/>
              <a:t>design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220516" y="1931072"/>
            <a:ext cx="77242" cy="213685"/>
          </a:xfrm>
          <a:prstGeom prst="rect">
            <a:avLst/>
          </a:prstGeom>
        </p:spPr>
        <p:txBody>
          <a:bodyPr vert="horz" wrap="square" lIns="0" tIns="8037" rIns="0" bIns="0" rtlCol="0">
            <a:spAutoFit/>
          </a:bodyPr>
          <a:lstStyle/>
          <a:p>
            <a:pPr marL="8929">
              <a:spcBef>
                <a:spcPts val="63"/>
              </a:spcBef>
            </a:pPr>
            <a:r>
              <a:rPr sz="1336" b="1" spc="-4" dirty="0">
                <a:latin typeface="Arial"/>
                <a:cs typeface="Arial"/>
              </a:rPr>
              <a:t>•</a:t>
            </a:r>
            <a:endParaRPr sz="1336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2430363" y="1893129"/>
            <a:ext cx="7277695" cy="2461684"/>
          </a:xfrm>
          <a:prstGeom prst="rect">
            <a:avLst/>
          </a:prstGeom>
        </p:spPr>
        <p:txBody>
          <a:bodyPr vert="horz" wrap="square" lIns="0" tIns="10716" rIns="0" bIns="0" rtlCol="0">
            <a:spAutoFit/>
          </a:bodyPr>
          <a:lstStyle/>
          <a:p>
            <a:pPr marL="17859">
              <a:spcBef>
                <a:spcPts val="84"/>
              </a:spcBef>
            </a:pPr>
            <a:r>
              <a:rPr sz="1758" b="1" spc="4" dirty="0">
                <a:latin typeface="Arial"/>
                <a:cs typeface="Arial"/>
              </a:rPr>
              <a:t>Plan for data collection, </a:t>
            </a:r>
            <a:r>
              <a:rPr sz="1758" b="1" spc="7" dirty="0">
                <a:latin typeface="Arial"/>
                <a:cs typeface="Arial"/>
              </a:rPr>
              <a:t>measurement, and</a:t>
            </a:r>
            <a:r>
              <a:rPr sz="1758" b="1" spc="-4" dirty="0">
                <a:latin typeface="Arial"/>
                <a:cs typeface="Arial"/>
              </a:rPr>
              <a:t> </a:t>
            </a:r>
            <a:r>
              <a:rPr sz="1758" b="1" spc="4" dirty="0">
                <a:latin typeface="Arial"/>
                <a:cs typeface="Arial"/>
              </a:rPr>
              <a:t>analysis</a:t>
            </a:r>
            <a:endParaRPr sz="1758">
              <a:latin typeface="Arial"/>
              <a:cs typeface="Arial"/>
            </a:endParaRPr>
          </a:p>
          <a:p>
            <a:pPr>
              <a:spcBef>
                <a:spcPts val="4"/>
              </a:spcBef>
            </a:pPr>
            <a:endParaRPr sz="1793">
              <a:latin typeface="Arial"/>
              <a:cs typeface="Arial"/>
            </a:endParaRPr>
          </a:p>
          <a:p>
            <a:pPr marL="330387" marR="220555" indent="-218770">
              <a:buSzPct val="76000"/>
              <a:buFont typeface="Arial"/>
              <a:buChar char="-"/>
              <a:tabLst>
                <a:tab pos="329940" algn="l"/>
                <a:tab pos="330387" algn="l"/>
              </a:tabLst>
            </a:pPr>
            <a:r>
              <a:rPr sz="1758" b="1" spc="4" dirty="0">
                <a:latin typeface="Arial"/>
                <a:cs typeface="Arial"/>
              </a:rPr>
              <a:t>Overall strategy </a:t>
            </a:r>
            <a:r>
              <a:rPr sz="1758" spc="4" dirty="0">
                <a:latin typeface="Arial"/>
                <a:cs typeface="Arial"/>
              </a:rPr>
              <a:t>to </a:t>
            </a:r>
            <a:r>
              <a:rPr sz="1758" spc="32" dirty="0">
                <a:latin typeface="Arial"/>
                <a:cs typeface="Arial"/>
              </a:rPr>
              <a:t>collect </a:t>
            </a:r>
            <a:r>
              <a:rPr sz="1758" spc="39" dirty="0">
                <a:latin typeface="Arial"/>
                <a:cs typeface="Arial"/>
              </a:rPr>
              <a:t>and </a:t>
            </a:r>
            <a:r>
              <a:rPr sz="1758" spc="4" dirty="0">
                <a:latin typeface="Arial"/>
                <a:cs typeface="Arial"/>
              </a:rPr>
              <a:t>analyse the </a:t>
            </a:r>
            <a:r>
              <a:rPr sz="1758" spc="7" dirty="0">
                <a:latin typeface="Arial"/>
                <a:cs typeface="Arial"/>
              </a:rPr>
              <a:t>information you want </a:t>
            </a:r>
            <a:r>
              <a:rPr sz="1758" spc="4" dirty="0">
                <a:latin typeface="Arial"/>
                <a:cs typeface="Arial"/>
              </a:rPr>
              <a:t>in  </a:t>
            </a:r>
            <a:r>
              <a:rPr sz="1758" spc="18" dirty="0">
                <a:latin typeface="Arial"/>
                <a:cs typeface="Arial"/>
              </a:rPr>
              <a:t>order </a:t>
            </a:r>
            <a:r>
              <a:rPr sz="1758" spc="4" dirty="0">
                <a:latin typeface="Arial"/>
                <a:cs typeface="Arial"/>
              </a:rPr>
              <a:t>to solve the </a:t>
            </a:r>
            <a:r>
              <a:rPr sz="1758" spc="7" dirty="0">
                <a:latin typeface="Arial"/>
                <a:cs typeface="Arial"/>
              </a:rPr>
              <a:t>research</a:t>
            </a:r>
            <a:r>
              <a:rPr sz="1758" spc="-11" dirty="0">
                <a:latin typeface="Arial"/>
                <a:cs typeface="Arial"/>
              </a:rPr>
              <a:t> </a:t>
            </a:r>
            <a:r>
              <a:rPr sz="1758" spc="25" dirty="0">
                <a:latin typeface="Arial"/>
                <a:cs typeface="Arial"/>
              </a:rPr>
              <a:t>problem.</a:t>
            </a:r>
            <a:endParaRPr sz="1758">
              <a:latin typeface="Arial"/>
              <a:cs typeface="Arial"/>
            </a:endParaRPr>
          </a:p>
          <a:p>
            <a:pPr>
              <a:spcBef>
                <a:spcPts val="7"/>
              </a:spcBef>
              <a:buFont typeface="Arial"/>
              <a:buChar char="-"/>
            </a:pPr>
            <a:endParaRPr sz="1793">
              <a:latin typeface="Arial"/>
              <a:cs typeface="Arial"/>
            </a:endParaRPr>
          </a:p>
          <a:p>
            <a:pPr marL="330387" indent="-218770">
              <a:buSzPct val="76000"/>
              <a:buChar char="-"/>
              <a:tabLst>
                <a:tab pos="329940" algn="l"/>
                <a:tab pos="330387" algn="l"/>
              </a:tabLst>
            </a:pPr>
            <a:r>
              <a:rPr sz="1758" spc="4" dirty="0">
                <a:latin typeface="Arial"/>
                <a:cs typeface="Arial"/>
              </a:rPr>
              <a:t>It </a:t>
            </a:r>
            <a:r>
              <a:rPr sz="1758" spc="18" dirty="0">
                <a:latin typeface="Arial"/>
                <a:cs typeface="Arial"/>
              </a:rPr>
              <a:t>defines </a:t>
            </a:r>
            <a:r>
              <a:rPr sz="1758" spc="4" dirty="0">
                <a:latin typeface="Arial"/>
                <a:cs typeface="Arial"/>
              </a:rPr>
              <a:t>the </a:t>
            </a:r>
            <a:r>
              <a:rPr sz="1758" spc="28" dirty="0">
                <a:latin typeface="Arial"/>
                <a:cs typeface="Arial"/>
              </a:rPr>
              <a:t>type </a:t>
            </a:r>
            <a:r>
              <a:rPr sz="1758" spc="4" dirty="0">
                <a:latin typeface="Arial"/>
                <a:cs typeface="Arial"/>
              </a:rPr>
              <a:t>of </a:t>
            </a:r>
            <a:r>
              <a:rPr sz="1758" spc="7" dirty="0">
                <a:latin typeface="Arial"/>
                <a:cs typeface="Arial"/>
              </a:rPr>
              <a:t>research </a:t>
            </a:r>
            <a:r>
              <a:rPr sz="1758" spc="39" dirty="0">
                <a:latin typeface="Arial"/>
                <a:cs typeface="Arial"/>
              </a:rPr>
              <a:t>and </a:t>
            </a:r>
            <a:r>
              <a:rPr sz="1758" spc="14" dirty="0">
                <a:latin typeface="Arial"/>
                <a:cs typeface="Arial"/>
              </a:rPr>
              <a:t>priorities </a:t>
            </a:r>
            <a:r>
              <a:rPr sz="1758" spc="4" dirty="0">
                <a:latin typeface="Arial"/>
                <a:cs typeface="Arial"/>
              </a:rPr>
              <a:t>of the</a:t>
            </a:r>
            <a:r>
              <a:rPr sz="1758" spc="-63" dirty="0">
                <a:latin typeface="Arial"/>
                <a:cs typeface="Arial"/>
              </a:rPr>
              <a:t> </a:t>
            </a:r>
            <a:r>
              <a:rPr sz="1758" spc="7" dirty="0">
                <a:latin typeface="Arial"/>
                <a:cs typeface="Arial"/>
              </a:rPr>
              <a:t>researcher</a:t>
            </a:r>
            <a:endParaRPr sz="1758">
              <a:latin typeface="Arial"/>
              <a:cs typeface="Arial"/>
            </a:endParaRPr>
          </a:p>
          <a:p>
            <a:pPr>
              <a:spcBef>
                <a:spcPts val="4"/>
              </a:spcBef>
              <a:buFont typeface="Arial"/>
              <a:buChar char="-"/>
            </a:pPr>
            <a:endParaRPr sz="1793">
              <a:latin typeface="Arial"/>
              <a:cs typeface="Arial"/>
            </a:endParaRPr>
          </a:p>
          <a:p>
            <a:pPr marL="330387" marR="12501" indent="-218770">
              <a:buSzPct val="76000"/>
              <a:buChar char="-"/>
              <a:tabLst>
                <a:tab pos="329940" algn="l"/>
                <a:tab pos="330387" algn="l"/>
              </a:tabLst>
            </a:pPr>
            <a:r>
              <a:rPr sz="1758" spc="4" dirty="0">
                <a:latin typeface="Arial"/>
                <a:cs typeface="Arial"/>
              </a:rPr>
              <a:t>Should </a:t>
            </a:r>
            <a:r>
              <a:rPr sz="1758" spc="56" dirty="0">
                <a:latin typeface="Arial"/>
                <a:cs typeface="Arial"/>
              </a:rPr>
              <a:t>be </a:t>
            </a:r>
            <a:r>
              <a:rPr sz="1758" spc="11" dirty="0">
                <a:latin typeface="Arial"/>
                <a:cs typeface="Arial"/>
              </a:rPr>
              <a:t>effective </a:t>
            </a:r>
            <a:r>
              <a:rPr sz="1758" spc="4" dirty="0">
                <a:latin typeface="Arial"/>
                <a:cs typeface="Arial"/>
              </a:rPr>
              <a:t>in </a:t>
            </a:r>
            <a:r>
              <a:rPr sz="1758" spc="46" dirty="0">
                <a:latin typeface="Arial"/>
                <a:cs typeface="Arial"/>
              </a:rPr>
              <a:t>producing </a:t>
            </a:r>
            <a:r>
              <a:rPr sz="1758" spc="4" dirty="0">
                <a:latin typeface="Arial"/>
                <a:cs typeface="Arial"/>
              </a:rPr>
              <a:t>the </a:t>
            </a:r>
            <a:r>
              <a:rPr sz="1758" dirty="0">
                <a:latin typeface="Arial"/>
                <a:cs typeface="Arial"/>
              </a:rPr>
              <a:t>results </a:t>
            </a:r>
            <a:r>
              <a:rPr sz="1758" spc="4" dirty="0">
                <a:latin typeface="Arial"/>
                <a:cs typeface="Arial"/>
              </a:rPr>
              <a:t>within the </a:t>
            </a:r>
            <a:r>
              <a:rPr sz="1758" spc="14" dirty="0">
                <a:latin typeface="Arial"/>
                <a:cs typeface="Arial"/>
              </a:rPr>
              <a:t>constraints</a:t>
            </a:r>
            <a:r>
              <a:rPr sz="1758" spc="-67" dirty="0">
                <a:latin typeface="Arial"/>
                <a:cs typeface="Arial"/>
              </a:rPr>
              <a:t> </a:t>
            </a:r>
            <a:r>
              <a:rPr sz="1758" spc="39" dirty="0">
                <a:latin typeface="Arial"/>
                <a:cs typeface="Arial"/>
              </a:rPr>
              <a:t>put  </a:t>
            </a:r>
            <a:r>
              <a:rPr sz="1758" spc="7" dirty="0">
                <a:latin typeface="Arial"/>
                <a:cs typeface="Arial"/>
              </a:rPr>
              <a:t>on </a:t>
            </a:r>
            <a:r>
              <a:rPr sz="1758" spc="4" dirty="0">
                <a:latin typeface="Arial"/>
                <a:cs typeface="Arial"/>
              </a:rPr>
              <a:t>the </a:t>
            </a:r>
            <a:r>
              <a:rPr sz="1758" spc="7" dirty="0">
                <a:latin typeface="Arial"/>
                <a:cs typeface="Arial"/>
              </a:rPr>
              <a:t>researcher </a:t>
            </a:r>
            <a:r>
              <a:rPr sz="1758" spc="4" dirty="0">
                <a:latin typeface="Arial"/>
                <a:cs typeface="Arial"/>
              </a:rPr>
              <a:t>(time, </a:t>
            </a:r>
            <a:r>
              <a:rPr sz="1758" spc="-21" dirty="0">
                <a:latin typeface="Arial"/>
                <a:cs typeface="Arial"/>
              </a:rPr>
              <a:t>money,</a:t>
            </a:r>
            <a:r>
              <a:rPr sz="1758" spc="-7" dirty="0">
                <a:latin typeface="Arial"/>
                <a:cs typeface="Arial"/>
              </a:rPr>
              <a:t> </a:t>
            </a:r>
            <a:r>
              <a:rPr sz="1758" spc="28" dirty="0">
                <a:latin typeface="Arial"/>
                <a:cs typeface="Arial"/>
              </a:rPr>
              <a:t>etc)</a:t>
            </a:r>
            <a:endParaRPr sz="1758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2220516" y="4588556"/>
            <a:ext cx="102245" cy="213685"/>
          </a:xfrm>
          <a:prstGeom prst="rect">
            <a:avLst/>
          </a:prstGeom>
        </p:spPr>
        <p:txBody>
          <a:bodyPr vert="horz" wrap="square" lIns="0" tIns="8037" rIns="0" bIns="0" rtlCol="0">
            <a:spAutoFit/>
          </a:bodyPr>
          <a:lstStyle/>
          <a:p>
            <a:pPr marL="8929">
              <a:spcBef>
                <a:spcPts val="63"/>
              </a:spcBef>
            </a:pPr>
            <a:r>
              <a:rPr sz="1336" spc="193" dirty="0">
                <a:latin typeface="Arial"/>
                <a:cs typeface="Arial"/>
              </a:rPr>
              <a:t>•</a:t>
            </a:r>
            <a:endParaRPr sz="1336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2421434" y="4550613"/>
            <a:ext cx="7391102" cy="1639343"/>
          </a:xfrm>
          <a:prstGeom prst="rect">
            <a:avLst/>
          </a:prstGeom>
        </p:spPr>
        <p:txBody>
          <a:bodyPr vert="horz" wrap="square" lIns="0" tIns="10716" rIns="0" bIns="0" rtlCol="0">
            <a:spAutoFit/>
          </a:bodyPr>
          <a:lstStyle/>
          <a:p>
            <a:pPr marL="26788" marR="734441">
              <a:spcBef>
                <a:spcPts val="84"/>
              </a:spcBef>
            </a:pPr>
            <a:r>
              <a:rPr sz="1758" spc="7" dirty="0">
                <a:latin typeface="Arial"/>
                <a:cs typeface="Arial"/>
              </a:rPr>
              <a:t>A </a:t>
            </a:r>
            <a:r>
              <a:rPr sz="1758" spc="56" dirty="0">
                <a:latin typeface="Arial"/>
                <a:cs typeface="Arial"/>
              </a:rPr>
              <a:t>good </a:t>
            </a:r>
            <a:r>
              <a:rPr sz="1758" spc="7" dirty="0">
                <a:latin typeface="Arial"/>
                <a:cs typeface="Arial"/>
              </a:rPr>
              <a:t>research </a:t>
            </a:r>
            <a:r>
              <a:rPr sz="1758" spc="39" dirty="0">
                <a:latin typeface="Arial"/>
                <a:cs typeface="Arial"/>
              </a:rPr>
              <a:t>design </a:t>
            </a:r>
            <a:r>
              <a:rPr sz="1758" spc="32" dirty="0">
                <a:latin typeface="Arial"/>
                <a:cs typeface="Arial"/>
              </a:rPr>
              <a:t>goes hand </a:t>
            </a:r>
            <a:r>
              <a:rPr sz="1758" spc="4" dirty="0">
                <a:latin typeface="Arial"/>
                <a:cs typeface="Arial"/>
              </a:rPr>
              <a:t>in </a:t>
            </a:r>
            <a:r>
              <a:rPr sz="1758" spc="32" dirty="0">
                <a:latin typeface="Arial"/>
                <a:cs typeface="Arial"/>
              </a:rPr>
              <a:t>hand </a:t>
            </a:r>
            <a:r>
              <a:rPr sz="1758" spc="4" dirty="0">
                <a:latin typeface="Arial"/>
                <a:cs typeface="Arial"/>
              </a:rPr>
              <a:t>with </a:t>
            </a:r>
            <a:r>
              <a:rPr sz="1758" spc="7" dirty="0">
                <a:latin typeface="Arial"/>
                <a:cs typeface="Arial"/>
              </a:rPr>
              <a:t>a </a:t>
            </a:r>
            <a:r>
              <a:rPr sz="1758" spc="4" dirty="0">
                <a:latin typeface="Arial"/>
                <a:cs typeface="Arial"/>
              </a:rPr>
              <a:t>well</a:t>
            </a:r>
            <a:r>
              <a:rPr sz="1758" spc="-176" dirty="0">
                <a:latin typeface="Arial"/>
                <a:cs typeface="Arial"/>
              </a:rPr>
              <a:t> </a:t>
            </a:r>
            <a:r>
              <a:rPr sz="1758" spc="18" dirty="0">
                <a:latin typeface="Arial"/>
                <a:cs typeface="Arial"/>
              </a:rPr>
              <a:t>formulated  </a:t>
            </a:r>
            <a:r>
              <a:rPr sz="1758" spc="7" dirty="0">
                <a:latin typeface="Arial"/>
                <a:cs typeface="Arial"/>
              </a:rPr>
              <a:t>research</a:t>
            </a:r>
            <a:r>
              <a:rPr sz="1758" dirty="0">
                <a:latin typeface="Arial"/>
                <a:cs typeface="Arial"/>
              </a:rPr>
              <a:t> </a:t>
            </a:r>
            <a:r>
              <a:rPr sz="1758" spc="25" dirty="0">
                <a:latin typeface="Arial"/>
                <a:cs typeface="Arial"/>
              </a:rPr>
              <a:t>problem.</a:t>
            </a:r>
            <a:endParaRPr sz="1758">
              <a:latin typeface="Arial"/>
              <a:cs typeface="Arial"/>
            </a:endParaRPr>
          </a:p>
          <a:p>
            <a:pPr>
              <a:spcBef>
                <a:spcPts val="4"/>
              </a:spcBef>
            </a:pPr>
            <a:endParaRPr sz="1793">
              <a:latin typeface="Arial"/>
              <a:cs typeface="Arial"/>
            </a:endParaRPr>
          </a:p>
          <a:p>
            <a:pPr marL="339316" marR="30360" indent="-218770">
              <a:tabLst>
                <a:tab pos="338870" algn="l"/>
              </a:tabLst>
            </a:pPr>
            <a:r>
              <a:rPr sz="2004" spc="-5" baseline="5847" dirty="0">
                <a:latin typeface="Arial"/>
                <a:cs typeface="Arial"/>
              </a:rPr>
              <a:t>-	</a:t>
            </a:r>
            <a:r>
              <a:rPr sz="1758" dirty="0">
                <a:latin typeface="Arial"/>
                <a:cs typeface="Arial"/>
              </a:rPr>
              <a:t>Practically, </a:t>
            </a:r>
            <a:r>
              <a:rPr sz="1758" spc="7" dirty="0">
                <a:latin typeface="Arial"/>
                <a:cs typeface="Arial"/>
              </a:rPr>
              <a:t>you </a:t>
            </a:r>
            <a:r>
              <a:rPr sz="1758" spc="11" dirty="0">
                <a:latin typeface="Arial"/>
                <a:cs typeface="Arial"/>
              </a:rPr>
              <a:t>start </a:t>
            </a:r>
            <a:r>
              <a:rPr sz="1758" spc="-4" dirty="0">
                <a:latin typeface="Arial"/>
                <a:cs typeface="Arial"/>
              </a:rPr>
              <a:t>from </a:t>
            </a:r>
            <a:r>
              <a:rPr sz="1758" spc="4" dirty="0">
                <a:latin typeface="Arial"/>
                <a:cs typeface="Arial"/>
              </a:rPr>
              <a:t>your </a:t>
            </a:r>
            <a:r>
              <a:rPr sz="1758" spc="18" dirty="0">
                <a:latin typeface="Arial"/>
                <a:cs typeface="Arial"/>
              </a:rPr>
              <a:t>propositions </a:t>
            </a:r>
            <a:r>
              <a:rPr sz="1758" spc="4" dirty="0">
                <a:latin typeface="Arial"/>
                <a:cs typeface="Arial"/>
              </a:rPr>
              <a:t>or </a:t>
            </a:r>
            <a:r>
              <a:rPr sz="1758" spc="14" dirty="0">
                <a:latin typeface="Arial"/>
                <a:cs typeface="Arial"/>
              </a:rPr>
              <a:t>hypotheses </a:t>
            </a:r>
            <a:r>
              <a:rPr sz="1758" spc="4" dirty="0">
                <a:latin typeface="Arial"/>
                <a:cs typeface="Arial"/>
              </a:rPr>
              <a:t>to </a:t>
            </a:r>
            <a:r>
              <a:rPr sz="1758" spc="14" dirty="0">
                <a:latin typeface="Arial"/>
                <a:cs typeface="Arial"/>
              </a:rPr>
              <a:t>establish  </a:t>
            </a:r>
            <a:r>
              <a:rPr sz="1758" spc="4" dirty="0">
                <a:latin typeface="Arial"/>
                <a:cs typeface="Arial"/>
              </a:rPr>
              <a:t>the </a:t>
            </a:r>
            <a:r>
              <a:rPr sz="1758" spc="39" dirty="0">
                <a:latin typeface="Arial"/>
                <a:cs typeface="Arial"/>
              </a:rPr>
              <a:t>design </a:t>
            </a:r>
            <a:r>
              <a:rPr sz="1758" spc="7" dirty="0">
                <a:latin typeface="Arial"/>
                <a:cs typeface="Arial"/>
              </a:rPr>
              <a:t>requirements </a:t>
            </a:r>
            <a:r>
              <a:rPr sz="1758" spc="39" dirty="0">
                <a:latin typeface="Arial"/>
                <a:cs typeface="Arial"/>
              </a:rPr>
              <a:t>and </a:t>
            </a:r>
            <a:r>
              <a:rPr sz="1758" spc="4" dirty="0">
                <a:latin typeface="Arial"/>
                <a:cs typeface="Arial"/>
              </a:rPr>
              <a:t>to </a:t>
            </a:r>
            <a:r>
              <a:rPr sz="1758" spc="7" dirty="0">
                <a:latin typeface="Arial"/>
                <a:cs typeface="Arial"/>
              </a:rPr>
              <a:t>make </a:t>
            </a:r>
            <a:r>
              <a:rPr sz="1758" spc="4" dirty="0">
                <a:latin typeface="Arial"/>
                <a:cs typeface="Arial"/>
              </a:rPr>
              <a:t>the </a:t>
            </a:r>
            <a:r>
              <a:rPr sz="1758" spc="28" dirty="0">
                <a:latin typeface="Arial"/>
                <a:cs typeface="Arial"/>
              </a:rPr>
              <a:t>decisions </a:t>
            </a:r>
            <a:r>
              <a:rPr sz="1758" spc="25" dirty="0">
                <a:latin typeface="Arial"/>
                <a:cs typeface="Arial"/>
              </a:rPr>
              <a:t>about </a:t>
            </a:r>
            <a:r>
              <a:rPr sz="1758" spc="7" dirty="0">
                <a:latin typeface="Arial"/>
                <a:cs typeface="Arial"/>
              </a:rPr>
              <a:t>how </a:t>
            </a:r>
            <a:r>
              <a:rPr sz="1758" spc="4" dirty="0">
                <a:latin typeface="Arial"/>
                <a:cs typeface="Arial"/>
              </a:rPr>
              <a:t>to  </a:t>
            </a:r>
            <a:r>
              <a:rPr sz="1758" spc="32" dirty="0">
                <a:latin typeface="Arial"/>
                <a:cs typeface="Arial"/>
              </a:rPr>
              <a:t>collect </a:t>
            </a:r>
            <a:r>
              <a:rPr sz="1758" spc="4" dirty="0">
                <a:latin typeface="Arial"/>
                <a:cs typeface="Arial"/>
              </a:rPr>
              <a:t>the </a:t>
            </a:r>
            <a:r>
              <a:rPr sz="1758" spc="7" dirty="0">
                <a:latin typeface="Arial"/>
                <a:cs typeface="Arial"/>
              </a:rPr>
              <a:t>information</a:t>
            </a:r>
            <a:r>
              <a:rPr sz="1758" spc="-25" dirty="0">
                <a:latin typeface="Arial"/>
                <a:cs typeface="Arial"/>
              </a:rPr>
              <a:t> </a:t>
            </a:r>
            <a:r>
              <a:rPr sz="1758" spc="32" dirty="0">
                <a:latin typeface="Arial"/>
                <a:cs typeface="Arial"/>
              </a:rPr>
              <a:t>needed.</a:t>
            </a:r>
            <a:endParaRPr sz="1758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ject 7"/>
          <p:cNvSpPr txBox="1">
            <a:spLocks noGrp="1"/>
          </p:cNvSpPr>
          <p:nvPr>
            <p:ph type="sldNum" sz="quarter" idx="7"/>
          </p:nvPr>
        </p:nvSpPr>
        <p:spPr>
          <a:xfrm>
            <a:off x="6330848" y="9340851"/>
            <a:ext cx="330834" cy="25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b="0" i="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8100">
              <a:lnSpc>
                <a:spcPts val="1845"/>
              </a:lnSpc>
            </a:pPr>
            <a:fld id="{81D60167-4931-47E6-BA6A-407CBD079E47}" type="slidenum">
              <a:rPr lang="en-GB" spc="-5" smtClean="0"/>
              <a:pPr marL="38100">
                <a:lnSpc>
                  <a:spcPts val="1845"/>
                </a:lnSpc>
              </a:pPr>
              <a:t>53</a:t>
            </a:fld>
            <a:endParaRPr spc="-4" dirty="0"/>
          </a:p>
        </p:txBody>
      </p:sp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91885" y="324540"/>
            <a:ext cx="9065623" cy="1474162"/>
          </a:xfrm>
          <a:prstGeom prst="rect">
            <a:avLst/>
          </a:prstGeom>
        </p:spPr>
        <p:txBody>
          <a:bodyPr vert="horz" wrap="square" lIns="0" tIns="37505" rIns="0" bIns="0" rtlCol="0" anchor="t">
            <a:spAutoFit/>
          </a:bodyPr>
          <a:lstStyle/>
          <a:p>
            <a:pPr marL="492008" marR="3572" indent="-483525">
              <a:lnSpc>
                <a:spcPts val="5625"/>
              </a:lnSpc>
              <a:spcBef>
                <a:spcPts val="295"/>
              </a:spcBef>
            </a:pPr>
            <a:r>
              <a:rPr sz="4711" spc="-7" dirty="0"/>
              <a:t>Problem </a:t>
            </a:r>
            <a:r>
              <a:rPr sz="4711" spc="25" dirty="0"/>
              <a:t>structure</a:t>
            </a:r>
            <a:r>
              <a:rPr sz="4711" spc="-39" dirty="0"/>
              <a:t> </a:t>
            </a:r>
            <a:r>
              <a:rPr sz="4711" spc="7" dirty="0"/>
              <a:t>&amp;  </a:t>
            </a:r>
            <a:r>
              <a:rPr sz="4711" spc="18" dirty="0"/>
              <a:t>research</a:t>
            </a:r>
            <a:r>
              <a:rPr sz="4711" spc="-14" dirty="0"/>
              <a:t> </a:t>
            </a:r>
            <a:r>
              <a:rPr sz="4711" spc="91" dirty="0"/>
              <a:t>design</a:t>
            </a:r>
            <a:endParaRPr sz="4711" dirty="0"/>
          </a:p>
        </p:txBody>
      </p:sp>
      <p:sp>
        <p:nvSpPr>
          <p:cNvPr id="3" name="object 3"/>
          <p:cNvSpPr txBox="1"/>
          <p:nvPr/>
        </p:nvSpPr>
        <p:spPr>
          <a:xfrm>
            <a:off x="3549101" y="2357625"/>
            <a:ext cx="5533727" cy="290313"/>
          </a:xfrm>
          <a:prstGeom prst="rect">
            <a:avLst/>
          </a:prstGeom>
        </p:spPr>
        <p:txBody>
          <a:bodyPr vert="horz" wrap="square" lIns="0" tIns="8930" rIns="0" bIns="0" rtlCol="0">
            <a:spAutoFit/>
          </a:bodyPr>
          <a:lstStyle/>
          <a:p>
            <a:pPr marL="8929">
              <a:spcBef>
                <a:spcPts val="70"/>
              </a:spcBef>
              <a:tabLst>
                <a:tab pos="3524422" algn="l"/>
              </a:tabLst>
            </a:pPr>
            <a:r>
              <a:rPr sz="1828" b="1" spc="-4" dirty="0">
                <a:latin typeface="Arial"/>
                <a:cs typeface="Arial"/>
              </a:rPr>
              <a:t>Research</a:t>
            </a:r>
            <a:r>
              <a:rPr sz="1828" b="1" dirty="0">
                <a:latin typeface="Arial"/>
                <a:cs typeface="Arial"/>
              </a:rPr>
              <a:t> design	</a:t>
            </a:r>
            <a:r>
              <a:rPr sz="1828" b="1" spc="-4" dirty="0">
                <a:latin typeface="Arial"/>
                <a:cs typeface="Arial"/>
              </a:rPr>
              <a:t>Problem</a:t>
            </a:r>
            <a:r>
              <a:rPr sz="1828" b="1" spc="-28" dirty="0">
                <a:latin typeface="Arial"/>
                <a:cs typeface="Arial"/>
              </a:rPr>
              <a:t> </a:t>
            </a:r>
            <a:r>
              <a:rPr sz="1828" b="1" spc="-4" dirty="0">
                <a:latin typeface="Arial"/>
                <a:cs typeface="Arial"/>
              </a:rPr>
              <a:t>structure</a:t>
            </a:r>
            <a:endParaRPr sz="1828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2693790" y="2986141"/>
            <a:ext cx="7173664" cy="629348"/>
          </a:xfrm>
          <a:prstGeom prst="rect">
            <a:avLst/>
          </a:prstGeom>
          <a:solidFill>
            <a:srgbClr val="E3E5E8"/>
          </a:solidFill>
        </p:spPr>
        <p:txBody>
          <a:bodyPr vert="horz" wrap="square" lIns="0" tIns="1786" rIns="0" bIns="0" rtlCol="0">
            <a:spAutoFit/>
          </a:bodyPr>
          <a:lstStyle/>
          <a:p>
            <a:pPr>
              <a:spcBef>
                <a:spcPts val="14"/>
              </a:spcBef>
            </a:pPr>
            <a:endParaRPr sz="2250" dirty="0">
              <a:latin typeface="Times New Roman"/>
              <a:cs typeface="Times New Roman"/>
            </a:endParaRPr>
          </a:p>
          <a:p>
            <a:pPr marL="86168" algn="ctr">
              <a:tabLst>
                <a:tab pos="3586481" algn="l"/>
              </a:tabLst>
            </a:pPr>
            <a:r>
              <a:rPr sz="1828" dirty="0">
                <a:solidFill>
                  <a:schemeClr val="bg1"/>
                </a:solidFill>
                <a:latin typeface="Arial"/>
                <a:cs typeface="Arial"/>
              </a:rPr>
              <a:t>Exploratory</a:t>
            </a:r>
            <a:r>
              <a:rPr sz="1828" dirty="0">
                <a:latin typeface="Arial"/>
                <a:cs typeface="Arial"/>
              </a:rPr>
              <a:t>	</a:t>
            </a:r>
            <a:r>
              <a:rPr sz="1828" spc="11" dirty="0">
                <a:solidFill>
                  <a:schemeClr val="bg1"/>
                </a:solidFill>
                <a:latin typeface="Arial"/>
                <a:cs typeface="Arial"/>
              </a:rPr>
              <a:t>Unstructured</a:t>
            </a:r>
            <a:endParaRPr sz="1828" dirty="0">
              <a:solidFill>
                <a:schemeClr val="bg1"/>
              </a:solidFill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3891251" y="4257970"/>
            <a:ext cx="4731395" cy="290313"/>
          </a:xfrm>
          <a:prstGeom prst="rect">
            <a:avLst/>
          </a:prstGeom>
        </p:spPr>
        <p:txBody>
          <a:bodyPr vert="horz" wrap="square" lIns="0" tIns="8930" rIns="0" bIns="0" rtlCol="0">
            <a:spAutoFit/>
          </a:bodyPr>
          <a:lstStyle/>
          <a:p>
            <a:pPr marL="8929">
              <a:spcBef>
                <a:spcPts val="70"/>
              </a:spcBef>
              <a:tabLst>
                <a:tab pos="3642290" algn="l"/>
              </a:tabLst>
            </a:pPr>
            <a:r>
              <a:rPr sz="1828" spc="18" dirty="0">
                <a:latin typeface="Arial"/>
                <a:cs typeface="Arial"/>
              </a:rPr>
              <a:t>Descriptive	</a:t>
            </a:r>
            <a:r>
              <a:rPr sz="1828" spc="4" dirty="0">
                <a:latin typeface="Arial"/>
                <a:cs typeface="Arial"/>
              </a:rPr>
              <a:t>Structured</a:t>
            </a:r>
            <a:endParaRPr sz="1828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2693790" y="4886495"/>
            <a:ext cx="7173664" cy="629348"/>
          </a:xfrm>
          <a:prstGeom prst="rect">
            <a:avLst/>
          </a:prstGeom>
          <a:solidFill>
            <a:srgbClr val="E3E5E8"/>
          </a:solidFill>
        </p:spPr>
        <p:txBody>
          <a:bodyPr vert="horz" wrap="square" lIns="0" tIns="1786" rIns="0" bIns="0" rtlCol="0">
            <a:spAutoFit/>
          </a:bodyPr>
          <a:lstStyle/>
          <a:p>
            <a:pPr>
              <a:spcBef>
                <a:spcPts val="14"/>
              </a:spcBef>
            </a:pPr>
            <a:endParaRPr sz="2250" dirty="0">
              <a:latin typeface="Times New Roman"/>
              <a:cs typeface="Times New Roman"/>
            </a:endParaRPr>
          </a:p>
          <a:p>
            <a:pPr marL="178141" algn="ctr">
              <a:tabLst>
                <a:tab pos="3586481" algn="l"/>
              </a:tabLst>
            </a:pPr>
            <a:r>
              <a:rPr sz="1828" spc="-4" dirty="0">
                <a:solidFill>
                  <a:schemeClr val="bg1"/>
                </a:solidFill>
                <a:latin typeface="Arial"/>
                <a:cs typeface="Arial"/>
              </a:rPr>
              <a:t>Causal</a:t>
            </a:r>
            <a:r>
              <a:rPr sz="1828" spc="-4" dirty="0">
                <a:latin typeface="Arial"/>
                <a:cs typeface="Arial"/>
              </a:rPr>
              <a:t>	</a:t>
            </a:r>
            <a:r>
              <a:rPr sz="1828" spc="4" dirty="0">
                <a:solidFill>
                  <a:schemeClr val="bg1"/>
                </a:solidFill>
                <a:latin typeface="Arial"/>
                <a:cs typeface="Arial"/>
              </a:rPr>
              <a:t>Structured</a:t>
            </a:r>
            <a:endParaRPr sz="1828" dirty="0">
              <a:solidFill>
                <a:schemeClr val="bg1"/>
              </a:solidFill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F9C9D"/>
      </a:accent5>
      <a:accent6>
        <a:srgbClr val="9E5E9B"/>
      </a:accent6>
      <a:hlink>
        <a:srgbClr val="58C1BA"/>
      </a:hlink>
      <a:folHlink>
        <a:srgbClr val="9DD0CB"/>
      </a:folHlink>
    </a:clrScheme>
    <a:fontScheme name="Century Gothic">
      <a:majorFont>
        <a:latin typeface="Century Gothic" panose="020F03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F03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23</TotalTime>
  <Words>2101</Words>
  <Application>Microsoft Office PowerPoint</Application>
  <PresentationFormat>Widescreen</PresentationFormat>
  <Paragraphs>349</Paragraphs>
  <Slides>53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53</vt:i4>
      </vt:variant>
    </vt:vector>
  </HeadingPairs>
  <TitlesOfParts>
    <vt:vector size="60" baseType="lpstr">
      <vt:lpstr>Arial</vt:lpstr>
      <vt:lpstr>Century Gothic</vt:lpstr>
      <vt:lpstr>Klaudia</vt:lpstr>
      <vt:lpstr>Symbol</vt:lpstr>
      <vt:lpstr>Times New Roman</vt:lpstr>
      <vt:lpstr>Wingdings 3</vt:lpstr>
      <vt:lpstr>Ion</vt:lpstr>
      <vt:lpstr>PowerPoint Presentation</vt:lpstr>
      <vt:lpstr>Why do we need  research methods?</vt:lpstr>
      <vt:lpstr>PowerPoint Presentation</vt:lpstr>
      <vt:lpstr>Different types of data…</vt:lpstr>
      <vt:lpstr>…different approaches</vt:lpstr>
      <vt:lpstr>Types of designs</vt:lpstr>
      <vt:lpstr>How do you find an  answer to an interesting  question?</vt:lpstr>
      <vt:lpstr>Reasoning</vt:lpstr>
      <vt:lpstr>The wheel of research</vt:lpstr>
      <vt:lpstr>Research approach</vt:lpstr>
      <vt:lpstr>The research process</vt:lpstr>
      <vt:lpstr>Observing</vt:lpstr>
      <vt:lpstr>Using data</vt:lpstr>
      <vt:lpstr>Theorising</vt:lpstr>
      <vt:lpstr>theory |ˈTHēərē,ˈTHi(ə)rē|</vt:lpstr>
      <vt:lpstr>“Broken windows” theory</vt:lpstr>
      <vt:lpstr>What is a theory?</vt:lpstr>
      <vt:lpstr>Good theories</vt:lpstr>
      <vt:lpstr>Hypotheses</vt:lpstr>
      <vt:lpstr>Formulating hypotheses</vt:lpstr>
      <vt:lpstr>What is a ‘good’ hypothesis?</vt:lpstr>
      <vt:lpstr>Models and hypotheses</vt:lpstr>
      <vt:lpstr>Types of hypotheses</vt:lpstr>
      <vt:lpstr>Some terminology</vt:lpstr>
      <vt:lpstr>PowerPoint Presentation</vt:lpstr>
      <vt:lpstr>Variable</vt:lpstr>
      <vt:lpstr>Direct relationship</vt:lpstr>
      <vt:lpstr>Conceptual model</vt:lpstr>
      <vt:lpstr>Interactive/moderated  relationship</vt:lpstr>
      <vt:lpstr>Moderator (interaction)</vt:lpstr>
      <vt:lpstr>Break</vt:lpstr>
      <vt:lpstr>Moving from fact to truth</vt:lpstr>
      <vt:lpstr>Validity</vt:lpstr>
      <vt:lpstr>Internal validity</vt:lpstr>
      <vt:lpstr>Internal validity</vt:lpstr>
      <vt:lpstr>Confounding relationship</vt:lpstr>
      <vt:lpstr>Confounding variable</vt:lpstr>
      <vt:lpstr>Reverse causation</vt:lpstr>
      <vt:lpstr>Spurious relationship</vt:lpstr>
      <vt:lpstr>Spurious relationship</vt:lpstr>
      <vt:lpstr>Temporal sequence</vt:lpstr>
      <vt:lpstr>External validity</vt:lpstr>
      <vt:lpstr>Internal vs external validity</vt:lpstr>
      <vt:lpstr>Construct validity</vt:lpstr>
      <vt:lpstr>Chocolate &amp; Nobel  Laureates</vt:lpstr>
      <vt:lpstr>Measurement scales</vt:lpstr>
      <vt:lpstr>Nominal</vt:lpstr>
      <vt:lpstr>Ordinal</vt:lpstr>
      <vt:lpstr>Interval</vt:lpstr>
      <vt:lpstr>Ratio</vt:lpstr>
      <vt:lpstr>Dichotomising continuous variables</vt:lpstr>
      <vt:lpstr>Research design</vt:lpstr>
      <vt:lpstr>Problem structure &amp;  research design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Stuart Milligan</dc:creator>
  <cp:lastModifiedBy>Stuart Milligan</cp:lastModifiedBy>
  <cp:revision>3</cp:revision>
  <dcterms:created xsi:type="dcterms:W3CDTF">2021-05-16T07:21:33Z</dcterms:created>
  <dcterms:modified xsi:type="dcterms:W3CDTF">2021-05-19T08:59:37Z</dcterms:modified>
</cp:coreProperties>
</file>