
<file path=[Content_Types].xml><?xml version="1.0" encoding="utf-8"?>
<Types xmlns="http://schemas.openxmlformats.org/package/2006/content-types">
  <Default Extension="emf" ContentType="image/x-emf"/>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media/image15.jpg" ContentType="image/jpeg"/>
  <Override PartName="/ppt/media/image16.jpg" ContentType="image/jpeg"/>
  <Override PartName="/ppt/media/image18.jpg" ContentType="image/jpeg"/>
  <Override PartName="/ppt/media/image21.jpg" ContentType="image/jpeg"/>
  <Override PartName="/ppt/media/image23.jpg" ContentType="image/jpeg"/>
  <Override PartName="/ppt/media/image26.jpg" ContentType="image/jpeg"/>
  <Override PartName="/ppt/media/image27.jpg" ContentType="image/jpeg"/>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 id="2147483751" r:id="rId5"/>
  </p:sldMasterIdLst>
  <p:sldIdLst>
    <p:sldId id="256" r:id="rId6"/>
    <p:sldId id="257" r:id="rId7"/>
    <p:sldId id="258" r:id="rId8"/>
    <p:sldId id="259" r:id="rId9"/>
    <p:sldId id="260" r:id="rId10"/>
    <p:sldId id="285" r:id="rId11"/>
    <p:sldId id="261" r:id="rId12"/>
    <p:sldId id="268" r:id="rId13"/>
    <p:sldId id="269" r:id="rId14"/>
    <p:sldId id="270" r:id="rId15"/>
    <p:sldId id="271" r:id="rId16"/>
    <p:sldId id="272" r:id="rId17"/>
    <p:sldId id="273" r:id="rId18"/>
    <p:sldId id="275" r:id="rId19"/>
    <p:sldId id="274" r:id="rId20"/>
    <p:sldId id="262" r:id="rId21"/>
    <p:sldId id="263" r:id="rId22"/>
    <p:sldId id="264" r:id="rId23"/>
    <p:sldId id="265" r:id="rId24"/>
    <p:sldId id="266" r:id="rId25"/>
    <p:sldId id="267" r:id="rId26"/>
    <p:sldId id="276" r:id="rId27"/>
    <p:sldId id="277" r:id="rId28"/>
    <p:sldId id="278" r:id="rId29"/>
    <p:sldId id="284" r:id="rId30"/>
    <p:sldId id="279" r:id="rId31"/>
    <p:sldId id="281" r:id="rId32"/>
    <p:sldId id="280" r:id="rId33"/>
    <p:sldId id="282" r:id="rId34"/>
    <p:sldId id="283"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23B444-F0EE-171B-8E1C-8E7941F0EF45}" v="10" dt="2023-07-03T09:46:53.708"/>
    <p1510:client id="{AA9CEEBB-98F7-30BE-C4F2-A179EB2FC5DC}" v="3" dt="2023-07-03T18:09:05.300"/>
    <p1510:client id="{FF1C1FBB-21A2-4577-A523-127EEBF591B5}" v="145" dt="2023-07-03T09:56:30.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4660"/>
  </p:normalViewPr>
  <p:slideViewPr>
    <p:cSldViewPr snapToGrid="0">
      <p:cViewPr varScale="1">
        <p:scale>
          <a:sx n="128" d="100"/>
          <a:sy n="128" d="100"/>
        </p:scale>
        <p:origin x="20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D28EF1-52EC-4513-95B6-EB5521680459}"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09650E8C-8124-4F43-AF45-E82FDA8BC3F3}">
      <dgm:prSet/>
      <dgm:spPr/>
      <dgm:t>
        <a:bodyPr/>
        <a:lstStyle/>
        <a:p>
          <a:r>
            <a:rPr lang="en-GB"/>
            <a:t>To understand the composition of my own team it is necessary to address the meaning of the concept. According to Meredith Belbin “a team is not a bunch of people with job titles, but a congregation of individuals, each of whom has a role that is understood by other members” (Belbin,2010). Therefore, the team effectiveness is strongly corelated to a balance in the team’s roles, clear communication, shared goals, complementary skills, and collaboration, all encompassed by core values of trust and respect.</a:t>
          </a:r>
          <a:endParaRPr lang="en-US"/>
        </a:p>
      </dgm:t>
    </dgm:pt>
    <dgm:pt modelId="{B518531A-6A96-4E74-8277-47CB7228C74A}" type="parTrans" cxnId="{F1BC1B92-DDA7-4259-A4FD-6B37AD11DD35}">
      <dgm:prSet/>
      <dgm:spPr/>
      <dgm:t>
        <a:bodyPr/>
        <a:lstStyle/>
        <a:p>
          <a:endParaRPr lang="en-US"/>
        </a:p>
      </dgm:t>
    </dgm:pt>
    <dgm:pt modelId="{E9A2A827-4580-499D-B24E-288B4E7380F8}" type="sibTrans" cxnId="{F1BC1B92-DDA7-4259-A4FD-6B37AD11DD35}">
      <dgm:prSet/>
      <dgm:spPr/>
      <dgm:t>
        <a:bodyPr/>
        <a:lstStyle/>
        <a:p>
          <a:endParaRPr lang="en-US"/>
        </a:p>
      </dgm:t>
    </dgm:pt>
    <dgm:pt modelId="{FF2F4C4F-3CD9-463D-A264-E1BD4D3CA70C}">
      <dgm:prSet/>
      <dgm:spPr/>
      <dgm:t>
        <a:bodyPr/>
        <a:lstStyle/>
        <a:p>
          <a:r>
            <a:rPr lang="en-GB"/>
            <a:t>Belbin identified nine team roles, and he categorized those roles into three groups: Action Oriented, People Oriented, and Thought Oriented. </a:t>
          </a:r>
          <a:endParaRPr lang="en-US"/>
        </a:p>
      </dgm:t>
    </dgm:pt>
    <dgm:pt modelId="{F0F261E6-F962-49F9-B043-9FEF41E5B301}" type="parTrans" cxnId="{9550F38C-D09F-4B8D-917B-E3263E17F018}">
      <dgm:prSet/>
      <dgm:spPr/>
      <dgm:t>
        <a:bodyPr/>
        <a:lstStyle/>
        <a:p>
          <a:endParaRPr lang="en-US"/>
        </a:p>
      </dgm:t>
    </dgm:pt>
    <dgm:pt modelId="{FC2DD441-6661-44C1-BF07-FDA2E79D8EED}" type="sibTrans" cxnId="{9550F38C-D09F-4B8D-917B-E3263E17F018}">
      <dgm:prSet/>
      <dgm:spPr/>
      <dgm:t>
        <a:bodyPr/>
        <a:lstStyle/>
        <a:p>
          <a:endParaRPr lang="en-US"/>
        </a:p>
      </dgm:t>
    </dgm:pt>
    <dgm:pt modelId="{DA9B6DE9-AA98-47E2-9F87-9D5433FEC8FC}" type="pres">
      <dgm:prSet presAssocID="{A7D28EF1-52EC-4513-95B6-EB5521680459}" presName="Name0" presStyleCnt="0">
        <dgm:presLayoutVars>
          <dgm:dir/>
          <dgm:resizeHandles val="exact"/>
        </dgm:presLayoutVars>
      </dgm:prSet>
      <dgm:spPr/>
    </dgm:pt>
    <dgm:pt modelId="{EF742C67-3D3C-4099-BB88-0EDF16587AA5}" type="pres">
      <dgm:prSet presAssocID="{09650E8C-8124-4F43-AF45-E82FDA8BC3F3}" presName="node" presStyleLbl="node1" presStyleIdx="0" presStyleCnt="2">
        <dgm:presLayoutVars>
          <dgm:bulletEnabled val="1"/>
        </dgm:presLayoutVars>
      </dgm:prSet>
      <dgm:spPr/>
    </dgm:pt>
    <dgm:pt modelId="{8CBAE533-5D77-423F-8E0C-CAED13A3BB69}" type="pres">
      <dgm:prSet presAssocID="{E9A2A827-4580-499D-B24E-288B4E7380F8}" presName="sibTrans" presStyleLbl="sibTrans2D1" presStyleIdx="0" presStyleCnt="1"/>
      <dgm:spPr/>
    </dgm:pt>
    <dgm:pt modelId="{DFDD0C33-E84F-4D70-A089-84951A08B13D}" type="pres">
      <dgm:prSet presAssocID="{E9A2A827-4580-499D-B24E-288B4E7380F8}" presName="connectorText" presStyleLbl="sibTrans2D1" presStyleIdx="0" presStyleCnt="1"/>
      <dgm:spPr/>
    </dgm:pt>
    <dgm:pt modelId="{42846183-78E7-4C3A-BB06-D5C4ED738B29}" type="pres">
      <dgm:prSet presAssocID="{FF2F4C4F-3CD9-463D-A264-E1BD4D3CA70C}" presName="node" presStyleLbl="node1" presStyleIdx="1" presStyleCnt="2">
        <dgm:presLayoutVars>
          <dgm:bulletEnabled val="1"/>
        </dgm:presLayoutVars>
      </dgm:prSet>
      <dgm:spPr/>
    </dgm:pt>
  </dgm:ptLst>
  <dgm:cxnLst>
    <dgm:cxn modelId="{757C6D2C-96D9-41B6-8178-EE3B4D234729}" type="presOf" srcId="{E9A2A827-4580-499D-B24E-288B4E7380F8}" destId="{8CBAE533-5D77-423F-8E0C-CAED13A3BB69}" srcOrd="0" destOrd="0" presId="urn:microsoft.com/office/officeart/2005/8/layout/process1"/>
    <dgm:cxn modelId="{65ED4937-60B6-43FE-A3FD-D04574548D84}" type="presOf" srcId="{E9A2A827-4580-499D-B24E-288B4E7380F8}" destId="{DFDD0C33-E84F-4D70-A089-84951A08B13D}" srcOrd="1" destOrd="0" presId="urn:microsoft.com/office/officeart/2005/8/layout/process1"/>
    <dgm:cxn modelId="{02A7FF52-752B-4E7A-823C-BF4B28873EBA}" type="presOf" srcId="{A7D28EF1-52EC-4513-95B6-EB5521680459}" destId="{DA9B6DE9-AA98-47E2-9F87-9D5433FEC8FC}" srcOrd="0" destOrd="0" presId="urn:microsoft.com/office/officeart/2005/8/layout/process1"/>
    <dgm:cxn modelId="{9550F38C-D09F-4B8D-917B-E3263E17F018}" srcId="{A7D28EF1-52EC-4513-95B6-EB5521680459}" destId="{FF2F4C4F-3CD9-463D-A264-E1BD4D3CA70C}" srcOrd="1" destOrd="0" parTransId="{F0F261E6-F962-49F9-B043-9FEF41E5B301}" sibTransId="{FC2DD441-6661-44C1-BF07-FDA2E79D8EED}"/>
    <dgm:cxn modelId="{F1BC1B92-DDA7-4259-A4FD-6B37AD11DD35}" srcId="{A7D28EF1-52EC-4513-95B6-EB5521680459}" destId="{09650E8C-8124-4F43-AF45-E82FDA8BC3F3}" srcOrd="0" destOrd="0" parTransId="{B518531A-6A96-4E74-8277-47CB7228C74A}" sibTransId="{E9A2A827-4580-499D-B24E-288B4E7380F8}"/>
    <dgm:cxn modelId="{B88269B6-DE51-4206-AD41-C088B7E1BF10}" type="presOf" srcId="{FF2F4C4F-3CD9-463D-A264-E1BD4D3CA70C}" destId="{42846183-78E7-4C3A-BB06-D5C4ED738B29}" srcOrd="0" destOrd="0" presId="urn:microsoft.com/office/officeart/2005/8/layout/process1"/>
    <dgm:cxn modelId="{FAE9FFE2-3E93-4F78-AC3D-3321563A0C17}" type="presOf" srcId="{09650E8C-8124-4F43-AF45-E82FDA8BC3F3}" destId="{EF742C67-3D3C-4099-BB88-0EDF16587AA5}" srcOrd="0" destOrd="0" presId="urn:microsoft.com/office/officeart/2005/8/layout/process1"/>
    <dgm:cxn modelId="{DA315363-C301-4BC8-A0B1-5FF24A7AF123}" type="presParOf" srcId="{DA9B6DE9-AA98-47E2-9F87-9D5433FEC8FC}" destId="{EF742C67-3D3C-4099-BB88-0EDF16587AA5}" srcOrd="0" destOrd="0" presId="urn:microsoft.com/office/officeart/2005/8/layout/process1"/>
    <dgm:cxn modelId="{1C7E3604-36F8-4798-B54D-853958278DA9}" type="presParOf" srcId="{DA9B6DE9-AA98-47E2-9F87-9D5433FEC8FC}" destId="{8CBAE533-5D77-423F-8E0C-CAED13A3BB69}" srcOrd="1" destOrd="0" presId="urn:microsoft.com/office/officeart/2005/8/layout/process1"/>
    <dgm:cxn modelId="{EDF24793-5909-413B-878F-015EEA566D29}" type="presParOf" srcId="{8CBAE533-5D77-423F-8E0C-CAED13A3BB69}" destId="{DFDD0C33-E84F-4D70-A089-84951A08B13D}" srcOrd="0" destOrd="0" presId="urn:microsoft.com/office/officeart/2005/8/layout/process1"/>
    <dgm:cxn modelId="{CCC2E56B-4158-4F11-8AE2-2414EDCD53EF}" type="presParOf" srcId="{DA9B6DE9-AA98-47E2-9F87-9D5433FEC8FC}" destId="{42846183-78E7-4C3A-BB06-D5C4ED738B29}"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CEAB4-9938-4A3F-8976-357D1B66D4C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9A47AC3-00A3-4571-8651-E30618B39C76}">
      <dgm:prSet custT="1"/>
      <dgm:spPr/>
      <dgm:t>
        <a:bodyPr/>
        <a:lstStyle/>
        <a:p>
          <a:pPr>
            <a:lnSpc>
              <a:spcPct val="100000"/>
            </a:lnSpc>
          </a:pPr>
          <a:r>
            <a:rPr lang="en-US" sz="1200" b="0" i="0" baseline="0" dirty="0"/>
            <a:t>To understand conflict in our group as a work project, I have used </a:t>
          </a:r>
          <a:r>
            <a:rPr lang="en-US" sz="1200" b="0" i="0" baseline="0" dirty="0" err="1"/>
            <a:t>Killmann’s</a:t>
          </a:r>
          <a:r>
            <a:rPr lang="en-US" sz="1200" b="0" i="0" baseline="0" dirty="0"/>
            <a:t> conflict resolution model, and each member has completed the questionnaire</a:t>
          </a:r>
          <a:endParaRPr lang="en-US" sz="1200" dirty="0"/>
        </a:p>
      </dgm:t>
    </dgm:pt>
    <dgm:pt modelId="{0764AFFA-EF30-4D04-8C31-7A5F57EF735D}" type="parTrans" cxnId="{0F6EC4C7-E361-43C5-8DAB-EACF7566A090}">
      <dgm:prSet/>
      <dgm:spPr/>
      <dgm:t>
        <a:bodyPr/>
        <a:lstStyle/>
        <a:p>
          <a:endParaRPr lang="en-US"/>
        </a:p>
      </dgm:t>
    </dgm:pt>
    <dgm:pt modelId="{D2F36149-5299-4691-915D-FDDE3B954AB1}" type="sibTrans" cxnId="{0F6EC4C7-E361-43C5-8DAB-EACF7566A090}">
      <dgm:prSet/>
      <dgm:spPr/>
      <dgm:t>
        <a:bodyPr/>
        <a:lstStyle/>
        <a:p>
          <a:endParaRPr lang="en-US"/>
        </a:p>
      </dgm:t>
    </dgm:pt>
    <dgm:pt modelId="{F1D2E4D8-0C11-4B95-AB1E-00584B13A88E}">
      <dgm:prSet custT="1"/>
      <dgm:spPr/>
      <dgm:t>
        <a:bodyPr/>
        <a:lstStyle/>
        <a:p>
          <a:pPr>
            <a:lnSpc>
              <a:spcPct val="100000"/>
            </a:lnSpc>
          </a:pPr>
          <a:r>
            <a:rPr lang="en-US" sz="1200" dirty="0"/>
            <a:t>Therefore, the cohesion of the group can be influenced by personalities, perspectives, clarity of the information, values, cooperation, and fairness. When those norms do not intertwine or oppose, conflict will appear. Conflict can be defined as “a process that begins when one party perceives that another party has negatively affected, or is about to negatively affect, something that the first party cares about.” (S. P. Robbins &amp; T. A. Judge, 2008).</a:t>
          </a:r>
        </a:p>
      </dgm:t>
    </dgm:pt>
    <dgm:pt modelId="{BCBECDDF-C1E6-4796-9E30-37F6CD96025E}" type="parTrans" cxnId="{623BBAD7-290D-423C-820D-AE41A86A80C6}">
      <dgm:prSet/>
      <dgm:spPr/>
      <dgm:t>
        <a:bodyPr/>
        <a:lstStyle/>
        <a:p>
          <a:endParaRPr lang="en-US"/>
        </a:p>
      </dgm:t>
    </dgm:pt>
    <dgm:pt modelId="{C1AA9C76-1BB1-4805-A8A1-89F271A28CE7}" type="sibTrans" cxnId="{623BBAD7-290D-423C-820D-AE41A86A80C6}">
      <dgm:prSet/>
      <dgm:spPr/>
      <dgm:t>
        <a:bodyPr/>
        <a:lstStyle/>
        <a:p>
          <a:endParaRPr lang="en-US"/>
        </a:p>
      </dgm:t>
    </dgm:pt>
    <dgm:pt modelId="{1763A54F-668A-4D10-B6DD-FF45017B9731}" type="pres">
      <dgm:prSet presAssocID="{BE6CEAB4-9938-4A3F-8976-357D1B66D4C1}" presName="root" presStyleCnt="0">
        <dgm:presLayoutVars>
          <dgm:dir/>
          <dgm:resizeHandles val="exact"/>
        </dgm:presLayoutVars>
      </dgm:prSet>
      <dgm:spPr/>
    </dgm:pt>
    <dgm:pt modelId="{54484FC7-9432-4AC4-975D-71C566F35037}" type="pres">
      <dgm:prSet presAssocID="{79A47AC3-00A3-4571-8651-E30618B39C76}" presName="compNode" presStyleCnt="0"/>
      <dgm:spPr/>
    </dgm:pt>
    <dgm:pt modelId="{335AF165-3AC6-4B48-A6D7-A69F582D47FC}" type="pres">
      <dgm:prSet presAssocID="{79A47AC3-00A3-4571-8651-E30618B39C7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Irritant"/>
        </a:ext>
      </dgm:extLst>
    </dgm:pt>
    <dgm:pt modelId="{1445A025-6595-4DF0-88ED-805DD32F3776}" type="pres">
      <dgm:prSet presAssocID="{79A47AC3-00A3-4571-8651-E30618B39C76}" presName="spaceRect" presStyleCnt="0"/>
      <dgm:spPr/>
    </dgm:pt>
    <dgm:pt modelId="{FD836BF2-4CF5-4CB9-8038-E541E3247D72}" type="pres">
      <dgm:prSet presAssocID="{79A47AC3-00A3-4571-8651-E30618B39C76}" presName="textRect" presStyleLbl="revTx" presStyleIdx="0" presStyleCnt="2">
        <dgm:presLayoutVars>
          <dgm:chMax val="1"/>
          <dgm:chPref val="1"/>
        </dgm:presLayoutVars>
      </dgm:prSet>
      <dgm:spPr/>
    </dgm:pt>
    <dgm:pt modelId="{5D305AD7-E2C8-4263-8FD3-99EA47276AA8}" type="pres">
      <dgm:prSet presAssocID="{D2F36149-5299-4691-915D-FDDE3B954AB1}" presName="sibTrans" presStyleCnt="0"/>
      <dgm:spPr/>
    </dgm:pt>
    <dgm:pt modelId="{96DFF3EC-DF29-4895-9D56-632AD930D809}" type="pres">
      <dgm:prSet presAssocID="{F1D2E4D8-0C11-4B95-AB1E-00584B13A88E}" presName="compNode" presStyleCnt="0"/>
      <dgm:spPr/>
    </dgm:pt>
    <dgm:pt modelId="{E89DAC14-2273-47A8-B0E3-573CA69C941A}" type="pres">
      <dgm:prSet presAssocID="{F1D2E4D8-0C11-4B95-AB1E-00584B13A88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38B9595A-7AD7-4255-BB65-60F19B9F86E2}" type="pres">
      <dgm:prSet presAssocID="{F1D2E4D8-0C11-4B95-AB1E-00584B13A88E}" presName="spaceRect" presStyleCnt="0"/>
      <dgm:spPr/>
    </dgm:pt>
    <dgm:pt modelId="{B3903CCB-8027-4357-8DC0-70C47BB3330A}" type="pres">
      <dgm:prSet presAssocID="{F1D2E4D8-0C11-4B95-AB1E-00584B13A88E}" presName="textRect" presStyleLbl="revTx" presStyleIdx="1" presStyleCnt="2">
        <dgm:presLayoutVars>
          <dgm:chMax val="1"/>
          <dgm:chPref val="1"/>
        </dgm:presLayoutVars>
      </dgm:prSet>
      <dgm:spPr/>
    </dgm:pt>
  </dgm:ptLst>
  <dgm:cxnLst>
    <dgm:cxn modelId="{0DE70287-DD3E-48A7-A296-406A5B05C53F}" type="presOf" srcId="{BE6CEAB4-9938-4A3F-8976-357D1B66D4C1}" destId="{1763A54F-668A-4D10-B6DD-FF45017B9731}" srcOrd="0" destOrd="0" presId="urn:microsoft.com/office/officeart/2018/2/layout/IconLabelList"/>
    <dgm:cxn modelId="{54776FC1-1120-42FC-BAEB-89F22F37978D}" type="presOf" srcId="{79A47AC3-00A3-4571-8651-E30618B39C76}" destId="{FD836BF2-4CF5-4CB9-8038-E541E3247D72}" srcOrd="0" destOrd="0" presId="urn:microsoft.com/office/officeart/2018/2/layout/IconLabelList"/>
    <dgm:cxn modelId="{0F6EC4C7-E361-43C5-8DAB-EACF7566A090}" srcId="{BE6CEAB4-9938-4A3F-8976-357D1B66D4C1}" destId="{79A47AC3-00A3-4571-8651-E30618B39C76}" srcOrd="0" destOrd="0" parTransId="{0764AFFA-EF30-4D04-8C31-7A5F57EF735D}" sibTransId="{D2F36149-5299-4691-915D-FDDE3B954AB1}"/>
    <dgm:cxn modelId="{8D4539CD-4384-4562-8ECA-E50FF763C6DB}" type="presOf" srcId="{F1D2E4D8-0C11-4B95-AB1E-00584B13A88E}" destId="{B3903CCB-8027-4357-8DC0-70C47BB3330A}" srcOrd="0" destOrd="0" presId="urn:microsoft.com/office/officeart/2018/2/layout/IconLabelList"/>
    <dgm:cxn modelId="{623BBAD7-290D-423C-820D-AE41A86A80C6}" srcId="{BE6CEAB4-9938-4A3F-8976-357D1B66D4C1}" destId="{F1D2E4D8-0C11-4B95-AB1E-00584B13A88E}" srcOrd="1" destOrd="0" parTransId="{BCBECDDF-C1E6-4796-9E30-37F6CD96025E}" sibTransId="{C1AA9C76-1BB1-4805-A8A1-89F271A28CE7}"/>
    <dgm:cxn modelId="{67BFBE00-5E20-4DFD-BCFB-9864DF9208FE}" type="presParOf" srcId="{1763A54F-668A-4D10-B6DD-FF45017B9731}" destId="{54484FC7-9432-4AC4-975D-71C566F35037}" srcOrd="0" destOrd="0" presId="urn:microsoft.com/office/officeart/2018/2/layout/IconLabelList"/>
    <dgm:cxn modelId="{5DF9090C-92D5-4E5F-B960-C2C4920D7CB1}" type="presParOf" srcId="{54484FC7-9432-4AC4-975D-71C566F35037}" destId="{335AF165-3AC6-4B48-A6D7-A69F582D47FC}" srcOrd="0" destOrd="0" presId="urn:microsoft.com/office/officeart/2018/2/layout/IconLabelList"/>
    <dgm:cxn modelId="{9A230AE0-EB9C-4CC0-8BB0-0BCE7A534288}" type="presParOf" srcId="{54484FC7-9432-4AC4-975D-71C566F35037}" destId="{1445A025-6595-4DF0-88ED-805DD32F3776}" srcOrd="1" destOrd="0" presId="urn:microsoft.com/office/officeart/2018/2/layout/IconLabelList"/>
    <dgm:cxn modelId="{969AB2E2-65FE-42B7-8B5A-4BC8FE71813B}" type="presParOf" srcId="{54484FC7-9432-4AC4-975D-71C566F35037}" destId="{FD836BF2-4CF5-4CB9-8038-E541E3247D72}" srcOrd="2" destOrd="0" presId="urn:microsoft.com/office/officeart/2018/2/layout/IconLabelList"/>
    <dgm:cxn modelId="{BAA796F5-1F75-490A-99C4-E8FBEFB2659F}" type="presParOf" srcId="{1763A54F-668A-4D10-B6DD-FF45017B9731}" destId="{5D305AD7-E2C8-4263-8FD3-99EA47276AA8}" srcOrd="1" destOrd="0" presId="urn:microsoft.com/office/officeart/2018/2/layout/IconLabelList"/>
    <dgm:cxn modelId="{A9AE0D41-C4BA-4E31-B0C5-BE6D39382605}" type="presParOf" srcId="{1763A54F-668A-4D10-B6DD-FF45017B9731}" destId="{96DFF3EC-DF29-4895-9D56-632AD930D809}" srcOrd="2" destOrd="0" presId="urn:microsoft.com/office/officeart/2018/2/layout/IconLabelList"/>
    <dgm:cxn modelId="{217F3FFA-13AB-410B-BA83-49FAF28BF087}" type="presParOf" srcId="{96DFF3EC-DF29-4895-9D56-632AD930D809}" destId="{E89DAC14-2273-47A8-B0E3-573CA69C941A}" srcOrd="0" destOrd="0" presId="urn:microsoft.com/office/officeart/2018/2/layout/IconLabelList"/>
    <dgm:cxn modelId="{6139B1AB-E5CA-44A7-8040-3BBCFB158781}" type="presParOf" srcId="{96DFF3EC-DF29-4895-9D56-632AD930D809}" destId="{38B9595A-7AD7-4255-BB65-60F19B9F86E2}" srcOrd="1" destOrd="0" presId="urn:microsoft.com/office/officeart/2018/2/layout/IconLabelList"/>
    <dgm:cxn modelId="{EB538FDA-0AB2-474D-8612-465F73911049}" type="presParOf" srcId="{96DFF3EC-DF29-4895-9D56-632AD930D809}" destId="{B3903CCB-8027-4357-8DC0-70C47BB3330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42C67-3D3C-4099-BB88-0EDF16587AA5}">
      <dsp:nvSpPr>
        <dsp:cNvPr id="0" name=""/>
        <dsp:cNvSpPr/>
      </dsp:nvSpPr>
      <dsp:spPr>
        <a:xfrm>
          <a:off x="1053" y="617259"/>
          <a:ext cx="2246355" cy="31168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understand the composition of my own team it is necessary to address the meaning of the concept. According to Meredith Belbin “a team is not a bunch of people with job titles, but a congregation of individuals, each of whom has a role that is understood by other members” (Belbin,2010). Therefore, the team effectiveness is strongly corelated to a balance in the team’s roles, clear communication, shared goals, complementary skills, and collaboration, all encompassed by core values of trust and respect.</a:t>
          </a:r>
          <a:endParaRPr lang="en-US" sz="1200" kern="1200"/>
        </a:p>
      </dsp:txBody>
      <dsp:txXfrm>
        <a:off x="66846" y="683052"/>
        <a:ext cx="2114769" cy="2985232"/>
      </dsp:txXfrm>
    </dsp:sp>
    <dsp:sp modelId="{8CBAE533-5D77-423F-8E0C-CAED13A3BB69}">
      <dsp:nvSpPr>
        <dsp:cNvPr id="0" name=""/>
        <dsp:cNvSpPr/>
      </dsp:nvSpPr>
      <dsp:spPr>
        <a:xfrm>
          <a:off x="2472044" y="1897120"/>
          <a:ext cx="476227" cy="5570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472044" y="2008539"/>
        <a:ext cx="333359" cy="334258"/>
      </dsp:txXfrm>
    </dsp:sp>
    <dsp:sp modelId="{42846183-78E7-4C3A-BB06-D5C4ED738B29}">
      <dsp:nvSpPr>
        <dsp:cNvPr id="0" name=""/>
        <dsp:cNvSpPr/>
      </dsp:nvSpPr>
      <dsp:spPr>
        <a:xfrm>
          <a:off x="3145951" y="617259"/>
          <a:ext cx="2246355" cy="31168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Belbin identified nine team roles, and he categorized those roles into three groups: Action Oriented, People Oriented, and Thought Oriented. </a:t>
          </a:r>
          <a:endParaRPr lang="en-US" sz="1200" kern="1200"/>
        </a:p>
      </dsp:txBody>
      <dsp:txXfrm>
        <a:off x="3211744" y="683052"/>
        <a:ext cx="2114769" cy="2985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AF165-3AC6-4B48-A6D7-A69F582D47FC}">
      <dsp:nvSpPr>
        <dsp:cNvPr id="0" name=""/>
        <dsp:cNvSpPr/>
      </dsp:nvSpPr>
      <dsp:spPr>
        <a:xfrm>
          <a:off x="960222" y="771"/>
          <a:ext cx="789433" cy="789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836BF2-4CF5-4CB9-8038-E541E3247D72}">
      <dsp:nvSpPr>
        <dsp:cNvPr id="0" name=""/>
        <dsp:cNvSpPr/>
      </dsp:nvSpPr>
      <dsp:spPr>
        <a:xfrm>
          <a:off x="477791" y="1448318"/>
          <a:ext cx="1754296" cy="2939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0" i="0" kern="1200" baseline="0" dirty="0"/>
            <a:t>To understand conflict in our group as a work project, I have used </a:t>
          </a:r>
          <a:r>
            <a:rPr lang="en-US" sz="1200" b="0" i="0" kern="1200" baseline="0" dirty="0" err="1"/>
            <a:t>Killmann’s</a:t>
          </a:r>
          <a:r>
            <a:rPr lang="en-US" sz="1200" b="0" i="0" kern="1200" baseline="0" dirty="0"/>
            <a:t> conflict resolution model, and each member has completed the questionnaire</a:t>
          </a:r>
          <a:endParaRPr lang="en-US" sz="1200" kern="1200" dirty="0"/>
        </a:p>
      </dsp:txBody>
      <dsp:txXfrm>
        <a:off x="477791" y="1448318"/>
        <a:ext cx="1754296" cy="2939817"/>
      </dsp:txXfrm>
    </dsp:sp>
    <dsp:sp modelId="{E89DAC14-2273-47A8-B0E3-573CA69C941A}">
      <dsp:nvSpPr>
        <dsp:cNvPr id="0" name=""/>
        <dsp:cNvSpPr/>
      </dsp:nvSpPr>
      <dsp:spPr>
        <a:xfrm>
          <a:off x="3021521" y="771"/>
          <a:ext cx="789433" cy="789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903CCB-8027-4357-8DC0-70C47BB3330A}">
      <dsp:nvSpPr>
        <dsp:cNvPr id="0" name=""/>
        <dsp:cNvSpPr/>
      </dsp:nvSpPr>
      <dsp:spPr>
        <a:xfrm>
          <a:off x="2539089" y="1448318"/>
          <a:ext cx="1754296" cy="2939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Therefore, the cohesion of the group can be influenced by personalities, perspectives, clarity of the information, values, cooperation, and fairness. When those norms do not intertwine or oppose, conflict will appear. Conflict can be defined as “a process that begins when one party perceives that another party has negatively affected, or is about to negatively affect, something that the first party cares about.” (S. P. Robbins &amp; T. A. Judge, 2008).</a:t>
          </a:r>
        </a:p>
      </dsp:txBody>
      <dsp:txXfrm>
        <a:off x="2539089" y="1448318"/>
        <a:ext cx="1754296" cy="293981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7/3/23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3270162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7/3/23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71362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7/3/23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97102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7/3/23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02791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7/3/23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275284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7/3/23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590361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7/3/23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35586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7/3/23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59556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7/3/23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59144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7/3/23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33648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7/3/23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04002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1565175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278426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069073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6902475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7245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120446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8203380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5031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97917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31657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72064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7/3/23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22228327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7/3/23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194085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ressbooks.bccampus.ca/technicalwriting/chapter/2-models-for-understanding-team-dynamics/"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3138/9781442680494"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logo-concept-group-team-meeting-1862310/"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913653"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team-table-playmobil-round-table-451372/"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xpixel.net/Business-Team-Success-Board-Stairs-Drawing-4241788"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clavesliderazgoresponsable.blogspot.com/2018/06/elegir-el-momento-la-importancia-de-los.html"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raxisframework.org/en/library/margerison-mccann"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highway-signs/t/teamwork.html"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12.xml"/><Relationship Id="rId4" Type="http://schemas.openxmlformats.org/officeDocument/2006/relationships/hyperlink" Target="https://pixabay.com/en/team-cooperation-cohesion-group-102882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xhere.com/en/photo/1636144" TargetMode="External"/><Relationship Id="rId2" Type="http://schemas.openxmlformats.org/officeDocument/2006/relationships/image" Target="../media/image27.jp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hyperlink" Target="https://www.oercommons.org/courseware/lesson/72511" TargetMode="External"/><Relationship Id="rId2" Type="http://schemas.openxmlformats.org/officeDocument/2006/relationships/image" Target="../media/image32.jpeg"/><Relationship Id="rId1" Type="http://schemas.openxmlformats.org/officeDocument/2006/relationships/slideLayout" Target="../slideLayouts/slideLayout15.xml"/><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99578A-5517-4361-8249-598D1C9FB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pencils and books">
            <a:extLst>
              <a:ext uri="{FF2B5EF4-FFF2-40B4-BE49-F238E27FC236}">
                <a16:creationId xmlns:a16="http://schemas.microsoft.com/office/drawing/2014/main" id="{C486B5F8-230F-3DE2-E771-6A6F5248A747}"/>
              </a:ext>
            </a:extLst>
          </p:cNvPr>
          <p:cNvPicPr>
            <a:picLocks noChangeAspect="1"/>
          </p:cNvPicPr>
          <p:nvPr/>
        </p:nvPicPr>
        <p:blipFill rotWithShape="1">
          <a:blip r:embed="rId2"/>
          <a:srcRect t="16707" b="7616"/>
          <a:stretch/>
        </p:blipFill>
        <p:spPr>
          <a:xfrm>
            <a:off x="685800" y="685800"/>
            <a:ext cx="10820400" cy="5486400"/>
          </a:xfrm>
          <a:prstGeom prst="rect">
            <a:avLst/>
          </a:prstGeom>
        </p:spPr>
      </p:pic>
      <p:sp>
        <p:nvSpPr>
          <p:cNvPr id="11" name="Rectangle 10">
            <a:extLst>
              <a:ext uri="{FF2B5EF4-FFF2-40B4-BE49-F238E27FC236}">
                <a16:creationId xmlns:a16="http://schemas.microsoft.com/office/drawing/2014/main" id="{088C0414-4070-42B4-B359-C995754D7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057400" y="1387547"/>
            <a:ext cx="8115300" cy="2216266"/>
          </a:xfrm>
        </p:spPr>
        <p:txBody>
          <a:bodyPr>
            <a:normAutofit/>
          </a:bodyPr>
          <a:lstStyle/>
          <a:p>
            <a:r>
              <a:rPr lang="en-GB" sz="2000" b="1" i="1">
                <a:latin typeface="Times New Roman" panose="02020603050405020304" pitchFamily="18" charset="0"/>
                <a:cs typeface="Times New Roman" panose="02020603050405020304" pitchFamily="18" charset="0"/>
              </a:rPr>
              <a:t>Effective team working and communication</a:t>
            </a:r>
            <a:br>
              <a:rPr lang="en-GB" sz="2000"/>
            </a:br>
            <a:br>
              <a:rPr lang="en-GB" sz="2000"/>
            </a:br>
            <a:br>
              <a:rPr lang="en-GB" sz="2000"/>
            </a:br>
            <a:br>
              <a:rPr lang="en-GB" sz="2000"/>
            </a:br>
            <a:br>
              <a:rPr lang="en-GB" sz="2000"/>
            </a:br>
            <a:r>
              <a:rPr lang="en-GB" sz="2000" b="1" i="1">
                <a:latin typeface="Times New Roman" panose="02020603050405020304" pitchFamily="18" charset="0"/>
                <a:cs typeface="Times New Roman" panose="02020603050405020304" pitchFamily="18" charset="0"/>
              </a:rPr>
              <a:t>An Analysis of own team role composition</a:t>
            </a:r>
          </a:p>
        </p:txBody>
      </p:sp>
      <p:sp>
        <p:nvSpPr>
          <p:cNvPr id="3" name="Subtitle 2"/>
          <p:cNvSpPr>
            <a:spLocks noGrp="1"/>
          </p:cNvSpPr>
          <p:nvPr>
            <p:ph type="subTitle" idx="1"/>
          </p:nvPr>
        </p:nvSpPr>
        <p:spPr>
          <a:xfrm>
            <a:off x="2057400" y="3759200"/>
            <a:ext cx="8115300" cy="1727202"/>
          </a:xfrm>
        </p:spPr>
        <p:txBody>
          <a:bodyPr vert="horz" lIns="91440" tIns="45720" rIns="91440" bIns="45720" rtlCol="0">
            <a:normAutofit/>
          </a:bodyPr>
          <a:lstStyle/>
          <a:p>
            <a:r>
              <a:rPr lang="en-GB"/>
              <a:t>BMSW4009</a:t>
            </a:r>
          </a:p>
          <a:p>
            <a:r>
              <a:rPr lang="en-GB"/>
              <a:t>Roxana Meader</a:t>
            </a:r>
          </a:p>
          <a:p>
            <a:r>
              <a:rPr lang="en-GB"/>
              <a:t>2222009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2D712-BE25-90AC-C1E8-FEEE1A55F084}"/>
              </a:ext>
            </a:extLst>
          </p:cNvPr>
          <p:cNvSpPr>
            <a:spLocks noGrp="1"/>
          </p:cNvSpPr>
          <p:nvPr>
            <p:ph type="title"/>
          </p:nvPr>
        </p:nvSpPr>
        <p:spPr>
          <a:xfrm>
            <a:off x="838200" y="365125"/>
            <a:ext cx="5393361" cy="1325563"/>
          </a:xfrm>
        </p:spPr>
        <p:txBody>
          <a:bodyPr>
            <a:normAutofit/>
          </a:bodyPr>
          <a:lstStyle/>
          <a:p>
            <a:r>
              <a:rPr lang="en-GB"/>
              <a:t>              Team Composition</a:t>
            </a:r>
          </a:p>
        </p:txBody>
      </p:sp>
      <p:graphicFrame>
        <p:nvGraphicFramePr>
          <p:cNvPr id="17" name="Content Placeholder 2">
            <a:extLst>
              <a:ext uri="{FF2B5EF4-FFF2-40B4-BE49-F238E27FC236}">
                <a16:creationId xmlns:a16="http://schemas.microsoft.com/office/drawing/2014/main" id="{24A685A9-B779-C7B2-9D2B-995778152DA6}"/>
              </a:ext>
            </a:extLst>
          </p:cNvPr>
          <p:cNvGraphicFramePr>
            <a:graphicFrameLocks noGrp="1"/>
          </p:cNvGraphicFramePr>
          <p:nvPr>
            <p:ph idx="1"/>
            <p:extLst>
              <p:ext uri="{D42A27DB-BD31-4B8C-83A1-F6EECF244321}">
                <p14:modId xmlns:p14="http://schemas.microsoft.com/office/powerpoint/2010/main" val="18080891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Colourful carved figures of humans">
            <a:extLst>
              <a:ext uri="{FF2B5EF4-FFF2-40B4-BE49-F238E27FC236}">
                <a16:creationId xmlns:a16="http://schemas.microsoft.com/office/drawing/2014/main" id="{29C32AD8-E063-46BF-9C2A-ADDF2FFE63FE}"/>
              </a:ext>
            </a:extLst>
          </p:cNvPr>
          <p:cNvPicPr>
            <a:picLocks noChangeAspect="1"/>
          </p:cNvPicPr>
          <p:nvPr/>
        </p:nvPicPr>
        <p:blipFill rotWithShape="1">
          <a:blip r:embed="rId7"/>
          <a:srcRect l="14620" r="14131"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5693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 venn diagram&#10;&#10;Description automatically generated">
            <a:extLst>
              <a:ext uri="{FF2B5EF4-FFF2-40B4-BE49-F238E27FC236}">
                <a16:creationId xmlns:a16="http://schemas.microsoft.com/office/drawing/2014/main" id="{5FADE122-5F24-7100-13A8-F578D8D5E904}"/>
              </a:ext>
            </a:extLst>
          </p:cNvPr>
          <p:cNvPicPr>
            <a:picLocks noChangeAspect="1"/>
          </p:cNvPicPr>
          <p:nvPr/>
        </p:nvPicPr>
        <p:blipFill>
          <a:blip r:embed="rId2"/>
          <a:stretch>
            <a:fillRect/>
          </a:stretch>
        </p:blipFill>
        <p:spPr>
          <a:xfrm>
            <a:off x="700487" y="2306914"/>
            <a:ext cx="4098941" cy="2244171"/>
          </a:xfrm>
          <a:prstGeom prst="rect">
            <a:avLst/>
          </a:prstGeom>
        </p:spPr>
      </p:pic>
      <p:sp>
        <p:nvSpPr>
          <p:cNvPr id="3" name="TextBox 2">
            <a:extLst>
              <a:ext uri="{FF2B5EF4-FFF2-40B4-BE49-F238E27FC236}">
                <a16:creationId xmlns:a16="http://schemas.microsoft.com/office/drawing/2014/main" id="{69228DDC-3C85-B902-40F9-871CA0CFCD97}"/>
              </a:ext>
            </a:extLst>
          </p:cNvPr>
          <p:cNvSpPr txBox="1"/>
          <p:nvPr/>
        </p:nvSpPr>
        <p:spPr>
          <a:xfrm>
            <a:off x="6096002" y="1814732"/>
            <a:ext cx="5426844" cy="45016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SzPct val="70000"/>
              <a:buFont typeface="Arial" panose="020B0604020202020204" pitchFamily="34" charset="0"/>
              <a:buChar char="•"/>
            </a:pPr>
            <a:r>
              <a:rPr lang="en-US" dirty="0">
                <a:solidFill>
                  <a:schemeClr val="tx2"/>
                </a:solidFill>
                <a:latin typeface="+mj-lt"/>
              </a:rPr>
              <a:t>When </a:t>
            </a:r>
            <a:r>
              <a:rPr lang="en-US" dirty="0" err="1">
                <a:solidFill>
                  <a:schemeClr val="tx2"/>
                </a:solidFill>
                <a:latin typeface="+mj-lt"/>
              </a:rPr>
              <a:t>analysing</a:t>
            </a:r>
            <a:r>
              <a:rPr lang="en-US" dirty="0">
                <a:solidFill>
                  <a:schemeClr val="tx2"/>
                </a:solidFill>
                <a:latin typeface="+mj-lt"/>
              </a:rPr>
              <a:t> the team, all members have used Belbin’s team roles questionnaire. The results demonstrate that all the members of our team exhibit Implementer traits, but also Co-</a:t>
            </a:r>
            <a:r>
              <a:rPr lang="en-US" dirty="0" err="1">
                <a:solidFill>
                  <a:schemeClr val="tx2"/>
                </a:solidFill>
                <a:latin typeface="+mj-lt"/>
              </a:rPr>
              <a:t>ordinator</a:t>
            </a:r>
            <a:r>
              <a:rPr lang="en-US" dirty="0">
                <a:solidFill>
                  <a:schemeClr val="tx2"/>
                </a:solidFill>
                <a:latin typeface="+mj-lt"/>
              </a:rPr>
              <a:t> (Alina), Completer Finisher (Alexandra), Resource Investigator(Paul), and Monitor Evaluator (Roxana). It became apparent that our team possesses common and complementary skills and expertise, effective communication and collaboration, shared values and vision, and common goals, but also diversity and inclusion as each member has different background and culture. The members of the team already knew each other and had a relation based on trust and respect. The question was if we could function as an effective team. The weakness of the team was a lack of social interaction and </a:t>
            </a:r>
            <a:r>
              <a:rPr lang="en-US" dirty="0" err="1">
                <a:solidFill>
                  <a:schemeClr val="tx2"/>
                </a:solidFill>
                <a:latin typeface="+mj-lt"/>
              </a:rPr>
              <a:t>synchronisation</a:t>
            </a:r>
            <a:r>
              <a:rPr lang="en-US" dirty="0">
                <a:solidFill>
                  <a:schemeClr val="tx2"/>
                </a:solidFill>
                <a:latin typeface="+mj-lt"/>
              </a:rPr>
              <a:t> due to day-to-day life. Each member agreed to meet weekly via Teams and collaborate online. </a:t>
            </a:r>
          </a:p>
        </p:txBody>
      </p:sp>
    </p:spTree>
    <p:extLst>
      <p:ext uri="{BB962C8B-B14F-4D97-AF65-F5344CB8AC3E}">
        <p14:creationId xmlns:p14="http://schemas.microsoft.com/office/powerpoint/2010/main" val="415125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0FF6FC-1CD7-24BA-F55A-B4E608671085}"/>
              </a:ext>
            </a:extLst>
          </p:cNvPr>
          <p:cNvSpPr txBox="1"/>
          <p:nvPr/>
        </p:nvSpPr>
        <p:spPr>
          <a:xfrm>
            <a:off x="770940" y="1019366"/>
            <a:ext cx="3408448" cy="2493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50976">
              <a:spcAft>
                <a:spcPts val="600"/>
              </a:spcAft>
            </a:pPr>
            <a:r>
              <a:rPr lang="en-US" sz="2000" kern="1200" dirty="0">
                <a:latin typeface="Times New Roman"/>
                <a:ea typeface="+mn-ea"/>
                <a:cs typeface="Times New Roman"/>
              </a:rPr>
              <a:t>TUCKMAN</a:t>
            </a:r>
          </a:p>
          <a:p>
            <a:pPr marL="285750" indent="-285750" defTabSz="950976">
              <a:spcAft>
                <a:spcPts val="600"/>
              </a:spcAft>
              <a:buFont typeface="Arial" panose="020B0604020202020204" pitchFamily="34" charset="0"/>
              <a:buChar char="•"/>
            </a:pPr>
            <a:r>
              <a:rPr lang="en-US" sz="1456" kern="1200" dirty="0">
                <a:solidFill>
                  <a:schemeClr val="tx1"/>
                </a:solidFill>
                <a:latin typeface="Times New Roman"/>
                <a:ea typeface="+mn-ea"/>
                <a:cs typeface="Times New Roman"/>
              </a:rPr>
              <a:t>According to Tuckman “Teams go through stages of development starting with forming, where individuals come together, then storming, where conflicts arise, followed by norming, where norms and cohesion are established, then performing where the teams function the highest and finally adjourning” (Tuckman, 1965).</a:t>
            </a:r>
            <a:endParaRPr lang="en-US" sz="1400" dirty="0">
              <a:latin typeface="Times New Roman"/>
              <a:cs typeface="Times New Roman"/>
            </a:endParaRPr>
          </a:p>
        </p:txBody>
      </p:sp>
      <p:sp>
        <p:nvSpPr>
          <p:cNvPr id="4" name="TextBox 3">
            <a:extLst>
              <a:ext uri="{FF2B5EF4-FFF2-40B4-BE49-F238E27FC236}">
                <a16:creationId xmlns:a16="http://schemas.microsoft.com/office/drawing/2014/main" id="{6AC57DCE-D07D-29FF-2592-9AC0796CCAE9}"/>
              </a:ext>
            </a:extLst>
          </p:cNvPr>
          <p:cNvSpPr txBox="1"/>
          <p:nvPr/>
        </p:nvSpPr>
        <p:spPr>
          <a:xfrm>
            <a:off x="770940" y="4972503"/>
            <a:ext cx="10566581" cy="1058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defTabSz="950976">
              <a:spcAft>
                <a:spcPts val="600"/>
              </a:spcAft>
              <a:buFont typeface="Arial" panose="020B0604020202020204" pitchFamily="34" charset="0"/>
              <a:buChar char="•"/>
            </a:pPr>
            <a:r>
              <a:rPr lang="en-US" sz="1456" kern="1200" dirty="0">
                <a:solidFill>
                  <a:schemeClr val="tx1"/>
                </a:solidFill>
                <a:latin typeface="Times New Roman"/>
                <a:ea typeface="+mn-ea"/>
                <a:cs typeface="Times New Roman"/>
              </a:rPr>
              <a:t>Since our team’s inception, all members were aware of each other’s strengths and weaknesses and had a fair amount of mutual respect and empathy towards each other. Therefore, our team, skipped the forming and storming stage and proceeded directly to norming and performing. The atmosphere was relaxed and informal, the goals were understood, all members participated in the discussion, the team had all the “attributes of a mature group”</a:t>
            </a:r>
            <a:r>
              <a:rPr lang="en-US" sz="1872" kern="1200" dirty="0">
                <a:solidFill>
                  <a:schemeClr val="tx1"/>
                </a:solidFill>
                <a:latin typeface="+mn-lt"/>
                <a:ea typeface="+mn-ea"/>
                <a:cs typeface="+mn-cs"/>
              </a:rPr>
              <a:t> (</a:t>
            </a:r>
            <a:r>
              <a:rPr lang="en-US" sz="1456" kern="1200" dirty="0" err="1">
                <a:solidFill>
                  <a:schemeClr val="tx1"/>
                </a:solidFill>
                <a:latin typeface="Times New Roman"/>
                <a:ea typeface="+mn-ea"/>
                <a:cs typeface="Times New Roman"/>
              </a:rPr>
              <a:t>Laiken</a:t>
            </a:r>
            <a:r>
              <a:rPr lang="en-US" sz="1456" kern="1200" dirty="0">
                <a:solidFill>
                  <a:schemeClr val="tx1"/>
                </a:solidFill>
                <a:latin typeface="Times New Roman"/>
                <a:ea typeface="+mn-ea"/>
                <a:cs typeface="Times New Roman"/>
              </a:rPr>
              <a:t>, 1994).</a:t>
            </a:r>
            <a:endParaRPr lang="en-US" sz="1400" dirty="0">
              <a:latin typeface="Times New Roman"/>
              <a:cs typeface="Times New Roman"/>
            </a:endParaRPr>
          </a:p>
        </p:txBody>
      </p:sp>
      <p:pic>
        <p:nvPicPr>
          <p:cNvPr id="6" name="Picture 5" descr="A picture containing text, cartoon&#10;&#10;Description automatically generated">
            <a:extLst>
              <a:ext uri="{FF2B5EF4-FFF2-40B4-BE49-F238E27FC236}">
                <a16:creationId xmlns:a16="http://schemas.microsoft.com/office/drawing/2014/main" id="{64CFD7DD-A19C-9271-0C12-49636E79F5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51782" y="826835"/>
            <a:ext cx="6796751" cy="3670489"/>
          </a:xfrm>
          <a:prstGeom prst="rect">
            <a:avLst/>
          </a:prstGeom>
        </p:spPr>
      </p:pic>
    </p:spTree>
    <p:extLst>
      <p:ext uri="{BB962C8B-B14F-4D97-AF65-F5344CB8AC3E}">
        <p14:creationId xmlns:p14="http://schemas.microsoft.com/office/powerpoint/2010/main" val="266271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diagram&#10;&#10;Description automatically generated">
            <a:extLst>
              <a:ext uri="{FF2B5EF4-FFF2-40B4-BE49-F238E27FC236}">
                <a16:creationId xmlns:a16="http://schemas.microsoft.com/office/drawing/2014/main" id="{2D36678B-6783-B53E-0A93-131CDDAC1206}"/>
              </a:ext>
            </a:extLst>
          </p:cNvPr>
          <p:cNvPicPr>
            <a:picLocks noChangeAspect="1"/>
          </p:cNvPicPr>
          <p:nvPr/>
        </p:nvPicPr>
        <p:blipFill>
          <a:blip r:embed="rId2"/>
          <a:stretch>
            <a:fillRect/>
          </a:stretch>
        </p:blipFill>
        <p:spPr>
          <a:xfrm>
            <a:off x="1208903" y="879145"/>
            <a:ext cx="4351764" cy="1626194"/>
          </a:xfrm>
          <a:prstGeom prst="rect">
            <a:avLst/>
          </a:prstGeom>
        </p:spPr>
      </p:pic>
      <p:sp>
        <p:nvSpPr>
          <p:cNvPr id="4" name="TextBox 3">
            <a:extLst>
              <a:ext uri="{FF2B5EF4-FFF2-40B4-BE49-F238E27FC236}">
                <a16:creationId xmlns:a16="http://schemas.microsoft.com/office/drawing/2014/main" id="{3688E02D-529B-75B9-9A11-FE4051FD9B73}"/>
              </a:ext>
            </a:extLst>
          </p:cNvPr>
          <p:cNvSpPr txBox="1"/>
          <p:nvPr/>
        </p:nvSpPr>
        <p:spPr>
          <a:xfrm>
            <a:off x="925748" y="3090601"/>
            <a:ext cx="544019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defTabSz="475488">
              <a:spcAft>
                <a:spcPts val="600"/>
              </a:spcAft>
              <a:buFont typeface="Arial" panose="020B0604020202020204" pitchFamily="34" charset="0"/>
              <a:buChar char="•"/>
            </a:pPr>
            <a:r>
              <a:rPr lang="en-US" kern="1200" dirty="0">
                <a:solidFill>
                  <a:schemeClr val="tx1"/>
                </a:solidFill>
                <a:latin typeface="Times New Roman"/>
                <a:ea typeface="+mn-ea"/>
                <a:cs typeface="Times New Roman"/>
              </a:rPr>
              <a:t>Inevitably, conflict did arise in our team in the norming stage, concerning the times of meetings and the structure of the assessment we had to complete. Two members, appeared to be more assertive, one compromising and one collaborating. The conflict turned out to be beneficial from the structure of the assessment point of view but quite unsettling when it concerned the availability of each member for meetings. Members collaborated well and compromised in finding a suitable date for all.</a:t>
            </a:r>
          </a:p>
        </p:txBody>
      </p:sp>
      <p:graphicFrame>
        <p:nvGraphicFramePr>
          <p:cNvPr id="10" name="TextBox 1">
            <a:extLst>
              <a:ext uri="{FF2B5EF4-FFF2-40B4-BE49-F238E27FC236}">
                <a16:creationId xmlns:a16="http://schemas.microsoft.com/office/drawing/2014/main" id="{B8134B25-2B45-3E53-6D94-056A0ED904CF}"/>
              </a:ext>
            </a:extLst>
          </p:cNvPr>
          <p:cNvGraphicFramePr/>
          <p:nvPr>
            <p:extLst>
              <p:ext uri="{D42A27DB-BD31-4B8C-83A1-F6EECF244321}">
                <p14:modId xmlns:p14="http://schemas.microsoft.com/office/powerpoint/2010/main" val="2593963780"/>
              </p:ext>
            </p:extLst>
          </p:nvPr>
        </p:nvGraphicFramePr>
        <p:xfrm>
          <a:off x="6866847" y="1164144"/>
          <a:ext cx="4771178" cy="4388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5192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FA624712-A043-6A96-83C0-9BC74CCAFE6E}"/>
              </a:ext>
            </a:extLst>
          </p:cNvPr>
          <p:cNvPicPr>
            <a:picLocks noChangeAspect="1"/>
          </p:cNvPicPr>
          <p:nvPr/>
        </p:nvPicPr>
        <p:blipFill rotWithShape="1">
          <a:blip r:embed="rId2"/>
          <a:srcRect l="13286"/>
          <a:stretch/>
        </p:blipFill>
        <p:spPr>
          <a:xfrm>
            <a:off x="1" y="10"/>
            <a:ext cx="9669642" cy="6857990"/>
          </a:xfrm>
          <a:prstGeom prst="rect">
            <a:avLst/>
          </a:prstGeom>
        </p:spPr>
      </p:pic>
      <p:sp>
        <p:nvSpPr>
          <p:cNvPr id="3" name="TextBox 2">
            <a:extLst>
              <a:ext uri="{FF2B5EF4-FFF2-40B4-BE49-F238E27FC236}">
                <a16:creationId xmlns:a16="http://schemas.microsoft.com/office/drawing/2014/main" id="{9C13F6B8-1C38-D0C7-1380-3DD6BBA908A8}"/>
              </a:ext>
            </a:extLst>
          </p:cNvPr>
          <p:cNvSpPr txBox="1"/>
          <p:nvPr/>
        </p:nvSpPr>
        <p:spPr>
          <a:xfrm>
            <a:off x="7959627" y="1831086"/>
            <a:ext cx="3822189" cy="374276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dirty="0">
                <a:effectLst/>
              </a:rPr>
              <a:t>In conclusion “Synergize is the habit of creative cooperation, it is teamwork, open-mindedness, and the adventure of finding new solutions to old problems” (Convey,1999).</a:t>
            </a:r>
          </a:p>
          <a:p>
            <a:pPr indent="-228600">
              <a:lnSpc>
                <a:spcPct val="90000"/>
              </a:lnSpc>
              <a:spcAft>
                <a:spcPts val="800"/>
              </a:spcAft>
              <a:buFont typeface="Arial" panose="020B0604020202020204" pitchFamily="34" charset="0"/>
              <a:buChar char="•"/>
            </a:pPr>
            <a:r>
              <a:rPr lang="en-US" sz="2000" dirty="0"/>
              <a:t>Our team created the project requested by collaborating and cooperating on the highest levels and demonstrated that it has all the attributes of a mature and effective team.</a:t>
            </a:r>
            <a:endParaRPr lang="en-US" sz="2000" dirty="0">
              <a:effectLst/>
            </a:endParaRPr>
          </a:p>
        </p:txBody>
      </p:sp>
    </p:spTree>
    <p:extLst>
      <p:ext uri="{BB962C8B-B14F-4D97-AF65-F5344CB8AC3E}">
        <p14:creationId xmlns:p14="http://schemas.microsoft.com/office/powerpoint/2010/main" val="2050390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avigational compass on a blue background">
            <a:extLst>
              <a:ext uri="{FF2B5EF4-FFF2-40B4-BE49-F238E27FC236}">
                <a16:creationId xmlns:a16="http://schemas.microsoft.com/office/drawing/2014/main" id="{64F90969-46DF-D568-E6B1-C302F45C41D5}"/>
              </a:ext>
            </a:extLst>
          </p:cNvPr>
          <p:cNvPicPr>
            <a:picLocks noChangeAspect="1"/>
          </p:cNvPicPr>
          <p:nvPr/>
        </p:nvPicPr>
        <p:blipFill rotWithShape="1">
          <a:blip r:embed="rId2"/>
          <a:srcRect t="18240" r="-2" b="-2"/>
          <a:stretch/>
        </p:blipFill>
        <p:spPr>
          <a:xfrm>
            <a:off x="1" y="10"/>
            <a:ext cx="12192000" cy="6857990"/>
          </a:xfrm>
          <a:prstGeom prst="rect">
            <a:avLst/>
          </a:prstGeom>
        </p:spPr>
      </p:pic>
      <p:sp>
        <p:nvSpPr>
          <p:cNvPr id="2" name="Title 1">
            <a:extLst>
              <a:ext uri="{FF2B5EF4-FFF2-40B4-BE49-F238E27FC236}">
                <a16:creationId xmlns:a16="http://schemas.microsoft.com/office/drawing/2014/main" id="{1585E73D-6047-0E5B-A841-4075567DEA29}"/>
              </a:ext>
            </a:extLst>
          </p:cNvPr>
          <p:cNvSpPr>
            <a:spLocks noGrp="1"/>
          </p:cNvSpPr>
          <p:nvPr>
            <p:ph type="title"/>
          </p:nvPr>
        </p:nvSpPr>
        <p:spPr>
          <a:xfrm>
            <a:off x="6677378" y="906873"/>
            <a:ext cx="4275197" cy="1125111"/>
          </a:xfrm>
        </p:spPr>
        <p:txBody>
          <a:bodyPr vert="horz" lIns="91440" tIns="45720" rIns="91440" bIns="45720" rtlCol="0" anchor="b">
            <a:normAutofit/>
          </a:bodyPr>
          <a:lstStyle/>
          <a:p>
            <a:pPr algn="ctr"/>
            <a:r>
              <a:rPr lang="en-US" kern="1200" cap="all" spc="300" baseline="0" dirty="0">
                <a:solidFill>
                  <a:srgbClr val="FF0000"/>
                </a:solidFill>
                <a:latin typeface="+mj-lt"/>
                <a:ea typeface="+mj-ea"/>
                <a:cs typeface="+mj-cs"/>
              </a:rPr>
              <a:t>Reference</a:t>
            </a:r>
          </a:p>
        </p:txBody>
      </p:sp>
      <p:sp>
        <p:nvSpPr>
          <p:cNvPr id="4" name="TextBox 3">
            <a:extLst>
              <a:ext uri="{FF2B5EF4-FFF2-40B4-BE49-F238E27FC236}">
                <a16:creationId xmlns:a16="http://schemas.microsoft.com/office/drawing/2014/main" id="{9E8D0ABD-8F4A-2970-23C0-FDCE2AC72B51}"/>
              </a:ext>
            </a:extLst>
          </p:cNvPr>
          <p:cNvSpPr txBox="1"/>
          <p:nvPr/>
        </p:nvSpPr>
        <p:spPr>
          <a:xfrm>
            <a:off x="1243660" y="1262474"/>
            <a:ext cx="516090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Times New Roman"/>
                <a:cs typeface="Times New Roman"/>
              </a:rPr>
              <a:t>Belbin. (2010). Team roles at work (Second edition). Butterworth-Heinemann.</a:t>
            </a:r>
          </a:p>
          <a:p>
            <a:r>
              <a:rPr lang="en-US" sz="1400">
                <a:latin typeface="Times New Roman"/>
                <a:cs typeface="Times New Roman"/>
              </a:rPr>
              <a:t>Covey. (1999). The 7 habits of highly effective people: restoring the character ethic. Simon &amp; Schuster.</a:t>
            </a:r>
          </a:p>
          <a:p>
            <a:r>
              <a:rPr lang="en-US" sz="1400">
                <a:latin typeface="Times New Roman"/>
                <a:cs typeface="Times New Roman"/>
              </a:rPr>
              <a:t>Laiken. (1994). The anatomy of high performing teams: a leader’s handbook. The Ontario Institute for Studies in Education. </a:t>
            </a:r>
            <a:r>
              <a:rPr lang="en-US" sz="1400">
                <a:latin typeface="Times New Roman"/>
                <a:cs typeface="Times New Roman"/>
                <a:hlinkClick r:id="rId3"/>
              </a:rPr>
              <a:t>https://doi.org/10.3138/9781442680494</a:t>
            </a:r>
          </a:p>
          <a:p>
            <a:r>
              <a:rPr lang="en-US" sz="1400">
                <a:latin typeface="Times New Roman"/>
                <a:cs typeface="Times New Roman"/>
              </a:rPr>
              <a:t>S. P. Robbins &amp; T. A. Judge, Essentials of Organizational Behavior, 2008)</a:t>
            </a:r>
          </a:p>
          <a:p>
            <a:r>
              <a:rPr lang="en-US" sz="1400">
                <a:latin typeface="Times New Roman"/>
                <a:cs typeface="Times New Roman"/>
              </a:rPr>
              <a:t>Tuckman. (1965). Developmental sequence in small groups. Psychological Bulletin, 63(6), 384–399. https://doi.org/10.1037/h0022100</a:t>
            </a:r>
          </a:p>
        </p:txBody>
      </p:sp>
    </p:spTree>
    <p:extLst>
      <p:ext uri="{BB962C8B-B14F-4D97-AF65-F5344CB8AC3E}">
        <p14:creationId xmlns:p14="http://schemas.microsoft.com/office/powerpoint/2010/main" val="1849678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a:extLst>
              <a:ext uri="{FF2B5EF4-FFF2-40B4-BE49-F238E27FC236}">
                <a16:creationId xmlns:a16="http://schemas.microsoft.com/office/drawing/2014/main" id="{5617B4A7-03B5-59C1-B3D7-8FF6D1620240}"/>
              </a:ext>
              <a:ext uri="{C183D7F6-B498-43B3-948B-1728B52AA6E4}">
                <adec:decorative xmlns:adec="http://schemas.microsoft.com/office/drawing/2017/decorative" val="1"/>
              </a:ext>
            </a:extLst>
          </p:cNvPr>
          <p:cNvPicPr>
            <a:picLocks noGrp="1" noChangeAspect="1"/>
          </p:cNvPicPr>
          <p:nvPr>
            <p:ph idx="1"/>
          </p:nvPr>
        </p:nvPicPr>
        <p:blipFill>
          <a:blip r:embed="rId2">
            <a:alphaModFix amt="65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p:spPr>
      </p:pic>
      <p:sp>
        <p:nvSpPr>
          <p:cNvPr id="2" name="Title 1">
            <a:extLst>
              <a:ext uri="{FF2B5EF4-FFF2-40B4-BE49-F238E27FC236}">
                <a16:creationId xmlns:a16="http://schemas.microsoft.com/office/drawing/2014/main" id="{F676EFA6-CF50-7826-80F8-EA887718D19E}"/>
              </a:ext>
            </a:extLst>
          </p:cNvPr>
          <p:cNvSpPr>
            <a:spLocks noGrp="1"/>
          </p:cNvSpPr>
          <p:nvPr>
            <p:ph type="title"/>
          </p:nvPr>
        </p:nvSpPr>
        <p:spPr>
          <a:xfrm>
            <a:off x="793103" y="345233"/>
            <a:ext cx="10598020" cy="1987419"/>
          </a:xfrm>
        </p:spPr>
        <p:txBody>
          <a:bodyPr>
            <a:noAutofit/>
          </a:bodyPr>
          <a:lstStyle/>
          <a:p>
            <a:pPr algn="just"/>
            <a:r>
              <a:rPr lang="en-US" sz="2400" dirty="0">
                <a:solidFill>
                  <a:schemeClr val="tx1"/>
                </a:solidFill>
                <a:effectLst/>
                <a:latin typeface="Amasis MT Pro Black" panose="02040A04050005020304" pitchFamily="18" charset="0"/>
                <a:ea typeface="Arial" panose="020B0604020202020204" pitchFamily="34" charset="0"/>
              </a:rPr>
              <a:t>. The difference between groups vs teams.</a:t>
            </a:r>
            <a:br>
              <a:rPr lang="en-US" sz="2400" dirty="0">
                <a:solidFill>
                  <a:schemeClr val="tx1"/>
                </a:solidFill>
                <a:effectLst/>
                <a:latin typeface="Amasis MT Pro Black" panose="02040A04050005020304" pitchFamily="18" charset="0"/>
                <a:ea typeface="Arial" panose="020B0604020202020204" pitchFamily="34" charset="0"/>
              </a:rPr>
            </a:br>
            <a:br>
              <a:rPr lang="en-US" sz="2400" dirty="0">
                <a:solidFill>
                  <a:schemeClr val="tx1"/>
                </a:solidFill>
                <a:effectLst/>
                <a:latin typeface="Amasis MT Pro Black" panose="02040A04050005020304" pitchFamily="18" charset="0"/>
                <a:ea typeface="Arial" panose="020B0604020202020204" pitchFamily="34" charset="0"/>
              </a:rPr>
            </a:br>
            <a:r>
              <a:rPr lang="en-US" sz="2400" dirty="0">
                <a:solidFill>
                  <a:schemeClr val="tx1"/>
                </a:solidFill>
                <a:effectLst/>
                <a:latin typeface="Amasis MT Pro Black" panose="02040A04050005020304" pitchFamily="18" charset="0"/>
                <a:ea typeface="Arial" panose="020B0604020202020204" pitchFamily="34" charset="0"/>
              </a:rPr>
              <a:t> . In what way was this evident in your team?</a:t>
            </a:r>
            <a:br>
              <a:rPr lang="en-US" sz="2400" dirty="0">
                <a:solidFill>
                  <a:schemeClr val="tx1"/>
                </a:solidFill>
                <a:effectLst/>
                <a:latin typeface="Amasis MT Pro Black" panose="02040A04050005020304" pitchFamily="18" charset="0"/>
                <a:ea typeface="Arial" panose="020B0604020202020204" pitchFamily="34" charset="0"/>
              </a:rPr>
            </a:br>
            <a:br>
              <a:rPr lang="en-US" sz="2400" dirty="0">
                <a:solidFill>
                  <a:schemeClr val="tx1"/>
                </a:solidFill>
                <a:effectLst/>
                <a:latin typeface="Amasis MT Pro Black" panose="02040A04050005020304" pitchFamily="18" charset="0"/>
                <a:ea typeface="Arial" panose="020B0604020202020204" pitchFamily="34" charset="0"/>
              </a:rPr>
            </a:br>
            <a:r>
              <a:rPr lang="en-US" sz="2400" dirty="0">
                <a:solidFill>
                  <a:schemeClr val="tx1"/>
                </a:solidFill>
                <a:effectLst/>
                <a:latin typeface="Amasis MT Pro Black" panose="02040A04050005020304" pitchFamily="18" charset="0"/>
                <a:ea typeface="Arial" panose="020B0604020202020204" pitchFamily="34" charset="0"/>
              </a:rPr>
              <a:t>. Definition of Belbin and Tuckman theories.</a:t>
            </a:r>
            <a:endParaRPr lang="en-GB" sz="2400" dirty="0">
              <a:solidFill>
                <a:schemeClr val="tx1"/>
              </a:solidFill>
              <a:latin typeface="Amasis MT Pro Black" panose="02040A04050005020304" pitchFamily="18" charset="0"/>
            </a:endParaRPr>
          </a:p>
        </p:txBody>
      </p:sp>
      <p:sp>
        <p:nvSpPr>
          <p:cNvPr id="23" name="TextBox 22">
            <a:extLst>
              <a:ext uri="{FF2B5EF4-FFF2-40B4-BE49-F238E27FC236}">
                <a16:creationId xmlns:a16="http://schemas.microsoft.com/office/drawing/2014/main" id="{84F2EF9D-E58E-2E5F-7627-A777840D8A3B}"/>
              </a:ext>
            </a:extLst>
          </p:cNvPr>
          <p:cNvSpPr txBox="1"/>
          <p:nvPr/>
        </p:nvSpPr>
        <p:spPr>
          <a:xfrm>
            <a:off x="104237" y="4980563"/>
            <a:ext cx="2772097" cy="1877437"/>
          </a:xfrm>
          <a:prstGeom prst="rect">
            <a:avLst/>
          </a:prstGeom>
          <a:noFill/>
        </p:spPr>
        <p:txBody>
          <a:bodyPr wrap="square" rtlCol="0">
            <a:spAutoFit/>
          </a:bodyPr>
          <a:lstStyle/>
          <a:p>
            <a:pPr marL="0" indent="0">
              <a:buNone/>
            </a:pPr>
            <a:r>
              <a:rPr lang="en-GB" sz="2000" dirty="0">
                <a:latin typeface="Amasis MT Pro Black" panose="02040A04050005020304" pitchFamily="18" charset="0"/>
              </a:rPr>
              <a:t>BMSW4009</a:t>
            </a:r>
          </a:p>
          <a:p>
            <a:pPr marL="0" indent="0">
              <a:buNone/>
            </a:pPr>
            <a:r>
              <a:rPr lang="en-GB" sz="2000" dirty="0">
                <a:latin typeface="Amasis MT Pro Black" panose="02040A04050005020304" pitchFamily="18" charset="0"/>
              </a:rPr>
              <a:t>Pawel Grzybowski</a:t>
            </a:r>
          </a:p>
          <a:p>
            <a:r>
              <a:rPr lang="en-GB" sz="2000" dirty="0">
                <a:latin typeface="Amasis MT Pro Black" panose="02040A04050005020304" pitchFamily="18" charset="0"/>
              </a:rPr>
              <a:t>(2232319)</a:t>
            </a:r>
            <a:r>
              <a:rPr lang="en-GB" sz="1800" b="1" kern="100" dirty="0">
                <a:effectLst/>
                <a:latin typeface="Amasis MT Pro Black" panose="02040A04050005020304" pitchFamily="18" charset="0"/>
                <a:ea typeface="Calibri" panose="020F0502020204030204" pitchFamily="34" charset="0"/>
                <a:cs typeface="Times New Roman" panose="02020603050405020304" pitchFamily="18" charset="0"/>
              </a:rPr>
              <a:t> Effective Team-working and Communication</a:t>
            </a:r>
            <a:endParaRPr lang="en-GB" sz="1800" kern="100" dirty="0">
              <a:effectLst/>
              <a:latin typeface="Amasis MT Pro Black" panose="02040A04050005020304" pitchFamily="18" charset="0"/>
              <a:ea typeface="Calibri" panose="020F0502020204030204" pitchFamily="34" charset="0"/>
              <a:cs typeface="Times New Roman" panose="02020603050405020304" pitchFamily="18" charset="0"/>
            </a:endParaRPr>
          </a:p>
          <a:p>
            <a:pPr marL="0" indent="0">
              <a:buNone/>
            </a:pPr>
            <a:endParaRPr lang="en-US" sz="2000" dirty="0">
              <a:latin typeface="Amasis MT Pro Black" panose="02040A04050005020304" pitchFamily="18" charset="0"/>
            </a:endParaRPr>
          </a:p>
        </p:txBody>
      </p:sp>
    </p:spTree>
    <p:extLst>
      <p:ext uri="{BB962C8B-B14F-4D97-AF65-F5344CB8AC3E}">
        <p14:creationId xmlns:p14="http://schemas.microsoft.com/office/powerpoint/2010/main" val="2038781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F9712-BE25-9423-CB8C-022CA06213BA}"/>
              </a:ext>
            </a:extLst>
          </p:cNvPr>
          <p:cNvSpPr>
            <a:spLocks noGrp="1"/>
          </p:cNvSpPr>
          <p:nvPr>
            <p:ph type="title"/>
          </p:nvPr>
        </p:nvSpPr>
        <p:spPr>
          <a:xfrm>
            <a:off x="698528" y="239150"/>
            <a:ext cx="5397472" cy="1303606"/>
          </a:xfrm>
        </p:spPr>
        <p:txBody>
          <a:bodyPr vert="horz" lIns="91440" tIns="45720" rIns="91440" bIns="45720" rtlCol="0" anchor="b">
            <a:normAutofit/>
          </a:bodyPr>
          <a:lstStyle/>
          <a:p>
            <a:pPr algn="ctr"/>
            <a:r>
              <a:rPr lang="en-US" sz="2700" b="1" kern="1200" cap="all" spc="300" baseline="0" dirty="0">
                <a:solidFill>
                  <a:schemeClr val="tx2"/>
                </a:solidFill>
                <a:latin typeface="Amasis MT Pro Black" panose="02040A04050005020304" pitchFamily="18" charset="0"/>
              </a:rPr>
              <a:t>The difference between Groups vs. teams?</a:t>
            </a:r>
          </a:p>
        </p:txBody>
      </p:sp>
      <p:sp>
        <p:nvSpPr>
          <p:cNvPr id="6" name="TextBox 5">
            <a:extLst>
              <a:ext uri="{FF2B5EF4-FFF2-40B4-BE49-F238E27FC236}">
                <a16:creationId xmlns:a16="http://schemas.microsoft.com/office/drawing/2014/main" id="{2A6E4FBD-B3D7-ADF9-355B-1AADA93087FD}"/>
              </a:ext>
            </a:extLst>
          </p:cNvPr>
          <p:cNvSpPr txBox="1"/>
          <p:nvPr/>
        </p:nvSpPr>
        <p:spPr>
          <a:xfrm>
            <a:off x="269241" y="2056303"/>
            <a:ext cx="5918199" cy="4801697"/>
          </a:xfrm>
          <a:prstGeom prst="rect">
            <a:avLst/>
          </a:prstGeom>
        </p:spPr>
        <p:txBody>
          <a:bodyPr vert="horz" lIns="91440" tIns="45720" rIns="91440" bIns="45720" rtlCol="0">
            <a:normAutofit lnSpcReduction="10000"/>
          </a:bodyPr>
          <a:lstStyle/>
          <a:p>
            <a:pPr>
              <a:spcAft>
                <a:spcPts val="600"/>
              </a:spcAft>
              <a:buSzPct val="70000"/>
            </a:pPr>
            <a:r>
              <a:rPr lang="en-US" sz="2400" b="1" dirty="0">
                <a:solidFill>
                  <a:schemeClr val="tx2"/>
                </a:solidFill>
                <a:latin typeface="+mj-lt"/>
              </a:rPr>
              <a:t>                             </a:t>
            </a:r>
            <a:r>
              <a:rPr lang="en-US" sz="2400" b="1" u="sng" dirty="0">
                <a:solidFill>
                  <a:schemeClr val="tx2"/>
                </a:solidFill>
                <a:effectLst/>
                <a:latin typeface="+mj-lt"/>
              </a:rPr>
              <a:t>GROUPS</a:t>
            </a:r>
          </a:p>
          <a:p>
            <a:pPr algn="just">
              <a:spcAft>
                <a:spcPts val="600"/>
              </a:spcAft>
              <a:buSzPct val="70000"/>
            </a:pPr>
            <a:r>
              <a:rPr lang="en-US" sz="2000" b="1" dirty="0">
                <a:solidFill>
                  <a:schemeClr val="tx2"/>
                </a:solidFill>
                <a:effectLst/>
                <a:latin typeface="Arial" panose="020B0604020202020204" pitchFamily="34" charset="0"/>
                <a:cs typeface="Arial" panose="020B0604020202020204" pitchFamily="34" charset="0"/>
              </a:rPr>
              <a:t>A group is a collection of individuals who come together for a common purpose, but they may not necessarily share a unified goal. In a group, members often work independently and contribute their individual efforts towards the overall objective. Communication and coordination within groups are generally minimal, and individual performance is emphasized over collective achievements. Group members may have different skill sets and roles, and they may not depend heavily on each other to complete their tasks. Examples of groups include project groups, study groups, or committees</a:t>
            </a:r>
            <a:r>
              <a:rPr lang="en-US" b="1" dirty="0">
                <a:solidFill>
                  <a:schemeClr val="tx2"/>
                </a:solidFill>
                <a:effectLst/>
                <a:latin typeface="Arial" panose="020B0604020202020204" pitchFamily="34" charset="0"/>
                <a:cs typeface="Arial" panose="020B0604020202020204" pitchFamily="34" charset="0"/>
              </a:rPr>
              <a:t>.</a:t>
            </a:r>
          </a:p>
          <a:p>
            <a:pPr indent="-228600">
              <a:spcAft>
                <a:spcPts val="600"/>
              </a:spcAft>
              <a:buSzPct val="70000"/>
              <a:buFont typeface="Arial" panose="020B0604020202020204" pitchFamily="34" charset="0"/>
              <a:buChar char="•"/>
            </a:pPr>
            <a:endParaRPr lang="en-US" dirty="0">
              <a:solidFill>
                <a:schemeClr val="tx2"/>
              </a:solidFill>
              <a:latin typeface="+mj-lt"/>
            </a:endParaRPr>
          </a:p>
        </p:txBody>
      </p:sp>
      <p:pic>
        <p:nvPicPr>
          <p:cNvPr id="8" name="Picture 7" descr="A picture containing bowling, wall, indoor, art&#10;&#10;Description automatically generated">
            <a:extLst>
              <a:ext uri="{FF2B5EF4-FFF2-40B4-BE49-F238E27FC236}">
                <a16:creationId xmlns:a16="http://schemas.microsoft.com/office/drawing/2014/main" id="{B2EE9389-37A0-8303-914C-A9F78B5DF1C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35894" y="1542756"/>
            <a:ext cx="5102011" cy="4094479"/>
          </a:xfrm>
          <a:prstGeom prst="rect">
            <a:avLst/>
          </a:prstGeom>
        </p:spPr>
      </p:pic>
    </p:spTree>
    <p:extLst>
      <p:ext uri="{BB962C8B-B14F-4D97-AF65-F5344CB8AC3E}">
        <p14:creationId xmlns:p14="http://schemas.microsoft.com/office/powerpoint/2010/main" val="2050520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0103171-0BA0-4AF0-AF05-04AFA1A4A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toy people sitting around a table&#10;&#10;Description automatically generated with medium confidence">
            <a:extLst>
              <a:ext uri="{FF2B5EF4-FFF2-40B4-BE49-F238E27FC236}">
                <a16:creationId xmlns:a16="http://schemas.microsoft.com/office/drawing/2014/main" id="{08B89834-68AA-82C4-71CF-D76F667F079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376" r="19541"/>
          <a:stretch/>
        </p:blipFill>
        <p:spPr>
          <a:xfrm>
            <a:off x="20" y="10"/>
            <a:ext cx="5212060" cy="6857989"/>
          </a:xfrm>
          <a:prstGeom prst="rect">
            <a:avLst/>
          </a:prstGeom>
        </p:spPr>
      </p:pic>
      <p:sp>
        <p:nvSpPr>
          <p:cNvPr id="22" name="Rectangle 21">
            <a:extLst>
              <a:ext uri="{FF2B5EF4-FFF2-40B4-BE49-F238E27FC236}">
                <a16:creationId xmlns:a16="http://schemas.microsoft.com/office/drawing/2014/main" id="{E128B901-D4EA-4C4D-A150-23D2A6DEC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A760B08A-B322-4C79-AB6D-7E4246352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B64E4-9ABF-FC03-B349-2B17EE0B2788}"/>
              </a:ext>
            </a:extLst>
          </p:cNvPr>
          <p:cNvSpPr>
            <a:spLocks noGrp="1"/>
          </p:cNvSpPr>
          <p:nvPr>
            <p:ph type="title"/>
          </p:nvPr>
        </p:nvSpPr>
        <p:spPr>
          <a:xfrm>
            <a:off x="5691019" y="4063999"/>
            <a:ext cx="5519420" cy="2360429"/>
          </a:xfrm>
        </p:spPr>
        <p:txBody>
          <a:bodyPr vert="horz" lIns="91440" tIns="45720" rIns="91440" bIns="45720" rtlCol="0" anchor="b">
            <a:normAutofit fontScale="90000"/>
          </a:bodyPr>
          <a:lstStyle/>
          <a:p>
            <a:r>
              <a:rPr lang="en-US" sz="2700" b="1" u="sng" kern="1200" cap="all" spc="300" baseline="0" dirty="0">
                <a:latin typeface="+mj-lt"/>
                <a:ea typeface="+mj-ea"/>
                <a:cs typeface="+mj-cs"/>
              </a:rPr>
              <a:t>Teams</a:t>
            </a:r>
            <a:br>
              <a:rPr lang="en-US" sz="2700" b="1" u="sng" kern="1200" cap="all" spc="300" baseline="0" dirty="0">
                <a:solidFill>
                  <a:schemeClr val="tx2"/>
                </a:solidFill>
                <a:latin typeface="+mj-lt"/>
                <a:ea typeface="+mj-ea"/>
                <a:cs typeface="+mj-cs"/>
              </a:rPr>
            </a:br>
            <a:br>
              <a:rPr lang="en-US" sz="2000" b="1" kern="1200" cap="all" spc="300" baseline="0" dirty="0">
                <a:solidFill>
                  <a:schemeClr val="tx2"/>
                </a:solidFill>
                <a:latin typeface="+mj-lt"/>
                <a:ea typeface="+mj-ea"/>
                <a:cs typeface="+mj-cs"/>
              </a:rPr>
            </a:br>
            <a:r>
              <a:rPr lang="en-US" sz="1800" b="1" dirty="0">
                <a:latin typeface="Arial"/>
                <a:cs typeface="Arial"/>
              </a:rPr>
              <a:t>on the other hand, team</a:t>
            </a:r>
            <a:r>
              <a:rPr lang="en-US" sz="1800" b="1" kern="1200" cap="all" spc="300" baseline="0" dirty="0">
                <a:effectLst/>
                <a:latin typeface="Arial"/>
                <a:cs typeface="Arial"/>
              </a:rPr>
              <a:t> refers to a cohesive group of individuals who work collaboratively towards a shared goal. Team members possess complementary skills and expertise, and they actively engage in interdependent tasks. Communication and coordination within teams are frequent and open, promoting cooperation and synergy. The emphasis is on collective achievements and mutual accountability. Team members rely on each other's contributions to accomplish their objectives and often work together closely. Examples of teams include sports teams, research teams, or work teams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kern="100" dirty="0">
                <a:effectLst/>
                <a:latin typeface="Arial" panose="020B0604020202020204" pitchFamily="34" charset="0"/>
                <a:ea typeface="Calibri" panose="020F0502020204030204" pitchFamily="34" charset="0"/>
                <a:cs typeface="Arial" panose="020B0604020202020204" pitchFamily="34" charset="0"/>
              </a:rPr>
              <a:t>Sarah Ribeiro,2020)</a:t>
            </a:r>
            <a:br>
              <a:rPr lang="en-US" sz="1800" b="1" kern="1200" cap="all" spc="300" baseline="0" dirty="0">
                <a:effectLst/>
                <a:latin typeface="Arial" panose="020B0604020202020204" pitchFamily="34" charset="0"/>
                <a:cs typeface="Arial" panose="020B0604020202020204" pitchFamily="34" charset="0"/>
              </a:rPr>
            </a:br>
            <a:br>
              <a:rPr lang="en-US" sz="1800" b="1" kern="1200" cap="all" spc="300" baseline="0" dirty="0">
                <a:latin typeface="Arial" panose="020B0604020202020204" pitchFamily="34" charset="0"/>
                <a:cs typeface="Arial" panose="020B0604020202020204" pitchFamily="34" charset="0"/>
              </a:rPr>
            </a:br>
            <a:endParaRPr lang="en-US" sz="1800" b="1" kern="1200" cap="all" spc="300" baseline="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4924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309FA25-1772-4961-90BE-D39F20067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68B36-F52D-A463-1DA6-59B8915658B5}"/>
              </a:ext>
            </a:extLst>
          </p:cNvPr>
          <p:cNvSpPr>
            <a:spLocks noGrp="1"/>
          </p:cNvSpPr>
          <p:nvPr>
            <p:ph type="title"/>
          </p:nvPr>
        </p:nvSpPr>
        <p:spPr>
          <a:xfrm>
            <a:off x="698528" y="239150"/>
            <a:ext cx="5397472" cy="1303606"/>
          </a:xfrm>
        </p:spPr>
        <p:txBody>
          <a:bodyPr>
            <a:normAutofit/>
          </a:bodyPr>
          <a:lstStyle/>
          <a:p>
            <a:pPr algn="ctr"/>
            <a:r>
              <a:rPr lang="en-GB" sz="2700" b="1" u="sng" dirty="0"/>
              <a:t>In what way was this evident In your team?</a:t>
            </a:r>
          </a:p>
        </p:txBody>
      </p:sp>
      <p:sp>
        <p:nvSpPr>
          <p:cNvPr id="3" name="Content Placeholder 2">
            <a:extLst>
              <a:ext uri="{FF2B5EF4-FFF2-40B4-BE49-F238E27FC236}">
                <a16:creationId xmlns:a16="http://schemas.microsoft.com/office/drawing/2014/main" id="{BD7EDC30-0C41-7CF5-9936-7F5F760F4351}"/>
              </a:ext>
            </a:extLst>
          </p:cNvPr>
          <p:cNvSpPr>
            <a:spLocks noGrp="1"/>
          </p:cNvSpPr>
          <p:nvPr>
            <p:ph idx="1"/>
          </p:nvPr>
        </p:nvSpPr>
        <p:spPr>
          <a:xfrm>
            <a:off x="685801" y="1817153"/>
            <a:ext cx="5485227" cy="4397036"/>
          </a:xfrm>
        </p:spPr>
        <p:txBody>
          <a:bodyPr>
            <a:normAutofit/>
          </a:bodyPr>
          <a:lstStyle/>
          <a:p>
            <a:pPr marL="0" indent="0">
              <a:lnSpc>
                <a:spcPct val="90000"/>
              </a:lnSpc>
              <a:buNone/>
            </a:pPr>
            <a:r>
              <a:rPr lang="en-GB" sz="1800" b="1" dirty="0">
                <a:latin typeface="Arial" panose="020B0604020202020204" pitchFamily="34" charset="0"/>
                <a:cs typeface="Arial" panose="020B0604020202020204" pitchFamily="34" charset="0"/>
              </a:rPr>
              <a:t>Group work can be challenging and very often individuals will clash or simply dislike each other. From the very beginning our team communicated effectively, every member was involved in decision making, we helped each other every step of the way, overcoming obstacles and supporting one another. Working towards collective goal has improved our team working skills, showed us our strengths and weaknesses. Completing tasks on time with a positive results gave us a confidence boost as well as made learning and teamwork fun and brought enjoyment to every member of the team. I believe we all look forward to working together again in the future.</a:t>
            </a:r>
          </a:p>
        </p:txBody>
      </p:sp>
      <p:pic>
        <p:nvPicPr>
          <p:cNvPr id="7" name="Picture 6" descr="A chalk drawing of a person climbing stairs&#10;&#10;Description automatically generated with low confidence">
            <a:extLst>
              <a:ext uri="{FF2B5EF4-FFF2-40B4-BE49-F238E27FC236}">
                <a16:creationId xmlns:a16="http://schemas.microsoft.com/office/drawing/2014/main" id="{8C669DAC-0699-8A3E-7325-A25F66B84B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81800" y="1219200"/>
            <a:ext cx="5397472" cy="4268375"/>
          </a:xfrm>
          <a:prstGeom prst="rect">
            <a:avLst/>
          </a:prstGeom>
        </p:spPr>
      </p:pic>
    </p:spTree>
    <p:extLst>
      <p:ext uri="{BB962C8B-B14F-4D97-AF65-F5344CB8AC3E}">
        <p14:creationId xmlns:p14="http://schemas.microsoft.com/office/powerpoint/2010/main" val="4064553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7C478F1-26B5-44C9-823B-523B85B1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37CC61-9E93-4D80-9F1C-12CE9A0C07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D18F3-2706-C347-BCF6-F5DE5A8165F4}"/>
              </a:ext>
            </a:extLst>
          </p:cNvPr>
          <p:cNvSpPr>
            <a:spLocks noGrp="1"/>
          </p:cNvSpPr>
          <p:nvPr>
            <p:ph type="title"/>
          </p:nvPr>
        </p:nvSpPr>
        <p:spPr>
          <a:xfrm>
            <a:off x="103418" y="2218750"/>
            <a:ext cx="4555664" cy="3956284"/>
          </a:xfrm>
        </p:spPr>
        <p:txBody>
          <a:bodyPr vert="horz" lIns="91440" tIns="45720" rIns="91440" bIns="45720" rtlCol="0" anchor="b">
            <a:noAutofit/>
          </a:bodyPr>
          <a:lstStyle/>
          <a:p>
            <a:r>
              <a:rPr lang="en-US" sz="1600" b="1" kern="1200" cap="all" spc="300" baseline="0" dirty="0">
                <a:solidFill>
                  <a:schemeClr val="tx1"/>
                </a:solidFill>
                <a:highlight>
                  <a:srgbClr val="C0C0C0"/>
                </a:highlight>
                <a:latin typeface="Times New Roman" panose="02020603050405020304" pitchFamily="18" charset="0"/>
                <a:cs typeface="Times New Roman" panose="02020603050405020304" pitchFamily="18" charset="0"/>
              </a:rPr>
              <a:t>The Tuckman theory, also known as the Tuckman stages of group development, is a widely recognized model that describes the various stages that groups go through to achieve effective teamwork and accomplish their goals. Developed by psychologist Bruce Tuckman in 1965, the theory identifies four main stages: forming, storming, norming, and performing. In 1977, Tuckman added a fifth stage, called adjourning or mourning, to represent the process of group dissolution. (Freshbooks.com,2020)</a:t>
            </a:r>
          </a:p>
        </p:txBody>
      </p:sp>
      <p:pic>
        <p:nvPicPr>
          <p:cNvPr id="5" name="Content Placeholder 4" descr="A picture containing text, screenshot, font, menu&#10;&#10;Description automatically generated">
            <a:extLst>
              <a:ext uri="{FF2B5EF4-FFF2-40B4-BE49-F238E27FC236}">
                <a16:creationId xmlns:a16="http://schemas.microsoft.com/office/drawing/2014/main" id="{8678E081-E4C8-3A36-C6EC-EA9C600D7538}"/>
              </a:ext>
              <a:ext uri="{C183D7F6-B498-43B3-948B-1728B52AA6E4}">
                <adec:decorative xmlns:adec="http://schemas.microsoft.com/office/drawing/2017/decorative" val="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08105" y="1393764"/>
            <a:ext cx="6636026" cy="3782535"/>
          </a:xfrm>
          <a:prstGeom prst="rect">
            <a:avLst/>
          </a:prstGeom>
        </p:spPr>
      </p:pic>
      <p:sp>
        <p:nvSpPr>
          <p:cNvPr id="7" name="TextBox 6">
            <a:extLst>
              <a:ext uri="{FF2B5EF4-FFF2-40B4-BE49-F238E27FC236}">
                <a16:creationId xmlns:a16="http://schemas.microsoft.com/office/drawing/2014/main" id="{AFC58809-CFA5-F258-9280-9BDDD1A94785}"/>
              </a:ext>
            </a:extLst>
          </p:cNvPr>
          <p:cNvSpPr txBox="1"/>
          <p:nvPr/>
        </p:nvSpPr>
        <p:spPr>
          <a:xfrm>
            <a:off x="712705" y="983974"/>
            <a:ext cx="3214278" cy="523220"/>
          </a:xfrm>
          <a:prstGeom prst="rect">
            <a:avLst/>
          </a:prstGeom>
          <a:noFill/>
        </p:spPr>
        <p:txBody>
          <a:bodyPr wrap="none" rtlCol="0">
            <a:spAutoFit/>
          </a:bodyPr>
          <a:lstStyle/>
          <a:p>
            <a:r>
              <a:rPr lang="en-GB" sz="2800" dirty="0">
                <a:solidFill>
                  <a:schemeClr val="bg1"/>
                </a:solidFill>
                <a:latin typeface="Amasis MT Pro Black" panose="02040A04050005020304" pitchFamily="18" charset="0"/>
              </a:rPr>
              <a:t>Tuckman theory</a:t>
            </a:r>
          </a:p>
        </p:txBody>
      </p:sp>
    </p:spTree>
    <p:extLst>
      <p:ext uri="{BB962C8B-B14F-4D97-AF65-F5344CB8AC3E}">
        <p14:creationId xmlns:p14="http://schemas.microsoft.com/office/powerpoint/2010/main" val="3722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03123-5A54-869F-31E0-FDB2FCA370D2}"/>
              </a:ext>
            </a:extLst>
          </p:cNvPr>
          <p:cNvSpPr>
            <a:spLocks noGrp="1"/>
          </p:cNvSpPr>
          <p:nvPr>
            <p:ph type="title"/>
          </p:nvPr>
        </p:nvSpPr>
        <p:spPr>
          <a:xfrm>
            <a:off x="8128028" y="239150"/>
            <a:ext cx="3390899" cy="1303606"/>
          </a:xfrm>
        </p:spPr>
        <p:txBody>
          <a:bodyPr>
            <a:normAutofit/>
          </a:bodyPr>
          <a:lstStyle/>
          <a:p>
            <a:pPr algn="ctr"/>
            <a:r>
              <a:rPr lang="en-GB" dirty="0">
                <a:latin typeface="Amasis MT Pro Black" panose="02040A04050005020304" pitchFamily="18" charset="0"/>
              </a:rPr>
              <a:t>Belbin theory</a:t>
            </a:r>
          </a:p>
        </p:txBody>
      </p:sp>
      <p:pic>
        <p:nvPicPr>
          <p:cNvPr id="5" name="Picture 4" descr="A picture containing text, circle, screenshot, font&#10;&#10;Description automatically generated">
            <a:extLst>
              <a:ext uri="{FF2B5EF4-FFF2-40B4-BE49-F238E27FC236}">
                <a16:creationId xmlns:a16="http://schemas.microsoft.com/office/drawing/2014/main" id="{A1653ADD-E6A1-6B15-F15A-65C72AC61B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1558" y="685800"/>
            <a:ext cx="5719862" cy="5486400"/>
          </a:xfrm>
          <a:prstGeom prst="rect">
            <a:avLst/>
          </a:prstGeom>
        </p:spPr>
      </p:pic>
      <p:sp>
        <p:nvSpPr>
          <p:cNvPr id="3" name="Content Placeholder 2">
            <a:extLst>
              <a:ext uri="{FF2B5EF4-FFF2-40B4-BE49-F238E27FC236}">
                <a16:creationId xmlns:a16="http://schemas.microsoft.com/office/drawing/2014/main" id="{7B467932-058B-7267-304B-C4D183BC5F0C}"/>
              </a:ext>
            </a:extLst>
          </p:cNvPr>
          <p:cNvSpPr>
            <a:spLocks noGrp="1"/>
          </p:cNvSpPr>
          <p:nvPr>
            <p:ph idx="1"/>
          </p:nvPr>
        </p:nvSpPr>
        <p:spPr>
          <a:xfrm>
            <a:off x="8115301" y="1814732"/>
            <a:ext cx="3390899" cy="4501662"/>
          </a:xfrm>
        </p:spPr>
        <p:txBody>
          <a:bodyPr>
            <a:normAutofit/>
          </a:bodyPr>
          <a:lstStyle/>
          <a:p>
            <a:pPr marL="0" indent="0">
              <a:lnSpc>
                <a:spcPct val="90000"/>
              </a:lnSpc>
              <a:buNone/>
            </a:pPr>
            <a:r>
              <a:rPr lang="en-GB" sz="2000" b="1" dirty="0">
                <a:cs typeface="Arial" panose="020B0604020202020204" pitchFamily="34" charset="0"/>
              </a:rPr>
              <a:t>Belbin's theory of team roles is a framework developed by </a:t>
            </a:r>
            <a:r>
              <a:rPr lang="en-GB" sz="2000" b="1" dirty="0" err="1">
                <a:cs typeface="Arial" panose="020B0604020202020204" pitchFamily="34" charset="0"/>
              </a:rPr>
              <a:t>Dr.</a:t>
            </a:r>
            <a:r>
              <a:rPr lang="en-GB" sz="2000" b="1" dirty="0">
                <a:cs typeface="Arial" panose="020B0604020202020204" pitchFamily="34" charset="0"/>
              </a:rPr>
              <a:t> Meredith Belbin that aims to understand and optimize the dynamics of team interactions. The theory suggests that successful teams are comprised of individuals who contribute specific roles, each with unique strengths and preferences. Belbin's research involved studying numerous teams and observing how individuals with different personalities and skills interacted within those teams. (Harappa,2021)</a:t>
            </a:r>
          </a:p>
        </p:txBody>
      </p:sp>
    </p:spTree>
    <p:extLst>
      <p:ext uri="{BB962C8B-B14F-4D97-AF65-F5344CB8AC3E}">
        <p14:creationId xmlns:p14="http://schemas.microsoft.com/office/powerpoint/2010/main" val="1475360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69ACB-6228-946C-3D5C-512F6A89DDC1}"/>
              </a:ext>
            </a:extLst>
          </p:cNvPr>
          <p:cNvSpPr>
            <a:spLocks noGrp="1"/>
          </p:cNvSpPr>
          <p:nvPr>
            <p:ph type="title"/>
          </p:nvPr>
        </p:nvSpPr>
        <p:spPr>
          <a:xfrm>
            <a:off x="1284850" y="1065791"/>
            <a:ext cx="6393688" cy="813498"/>
          </a:xfrm>
        </p:spPr>
        <p:txBody>
          <a:bodyPr>
            <a:normAutofit/>
          </a:bodyPr>
          <a:lstStyle/>
          <a:p>
            <a:pPr algn="ctr"/>
            <a:r>
              <a:rPr lang="en-GB" b="1" u="sng" dirty="0"/>
              <a:t>Conclusion</a:t>
            </a:r>
            <a:endParaRPr lang="en-GB" b="1" u="sng"/>
          </a:p>
        </p:txBody>
      </p:sp>
      <p:sp>
        <p:nvSpPr>
          <p:cNvPr id="3" name="Content Placeholder 2">
            <a:extLst>
              <a:ext uri="{FF2B5EF4-FFF2-40B4-BE49-F238E27FC236}">
                <a16:creationId xmlns:a16="http://schemas.microsoft.com/office/drawing/2014/main" id="{44B49ABB-DEF8-05FE-E4F9-1E35C93D0BA7}"/>
              </a:ext>
            </a:extLst>
          </p:cNvPr>
          <p:cNvSpPr>
            <a:spLocks noGrp="1"/>
          </p:cNvSpPr>
          <p:nvPr>
            <p:ph idx="1"/>
          </p:nvPr>
        </p:nvSpPr>
        <p:spPr>
          <a:xfrm>
            <a:off x="1284850" y="2135938"/>
            <a:ext cx="6339840" cy="3439557"/>
          </a:xfrm>
        </p:spPr>
        <p:txBody>
          <a:bodyPr>
            <a:normAutofit/>
          </a:bodyPr>
          <a:lstStyle/>
          <a:p>
            <a:pPr>
              <a:lnSpc>
                <a:spcPct val="90000"/>
              </a:lnSpc>
            </a:pPr>
            <a:r>
              <a:rPr lang="en-GB" sz="1700" dirty="0">
                <a:effectLst/>
                <a:latin typeface="Times New Roman" panose="02020603050405020304" pitchFamily="18" charset="0"/>
                <a:ea typeface="Times New Roman" panose="02020603050405020304" pitchFamily="18" charset="0"/>
              </a:rPr>
              <a:t>In conclusion, while groups and teams share similarities, they have distinct characteristics. Groups underline individual contributions, limited mutuality, and independent work, whereas teams prioritize collective achievements, high interdependence, and collaborative work. Understanding these differences can help academic researchers and writers effectively articulate their collaboration strategies and contextualize their findings within the appropriate framework.</a:t>
            </a:r>
          </a:p>
          <a:p>
            <a:pPr>
              <a:lnSpc>
                <a:spcPct val="90000"/>
              </a:lnSpc>
            </a:pPr>
            <a:r>
              <a:rPr lang="en-GB" sz="1700" dirty="0">
                <a:effectLst/>
                <a:latin typeface="Times New Roman" panose="02020603050405020304" pitchFamily="18" charset="0"/>
                <a:ea typeface="Times New Roman" panose="02020603050405020304" pitchFamily="18" charset="0"/>
              </a:rPr>
              <a:t>It is important to note that the differences between groups and teams are not always rigid, and the terms can have different interpretations based on the context and academic discipline. Additionally, the effectiveness of both groups and teams depends on factors such as task complexity, member dynamics</a:t>
            </a:r>
            <a:r>
              <a:rPr lang="en-GB" sz="1700" dirty="0">
                <a:latin typeface="Times New Roman" panose="02020603050405020304" pitchFamily="18" charset="0"/>
                <a:ea typeface="Times New Roman" panose="02020603050405020304" pitchFamily="18" charset="0"/>
              </a:rPr>
              <a:t> or</a:t>
            </a:r>
            <a:r>
              <a:rPr lang="en-GB" sz="1700" dirty="0">
                <a:effectLst/>
                <a:latin typeface="Times New Roman" panose="02020603050405020304" pitchFamily="18" charset="0"/>
                <a:ea typeface="Times New Roman" panose="02020603050405020304" pitchFamily="18" charset="0"/>
              </a:rPr>
              <a:t> leadership.</a:t>
            </a:r>
          </a:p>
          <a:p>
            <a:pPr marL="0" indent="0">
              <a:lnSpc>
                <a:spcPct val="90000"/>
              </a:lnSpc>
              <a:buNone/>
            </a:pPr>
            <a:endParaRPr lang="en-GB" sz="1700" dirty="0">
              <a:effectLst/>
              <a:latin typeface="Times New Roman" panose="02020603050405020304" pitchFamily="18" charset="0"/>
              <a:ea typeface="Times New Roman" panose="02020603050405020304" pitchFamily="18" charset="0"/>
            </a:endParaRPr>
          </a:p>
          <a:p>
            <a:pPr>
              <a:lnSpc>
                <a:spcPct val="90000"/>
              </a:lnSpc>
            </a:pPr>
            <a:endParaRPr lang="en-GB" sz="1700" dirty="0"/>
          </a:p>
        </p:txBody>
      </p:sp>
      <p:pic>
        <p:nvPicPr>
          <p:cNvPr id="5" name="Picture 4" descr="A picture containing sky, text, outdoor, cloud&#10;&#10;Description automatically generated">
            <a:extLst>
              <a:ext uri="{FF2B5EF4-FFF2-40B4-BE49-F238E27FC236}">
                <a16:creationId xmlns:a16="http://schemas.microsoft.com/office/drawing/2014/main" id="{A875F144-F8A5-9073-0F35-427AB15E9C8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24690" y="2244040"/>
            <a:ext cx="3829291" cy="2536904"/>
          </a:xfrm>
          <a:prstGeom prst="rect">
            <a:avLst/>
          </a:prstGeom>
        </p:spPr>
      </p:pic>
    </p:spTree>
    <p:extLst>
      <p:ext uri="{BB962C8B-B14F-4D97-AF65-F5344CB8AC3E}">
        <p14:creationId xmlns:p14="http://schemas.microsoft.com/office/powerpoint/2010/main" val="2764059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0D024-61C0-6FF4-F742-163E5C3E069B}"/>
              </a:ext>
            </a:extLst>
          </p:cNvPr>
          <p:cNvSpPr>
            <a:spLocks noGrp="1"/>
          </p:cNvSpPr>
          <p:nvPr>
            <p:ph type="title"/>
          </p:nvPr>
        </p:nvSpPr>
        <p:spPr>
          <a:xfrm>
            <a:off x="3836505" y="526774"/>
            <a:ext cx="4194313" cy="665922"/>
          </a:xfrm>
        </p:spPr>
        <p:txBody>
          <a:bodyPr/>
          <a:lstStyle/>
          <a:p>
            <a:pPr algn="ctr"/>
            <a:r>
              <a:rPr lang="en-GB" b="1" u="sng" dirty="0"/>
              <a:t>References</a:t>
            </a:r>
          </a:p>
        </p:txBody>
      </p:sp>
      <p:sp>
        <p:nvSpPr>
          <p:cNvPr id="3" name="Content Placeholder 2">
            <a:extLst>
              <a:ext uri="{FF2B5EF4-FFF2-40B4-BE49-F238E27FC236}">
                <a16:creationId xmlns:a16="http://schemas.microsoft.com/office/drawing/2014/main" id="{CC739BDB-135E-EBA6-6235-D4320E3946EF}"/>
              </a:ext>
            </a:extLst>
          </p:cNvPr>
          <p:cNvSpPr>
            <a:spLocks noGrp="1"/>
          </p:cNvSpPr>
          <p:nvPr>
            <p:ph idx="1"/>
          </p:nvPr>
        </p:nvSpPr>
        <p:spPr>
          <a:xfrm>
            <a:off x="1063486" y="1578241"/>
            <a:ext cx="10088218" cy="4603897"/>
          </a:xfrm>
        </p:spPr>
        <p:txBody>
          <a:bodyPr>
            <a:normAutofit fontScale="85000" lnSpcReduction="10000"/>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Harappa.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Belbin’s Team Role Theory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harappa.education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Last Updated: 13 August 2021. Available at: https://harappa.education/harappa-diaries/belbins-team-roles-theory/ [Accessed 28 June 2023].</a:t>
            </a:r>
          </a:p>
          <a:p>
            <a:pPr>
              <a:lnSpc>
                <a:spcPct val="107000"/>
              </a:lnSpc>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James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Wilshiere</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Belbin Team Roles — Does It Really Work?</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www.oneeducation.org.uk. Last Updated: 16 January 2023. Available at: https://www.oneeducation.org.uk/belbin-team-roles/ [Accessed 28 June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 Tools Content Team. (unknown).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Forming, Storming, Norming, and Performing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www.mindtools.com. Available at: https://www.mindtools.com/abyj5fi/forming-storming-norming-and-performing [Accessed 28 June 2023].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Sarah Ribeiro. (2020).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Workplace Collaboration: Team vs Group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blog.flock.com. Last Updated: 01 May 2020. Available at: https://blog.flock.com/workplace-collaboration-teams-vs-groups [Accessed 28 June 2023].</a:t>
            </a:r>
          </a:p>
          <a:p>
            <a:pPr>
              <a:lnSpc>
                <a:spcPct val="107000"/>
              </a:lnSpc>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Surbhi S. (2023).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Difference Between Group and Team</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keydifferences.com. Last Updated: 07 February 2023. Available at: https://keydifferences.com/difference-between-group-and-team.html [Accessed 28 June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unknown. (2020). </a:t>
            </a:r>
            <a:r>
              <a:rPr lang="en-GB" sz="1800" i="1" kern="0" dirty="0">
                <a:effectLst/>
                <a:latin typeface="Times New Roman" panose="02020603050405020304" pitchFamily="18" charset="0"/>
                <a:ea typeface="Times New Roman" panose="02020603050405020304" pitchFamily="18" charset="0"/>
                <a:cs typeface="Times New Roman" panose="02020603050405020304" pitchFamily="18" charset="0"/>
              </a:rPr>
              <a:t>Tuckman’s Theory: Five Stages of Team Development</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[Online]. www.freshbooks.com. Last Updated: 20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july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2020. Available at: https://www.freshbooks.com/en-gb/hub/other/tuckmans-theory [Accessed 28 June 2023].</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1295108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AA55-DA7D-5328-A7B0-45D01F84C683}"/>
              </a:ext>
            </a:extLst>
          </p:cNvPr>
          <p:cNvSpPr>
            <a:spLocks noGrp="1"/>
          </p:cNvSpPr>
          <p:nvPr>
            <p:ph type="title"/>
          </p:nvPr>
        </p:nvSpPr>
        <p:spPr>
          <a:xfrm>
            <a:off x="4762500" y="942449"/>
            <a:ext cx="6096000" cy="936840"/>
          </a:xfrm>
        </p:spPr>
        <p:txBody>
          <a:bodyPr>
            <a:normAutofit/>
          </a:bodyPr>
          <a:lstStyle/>
          <a:p>
            <a:pPr algn="ctr"/>
            <a:r>
              <a:rPr lang="en-GB" sz="2000" b="1">
                <a:ea typeface="+mj-lt"/>
                <a:cs typeface="+mj-lt"/>
              </a:rPr>
              <a:t>What makes a successful team. How did you apply this to your team? </a:t>
            </a:r>
            <a:endParaRPr lang="en-US" sz="2000"/>
          </a:p>
          <a:p>
            <a:pPr algn="ctr"/>
            <a:endParaRPr lang="en-GB" sz="2000"/>
          </a:p>
        </p:txBody>
      </p:sp>
      <p:pic>
        <p:nvPicPr>
          <p:cNvPr id="20" name="Picture 19" descr="Large skydiving group mid-air">
            <a:extLst>
              <a:ext uri="{FF2B5EF4-FFF2-40B4-BE49-F238E27FC236}">
                <a16:creationId xmlns:a16="http://schemas.microsoft.com/office/drawing/2014/main" id="{D8AE4A6F-FF58-1EE6-13AC-48A9A2356B1E}"/>
              </a:ext>
            </a:extLst>
          </p:cNvPr>
          <p:cNvPicPr>
            <a:picLocks noChangeAspect="1"/>
          </p:cNvPicPr>
          <p:nvPr/>
        </p:nvPicPr>
        <p:blipFill rotWithShape="1">
          <a:blip r:embed="rId2"/>
          <a:srcRect l="34144" r="32976"/>
          <a:stretch/>
        </p:blipFill>
        <p:spPr>
          <a:xfrm>
            <a:off x="1" y="10"/>
            <a:ext cx="4479234" cy="6857990"/>
          </a:xfrm>
          <a:prstGeom prst="rect">
            <a:avLst/>
          </a:prstGeom>
          <a:effectLst>
            <a:outerShdw blurRad="50800" dist="50800" dir="5400000" algn="ctr" rotWithShape="0">
              <a:srgbClr val="000000">
                <a:alpha val="74298"/>
              </a:srgbClr>
            </a:outerShdw>
          </a:effectLst>
        </p:spPr>
      </p:pic>
      <p:sp>
        <p:nvSpPr>
          <p:cNvPr id="3" name="Content Placeholder 2">
            <a:extLst>
              <a:ext uri="{FF2B5EF4-FFF2-40B4-BE49-F238E27FC236}">
                <a16:creationId xmlns:a16="http://schemas.microsoft.com/office/drawing/2014/main" id="{01E8A9B6-AEC9-B36D-79F3-1EC68693E54A}"/>
              </a:ext>
            </a:extLst>
          </p:cNvPr>
          <p:cNvSpPr>
            <a:spLocks noGrp="1"/>
          </p:cNvSpPr>
          <p:nvPr>
            <p:ph idx="1"/>
          </p:nvPr>
        </p:nvSpPr>
        <p:spPr>
          <a:xfrm>
            <a:off x="4672977" y="2135938"/>
            <a:ext cx="6247233" cy="3535585"/>
          </a:xfrm>
        </p:spPr>
        <p:txBody>
          <a:bodyPr vert="horz" lIns="91440" tIns="45720" rIns="91440" bIns="45720" rtlCol="0">
            <a:normAutofit/>
          </a:bodyPr>
          <a:lstStyle/>
          <a:p>
            <a:pPr marL="0" indent="0">
              <a:buNone/>
            </a:pPr>
            <a:endParaRPr lang="en-GB" dirty="0"/>
          </a:p>
          <a:p>
            <a:pPr marL="0" indent="0">
              <a:buNone/>
            </a:pPr>
            <a:endParaRPr lang="en-GB" dirty="0"/>
          </a:p>
          <a:p>
            <a:pPr marL="0" indent="0">
              <a:buNone/>
            </a:pPr>
            <a:endParaRPr lang="en-GB" dirty="0"/>
          </a:p>
          <a:p>
            <a:pPr marL="0" indent="0">
              <a:buNone/>
            </a:pPr>
            <a:r>
              <a:rPr lang="en-GB" dirty="0"/>
              <a:t>Aleksandra Szczecinska</a:t>
            </a:r>
          </a:p>
          <a:p>
            <a:pPr marL="0" indent="0">
              <a:buNone/>
            </a:pPr>
            <a:r>
              <a:rPr lang="en-GB" dirty="0"/>
              <a:t>2231076</a:t>
            </a:r>
          </a:p>
          <a:p>
            <a:pPr marL="0" indent="0">
              <a:buNone/>
            </a:pPr>
            <a:r>
              <a:rPr lang="en-GB" dirty="0"/>
              <a:t>BMSW4009</a:t>
            </a:r>
            <a:endParaRPr lang="en-US" dirty="0"/>
          </a:p>
          <a:p>
            <a:pPr marL="0" indent="0">
              <a:buNone/>
            </a:pPr>
            <a:r>
              <a:rPr lang="en-GB" dirty="0"/>
              <a:t>Effective Team-working and Communication </a:t>
            </a:r>
          </a:p>
        </p:txBody>
      </p:sp>
    </p:spTree>
    <p:extLst>
      <p:ext uri="{BB962C8B-B14F-4D97-AF65-F5344CB8AC3E}">
        <p14:creationId xmlns:p14="http://schemas.microsoft.com/office/powerpoint/2010/main" val="5978140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9935-BB04-8573-6112-5A9A65D27B35}"/>
              </a:ext>
            </a:extLst>
          </p:cNvPr>
          <p:cNvSpPr>
            <a:spLocks noGrp="1"/>
          </p:cNvSpPr>
          <p:nvPr>
            <p:ph type="title"/>
          </p:nvPr>
        </p:nvSpPr>
        <p:spPr>
          <a:xfrm>
            <a:off x="8128028" y="239150"/>
            <a:ext cx="3390899" cy="1303606"/>
          </a:xfrm>
        </p:spPr>
        <p:txBody>
          <a:bodyPr vert="horz" lIns="91440" tIns="45720" rIns="91440" bIns="45720" rtlCol="0" anchor="b">
            <a:normAutofit/>
          </a:bodyPr>
          <a:lstStyle/>
          <a:p>
            <a:pPr algn="ctr"/>
            <a:r>
              <a:rPr lang="en-US" sz="2700" kern="1200" cap="all" spc="300" baseline="0" dirty="0">
                <a:solidFill>
                  <a:schemeClr val="tx2"/>
                </a:solidFill>
                <a:latin typeface="+mj-lt"/>
                <a:ea typeface="+mj-ea"/>
                <a:cs typeface="+mj-cs"/>
              </a:rPr>
              <a:t>What is succesfull team </a:t>
            </a:r>
          </a:p>
        </p:txBody>
      </p:sp>
      <p:pic>
        <p:nvPicPr>
          <p:cNvPr id="6" name="Picture 5" descr="Smiling work colleagues">
            <a:extLst>
              <a:ext uri="{FF2B5EF4-FFF2-40B4-BE49-F238E27FC236}">
                <a16:creationId xmlns:a16="http://schemas.microsoft.com/office/drawing/2014/main" id="{B48A777D-27E7-62BF-1BB6-CBD59FE76FF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489" y="0"/>
            <a:ext cx="6096000" cy="6316394"/>
          </a:xfrm>
          <a:prstGeom prst="rect">
            <a:avLst/>
          </a:prstGeom>
          <a:ln>
            <a:noFill/>
          </a:ln>
          <a:effectLst>
            <a:softEdge rad="112500"/>
          </a:effectLst>
        </p:spPr>
      </p:pic>
      <p:sp>
        <p:nvSpPr>
          <p:cNvPr id="4" name="TextBox 3">
            <a:extLst>
              <a:ext uri="{FF2B5EF4-FFF2-40B4-BE49-F238E27FC236}">
                <a16:creationId xmlns:a16="http://schemas.microsoft.com/office/drawing/2014/main" id="{2D1DAFA6-251C-B48C-8D3F-CF10961153FE}"/>
              </a:ext>
            </a:extLst>
          </p:cNvPr>
          <p:cNvSpPr txBox="1"/>
          <p:nvPr/>
        </p:nvSpPr>
        <p:spPr>
          <a:xfrm>
            <a:off x="8115301" y="1814732"/>
            <a:ext cx="3390899" cy="45016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SzPct val="70000"/>
              <a:buFont typeface="Arial" panose="020B0604020202020204" pitchFamily="34" charset="0"/>
              <a:buChar char="•"/>
            </a:pPr>
            <a:r>
              <a:rPr lang="en-US" sz="1500" dirty="0">
                <a:solidFill>
                  <a:schemeClr val="tx2"/>
                </a:solidFill>
                <a:latin typeface="+mj-lt"/>
              </a:rPr>
              <a:t>Putting together the ideal team is a difficult undertaking that involves trust, empathy, one purpose, and, most importantly, a strong team leader.</a:t>
            </a:r>
          </a:p>
          <a:p>
            <a:pPr indent="-228600">
              <a:lnSpc>
                <a:spcPct val="90000"/>
              </a:lnSpc>
              <a:spcAft>
                <a:spcPts val="600"/>
              </a:spcAft>
              <a:buSzPct val="70000"/>
              <a:buFont typeface="Arial" panose="020B0604020202020204" pitchFamily="34" charset="0"/>
              <a:buChar char="•"/>
            </a:pPr>
            <a:endParaRPr lang="en-US" sz="15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500" dirty="0">
                <a:solidFill>
                  <a:schemeClr val="tx2"/>
                </a:solidFill>
                <a:latin typeface="+mj-lt"/>
              </a:rPr>
              <a:t>A successful team is a group of people that work effectively and collaboratively to achieve common goals and deliver high-quality products.</a:t>
            </a:r>
          </a:p>
          <a:p>
            <a:pPr indent="-228600">
              <a:lnSpc>
                <a:spcPct val="90000"/>
              </a:lnSpc>
              <a:spcAft>
                <a:spcPts val="600"/>
              </a:spcAft>
              <a:buSzPct val="70000"/>
              <a:buFont typeface="Arial" panose="020B0604020202020204" pitchFamily="34" charset="0"/>
              <a:buChar char="•"/>
            </a:pPr>
            <a:endParaRPr lang="en-US" sz="15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500" dirty="0">
                <a:solidFill>
                  <a:schemeClr val="tx2"/>
                </a:solidFill>
                <a:latin typeface="+mj-lt"/>
              </a:rPr>
              <a:t>Ability to create and maintain positive relationships is one of the most crucial assets that can contribute to a team. Mclay, (2009). Successful teams are built on mutual trust and respect among members.</a:t>
            </a:r>
          </a:p>
        </p:txBody>
      </p:sp>
    </p:spTree>
    <p:extLst>
      <p:ext uri="{BB962C8B-B14F-4D97-AF65-F5344CB8AC3E}">
        <p14:creationId xmlns:p14="http://schemas.microsoft.com/office/powerpoint/2010/main" val="387496877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90886-60F8-7E64-5AF6-57D61DF87DAD}"/>
              </a:ext>
            </a:extLst>
          </p:cNvPr>
          <p:cNvSpPr>
            <a:spLocks noGrp="1"/>
          </p:cNvSpPr>
          <p:nvPr>
            <p:ph type="title"/>
          </p:nvPr>
        </p:nvSpPr>
        <p:spPr>
          <a:xfrm>
            <a:off x="5410200" y="496047"/>
            <a:ext cx="6119904" cy="1027953"/>
          </a:xfrm>
        </p:spPr>
        <p:txBody>
          <a:bodyPr>
            <a:normAutofit/>
          </a:bodyPr>
          <a:lstStyle/>
          <a:p>
            <a:pPr algn="ctr"/>
            <a:r>
              <a:rPr lang="en-GB" dirty="0"/>
              <a:t>Belbin theory and test</a:t>
            </a:r>
          </a:p>
        </p:txBody>
      </p:sp>
      <p:pic>
        <p:nvPicPr>
          <p:cNvPr id="5" name="Picture 4" descr="Baseball players celebrating with arms in air">
            <a:extLst>
              <a:ext uri="{FF2B5EF4-FFF2-40B4-BE49-F238E27FC236}">
                <a16:creationId xmlns:a16="http://schemas.microsoft.com/office/drawing/2014/main" id="{6F2269D7-7C67-D39C-EF79-888DC813C1E3}"/>
              </a:ext>
            </a:extLst>
          </p:cNvPr>
          <p:cNvPicPr>
            <a:picLocks noChangeAspect="1"/>
          </p:cNvPicPr>
          <p:nvPr/>
        </p:nvPicPr>
        <p:blipFill rotWithShape="1">
          <a:blip r:embed="rId2">
            <a:extLst>
              <a:ext uri="{28A0092B-C50C-407E-A947-70E740481C1C}">
                <a14:useLocalDpi xmlns:a14="http://schemas.microsoft.com/office/drawing/2010/main" val="0"/>
              </a:ext>
            </a:extLst>
          </a:blip>
          <a:srcRect l="25321" r="31414" b="-1"/>
          <a:stretch/>
        </p:blipFill>
        <p:spPr>
          <a:xfrm>
            <a:off x="309209" y="195468"/>
            <a:ext cx="4293704" cy="6467059"/>
          </a:xfrm>
          <a:prstGeom prst="rect">
            <a:avLst/>
          </a:prstGeom>
        </p:spPr>
      </p:pic>
      <p:sp>
        <p:nvSpPr>
          <p:cNvPr id="3" name="Content Placeholder 2">
            <a:extLst>
              <a:ext uri="{FF2B5EF4-FFF2-40B4-BE49-F238E27FC236}">
                <a16:creationId xmlns:a16="http://schemas.microsoft.com/office/drawing/2014/main" id="{D364E361-4792-F1F6-A0FB-08EC2B1A94FE}"/>
              </a:ext>
            </a:extLst>
          </p:cNvPr>
          <p:cNvSpPr>
            <a:spLocks noGrp="1"/>
          </p:cNvSpPr>
          <p:nvPr>
            <p:ph idx="1"/>
          </p:nvPr>
        </p:nvSpPr>
        <p:spPr>
          <a:xfrm>
            <a:off x="5364126" y="1817153"/>
            <a:ext cx="6165978" cy="4471451"/>
          </a:xfrm>
        </p:spPr>
        <p:txBody>
          <a:bodyPr vert="horz" lIns="91440" tIns="45720" rIns="91440" bIns="45720" rtlCol="0">
            <a:normAutofit/>
          </a:bodyPr>
          <a:lstStyle/>
          <a:p>
            <a:pPr>
              <a:lnSpc>
                <a:spcPct val="90000"/>
              </a:lnSpc>
            </a:pPr>
            <a:endParaRPr lang="en-GB" sz="1100"/>
          </a:p>
          <a:p>
            <a:pPr marL="0" indent="0">
              <a:lnSpc>
                <a:spcPct val="90000"/>
              </a:lnSpc>
              <a:buNone/>
            </a:pPr>
            <a:r>
              <a:rPr lang="en-GB" sz="1100">
                <a:ea typeface="+mj-lt"/>
                <a:cs typeface="+mj-lt"/>
              </a:rPr>
              <a:t>Complementary skills are also necessary. They make each team member feel engaged by matching the work to the individual's strength. The Belbin theory can be applied here.</a:t>
            </a:r>
            <a:endParaRPr lang="en-GB" sz="1100"/>
          </a:p>
          <a:p>
            <a:pPr marL="0" indent="0">
              <a:lnSpc>
                <a:spcPct val="90000"/>
              </a:lnSpc>
              <a:buNone/>
            </a:pPr>
            <a:r>
              <a:rPr lang="en-GB" sz="1100">
                <a:ea typeface="+mj-lt"/>
                <a:cs typeface="+mj-lt"/>
              </a:rPr>
              <a:t>Individual Belbin Team Role strengths and weaknesses can only be discovered by completing the Belbin surveys and receiving a fully normed and researched Belbin Individual report that is packed with suggestions and recommendations. Belbin,  (no year).</a:t>
            </a:r>
            <a:endParaRPr lang="en-GB" sz="1100"/>
          </a:p>
          <a:p>
            <a:pPr>
              <a:lnSpc>
                <a:spcPct val="90000"/>
              </a:lnSpc>
            </a:pPr>
            <a:endParaRPr lang="en-GB" sz="1100"/>
          </a:p>
          <a:p>
            <a:pPr marL="0" indent="0">
              <a:lnSpc>
                <a:spcPct val="90000"/>
              </a:lnSpc>
              <a:buNone/>
            </a:pPr>
            <a:r>
              <a:rPr lang="en-GB" sz="1100">
                <a:ea typeface="+mj-lt"/>
                <a:cs typeface="+mj-lt"/>
              </a:rPr>
              <a:t>Belbin's idea promotes the formation of well-rounded teams that can interact successfully, utilise diverse skills, and produce superior results by considering the many roles and strengths required for good teamwork.</a:t>
            </a:r>
            <a:endParaRPr lang="en-GB" sz="1100"/>
          </a:p>
          <a:p>
            <a:pPr>
              <a:lnSpc>
                <a:spcPct val="90000"/>
              </a:lnSpc>
            </a:pPr>
            <a:endParaRPr lang="en-GB" sz="1100"/>
          </a:p>
          <a:p>
            <a:pPr marL="0" indent="0">
              <a:lnSpc>
                <a:spcPct val="90000"/>
              </a:lnSpc>
              <a:buNone/>
            </a:pPr>
            <a:r>
              <a:rPr lang="en-GB" sz="1100" b="1">
                <a:ea typeface="+mj-lt"/>
                <a:cs typeface="+mj-lt"/>
              </a:rPr>
              <a:t>  The nine Belbin Team Roles are as follows: </a:t>
            </a:r>
          </a:p>
          <a:p>
            <a:pPr>
              <a:lnSpc>
                <a:spcPct val="90000"/>
              </a:lnSpc>
            </a:pPr>
            <a:endParaRPr lang="en-GB" sz="1100"/>
          </a:p>
          <a:p>
            <a:pPr>
              <a:lnSpc>
                <a:spcPct val="90000"/>
              </a:lnSpc>
            </a:pPr>
            <a:r>
              <a:rPr lang="en-GB" sz="1100">
                <a:ea typeface="+mj-lt"/>
                <a:cs typeface="+mj-lt"/>
              </a:rPr>
              <a:t>Resource Investigator, </a:t>
            </a:r>
            <a:endParaRPr lang="en-GB" sz="1100"/>
          </a:p>
          <a:p>
            <a:pPr>
              <a:lnSpc>
                <a:spcPct val="90000"/>
              </a:lnSpc>
            </a:pPr>
            <a:r>
              <a:rPr lang="en-GB" sz="1100">
                <a:ea typeface="+mj-lt"/>
                <a:cs typeface="+mj-lt"/>
              </a:rPr>
              <a:t>Team worker, and Co-ordinator </a:t>
            </a:r>
            <a:endParaRPr lang="en-GB" sz="1100"/>
          </a:p>
          <a:p>
            <a:pPr>
              <a:lnSpc>
                <a:spcPct val="90000"/>
              </a:lnSpc>
            </a:pPr>
            <a:r>
              <a:rPr lang="en-GB" sz="1100">
                <a:ea typeface="+mj-lt"/>
                <a:cs typeface="+mj-lt"/>
              </a:rPr>
              <a:t>Plant, Monitor, </a:t>
            </a:r>
            <a:endParaRPr lang="en-GB" sz="1100"/>
          </a:p>
          <a:p>
            <a:pPr>
              <a:lnSpc>
                <a:spcPct val="90000"/>
              </a:lnSpc>
            </a:pPr>
            <a:r>
              <a:rPr lang="en-GB" sz="1100">
                <a:ea typeface="+mj-lt"/>
                <a:cs typeface="+mj-lt"/>
              </a:rPr>
              <a:t>Evaluator, and Specialist </a:t>
            </a:r>
            <a:endParaRPr lang="en-GB" sz="1100"/>
          </a:p>
          <a:p>
            <a:pPr>
              <a:lnSpc>
                <a:spcPct val="90000"/>
              </a:lnSpc>
            </a:pPr>
            <a:r>
              <a:rPr lang="en-GB" sz="1100">
                <a:ea typeface="+mj-lt"/>
                <a:cs typeface="+mj-lt"/>
              </a:rPr>
              <a:t> Shaper, Implementer, and Completer Finisher </a:t>
            </a:r>
            <a:endParaRPr lang="en-GB" sz="1100"/>
          </a:p>
          <a:p>
            <a:pPr>
              <a:lnSpc>
                <a:spcPct val="90000"/>
              </a:lnSpc>
            </a:pPr>
            <a:endParaRPr lang="en-GB" sz="1100"/>
          </a:p>
        </p:txBody>
      </p:sp>
    </p:spTree>
    <p:extLst>
      <p:ext uri="{BB962C8B-B14F-4D97-AF65-F5344CB8AC3E}">
        <p14:creationId xmlns:p14="http://schemas.microsoft.com/office/powerpoint/2010/main" val="313268293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23F8F-90F9-5A5A-99E2-03118C693679}"/>
              </a:ext>
            </a:extLst>
          </p:cNvPr>
          <p:cNvSpPr>
            <a:spLocks noGrp="1"/>
          </p:cNvSpPr>
          <p:nvPr>
            <p:ph type="title"/>
          </p:nvPr>
        </p:nvSpPr>
        <p:spPr>
          <a:xfrm>
            <a:off x="5410200" y="496047"/>
            <a:ext cx="6119904" cy="1027953"/>
          </a:xfrm>
        </p:spPr>
        <p:txBody>
          <a:bodyPr>
            <a:normAutofit/>
          </a:bodyPr>
          <a:lstStyle/>
          <a:p>
            <a:pPr algn="ctr"/>
            <a:r>
              <a:rPr lang="en-GB"/>
              <a:t>Tuckman theory</a:t>
            </a:r>
          </a:p>
        </p:txBody>
      </p:sp>
      <p:pic>
        <p:nvPicPr>
          <p:cNvPr id="5" name="Picture 4" descr="Colleagues huddle">
            <a:extLst>
              <a:ext uri="{FF2B5EF4-FFF2-40B4-BE49-F238E27FC236}">
                <a16:creationId xmlns:a16="http://schemas.microsoft.com/office/drawing/2014/main" id="{F4908799-61C3-327A-4B9C-287B7B117C7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7914" r="30830" b="-2"/>
          <a:stretch/>
        </p:blipFill>
        <p:spPr>
          <a:xfrm>
            <a:off x="225287" y="145774"/>
            <a:ext cx="4280452" cy="6559826"/>
          </a:xfrm>
          <a:prstGeom prst="rect">
            <a:avLst/>
          </a:prstGeom>
          <a:ln>
            <a:noFill/>
          </a:ln>
          <a:effectLst>
            <a:softEdge rad="112500"/>
          </a:effectLst>
        </p:spPr>
      </p:pic>
      <p:sp>
        <p:nvSpPr>
          <p:cNvPr id="3" name="Content Placeholder 2">
            <a:extLst>
              <a:ext uri="{FF2B5EF4-FFF2-40B4-BE49-F238E27FC236}">
                <a16:creationId xmlns:a16="http://schemas.microsoft.com/office/drawing/2014/main" id="{DF9DF6DA-A511-FB26-9B05-9507BD386FE4}"/>
              </a:ext>
            </a:extLst>
          </p:cNvPr>
          <p:cNvSpPr>
            <a:spLocks noGrp="1"/>
          </p:cNvSpPr>
          <p:nvPr>
            <p:ph idx="1"/>
          </p:nvPr>
        </p:nvSpPr>
        <p:spPr>
          <a:xfrm>
            <a:off x="5364126" y="1817153"/>
            <a:ext cx="6165978" cy="4471451"/>
          </a:xfrm>
        </p:spPr>
        <p:txBody>
          <a:bodyPr vert="horz" lIns="91440" tIns="45720" rIns="91440" bIns="45720" rtlCol="0">
            <a:normAutofit/>
          </a:bodyPr>
          <a:lstStyle/>
          <a:p>
            <a:pPr>
              <a:lnSpc>
                <a:spcPct val="90000"/>
              </a:lnSpc>
              <a:buNone/>
            </a:pPr>
            <a:r>
              <a:rPr lang="en-GB" sz="1100">
                <a:ea typeface="+mj-lt"/>
                <a:cs typeface="+mj-lt"/>
              </a:rPr>
              <a:t>    Successful teams don't operate in isolation; they collaborate with one another. They value collaboration and aid one another in accomplishing common objectives. This level is the result of Tuckman theory who oversees “successful group interaction, team members “(</a:t>
            </a:r>
            <a:r>
              <a:rPr lang="en-GB" sz="1100" err="1">
                <a:ea typeface="+mj-lt"/>
                <a:cs typeface="+mj-lt"/>
              </a:rPr>
              <a:t>Pugalis</a:t>
            </a:r>
            <a:r>
              <a:rPr lang="en-GB" sz="1100">
                <a:ea typeface="+mj-lt"/>
                <a:cs typeface="+mj-lt"/>
              </a:rPr>
              <a:t>, 2013).</a:t>
            </a:r>
          </a:p>
          <a:p>
            <a:pPr>
              <a:lnSpc>
                <a:spcPct val="90000"/>
              </a:lnSpc>
              <a:buNone/>
            </a:pPr>
            <a:endParaRPr lang="en-US" sz="1100">
              <a:ea typeface="+mj-lt"/>
              <a:cs typeface="+mj-lt"/>
            </a:endParaRPr>
          </a:p>
          <a:p>
            <a:pPr>
              <a:lnSpc>
                <a:spcPct val="90000"/>
              </a:lnSpc>
              <a:buNone/>
            </a:pPr>
            <a:r>
              <a:rPr lang="en-GB" sz="1100">
                <a:ea typeface="+mj-lt"/>
                <a:cs typeface="+mj-lt"/>
              </a:rPr>
              <a:t> Is widely recognized framework which consist of 5 stages:</a:t>
            </a:r>
            <a:endParaRPr lang="en-US" sz="1100"/>
          </a:p>
          <a:p>
            <a:pPr>
              <a:lnSpc>
                <a:spcPct val="90000"/>
              </a:lnSpc>
              <a:buNone/>
            </a:pPr>
            <a:endParaRPr lang="en-GB" sz="1100"/>
          </a:p>
          <a:p>
            <a:pPr>
              <a:lnSpc>
                <a:spcPct val="90000"/>
              </a:lnSpc>
              <a:buFont typeface="Arial"/>
              <a:buChar char="•"/>
            </a:pPr>
            <a:r>
              <a:rPr lang="en-GB" sz="1100">
                <a:ea typeface="+mj-lt"/>
                <a:cs typeface="+mj-lt"/>
              </a:rPr>
              <a:t>Forming </a:t>
            </a:r>
          </a:p>
          <a:p>
            <a:pPr>
              <a:lnSpc>
                <a:spcPct val="90000"/>
              </a:lnSpc>
              <a:buFont typeface="Arial"/>
              <a:buChar char="•"/>
            </a:pPr>
            <a:r>
              <a:rPr lang="en-GB" sz="1100">
                <a:ea typeface="+mj-lt"/>
                <a:cs typeface="+mj-lt"/>
              </a:rPr>
              <a:t>Storming </a:t>
            </a:r>
            <a:endParaRPr lang="en-GB" sz="1100"/>
          </a:p>
          <a:p>
            <a:pPr>
              <a:lnSpc>
                <a:spcPct val="90000"/>
              </a:lnSpc>
              <a:buFont typeface="Arial"/>
              <a:buChar char="•"/>
            </a:pPr>
            <a:r>
              <a:rPr lang="en-GB" sz="1100">
                <a:ea typeface="+mj-lt"/>
                <a:cs typeface="+mj-lt"/>
              </a:rPr>
              <a:t>Norming </a:t>
            </a:r>
            <a:endParaRPr lang="en-GB" sz="1100"/>
          </a:p>
          <a:p>
            <a:pPr>
              <a:lnSpc>
                <a:spcPct val="90000"/>
              </a:lnSpc>
              <a:buFont typeface="Arial"/>
              <a:buChar char="•"/>
            </a:pPr>
            <a:r>
              <a:rPr lang="en-GB" sz="1100">
                <a:ea typeface="+mj-lt"/>
                <a:cs typeface="+mj-lt"/>
              </a:rPr>
              <a:t>Performing </a:t>
            </a:r>
            <a:endParaRPr lang="en-GB" sz="1100"/>
          </a:p>
          <a:p>
            <a:pPr>
              <a:lnSpc>
                <a:spcPct val="90000"/>
              </a:lnSpc>
              <a:buFont typeface="Arial"/>
              <a:buChar char="•"/>
            </a:pPr>
            <a:r>
              <a:rPr lang="en-GB" sz="1100">
                <a:ea typeface="+mj-lt"/>
                <a:cs typeface="+mj-lt"/>
              </a:rPr>
              <a:t>Adjourning </a:t>
            </a:r>
            <a:endParaRPr lang="en-GB" sz="1100"/>
          </a:p>
          <a:p>
            <a:pPr marL="0" indent="0">
              <a:lnSpc>
                <a:spcPct val="90000"/>
              </a:lnSpc>
              <a:buNone/>
            </a:pPr>
            <a:endParaRPr lang="en-GB" sz="1100">
              <a:ea typeface="+mj-lt"/>
              <a:cs typeface="+mj-lt"/>
            </a:endParaRPr>
          </a:p>
          <a:p>
            <a:pPr>
              <a:lnSpc>
                <a:spcPct val="90000"/>
              </a:lnSpc>
              <a:buNone/>
            </a:pPr>
            <a:r>
              <a:rPr lang="en-GB" sz="1100">
                <a:ea typeface="+mj-lt"/>
                <a:cs typeface="+mj-lt"/>
              </a:rPr>
              <a:t>When a team performing on phase, it is referred to as successive. The group's energy is directed on the goal, and roles become adaptable and practical. Bonebright, (2010).</a:t>
            </a:r>
            <a:endParaRPr lang="en-GB" sz="1100"/>
          </a:p>
          <a:p>
            <a:pPr>
              <a:lnSpc>
                <a:spcPct val="90000"/>
              </a:lnSpc>
              <a:buNone/>
            </a:pPr>
            <a:r>
              <a:rPr lang="en-GB" sz="1100" b="1">
                <a:ea typeface="+mj-lt"/>
                <a:cs typeface="+mj-lt"/>
              </a:rPr>
              <a:t>” The effective management of conflict is important so that conflict minimizes disruptions to the productive efficiency of an organization " “(Roche, 2013).</a:t>
            </a:r>
            <a:endParaRPr lang="en-GB" sz="1100" b="1"/>
          </a:p>
          <a:p>
            <a:pPr marL="0" indent="0">
              <a:lnSpc>
                <a:spcPct val="90000"/>
              </a:lnSpc>
              <a:buNone/>
            </a:pPr>
            <a:endParaRPr lang="en-GB" sz="1100"/>
          </a:p>
        </p:txBody>
      </p:sp>
    </p:spTree>
    <p:extLst>
      <p:ext uri="{BB962C8B-B14F-4D97-AF65-F5344CB8AC3E}">
        <p14:creationId xmlns:p14="http://schemas.microsoft.com/office/powerpoint/2010/main" val="18435297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417F-97F5-99E0-71A2-2925DF9EC95B}"/>
              </a:ext>
            </a:extLst>
          </p:cNvPr>
          <p:cNvSpPr>
            <a:spLocks noGrp="1"/>
          </p:cNvSpPr>
          <p:nvPr>
            <p:ph type="title"/>
          </p:nvPr>
        </p:nvSpPr>
        <p:spPr>
          <a:xfrm>
            <a:off x="5410200" y="496047"/>
            <a:ext cx="6119904" cy="1027953"/>
          </a:xfrm>
        </p:spPr>
        <p:txBody>
          <a:bodyPr>
            <a:normAutofit/>
          </a:bodyPr>
          <a:lstStyle/>
          <a:p>
            <a:pPr algn="ctr"/>
            <a:r>
              <a:rPr lang="en-GB"/>
              <a:t>Killman theory</a:t>
            </a:r>
          </a:p>
        </p:txBody>
      </p:sp>
      <p:pic>
        <p:nvPicPr>
          <p:cNvPr id="5" name="Picture 4" descr="Two reindeer with their antlers locked">
            <a:extLst>
              <a:ext uri="{FF2B5EF4-FFF2-40B4-BE49-F238E27FC236}">
                <a16:creationId xmlns:a16="http://schemas.microsoft.com/office/drawing/2014/main" id="{F4F1910A-EBA7-ED9E-359E-C66F2FDCCE5D}"/>
              </a:ext>
            </a:extLst>
          </p:cNvPr>
          <p:cNvPicPr>
            <a:picLocks noChangeAspect="1"/>
          </p:cNvPicPr>
          <p:nvPr/>
        </p:nvPicPr>
        <p:blipFill rotWithShape="1">
          <a:blip r:embed="rId2">
            <a:extLst>
              <a:ext uri="{28A0092B-C50C-407E-A947-70E740481C1C}">
                <a14:useLocalDpi xmlns:a14="http://schemas.microsoft.com/office/drawing/2010/main" val="0"/>
              </a:ext>
            </a:extLst>
          </a:blip>
          <a:srcRect l="34573" r="24636" b="1"/>
          <a:stretch/>
        </p:blipFill>
        <p:spPr>
          <a:xfrm>
            <a:off x="225287" y="-1"/>
            <a:ext cx="4476943" cy="6745357"/>
          </a:xfrm>
          <a:prstGeom prst="rect">
            <a:avLst/>
          </a:prstGeom>
          <a:ln>
            <a:noFill/>
          </a:ln>
          <a:effectLst>
            <a:softEdge rad="112500"/>
          </a:effectLst>
        </p:spPr>
      </p:pic>
      <p:sp>
        <p:nvSpPr>
          <p:cNvPr id="3" name="Content Placeholder 2">
            <a:extLst>
              <a:ext uri="{FF2B5EF4-FFF2-40B4-BE49-F238E27FC236}">
                <a16:creationId xmlns:a16="http://schemas.microsoft.com/office/drawing/2014/main" id="{94ED4B3F-106A-B191-D0BC-294FC390527D}"/>
              </a:ext>
            </a:extLst>
          </p:cNvPr>
          <p:cNvSpPr>
            <a:spLocks noGrp="1"/>
          </p:cNvSpPr>
          <p:nvPr>
            <p:ph idx="1"/>
          </p:nvPr>
        </p:nvSpPr>
        <p:spPr>
          <a:xfrm>
            <a:off x="5364126" y="1817153"/>
            <a:ext cx="6165978" cy="4471451"/>
          </a:xfrm>
        </p:spPr>
        <p:txBody>
          <a:bodyPr vert="horz" lIns="91440" tIns="45720" rIns="91440" bIns="45720" rtlCol="0">
            <a:normAutofit/>
          </a:bodyPr>
          <a:lstStyle/>
          <a:p>
            <a:pPr marL="0" indent="0">
              <a:lnSpc>
                <a:spcPct val="90000"/>
              </a:lnSpc>
              <a:buNone/>
            </a:pPr>
            <a:r>
              <a:rPr lang="en-GB" sz="1500">
                <a:ea typeface="+mj-lt"/>
                <a:cs typeface="+mj-lt"/>
              </a:rPr>
              <a:t>According to the theory, people have distinct preferences for how disputes should be resolved. These preferences can be divided into five conflict-handling modes:</a:t>
            </a:r>
            <a:endParaRPr lang="en-GB" sz="1500"/>
          </a:p>
          <a:p>
            <a:pPr>
              <a:lnSpc>
                <a:spcPct val="90000"/>
              </a:lnSpc>
            </a:pPr>
            <a:endParaRPr lang="en-GB" sz="1500"/>
          </a:p>
          <a:p>
            <a:pPr>
              <a:lnSpc>
                <a:spcPct val="90000"/>
              </a:lnSpc>
            </a:pPr>
            <a:r>
              <a:rPr lang="en-GB" sz="1500">
                <a:ea typeface="+mj-lt"/>
                <a:cs typeface="+mj-lt"/>
              </a:rPr>
              <a:t>Competing</a:t>
            </a:r>
            <a:endParaRPr lang="en-GB" sz="1500"/>
          </a:p>
          <a:p>
            <a:pPr>
              <a:lnSpc>
                <a:spcPct val="90000"/>
              </a:lnSpc>
            </a:pPr>
            <a:r>
              <a:rPr lang="en-GB" sz="1500">
                <a:ea typeface="+mj-lt"/>
                <a:cs typeface="+mj-lt"/>
              </a:rPr>
              <a:t>Collaborating </a:t>
            </a:r>
          </a:p>
          <a:p>
            <a:pPr>
              <a:lnSpc>
                <a:spcPct val="90000"/>
              </a:lnSpc>
            </a:pPr>
            <a:r>
              <a:rPr lang="en-GB" sz="1500">
                <a:ea typeface="+mj-lt"/>
                <a:cs typeface="+mj-lt"/>
              </a:rPr>
              <a:t>Compromising </a:t>
            </a:r>
            <a:endParaRPr lang="en-GB" sz="1500"/>
          </a:p>
          <a:p>
            <a:pPr>
              <a:lnSpc>
                <a:spcPct val="90000"/>
              </a:lnSpc>
            </a:pPr>
            <a:r>
              <a:rPr lang="en-GB" sz="1500">
                <a:ea typeface="+mj-lt"/>
                <a:cs typeface="+mj-lt"/>
              </a:rPr>
              <a:t>Avoiding </a:t>
            </a:r>
          </a:p>
          <a:p>
            <a:pPr>
              <a:lnSpc>
                <a:spcPct val="90000"/>
              </a:lnSpc>
            </a:pPr>
            <a:r>
              <a:rPr lang="en-GB" sz="1500">
                <a:ea typeface="+mj-lt"/>
                <a:cs typeface="+mj-lt"/>
              </a:rPr>
              <a:t>Accommodating </a:t>
            </a:r>
          </a:p>
          <a:p>
            <a:pPr>
              <a:lnSpc>
                <a:spcPct val="90000"/>
              </a:lnSpc>
            </a:pPr>
            <a:endParaRPr lang="en-GB" sz="1500"/>
          </a:p>
          <a:p>
            <a:pPr marL="0" indent="0">
              <a:lnSpc>
                <a:spcPct val="90000"/>
              </a:lnSpc>
              <a:buNone/>
            </a:pPr>
            <a:r>
              <a:rPr lang="en-GB" sz="1500">
                <a:ea typeface="+mj-lt"/>
                <a:cs typeface="+mj-lt"/>
              </a:rPr>
              <a:t>After the test, it turned out that I am prone to collaborating, that’s mean is on integrating everyone's concerns and views to arrive at solutions that benefit all parties. </a:t>
            </a:r>
            <a:endParaRPr lang="en-GB" sz="1500"/>
          </a:p>
          <a:p>
            <a:pPr marL="0" indent="0">
              <a:lnSpc>
                <a:spcPct val="90000"/>
              </a:lnSpc>
              <a:buNone/>
            </a:pPr>
            <a:r>
              <a:rPr lang="en-GB" sz="1500" b="1">
                <a:ea typeface="+mj-lt"/>
                <a:cs typeface="+mj-lt"/>
              </a:rPr>
              <a:t>To evaluate disagreement resolution approaches, many people use the Thomas Killman Conflict Mode Tool. Slabbert, (2002).</a:t>
            </a:r>
            <a:endParaRPr lang="en-GB" sz="1500" b="1"/>
          </a:p>
          <a:p>
            <a:pPr>
              <a:lnSpc>
                <a:spcPct val="90000"/>
              </a:lnSpc>
            </a:pPr>
            <a:endParaRPr lang="en-GB" sz="1500"/>
          </a:p>
        </p:txBody>
      </p:sp>
    </p:spTree>
    <p:extLst>
      <p:ext uri="{BB962C8B-B14F-4D97-AF65-F5344CB8AC3E}">
        <p14:creationId xmlns:p14="http://schemas.microsoft.com/office/powerpoint/2010/main" val="3058552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415F-D749-1723-DC34-09BB21389F2E}"/>
              </a:ext>
            </a:extLst>
          </p:cNvPr>
          <p:cNvSpPr>
            <a:spLocks noGrp="1"/>
          </p:cNvSpPr>
          <p:nvPr>
            <p:ph type="title"/>
          </p:nvPr>
        </p:nvSpPr>
        <p:spPr>
          <a:xfrm>
            <a:off x="6781800" y="510494"/>
            <a:ext cx="4741045" cy="1022884"/>
          </a:xfrm>
        </p:spPr>
        <p:txBody>
          <a:bodyPr vert="horz" lIns="91440" tIns="45720" rIns="91440" bIns="45720" rtlCol="0" anchor="b">
            <a:normAutofit/>
          </a:bodyPr>
          <a:lstStyle/>
          <a:p>
            <a:pPr algn="ctr"/>
            <a:r>
              <a:rPr lang="en-US" kern="1200" cap="all" spc="300" baseline="0" dirty="0">
                <a:solidFill>
                  <a:schemeClr val="tx2"/>
                </a:solidFill>
                <a:latin typeface="+mj-lt"/>
                <a:ea typeface="+mj-ea"/>
                <a:cs typeface="+mj-cs"/>
              </a:rPr>
              <a:t>Reference</a:t>
            </a:r>
          </a:p>
        </p:txBody>
      </p:sp>
      <p:pic>
        <p:nvPicPr>
          <p:cNvPr id="6" name="Picture 5" descr="Smiling office colleagues">
            <a:extLst>
              <a:ext uri="{FF2B5EF4-FFF2-40B4-BE49-F238E27FC236}">
                <a16:creationId xmlns:a16="http://schemas.microsoft.com/office/drawing/2014/main" id="{8C5116F8-7524-AD56-3C65-BC20C7C9638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4154" r="18366" b="-2"/>
          <a:stretch/>
        </p:blipFill>
        <p:spPr>
          <a:xfrm>
            <a:off x="185530" y="132521"/>
            <a:ext cx="5738191" cy="6612835"/>
          </a:xfrm>
          <a:prstGeom prst="rect">
            <a:avLst/>
          </a:prstGeom>
          <a:ln>
            <a:noFill/>
          </a:ln>
          <a:effectLst>
            <a:softEdge rad="112500"/>
          </a:effectLst>
        </p:spPr>
      </p:pic>
      <p:sp>
        <p:nvSpPr>
          <p:cNvPr id="4" name="TextBox 3">
            <a:extLst>
              <a:ext uri="{FF2B5EF4-FFF2-40B4-BE49-F238E27FC236}">
                <a16:creationId xmlns:a16="http://schemas.microsoft.com/office/drawing/2014/main" id="{A98D116D-A779-0483-EC0D-0EEB8FF0A1CB}"/>
              </a:ext>
            </a:extLst>
          </p:cNvPr>
          <p:cNvSpPr txBox="1"/>
          <p:nvPr/>
        </p:nvSpPr>
        <p:spPr>
          <a:xfrm>
            <a:off x="6701170" y="1817153"/>
            <a:ext cx="4821675" cy="44714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Renie McClay. (2009). </a:t>
            </a:r>
            <a:r>
              <a:rPr lang="en-US" sz="1100" i="1" dirty="0">
                <a:solidFill>
                  <a:schemeClr val="tx2"/>
                </a:solidFill>
                <a:latin typeface="+mj-lt"/>
              </a:rPr>
              <a:t>10 Steps to Successful Teams</a:t>
            </a:r>
            <a:r>
              <a:rPr lang="en-US" sz="1100" dirty="0">
                <a:solidFill>
                  <a:schemeClr val="tx2"/>
                </a:solidFill>
                <a:latin typeface="+mj-lt"/>
              </a:rPr>
              <a:t>. United States: ASTD Press. pp.47-60.</a:t>
            </a:r>
          </a:p>
          <a:p>
            <a:pPr indent="-228600">
              <a:lnSpc>
                <a:spcPct val="90000"/>
              </a:lnSpc>
              <a:spcAft>
                <a:spcPts val="600"/>
              </a:spcAft>
              <a:buSzPct val="70000"/>
              <a:buFont typeface="Arial" panose="020B0604020202020204" pitchFamily="34" charset="0"/>
              <a:buChar char="•"/>
            </a:pPr>
            <a:endParaRPr lang="en-US" sz="11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Belbin. (no year). </a:t>
            </a:r>
            <a:r>
              <a:rPr lang="en-US" sz="1100" i="1" dirty="0">
                <a:solidFill>
                  <a:schemeClr val="tx2"/>
                </a:solidFill>
                <a:latin typeface="+mj-lt"/>
              </a:rPr>
              <a:t>The Nine Belbin Team Roles</a:t>
            </a:r>
            <a:r>
              <a:rPr lang="en-US" sz="1100" dirty="0">
                <a:solidFill>
                  <a:schemeClr val="tx2"/>
                </a:solidFill>
                <a:latin typeface="+mj-lt"/>
              </a:rPr>
              <a:t>. [Online]. Belbin. Last Updated: no date. Available at: https://www.belbin.com/about/belbin-team-roles [Accessed 21 June 2023].</a:t>
            </a:r>
          </a:p>
          <a:p>
            <a:pPr indent="-228600">
              <a:lnSpc>
                <a:spcPct val="90000"/>
              </a:lnSpc>
              <a:spcAft>
                <a:spcPts val="600"/>
              </a:spcAft>
              <a:buSzPct val="70000"/>
              <a:buFont typeface="Arial" panose="020B0604020202020204" pitchFamily="34" charset="0"/>
              <a:buChar char="•"/>
            </a:pPr>
            <a:endParaRPr lang="en-US" sz="11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Lee Pugalis. (2013). Local Economy: The Journal of the Local Economy Policy Unit. </a:t>
            </a:r>
            <a:r>
              <a:rPr lang="en-US" sz="1100" i="1" dirty="0">
                <a:solidFill>
                  <a:schemeClr val="tx2"/>
                </a:solidFill>
                <a:latin typeface="+mj-lt"/>
              </a:rPr>
              <a:t>Storming or performing? Local Enterprise Partnerships two years on</a:t>
            </a:r>
            <a:r>
              <a:rPr lang="en-US" sz="1100" dirty="0">
                <a:solidFill>
                  <a:schemeClr val="tx2"/>
                </a:solidFill>
                <a:latin typeface="+mj-lt"/>
              </a:rPr>
              <a:t>. 28(7-8), p.1. </a:t>
            </a:r>
          </a:p>
          <a:p>
            <a:pPr indent="-228600">
              <a:lnSpc>
                <a:spcPct val="90000"/>
              </a:lnSpc>
              <a:spcAft>
                <a:spcPts val="600"/>
              </a:spcAft>
              <a:buSzPct val="70000"/>
              <a:buFont typeface="Arial" panose="020B0604020202020204" pitchFamily="34" charset="0"/>
              <a:buChar char="•"/>
            </a:pPr>
            <a:endParaRPr lang="en-US" sz="11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Denise A. Bonebright. (2010). 40 years of storming: a historical review of Tuckman's model of small group development. </a:t>
            </a:r>
            <a:r>
              <a:rPr lang="en-US" sz="1100" i="1" dirty="0">
                <a:solidFill>
                  <a:schemeClr val="tx2"/>
                </a:solidFill>
                <a:latin typeface="+mj-lt"/>
              </a:rPr>
              <a:t>Human Resource Development International</a:t>
            </a:r>
            <a:r>
              <a:rPr lang="en-US" sz="1100" dirty="0">
                <a:solidFill>
                  <a:schemeClr val="tx2"/>
                </a:solidFill>
                <a:latin typeface="+mj-lt"/>
              </a:rPr>
              <a:t>. 13(1), pp.111-120. </a:t>
            </a:r>
          </a:p>
          <a:p>
            <a:pPr indent="-228600">
              <a:lnSpc>
                <a:spcPct val="90000"/>
              </a:lnSpc>
              <a:spcAft>
                <a:spcPts val="600"/>
              </a:spcAft>
              <a:buSzPct val="70000"/>
              <a:buFont typeface="Arial" panose="020B0604020202020204" pitchFamily="34" charset="0"/>
              <a:buChar char="•"/>
            </a:pPr>
            <a:endParaRPr lang="en-US" sz="11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William K. Roche. (2013). </a:t>
            </a:r>
            <a:r>
              <a:rPr lang="en-US" sz="1100" i="1" dirty="0">
                <a:solidFill>
                  <a:schemeClr val="tx2"/>
                </a:solidFill>
                <a:latin typeface="+mj-lt"/>
              </a:rPr>
              <a:t>The Oxford Handbook of Conflict Management in Organizations</a:t>
            </a:r>
            <a:r>
              <a:rPr lang="en-US" sz="1100" dirty="0">
                <a:solidFill>
                  <a:schemeClr val="tx2"/>
                </a:solidFill>
                <a:latin typeface="+mj-lt"/>
              </a:rPr>
              <a:t>. United Kingdom: Oxford University Press. pp.12-29.</a:t>
            </a:r>
          </a:p>
          <a:p>
            <a:pPr indent="-228600">
              <a:lnSpc>
                <a:spcPct val="90000"/>
              </a:lnSpc>
              <a:spcAft>
                <a:spcPts val="600"/>
              </a:spcAft>
              <a:buSzPct val="70000"/>
              <a:buFont typeface="Arial" panose="020B0604020202020204" pitchFamily="34" charset="0"/>
              <a:buChar char="•"/>
            </a:pPr>
            <a:endParaRPr lang="en-US" sz="1100" dirty="0">
              <a:solidFill>
                <a:schemeClr val="tx2"/>
              </a:solidFill>
              <a:latin typeface="+mj-lt"/>
            </a:endParaRPr>
          </a:p>
          <a:p>
            <a:pPr indent="-228600">
              <a:lnSpc>
                <a:spcPct val="90000"/>
              </a:lnSpc>
              <a:spcAft>
                <a:spcPts val="600"/>
              </a:spcAft>
              <a:buSzPct val="70000"/>
              <a:buFont typeface="Arial" panose="020B0604020202020204" pitchFamily="34" charset="0"/>
              <a:buChar char="•"/>
            </a:pPr>
            <a:r>
              <a:rPr lang="en-US" sz="1100" dirty="0">
                <a:solidFill>
                  <a:schemeClr val="tx2"/>
                </a:solidFill>
                <a:latin typeface="+mj-lt"/>
              </a:rPr>
              <a:t>A. D. Slabbert. (2002). Managerial modes of conflict resolution in the banking industry. </a:t>
            </a:r>
            <a:r>
              <a:rPr lang="en-US" sz="1100" i="1" dirty="0">
                <a:solidFill>
                  <a:schemeClr val="tx2"/>
                </a:solidFill>
                <a:latin typeface="+mj-lt"/>
              </a:rPr>
              <a:t>SOUTH AFRICAN JOURNAL OF ECONOMIC AND MANAGEMENT SCIENCES</a:t>
            </a:r>
            <a:r>
              <a:rPr lang="en-US" sz="1100" dirty="0">
                <a:solidFill>
                  <a:schemeClr val="tx2"/>
                </a:solidFill>
                <a:latin typeface="+mj-lt"/>
              </a:rPr>
              <a:t>. 5(1), pp.258-270. </a:t>
            </a:r>
          </a:p>
        </p:txBody>
      </p:sp>
    </p:spTree>
    <p:extLst>
      <p:ext uri="{BB962C8B-B14F-4D97-AF65-F5344CB8AC3E}">
        <p14:creationId xmlns:p14="http://schemas.microsoft.com/office/powerpoint/2010/main" val="39154880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97A3C951-066E-D285-294B-CB0E09563332}"/>
              </a:ext>
            </a:extLst>
          </p:cNvPr>
          <p:cNvPicPr>
            <a:picLocks noChangeAspect="1"/>
          </p:cNvPicPr>
          <p:nvPr/>
        </p:nvPicPr>
        <p:blipFill rotWithShape="1">
          <a:blip r:embed="rId2">
            <a:alphaModFix/>
          </a:blip>
          <a:srcRect t="17107" b="4222"/>
          <a:stretch/>
        </p:blipFill>
        <p:spPr>
          <a:xfrm>
            <a:off x="119744" y="10"/>
            <a:ext cx="12192000" cy="6857990"/>
          </a:xfrm>
          <a:prstGeom prst="rect">
            <a:avLst/>
          </a:prstGeom>
          <a:noFill/>
        </p:spPr>
      </p:pic>
      <p:sp>
        <p:nvSpPr>
          <p:cNvPr id="30" name="Subtitle 2">
            <a:extLst>
              <a:ext uri="{FF2B5EF4-FFF2-40B4-BE49-F238E27FC236}">
                <a16:creationId xmlns:a16="http://schemas.microsoft.com/office/drawing/2014/main" id="{8C9CBC84-F0D5-F7BE-6145-63C8057F4DF8}"/>
              </a:ext>
            </a:extLst>
          </p:cNvPr>
          <p:cNvSpPr>
            <a:spLocks noGrp="1"/>
          </p:cNvSpPr>
          <p:nvPr>
            <p:ph type="subTitle" idx="1"/>
          </p:nvPr>
        </p:nvSpPr>
        <p:spPr>
          <a:xfrm>
            <a:off x="7474664" y="3619608"/>
            <a:ext cx="4271592" cy="1503250"/>
          </a:xfrm>
          <a:noFill/>
        </p:spPr>
        <p:txBody>
          <a:bodyPr tIns="91440" bIns="91440" anchor="t">
            <a:normAutofit/>
          </a:bodyPr>
          <a:lstStyle/>
          <a:p>
            <a:pPr algn="r"/>
            <a:r>
              <a:rPr lang="en-US" dirty="0">
                <a:solidFill>
                  <a:schemeClr val="accent1">
                    <a:lumMod val="60000"/>
                    <a:lumOff val="40000"/>
                  </a:schemeClr>
                </a:solidFill>
                <a:effectLst>
                  <a:outerShdw blurRad="38100" dist="38100" dir="2700000" algn="tl">
                    <a:srgbClr val="000000">
                      <a:alpha val="43137"/>
                    </a:srgbClr>
                  </a:outerShdw>
                </a:effectLst>
              </a:rPr>
              <a:t>Violeta – Alina Moros </a:t>
            </a:r>
          </a:p>
          <a:p>
            <a:pPr algn="r"/>
            <a:r>
              <a:rPr lang="en-US" dirty="0">
                <a:solidFill>
                  <a:schemeClr val="accent1">
                    <a:lumMod val="60000"/>
                    <a:lumOff val="40000"/>
                  </a:schemeClr>
                </a:solidFill>
                <a:effectLst>
                  <a:outerShdw blurRad="38100" dist="38100" dir="2700000" algn="tl">
                    <a:srgbClr val="000000">
                      <a:alpha val="43137"/>
                    </a:srgbClr>
                  </a:outerShdw>
                </a:effectLst>
              </a:rPr>
              <a:t>2219608</a:t>
            </a:r>
          </a:p>
          <a:p>
            <a:pPr algn="r"/>
            <a:r>
              <a:rPr lang="en-US" dirty="0">
                <a:solidFill>
                  <a:schemeClr val="accent1">
                    <a:lumMod val="60000"/>
                    <a:lumOff val="40000"/>
                  </a:schemeClr>
                </a:solidFill>
                <a:effectLst>
                  <a:outerShdw blurRad="38100" dist="38100" dir="2700000" algn="tl">
                    <a:srgbClr val="000000">
                      <a:alpha val="43137"/>
                    </a:srgbClr>
                  </a:outerShdw>
                </a:effectLst>
              </a:rPr>
              <a:t>BMSW4009</a:t>
            </a:r>
          </a:p>
        </p:txBody>
      </p:sp>
      <p:sp>
        <p:nvSpPr>
          <p:cNvPr id="31" name="Date Placeholder 12">
            <a:extLst>
              <a:ext uri="{FF2B5EF4-FFF2-40B4-BE49-F238E27FC236}">
                <a16:creationId xmlns:a16="http://schemas.microsoft.com/office/drawing/2014/main" id="{45F8506F-723E-2FBC-A83C-170B99FE17A1}"/>
              </a:ext>
            </a:extLst>
          </p:cNvPr>
          <p:cNvSpPr>
            <a:spLocks noGrp="1"/>
          </p:cNvSpPr>
          <p:nvPr>
            <p:ph type="dt" sz="half" idx="10"/>
          </p:nvPr>
        </p:nvSpPr>
        <p:spPr>
          <a:xfrm>
            <a:off x="847726" y="6199188"/>
            <a:ext cx="2743200" cy="365125"/>
          </a:xfrm>
        </p:spPr>
        <p:txBody>
          <a:bodyPr/>
          <a:lstStyle/>
          <a:p>
            <a:pPr marL="0" marR="0" lvl="0" indent="0" algn="l" defTabSz="457200" rtl="0" eaLnBrk="1" fontAlgn="auto" latinLnBrk="0" hangingPunct="1">
              <a:lnSpc>
                <a:spcPct val="100000"/>
              </a:lnSpc>
              <a:spcBef>
                <a:spcPts val="0"/>
              </a:spcBef>
              <a:spcAft>
                <a:spcPts val="600"/>
              </a:spcAft>
              <a:buClrTx/>
              <a:buSzTx/>
              <a:buFontTx/>
              <a:buNone/>
              <a:tabLst/>
              <a:defRPr/>
            </a:pPr>
            <a:fld id="{AA79B69E-1521-45E3-8B8A-4DD8BE3E96DE}" type="datetime1">
              <a:rPr kumimoji="0" lang="en-US" sz="1050" b="0" i="0" u="none" strike="noStrike" kern="1200" cap="none" spc="0" normalizeH="0" baseline="0" noProof="0" smtClean="0">
                <a:ln>
                  <a:noFill/>
                </a:ln>
                <a:solidFill>
                  <a:srgbClr val="EA73A4">
                    <a:lumMod val="60000"/>
                    <a:lumOff val="40000"/>
                  </a:srgbClr>
                </a:solidFill>
                <a:effectLst>
                  <a:outerShdw blurRad="38100" dist="38100" dir="2700000" algn="tl">
                    <a:srgbClr val="000000">
                      <a:alpha val="43137"/>
                    </a:srgbClr>
                  </a:outerShdw>
                </a:effectLst>
                <a:uLnTx/>
                <a:uFillTx/>
                <a:latin typeface="Trade Gothic Next Light"/>
                <a:ea typeface="+mn-ea"/>
                <a:cs typeface="+mn-cs"/>
              </a:rPr>
              <a:pPr marL="0" marR="0" lvl="0" indent="0" algn="l" defTabSz="457200" rtl="0" eaLnBrk="1" fontAlgn="auto" latinLnBrk="0" hangingPunct="1">
                <a:lnSpc>
                  <a:spcPct val="100000"/>
                </a:lnSpc>
                <a:spcBef>
                  <a:spcPts val="0"/>
                </a:spcBef>
                <a:spcAft>
                  <a:spcPts val="600"/>
                </a:spcAft>
                <a:buClrTx/>
                <a:buSzTx/>
                <a:buFontTx/>
                <a:buNone/>
                <a:tabLst/>
                <a:defRPr/>
              </a:pPr>
              <a:t>7/3/23</a:t>
            </a:fld>
            <a:endParaRPr kumimoji="0" lang="en-US" sz="1050" b="0" i="0" u="none" strike="noStrike" kern="1200" cap="none" spc="0" normalizeH="0" baseline="0" noProof="0" dirty="0">
              <a:ln>
                <a:noFill/>
              </a:ln>
              <a:solidFill>
                <a:srgbClr val="EA73A4">
                  <a:lumMod val="60000"/>
                  <a:lumOff val="40000"/>
                </a:srgbClr>
              </a:solidFill>
              <a:effectLst>
                <a:outerShdw blurRad="38100" dist="38100" dir="2700000" algn="tl">
                  <a:srgbClr val="000000">
                    <a:alpha val="43137"/>
                  </a:srgbClr>
                </a:outerShdw>
              </a:effectLst>
              <a:uLnTx/>
              <a:uFillTx/>
              <a:latin typeface="Trade Gothic Next Light"/>
              <a:ea typeface="+mn-ea"/>
              <a:cs typeface="+mn-cs"/>
            </a:endParaRPr>
          </a:p>
        </p:txBody>
      </p:sp>
      <p:sp>
        <p:nvSpPr>
          <p:cNvPr id="32" name="Footer Placeholder 13">
            <a:extLst>
              <a:ext uri="{FF2B5EF4-FFF2-40B4-BE49-F238E27FC236}">
                <a16:creationId xmlns:a16="http://schemas.microsoft.com/office/drawing/2014/main" id="{E573BBF6-53A5-C524-AF75-E2281BF383F3}"/>
              </a:ext>
            </a:extLst>
          </p:cNvPr>
          <p:cNvSpPr>
            <a:spLocks noGrp="1"/>
          </p:cNvSpPr>
          <p:nvPr>
            <p:ph type="ftr" sz="quarter" idx="11"/>
          </p:nvPr>
        </p:nvSpPr>
        <p:spPr>
          <a:xfrm>
            <a:off x="7286625" y="6199188"/>
            <a:ext cx="3409951" cy="365125"/>
          </a:xfrm>
        </p:spPr>
        <p:txBody>
          <a:bodyPr/>
          <a:lstStyle/>
          <a:p>
            <a:pPr marL="0" marR="0" lvl="0" indent="0" algn="r" defTabSz="457200" rtl="0" eaLnBrk="1" fontAlgn="auto" latinLnBrk="0" hangingPunct="1">
              <a:lnSpc>
                <a:spcPct val="100000"/>
              </a:lnSpc>
              <a:spcBef>
                <a:spcPts val="0"/>
              </a:spcBef>
              <a:spcAft>
                <a:spcPts val="600"/>
              </a:spcAft>
              <a:buClrTx/>
              <a:buSzTx/>
              <a:buFontTx/>
              <a:buNone/>
              <a:tabLst/>
              <a:defRPr/>
            </a:pPr>
            <a:endParaRPr kumimoji="0" lang="en-US" sz="1050" b="0" i="0" u="none" strike="noStrike" kern="1200" cap="none" spc="0" normalizeH="0" baseline="0" noProof="0" dirty="0">
              <a:ln>
                <a:noFill/>
              </a:ln>
              <a:solidFill>
                <a:srgbClr val="EA73A4">
                  <a:lumMod val="60000"/>
                  <a:lumOff val="40000"/>
                </a:srgbClr>
              </a:solidFill>
              <a:effectLst>
                <a:outerShdw blurRad="38100" dist="38100" dir="2700000" algn="tl">
                  <a:srgbClr val="000000">
                    <a:alpha val="43137"/>
                  </a:srgbClr>
                </a:outerShdw>
              </a:effectLst>
              <a:uLnTx/>
              <a:uFillTx/>
              <a:latin typeface="Trade Gothic Next Light"/>
              <a:ea typeface="+mn-ea"/>
              <a:cs typeface="+mn-cs"/>
            </a:endParaRPr>
          </a:p>
        </p:txBody>
      </p:sp>
      <p:sp>
        <p:nvSpPr>
          <p:cNvPr id="33" name="Slide Number Placeholder 14">
            <a:extLst>
              <a:ext uri="{FF2B5EF4-FFF2-40B4-BE49-F238E27FC236}">
                <a16:creationId xmlns:a16="http://schemas.microsoft.com/office/drawing/2014/main" id="{E3FE2554-CB6E-D4EE-1669-7B8F88467A22}"/>
              </a:ext>
            </a:extLst>
          </p:cNvPr>
          <p:cNvSpPr>
            <a:spLocks noGrp="1"/>
          </p:cNvSpPr>
          <p:nvPr>
            <p:ph type="sldNum" sz="quarter" idx="12"/>
          </p:nvPr>
        </p:nvSpPr>
        <p:spPr>
          <a:xfrm>
            <a:off x="10696577" y="6199188"/>
            <a:ext cx="619125" cy="365125"/>
          </a:xfrm>
        </p:spPr>
        <p:txBody>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1437450A-6C25-4B4D-B27D-E1E9B2CE4682}" type="slidenum">
              <a:rPr kumimoji="0" lang="en-US" sz="1050" b="0" i="0" u="none" strike="noStrike" kern="1200" cap="none" spc="0" normalizeH="0" baseline="0" noProof="0" smtClean="0">
                <a:ln>
                  <a:noFill/>
                </a:ln>
                <a:solidFill>
                  <a:srgbClr val="EA73A4">
                    <a:lumMod val="60000"/>
                    <a:lumOff val="40000"/>
                  </a:srgbClr>
                </a:solidFill>
                <a:effectLst>
                  <a:outerShdw blurRad="38100" dist="38100" dir="2700000" algn="tl">
                    <a:srgbClr val="000000">
                      <a:alpha val="43137"/>
                    </a:srgbClr>
                  </a:outerShdw>
                </a:effectLst>
                <a:uLnTx/>
                <a:uFillTx/>
                <a:latin typeface="Trade Gothic Next Light"/>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22</a:t>
            </a:fld>
            <a:endParaRPr kumimoji="0" lang="en-US" sz="1050" b="0" i="0" u="none" strike="noStrike" kern="1200" cap="none" spc="0" normalizeH="0" baseline="0" noProof="0">
              <a:ln>
                <a:noFill/>
              </a:ln>
              <a:solidFill>
                <a:srgbClr val="EA73A4">
                  <a:lumMod val="60000"/>
                  <a:lumOff val="40000"/>
                </a:srgbClr>
              </a:solidFill>
              <a:effectLst>
                <a:outerShdw blurRad="38100" dist="38100" dir="2700000" algn="tl">
                  <a:srgbClr val="000000">
                    <a:alpha val="43137"/>
                  </a:srgbClr>
                </a:outerShdw>
              </a:effectLst>
              <a:uLnTx/>
              <a:uFillTx/>
              <a:latin typeface="Trade Gothic Next Light"/>
              <a:ea typeface="+mn-ea"/>
              <a:cs typeface="+mn-cs"/>
            </a:endParaRPr>
          </a:p>
        </p:txBody>
      </p:sp>
      <p:sp>
        <p:nvSpPr>
          <p:cNvPr id="2" name="Title 1">
            <a:extLst>
              <a:ext uri="{FF2B5EF4-FFF2-40B4-BE49-F238E27FC236}">
                <a16:creationId xmlns:a16="http://schemas.microsoft.com/office/drawing/2014/main" id="{8C59E5F3-45CE-7B4C-2E09-3D80B5E070A2}"/>
              </a:ext>
            </a:extLst>
          </p:cNvPr>
          <p:cNvSpPr>
            <a:spLocks noGrp="1"/>
          </p:cNvSpPr>
          <p:nvPr>
            <p:ph type="ctrTitle"/>
          </p:nvPr>
        </p:nvSpPr>
        <p:spPr>
          <a:xfrm>
            <a:off x="7870451" y="1503260"/>
            <a:ext cx="4321549" cy="2116348"/>
          </a:xfrm>
        </p:spPr>
        <p:txBody>
          <a:bodyPr anchor="b">
            <a:normAutofit/>
          </a:bodyPr>
          <a:lstStyle/>
          <a:p>
            <a:pPr algn="r">
              <a:lnSpc>
                <a:spcPct val="110000"/>
              </a:lnSpc>
            </a:pPr>
            <a:r>
              <a:rPr lang="en-GB" sz="3000" dirty="0">
                <a:solidFill>
                  <a:schemeClr val="accent1">
                    <a:lumMod val="60000"/>
                    <a:lumOff val="40000"/>
                  </a:schemeClr>
                </a:solidFill>
              </a:rPr>
              <a:t>Conflict Management and resolution strategies</a:t>
            </a:r>
          </a:p>
        </p:txBody>
      </p:sp>
      <p:pic>
        <p:nvPicPr>
          <p:cNvPr id="5" name="Picture 4" descr="A picture containing LEGO, cartoon&#10;&#10;Description automatically generated">
            <a:extLst>
              <a:ext uri="{FF2B5EF4-FFF2-40B4-BE49-F238E27FC236}">
                <a16:creationId xmlns:a16="http://schemas.microsoft.com/office/drawing/2014/main" id="{2CE4EA49-2A12-87B4-5C29-E83E78DB2C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9743" y="0"/>
            <a:ext cx="8165613" cy="6858000"/>
          </a:xfrm>
          <a:prstGeom prst="rect">
            <a:avLst/>
          </a:prstGeom>
        </p:spPr>
      </p:pic>
    </p:spTree>
    <p:extLst>
      <p:ext uri="{BB962C8B-B14F-4D97-AF65-F5344CB8AC3E}">
        <p14:creationId xmlns:p14="http://schemas.microsoft.com/office/powerpoint/2010/main" val="3851041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A9613-B58D-52BA-ED65-B26CCF58BACB}"/>
              </a:ext>
            </a:extLst>
          </p:cNvPr>
          <p:cNvSpPr>
            <a:spLocks noGrp="1"/>
          </p:cNvSpPr>
          <p:nvPr>
            <p:ph type="title"/>
          </p:nvPr>
        </p:nvSpPr>
        <p:spPr>
          <a:xfrm>
            <a:off x="1513637" y="982717"/>
            <a:ext cx="9164725" cy="703736"/>
          </a:xfrm>
        </p:spPr>
        <p:txBody>
          <a:bodyPr/>
          <a:lstStyle/>
          <a:p>
            <a:r>
              <a:rPr lang="en-GB" i="1" dirty="0">
                <a:solidFill>
                  <a:schemeClr val="accent1">
                    <a:lumMod val="60000"/>
                    <a:lumOff val="40000"/>
                  </a:schemeClr>
                </a:solidFill>
                <a:latin typeface="Times New Roman" panose="02020603050405020304" pitchFamily="18" charset="0"/>
                <a:cs typeface="Times New Roman" panose="02020603050405020304" pitchFamily="18" charset="0"/>
              </a:rPr>
              <a:t>Conflict management</a:t>
            </a:r>
          </a:p>
        </p:txBody>
      </p:sp>
      <p:sp>
        <p:nvSpPr>
          <p:cNvPr id="3" name="Content Placeholder 2">
            <a:extLst>
              <a:ext uri="{FF2B5EF4-FFF2-40B4-BE49-F238E27FC236}">
                <a16:creationId xmlns:a16="http://schemas.microsoft.com/office/drawing/2014/main" id="{FB98716E-CF16-9805-C650-6B937AFB663B}"/>
              </a:ext>
            </a:extLst>
          </p:cNvPr>
          <p:cNvSpPr>
            <a:spLocks noGrp="1"/>
          </p:cNvSpPr>
          <p:nvPr>
            <p:ph sz="half" idx="1"/>
          </p:nvPr>
        </p:nvSpPr>
        <p:spPr>
          <a:xfrm>
            <a:off x="1166648" y="1608084"/>
            <a:ext cx="5097517" cy="4267200"/>
          </a:xfrm>
        </p:spPr>
        <p:txBody>
          <a:bodyPr>
            <a:noAutofit/>
          </a:bodyPr>
          <a:lstStyle/>
          <a:p>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Conflict is an unavoidable component of human contact, and good conflict resolution and management are critical for sustaining productive relationships and attaining organisational goals (Pruitt and Kim,2004). This presentation will look at conflict management and resolution tactics. It will also cover two important ideas in this field: Tuckman's phases of group growth and the Thomas-Kilmann Conflict Mode Instrument (TKI). A workplace example will be offered to demonstrate the application of these theories, along with an assessment of how they may be used.</a:t>
            </a:r>
          </a:p>
          <a:p>
            <a:pPr marL="0" indent="0">
              <a:buNone/>
            </a:pPr>
            <a:endParaRPr lang="en-GB"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p:txBody>
      </p:sp>
      <p:pic>
        <p:nvPicPr>
          <p:cNvPr id="6" name="Content Placeholder 5" descr="A person and person sitting at a table with megaphone heads&#10;&#10;Description automatically generated with medium confidence">
            <a:extLst>
              <a:ext uri="{FF2B5EF4-FFF2-40B4-BE49-F238E27FC236}">
                <a16:creationId xmlns:a16="http://schemas.microsoft.com/office/drawing/2014/main" id="{AD7D26E8-7CA4-3045-0D8F-B12DC916B8D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0638" y="2587331"/>
            <a:ext cx="4189412" cy="2837450"/>
          </a:xfrm>
        </p:spPr>
      </p:pic>
    </p:spTree>
    <p:extLst>
      <p:ext uri="{BB962C8B-B14F-4D97-AF65-F5344CB8AC3E}">
        <p14:creationId xmlns:p14="http://schemas.microsoft.com/office/powerpoint/2010/main" val="31880227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A365-452E-94F3-C576-1102DA3A8929}"/>
              </a:ext>
            </a:extLst>
          </p:cNvPr>
          <p:cNvSpPr>
            <a:spLocks noGrp="1"/>
          </p:cNvSpPr>
          <p:nvPr>
            <p:ph type="title"/>
          </p:nvPr>
        </p:nvSpPr>
        <p:spPr>
          <a:xfrm>
            <a:off x="1615817" y="880323"/>
            <a:ext cx="9164725" cy="1033670"/>
          </a:xfrm>
        </p:spPr>
        <p:txBody>
          <a:bodyPr/>
          <a:lstStyle/>
          <a:p>
            <a:r>
              <a:rPr lang="en-GB" i="1" dirty="0">
                <a:solidFill>
                  <a:schemeClr val="accent1">
                    <a:lumMod val="60000"/>
                    <a:lumOff val="40000"/>
                  </a:schemeClr>
                </a:solidFill>
              </a:rPr>
              <a:t>Tuckman’s phases</a:t>
            </a:r>
          </a:p>
        </p:txBody>
      </p:sp>
      <p:sp>
        <p:nvSpPr>
          <p:cNvPr id="3" name="Content Placeholder 2">
            <a:extLst>
              <a:ext uri="{FF2B5EF4-FFF2-40B4-BE49-F238E27FC236}">
                <a16:creationId xmlns:a16="http://schemas.microsoft.com/office/drawing/2014/main" id="{837EF6E7-384E-6A2E-0F6A-27F4CD9144B1}"/>
              </a:ext>
            </a:extLst>
          </p:cNvPr>
          <p:cNvSpPr>
            <a:spLocks noGrp="1"/>
          </p:cNvSpPr>
          <p:nvPr>
            <p:ph sz="half" idx="1"/>
          </p:nvPr>
        </p:nvSpPr>
        <p:spPr>
          <a:xfrm>
            <a:off x="925287" y="1913993"/>
            <a:ext cx="4895360" cy="3814258"/>
          </a:xfrm>
        </p:spPr>
        <p:txBody>
          <a:bodyPr>
            <a:normAutofit lnSpcReduction="10000"/>
          </a:bodyPr>
          <a:lstStyle/>
          <a:p>
            <a:pPr algn="just">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Conflicts frequently occur during the "storm" stage of team growth owing to differences in viewpoints, goals, and expectations. This stage is distinguished by high levels of stress and the possibility of disputes among team members (Rahim,2002).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Tuckman (1965) defines team development as having five stages: forming, storming, norming, performing, and adjourning. The storming stage, which is characterised by disputes and power struggles, is a vital stage that can decide the success or failure of the team.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9D1DF28D-7BBF-1796-59EC-439509D945FD}"/>
              </a:ext>
            </a:extLst>
          </p:cNvPr>
          <p:cNvPicPr>
            <a:picLocks noGrp="1" noChangeAspect="1"/>
          </p:cNvPicPr>
          <p:nvPr>
            <p:ph sz="half" idx="2"/>
          </p:nvPr>
        </p:nvPicPr>
        <p:blipFill>
          <a:blip r:embed="rId2"/>
          <a:stretch>
            <a:fillRect/>
          </a:stretch>
        </p:blipFill>
        <p:spPr>
          <a:xfrm>
            <a:off x="6213469" y="990600"/>
            <a:ext cx="5053243" cy="4987077"/>
          </a:xfrm>
          <a:prstGeom prst="rect">
            <a:avLst/>
          </a:prstGeom>
        </p:spPr>
      </p:pic>
    </p:spTree>
    <p:extLst>
      <p:ext uri="{BB962C8B-B14F-4D97-AF65-F5344CB8AC3E}">
        <p14:creationId xmlns:p14="http://schemas.microsoft.com/office/powerpoint/2010/main" val="2579606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91E3C-2BEB-951E-139D-486758800DBC}"/>
              </a:ext>
            </a:extLst>
          </p:cNvPr>
          <p:cNvSpPr>
            <a:spLocks noGrp="1"/>
          </p:cNvSpPr>
          <p:nvPr>
            <p:ph type="title"/>
          </p:nvPr>
        </p:nvSpPr>
        <p:spPr>
          <a:xfrm>
            <a:off x="1615817" y="1272209"/>
            <a:ext cx="9164725" cy="525060"/>
          </a:xfrm>
        </p:spPr>
        <p:txBody>
          <a:bodyPr>
            <a:normAutofit fontScale="90000"/>
          </a:bodyPr>
          <a:lstStyle/>
          <a:p>
            <a:r>
              <a:rPr lang="en-GB" i="1" dirty="0">
                <a:solidFill>
                  <a:schemeClr val="accent1">
                    <a:lumMod val="60000"/>
                    <a:lumOff val="40000"/>
                  </a:schemeClr>
                </a:solidFill>
              </a:rPr>
              <a:t>Tuckman’s phases</a:t>
            </a:r>
            <a:endParaRPr lang="en-GB"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8B99DB89-770B-EDF5-5C5C-564E871B5DE7}"/>
              </a:ext>
            </a:extLst>
          </p:cNvPr>
          <p:cNvSpPr>
            <a:spLocks noGrp="1"/>
          </p:cNvSpPr>
          <p:nvPr>
            <p:ph sz="half" idx="1"/>
          </p:nvPr>
        </p:nvSpPr>
        <p:spPr>
          <a:xfrm>
            <a:off x="1150291" y="1797269"/>
            <a:ext cx="5513268" cy="4056993"/>
          </a:xfrm>
        </p:spPr>
        <p:txBody>
          <a:bodyPr>
            <a:normAutofit fontScale="70000" lnSpcReduction="20000"/>
          </a:bodyPr>
          <a:lstStyle/>
          <a:p>
            <a:r>
              <a:rPr lang="en-GB" sz="2500" kern="100" dirty="0">
                <a:effectLst/>
                <a:latin typeface="Times New Roman" panose="02020603050405020304" pitchFamily="18" charset="0"/>
                <a:ea typeface="Calibri" panose="020F0502020204030204" pitchFamily="34" charset="0"/>
                <a:cs typeface="Times New Roman" panose="02020603050405020304" pitchFamily="18" charset="0"/>
              </a:rPr>
              <a:t>Within our team here, the storm stage was a smooth and comfortable stage as all the members of the team learned in a short time each other’s qualities and weak points, we easily developed open communication, active listening, respect, and trust towards each other and that helped prevent or handle issues early on.</a:t>
            </a:r>
          </a:p>
          <a:p>
            <a:pPr algn="just">
              <a:lnSpc>
                <a:spcPct val="107000"/>
              </a:lnSpc>
              <a:spcAft>
                <a:spcPts val="800"/>
              </a:spcAft>
            </a:pPr>
            <a:r>
              <a:rPr lang="en-GB" sz="2500" kern="100" dirty="0">
                <a:effectLst/>
                <a:latin typeface="Times New Roman" panose="02020603050405020304" pitchFamily="18" charset="0"/>
                <a:ea typeface="Calibri" panose="020F0502020204030204" pitchFamily="34" charset="0"/>
                <a:cs typeface="Times New Roman" panose="02020603050405020304" pitchFamily="18" charset="0"/>
              </a:rPr>
              <a:t>A collaborative approach to dispute resolution by establishing a safe space for people to voice their issues and perspectives is desirable at any stage and in any aspect of life and within any team. The above-adopted methods aided team members in understanding each other's points of view and finding common ground, resulting in a more cohesive and productive team.</a:t>
            </a:r>
          </a:p>
          <a:p>
            <a:pPr marL="0" indent="0" algn="just">
              <a:lnSpc>
                <a:spcPct val="107000"/>
              </a:lnSpc>
              <a:spcAft>
                <a:spcPts val="800"/>
              </a:spcAft>
              <a:buNone/>
            </a:pPr>
            <a:endParaRPr lang="en-GB" sz="25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5AE92AE6-9730-763F-9616-FEA8BCC083E9}"/>
              </a:ext>
            </a:extLst>
          </p:cNvPr>
          <p:cNvPicPr>
            <a:picLocks noGrp="1" noChangeAspect="1"/>
          </p:cNvPicPr>
          <p:nvPr>
            <p:ph sz="half" idx="2"/>
          </p:nvPr>
        </p:nvPicPr>
        <p:blipFill>
          <a:blip r:embed="rId2"/>
          <a:stretch>
            <a:fillRect/>
          </a:stretch>
        </p:blipFill>
        <p:spPr>
          <a:xfrm>
            <a:off x="6863735" y="966952"/>
            <a:ext cx="4382333" cy="4887310"/>
          </a:xfrm>
          <a:prstGeom prst="rect">
            <a:avLst/>
          </a:prstGeom>
        </p:spPr>
      </p:pic>
    </p:spTree>
    <p:extLst>
      <p:ext uri="{BB962C8B-B14F-4D97-AF65-F5344CB8AC3E}">
        <p14:creationId xmlns:p14="http://schemas.microsoft.com/office/powerpoint/2010/main" val="25737870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4F58B-F3B5-E48E-8324-2786224B8F5C}"/>
              </a:ext>
            </a:extLst>
          </p:cNvPr>
          <p:cNvSpPr>
            <a:spLocks noGrp="1"/>
          </p:cNvSpPr>
          <p:nvPr>
            <p:ph type="title"/>
          </p:nvPr>
        </p:nvSpPr>
        <p:spPr>
          <a:xfrm>
            <a:off x="1513637" y="1023257"/>
            <a:ext cx="9164725" cy="1033670"/>
          </a:xfrm>
        </p:spPr>
        <p:txBody>
          <a:bodyPr>
            <a:normAutofit fontScale="90000"/>
          </a:bodyPr>
          <a:lstStyle/>
          <a:p>
            <a:r>
              <a:rPr lang="en-GB" sz="2800" i="1" kern="100" dirty="0">
                <a:solidFill>
                  <a:schemeClr val="accent1">
                    <a:lumMod val="60000"/>
                    <a:lumOff val="40000"/>
                  </a:schemeClr>
                </a:solidFill>
                <a:effectLst/>
                <a:latin typeface="Times New Roman" panose="02020603050405020304" pitchFamily="18" charset="0"/>
                <a:ea typeface="Calibri" panose="020F0502020204030204" pitchFamily="34" charset="0"/>
                <a:cs typeface="Times New Roman" panose="02020603050405020304" pitchFamily="18" charset="0"/>
              </a:rPr>
              <a:t>The Thomas-Kilmann Conflict Mode Instrument</a:t>
            </a:r>
            <a:endParaRPr lang="en-GB" i="1"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ED31293B-4C21-0BFF-084B-CA99D76F5CDE}"/>
              </a:ext>
            </a:extLst>
          </p:cNvPr>
          <p:cNvSpPr>
            <a:spLocks noGrp="1"/>
          </p:cNvSpPr>
          <p:nvPr>
            <p:ph sz="half" idx="1"/>
          </p:nvPr>
        </p:nvSpPr>
        <p:spPr>
          <a:xfrm>
            <a:off x="947057" y="1975945"/>
            <a:ext cx="5338129" cy="3858797"/>
          </a:xfrm>
        </p:spPr>
        <p:txBody>
          <a:bodyPr>
            <a:normAutofit lnSpcReduction="10000"/>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Thomas-Kilmann Conflict Mode Instrument (TKI) is another important theory in conflict management. There are five basic conflict resolution styles identified in this model: competing, cooperating, compromising, avoiding, and accommodating. Each style provides an unique approach to dispute resolution, emphasising assertiveness and cooperation.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Understanding these types can assist individuals in determining the best technique for resolving disputes depending on the current scenario and intended objectives (Thomas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Killman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1974).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9A44B1CD-99AE-217D-E337-EB52ED9CE4C2}"/>
              </a:ext>
            </a:extLst>
          </p:cNvPr>
          <p:cNvPicPr>
            <a:picLocks noGrp="1" noChangeAspect="1"/>
          </p:cNvPicPr>
          <p:nvPr>
            <p:ph sz="half" idx="2"/>
          </p:nvPr>
        </p:nvPicPr>
        <p:blipFill>
          <a:blip r:embed="rId2"/>
          <a:stretch>
            <a:fillRect/>
          </a:stretch>
        </p:blipFill>
        <p:spPr>
          <a:xfrm>
            <a:off x="6370637" y="1741715"/>
            <a:ext cx="4874305" cy="4093028"/>
          </a:xfrm>
          <a:prstGeom prst="rect">
            <a:avLst/>
          </a:prstGeom>
        </p:spPr>
      </p:pic>
    </p:spTree>
    <p:extLst>
      <p:ext uri="{BB962C8B-B14F-4D97-AF65-F5344CB8AC3E}">
        <p14:creationId xmlns:p14="http://schemas.microsoft.com/office/powerpoint/2010/main" val="823509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DBF96-37BC-4732-FF66-265ACDAFBA6B}"/>
              </a:ext>
            </a:extLst>
          </p:cNvPr>
          <p:cNvSpPr>
            <a:spLocks noGrp="1"/>
          </p:cNvSpPr>
          <p:nvPr>
            <p:ph type="title"/>
          </p:nvPr>
        </p:nvSpPr>
        <p:spPr>
          <a:xfrm>
            <a:off x="1615817" y="1272209"/>
            <a:ext cx="9164725" cy="588122"/>
          </a:xfrm>
        </p:spPr>
        <p:txBody>
          <a:bodyPr/>
          <a:lstStyle/>
          <a:p>
            <a:r>
              <a:rPr lang="en-GB" sz="2800" i="1" kern="100" dirty="0">
                <a:solidFill>
                  <a:schemeClr val="accent1">
                    <a:lumMod val="60000"/>
                    <a:lumOff val="40000"/>
                  </a:schemeClr>
                </a:solidFill>
                <a:effectLst/>
                <a:latin typeface="Times New Roman" panose="02020603050405020304" pitchFamily="18" charset="0"/>
                <a:ea typeface="Calibri" panose="020F0502020204030204" pitchFamily="34" charset="0"/>
                <a:cs typeface="Times New Roman" panose="02020603050405020304" pitchFamily="18" charset="0"/>
              </a:rPr>
              <a:t>workplace example</a:t>
            </a:r>
            <a:endParaRPr lang="en-GB" i="1" dirty="0">
              <a:solidFill>
                <a:schemeClr val="accent1">
                  <a:lumMod val="60000"/>
                  <a:lumOff val="40000"/>
                </a:schemeClr>
              </a:solidFill>
            </a:endParaRPr>
          </a:p>
        </p:txBody>
      </p:sp>
      <p:sp>
        <p:nvSpPr>
          <p:cNvPr id="3" name="Content Placeholder 2">
            <a:extLst>
              <a:ext uri="{FF2B5EF4-FFF2-40B4-BE49-F238E27FC236}">
                <a16:creationId xmlns:a16="http://schemas.microsoft.com/office/drawing/2014/main" id="{660031A5-E43C-9119-AF1E-AF8DC1AFCC0B}"/>
              </a:ext>
            </a:extLst>
          </p:cNvPr>
          <p:cNvSpPr>
            <a:spLocks noGrp="1"/>
          </p:cNvSpPr>
          <p:nvPr>
            <p:ph sz="half" idx="1"/>
          </p:nvPr>
        </p:nvSpPr>
        <p:spPr>
          <a:xfrm>
            <a:off x="1008993" y="1860332"/>
            <a:ext cx="4795459" cy="3725460"/>
          </a:xfrm>
        </p:spPr>
        <p:txBody>
          <a:bodyPr>
            <a:normAutofit/>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my workplace the team I was part of, faced a critical choice on a new project. Conflicts arise when team members disagree on the project's direction and resource distribution. Using Tuckman and TKI theories, as a team leader, I promoted open conversation during the storming period, enabling team members to share their concerns and points of view. I strived to settle disagreements and improve understanding among team members by practising active listening and promoting a collaborative atmosphere.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Content Placeholder 5" descr="Firemen in a huddle">
            <a:extLst>
              <a:ext uri="{FF2B5EF4-FFF2-40B4-BE49-F238E27FC236}">
                <a16:creationId xmlns:a16="http://schemas.microsoft.com/office/drawing/2014/main" id="{A2BDBB3E-9D3E-DF3B-8E26-F8CBC1C6A07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70638" y="2608891"/>
            <a:ext cx="4189412" cy="2794330"/>
          </a:xfrm>
        </p:spPr>
      </p:pic>
    </p:spTree>
    <p:extLst>
      <p:ext uri="{BB962C8B-B14F-4D97-AF65-F5344CB8AC3E}">
        <p14:creationId xmlns:p14="http://schemas.microsoft.com/office/powerpoint/2010/main" val="1345594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1029-EE2B-10DB-C075-B056EB00D038}"/>
              </a:ext>
            </a:extLst>
          </p:cNvPr>
          <p:cNvSpPr>
            <a:spLocks noGrp="1"/>
          </p:cNvSpPr>
          <p:nvPr>
            <p:ph type="title"/>
          </p:nvPr>
        </p:nvSpPr>
        <p:spPr>
          <a:xfrm>
            <a:off x="1615817" y="982717"/>
            <a:ext cx="9164725" cy="804042"/>
          </a:xfrm>
          <a:ln>
            <a:solidFill>
              <a:schemeClr val="accent2">
                <a:lumMod val="60000"/>
                <a:lumOff val="40000"/>
              </a:schemeClr>
            </a:solidFill>
          </a:ln>
        </p:spPr>
        <p:txBody>
          <a:bodyPr/>
          <a:lstStyle/>
          <a:p>
            <a:r>
              <a:rPr lang="en-GB" i="1" dirty="0">
                <a:solidFill>
                  <a:schemeClr val="accent1">
                    <a:lumMod val="60000"/>
                    <a:lumOff val="40000"/>
                  </a:schemeClr>
                </a:solidFill>
              </a:rPr>
              <a:t>Conflict Management</a:t>
            </a:r>
          </a:p>
        </p:txBody>
      </p:sp>
      <p:sp>
        <p:nvSpPr>
          <p:cNvPr id="3" name="Content Placeholder 2">
            <a:extLst>
              <a:ext uri="{FF2B5EF4-FFF2-40B4-BE49-F238E27FC236}">
                <a16:creationId xmlns:a16="http://schemas.microsoft.com/office/drawing/2014/main" id="{81F3AD32-0991-DACE-5F6C-3C8A2AD043F7}"/>
              </a:ext>
            </a:extLst>
          </p:cNvPr>
          <p:cNvSpPr>
            <a:spLocks noGrp="1"/>
          </p:cNvSpPr>
          <p:nvPr>
            <p:ph sz="half" idx="1"/>
          </p:nvPr>
        </p:nvSpPr>
        <p:spPr/>
        <p:txBody>
          <a:bodyPr>
            <a:normAutofit/>
          </a:bodyPr>
          <a:lstStyle/>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7DBAAACB-64CF-3861-6D6C-0C2BAF6B8192}"/>
              </a:ext>
            </a:extLst>
          </p:cNvPr>
          <p:cNvSpPr>
            <a:spLocks noGrp="1"/>
          </p:cNvSpPr>
          <p:nvPr>
            <p:ph sz="half" idx="2"/>
          </p:nvPr>
        </p:nvSpPr>
        <p:spPr>
          <a:xfrm>
            <a:off x="6096000" y="2425148"/>
            <a:ext cx="5076496" cy="3160644"/>
          </a:xfrm>
        </p:spPr>
        <p:txBody>
          <a:bodyPr>
            <a:normAutofit/>
          </a:bodyPr>
          <a:lstStyle/>
          <a:p>
            <a:pPr>
              <a:lnSpc>
                <a:spcPct val="107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put these theories into practice, good communication and negotiation skills are required. Actively listening to others, attempting to comprehend diverse points of view, and finding common ground are critical components of effective conflict resolution (Wall &amp; Callister, 1995).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3" name="Picture 12" descr="A group of people putting their fists together">
            <a:extLst>
              <a:ext uri="{FF2B5EF4-FFF2-40B4-BE49-F238E27FC236}">
                <a16:creationId xmlns:a16="http://schemas.microsoft.com/office/drawing/2014/main" id="{9D09A5A7-5C71-DE3B-7C24-9B3F4381799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9502" y="2425148"/>
            <a:ext cx="5076497" cy="3450135"/>
          </a:xfrm>
          <a:prstGeom prst="rect">
            <a:avLst/>
          </a:prstGeom>
        </p:spPr>
      </p:pic>
      <p:sp>
        <p:nvSpPr>
          <p:cNvPr id="14" name="TextBox 13">
            <a:extLst>
              <a:ext uri="{FF2B5EF4-FFF2-40B4-BE49-F238E27FC236}">
                <a16:creationId xmlns:a16="http://schemas.microsoft.com/office/drawing/2014/main" id="{08935A89-3240-8391-FE96-2B041F8299D0}"/>
              </a:ext>
            </a:extLst>
          </p:cNvPr>
          <p:cNvSpPr txBox="1"/>
          <p:nvPr/>
        </p:nvSpPr>
        <p:spPr>
          <a:xfrm>
            <a:off x="1019502" y="6858000"/>
            <a:ext cx="5076497" cy="230832"/>
          </a:xfrm>
          <a:prstGeom prst="rect">
            <a:avLst/>
          </a:prstGeom>
          <a:noFill/>
        </p:spPr>
        <p:txBody>
          <a:bodyPr wrap="square" rtlCol="0">
            <a:spAutoFit/>
          </a:bodyPr>
          <a:lstStyle/>
          <a:p>
            <a:r>
              <a:rPr lang="en-GB" sz="900">
                <a:hlinkClick r:id="rId3" tooltip="https://www.oercommons.org/courseware/lesson/72511"/>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9453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C188A-2E81-FD05-FDF3-A5BBDCA6CEAA}"/>
              </a:ext>
            </a:extLst>
          </p:cNvPr>
          <p:cNvSpPr>
            <a:spLocks noGrp="1"/>
          </p:cNvSpPr>
          <p:nvPr>
            <p:ph type="title"/>
          </p:nvPr>
        </p:nvSpPr>
        <p:spPr>
          <a:xfrm>
            <a:off x="1615817" y="1272209"/>
            <a:ext cx="9164725" cy="619653"/>
          </a:xfrm>
        </p:spPr>
        <p:txBody>
          <a:bodyPr/>
          <a:lstStyle/>
          <a:p>
            <a:r>
              <a:rPr lang="en-GB" i="1" dirty="0">
                <a:solidFill>
                  <a:schemeClr val="accent1">
                    <a:lumMod val="60000"/>
                    <a:lumOff val="40000"/>
                  </a:schemeClr>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77CD12F-CA9D-F179-22BC-3C8D06107BFB}"/>
              </a:ext>
            </a:extLst>
          </p:cNvPr>
          <p:cNvSpPr>
            <a:spLocks noGrp="1"/>
          </p:cNvSpPr>
          <p:nvPr>
            <p:ph sz="half" idx="1"/>
          </p:nvPr>
        </p:nvSpPr>
        <p:spPr>
          <a:xfrm>
            <a:off x="861849" y="1891862"/>
            <a:ext cx="4942604" cy="3693929"/>
          </a:xfrm>
        </p:spPr>
        <p:txBody>
          <a:bodyPr>
            <a:normAutofit lnSpcReduction="10000"/>
          </a:bodyPr>
          <a:lstStyle/>
          <a:p>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Finally, conflict resolution and management are critical abilities for good cooperation. Team leaders may traverse the storm stage and build collaboration and understanding among team members by studying ideas such as Tuckman's phases of group development and the TKI. Conflicts may be effectively handled by open communication, active listening, and the use of suitable conflict resolution approaches, resulting in enhanced team performance and organisational success.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a:extLst>
              <a:ext uri="{FF2B5EF4-FFF2-40B4-BE49-F238E27FC236}">
                <a16:creationId xmlns:a16="http://schemas.microsoft.com/office/drawing/2014/main" id="{FE4A3F95-EC9F-1A57-F794-51ADFFBC5167}"/>
              </a:ext>
            </a:extLst>
          </p:cNvPr>
          <p:cNvPicPr>
            <a:picLocks noGrp="1" noChangeAspect="1"/>
          </p:cNvPicPr>
          <p:nvPr>
            <p:ph sz="half" idx="2"/>
          </p:nvPr>
        </p:nvPicPr>
        <p:blipFill>
          <a:blip r:embed="rId2"/>
          <a:stretch>
            <a:fillRect/>
          </a:stretch>
        </p:blipFill>
        <p:spPr>
          <a:xfrm>
            <a:off x="6370638" y="977462"/>
            <a:ext cx="4833390" cy="4897821"/>
          </a:xfrm>
          <a:prstGeom prst="rect">
            <a:avLst/>
          </a:prstGeom>
        </p:spPr>
      </p:pic>
    </p:spTree>
    <p:extLst>
      <p:ext uri="{BB962C8B-B14F-4D97-AF65-F5344CB8AC3E}">
        <p14:creationId xmlns:p14="http://schemas.microsoft.com/office/powerpoint/2010/main" val="35041559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31EA-F8B2-CE20-C4F9-C18677483567}"/>
              </a:ext>
            </a:extLst>
          </p:cNvPr>
          <p:cNvSpPr>
            <a:spLocks noGrp="1"/>
          </p:cNvSpPr>
          <p:nvPr>
            <p:ph type="title"/>
          </p:nvPr>
        </p:nvSpPr>
        <p:spPr>
          <a:xfrm>
            <a:off x="1615817" y="1272209"/>
            <a:ext cx="9164725" cy="609143"/>
          </a:xfrm>
        </p:spPr>
        <p:txBody>
          <a:bodyPr/>
          <a:lstStyle/>
          <a:p>
            <a:r>
              <a:rPr lang="en-GB" i="1" dirty="0">
                <a:solidFill>
                  <a:schemeClr val="accent1">
                    <a:lumMod val="60000"/>
                    <a:lumOff val="40000"/>
                  </a:schemeClr>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1B29A37-EEB0-BD2B-679D-BE5B73339E03}"/>
              </a:ext>
            </a:extLst>
          </p:cNvPr>
          <p:cNvSpPr>
            <a:spLocks noGrp="1"/>
          </p:cNvSpPr>
          <p:nvPr>
            <p:ph sz="half" idx="1"/>
          </p:nvPr>
        </p:nvSpPr>
        <p:spPr/>
        <p:txBody>
          <a:bodyPr>
            <a:normAutofit fontScale="92500" lnSpcReduction="20000"/>
          </a:bodyPr>
          <a:lstStyle/>
          <a:p>
            <a:pPr>
              <a:lnSpc>
                <a:spcPct val="107000"/>
              </a:lnSpc>
              <a:spcAft>
                <a:spcPts val="8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Tuckman, B. W. (1965). Developmental sequence in small groups. Psychological Bulletin, 63(6), 384-399.</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Thomas, K. W., &amp; Kilmann, R. H. (1974). Thomas-Kilmann Conflict Mode Instrument. Tuxedo, NY: </a:t>
            </a:r>
            <a:r>
              <a:rPr lang="en-GB" sz="1900" kern="100" dirty="0" err="1">
                <a:effectLst/>
                <a:latin typeface="Times New Roman" panose="02020603050405020304" pitchFamily="18" charset="0"/>
                <a:ea typeface="Calibri" panose="020F0502020204030204" pitchFamily="34" charset="0"/>
                <a:cs typeface="Times New Roman" panose="02020603050405020304" pitchFamily="18" charset="0"/>
              </a:rPr>
              <a:t>Xicom</a:t>
            </a: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Rahim, M. A. (2002). Toward a theory of managing organizational conflict. The International Journal of Conflict Management, 13(3), 206-235.</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C91B0E49-EF48-357A-47E6-30C7BA4FA70D}"/>
              </a:ext>
            </a:extLst>
          </p:cNvPr>
          <p:cNvSpPr>
            <a:spLocks noGrp="1"/>
          </p:cNvSpPr>
          <p:nvPr>
            <p:ph sz="half" idx="2"/>
          </p:nvPr>
        </p:nvSpPr>
        <p:spPr/>
        <p:txBody>
          <a:bodyPr>
            <a:normAutofit fontScale="92500" lnSpcReduction="20000"/>
          </a:bodyPr>
          <a:lstStyle/>
          <a:p>
            <a:pPr>
              <a:lnSpc>
                <a:spcPct val="107000"/>
              </a:lnSpc>
              <a:spcAft>
                <a:spcPts val="8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Pruitt, D. G., &amp; Kim, S. H. (2004). Social conflict: Escalation, stalemate, and settlement. New York, NY: McGraw-Hill.</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Wall, J. A., &amp; Callister, R. R. (1995). Conflict and its management. Journal of Management, 21(3), 515-558.</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13688454"/>
      </p:ext>
    </p:extLst>
  </p:cSld>
  <p:clrMapOvr>
    <a:masterClrMapping/>
  </p:clrMapOvr>
</p:sld>
</file>

<file path=ppt/theme/theme1.xml><?xml version="1.0" encoding="utf-8"?>
<a:theme xmlns:a="http://schemas.openxmlformats.org/drawingml/2006/main" name="ClassicFrameVTI">
  <a:themeElements>
    <a:clrScheme name="AnalogousFromLightSeed_2SEEDS">
      <a:dk1>
        <a:srgbClr val="000000"/>
      </a:dk1>
      <a:lt1>
        <a:srgbClr val="FFFFFF"/>
      </a:lt1>
      <a:dk2>
        <a:srgbClr val="243941"/>
      </a:dk2>
      <a:lt2>
        <a:srgbClr val="E8E5E2"/>
      </a:lt2>
      <a:accent1>
        <a:srgbClr val="7F9EBA"/>
      </a:accent1>
      <a:accent2>
        <a:srgbClr val="81A8AB"/>
      </a:accent2>
      <a:accent3>
        <a:srgbClr val="969CC6"/>
      </a:accent3>
      <a:accent4>
        <a:srgbClr val="BA807F"/>
      </a:accent4>
      <a:accent5>
        <a:srgbClr val="BB9B82"/>
      </a:accent5>
      <a:accent6>
        <a:srgbClr val="AAA274"/>
      </a:accent6>
      <a:hlink>
        <a:srgbClr val="9F7C5D"/>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Limeligh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846fcf2a1bfa3a5584018d53553142db">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52401a9fdb3f8158f42c8eace558292"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F46999D-7AD5-4DBA-BBDB-46E60C9CD3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9462C6-AB82-4CF3-A3E9-8EECE208EF26}">
  <ds:schemaRefs>
    <ds:schemaRef ds:uri="http://purl.org/dc/elements/1.1/"/>
    <ds:schemaRef ds:uri="http://schemas.openxmlformats.org/package/2006/metadata/core-properties"/>
    <ds:schemaRef ds:uri="http://www.w3.org/XML/1998/namespace"/>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04c7059f-bde8-4ce9-bb0f-e52888740953"/>
    <ds:schemaRef ds:uri="d8e79d84-78fb-44a9-92e9-d04bdd8f0359"/>
  </ds:schemaRefs>
</ds:datastoreItem>
</file>

<file path=customXml/itemProps3.xml><?xml version="1.0" encoding="utf-8"?>
<ds:datastoreItem xmlns:ds="http://schemas.openxmlformats.org/officeDocument/2006/customXml" ds:itemID="{CDF98C10-1CDE-43D3-9451-C4AA376F177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263</TotalTime>
  <Words>3215</Words>
  <Application>Microsoft Macintosh PowerPoint</Application>
  <PresentationFormat>Widescreen</PresentationFormat>
  <Paragraphs>140</Paragraphs>
  <Slides>30</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Amasis MT Pro Black</vt:lpstr>
      <vt:lpstr>Arial</vt:lpstr>
      <vt:lpstr>Calibri</vt:lpstr>
      <vt:lpstr>Gill Sans MT</vt:lpstr>
      <vt:lpstr>Goudy Old Style</vt:lpstr>
      <vt:lpstr>Times New Roman</vt:lpstr>
      <vt:lpstr>Trade Gothic Next Cond</vt:lpstr>
      <vt:lpstr>Trade Gothic Next Light</vt:lpstr>
      <vt:lpstr>ClassicFrameVTI</vt:lpstr>
      <vt:lpstr>LimelightVTI</vt:lpstr>
      <vt:lpstr>Effective team working and communication     An Analysis of own team role composition</vt:lpstr>
      <vt:lpstr>              Team Composition</vt:lpstr>
      <vt:lpstr>PowerPoint Presentation</vt:lpstr>
      <vt:lpstr>PowerPoint Presentation</vt:lpstr>
      <vt:lpstr>PowerPoint Presentation</vt:lpstr>
      <vt:lpstr>PowerPoint Presentation</vt:lpstr>
      <vt:lpstr>Reference</vt:lpstr>
      <vt:lpstr>. The difference between groups vs teams.   . In what way was this evident in your team?  . Definition of Belbin and Tuckman theories.</vt:lpstr>
      <vt:lpstr>The difference between Groups vs. teams?</vt:lpstr>
      <vt:lpstr>Teams  on the other hand, team refers to a cohesive group of individuals who work collaboratively towards a shared goal. Team members possess complementary skills and expertise, and they actively engage in interdependent tasks. Communication and coordination within teams are frequent and open, promoting cooperation and synergy. The emphasis is on collective achievements and mutual accountability. Team members rely on each other's contributions to accomplish their objectives and often work together closely. Examples of teams include sports teams, research teams, or work teams (Sarah Ribeiro,2020)  </vt:lpstr>
      <vt:lpstr>In what way was this evident In your team?</vt:lpstr>
      <vt:lpstr>The Tuckman theory, also known as the Tuckman stages of group development, is a widely recognized model that describes the various stages that groups go through to achieve effective teamwork and accomplish their goals. Developed by psychologist Bruce Tuckman in 1965, the theory identifies four main stages: forming, storming, norming, and performing. In 1977, Tuckman added a fifth stage, called adjourning or mourning, to represent the process of group dissolution. (Freshbooks.com,2020)</vt:lpstr>
      <vt:lpstr>Belbin theory</vt:lpstr>
      <vt:lpstr>Conclusion</vt:lpstr>
      <vt:lpstr>References</vt:lpstr>
      <vt:lpstr>What makes a successful team. How did you apply this to your team?  </vt:lpstr>
      <vt:lpstr>What is succesfull team </vt:lpstr>
      <vt:lpstr>Belbin theory and test</vt:lpstr>
      <vt:lpstr>Tuckman theory</vt:lpstr>
      <vt:lpstr>Killman theory</vt:lpstr>
      <vt:lpstr>Reference</vt:lpstr>
      <vt:lpstr>Conflict Management and resolution strategies</vt:lpstr>
      <vt:lpstr>Conflict management</vt:lpstr>
      <vt:lpstr>Tuckman’s phases</vt:lpstr>
      <vt:lpstr>Tuckman’s phases</vt:lpstr>
      <vt:lpstr>The Thomas-Kilmann Conflict Mode Instrument</vt:lpstr>
      <vt:lpstr>workplace example</vt:lpstr>
      <vt:lpstr>Conflict Management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Pawel Grzybowski</dc:creator>
  <cp:lastModifiedBy>Aleksandra Szczecinska (2231076)</cp:lastModifiedBy>
  <cp:revision>203</cp:revision>
  <dcterms:created xsi:type="dcterms:W3CDTF">2023-06-22T11:10:09Z</dcterms:created>
  <dcterms:modified xsi:type="dcterms:W3CDTF">2023-07-03T18:20:09Z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