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5C9549-FA68-2CE2-35D1-5BF24EC89340}" v="16" dt="2026-03-15T00:23:11.4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6"/>
  </p:normalViewPr>
  <p:slideViewPr>
    <p:cSldViewPr snapToGrid="0">
      <p:cViewPr varScale="1">
        <p:scale>
          <a:sx n="93" d="100"/>
          <a:sy n="93" d="100"/>
        </p:scale>
        <p:origin x="58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nia Begum (2441716)" userId="S::2441716@student.uwtsd.ac.uk::e2c1e813-f85f-4e55-9f51-014e17351b03" providerId="AD" clId="Web-{C85C9549-FA68-2CE2-35D1-5BF24EC89340}"/>
    <pc:docChg chg="modSld">
      <pc:chgData name="Tania Begum (2441716)" userId="S::2441716@student.uwtsd.ac.uk::e2c1e813-f85f-4e55-9f51-014e17351b03" providerId="AD" clId="Web-{C85C9549-FA68-2CE2-35D1-5BF24EC89340}" dt="2026-03-15T00:23:11.470" v="15" actId="14100"/>
      <pc:docMkLst>
        <pc:docMk/>
      </pc:docMkLst>
      <pc:sldChg chg="modSp">
        <pc:chgData name="Tania Begum (2441716)" userId="S::2441716@student.uwtsd.ac.uk::e2c1e813-f85f-4e55-9f51-014e17351b03" providerId="AD" clId="Web-{C85C9549-FA68-2CE2-35D1-5BF24EC89340}" dt="2026-03-15T00:22:44.892" v="12" actId="20577"/>
        <pc:sldMkLst>
          <pc:docMk/>
          <pc:sldMk cId="215847505" sldId="256"/>
        </pc:sldMkLst>
        <pc:spChg chg="mod">
          <ac:chgData name="Tania Begum (2441716)" userId="S::2441716@student.uwtsd.ac.uk::e2c1e813-f85f-4e55-9f51-014e17351b03" providerId="AD" clId="Web-{C85C9549-FA68-2CE2-35D1-5BF24EC89340}" dt="2026-03-15T00:22:14.141" v="4" actId="20577"/>
          <ac:spMkLst>
            <pc:docMk/>
            <pc:sldMk cId="215847505" sldId="256"/>
            <ac:spMk id="2" creationId="{A4294D16-4B5E-9BDD-3562-DDB887C66AC4}"/>
          </ac:spMkLst>
        </pc:spChg>
        <pc:spChg chg="mod">
          <ac:chgData name="Tania Begum (2441716)" userId="S::2441716@student.uwtsd.ac.uk::e2c1e813-f85f-4e55-9f51-014e17351b03" providerId="AD" clId="Web-{C85C9549-FA68-2CE2-35D1-5BF24EC89340}" dt="2026-03-15T00:22:44.892" v="12" actId="20577"/>
          <ac:spMkLst>
            <pc:docMk/>
            <pc:sldMk cId="215847505" sldId="256"/>
            <ac:spMk id="3" creationId="{82CCDFED-A127-0627-C7A7-CB9F3D9BBAAA}"/>
          </ac:spMkLst>
        </pc:spChg>
      </pc:sldChg>
      <pc:sldChg chg="modSp">
        <pc:chgData name="Tania Begum (2441716)" userId="S::2441716@student.uwtsd.ac.uk::e2c1e813-f85f-4e55-9f51-014e17351b03" providerId="AD" clId="Web-{C85C9549-FA68-2CE2-35D1-5BF24EC89340}" dt="2026-03-15T00:23:11.470" v="15" actId="14100"/>
        <pc:sldMkLst>
          <pc:docMk/>
          <pc:sldMk cId="618119866" sldId="257"/>
        </pc:sldMkLst>
        <pc:picChg chg="mod">
          <ac:chgData name="Tania Begum (2441716)" userId="S::2441716@student.uwtsd.ac.uk::e2c1e813-f85f-4e55-9f51-014e17351b03" providerId="AD" clId="Web-{C85C9549-FA68-2CE2-35D1-5BF24EC89340}" dt="2026-03-15T00:23:11.470" v="15" actId="14100"/>
          <ac:picMkLst>
            <pc:docMk/>
            <pc:sldMk cId="618119866" sldId="257"/>
            <ac:picMk id="5" creationId="{9CDCF649-DF17-EFA9-1B7C-C2475361D2B6}"/>
          </ac:picMkLst>
        </pc:picChg>
      </pc:sldChg>
    </pc:docChg>
  </pc:docChgLst>
  <pc:docChgLst>
    <pc:chgData name="Tania Begum (2441716)" userId="e2c1e813-f85f-4e55-9f51-014e17351b03" providerId="ADAL" clId="{2B259005-B44F-0C4F-B63E-4DE299632513}"/>
    <pc:docChg chg="custSel modSld">
      <pc:chgData name="Tania Begum (2441716)" userId="e2c1e813-f85f-4e55-9f51-014e17351b03" providerId="ADAL" clId="{2B259005-B44F-0C4F-B63E-4DE299632513}" dt="2026-03-15T15:47:54.528" v="283" actId="20577"/>
      <pc:docMkLst>
        <pc:docMk/>
      </pc:docMkLst>
      <pc:sldChg chg="modSp mod">
        <pc:chgData name="Tania Begum (2441716)" userId="e2c1e813-f85f-4e55-9f51-014e17351b03" providerId="ADAL" clId="{2B259005-B44F-0C4F-B63E-4DE299632513}" dt="2026-03-15T15:47:54.528" v="283" actId="20577"/>
        <pc:sldMkLst>
          <pc:docMk/>
          <pc:sldMk cId="618119866" sldId="257"/>
        </pc:sldMkLst>
        <pc:spChg chg="mod">
          <ac:chgData name="Tania Begum (2441716)" userId="e2c1e813-f85f-4e55-9f51-014e17351b03" providerId="ADAL" clId="{2B259005-B44F-0C4F-B63E-4DE299632513}" dt="2026-03-15T15:47:54.528" v="283" actId="20577"/>
          <ac:spMkLst>
            <pc:docMk/>
            <pc:sldMk cId="618119866" sldId="257"/>
            <ac:spMk id="3" creationId="{B31EC846-278D-9027-3B76-114497DE4DAC}"/>
          </ac:spMkLst>
        </pc:spChg>
      </pc:sldChg>
      <pc:sldChg chg="modSp mod">
        <pc:chgData name="Tania Begum (2441716)" userId="e2c1e813-f85f-4e55-9f51-014e17351b03" providerId="ADAL" clId="{2B259005-B44F-0C4F-B63E-4DE299632513}" dt="2026-03-15T15:12:42.544" v="187" actId="20577"/>
        <pc:sldMkLst>
          <pc:docMk/>
          <pc:sldMk cId="3309034279" sldId="258"/>
        </pc:sldMkLst>
        <pc:spChg chg="mod">
          <ac:chgData name="Tania Begum (2441716)" userId="e2c1e813-f85f-4e55-9f51-014e17351b03" providerId="ADAL" clId="{2B259005-B44F-0C4F-B63E-4DE299632513}" dt="2026-03-15T15:12:42.544" v="187" actId="20577"/>
          <ac:spMkLst>
            <pc:docMk/>
            <pc:sldMk cId="3309034279" sldId="258"/>
            <ac:spMk id="3" creationId="{5579EC4C-C228-193A-9D77-A0C06F15D35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CDC7E-E6DE-51E4-8FF3-CFEF99F59E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9380A8-E51C-943C-E5BC-B480A9E4AC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AB093-414B-3560-0B66-87CF4B8D0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D31BF-D9E4-6949-888C-C6D6917AE1F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003E55-409A-697E-E18A-6CBD3EA88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D591DC-84C9-B90B-179A-483F956CD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6C52E-4ACE-A544-BD2D-0383ADD3A9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125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DC5F1-2B63-010A-DB60-74D47AB1E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F65C3-179A-AA1B-75CA-AC01180ED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31AA-630B-5FB4-B9D2-B662B35614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D31BF-D9E4-6949-888C-C6D6917AE1F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75F9C7-F8DB-7536-15EE-1675EA7D8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99882-AF52-C521-014A-579C44624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6C52E-4ACE-A544-BD2D-0383ADD3A9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4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94BFA-521C-E06B-699D-CED880428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0516D3-B672-C68D-7D6C-202D3D5B9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47B9CF-0B1F-5955-7C0E-023605965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D31BF-D9E4-6949-888C-C6D6917AE1F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79A152-E727-188F-9992-519F745D02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9A2095-EFB6-B33D-63ED-E7F0CD322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6C52E-4ACE-A544-BD2D-0383ADD3A9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769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E41C2-EDCA-DD6D-0318-5BC59E757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8C4BF-F5FF-1B06-4ADB-C06ECD74AF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7A7100-46F0-2BF5-3B39-803CF5CCD3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361FD-281A-B764-0A60-BC85CA35F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D31BF-D9E4-6949-888C-C6D6917AE1F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C9BA64-16E9-FE78-6D99-0F69C5CF3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80AE23-0A1D-9A65-DA19-4D141E0A2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6C52E-4ACE-A544-BD2D-0383ADD3A9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751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17587-31D5-E080-06E2-B75B978CF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ADF114-31F0-D3D0-6059-50350A6CDF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D09738-D041-7244-C7AD-A18CAE4C39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02A6C2-4207-FC76-740B-F1D199ABA5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532AF7-8532-E176-E4AF-AE29049F8C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352418-EC64-29FC-F21C-765A10323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D31BF-D9E4-6949-888C-C6D6917AE1F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A60160-B2FB-1677-DE91-C1C75861E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963193-5C27-CBCB-483C-2269D900F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6C52E-4ACE-A544-BD2D-0383ADD3A9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478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C2FD5-E3A5-B826-43B9-E015877D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C89CA6-3615-2313-5D84-FF15F4926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D31BF-D9E4-6949-888C-C6D6917AE1F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9240E2-8E5C-99AB-8F3A-9A495793E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9AA173-9D25-44FD-2096-B34BF1C50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6C52E-4ACE-A544-BD2D-0383ADD3A9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680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A54101-BA6D-7094-BC88-E8D3117C1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D31BF-D9E4-6949-888C-C6D6917AE1F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5BA157-036D-9C72-68F8-621734244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165D6A-3ECF-0129-1EAB-7B6114758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6C52E-4ACE-A544-BD2D-0383ADD3A9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961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3FD27-5DF1-C1FD-C9EF-E849F7BA1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19A76-CF7F-5896-0D20-BE1C2C5D1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8D5D8B-7E2A-6310-2A68-3381DF5F22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DCB26D-9BA2-70D8-4A0A-DE53AC1A7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D31BF-D9E4-6949-888C-C6D6917AE1F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808986-1FFE-D401-9B81-DC7D393A2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ABEBD-2064-36B1-8250-660E76487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6C52E-4ACE-A544-BD2D-0383ADD3A9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620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6ED05-EDD8-F65D-A715-13BDA46C1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8BE8E4-A25B-3130-AE8A-CCA2862D65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1F5EF6-C376-E659-A4A2-6C63219C5B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63413B-003B-43E6-1B41-1EB999858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D31BF-D9E4-6949-888C-C6D6917AE1F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B1FF16-30BE-24E6-5AE8-3E5B7AA2A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9D373A-CAC5-8C29-06DF-417F46E40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6C52E-4ACE-A544-BD2D-0383ADD3A9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923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BF16-DF62-D3F1-95FD-6A52B0BB2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9B67EE-D4EC-FFEB-42E9-D8CEACFCA5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45DADD-CEC4-78DD-6D3C-6B036A581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D31BF-D9E4-6949-888C-C6D6917AE1F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8BF349-750D-B80A-61EE-37F58F892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3E2C03-1684-C2A1-7DAB-A6D3279E6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6C52E-4ACE-A544-BD2D-0383ADD3A9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7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6A65EC-5450-C943-8749-83FBD710D9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149DDD-F3BE-43A5-E4B2-646670C48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39FE70-CA49-9201-6D91-01E74B841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D31BF-D9E4-6949-888C-C6D6917AE1F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35B8F0-15DB-07B7-AD90-09C4245D9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D3F857-E4A5-546E-11BE-E9FD5B454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6C52E-4ACE-A544-BD2D-0383ADD3A9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51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2DA771-7730-360B-0D64-85B756FD3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014497-F7C7-5951-95A0-EC8E6BA90D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573B0B-90B3-EB1E-90CD-67C912508A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1D31BF-D9E4-6949-888C-C6D6917AE1FA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390644-2927-96B7-FE2D-28E85FE46D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C2A2E-90FA-37CB-282A-4DDCFE0488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86C52E-4ACE-A544-BD2D-0383ADD3A9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225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Group of adults sitting in circle">
            <a:extLst>
              <a:ext uri="{FF2B5EF4-FFF2-40B4-BE49-F238E27FC236}">
                <a16:creationId xmlns:a16="http://schemas.microsoft.com/office/drawing/2014/main" id="{95826C60-C172-0A19-B1A1-B77F23EF7B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343" r="23298" b="2749"/>
          <a:stretch>
            <a:fillRect/>
          </a:stretch>
        </p:blipFill>
        <p:spPr>
          <a:xfrm>
            <a:off x="3809238" y="10"/>
            <a:ext cx="838276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294D16-4B5E-9BDD-3562-DDB887C66A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4441" y="896921"/>
            <a:ext cx="4736654" cy="13890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1800"/>
              <a:t> </a:t>
            </a:r>
            <a:r>
              <a:rPr lang="en-US" sz="2000"/>
              <a:t>Certificate of Higher Education in Health and Social care   </a:t>
            </a:r>
            <a:br>
              <a:rPr lang="en-US" sz="2000"/>
            </a:br>
            <a:br>
              <a:rPr lang="en-US" sz="1800"/>
            </a:br>
            <a:br>
              <a:rPr lang="en-US" sz="1800"/>
            </a:br>
            <a:r>
              <a:rPr lang="en-US" sz="1800"/>
              <a:t>Psychology in health and social care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CCDFED-A127-0627-C7A7-CB9F3D9BBA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Lecturer Name: Dr Pascal </a:t>
            </a:r>
            <a:r>
              <a:rPr lang="en-US" sz="1700" err="1"/>
              <a:t>Navelle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Module code:LCHS4010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Student Name: Tania Begum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Student ID:2441716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15847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man thinking in bed">
            <a:extLst>
              <a:ext uri="{FF2B5EF4-FFF2-40B4-BE49-F238E27FC236}">
                <a16:creationId xmlns:a16="http://schemas.microsoft.com/office/drawing/2014/main" id="{9CDCF649-DF17-EFA9-1B7C-C2475361D2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-7774" y="10"/>
            <a:ext cx="8394459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0803E-3CB8-1BAA-447B-9938D5477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400"/>
              <a:t>Piaget’s  Cognitive Development Theory </a:t>
            </a:r>
            <a:br>
              <a:rPr lang="en-US" sz="3400"/>
            </a:br>
            <a:endParaRPr lang="en-US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EC846-278D-9027-3B76-114497DE4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 dirty="0"/>
              <a:t>The way children’s thought processes and learning ability evolve as they age.</a:t>
            </a:r>
          </a:p>
          <a:p>
            <a:r>
              <a:rPr lang="en-US" sz="2000" dirty="0"/>
              <a:t>Development occurs in stages.</a:t>
            </a:r>
          </a:p>
          <a:p>
            <a:r>
              <a:rPr lang="en-US" sz="2000" dirty="0"/>
              <a:t>Children actively construct knowledge through experiences.</a:t>
            </a:r>
          </a:p>
          <a:p>
            <a:r>
              <a:rPr lang="en-US" sz="2000" dirty="0"/>
              <a:t>Cognitive development influences decision making and problem solving.</a:t>
            </a:r>
          </a:p>
        </p:txBody>
      </p:sp>
    </p:spTree>
    <p:extLst>
      <p:ext uri="{BB962C8B-B14F-4D97-AF65-F5344CB8AC3E}">
        <p14:creationId xmlns:p14="http://schemas.microsoft.com/office/powerpoint/2010/main" val="618119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un shining through four-leaf clover">
            <a:extLst>
              <a:ext uri="{FF2B5EF4-FFF2-40B4-BE49-F238E27FC236}">
                <a16:creationId xmlns:a16="http://schemas.microsoft.com/office/drawing/2014/main" id="{78EE8584-1C07-9413-16E4-4C85A7E6E2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3289" b="9091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F33CC3-838E-6E3B-61BB-4BF90C8F5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>
                <a:solidFill>
                  <a:schemeClr val="bg1"/>
                </a:solidFill>
              </a:rPr>
              <a:t>Piaget’s Four Stages: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9EC4C-C228-193A-9D77-A0C06F15D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700" dirty="0">
                <a:solidFill>
                  <a:schemeClr val="bg1"/>
                </a:solidFill>
              </a:rPr>
              <a:t>Infancy stage(0-2 years)</a:t>
            </a:r>
          </a:p>
          <a:p>
            <a:r>
              <a:rPr lang="en-US" sz="1700" dirty="0">
                <a:solidFill>
                  <a:schemeClr val="bg1"/>
                </a:solidFill>
              </a:rPr>
              <a:t>Early childhood stage(2-7 years)</a:t>
            </a:r>
          </a:p>
          <a:p>
            <a:r>
              <a:rPr lang="en-US" sz="1700" dirty="0">
                <a:solidFill>
                  <a:schemeClr val="bg1"/>
                </a:solidFill>
              </a:rPr>
              <a:t>Middle childhood stage (7-11 years)</a:t>
            </a:r>
          </a:p>
          <a:p>
            <a:r>
              <a:rPr lang="en-US" sz="1700" dirty="0">
                <a:solidFill>
                  <a:schemeClr val="bg1"/>
                </a:solidFill>
              </a:rPr>
              <a:t>Abstract reasoning stage (12+ years)</a:t>
            </a:r>
          </a:p>
          <a:p>
            <a:pPr marL="0" indent="0">
              <a:buNone/>
            </a:pPr>
            <a:endParaRPr lang="en-US" sz="1700" dirty="0">
              <a:solidFill>
                <a:schemeClr val="bg1"/>
              </a:solidFill>
            </a:endParaRPr>
          </a:p>
          <a:p>
            <a:r>
              <a:rPr lang="en-US" sz="1700" dirty="0">
                <a:solidFill>
                  <a:schemeClr val="bg1"/>
                </a:solidFill>
              </a:rPr>
              <a:t>Jenny is in abstract reasoning  stage.</a:t>
            </a:r>
          </a:p>
          <a:p>
            <a:endParaRPr lang="en-US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034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looking at a computer screen">
            <a:extLst>
              <a:ext uri="{FF2B5EF4-FFF2-40B4-BE49-F238E27FC236}">
                <a16:creationId xmlns:a16="http://schemas.microsoft.com/office/drawing/2014/main" id="{79F00FF0-4847-EF1A-351D-AE6ED56449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6" r="21703" b="9091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7605A1-D8D5-7BBF-55B0-43A525976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Formal operational stage</a:t>
            </a:r>
            <a:br>
              <a:rPr lang="en-US" sz="2400">
                <a:solidFill>
                  <a:schemeClr val="bg1"/>
                </a:solidFill>
              </a:rPr>
            </a:br>
            <a:endParaRPr lang="en-US" sz="2400">
              <a:solidFill>
                <a:schemeClr val="bg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8F4E116A-3EA2-6C03-9A58-23BE6815D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700">
                <a:solidFill>
                  <a:schemeClr val="bg1"/>
                </a:solidFill>
              </a:rPr>
              <a:t>• Ability to think logically and abstractly.</a:t>
            </a:r>
          </a:p>
          <a:p>
            <a:pPr marL="0" indent="0">
              <a:buNone/>
            </a:pPr>
            <a:r>
              <a:rPr lang="en-US" sz="1700">
                <a:solidFill>
                  <a:schemeClr val="bg1"/>
                </a:solidFill>
              </a:rPr>
              <a:t>•Improved problem-solving skills.</a:t>
            </a:r>
          </a:p>
          <a:p>
            <a:pPr marL="0" indent="0">
              <a:buNone/>
            </a:pPr>
            <a:r>
              <a:rPr lang="en-US" sz="1700">
                <a:solidFill>
                  <a:schemeClr val="bg1"/>
                </a:solidFill>
              </a:rPr>
              <a:t>• Ability to plan for the future.</a:t>
            </a:r>
          </a:p>
          <a:p>
            <a:pPr marL="0" indent="0">
              <a:buNone/>
            </a:pPr>
            <a:r>
              <a:rPr lang="en-US" sz="1700">
                <a:solidFill>
                  <a:schemeClr val="bg1"/>
                </a:solidFill>
              </a:rPr>
              <a:t>• Understanding complex emotional situations.</a:t>
            </a:r>
          </a:p>
        </p:txBody>
      </p:sp>
    </p:spTree>
    <p:extLst>
      <p:ext uri="{BB962C8B-B14F-4D97-AF65-F5344CB8AC3E}">
        <p14:creationId xmlns:p14="http://schemas.microsoft.com/office/powerpoint/2010/main" val="2636436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Woman using a laptop">
            <a:extLst>
              <a:ext uri="{FF2B5EF4-FFF2-40B4-BE49-F238E27FC236}">
                <a16:creationId xmlns:a16="http://schemas.microsoft.com/office/drawing/2014/main" id="{FCF9FBF9-725D-4B12-C145-C46719B03B8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73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C5B67D-A661-B990-7EE9-4B22F622F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5155263" cy="557189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Application to Jenny’s Situation</a:t>
            </a:r>
            <a:br>
              <a:rPr lang="en-US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1CFA1-58EA-ED9C-2D90-F966246E0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5" y="557189"/>
            <a:ext cx="5158424" cy="557189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20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• Jenny uses problem-solving skills to manage caring tasks.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•Early responsibilities may increase maturity.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•Stress may affect concentration and learning.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•Limited time for schoolwork may impact academic progress.</a:t>
            </a:r>
          </a:p>
        </p:txBody>
      </p:sp>
    </p:spTree>
    <p:extLst>
      <p:ext uri="{BB962C8B-B14F-4D97-AF65-F5344CB8AC3E}">
        <p14:creationId xmlns:p14="http://schemas.microsoft.com/office/powerpoint/2010/main" val="3759842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lant growing in the gaps of a path">
            <a:extLst>
              <a:ext uri="{FF2B5EF4-FFF2-40B4-BE49-F238E27FC236}">
                <a16:creationId xmlns:a16="http://schemas.microsoft.com/office/drawing/2014/main" id="{D95F84D7-9C53-89B8-FFC1-AA08D812EDC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5213" b="9236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4653A4-DE7E-A556-BF18-91E2DA18E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5155263" cy="557189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Nature and Nurture Influences</a:t>
            </a:r>
            <a:br>
              <a:rPr lang="en-US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DB800-D5D7-E122-2ABD-9A0E57DED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5" y="557189"/>
            <a:ext cx="5158424" cy="557189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•Biological (Nature):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• Brain development during adolescence.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• Emotional changes linked to hormones.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• Environmental (Nurture):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• Bereavement and caring responsibilities.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• School and social support.</a:t>
            </a:r>
          </a:p>
        </p:txBody>
      </p:sp>
    </p:spTree>
    <p:extLst>
      <p:ext uri="{BB962C8B-B14F-4D97-AF65-F5344CB8AC3E}">
        <p14:creationId xmlns:p14="http://schemas.microsoft.com/office/powerpoint/2010/main" val="23341917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Teacher explaining molecules to class">
            <a:extLst>
              <a:ext uri="{FF2B5EF4-FFF2-40B4-BE49-F238E27FC236}">
                <a16:creationId xmlns:a16="http://schemas.microsoft.com/office/drawing/2014/main" id="{6DBCF734-8B28-01BC-6650-22F1D64038F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b="1573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E6BAE7-B8C9-8B7B-A125-2EA81FBFD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5155263" cy="557189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Practical Support Strategies</a:t>
            </a:r>
            <a:br>
              <a:rPr lang="en-US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97277-EEE2-2ED4-3CF4-4DD264FAF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5" y="557189"/>
            <a:ext cx="5158424" cy="5571899"/>
          </a:xfrm>
        </p:spPr>
        <p:txBody>
          <a:bodyPr anchor="ctr">
            <a:normAutofit/>
          </a:bodyPr>
          <a:lstStyle/>
          <a:p>
            <a:pPr marL="457200" lvl="1" indent="0">
              <a:buNone/>
            </a:pPr>
            <a:r>
              <a:rPr lang="en-US" sz="2000">
                <a:solidFill>
                  <a:srgbClr val="FFFFFF"/>
                </a:solidFill>
              </a:rPr>
              <a:t>• Provide structured learning support.</a:t>
            </a:r>
          </a:p>
          <a:p>
            <a:pPr marL="457200" lvl="1" indent="0">
              <a:buNone/>
            </a:pPr>
            <a:r>
              <a:rPr lang="en-US" sz="2000">
                <a:solidFill>
                  <a:srgbClr val="FFFFFF"/>
                </a:solidFill>
              </a:rPr>
              <a:t>• Break tasks into manageable steps.</a:t>
            </a:r>
          </a:p>
          <a:p>
            <a:pPr marL="457200" lvl="1" indent="0">
              <a:buNone/>
            </a:pPr>
            <a:r>
              <a:rPr lang="en-US" sz="2000">
                <a:solidFill>
                  <a:srgbClr val="FFFFFF"/>
                </a:solidFill>
              </a:rPr>
              <a:t>• Encourage problem-solving activities.</a:t>
            </a:r>
          </a:p>
          <a:p>
            <a:pPr marL="457200" lvl="1" indent="0">
              <a:buNone/>
            </a:pPr>
            <a:r>
              <a:rPr lang="en-US" sz="2000">
                <a:solidFill>
                  <a:srgbClr val="FFFFFF"/>
                </a:solidFill>
              </a:rPr>
              <a:t>• School support for homework deadlines.</a:t>
            </a:r>
          </a:p>
          <a:p>
            <a:pPr marL="457200" lvl="1" indent="0">
              <a:buNone/>
            </a:pPr>
            <a:r>
              <a:rPr lang="en-US" sz="2000">
                <a:solidFill>
                  <a:srgbClr val="FFFFFF"/>
                </a:solidFill>
              </a:rPr>
              <a:t>• Young carer support services.</a:t>
            </a:r>
          </a:p>
        </p:txBody>
      </p:sp>
    </p:spTree>
    <p:extLst>
      <p:ext uri="{BB962C8B-B14F-4D97-AF65-F5344CB8AC3E}">
        <p14:creationId xmlns:p14="http://schemas.microsoft.com/office/powerpoint/2010/main" val="10696958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8" name="Rectangle 387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Hands moving forward">
            <a:extLst>
              <a:ext uri="{FF2B5EF4-FFF2-40B4-BE49-F238E27FC236}">
                <a16:creationId xmlns:a16="http://schemas.microsoft.com/office/drawing/2014/main" id="{F01BDC40-CD93-B885-6763-0738E789890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23655" b="10169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CF1636-17FA-3F58-2457-20B6818FF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70"/>
            <a:ext cx="5155261" cy="407204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Evaluation of Piaget’s Theory</a:t>
            </a:r>
            <a:br>
              <a:rPr lang="en-US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FDD31-202F-9B64-B959-92663A5F7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5986" y="1671566"/>
            <a:ext cx="5170861" cy="40720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*Strength: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• Explains stages of cognitive development clearly.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• Useful for understanding learning needs.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*Limitations: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•• Underestimates social influences on learning.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•• Development may not always occur in fixed stages.</a:t>
            </a:r>
          </a:p>
        </p:txBody>
      </p:sp>
    </p:spTree>
    <p:extLst>
      <p:ext uri="{BB962C8B-B14F-4D97-AF65-F5344CB8AC3E}">
        <p14:creationId xmlns:p14="http://schemas.microsoft.com/office/powerpoint/2010/main" val="3395153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yeglasses resting on stack of books">
            <a:extLst>
              <a:ext uri="{FF2B5EF4-FFF2-40B4-BE49-F238E27FC236}">
                <a16:creationId xmlns:a16="http://schemas.microsoft.com/office/drawing/2014/main" id="{64712AF6-9BFC-6EBD-7774-38A37E2843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73" r="23289" b="4418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49CA5-A50B-345F-DF24-FFE97FB0D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References (Harvard Style)</a:t>
            </a:r>
            <a:br>
              <a:rPr lang="en-US" sz="2400">
                <a:solidFill>
                  <a:schemeClr val="bg1"/>
                </a:solidFill>
              </a:rPr>
            </a:br>
            <a:endParaRPr lang="en-US" sz="2400">
              <a:solidFill>
                <a:schemeClr val="bg1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D4984-D5A8-992B-1D52-3C959F719F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1400">
              <a:solidFill>
                <a:schemeClr val="bg1"/>
              </a:solidFill>
            </a:endParaRPr>
          </a:p>
          <a:p>
            <a:r>
              <a:rPr lang="en-US" sz="1400">
                <a:solidFill>
                  <a:schemeClr val="bg1"/>
                </a:solidFill>
              </a:rPr>
              <a:t>Piaget, J. (1952) The Origins of Intelligence in Children. New York: International Universities Press.</a:t>
            </a:r>
          </a:p>
          <a:p>
            <a:r>
              <a:rPr lang="en-US" sz="1400">
                <a:solidFill>
                  <a:schemeClr val="bg1"/>
                </a:solidFill>
              </a:rPr>
              <a:t>Piaget, J. (1972) The Psychology of the Child. New York: Basic Books.</a:t>
            </a:r>
          </a:p>
          <a:p>
            <a:r>
              <a:rPr lang="en-US" sz="1400">
                <a:solidFill>
                  <a:schemeClr val="bg1"/>
                </a:solidFill>
              </a:rPr>
              <a:t>Becker, S. (2007) Global Social Policy, 7(1), pp. 23–50.</a:t>
            </a:r>
          </a:p>
          <a:p>
            <a:r>
              <a:rPr lang="en-US" sz="1400">
                <a:solidFill>
                  <a:schemeClr val="bg1"/>
                </a:solidFill>
              </a:rPr>
              <a:t>Aldridge, J. and Becker, S. (2003) Children Caring for Parents with Mental Illness. Bristol: Policy Press.</a:t>
            </a:r>
          </a:p>
        </p:txBody>
      </p:sp>
    </p:spTree>
    <p:extLst>
      <p:ext uri="{BB962C8B-B14F-4D97-AF65-F5344CB8AC3E}">
        <p14:creationId xmlns:p14="http://schemas.microsoft.com/office/powerpoint/2010/main" val="32345583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395</Words>
  <Application>Microsoft Macintosh PowerPoint</Application>
  <PresentationFormat>Widescreen</PresentationFormat>
  <Paragraphs>56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 Certificate of Higher Education in Health and Social care      Psychology in health and social care</vt:lpstr>
      <vt:lpstr>Piaget’s  Cognitive Development Theory  </vt:lpstr>
      <vt:lpstr>Piaget’s Four Stages:</vt:lpstr>
      <vt:lpstr>Formal operational stage </vt:lpstr>
      <vt:lpstr>Application to Jenny’s Situation </vt:lpstr>
      <vt:lpstr>Nature and Nurture Influences </vt:lpstr>
      <vt:lpstr>Practical Support Strategies </vt:lpstr>
      <vt:lpstr>Evaluation of Piaget’s Theory </vt:lpstr>
      <vt:lpstr>References (Harvard Style)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Tania Begum (2441716)</dc:creator>
  <cp:lastModifiedBy>Tania Begum (2441716)</cp:lastModifiedBy>
  <cp:revision>1</cp:revision>
  <dcterms:created xsi:type="dcterms:W3CDTF">2026-03-14T17:11:45Z</dcterms:created>
  <dcterms:modified xsi:type="dcterms:W3CDTF">2026-03-15T15:48:00Z</dcterms:modified>
</cp:coreProperties>
</file>