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16"/>
  </p:notesMasterIdLst>
  <p:sldIdLst>
    <p:sldId id="256" r:id="rId5"/>
    <p:sldId id="258" r:id="rId6"/>
    <p:sldId id="257" r:id="rId7"/>
    <p:sldId id="259" r:id="rId8"/>
    <p:sldId id="260" r:id="rId9"/>
    <p:sldId id="261" r:id="rId10"/>
    <p:sldId id="262" r:id="rId11"/>
    <p:sldId id="263" r:id="rId12"/>
    <p:sldId id="264" r:id="rId13"/>
    <p:sldId id="265"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898EC7-E70A-428C-855F-2DADF24DDDD2}" v="4" dt="2026-06-14T15:04:46.6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8" d="100"/>
          <a:sy n="78" d="100"/>
        </p:scale>
        <p:origin x="87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310BE9-0C63-46AD-8B9D-A1FD447906E9}" type="datetimeFigureOut">
              <a:rPr lang="en-IN" smtClean="0"/>
              <a:t>14-06-2026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C62E64-2714-4EA6-AA26-6827115A0347}" type="slidenum">
              <a:rPr lang="en-IN" smtClean="0"/>
              <a:t>‹#›</a:t>
            </a:fld>
            <a:endParaRPr lang="en-IN"/>
          </a:p>
        </p:txBody>
      </p:sp>
    </p:spTree>
    <p:extLst>
      <p:ext uri="{BB962C8B-B14F-4D97-AF65-F5344CB8AC3E}">
        <p14:creationId xmlns:p14="http://schemas.microsoft.com/office/powerpoint/2010/main" val="2739778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a:solidFill>
                  <a:schemeClr val="tx1"/>
                </a:solidFill>
                <a:effectLst/>
                <a:latin typeface="+mn-lt"/>
                <a:ea typeface="+mn-ea"/>
                <a:cs typeface="+mn-cs"/>
              </a:rPr>
              <a:t>Introduction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Psychology plays a crucial role in health and social care by bridging the physical, emotional, and mental health of patients and improving their well-being (</a:t>
            </a:r>
            <a:r>
              <a:rPr lang="en-GB" sz="1200" kern="1200" dirty="0">
                <a:solidFill>
                  <a:schemeClr val="tx1"/>
                </a:solidFill>
                <a:effectLst/>
                <a:latin typeface="+mn-lt"/>
                <a:ea typeface="+mn-ea"/>
                <a:cs typeface="+mn-cs"/>
              </a:rPr>
              <a:t>Abraham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2024)</a:t>
            </a:r>
            <a:r>
              <a:rPr lang="en-IN" sz="1200" kern="1200" dirty="0">
                <a:solidFill>
                  <a:schemeClr val="tx1"/>
                </a:solidFill>
                <a:effectLst/>
                <a:latin typeface="+mn-lt"/>
                <a:ea typeface="+mn-ea"/>
                <a:cs typeface="+mn-cs"/>
              </a:rPr>
              <a:t>. Caregivers allow patients to navigate the emotional weight of long-term diseases, disabilities, and chronic pain. Here, in this context, Isaac’s mother deals with a lack of social support, low confidence and postnatal depression. Due to the shifting location of the family and unstable childcare management, his early development and attachment security have been disrupted. The main purpose of this study is to analyse the impact of early experiences of Isaac on his development and propose a suitable strategy informed by the psychological theory. </a:t>
            </a: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3</a:t>
            </a:fld>
            <a:endParaRPr lang="en-IN"/>
          </a:p>
        </p:txBody>
      </p:sp>
    </p:spTree>
    <p:extLst>
      <p:ext uri="{BB962C8B-B14F-4D97-AF65-F5344CB8AC3E}">
        <p14:creationId xmlns:p14="http://schemas.microsoft.com/office/powerpoint/2010/main" val="1853594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a:solidFill>
                  <a:schemeClr val="tx1"/>
                </a:solidFill>
                <a:effectLst/>
                <a:latin typeface="+mn-lt"/>
                <a:ea typeface="+mn-ea"/>
                <a:cs typeface="+mn-cs"/>
              </a:rPr>
              <a:t>Lifespan Development Theory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Russian Psychologist Lev Vygotsky has formulated the Sociocultural theory to define the impact of social interactions and cultural factors on learning and development </a:t>
            </a:r>
            <a:r>
              <a:rPr lang="en-US" sz="1200" kern="1200" dirty="0">
                <a:solidFill>
                  <a:schemeClr val="tx1"/>
                </a:solidFill>
                <a:effectLst/>
                <a:latin typeface="+mn-lt"/>
                <a:ea typeface="+mn-ea"/>
                <a:cs typeface="+mn-cs"/>
              </a:rPr>
              <a:t>(Cherry, 2026)</a:t>
            </a:r>
            <a:r>
              <a:rPr lang="en-IN" sz="1200" kern="1200" dirty="0">
                <a:solidFill>
                  <a:schemeClr val="tx1"/>
                </a:solidFill>
                <a:effectLst/>
                <a:latin typeface="+mn-lt"/>
                <a:ea typeface="+mn-ea"/>
                <a:cs typeface="+mn-cs"/>
              </a:rPr>
              <a:t>. This theory depends on three core concepts, such as zone of proximal development, more knowledgeable other and cultural tools. Vygotsky’s theory focuses on evaluating the performance of learners with supportive guidance instead of assessing their own functions. </a:t>
            </a: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4</a:t>
            </a:fld>
            <a:endParaRPr lang="en-IN"/>
          </a:p>
        </p:txBody>
      </p:sp>
    </p:spTree>
    <p:extLst>
      <p:ext uri="{BB962C8B-B14F-4D97-AF65-F5344CB8AC3E}">
        <p14:creationId xmlns:p14="http://schemas.microsoft.com/office/powerpoint/2010/main" val="168215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a:solidFill>
                  <a:schemeClr val="tx1"/>
                </a:solidFill>
                <a:effectLst/>
                <a:latin typeface="+mn-lt"/>
                <a:ea typeface="+mn-ea"/>
                <a:cs typeface="+mn-cs"/>
              </a:rPr>
              <a:t>Clear explanation of the theory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Sociocultural theory suggests that social and cognitive development are inherently social processes where children learn through active interactions with their culture, environment and people around them. Cognitive functions of an individual develop through cultural context and social relationships rather than isolated exploration </a:t>
            </a:r>
            <a:r>
              <a:rPr lang="en-US" sz="1200" kern="1200" dirty="0">
                <a:solidFill>
                  <a:schemeClr val="tx1"/>
                </a:solidFill>
                <a:effectLst/>
                <a:latin typeface="+mn-lt"/>
                <a:ea typeface="+mn-ea"/>
                <a:cs typeface="+mn-cs"/>
              </a:rPr>
              <a:t>(McLeod, 2025)</a:t>
            </a:r>
            <a:r>
              <a:rPr lang="en-IN" sz="1200" kern="1200" dirty="0">
                <a:solidFill>
                  <a:schemeClr val="tx1"/>
                </a:solidFill>
                <a:effectLst/>
                <a:latin typeface="+mn-lt"/>
                <a:ea typeface="+mn-ea"/>
                <a:cs typeface="+mn-cs"/>
              </a:rPr>
              <a:t>. The utilisation of this theory is crucial for supporting the multiagency early help plan for Isaac. This is the most suitable framework to address the separation anxiety of Isaac, alongside his social withdrawal and language delays, by prioritising his need for collaborative play and secure relationships. </a:t>
            </a: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5</a:t>
            </a:fld>
            <a:endParaRPr lang="en-IN"/>
          </a:p>
        </p:txBody>
      </p:sp>
    </p:spTree>
    <p:extLst>
      <p:ext uri="{BB962C8B-B14F-4D97-AF65-F5344CB8AC3E}">
        <p14:creationId xmlns:p14="http://schemas.microsoft.com/office/powerpoint/2010/main" val="1066419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a:solidFill>
                  <a:schemeClr val="tx1"/>
                </a:solidFill>
                <a:effectLst/>
                <a:latin typeface="+mn-lt"/>
                <a:ea typeface="+mn-ea"/>
                <a:cs typeface="+mn-cs"/>
              </a:rPr>
              <a:t>Application of the theory to Isaac’s experiences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As children learn through interactions with an MKO, the disrupted childcare of Isaac hinders his ability to build consistent learning routines. Relocation interrupts his stable relationships with the neighbourhood, which are required to learn a new language and self-regulation. Language delays of Isaac directly impact his ability to regulate his emotions and join peer groups </a:t>
            </a:r>
            <a:r>
              <a:rPr lang="en-US" sz="1200" kern="1200" dirty="0">
                <a:solidFill>
                  <a:schemeClr val="tx1"/>
                </a:solidFill>
                <a:effectLst/>
                <a:latin typeface="+mn-lt"/>
                <a:ea typeface="+mn-ea"/>
                <a:cs typeface="+mn-cs"/>
              </a:rPr>
              <a:t>(Eske, 2023)</a:t>
            </a:r>
            <a:r>
              <a:rPr lang="en-IN" sz="1200" kern="1200" dirty="0">
                <a:solidFill>
                  <a:schemeClr val="tx1"/>
                </a:solidFill>
                <a:effectLst/>
                <a:latin typeface="+mn-lt"/>
                <a:ea typeface="+mn-ea"/>
                <a:cs typeface="+mn-cs"/>
              </a:rPr>
              <a:t>. Due to the lack of confidence and communication, Isaac struggles to negotiate social scenarios independently with clinginess and withdrawn behaviours.</a:t>
            </a: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6</a:t>
            </a:fld>
            <a:endParaRPr lang="en-IN"/>
          </a:p>
        </p:txBody>
      </p:sp>
    </p:spTree>
    <p:extLst>
      <p:ext uri="{BB962C8B-B14F-4D97-AF65-F5344CB8AC3E}">
        <p14:creationId xmlns:p14="http://schemas.microsoft.com/office/powerpoint/2010/main" val="3790142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a:solidFill>
                  <a:schemeClr val="tx1"/>
                </a:solidFill>
                <a:effectLst/>
                <a:latin typeface="+mn-lt"/>
                <a:ea typeface="+mn-ea"/>
                <a:cs typeface="+mn-cs"/>
              </a:rPr>
              <a:t>Consideration of nature and nurture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inconsistent childcare and relocation of the family have made his life unpredictable and hindered his ability to handle sudden changes. Postnatal depression and low confidence in his mother impact the emotional security of the 4-year-old child </a:t>
            </a:r>
            <a:r>
              <a:rPr lang="en-US" sz="1200" kern="1200" dirty="0">
                <a:solidFill>
                  <a:schemeClr val="tx1"/>
                </a:solidFill>
                <a:effectLst/>
                <a:latin typeface="+mn-lt"/>
                <a:ea typeface="+mn-ea"/>
                <a:cs typeface="+mn-cs"/>
              </a:rPr>
              <a:t>(Woods, 2026)</a:t>
            </a:r>
            <a:r>
              <a:rPr lang="en-IN" sz="1200" kern="1200" dirty="0">
                <a:solidFill>
                  <a:schemeClr val="tx1"/>
                </a:solidFill>
                <a:effectLst/>
                <a:latin typeface="+mn-lt"/>
                <a:ea typeface="+mn-ea"/>
                <a:cs typeface="+mn-cs"/>
              </a:rPr>
              <a:t>. The lack of community networks and extended family prevent Isaac from practising social interactions with peers outside the home. Maternal depression and prolonged separation distress of the young child can enhance their cortisol levels and interrupt the neurological pathways regarding language development, social play and emotional regulation. The withdrawn behaviours of Issac directly reflect a highly sensitive temperament which is elevated by environmental instability. </a:t>
            </a: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7</a:t>
            </a:fld>
            <a:endParaRPr lang="en-IN"/>
          </a:p>
        </p:txBody>
      </p:sp>
    </p:spTree>
    <p:extLst>
      <p:ext uri="{BB962C8B-B14F-4D97-AF65-F5344CB8AC3E}">
        <p14:creationId xmlns:p14="http://schemas.microsoft.com/office/powerpoint/2010/main" val="915005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a:solidFill>
                  <a:schemeClr val="tx1"/>
                </a:solidFill>
                <a:effectLst/>
                <a:latin typeface="+mn-lt"/>
                <a:ea typeface="+mn-ea"/>
                <a:cs typeface="+mn-cs"/>
              </a:rPr>
              <a:t>Practical and theory-informed strategies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 key person approach should be implemented, who will greet Isaac and his mother daily, and offer them a safe base (</a:t>
            </a:r>
            <a:r>
              <a:rPr lang="en-GB" sz="1200" kern="1200" dirty="0">
                <a:solidFill>
                  <a:schemeClr val="tx1"/>
                </a:solidFill>
                <a:effectLst/>
                <a:latin typeface="+mn-lt"/>
                <a:ea typeface="+mn-ea"/>
                <a:cs typeface="+mn-cs"/>
              </a:rPr>
              <a:t>Cooper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2024)</a:t>
            </a:r>
            <a:r>
              <a:rPr lang="en-IN" sz="1200" kern="1200" dirty="0">
                <a:solidFill>
                  <a:schemeClr val="tx1"/>
                </a:solidFill>
                <a:effectLst/>
                <a:latin typeface="+mn-lt"/>
                <a:ea typeface="+mn-ea"/>
                <a:cs typeface="+mn-cs"/>
              </a:rPr>
              <a:t>. Through the introduction of small group play, practitioners can pair Isaac with a socially confident peer to help him communicate his feelings and build emotional regulation. Vygotsky states that providing an MKO in the form of a peer can create ZPD for the child and allow him to practice social interactions beyond his current independent capabilities. Care practitioners should engage Isaac in 1-to-1 interactions to accelerate his vocabulary and speech development (</a:t>
            </a:r>
            <a:r>
              <a:rPr lang="en-GB" sz="1200" kern="1200" dirty="0">
                <a:solidFill>
                  <a:schemeClr val="tx1"/>
                </a:solidFill>
                <a:effectLst/>
                <a:latin typeface="+mn-lt"/>
                <a:ea typeface="+mn-ea"/>
                <a:cs typeface="+mn-cs"/>
              </a:rPr>
              <a:t>Boster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2024)</a:t>
            </a:r>
            <a:r>
              <a:rPr lang="en-IN" sz="1200" kern="1200" dirty="0">
                <a:solidFill>
                  <a:schemeClr val="tx1"/>
                </a:solidFill>
                <a:effectLst/>
                <a:latin typeface="+mn-lt"/>
                <a:ea typeface="+mn-ea"/>
                <a:cs typeface="+mn-cs"/>
              </a:rPr>
              <a:t>. As per the viewpoint of Vygotsky, language is a primary cultural tool that may assist Isaac to turn external social speech into internal mental reasoning.  </a:t>
            </a: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8</a:t>
            </a:fld>
            <a:endParaRPr lang="en-IN"/>
          </a:p>
        </p:txBody>
      </p:sp>
    </p:spTree>
    <p:extLst>
      <p:ext uri="{BB962C8B-B14F-4D97-AF65-F5344CB8AC3E}">
        <p14:creationId xmlns:p14="http://schemas.microsoft.com/office/powerpoint/2010/main" val="2555098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a:solidFill>
                  <a:schemeClr val="tx1"/>
                </a:solidFill>
                <a:effectLst/>
                <a:latin typeface="+mn-lt"/>
                <a:ea typeface="+mn-ea"/>
                <a:cs typeface="+mn-cs"/>
              </a:rPr>
              <a:t>Critical evaluation of the theory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zone of proximal development allows practitioners to assess the independent limits of Isaac and scaffold his learning (</a:t>
            </a:r>
            <a:r>
              <a:rPr lang="en-GB" sz="1200" kern="1200" dirty="0">
                <a:solidFill>
                  <a:schemeClr val="tx1"/>
                </a:solidFill>
                <a:effectLst/>
                <a:latin typeface="+mn-lt"/>
                <a:ea typeface="+mn-ea"/>
                <a:cs typeface="+mn-cs"/>
              </a:rPr>
              <a:t>Sellberg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2022)</a:t>
            </a:r>
            <a:r>
              <a:rPr lang="en-IN" sz="1200" kern="1200" dirty="0">
                <a:solidFill>
                  <a:schemeClr val="tx1"/>
                </a:solidFill>
                <a:effectLst/>
                <a:latin typeface="+mn-lt"/>
                <a:ea typeface="+mn-ea"/>
                <a:cs typeface="+mn-cs"/>
              </a:rPr>
              <a:t>. They can break down complex group tasks into manageable steps by using supportive interactions with the mother. Role-playing activities provide a safe space for the child to practice language and regulate his emotions. Vygotsky heavily prioritises cultural and social transmission that underplays internal neurological and biological factors. Sleep issues and Isaac's clinginess could stem from a physical need instead of a social gap, which requires a broader multiagency screening (</a:t>
            </a:r>
            <a:r>
              <a:rPr lang="en-GB" sz="1200" kern="1200" dirty="0">
                <a:solidFill>
                  <a:schemeClr val="tx1"/>
                </a:solidFill>
                <a:effectLst/>
                <a:latin typeface="+mn-lt"/>
                <a:ea typeface="+mn-ea"/>
                <a:cs typeface="+mn-cs"/>
              </a:rPr>
              <a:t>Harland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2022)</a:t>
            </a:r>
            <a:r>
              <a:rPr lang="en-IN" sz="1200" kern="1200" dirty="0">
                <a:solidFill>
                  <a:schemeClr val="tx1"/>
                </a:solidFill>
                <a:effectLst/>
                <a:latin typeface="+mn-lt"/>
                <a:ea typeface="+mn-ea"/>
                <a:cs typeface="+mn-cs"/>
              </a:rPr>
              <a:t>. Practitioners need to integrate the cultural background and family traditions of Isaac into his classroom settings to build his confidence in engaging with the local London services.</a:t>
            </a: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9</a:t>
            </a:fld>
            <a:endParaRPr lang="en-IN"/>
          </a:p>
        </p:txBody>
      </p:sp>
    </p:spTree>
    <p:extLst>
      <p:ext uri="{BB962C8B-B14F-4D97-AF65-F5344CB8AC3E}">
        <p14:creationId xmlns:p14="http://schemas.microsoft.com/office/powerpoint/2010/main" val="2288045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a:solidFill>
                  <a:schemeClr val="tx1"/>
                </a:solidFill>
                <a:effectLst/>
                <a:latin typeface="+mn-lt"/>
                <a:ea typeface="+mn-ea"/>
                <a:cs typeface="+mn-cs"/>
              </a:rPr>
              <a:t>Conclusion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above-mentioned presentation has clearly explained the concept and significance of Vygotsky’s Sociocultural Theory in care settings. Language delays, emotional responses, disrupted childcare, and limited social interactions influence his well-being and development. Based on the environmental and biological influences, some supportive strategies have been illustrated here, along with the critical evaluation of the theory. </a:t>
            </a: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10</a:t>
            </a:fld>
            <a:endParaRPr lang="en-IN"/>
          </a:p>
        </p:txBody>
      </p:sp>
    </p:spTree>
    <p:extLst>
      <p:ext uri="{BB962C8B-B14F-4D97-AF65-F5344CB8AC3E}">
        <p14:creationId xmlns:p14="http://schemas.microsoft.com/office/powerpoint/2010/main" val="521913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dirty="0">
                <a:solidFill>
                  <a:schemeClr val="tx1"/>
                </a:solidFill>
                <a:effectLst/>
                <a:latin typeface="+mn-lt"/>
                <a:ea typeface="+mn-ea"/>
                <a:cs typeface="+mn-cs"/>
              </a:rPr>
              <a:t>References</a:t>
            </a:r>
          </a:p>
          <a:p>
            <a:r>
              <a:rPr lang="en-GB" sz="1200" kern="1200" dirty="0">
                <a:solidFill>
                  <a:schemeClr val="tx1"/>
                </a:solidFill>
                <a:effectLst/>
                <a:latin typeface="+mn-lt"/>
                <a:ea typeface="+mn-ea"/>
                <a:cs typeface="+mn-cs"/>
              </a:rPr>
              <a:t>Abraham, C., Conner, M., Jones, F. and O'Connor, D. (2024) </a:t>
            </a:r>
            <a:r>
              <a:rPr lang="en-GB" sz="1200" i="1" kern="1200" dirty="0">
                <a:solidFill>
                  <a:schemeClr val="tx1"/>
                </a:solidFill>
                <a:effectLst/>
                <a:latin typeface="+mn-lt"/>
                <a:ea typeface="+mn-ea"/>
                <a:cs typeface="+mn-cs"/>
              </a:rPr>
              <a:t>Health psychology</a:t>
            </a:r>
            <a:r>
              <a:rPr lang="en-GB" sz="1200" kern="1200" dirty="0">
                <a:solidFill>
                  <a:schemeClr val="tx1"/>
                </a:solidFill>
                <a:effectLst/>
                <a:latin typeface="+mn-lt"/>
                <a:ea typeface="+mn-ea"/>
                <a:cs typeface="+mn-cs"/>
              </a:rPr>
              <a:t>. Routledge.</a:t>
            </a:r>
            <a:endParaRPr lang="en-IN"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Bodrova</a:t>
            </a:r>
            <a:r>
              <a:rPr lang="en-GB" sz="1200" kern="1200" dirty="0">
                <a:solidFill>
                  <a:schemeClr val="tx1"/>
                </a:solidFill>
                <a:effectLst/>
                <a:latin typeface="+mn-lt"/>
                <a:ea typeface="+mn-ea"/>
                <a:cs typeface="+mn-cs"/>
              </a:rPr>
              <a:t>, E. and Leong, D. (2024) </a:t>
            </a:r>
            <a:r>
              <a:rPr lang="en-GB" sz="1200" i="1" kern="1200" dirty="0">
                <a:solidFill>
                  <a:schemeClr val="tx1"/>
                </a:solidFill>
                <a:effectLst/>
                <a:latin typeface="+mn-lt"/>
                <a:ea typeface="+mn-ea"/>
                <a:cs typeface="+mn-cs"/>
              </a:rPr>
              <a:t>Tools of the mind: The Vygotskian approach to early childhood education</a:t>
            </a:r>
            <a:r>
              <a:rPr lang="en-GB" sz="1200" kern="1200" dirty="0">
                <a:solidFill>
                  <a:schemeClr val="tx1"/>
                </a:solidFill>
                <a:effectLst/>
                <a:latin typeface="+mn-lt"/>
                <a:ea typeface="+mn-ea"/>
                <a:cs typeface="+mn-cs"/>
              </a:rPr>
              <a:t>. Routledge.</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Boster, J.B., Cordone, T. and Blosser, H. (2024) ‘Increasing reciprocal social interactions between children who use augmentative and alternative communication and peers using a collaborative learning framework.’ </a:t>
            </a:r>
            <a:r>
              <a:rPr lang="en-GB" sz="1200" i="1" kern="1200" dirty="0">
                <a:solidFill>
                  <a:schemeClr val="tx1"/>
                </a:solidFill>
                <a:effectLst/>
                <a:latin typeface="+mn-lt"/>
                <a:ea typeface="+mn-ea"/>
                <a:cs typeface="+mn-cs"/>
              </a:rPr>
              <a:t>American journal of speech-language pathology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33</a:t>
            </a:r>
            <a:r>
              <a:rPr lang="en-GB" sz="1200" kern="1200" dirty="0">
                <a:solidFill>
                  <a:schemeClr val="tx1"/>
                </a:solidFill>
                <a:effectLst/>
                <a:latin typeface="+mn-lt"/>
                <a:ea typeface="+mn-ea"/>
                <a:cs typeface="+mn-cs"/>
              </a:rPr>
              <a:t>(4), pp.1748-1762.</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Cherry, K. (2026) </a:t>
            </a:r>
            <a:r>
              <a:rPr lang="en-GB" sz="1200" i="1" kern="1200" dirty="0">
                <a:solidFill>
                  <a:schemeClr val="tx1"/>
                </a:solidFill>
                <a:effectLst/>
                <a:latin typeface="+mn-lt"/>
                <a:ea typeface="+mn-ea"/>
                <a:cs typeface="+mn-cs"/>
              </a:rPr>
              <a:t>What Is Sociocultural Theory?.</a:t>
            </a:r>
            <a:r>
              <a:rPr lang="en-GB" sz="1200" kern="1200" dirty="0">
                <a:solidFill>
                  <a:schemeClr val="tx1"/>
                </a:solidFill>
                <a:effectLst/>
                <a:latin typeface="+mn-lt"/>
                <a:ea typeface="+mn-ea"/>
                <a:cs typeface="+mn-cs"/>
              </a:rPr>
              <a:t> [Online] Available at: https://www.verywellmind.com/what-is-sociocultural-theory-2795088 (Accessed 8 June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Cooper, R.E., Saunders, K.R., Greenburgh, A., Shah, P., Appleton, R., Machin, K., </a:t>
            </a:r>
            <a:r>
              <a:rPr lang="en-GB" sz="1200" kern="1200" dirty="0" err="1">
                <a:solidFill>
                  <a:schemeClr val="tx1"/>
                </a:solidFill>
                <a:effectLst/>
                <a:latin typeface="+mn-lt"/>
                <a:ea typeface="+mn-ea"/>
                <a:cs typeface="+mn-cs"/>
              </a:rPr>
              <a:t>Jeynes</a:t>
            </a:r>
            <a:r>
              <a:rPr lang="en-GB" sz="1200" kern="1200" dirty="0">
                <a:solidFill>
                  <a:schemeClr val="tx1"/>
                </a:solidFill>
                <a:effectLst/>
                <a:latin typeface="+mn-lt"/>
                <a:ea typeface="+mn-ea"/>
                <a:cs typeface="+mn-cs"/>
              </a:rPr>
              <a:t>, T., Barnett, P., Allan, S.M., Griffiths, J. and Stuart, R. (2024) ‘The effectiveness, implementation, and experiences of peer support approaches for mental health: a systematic umbrella review.’ </a:t>
            </a:r>
            <a:r>
              <a:rPr lang="en-GB" sz="1200" i="1" kern="1200" dirty="0">
                <a:solidFill>
                  <a:schemeClr val="tx1"/>
                </a:solidFill>
                <a:effectLst/>
                <a:latin typeface="+mn-lt"/>
                <a:ea typeface="+mn-ea"/>
                <a:cs typeface="+mn-cs"/>
              </a:rPr>
              <a:t>BMC medicine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22</a:t>
            </a:r>
            <a:r>
              <a:rPr lang="en-GB" sz="1200" kern="1200" dirty="0">
                <a:solidFill>
                  <a:schemeClr val="tx1"/>
                </a:solidFill>
                <a:effectLst/>
                <a:latin typeface="+mn-lt"/>
                <a:ea typeface="+mn-ea"/>
                <a:cs typeface="+mn-cs"/>
              </a:rPr>
              <a:t>(1), p.72.</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Eske, J. (2023) </a:t>
            </a:r>
            <a:r>
              <a:rPr lang="en-GB" sz="1200" i="1" kern="1200" dirty="0">
                <a:solidFill>
                  <a:schemeClr val="tx1"/>
                </a:solidFill>
                <a:effectLst/>
                <a:latin typeface="+mn-lt"/>
                <a:ea typeface="+mn-ea"/>
                <a:cs typeface="+mn-cs"/>
              </a:rPr>
              <a:t>What are speech disorders?.</a:t>
            </a:r>
            <a:r>
              <a:rPr lang="en-GB" sz="1200" kern="1200" dirty="0">
                <a:solidFill>
                  <a:schemeClr val="tx1"/>
                </a:solidFill>
                <a:effectLst/>
                <a:latin typeface="+mn-lt"/>
                <a:ea typeface="+mn-ea"/>
                <a:cs typeface="+mn-cs"/>
              </a:rPr>
              <a:t> [Online] Available at: https://www.medicalnewstoday.com/articles/324764 (Accessed 8 June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Harland, J.M., Adams, E.A., </a:t>
            </a:r>
            <a:r>
              <a:rPr lang="en-GB" sz="1200" kern="1200" dirty="0" err="1">
                <a:solidFill>
                  <a:schemeClr val="tx1"/>
                </a:solidFill>
                <a:effectLst/>
                <a:latin typeface="+mn-lt"/>
                <a:ea typeface="+mn-ea"/>
                <a:cs typeface="+mn-cs"/>
              </a:rPr>
              <a:t>Boobis</a:t>
            </a:r>
            <a:r>
              <a:rPr lang="en-GB" sz="1200" kern="1200" dirty="0">
                <a:solidFill>
                  <a:schemeClr val="tx1"/>
                </a:solidFill>
                <a:effectLst/>
                <a:latin typeface="+mn-lt"/>
                <a:ea typeface="+mn-ea"/>
                <a:cs typeface="+mn-cs"/>
              </a:rPr>
              <a:t>, S., Cheetham, M., Wiseman, A. and Ramsay, S.E. (2022) ‘Understanding the life experiences of people with multiple complex needs: peer research in a health needs assessment.’ </a:t>
            </a:r>
            <a:r>
              <a:rPr lang="en-GB" sz="1200" i="1" kern="1200" dirty="0">
                <a:solidFill>
                  <a:schemeClr val="tx1"/>
                </a:solidFill>
                <a:effectLst/>
                <a:latin typeface="+mn-lt"/>
                <a:ea typeface="+mn-ea"/>
                <a:cs typeface="+mn-cs"/>
              </a:rPr>
              <a:t>European Journal of Public Health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32</a:t>
            </a:r>
            <a:r>
              <a:rPr lang="en-GB" sz="1200" kern="1200" dirty="0">
                <a:solidFill>
                  <a:schemeClr val="tx1"/>
                </a:solidFill>
                <a:effectLst/>
                <a:latin typeface="+mn-lt"/>
                <a:ea typeface="+mn-ea"/>
                <a:cs typeface="+mn-cs"/>
              </a:rPr>
              <a:t>(2), pp.176-190.</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McLeod, S. (2025) </a:t>
            </a:r>
            <a:r>
              <a:rPr lang="en-GB" sz="1200" i="1" kern="1200" dirty="0">
                <a:solidFill>
                  <a:schemeClr val="tx1"/>
                </a:solidFill>
                <a:effectLst/>
                <a:latin typeface="+mn-lt"/>
                <a:ea typeface="+mn-ea"/>
                <a:cs typeface="+mn-cs"/>
              </a:rPr>
              <a:t>Vygotsky’s Theory of Cognitive Development</a:t>
            </a:r>
            <a:r>
              <a:rPr lang="en-GB" sz="1200" kern="1200" dirty="0">
                <a:solidFill>
                  <a:schemeClr val="tx1"/>
                </a:solidFill>
                <a:effectLst/>
                <a:latin typeface="+mn-lt"/>
                <a:ea typeface="+mn-ea"/>
                <a:cs typeface="+mn-cs"/>
              </a:rPr>
              <a:t>. [Online] Available at: https://www.simplypsychology.org/vygotsky.html (Accessed 8 June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Paton, A. (2025) </a:t>
            </a:r>
            <a:r>
              <a:rPr lang="en-GB" sz="1200" i="1" kern="1200" dirty="0">
                <a:solidFill>
                  <a:schemeClr val="tx1"/>
                </a:solidFill>
                <a:effectLst/>
                <a:latin typeface="+mn-lt"/>
                <a:ea typeface="+mn-ea"/>
                <a:cs typeface="+mn-cs"/>
              </a:rPr>
              <a:t>Understanding Health, Illness and Society: A Patient-Centred Approach to Healthcare</a:t>
            </a:r>
            <a:r>
              <a:rPr lang="en-GB" sz="1200" kern="1200" dirty="0">
                <a:solidFill>
                  <a:schemeClr val="tx1"/>
                </a:solidFill>
                <a:effectLst/>
                <a:latin typeface="+mn-lt"/>
                <a:ea typeface="+mn-ea"/>
                <a:cs typeface="+mn-cs"/>
              </a:rPr>
              <a:t>. Routledge.</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Poehner, M.E. and </a:t>
            </a:r>
            <a:r>
              <a:rPr lang="en-GB" sz="1200" kern="1200" dirty="0" err="1">
                <a:solidFill>
                  <a:schemeClr val="tx1"/>
                </a:solidFill>
                <a:effectLst/>
                <a:latin typeface="+mn-lt"/>
                <a:ea typeface="+mn-ea"/>
                <a:cs typeface="+mn-cs"/>
              </a:rPr>
              <a:t>Lantolf</a:t>
            </a:r>
            <a:r>
              <a:rPr lang="en-GB" sz="1200" kern="1200" dirty="0">
                <a:solidFill>
                  <a:schemeClr val="tx1"/>
                </a:solidFill>
                <a:effectLst/>
                <a:latin typeface="+mn-lt"/>
                <a:ea typeface="+mn-ea"/>
                <a:cs typeface="+mn-cs"/>
              </a:rPr>
              <a:t>, J.P. (2024) </a:t>
            </a:r>
            <a:r>
              <a:rPr lang="en-GB" sz="1200" i="1" kern="1200" dirty="0">
                <a:solidFill>
                  <a:schemeClr val="tx1"/>
                </a:solidFill>
                <a:effectLst/>
                <a:latin typeface="+mn-lt"/>
                <a:ea typeface="+mn-ea"/>
                <a:cs typeface="+mn-cs"/>
              </a:rPr>
              <a:t>Sociocultural theory and second language developmental education</a:t>
            </a:r>
            <a:r>
              <a:rPr lang="en-GB" sz="1200" kern="1200" dirty="0">
                <a:solidFill>
                  <a:schemeClr val="tx1"/>
                </a:solidFill>
                <a:effectLst/>
                <a:latin typeface="+mn-lt"/>
                <a:ea typeface="+mn-ea"/>
                <a:cs typeface="+mn-cs"/>
              </a:rPr>
              <a:t>. Cambridge University Press.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Sarmiento-Campos, N.V., Lázaro-Guillermo, J.C., Silvera-Alarcón, E.N., Cuellar-Quispe, S., Huamán-</a:t>
            </a:r>
            <a:r>
              <a:rPr lang="en-GB" sz="1200" kern="1200" dirty="0" err="1">
                <a:solidFill>
                  <a:schemeClr val="tx1"/>
                </a:solidFill>
                <a:effectLst/>
                <a:latin typeface="+mn-lt"/>
                <a:ea typeface="+mn-ea"/>
                <a:cs typeface="+mn-cs"/>
              </a:rPr>
              <a:t>Romaní</a:t>
            </a:r>
            <a:r>
              <a:rPr lang="en-GB" sz="1200" kern="1200" dirty="0">
                <a:solidFill>
                  <a:schemeClr val="tx1"/>
                </a:solidFill>
                <a:effectLst/>
                <a:latin typeface="+mn-lt"/>
                <a:ea typeface="+mn-ea"/>
                <a:cs typeface="+mn-cs"/>
              </a:rPr>
              <a:t>, Y.L., Apaza, O.A. and </a:t>
            </a:r>
            <a:r>
              <a:rPr lang="en-GB" sz="1200" kern="1200" dirty="0" err="1">
                <a:solidFill>
                  <a:schemeClr val="tx1"/>
                </a:solidFill>
                <a:effectLst/>
                <a:latin typeface="+mn-lt"/>
                <a:ea typeface="+mn-ea"/>
                <a:cs typeface="+mn-cs"/>
              </a:rPr>
              <a:t>Sorkheh</a:t>
            </a:r>
            <a:r>
              <a:rPr lang="en-GB" sz="1200" kern="1200" dirty="0">
                <a:solidFill>
                  <a:schemeClr val="tx1"/>
                </a:solidFill>
                <a:effectLst/>
                <a:latin typeface="+mn-lt"/>
                <a:ea typeface="+mn-ea"/>
                <a:cs typeface="+mn-cs"/>
              </a:rPr>
              <a:t>, A. (2022) ‘A look at Vygotsky’s sociocultural theory (SCT): The effectiveness of scaffolding method on EFL learners’ speaking achievement.’ </a:t>
            </a:r>
            <a:r>
              <a:rPr lang="en-GB" sz="1200" i="1" kern="1200" dirty="0">
                <a:solidFill>
                  <a:schemeClr val="tx1"/>
                </a:solidFill>
                <a:effectLst/>
                <a:latin typeface="+mn-lt"/>
                <a:ea typeface="+mn-ea"/>
                <a:cs typeface="+mn-cs"/>
              </a:rPr>
              <a:t>Education Research International</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2022</a:t>
            </a:r>
            <a:r>
              <a:rPr lang="en-GB" sz="1200" kern="1200" dirty="0">
                <a:solidFill>
                  <a:schemeClr val="tx1"/>
                </a:solidFill>
                <a:effectLst/>
                <a:latin typeface="+mn-lt"/>
                <a:ea typeface="+mn-ea"/>
                <a:cs typeface="+mn-cs"/>
              </a:rPr>
              <a:t>(1), p.3514892.</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Sellberg, C., Lundin, M. and </a:t>
            </a:r>
            <a:r>
              <a:rPr lang="en-GB" sz="1200" kern="1200" dirty="0" err="1">
                <a:solidFill>
                  <a:schemeClr val="tx1"/>
                </a:solidFill>
                <a:effectLst/>
                <a:latin typeface="+mn-lt"/>
                <a:ea typeface="+mn-ea"/>
                <a:cs typeface="+mn-cs"/>
              </a:rPr>
              <a:t>Säljö</a:t>
            </a:r>
            <a:r>
              <a:rPr lang="en-GB" sz="1200" kern="1200" dirty="0">
                <a:solidFill>
                  <a:schemeClr val="tx1"/>
                </a:solidFill>
                <a:effectLst/>
                <a:latin typeface="+mn-lt"/>
                <a:ea typeface="+mn-ea"/>
                <a:cs typeface="+mn-cs"/>
              </a:rPr>
              <a:t>, R. (2022) ‘Assessment in the zone of proximal development: simulator-based competence tests and the dynamic evaluation of knowledge-in-action.’ </a:t>
            </a:r>
            <a:r>
              <a:rPr lang="en-GB" sz="1200" i="1" kern="1200" dirty="0">
                <a:solidFill>
                  <a:schemeClr val="tx1"/>
                </a:solidFill>
                <a:effectLst/>
                <a:latin typeface="+mn-lt"/>
                <a:ea typeface="+mn-ea"/>
                <a:cs typeface="+mn-cs"/>
              </a:rPr>
              <a:t>Classroom Discourse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13</a:t>
            </a:r>
            <a:r>
              <a:rPr lang="en-GB" sz="1200" kern="1200" dirty="0">
                <a:solidFill>
                  <a:schemeClr val="tx1"/>
                </a:solidFill>
                <a:effectLst/>
                <a:latin typeface="+mn-lt"/>
                <a:ea typeface="+mn-ea"/>
                <a:cs typeface="+mn-cs"/>
              </a:rPr>
              <a:t>(4), pp.365-385.</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Woods, T. (2026) </a:t>
            </a:r>
            <a:r>
              <a:rPr lang="en-GB" sz="1200" i="1" kern="1200" dirty="0">
                <a:solidFill>
                  <a:schemeClr val="tx1"/>
                </a:solidFill>
                <a:effectLst/>
                <a:latin typeface="+mn-lt"/>
                <a:ea typeface="+mn-ea"/>
                <a:cs typeface="+mn-cs"/>
              </a:rPr>
              <a:t>4 Ways Parents Can Hurt Children's Self-Esteem</a:t>
            </a:r>
            <a:r>
              <a:rPr lang="en-GB" sz="1200" kern="1200" dirty="0">
                <a:solidFill>
                  <a:schemeClr val="tx1"/>
                </a:solidFill>
                <a:effectLst/>
                <a:latin typeface="+mn-lt"/>
                <a:ea typeface="+mn-ea"/>
                <a:cs typeface="+mn-cs"/>
              </a:rPr>
              <a:t>. [Online] Available at: https://www.psychologytoday.com/us/blog/liking-the-child-you-love/202307/4-ways-parents-can-hurt-childrens-self-esteem (Accessed 8 June 2026).</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FCC62E64-2714-4EA6-AA26-6827115A0347}" type="slidenum">
              <a:rPr lang="en-IN" smtClean="0"/>
              <a:t>11</a:t>
            </a:fld>
            <a:endParaRPr lang="en-IN"/>
          </a:p>
        </p:txBody>
      </p:sp>
    </p:spTree>
    <p:extLst>
      <p:ext uri="{BB962C8B-B14F-4D97-AF65-F5344CB8AC3E}">
        <p14:creationId xmlns:p14="http://schemas.microsoft.com/office/powerpoint/2010/main" val="1275976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9FAD5-9698-9EEC-C863-96BA039CEC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02549442-2906-594E-DBCF-9B291F7686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73AF4C95-6A96-6F75-AF07-277FAE919249}"/>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5" name="Footer Placeholder 4">
            <a:extLst>
              <a:ext uri="{FF2B5EF4-FFF2-40B4-BE49-F238E27FC236}">
                <a16:creationId xmlns:a16="http://schemas.microsoft.com/office/drawing/2014/main" id="{83382E01-9D6C-5591-532A-F434387A41B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B83F660-B083-ACE7-D597-0E360F70D4B5}"/>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1572075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FC40E-67D3-E2A6-4DCD-F55BB37520B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CC0B9667-2762-CDAC-B3A0-42CBEF5745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7793D0E-7A42-039F-5082-66FB06E03EA6}"/>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5" name="Footer Placeholder 4">
            <a:extLst>
              <a:ext uri="{FF2B5EF4-FFF2-40B4-BE49-F238E27FC236}">
                <a16:creationId xmlns:a16="http://schemas.microsoft.com/office/drawing/2014/main" id="{7ADCAF4D-3ACC-608F-5402-E7AB0330E28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AB8B0CC-7189-F9B3-2B06-9614C99FD3EB}"/>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79888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93BEF-74C6-A417-7648-F5FF44DE73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67AE7140-073F-2EEC-71BB-85899BE38A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BF0600-5A5D-D10B-310B-88561186D49D}"/>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5" name="Footer Placeholder 4">
            <a:extLst>
              <a:ext uri="{FF2B5EF4-FFF2-40B4-BE49-F238E27FC236}">
                <a16:creationId xmlns:a16="http://schemas.microsoft.com/office/drawing/2014/main" id="{5C4343CD-E330-D074-7B5F-6929176DF9F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83844CF-F1B1-8843-C92C-3ECB64FDC00C}"/>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38417007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5EC2C-0984-328A-727B-A4E6504602B0}"/>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C83F66D-F052-0A73-6CD7-BB67B3EFEA9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97EB9F91-DE47-0383-34CB-DDCD49199F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23FFB251-5C7F-F3DC-66C7-F276DCD2D606}"/>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6" name="Footer Placeholder 5">
            <a:extLst>
              <a:ext uri="{FF2B5EF4-FFF2-40B4-BE49-F238E27FC236}">
                <a16:creationId xmlns:a16="http://schemas.microsoft.com/office/drawing/2014/main" id="{50E9ECF6-E051-30B5-C363-CA4D76FCFDE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7F3D356-2374-6CFD-F14F-A6F2EAEAAACE}"/>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2662200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33312-7B6B-1A6F-21A9-5AD4FC199981}"/>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0235F2F-4519-FFA3-FA9C-DDFF1EDE9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CC4675-BC6E-3D68-6CB8-01EBBA8718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03EA621-4E3C-BF5F-F06B-EF8C061A6B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57E7543-46E0-BBC7-E47D-AC2731BD3F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8018713-F234-295D-913F-7D065B6585C2}"/>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8" name="Footer Placeholder 7">
            <a:extLst>
              <a:ext uri="{FF2B5EF4-FFF2-40B4-BE49-F238E27FC236}">
                <a16:creationId xmlns:a16="http://schemas.microsoft.com/office/drawing/2014/main" id="{6A3EDBE8-598B-F34F-0CE7-D6EE22E91E66}"/>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60B1BFEC-7758-BADE-9475-C9B8647608FC}"/>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2744453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713FA-8768-150D-4ED0-1569E2B74068}"/>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C31FE28A-E24F-A34C-6CFC-777DFE50600E}"/>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4" name="Footer Placeholder 3">
            <a:extLst>
              <a:ext uri="{FF2B5EF4-FFF2-40B4-BE49-F238E27FC236}">
                <a16:creationId xmlns:a16="http://schemas.microsoft.com/office/drawing/2014/main" id="{FF1B98C8-D4D6-78C8-8850-A9B5AB60540B}"/>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6D3BD89-E8A5-8D22-D7A8-6C6555D925F5}"/>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190384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3A70F8-7DEF-E121-4FB1-DA761D946184}"/>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3" name="Footer Placeholder 2">
            <a:extLst>
              <a:ext uri="{FF2B5EF4-FFF2-40B4-BE49-F238E27FC236}">
                <a16:creationId xmlns:a16="http://schemas.microsoft.com/office/drawing/2014/main" id="{720D60B5-18AE-BA86-9ADC-84057EE74652}"/>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91893A98-FE02-2A12-C71E-C3DA92418FD9}"/>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3483215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6DC28-8F62-CB05-9D87-DB6ADBD998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46F0E25C-1D8A-2515-715E-72199CD607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4F243CFC-D23B-2A7B-7E02-62236781AC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F8EA72-FBDE-B90A-C1BA-6A307047A159}"/>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6" name="Footer Placeholder 5">
            <a:extLst>
              <a:ext uri="{FF2B5EF4-FFF2-40B4-BE49-F238E27FC236}">
                <a16:creationId xmlns:a16="http://schemas.microsoft.com/office/drawing/2014/main" id="{81456FFE-BDE4-3564-A715-C2D2346F0D5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87F1D56-F367-817F-19D3-45F9361EFF41}"/>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3568096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1A090-F7ED-80F6-FE8C-F9B2849AE8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FF73F152-1645-36C6-D1BB-21B5BFDB19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21F28BB6-9D46-839D-72B2-C3DBFD87B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60449C-69D4-B46C-33AD-D3FE239CCA2D}"/>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6" name="Footer Placeholder 5">
            <a:extLst>
              <a:ext uri="{FF2B5EF4-FFF2-40B4-BE49-F238E27FC236}">
                <a16:creationId xmlns:a16="http://schemas.microsoft.com/office/drawing/2014/main" id="{57585A89-8EA9-B846-208D-30EC514EA70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B4AEB30-B482-C592-A040-E302669856C4}"/>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206539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7AD6E-9BAF-05CE-D91A-DFBEAC00FD33}"/>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39FD63A-5F4D-7A55-DB70-E197876485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60B06F3-DC62-6E29-486A-DED50014DEAE}"/>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5" name="Footer Placeholder 4">
            <a:extLst>
              <a:ext uri="{FF2B5EF4-FFF2-40B4-BE49-F238E27FC236}">
                <a16:creationId xmlns:a16="http://schemas.microsoft.com/office/drawing/2014/main" id="{E6FBD75B-4024-B6A7-8373-1612EF47138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8AC7CBD-20FF-5AA8-67E4-69D364EEEBF7}"/>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964889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1E146E-0AC6-4466-48E0-7C20E2D4831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2FB703E-3618-0F7D-5B3E-803DCC9144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0285C85-3378-43F4-8AB4-B3D24735ABAB}"/>
              </a:ext>
            </a:extLst>
          </p:cNvPr>
          <p:cNvSpPr>
            <a:spLocks noGrp="1"/>
          </p:cNvSpPr>
          <p:nvPr>
            <p:ph type="dt" sz="half" idx="10"/>
          </p:nvPr>
        </p:nvSpPr>
        <p:spPr/>
        <p:txBody>
          <a:bodyPr/>
          <a:lstStyle/>
          <a:p>
            <a:fld id="{B1B20CE8-62B3-4343-BA11-DD64AD299ABD}" type="datetimeFigureOut">
              <a:rPr lang="en-IN" smtClean="0"/>
              <a:t>14-06-2026</a:t>
            </a:fld>
            <a:endParaRPr lang="en-IN"/>
          </a:p>
        </p:txBody>
      </p:sp>
      <p:sp>
        <p:nvSpPr>
          <p:cNvPr id="5" name="Footer Placeholder 4">
            <a:extLst>
              <a:ext uri="{FF2B5EF4-FFF2-40B4-BE49-F238E27FC236}">
                <a16:creationId xmlns:a16="http://schemas.microsoft.com/office/drawing/2014/main" id="{F648A14D-77D0-B60B-CE0E-EE686D1A226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E814B72-7864-10AB-81CC-79DE1CBBCD6B}"/>
              </a:ext>
            </a:extLst>
          </p:cNvPr>
          <p:cNvSpPr>
            <a:spLocks noGrp="1"/>
          </p:cNvSpPr>
          <p:nvPr>
            <p:ph type="sldNum" sz="quarter" idx="12"/>
          </p:nvPr>
        </p:nvSpPr>
        <p:spPr/>
        <p:txBody>
          <a:bodyPr/>
          <a:lstStyle/>
          <a:p>
            <a:fld id="{F754FEF0-304F-4DBA-8B9A-C0F9CECEB3A6}" type="slidenum">
              <a:rPr lang="en-IN" smtClean="0"/>
              <a:t>‹#›</a:t>
            </a:fld>
            <a:endParaRPr lang="en-IN"/>
          </a:p>
        </p:txBody>
      </p:sp>
    </p:spTree>
    <p:extLst>
      <p:ext uri="{BB962C8B-B14F-4D97-AF65-F5344CB8AC3E}">
        <p14:creationId xmlns:p14="http://schemas.microsoft.com/office/powerpoint/2010/main" val="1151066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4B6A52-DEB5-0B52-C013-20DB062587C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5B0DFE9-783A-FC12-613B-BB4315E7DA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0BAD59C-1275-803E-2586-735CAD5E9D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B20CE8-62B3-4343-BA11-DD64AD299ABD}" type="datetimeFigureOut">
              <a:rPr lang="en-IN" smtClean="0"/>
              <a:t>14-06-2026</a:t>
            </a:fld>
            <a:endParaRPr lang="en-IN"/>
          </a:p>
        </p:txBody>
      </p:sp>
      <p:sp>
        <p:nvSpPr>
          <p:cNvPr id="5" name="Footer Placeholder 4">
            <a:extLst>
              <a:ext uri="{FF2B5EF4-FFF2-40B4-BE49-F238E27FC236}">
                <a16:creationId xmlns:a16="http://schemas.microsoft.com/office/drawing/2014/main" id="{E772DF1E-D164-C706-80FF-FB20642D50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728F599E-29B7-9412-EC2A-25692FAC26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FEF0-304F-4DBA-8B9A-C0F9CECEB3A6}" type="slidenum">
              <a:rPr lang="en-IN" smtClean="0"/>
              <a:t>‹#›</a:t>
            </a:fld>
            <a:endParaRPr lang="en-IN"/>
          </a:p>
        </p:txBody>
      </p:sp>
    </p:spTree>
    <p:extLst>
      <p:ext uri="{BB962C8B-B14F-4D97-AF65-F5344CB8AC3E}">
        <p14:creationId xmlns:p14="http://schemas.microsoft.com/office/powerpoint/2010/main" val="1316866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E89692A-3B51-68D3-7D34-D8C34D2FB59F}"/>
              </a:ext>
            </a:extLst>
          </p:cNvPr>
          <p:cNvSpPr txBox="1"/>
          <p:nvPr/>
        </p:nvSpPr>
        <p:spPr>
          <a:xfrm>
            <a:off x="7860890" y="3110371"/>
            <a:ext cx="4331110" cy="4857099"/>
          </a:xfrm>
          <a:prstGeom prst="rect">
            <a:avLst/>
          </a:prstGeom>
          <a:solidFill>
            <a:schemeClr val="accent5">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lnSpc>
                <a:spcPct val="20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Module Code: LCHS4010</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20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Module: Psychology in Health and Social Care</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20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Assignment Title: Presentation</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200000"/>
              </a:lnSpc>
              <a:spcAft>
                <a:spcPts val="800"/>
              </a:spcAft>
              <a:buNone/>
            </a:pPr>
            <a:r>
              <a:rPr lang="en-GB" b="1" kern="100" dirty="0">
                <a:effectLst/>
                <a:latin typeface="Arial" panose="020B0604020202020204" pitchFamily="34" charset="0"/>
                <a:ea typeface="Calibri" panose="020F0502020204030204" pitchFamily="34" charset="0"/>
                <a:cs typeface="Arial" panose="020B0604020202020204" pitchFamily="34" charset="0"/>
              </a:rPr>
              <a:t>Student Name: Mason Tobias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p>
            <a:pPr algn="ctr">
              <a:lnSpc>
                <a:spcPct val="200000"/>
              </a:lnSpc>
              <a:buNone/>
            </a:pPr>
            <a:r>
              <a:rPr lang="en-GB" b="1" dirty="0">
                <a:effectLst/>
                <a:latin typeface="Arial" panose="020B0604020202020204" pitchFamily="34" charset="0"/>
                <a:ea typeface="Calibri" panose="020F0502020204030204" pitchFamily="34" charset="0"/>
                <a:cs typeface="Arial" panose="020B0604020202020204" pitchFamily="34" charset="0"/>
              </a:rPr>
              <a:t>Student ID: 2506377</a:t>
            </a:r>
          </a:p>
          <a:p>
            <a:pPr algn="ctr">
              <a:lnSpc>
                <a:spcPct val="200000"/>
              </a:lnSpc>
              <a:buNone/>
            </a:pPr>
            <a:r>
              <a:rPr lang="en-GB" b="1" dirty="0">
                <a:latin typeface="Arial" panose="020B0604020202020204" pitchFamily="34" charset="0"/>
                <a:ea typeface="Calibri" panose="020F0502020204030204" pitchFamily="34" charset="0"/>
                <a:cs typeface="Arial" panose="020B0604020202020204" pitchFamily="34" charset="0"/>
              </a:rPr>
              <a:t>Lecturer: Dr Kennedy </a:t>
            </a:r>
            <a:r>
              <a:rPr lang="en-GB" b="1" dirty="0" err="1">
                <a:latin typeface="Arial" panose="020B0604020202020204" pitchFamily="34" charset="0"/>
                <a:ea typeface="Calibri" panose="020F0502020204030204" pitchFamily="34" charset="0"/>
                <a:cs typeface="Arial" panose="020B0604020202020204" pitchFamily="34" charset="0"/>
              </a:rPr>
              <a:t>Obohwemu</a:t>
            </a:r>
            <a:endParaRPr lang="en-GB" b="1" dirty="0">
              <a:latin typeface="Arial" panose="020B0604020202020204" pitchFamily="34" charset="0"/>
              <a:ea typeface="Calibri" panose="020F0502020204030204" pitchFamily="34" charset="0"/>
              <a:cs typeface="Arial" panose="020B0604020202020204" pitchFamily="34" charset="0"/>
            </a:endParaRPr>
          </a:p>
          <a:p>
            <a:pPr algn="ctr">
              <a:lnSpc>
                <a:spcPct val="200000"/>
              </a:lnSpc>
              <a:buNone/>
            </a:pPr>
            <a:endParaRPr lang="en-IN" dirty="0"/>
          </a:p>
        </p:txBody>
      </p:sp>
    </p:spTree>
    <p:extLst>
      <p:ext uri="{BB962C8B-B14F-4D97-AF65-F5344CB8AC3E}">
        <p14:creationId xmlns:p14="http://schemas.microsoft.com/office/powerpoint/2010/main" val="3474941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3000" r="-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14D32D-823D-6EEF-70DD-10BEFE4307F4}"/>
              </a:ext>
            </a:extLst>
          </p:cNvPr>
          <p:cNvSpPr txBox="1"/>
          <p:nvPr/>
        </p:nvSpPr>
        <p:spPr>
          <a:xfrm>
            <a:off x="0" y="0"/>
            <a:ext cx="12192000" cy="584775"/>
          </a:xfrm>
          <a:prstGeom prst="rect">
            <a:avLst/>
          </a:prstGeom>
          <a:solidFill>
            <a:schemeClr val="accent2">
              <a:lumMod val="40000"/>
              <a:lumOff val="60000"/>
            </a:schemeClr>
          </a:solidFill>
        </p:spPr>
        <p:txBody>
          <a:bodyPr wrap="square" rtlCol="0">
            <a:spAutoFit/>
          </a:bodyPr>
          <a:lstStyle/>
          <a:p>
            <a:pPr algn="ctr"/>
            <a:r>
              <a:rPr lang="en-US" sz="3200" b="1" dirty="0">
                <a:latin typeface="Arial" panose="020B0604020202020204" pitchFamily="34" charset="0"/>
                <a:cs typeface="Arial" panose="020B0604020202020204" pitchFamily="34" charset="0"/>
              </a:rPr>
              <a:t>Table of Contents</a:t>
            </a:r>
            <a:endParaRPr lang="en-IN" sz="3200" b="1"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01980C2C-AEC8-4B75-4753-301887838285}"/>
              </a:ext>
            </a:extLst>
          </p:cNvPr>
          <p:cNvSpPr txBox="1"/>
          <p:nvPr/>
        </p:nvSpPr>
        <p:spPr>
          <a:xfrm>
            <a:off x="0" y="1302882"/>
            <a:ext cx="6566720" cy="4247317"/>
          </a:xfrm>
          <a:prstGeom prst="rect">
            <a:avLst/>
          </a:prstGeom>
          <a:noFill/>
        </p:spPr>
        <p:txBody>
          <a:bodyPr wrap="square">
            <a:spAutoFit/>
          </a:bodyPr>
          <a:lstStyle/>
          <a:p>
            <a:pPr marL="285750" indent="-285750" algn="just">
              <a:spcBef>
                <a:spcPts val="1200"/>
              </a:spcBef>
              <a:buFont typeface="Wingdings" panose="05000000000000000000" pitchFamily="2" charset="2"/>
              <a:buChar char="v"/>
            </a:pPr>
            <a:r>
              <a:rPr lang="en-IN" sz="1800" b="1" kern="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Introduction</a:t>
            </a:r>
            <a:r>
              <a:rPr lang="en-IN" b="1" kern="100" dirty="0">
                <a:solidFill>
                  <a:schemeClr val="bg1"/>
                </a:solidFill>
                <a:latin typeface="Arial" panose="020B0604020202020204" pitchFamily="34" charset="0"/>
                <a:ea typeface="Times New Roman" panose="02020603050405020304" pitchFamily="18" charset="0"/>
                <a:cs typeface="Arial" panose="020B0604020202020204" pitchFamily="34" charset="0"/>
              </a:rPr>
              <a:t> ….………………………………………….3</a:t>
            </a:r>
            <a:endParaRPr lang="en-IN" sz="1800" b="1" kern="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spcBef>
                <a:spcPts val="1200"/>
              </a:spcBef>
              <a:buFont typeface="Wingdings" panose="05000000000000000000" pitchFamily="2" charset="2"/>
              <a:buChar char="v"/>
            </a:pPr>
            <a:r>
              <a:rPr lang="en-IN" b="1" dirty="0">
                <a:solidFill>
                  <a:schemeClr val="bg1"/>
                </a:solidFill>
                <a:latin typeface="Arial" panose="020B0604020202020204" pitchFamily="34" charset="0"/>
                <a:cs typeface="Arial" panose="020B0604020202020204" pitchFamily="34" charset="0"/>
              </a:rPr>
              <a:t>Lifespan Development Theory ….………………….. 4</a:t>
            </a:r>
          </a:p>
          <a:p>
            <a:pPr marL="285750" indent="-285750" algn="just">
              <a:spcBef>
                <a:spcPts val="1200"/>
              </a:spcBef>
              <a:buFont typeface="Wingdings" panose="05000000000000000000" pitchFamily="2" charset="2"/>
              <a:buChar char="v"/>
            </a:pPr>
            <a:r>
              <a:rPr lang="en-IN" b="1" dirty="0">
                <a:solidFill>
                  <a:schemeClr val="bg1"/>
                </a:solidFill>
                <a:latin typeface="Arial" panose="020B0604020202020204" pitchFamily="34" charset="0"/>
                <a:cs typeface="Arial" panose="020B0604020202020204" pitchFamily="34" charset="0"/>
              </a:rPr>
              <a:t>Clear explanation of the theory  …..…………………5</a:t>
            </a:r>
          </a:p>
          <a:p>
            <a:pPr marL="285750" indent="-285750" algn="just">
              <a:spcBef>
                <a:spcPts val="1200"/>
              </a:spcBef>
              <a:buFont typeface="Wingdings" panose="05000000000000000000" pitchFamily="2" charset="2"/>
              <a:buChar char="v"/>
            </a:pPr>
            <a:r>
              <a:rPr lang="en-IN" b="1" dirty="0">
                <a:solidFill>
                  <a:schemeClr val="bg1"/>
                </a:solidFill>
                <a:latin typeface="Arial" panose="020B0604020202020204" pitchFamily="34" charset="0"/>
                <a:cs typeface="Arial" panose="020B0604020202020204" pitchFamily="34" charset="0"/>
              </a:rPr>
              <a:t>Application of the theory to Isaac’s experiences....6</a:t>
            </a:r>
          </a:p>
          <a:p>
            <a:pPr marL="285750" indent="-285750" algn="just">
              <a:spcBef>
                <a:spcPts val="1200"/>
              </a:spcBef>
              <a:buFont typeface="Wingdings" panose="05000000000000000000" pitchFamily="2" charset="2"/>
              <a:buChar char="v"/>
            </a:pPr>
            <a:r>
              <a:rPr lang="en-IN" b="1" dirty="0">
                <a:solidFill>
                  <a:schemeClr val="bg1"/>
                </a:solidFill>
                <a:latin typeface="Arial" panose="020B0604020202020204" pitchFamily="34" charset="0"/>
                <a:cs typeface="Arial" panose="020B0604020202020204" pitchFamily="34" charset="0"/>
              </a:rPr>
              <a:t>Consideration of nature and nurture  .………………7</a:t>
            </a:r>
          </a:p>
          <a:p>
            <a:pPr marL="285750" indent="-285750" algn="just">
              <a:spcBef>
                <a:spcPts val="1200"/>
              </a:spcBef>
              <a:buFont typeface="Wingdings" panose="05000000000000000000" pitchFamily="2" charset="2"/>
              <a:buChar char="v"/>
            </a:pPr>
            <a:r>
              <a:rPr lang="en-IN" b="1" dirty="0">
                <a:solidFill>
                  <a:schemeClr val="bg1"/>
                </a:solidFill>
                <a:latin typeface="Arial" panose="020B0604020202020204" pitchFamily="34" charset="0"/>
                <a:cs typeface="Arial" panose="020B0604020202020204" pitchFamily="34" charset="0"/>
              </a:rPr>
              <a:t>Practical and theory-informed strategies …………..8</a:t>
            </a:r>
          </a:p>
          <a:p>
            <a:pPr marL="285750" indent="-285750" algn="just">
              <a:spcBef>
                <a:spcPts val="1200"/>
              </a:spcBef>
              <a:buFont typeface="Wingdings" panose="05000000000000000000" pitchFamily="2" charset="2"/>
              <a:buChar char="v"/>
            </a:pPr>
            <a:r>
              <a:rPr lang="en-IN" b="1" dirty="0">
                <a:solidFill>
                  <a:schemeClr val="bg1"/>
                </a:solidFill>
                <a:latin typeface="Arial" panose="020B0604020202020204" pitchFamily="34" charset="0"/>
                <a:cs typeface="Arial" panose="020B0604020202020204" pitchFamily="34" charset="0"/>
              </a:rPr>
              <a:t>Critical evaluation of the theory………………………9</a:t>
            </a:r>
          </a:p>
          <a:p>
            <a:pPr marL="285750" indent="-285750" algn="just">
              <a:spcBef>
                <a:spcPts val="1200"/>
              </a:spcBef>
              <a:buFont typeface="Wingdings" panose="05000000000000000000" pitchFamily="2" charset="2"/>
              <a:buChar char="v"/>
            </a:pPr>
            <a:r>
              <a:rPr lang="en-IN" b="1" dirty="0">
                <a:solidFill>
                  <a:schemeClr val="bg1"/>
                </a:solidFill>
                <a:latin typeface="Arial" panose="020B0604020202020204" pitchFamily="34" charset="0"/>
                <a:cs typeface="Arial" panose="020B0604020202020204" pitchFamily="34" charset="0"/>
              </a:rPr>
              <a:t>Conclusion ………………………………….……………10</a:t>
            </a:r>
          </a:p>
          <a:p>
            <a:pPr marL="285750" indent="-285750" algn="just">
              <a:spcBef>
                <a:spcPts val="1200"/>
              </a:spcBef>
              <a:buFont typeface="Wingdings" panose="05000000000000000000" pitchFamily="2" charset="2"/>
              <a:buChar char="v"/>
            </a:pPr>
            <a:r>
              <a:rPr lang="en-IN" b="1" dirty="0">
                <a:solidFill>
                  <a:schemeClr val="bg1"/>
                </a:solidFill>
                <a:latin typeface="Arial" panose="020B0604020202020204" pitchFamily="34" charset="0"/>
                <a:cs typeface="Arial" panose="020B0604020202020204" pitchFamily="34" charset="0"/>
              </a:rPr>
              <a:t>References..………………………………………………11</a:t>
            </a:r>
          </a:p>
          <a:p>
            <a:pPr algn="just">
              <a:spcBef>
                <a:spcPts val="1200"/>
              </a:spcBef>
              <a:buNone/>
            </a:pPr>
            <a:endParaRPr lang="en-IN" sz="1800" b="1" kern="1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2841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8000" t="-1000" b="-1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3A28A80-C97A-2E74-8296-5FFFB0DF1AA4}"/>
              </a:ext>
            </a:extLst>
          </p:cNvPr>
          <p:cNvSpPr txBox="1"/>
          <p:nvPr/>
        </p:nvSpPr>
        <p:spPr>
          <a:xfrm>
            <a:off x="0" y="0"/>
            <a:ext cx="5855110" cy="584775"/>
          </a:xfrm>
          <a:prstGeom prst="rect">
            <a:avLst/>
          </a:prstGeom>
          <a:solidFill>
            <a:schemeClr val="accent4">
              <a:lumMod val="40000"/>
              <a:lumOff val="60000"/>
            </a:schemeClr>
          </a:solidFill>
        </p:spPr>
        <p:txBody>
          <a:bodyPr wrap="square">
            <a:spAutoFit/>
          </a:bodyPr>
          <a:lstStyle/>
          <a:p>
            <a:pPr algn="ctr">
              <a:spcBef>
                <a:spcPts val="1200"/>
              </a:spcBef>
              <a:buNone/>
            </a:pPr>
            <a:r>
              <a:rPr lang="en-IN"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Introduction</a:t>
            </a:r>
          </a:p>
        </p:txBody>
      </p:sp>
      <p:sp>
        <p:nvSpPr>
          <p:cNvPr id="7" name="TextBox 6">
            <a:extLst>
              <a:ext uri="{FF2B5EF4-FFF2-40B4-BE49-F238E27FC236}">
                <a16:creationId xmlns:a16="http://schemas.microsoft.com/office/drawing/2014/main" id="{B6519F54-C7AA-BBC2-9E05-FF7DEEE517DA}"/>
              </a:ext>
            </a:extLst>
          </p:cNvPr>
          <p:cNvSpPr txBox="1"/>
          <p:nvPr/>
        </p:nvSpPr>
        <p:spPr>
          <a:xfrm>
            <a:off x="-1" y="1876631"/>
            <a:ext cx="6592529" cy="3549690"/>
          </a:xfrm>
          <a:prstGeom prst="rect">
            <a:avLst/>
          </a:prstGeom>
          <a:solidFill>
            <a:schemeClr val="accent4">
              <a:lumMod val="40000"/>
              <a:lumOff val="60000"/>
            </a:schemeClr>
          </a:solidFill>
        </p:spPr>
        <p:txBody>
          <a:bodyPr wrap="square">
            <a:spAutoFit/>
          </a:bodyPr>
          <a:lstStyle/>
          <a:p>
            <a:pPr marL="285750" indent="-285750" algn="just">
              <a:spcAft>
                <a:spcPts val="80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Psychology interconnects social, biological, and behavioural factors to deliver patient-centred care to each individual and improve their health outcomes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Paton, 2025)</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285750" indent="-285750" algn="just">
              <a:spcAft>
                <a:spcPts val="800"/>
              </a:spcAft>
              <a:buFont typeface="Arial" panose="020B0604020202020204" pitchFamily="34" charset="0"/>
              <a:buChar char="•"/>
            </a:pP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spcAft>
                <a:spcPts val="80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Social-emotional well-being and holistic development of a 4-year-old boy, Isaac, are affected by the recent relocation and mental health issues of his mother. </a:t>
            </a:r>
          </a:p>
          <a:p>
            <a:pPr marL="285750" indent="-285750" algn="just">
              <a:spcAft>
                <a:spcPts val="800"/>
              </a:spcAft>
              <a:buFont typeface="Arial" panose="020B0604020202020204" pitchFamily="34" charset="0"/>
              <a:buChar char="•"/>
            </a:pP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spcAft>
                <a:spcPts val="80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primary goal of the multiagency is to support him and his mother by strengthening her caregiving capacity and building secure attachments. </a:t>
            </a:r>
          </a:p>
        </p:txBody>
      </p:sp>
    </p:spTree>
    <p:extLst>
      <p:ext uri="{BB962C8B-B14F-4D97-AF65-F5344CB8AC3E}">
        <p14:creationId xmlns:p14="http://schemas.microsoft.com/office/powerpoint/2010/main" val="3795917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2000"/>
            <a:lum/>
          </a:blip>
          <a:srcRect/>
          <a:stretch>
            <a:fillRect t="-42000" b="-42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C8AD227-E86F-B929-BECB-350BC07C4A77}"/>
              </a:ext>
            </a:extLst>
          </p:cNvPr>
          <p:cNvSpPr txBox="1"/>
          <p:nvPr/>
        </p:nvSpPr>
        <p:spPr>
          <a:xfrm>
            <a:off x="1" y="0"/>
            <a:ext cx="12191999" cy="584775"/>
          </a:xfrm>
          <a:prstGeom prst="rect">
            <a:avLst/>
          </a:prstGeom>
          <a:solidFill>
            <a:schemeClr val="accent6">
              <a:lumMod val="60000"/>
              <a:lumOff val="40000"/>
            </a:schemeClr>
          </a:solidFill>
        </p:spPr>
        <p:txBody>
          <a:bodyPr wrap="square">
            <a:spAutoFit/>
          </a:bodyPr>
          <a:lstStyle/>
          <a:p>
            <a:pPr algn="ctr">
              <a:spcBef>
                <a:spcPts val="1200"/>
              </a:spcBef>
              <a:buNone/>
            </a:pPr>
            <a:r>
              <a:rPr lang="en-IN" sz="3200" b="1" kern="100" dirty="0">
                <a:effectLst/>
                <a:latin typeface="Arial" panose="020B0604020202020204" pitchFamily="34" charset="0"/>
                <a:ea typeface="Times New Roman" panose="02020603050405020304" pitchFamily="18" charset="0"/>
                <a:cs typeface="Arial" panose="020B0604020202020204" pitchFamily="34" charset="0"/>
              </a:rPr>
              <a:t>Lifespan Development Theory </a:t>
            </a:r>
          </a:p>
        </p:txBody>
      </p:sp>
      <p:sp>
        <p:nvSpPr>
          <p:cNvPr id="7" name="TextBox 6">
            <a:extLst>
              <a:ext uri="{FF2B5EF4-FFF2-40B4-BE49-F238E27FC236}">
                <a16:creationId xmlns:a16="http://schemas.microsoft.com/office/drawing/2014/main" id="{0412E19C-29B3-C7B2-81DA-ED02B61AE58F}"/>
              </a:ext>
            </a:extLst>
          </p:cNvPr>
          <p:cNvSpPr txBox="1"/>
          <p:nvPr/>
        </p:nvSpPr>
        <p:spPr>
          <a:xfrm>
            <a:off x="5556455" y="2049692"/>
            <a:ext cx="6098458" cy="3826689"/>
          </a:xfrm>
          <a:prstGeom prst="rect">
            <a:avLst/>
          </a:prstGeom>
          <a:noFill/>
        </p:spPr>
        <p:txBody>
          <a:bodyPr wrap="square">
            <a:spAutoFit/>
          </a:bodyPr>
          <a:lstStyle/>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Vygotsky's Sociocultural theory suggests that smooth interaction with peers, caregivers and family members is responsible for the cognitive growth of an individual (</a:t>
            </a:r>
            <a:r>
              <a:rPr lang="en-GB" sz="1800" kern="100" dirty="0">
                <a:effectLst/>
                <a:latin typeface="Arial" panose="020B0604020202020204" pitchFamily="34" charset="0"/>
                <a:ea typeface="Calibri" panose="020F0502020204030204" pitchFamily="34" charset="0"/>
                <a:cs typeface="Arial" panose="020B0604020202020204" pitchFamily="34" charset="0"/>
              </a:rPr>
              <a:t>Sarmiento-Campos </a:t>
            </a:r>
            <a:r>
              <a:rPr lang="en-GB" sz="1800" i="1" kern="100" dirty="0">
                <a:effectLst/>
                <a:latin typeface="Arial" panose="020B0604020202020204" pitchFamily="34" charset="0"/>
                <a:ea typeface="Calibri" panose="020F0502020204030204" pitchFamily="34" charset="0"/>
                <a:cs typeface="Arial" panose="020B0604020202020204" pitchFamily="34" charset="0"/>
              </a:rPr>
              <a:t>et al.,</a:t>
            </a:r>
            <a:r>
              <a:rPr lang="en-GB" sz="1800" kern="100" dirty="0">
                <a:effectLst/>
                <a:latin typeface="Arial" panose="020B0604020202020204" pitchFamily="34" charset="0"/>
                <a:ea typeface="Calibri" panose="020F0502020204030204" pitchFamily="34" charset="0"/>
                <a:cs typeface="Arial" panose="020B0604020202020204" pitchFamily="34" charset="0"/>
              </a:rPr>
              <a:t> 2022)</a:t>
            </a:r>
            <a:r>
              <a:rPr lang="en-IN" sz="1800" kern="100" dirty="0">
                <a:effectLst/>
                <a:latin typeface="Arial" panose="020B0604020202020204" pitchFamily="34" charset="0"/>
                <a:ea typeface="Calibri" panose="020F0502020204030204" pitchFamily="34" charset="0"/>
                <a:cs typeface="Arial" panose="020B0604020202020204" pitchFamily="34" charset="0"/>
              </a:rPr>
              <a:t>.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ZPD represents a gap between the independent action of a learner and their ability to achieve goals with the guidance of an MKO.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This theory argues that language is one of the most crucial tools to mediate and understand the environment of a learner. </a:t>
            </a:r>
          </a:p>
        </p:txBody>
      </p:sp>
      <p:pic>
        <p:nvPicPr>
          <p:cNvPr id="1026" name="Picture 2" descr="Vygotsky's Sociocultural Theory of Cognitive Development">
            <a:extLst>
              <a:ext uri="{FF2B5EF4-FFF2-40B4-BE49-F238E27FC236}">
                <a16:creationId xmlns:a16="http://schemas.microsoft.com/office/drawing/2014/main" id="{732EC91B-E07E-F881-87AF-B8349050012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a:fillRect/>
          </a:stretch>
        </p:blipFill>
        <p:spPr bwMode="auto">
          <a:xfrm>
            <a:off x="68826" y="1106129"/>
            <a:ext cx="5290984" cy="477025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313159D-97F8-452E-8F3D-6FF3F7956FF8}"/>
              </a:ext>
            </a:extLst>
          </p:cNvPr>
          <p:cNvSpPr txBox="1"/>
          <p:nvPr/>
        </p:nvSpPr>
        <p:spPr>
          <a:xfrm>
            <a:off x="2223319" y="6259235"/>
            <a:ext cx="1876732" cy="276999"/>
          </a:xfrm>
          <a:prstGeom prst="rect">
            <a:avLst/>
          </a:prstGeom>
          <a:noFill/>
        </p:spPr>
        <p:txBody>
          <a:bodyPr wrap="square">
            <a:spAutoFit/>
          </a:bodyPr>
          <a:lstStyle/>
          <a:p>
            <a:r>
              <a:rPr lang="en-US" sz="1200" dirty="0">
                <a:effectLst/>
                <a:latin typeface="Times New Roman" panose="02020603050405020304" pitchFamily="18" charset="0"/>
                <a:ea typeface="Calibri" panose="020F0502020204030204" pitchFamily="34" charset="0"/>
              </a:rPr>
              <a:t>(</a:t>
            </a:r>
            <a:r>
              <a:rPr lang="en-US" sz="1200" dirty="0">
                <a:effectLst/>
                <a:latin typeface="Arial" panose="020B0604020202020204" pitchFamily="34" charset="0"/>
                <a:ea typeface="Calibri" panose="020F0502020204030204" pitchFamily="34" charset="0"/>
                <a:cs typeface="Arial" panose="020B0604020202020204" pitchFamily="34" charset="0"/>
              </a:rPr>
              <a:t>McLeod, 2025</a:t>
            </a:r>
            <a:r>
              <a:rPr lang="en-US" sz="1200" dirty="0">
                <a:effectLst/>
                <a:latin typeface="Times New Roman" panose="02020603050405020304" pitchFamily="18" charset="0"/>
                <a:ea typeface="Calibri" panose="020F0502020204030204" pitchFamily="34" charset="0"/>
              </a:rPr>
              <a:t>)</a:t>
            </a:r>
            <a:endParaRPr lang="en-IN" sz="1200" dirty="0"/>
          </a:p>
        </p:txBody>
      </p:sp>
    </p:spTree>
    <p:extLst>
      <p:ext uri="{BB962C8B-B14F-4D97-AF65-F5344CB8AC3E}">
        <p14:creationId xmlns:p14="http://schemas.microsoft.com/office/powerpoint/2010/main" val="1799164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37000" t="-20000" r="-16000" b="-3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F0D1DEC-489E-BC41-770F-D6C57022A9F1}"/>
              </a:ext>
            </a:extLst>
          </p:cNvPr>
          <p:cNvSpPr txBox="1"/>
          <p:nvPr/>
        </p:nvSpPr>
        <p:spPr>
          <a:xfrm>
            <a:off x="0" y="0"/>
            <a:ext cx="12192000" cy="584775"/>
          </a:xfrm>
          <a:prstGeom prst="rect">
            <a:avLst/>
          </a:prstGeom>
          <a:solidFill>
            <a:schemeClr val="accent1">
              <a:lumMod val="40000"/>
              <a:lumOff val="60000"/>
            </a:schemeClr>
          </a:solidFill>
        </p:spPr>
        <p:txBody>
          <a:bodyPr wrap="square">
            <a:spAutoFit/>
          </a:bodyPr>
          <a:lstStyle/>
          <a:p>
            <a:pPr algn="ctr">
              <a:spcBef>
                <a:spcPts val="1200"/>
              </a:spcBef>
              <a:buNone/>
            </a:pPr>
            <a:r>
              <a:rPr lang="en-IN" sz="3200" b="1" kern="100" dirty="0">
                <a:effectLst/>
                <a:latin typeface="Arial" panose="020B0604020202020204" pitchFamily="34" charset="0"/>
                <a:ea typeface="Times New Roman" panose="02020603050405020304" pitchFamily="18" charset="0"/>
                <a:cs typeface="Arial" panose="020B0604020202020204" pitchFamily="34" charset="0"/>
              </a:rPr>
              <a:t>Clear explanation of the theory </a:t>
            </a:r>
          </a:p>
        </p:txBody>
      </p:sp>
      <p:sp>
        <p:nvSpPr>
          <p:cNvPr id="7" name="TextBox 6">
            <a:extLst>
              <a:ext uri="{FF2B5EF4-FFF2-40B4-BE49-F238E27FC236}">
                <a16:creationId xmlns:a16="http://schemas.microsoft.com/office/drawing/2014/main" id="{9DB59619-73AF-B32F-3602-F087C3AC4BE7}"/>
              </a:ext>
            </a:extLst>
          </p:cNvPr>
          <p:cNvSpPr txBox="1"/>
          <p:nvPr/>
        </p:nvSpPr>
        <p:spPr>
          <a:xfrm>
            <a:off x="0" y="1983091"/>
            <a:ext cx="6699454" cy="3826689"/>
          </a:xfrm>
          <a:prstGeom prst="rect">
            <a:avLst/>
          </a:prstGeom>
          <a:solidFill>
            <a:schemeClr val="accent1">
              <a:lumMod val="40000"/>
              <a:lumOff val="60000"/>
            </a:schemeClr>
          </a:solidFill>
        </p:spPr>
        <p:txBody>
          <a:bodyPr wrap="square">
            <a:spAutoFit/>
          </a:bodyPr>
          <a:lstStyle/>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Vygotsky's framework showcases that learning occurs through social interactions and is shaped by the cultural context (</a:t>
            </a:r>
            <a:r>
              <a:rPr lang="en-GB" sz="1800" kern="100" dirty="0">
                <a:effectLst/>
                <a:latin typeface="Arial" panose="020B0604020202020204" pitchFamily="34" charset="0"/>
                <a:ea typeface="Calibri" panose="020F0502020204030204" pitchFamily="34" charset="0"/>
                <a:cs typeface="Arial" panose="020B0604020202020204" pitchFamily="34" charset="0"/>
              </a:rPr>
              <a:t>Poehner and </a:t>
            </a:r>
            <a:r>
              <a:rPr lang="en-GB" sz="1800" kern="100" dirty="0" err="1">
                <a:effectLst/>
                <a:latin typeface="Arial" panose="020B0604020202020204" pitchFamily="34" charset="0"/>
                <a:ea typeface="Calibri" panose="020F0502020204030204" pitchFamily="34" charset="0"/>
                <a:cs typeface="Arial" panose="020B0604020202020204" pitchFamily="34" charset="0"/>
              </a:rPr>
              <a:t>Lantolf</a:t>
            </a:r>
            <a:r>
              <a:rPr lang="en-GB" sz="1800" kern="100" dirty="0">
                <a:effectLst/>
                <a:latin typeface="Arial" panose="020B0604020202020204" pitchFamily="34" charset="0"/>
                <a:ea typeface="Calibri" panose="020F0502020204030204" pitchFamily="34" charset="0"/>
                <a:cs typeface="Arial" panose="020B0604020202020204" pitchFamily="34" charset="0"/>
              </a:rPr>
              <a:t>, 2024)</a:t>
            </a:r>
            <a:r>
              <a:rPr lang="en-IN" sz="1800" kern="100" dirty="0">
                <a:effectLst/>
                <a:latin typeface="Arial" panose="020B0604020202020204" pitchFamily="34" charset="0"/>
                <a:ea typeface="Calibri" panose="020F0502020204030204" pitchFamily="34" charset="0"/>
                <a:cs typeface="Arial" panose="020B0604020202020204" pitchFamily="34" charset="0"/>
              </a:rPr>
              <a:t>. </a:t>
            </a:r>
          </a:p>
          <a:p>
            <a:pPr marL="285750" indent="-285750" algn="just">
              <a:spcAft>
                <a:spcPts val="800"/>
              </a:spcAft>
              <a:buFont typeface="Arial" panose="020B0604020202020204" pitchFamily="34" charset="0"/>
              <a:buChar char="•"/>
            </a:pPr>
            <a:endParaRPr lang="en-IN" sz="18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This theory illustrates the immense value of group work, peer-monitoring and collaborative environments, which allow children to construct knowledge and learn from each other.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The community and cultural context of Vygotsky’s theory is beneficial for creating a support system for the personal development of Isaac and the emotional well-being of her mother. </a:t>
            </a:r>
          </a:p>
        </p:txBody>
      </p:sp>
    </p:spTree>
    <p:extLst>
      <p:ext uri="{BB962C8B-B14F-4D97-AF65-F5344CB8AC3E}">
        <p14:creationId xmlns:p14="http://schemas.microsoft.com/office/powerpoint/2010/main" val="3081688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8000"/>
            <a:lum/>
          </a:blip>
          <a:srcRect/>
          <a:stretch>
            <a:fillRect t="7000" r="43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83C6905-2538-B4C4-B84B-14246C618641}"/>
              </a:ext>
            </a:extLst>
          </p:cNvPr>
          <p:cNvSpPr txBox="1"/>
          <p:nvPr/>
        </p:nvSpPr>
        <p:spPr>
          <a:xfrm>
            <a:off x="0" y="0"/>
            <a:ext cx="12192000" cy="584775"/>
          </a:xfrm>
          <a:prstGeom prst="rect">
            <a:avLst/>
          </a:prstGeom>
          <a:solidFill>
            <a:schemeClr val="accent2">
              <a:lumMod val="40000"/>
              <a:lumOff val="60000"/>
            </a:schemeClr>
          </a:solidFill>
        </p:spPr>
        <p:txBody>
          <a:bodyPr wrap="square">
            <a:spAutoFit/>
          </a:bodyPr>
          <a:lstStyle/>
          <a:p>
            <a:pPr algn="ctr">
              <a:spcBef>
                <a:spcPts val="1200"/>
              </a:spcBef>
              <a:buNone/>
            </a:pPr>
            <a:r>
              <a:rPr lang="en-IN" sz="3200" b="1" kern="100" dirty="0">
                <a:effectLst/>
                <a:latin typeface="Arial" panose="020B0604020202020204" pitchFamily="34" charset="0"/>
                <a:ea typeface="Times New Roman" panose="02020603050405020304" pitchFamily="18" charset="0"/>
                <a:cs typeface="Arial" panose="020B0604020202020204" pitchFamily="34" charset="0"/>
              </a:rPr>
              <a:t>Application of the theory to Isaac’s experiences </a:t>
            </a:r>
          </a:p>
        </p:txBody>
      </p:sp>
      <p:sp>
        <p:nvSpPr>
          <p:cNvPr id="7" name="TextBox 6">
            <a:extLst>
              <a:ext uri="{FF2B5EF4-FFF2-40B4-BE49-F238E27FC236}">
                <a16:creationId xmlns:a16="http://schemas.microsoft.com/office/drawing/2014/main" id="{C0CF8B0E-64D0-1C19-6F41-ED7A67BCF3FB}"/>
              </a:ext>
            </a:extLst>
          </p:cNvPr>
          <p:cNvSpPr txBox="1"/>
          <p:nvPr/>
        </p:nvSpPr>
        <p:spPr>
          <a:xfrm>
            <a:off x="6093542" y="2341439"/>
            <a:ext cx="6098458" cy="3549690"/>
          </a:xfrm>
          <a:prstGeom prst="rect">
            <a:avLst/>
          </a:prstGeom>
          <a:solidFill>
            <a:schemeClr val="accent2">
              <a:lumMod val="40000"/>
              <a:lumOff val="60000"/>
            </a:schemeClr>
          </a:solidFill>
        </p:spPr>
        <p:txBody>
          <a:bodyPr wrap="square">
            <a:spAutoFit/>
          </a:bodyPr>
          <a:lstStyle/>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According to Vygotsky’s theory, both emotional and cognitive development of an individual heavily rely on cultural tools and social interactions </a:t>
            </a:r>
            <a:r>
              <a:rPr lang="en-US" sz="1800" kern="100" dirty="0">
                <a:effectLst/>
                <a:latin typeface="Arial" panose="020B0604020202020204" pitchFamily="34" charset="0"/>
                <a:ea typeface="Calibri" panose="020F0502020204030204" pitchFamily="34" charset="0"/>
                <a:cs typeface="Arial" panose="020B0604020202020204" pitchFamily="34" charset="0"/>
              </a:rPr>
              <a:t>(Eske, 2023)</a:t>
            </a:r>
            <a:r>
              <a:rPr lang="en-IN" sz="1800" kern="100" dirty="0">
                <a:effectLst/>
                <a:latin typeface="Arial" panose="020B0604020202020204" pitchFamily="34" charset="0"/>
                <a:ea typeface="Calibri" panose="020F0502020204030204" pitchFamily="34" charset="0"/>
                <a:cs typeface="Arial" panose="020B0604020202020204" pitchFamily="34" charset="0"/>
              </a:rPr>
              <a:t>.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Limited social interactions, disrupted childcare and depression of his mother restrict the collaborative support required to expand his learning.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Due to the language delay, Isaac fails to express his feelings and regulate his emotional distress proactively</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925549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8000"/>
            <a:lum/>
          </a:blip>
          <a:srcRect/>
          <a:stretch>
            <a:fillRect l="40000" t="5000" r="-2000" b="-9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F91F63E-BCE0-73F1-76E1-D2B7B3669687}"/>
              </a:ext>
            </a:extLst>
          </p:cNvPr>
          <p:cNvSpPr txBox="1"/>
          <p:nvPr/>
        </p:nvSpPr>
        <p:spPr>
          <a:xfrm>
            <a:off x="0" y="0"/>
            <a:ext cx="12192000" cy="584775"/>
          </a:xfrm>
          <a:prstGeom prst="rect">
            <a:avLst/>
          </a:prstGeom>
          <a:solidFill>
            <a:schemeClr val="accent3">
              <a:lumMod val="60000"/>
              <a:lumOff val="40000"/>
            </a:schemeClr>
          </a:solidFill>
        </p:spPr>
        <p:txBody>
          <a:bodyPr wrap="square">
            <a:spAutoFit/>
          </a:bodyPr>
          <a:lstStyle/>
          <a:p>
            <a:pPr algn="ctr">
              <a:spcBef>
                <a:spcPts val="1200"/>
              </a:spcBef>
              <a:buNone/>
            </a:pPr>
            <a:r>
              <a:rPr lang="en-IN" sz="3200" b="1" kern="100" dirty="0">
                <a:effectLst/>
                <a:latin typeface="Arial" panose="020B0604020202020204" pitchFamily="34" charset="0"/>
                <a:ea typeface="Times New Roman" panose="02020603050405020304" pitchFamily="18" charset="0"/>
                <a:cs typeface="Arial" panose="020B0604020202020204" pitchFamily="34" charset="0"/>
              </a:rPr>
              <a:t>Consideration of nature and nurture </a:t>
            </a:r>
          </a:p>
        </p:txBody>
      </p:sp>
      <p:sp>
        <p:nvSpPr>
          <p:cNvPr id="7" name="TextBox 6">
            <a:extLst>
              <a:ext uri="{FF2B5EF4-FFF2-40B4-BE49-F238E27FC236}">
                <a16:creationId xmlns:a16="http://schemas.microsoft.com/office/drawing/2014/main" id="{E0F37032-AA95-B39D-CF28-DA879AECBC52}"/>
              </a:ext>
            </a:extLst>
          </p:cNvPr>
          <p:cNvSpPr txBox="1"/>
          <p:nvPr/>
        </p:nvSpPr>
        <p:spPr>
          <a:xfrm>
            <a:off x="0" y="1739976"/>
            <a:ext cx="5869858" cy="3826689"/>
          </a:xfrm>
          <a:prstGeom prst="rect">
            <a:avLst/>
          </a:prstGeom>
          <a:solidFill>
            <a:schemeClr val="accent3">
              <a:lumMod val="60000"/>
              <a:lumOff val="40000"/>
            </a:schemeClr>
          </a:solidFill>
        </p:spPr>
        <p:txBody>
          <a:bodyPr wrap="square">
            <a:spAutoFit/>
          </a:bodyPr>
          <a:lstStyle/>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The clingy and withdrawn representation of Isaac suggests his lower threshold for adapting to changes, which leads to emotional overwhelm </a:t>
            </a:r>
            <a:r>
              <a:rPr lang="en-US" sz="1800" kern="100" dirty="0">
                <a:effectLst/>
                <a:latin typeface="Arial" panose="020B0604020202020204" pitchFamily="34" charset="0"/>
                <a:ea typeface="Calibri" panose="020F0502020204030204" pitchFamily="34" charset="0"/>
                <a:cs typeface="Arial" panose="020B0604020202020204" pitchFamily="34" charset="0"/>
              </a:rPr>
              <a:t>(Woods, 2026)</a:t>
            </a:r>
            <a:r>
              <a:rPr lang="en-IN" sz="1800" kern="100" dirty="0">
                <a:effectLst/>
                <a:latin typeface="Arial" panose="020B0604020202020204" pitchFamily="34" charset="0"/>
                <a:ea typeface="Calibri" panose="020F0502020204030204" pitchFamily="34" charset="0"/>
                <a:cs typeface="Arial" panose="020B0604020202020204" pitchFamily="34" charset="0"/>
              </a:rPr>
              <a:t>.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As the early years' brain architecture is highly sensitive to the environment, he suffers from elevated stress responses due to the constant transitions and postnatal depression of his mother.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Limited social supports and disrupted childcare arrangements affect his ability to trust the new environment and engage in social interactions</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87020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8000"/>
            <a:lum/>
          </a:blip>
          <a:srcRect/>
          <a:stretch>
            <a:fillRect t="-1000" r="47000" b="-1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C15E1A3-793B-5557-3C98-CDF857440198}"/>
              </a:ext>
            </a:extLst>
          </p:cNvPr>
          <p:cNvSpPr txBox="1"/>
          <p:nvPr/>
        </p:nvSpPr>
        <p:spPr>
          <a:xfrm>
            <a:off x="0" y="0"/>
            <a:ext cx="12192000" cy="584775"/>
          </a:xfrm>
          <a:prstGeom prst="rect">
            <a:avLst/>
          </a:prstGeom>
          <a:solidFill>
            <a:schemeClr val="accent4">
              <a:lumMod val="40000"/>
              <a:lumOff val="60000"/>
            </a:schemeClr>
          </a:solidFill>
        </p:spPr>
        <p:txBody>
          <a:bodyPr wrap="square">
            <a:spAutoFit/>
          </a:bodyPr>
          <a:lstStyle/>
          <a:p>
            <a:pPr algn="ctr">
              <a:spcBef>
                <a:spcPts val="1200"/>
              </a:spcBef>
              <a:buNone/>
            </a:pPr>
            <a:r>
              <a:rPr lang="en-IN" sz="3200" b="1" kern="100" dirty="0">
                <a:effectLst/>
                <a:latin typeface="Arial" panose="020B0604020202020204" pitchFamily="34" charset="0"/>
                <a:ea typeface="Times New Roman" panose="02020603050405020304" pitchFamily="18" charset="0"/>
                <a:cs typeface="Arial" panose="020B0604020202020204" pitchFamily="34" charset="0"/>
              </a:rPr>
              <a:t>Practical and theory-informed strategies </a:t>
            </a:r>
          </a:p>
        </p:txBody>
      </p:sp>
      <p:sp>
        <p:nvSpPr>
          <p:cNvPr id="7" name="TextBox 6">
            <a:extLst>
              <a:ext uri="{FF2B5EF4-FFF2-40B4-BE49-F238E27FC236}">
                <a16:creationId xmlns:a16="http://schemas.microsoft.com/office/drawing/2014/main" id="{3E9F012E-130B-C7BC-BFE9-510B4D92ED37}"/>
              </a:ext>
            </a:extLst>
          </p:cNvPr>
          <p:cNvSpPr txBox="1"/>
          <p:nvPr/>
        </p:nvSpPr>
        <p:spPr>
          <a:xfrm>
            <a:off x="6093542" y="1321936"/>
            <a:ext cx="6098458" cy="5139869"/>
          </a:xfrm>
          <a:prstGeom prst="rect">
            <a:avLst/>
          </a:prstGeom>
          <a:solidFill>
            <a:schemeClr val="accent4">
              <a:lumMod val="40000"/>
              <a:lumOff val="60000"/>
            </a:schemeClr>
          </a:solidFill>
        </p:spPr>
        <p:txBody>
          <a:bodyPr wrap="square">
            <a:spAutoFit/>
          </a:bodyPr>
          <a:lstStyle/>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The early help plan can be associated with language-rich, attachment-based and collaborative strategies for Issac, rooted in Vygotsky’s theory.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Care practitioners should collaborate with various local services, such as SLT and Health Visitor, by facilitating team meetings (</a:t>
            </a:r>
            <a:r>
              <a:rPr lang="en-GB" sz="1800" kern="100" dirty="0" err="1">
                <a:effectLst/>
                <a:latin typeface="Arial" panose="020B0604020202020204" pitchFamily="34" charset="0"/>
                <a:ea typeface="Calibri" panose="020F0502020204030204" pitchFamily="34" charset="0"/>
                <a:cs typeface="Arial" panose="020B0604020202020204" pitchFamily="34" charset="0"/>
              </a:rPr>
              <a:t>Bodrova</a:t>
            </a:r>
            <a:r>
              <a:rPr lang="en-GB" sz="1800" kern="100" dirty="0">
                <a:effectLst/>
                <a:latin typeface="Arial" panose="020B0604020202020204" pitchFamily="34" charset="0"/>
                <a:ea typeface="Calibri" panose="020F0502020204030204" pitchFamily="34" charset="0"/>
                <a:cs typeface="Arial" panose="020B0604020202020204" pitchFamily="34" charset="0"/>
              </a:rPr>
              <a:t> and Leong, 2024)</a:t>
            </a:r>
            <a:r>
              <a:rPr lang="en-IN" sz="1800" kern="100" dirty="0">
                <a:effectLst/>
                <a:latin typeface="Arial" panose="020B0604020202020204" pitchFamily="34" charset="0"/>
                <a:ea typeface="Calibri" panose="020F0502020204030204" pitchFamily="34" charset="0"/>
                <a:cs typeface="Arial" panose="020B0604020202020204" pitchFamily="34" charset="0"/>
              </a:rPr>
              <a:t>.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They can use language-building and interactive storytelling techniques to engage Isaac and his mother in a shared session.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According to Vygotsky’s framework, care providers can empower Isaac’s mother to act as an effective MKO and boost her parenting confidence by providing a scaffolded environment. </a:t>
            </a:r>
          </a:p>
        </p:txBody>
      </p:sp>
    </p:spTree>
    <p:extLst>
      <p:ext uri="{BB962C8B-B14F-4D97-AF65-F5344CB8AC3E}">
        <p14:creationId xmlns:p14="http://schemas.microsoft.com/office/powerpoint/2010/main" val="1380112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8000"/>
            <a:lum/>
          </a:blip>
          <a:srcRect/>
          <a:stretch>
            <a:fillRect t="8000" b="35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CA71AB9-3DEC-4B7A-D8A2-1EFF22613B44}"/>
              </a:ext>
            </a:extLst>
          </p:cNvPr>
          <p:cNvSpPr txBox="1"/>
          <p:nvPr/>
        </p:nvSpPr>
        <p:spPr>
          <a:xfrm>
            <a:off x="0" y="0"/>
            <a:ext cx="12191999" cy="584775"/>
          </a:xfrm>
          <a:prstGeom prst="rect">
            <a:avLst/>
          </a:prstGeom>
          <a:solidFill>
            <a:schemeClr val="tx2">
              <a:lumMod val="40000"/>
              <a:lumOff val="60000"/>
            </a:schemeClr>
          </a:solidFill>
        </p:spPr>
        <p:txBody>
          <a:bodyPr wrap="square">
            <a:spAutoFit/>
          </a:bodyPr>
          <a:lstStyle/>
          <a:p>
            <a:pPr algn="ctr">
              <a:spcBef>
                <a:spcPts val="1200"/>
              </a:spcBef>
              <a:buNone/>
            </a:pPr>
            <a:r>
              <a:rPr lang="en-IN" sz="3200" b="1" kern="100" dirty="0">
                <a:effectLst/>
                <a:latin typeface="Arial" panose="020B0604020202020204" pitchFamily="34" charset="0"/>
                <a:ea typeface="Times New Roman" panose="02020603050405020304" pitchFamily="18" charset="0"/>
                <a:cs typeface="Arial" panose="020B0604020202020204" pitchFamily="34" charset="0"/>
              </a:rPr>
              <a:t>Critical evaluation of the theory </a:t>
            </a:r>
          </a:p>
        </p:txBody>
      </p:sp>
      <p:sp>
        <p:nvSpPr>
          <p:cNvPr id="7" name="TextBox 6">
            <a:extLst>
              <a:ext uri="{FF2B5EF4-FFF2-40B4-BE49-F238E27FC236}">
                <a16:creationId xmlns:a16="http://schemas.microsoft.com/office/drawing/2014/main" id="{80940C7C-5599-388B-669E-181CA80AA5ED}"/>
              </a:ext>
            </a:extLst>
          </p:cNvPr>
          <p:cNvSpPr txBox="1"/>
          <p:nvPr/>
        </p:nvSpPr>
        <p:spPr>
          <a:xfrm>
            <a:off x="0" y="4416306"/>
            <a:ext cx="12192000" cy="2718693"/>
          </a:xfrm>
          <a:prstGeom prst="rect">
            <a:avLst/>
          </a:prstGeom>
          <a:solidFill>
            <a:schemeClr val="tx2">
              <a:lumMod val="40000"/>
              <a:lumOff val="60000"/>
            </a:schemeClr>
          </a:solidFill>
        </p:spPr>
        <p:txBody>
          <a:bodyPr wrap="square">
            <a:spAutoFit/>
          </a:bodyPr>
          <a:lstStyle/>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Care practitioners can act as a social and emotional bridge to mediate interactions when Issac intends to join groups.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Through the utilisation of play opportunities, they can allow Isaac to cope with anxiety and disrupted routines in a safe environment (</a:t>
            </a:r>
            <a:r>
              <a:rPr lang="en-GB" sz="1800" kern="100" dirty="0">
                <a:effectLst/>
                <a:latin typeface="Arial" panose="020B0604020202020204" pitchFamily="34" charset="0"/>
                <a:ea typeface="Calibri" panose="020F0502020204030204" pitchFamily="34" charset="0"/>
                <a:cs typeface="Arial" panose="020B0604020202020204" pitchFamily="34" charset="0"/>
              </a:rPr>
              <a:t>Harland </a:t>
            </a:r>
            <a:r>
              <a:rPr lang="en-GB" sz="1800" i="1" kern="100" dirty="0">
                <a:effectLst/>
                <a:latin typeface="Arial" panose="020B0604020202020204" pitchFamily="34" charset="0"/>
                <a:ea typeface="Calibri" panose="020F0502020204030204" pitchFamily="34" charset="0"/>
                <a:cs typeface="Arial" panose="020B0604020202020204" pitchFamily="34" charset="0"/>
              </a:rPr>
              <a:t>et al.,</a:t>
            </a:r>
            <a:r>
              <a:rPr lang="en-GB" sz="1800" kern="100" dirty="0">
                <a:effectLst/>
                <a:latin typeface="Arial" panose="020B0604020202020204" pitchFamily="34" charset="0"/>
                <a:ea typeface="Calibri" panose="020F0502020204030204" pitchFamily="34" charset="0"/>
                <a:cs typeface="Arial" panose="020B0604020202020204" pitchFamily="34" charset="0"/>
              </a:rPr>
              <a:t> 2022)</a:t>
            </a:r>
            <a:r>
              <a:rPr lang="en-IN" sz="1800" kern="100" dirty="0">
                <a:effectLst/>
                <a:latin typeface="Arial" panose="020B0604020202020204" pitchFamily="34" charset="0"/>
                <a:ea typeface="Calibri" panose="020F0502020204030204" pitchFamily="34" charset="0"/>
                <a:cs typeface="Arial" panose="020B0604020202020204" pitchFamily="34" charset="0"/>
              </a:rPr>
              <a:t>.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Intense focus on sociocultural interactions within the theoretical concept may prevent caregivers from addressing the biological needs of the child with this theory. </a:t>
            </a:r>
          </a:p>
        </p:txBody>
      </p:sp>
    </p:spTree>
    <p:extLst>
      <p:ext uri="{BB962C8B-B14F-4D97-AF65-F5344CB8AC3E}">
        <p14:creationId xmlns:p14="http://schemas.microsoft.com/office/powerpoint/2010/main" val="2563556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8000"/>
            <a:lum/>
          </a:blip>
          <a:srcRect/>
          <a:stretch>
            <a:fillRect l="-9000" r="31000" b="-9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F52F052-6A4B-E8AA-3DC4-0513F161C829}"/>
              </a:ext>
            </a:extLst>
          </p:cNvPr>
          <p:cNvSpPr txBox="1"/>
          <p:nvPr/>
        </p:nvSpPr>
        <p:spPr>
          <a:xfrm>
            <a:off x="0" y="0"/>
            <a:ext cx="12191999" cy="584775"/>
          </a:xfrm>
          <a:prstGeom prst="rect">
            <a:avLst/>
          </a:prstGeom>
          <a:solidFill>
            <a:srgbClr val="FF99FF"/>
          </a:solidFill>
        </p:spPr>
        <p:txBody>
          <a:bodyPr wrap="square">
            <a:spAutoFit/>
          </a:bodyPr>
          <a:lstStyle/>
          <a:p>
            <a:pPr algn="ctr">
              <a:spcBef>
                <a:spcPts val="1200"/>
              </a:spcBef>
              <a:buNone/>
            </a:pPr>
            <a:r>
              <a:rPr lang="en-IN" sz="3200" b="1" kern="100" dirty="0">
                <a:effectLst/>
                <a:latin typeface="Arial" panose="020B0604020202020204" pitchFamily="34" charset="0"/>
                <a:ea typeface="Times New Roman" panose="02020603050405020304" pitchFamily="18" charset="0"/>
                <a:cs typeface="Arial" panose="020B0604020202020204" pitchFamily="34" charset="0"/>
              </a:rPr>
              <a:t>Conclusion </a:t>
            </a:r>
          </a:p>
        </p:txBody>
      </p:sp>
      <p:sp>
        <p:nvSpPr>
          <p:cNvPr id="7" name="TextBox 6">
            <a:extLst>
              <a:ext uri="{FF2B5EF4-FFF2-40B4-BE49-F238E27FC236}">
                <a16:creationId xmlns:a16="http://schemas.microsoft.com/office/drawing/2014/main" id="{CE61EF66-B930-F643-0900-6135EABE60EE}"/>
              </a:ext>
            </a:extLst>
          </p:cNvPr>
          <p:cNvSpPr txBox="1"/>
          <p:nvPr/>
        </p:nvSpPr>
        <p:spPr>
          <a:xfrm>
            <a:off x="6377449" y="2208703"/>
            <a:ext cx="5814551" cy="3549690"/>
          </a:xfrm>
          <a:prstGeom prst="rect">
            <a:avLst/>
          </a:prstGeom>
          <a:solidFill>
            <a:srgbClr val="FF99FF"/>
          </a:solidFill>
        </p:spPr>
        <p:txBody>
          <a:bodyPr wrap="square">
            <a:spAutoFit/>
          </a:bodyPr>
          <a:lstStyle/>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The relevance of Vygotsky’s Sociocultural Theory to early childhood and its suitability for the situation of Isaac has been described here.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Additionally, the application of this theory to the well-being and development of the child has also been explained here. </a:t>
            </a:r>
          </a:p>
          <a:p>
            <a:pPr marL="285750" indent="-285750" algn="just">
              <a:spcAft>
                <a:spcPts val="800"/>
              </a:spcAft>
              <a:buFont typeface="Arial" panose="020B0604020202020204" pitchFamily="34" charset="0"/>
              <a:buChar char="•"/>
            </a:pPr>
            <a:endParaRPr lang="en-IN" kern="100" dirty="0">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IN" sz="1800" kern="100" dirty="0">
                <a:effectLst/>
                <a:latin typeface="Arial" panose="020B0604020202020204" pitchFamily="34" charset="0"/>
                <a:ea typeface="Calibri" panose="020F0502020204030204" pitchFamily="34" charset="0"/>
                <a:cs typeface="Arial" panose="020B0604020202020204" pitchFamily="34" charset="0"/>
              </a:rPr>
              <a:t>Some realistic interventions and collaborative strategies have been defined here by aligning with the chosen theory. </a:t>
            </a:r>
          </a:p>
        </p:txBody>
      </p:sp>
    </p:spTree>
    <p:extLst>
      <p:ext uri="{BB962C8B-B14F-4D97-AF65-F5344CB8AC3E}">
        <p14:creationId xmlns:p14="http://schemas.microsoft.com/office/powerpoint/2010/main" val="1430605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t="-9000" b="-9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00879F3-B1C9-6EAD-E0C2-B4BF27A968C1}"/>
              </a:ext>
            </a:extLst>
          </p:cNvPr>
          <p:cNvSpPr txBox="1"/>
          <p:nvPr/>
        </p:nvSpPr>
        <p:spPr>
          <a:xfrm>
            <a:off x="0" y="0"/>
            <a:ext cx="12191999" cy="584775"/>
          </a:xfrm>
          <a:prstGeom prst="rect">
            <a:avLst/>
          </a:prstGeom>
          <a:solidFill>
            <a:schemeClr val="accent6">
              <a:lumMod val="40000"/>
              <a:lumOff val="60000"/>
            </a:schemeClr>
          </a:solidFill>
        </p:spPr>
        <p:txBody>
          <a:bodyPr wrap="square">
            <a:spAutoFit/>
          </a:bodyPr>
          <a:lstStyle/>
          <a:p>
            <a:pPr algn="ctr">
              <a:spcBef>
                <a:spcPts val="1200"/>
              </a:spcBef>
              <a:buNone/>
            </a:pPr>
            <a:r>
              <a:rPr lang="en-IN" sz="3200" b="1" kern="100" dirty="0">
                <a:effectLst/>
                <a:latin typeface="Arial" panose="020B0604020202020204" pitchFamily="34" charset="0"/>
                <a:ea typeface="Times New Roman" panose="02020603050405020304" pitchFamily="18" charset="0"/>
                <a:cs typeface="Arial" panose="020B0604020202020204" pitchFamily="34" charset="0"/>
              </a:rPr>
              <a:t>References</a:t>
            </a:r>
          </a:p>
        </p:txBody>
      </p:sp>
      <p:sp>
        <p:nvSpPr>
          <p:cNvPr id="7" name="TextBox 6">
            <a:extLst>
              <a:ext uri="{FF2B5EF4-FFF2-40B4-BE49-F238E27FC236}">
                <a16:creationId xmlns:a16="http://schemas.microsoft.com/office/drawing/2014/main" id="{59162A80-0F60-4051-FB73-D431F84B04BB}"/>
              </a:ext>
            </a:extLst>
          </p:cNvPr>
          <p:cNvSpPr txBox="1"/>
          <p:nvPr/>
        </p:nvSpPr>
        <p:spPr>
          <a:xfrm>
            <a:off x="0" y="790437"/>
            <a:ext cx="12192000" cy="6278642"/>
          </a:xfrm>
          <a:prstGeom prst="rect">
            <a:avLst/>
          </a:prstGeom>
          <a:noFill/>
        </p:spPr>
        <p:txBody>
          <a:bodyPr wrap="square">
            <a:spAutoFit/>
          </a:bodyPr>
          <a:lstStyle/>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Abraham, C., Conner, M., Jones, F. and O'Connor, D. (2024) </a:t>
            </a:r>
            <a:r>
              <a:rPr lang="en-GB" sz="1400" i="1" kern="100" dirty="0">
                <a:effectLst/>
                <a:latin typeface="Arial" panose="020B0604020202020204" pitchFamily="34" charset="0"/>
                <a:ea typeface="Calibri" panose="020F0502020204030204" pitchFamily="34" charset="0"/>
                <a:cs typeface="Arial" panose="020B0604020202020204" pitchFamily="34" charset="0"/>
              </a:rPr>
              <a:t>Health psychology</a:t>
            </a:r>
            <a:r>
              <a:rPr lang="en-GB" sz="1400" kern="100" dirty="0">
                <a:effectLst/>
                <a:latin typeface="Arial" panose="020B0604020202020204" pitchFamily="34" charset="0"/>
                <a:ea typeface="Calibri" panose="020F0502020204030204" pitchFamily="34" charset="0"/>
                <a:cs typeface="Arial" panose="020B0604020202020204" pitchFamily="34" charset="0"/>
              </a:rPr>
              <a:t>. Routledge.</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err="1">
                <a:effectLst/>
                <a:latin typeface="Arial" panose="020B0604020202020204" pitchFamily="34" charset="0"/>
                <a:ea typeface="Calibri" panose="020F0502020204030204" pitchFamily="34" charset="0"/>
                <a:cs typeface="Arial" panose="020B0604020202020204" pitchFamily="34" charset="0"/>
              </a:rPr>
              <a:t>Bodrova</a:t>
            </a:r>
            <a:r>
              <a:rPr lang="en-GB" sz="1400" kern="100" dirty="0">
                <a:effectLst/>
                <a:latin typeface="Arial" panose="020B0604020202020204" pitchFamily="34" charset="0"/>
                <a:ea typeface="Calibri" panose="020F0502020204030204" pitchFamily="34" charset="0"/>
                <a:cs typeface="Arial" panose="020B0604020202020204" pitchFamily="34" charset="0"/>
              </a:rPr>
              <a:t>, E. and Leong, D. (2024) </a:t>
            </a:r>
            <a:r>
              <a:rPr lang="en-GB" sz="1400" i="1" kern="100" dirty="0">
                <a:effectLst/>
                <a:latin typeface="Arial" panose="020B0604020202020204" pitchFamily="34" charset="0"/>
                <a:ea typeface="Calibri" panose="020F0502020204030204" pitchFamily="34" charset="0"/>
                <a:cs typeface="Arial" panose="020B0604020202020204" pitchFamily="34" charset="0"/>
              </a:rPr>
              <a:t>Tools of the mind: The Vygotskian approach to early childhood education</a:t>
            </a:r>
            <a:r>
              <a:rPr lang="en-GB" sz="1400" kern="100" dirty="0">
                <a:effectLst/>
                <a:latin typeface="Arial" panose="020B0604020202020204" pitchFamily="34" charset="0"/>
                <a:ea typeface="Calibri" panose="020F0502020204030204" pitchFamily="34" charset="0"/>
                <a:cs typeface="Arial" panose="020B0604020202020204" pitchFamily="34" charset="0"/>
              </a:rPr>
              <a:t>. Routledge.</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Boster, J.B., Cordone, T. and Blosser, H. (2024) ‘Increasing reciprocal social interactions between children who use augmentative and alternative communication and peers using a collaborative learning framework.’ </a:t>
            </a:r>
            <a:r>
              <a:rPr lang="en-GB" sz="1400" i="1" kern="100" dirty="0">
                <a:effectLst/>
                <a:latin typeface="Arial" panose="020B0604020202020204" pitchFamily="34" charset="0"/>
                <a:ea typeface="Calibri" panose="020F0502020204030204" pitchFamily="34" charset="0"/>
                <a:cs typeface="Arial" panose="020B0604020202020204" pitchFamily="34" charset="0"/>
              </a:rPr>
              <a:t>American journal of speech-language pathology</a:t>
            </a:r>
            <a:r>
              <a:rPr lang="en-GB" sz="1400" kern="100" dirty="0">
                <a:effectLst/>
                <a:latin typeface="Arial" panose="020B0604020202020204" pitchFamily="34" charset="0"/>
                <a:ea typeface="Calibri" panose="020F0502020204030204" pitchFamily="34" charset="0"/>
                <a:cs typeface="Arial" panose="020B0604020202020204" pitchFamily="34" charset="0"/>
              </a:rPr>
              <a:t>, </a:t>
            </a:r>
            <a:r>
              <a:rPr lang="en-GB" sz="1400" i="1" kern="100" dirty="0">
                <a:effectLst/>
                <a:latin typeface="Arial" panose="020B0604020202020204" pitchFamily="34" charset="0"/>
                <a:ea typeface="Calibri" panose="020F0502020204030204" pitchFamily="34" charset="0"/>
                <a:cs typeface="Arial" panose="020B0604020202020204" pitchFamily="34" charset="0"/>
              </a:rPr>
              <a:t>33</a:t>
            </a:r>
            <a:r>
              <a:rPr lang="en-GB" sz="1400" kern="100" dirty="0">
                <a:effectLst/>
                <a:latin typeface="Arial" panose="020B0604020202020204" pitchFamily="34" charset="0"/>
                <a:ea typeface="Calibri" panose="020F0502020204030204" pitchFamily="34" charset="0"/>
                <a:cs typeface="Arial" panose="020B0604020202020204" pitchFamily="34" charset="0"/>
              </a:rPr>
              <a:t>(4), pp.1748-1762.</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Cherry, K. (2026) </a:t>
            </a:r>
            <a:r>
              <a:rPr lang="en-GB" sz="1400" i="1" kern="100" dirty="0">
                <a:effectLst/>
                <a:latin typeface="Arial" panose="020B0604020202020204" pitchFamily="34" charset="0"/>
                <a:ea typeface="Calibri" panose="020F0502020204030204" pitchFamily="34" charset="0"/>
                <a:cs typeface="Arial" panose="020B0604020202020204" pitchFamily="34" charset="0"/>
              </a:rPr>
              <a:t>What Is Sociocultural Theory?.</a:t>
            </a:r>
            <a:r>
              <a:rPr lang="en-GB" sz="1400" kern="100" dirty="0">
                <a:effectLst/>
                <a:latin typeface="Arial" panose="020B0604020202020204" pitchFamily="34" charset="0"/>
                <a:ea typeface="Calibri" panose="020F0502020204030204" pitchFamily="34" charset="0"/>
                <a:cs typeface="Arial" panose="020B0604020202020204" pitchFamily="34" charset="0"/>
              </a:rPr>
              <a:t> [Online] Available at: https://www.verywellmind.com/what-is-sociocultural-theory-2795088 (Accessed 8 June 2026).</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Cooper, R.E., Saunders, K.R., Greenburgh, A., Shah, P., Appleton, R., Machin, K., </a:t>
            </a:r>
            <a:r>
              <a:rPr lang="en-GB" sz="1400" kern="100" dirty="0" err="1">
                <a:effectLst/>
                <a:latin typeface="Arial" panose="020B0604020202020204" pitchFamily="34" charset="0"/>
                <a:ea typeface="Calibri" panose="020F0502020204030204" pitchFamily="34" charset="0"/>
                <a:cs typeface="Arial" panose="020B0604020202020204" pitchFamily="34" charset="0"/>
              </a:rPr>
              <a:t>Jeynes</a:t>
            </a:r>
            <a:r>
              <a:rPr lang="en-GB" sz="1400" kern="100" dirty="0">
                <a:effectLst/>
                <a:latin typeface="Arial" panose="020B0604020202020204" pitchFamily="34" charset="0"/>
                <a:ea typeface="Calibri" panose="020F0502020204030204" pitchFamily="34" charset="0"/>
                <a:cs typeface="Arial" panose="020B0604020202020204" pitchFamily="34" charset="0"/>
              </a:rPr>
              <a:t>, T., Barnett, P., Allan, S.M., Griffiths, J. and Stuart, R. (2024) ‘The effectiveness, implementation, and experiences of peer support approaches for mental health: a systematic umbrella review.’ </a:t>
            </a:r>
            <a:r>
              <a:rPr lang="en-GB" sz="1400" i="1" kern="100" dirty="0">
                <a:effectLst/>
                <a:latin typeface="Arial" panose="020B0604020202020204" pitchFamily="34" charset="0"/>
                <a:ea typeface="Calibri" panose="020F0502020204030204" pitchFamily="34" charset="0"/>
                <a:cs typeface="Arial" panose="020B0604020202020204" pitchFamily="34" charset="0"/>
              </a:rPr>
              <a:t>BMC medicine</a:t>
            </a:r>
            <a:r>
              <a:rPr lang="en-GB" sz="1400" kern="100" dirty="0">
                <a:effectLst/>
                <a:latin typeface="Arial" panose="020B0604020202020204" pitchFamily="34" charset="0"/>
                <a:ea typeface="Calibri" panose="020F0502020204030204" pitchFamily="34" charset="0"/>
                <a:cs typeface="Arial" panose="020B0604020202020204" pitchFamily="34" charset="0"/>
              </a:rPr>
              <a:t>, </a:t>
            </a:r>
            <a:r>
              <a:rPr lang="en-GB" sz="1400" i="1" kern="100" dirty="0">
                <a:effectLst/>
                <a:latin typeface="Arial" panose="020B0604020202020204" pitchFamily="34" charset="0"/>
                <a:ea typeface="Calibri" panose="020F0502020204030204" pitchFamily="34" charset="0"/>
                <a:cs typeface="Arial" panose="020B0604020202020204" pitchFamily="34" charset="0"/>
              </a:rPr>
              <a:t>22</a:t>
            </a:r>
            <a:r>
              <a:rPr lang="en-GB" sz="1400" kern="100" dirty="0">
                <a:effectLst/>
                <a:latin typeface="Arial" panose="020B0604020202020204" pitchFamily="34" charset="0"/>
                <a:ea typeface="Calibri" panose="020F0502020204030204" pitchFamily="34" charset="0"/>
                <a:cs typeface="Arial" panose="020B0604020202020204" pitchFamily="34" charset="0"/>
              </a:rPr>
              <a:t>(1), p.72.</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Eske, J. (2023) </a:t>
            </a:r>
            <a:r>
              <a:rPr lang="en-GB" sz="1400" i="1" kern="100" dirty="0">
                <a:effectLst/>
                <a:latin typeface="Arial" panose="020B0604020202020204" pitchFamily="34" charset="0"/>
                <a:ea typeface="Calibri" panose="020F0502020204030204" pitchFamily="34" charset="0"/>
                <a:cs typeface="Arial" panose="020B0604020202020204" pitchFamily="34" charset="0"/>
              </a:rPr>
              <a:t>What are speech disorders?.</a:t>
            </a:r>
            <a:r>
              <a:rPr lang="en-GB" sz="1400" kern="100" dirty="0">
                <a:effectLst/>
                <a:latin typeface="Arial" panose="020B0604020202020204" pitchFamily="34" charset="0"/>
                <a:ea typeface="Calibri" panose="020F0502020204030204" pitchFamily="34" charset="0"/>
                <a:cs typeface="Arial" panose="020B0604020202020204" pitchFamily="34" charset="0"/>
              </a:rPr>
              <a:t> [Online] Available at: https://www.medicalnewstoday.com/articles/324764 (Accessed 8 June 2026).</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Harland, J.M., Adams, E.A., </a:t>
            </a:r>
            <a:r>
              <a:rPr lang="en-GB" sz="1400" kern="100" dirty="0" err="1">
                <a:effectLst/>
                <a:latin typeface="Arial" panose="020B0604020202020204" pitchFamily="34" charset="0"/>
                <a:ea typeface="Calibri" panose="020F0502020204030204" pitchFamily="34" charset="0"/>
                <a:cs typeface="Arial" panose="020B0604020202020204" pitchFamily="34" charset="0"/>
              </a:rPr>
              <a:t>Boobis</a:t>
            </a:r>
            <a:r>
              <a:rPr lang="en-GB" sz="1400" kern="100" dirty="0">
                <a:effectLst/>
                <a:latin typeface="Arial" panose="020B0604020202020204" pitchFamily="34" charset="0"/>
                <a:ea typeface="Calibri" panose="020F0502020204030204" pitchFamily="34" charset="0"/>
                <a:cs typeface="Arial" panose="020B0604020202020204" pitchFamily="34" charset="0"/>
              </a:rPr>
              <a:t>, S., Cheetham, M., Wiseman, A. and Ramsay, S.E. (2022) ‘Understanding the life experiences of people with multiple complex needs: peer research in a health needs assessment.’ </a:t>
            </a:r>
            <a:r>
              <a:rPr lang="en-GB" sz="1400" i="1" kern="100" dirty="0">
                <a:effectLst/>
                <a:latin typeface="Arial" panose="020B0604020202020204" pitchFamily="34" charset="0"/>
                <a:ea typeface="Calibri" panose="020F0502020204030204" pitchFamily="34" charset="0"/>
                <a:cs typeface="Arial" panose="020B0604020202020204" pitchFamily="34" charset="0"/>
              </a:rPr>
              <a:t>European Journal of Public Health</a:t>
            </a:r>
            <a:r>
              <a:rPr lang="en-GB" sz="1400" kern="100" dirty="0">
                <a:effectLst/>
                <a:latin typeface="Arial" panose="020B0604020202020204" pitchFamily="34" charset="0"/>
                <a:ea typeface="Calibri" panose="020F0502020204030204" pitchFamily="34" charset="0"/>
                <a:cs typeface="Arial" panose="020B0604020202020204" pitchFamily="34" charset="0"/>
              </a:rPr>
              <a:t>, </a:t>
            </a:r>
            <a:r>
              <a:rPr lang="en-GB" sz="1400" i="1" kern="100" dirty="0">
                <a:effectLst/>
                <a:latin typeface="Arial" panose="020B0604020202020204" pitchFamily="34" charset="0"/>
                <a:ea typeface="Calibri" panose="020F0502020204030204" pitchFamily="34" charset="0"/>
                <a:cs typeface="Arial" panose="020B0604020202020204" pitchFamily="34" charset="0"/>
              </a:rPr>
              <a:t>32</a:t>
            </a:r>
            <a:r>
              <a:rPr lang="en-GB" sz="1400" kern="100" dirty="0">
                <a:effectLst/>
                <a:latin typeface="Arial" panose="020B0604020202020204" pitchFamily="34" charset="0"/>
                <a:ea typeface="Calibri" panose="020F0502020204030204" pitchFamily="34" charset="0"/>
                <a:cs typeface="Arial" panose="020B0604020202020204" pitchFamily="34" charset="0"/>
              </a:rPr>
              <a:t>(2), pp.176-190.</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McLeod, S. (2025) </a:t>
            </a:r>
            <a:r>
              <a:rPr lang="en-GB" sz="1400" i="1" kern="100" dirty="0">
                <a:effectLst/>
                <a:latin typeface="Arial" panose="020B0604020202020204" pitchFamily="34" charset="0"/>
                <a:ea typeface="Calibri" panose="020F0502020204030204" pitchFamily="34" charset="0"/>
                <a:cs typeface="Arial" panose="020B0604020202020204" pitchFamily="34" charset="0"/>
              </a:rPr>
              <a:t>Vygotsky’s Theory of Cognitive Development</a:t>
            </a:r>
            <a:r>
              <a:rPr lang="en-GB" sz="1400" kern="100" dirty="0">
                <a:effectLst/>
                <a:latin typeface="Arial" panose="020B0604020202020204" pitchFamily="34" charset="0"/>
                <a:ea typeface="Calibri" panose="020F0502020204030204" pitchFamily="34" charset="0"/>
                <a:cs typeface="Arial" panose="020B0604020202020204" pitchFamily="34" charset="0"/>
              </a:rPr>
              <a:t>. [Online] Available at: https://www.simplypsychology.org/vygotsky.html (Accessed 8 June 2026).</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Paton, A. (2025) </a:t>
            </a:r>
            <a:r>
              <a:rPr lang="en-GB" sz="1400" i="1" kern="100" dirty="0">
                <a:effectLst/>
                <a:latin typeface="Arial" panose="020B0604020202020204" pitchFamily="34" charset="0"/>
                <a:ea typeface="Calibri" panose="020F0502020204030204" pitchFamily="34" charset="0"/>
                <a:cs typeface="Arial" panose="020B0604020202020204" pitchFamily="34" charset="0"/>
              </a:rPr>
              <a:t>Understanding Health, Illness and Society: A Patient-Centred Approach to Healthcare</a:t>
            </a:r>
            <a:r>
              <a:rPr lang="en-GB" sz="1400" kern="100" dirty="0">
                <a:effectLst/>
                <a:latin typeface="Arial" panose="020B0604020202020204" pitchFamily="34" charset="0"/>
                <a:ea typeface="Calibri" panose="020F0502020204030204" pitchFamily="34" charset="0"/>
                <a:cs typeface="Arial" panose="020B0604020202020204" pitchFamily="34" charset="0"/>
              </a:rPr>
              <a:t>. Routledge.</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Poehner, M.E. and </a:t>
            </a:r>
            <a:r>
              <a:rPr lang="en-GB" sz="1400" kern="100" dirty="0" err="1">
                <a:effectLst/>
                <a:latin typeface="Arial" panose="020B0604020202020204" pitchFamily="34" charset="0"/>
                <a:ea typeface="Calibri" panose="020F0502020204030204" pitchFamily="34" charset="0"/>
                <a:cs typeface="Arial" panose="020B0604020202020204" pitchFamily="34" charset="0"/>
              </a:rPr>
              <a:t>Lantolf</a:t>
            </a:r>
            <a:r>
              <a:rPr lang="en-GB" sz="1400" kern="100" dirty="0">
                <a:effectLst/>
                <a:latin typeface="Arial" panose="020B0604020202020204" pitchFamily="34" charset="0"/>
                <a:ea typeface="Calibri" panose="020F0502020204030204" pitchFamily="34" charset="0"/>
                <a:cs typeface="Arial" panose="020B0604020202020204" pitchFamily="34" charset="0"/>
              </a:rPr>
              <a:t>, J.P. (2024) </a:t>
            </a:r>
            <a:r>
              <a:rPr lang="en-GB" sz="1400" i="1" kern="100" dirty="0">
                <a:effectLst/>
                <a:latin typeface="Arial" panose="020B0604020202020204" pitchFamily="34" charset="0"/>
                <a:ea typeface="Calibri" panose="020F0502020204030204" pitchFamily="34" charset="0"/>
                <a:cs typeface="Arial" panose="020B0604020202020204" pitchFamily="34" charset="0"/>
              </a:rPr>
              <a:t>Sociocultural theory and second language developmental education</a:t>
            </a:r>
            <a:r>
              <a:rPr lang="en-GB" sz="1400" kern="100" dirty="0">
                <a:effectLst/>
                <a:latin typeface="Arial" panose="020B0604020202020204" pitchFamily="34" charset="0"/>
                <a:ea typeface="Calibri" panose="020F0502020204030204" pitchFamily="34" charset="0"/>
                <a:cs typeface="Arial" panose="020B0604020202020204" pitchFamily="34" charset="0"/>
              </a:rPr>
              <a:t>. Cambridge University Press.</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Sarmiento-Campos, N.V., Lázaro-Guillermo, J.C., Silvera-Alarcón, E.N., Cuellar-Quispe, S., Huamán-</a:t>
            </a:r>
            <a:r>
              <a:rPr lang="en-GB" sz="1400" kern="100" dirty="0" err="1">
                <a:effectLst/>
                <a:latin typeface="Arial" panose="020B0604020202020204" pitchFamily="34" charset="0"/>
                <a:ea typeface="Calibri" panose="020F0502020204030204" pitchFamily="34" charset="0"/>
                <a:cs typeface="Arial" panose="020B0604020202020204" pitchFamily="34" charset="0"/>
              </a:rPr>
              <a:t>Romaní</a:t>
            </a:r>
            <a:r>
              <a:rPr lang="en-GB" sz="1400" kern="100" dirty="0">
                <a:effectLst/>
                <a:latin typeface="Arial" panose="020B0604020202020204" pitchFamily="34" charset="0"/>
                <a:ea typeface="Calibri" panose="020F0502020204030204" pitchFamily="34" charset="0"/>
                <a:cs typeface="Arial" panose="020B0604020202020204" pitchFamily="34" charset="0"/>
              </a:rPr>
              <a:t>, Y.L., Apaza, O.A. and </a:t>
            </a:r>
            <a:r>
              <a:rPr lang="en-GB" sz="1400" kern="100" dirty="0" err="1">
                <a:effectLst/>
                <a:latin typeface="Arial" panose="020B0604020202020204" pitchFamily="34" charset="0"/>
                <a:ea typeface="Calibri" panose="020F0502020204030204" pitchFamily="34" charset="0"/>
                <a:cs typeface="Arial" panose="020B0604020202020204" pitchFamily="34" charset="0"/>
              </a:rPr>
              <a:t>Sorkheh</a:t>
            </a:r>
            <a:r>
              <a:rPr lang="en-GB" sz="1400" kern="100" dirty="0">
                <a:effectLst/>
                <a:latin typeface="Arial" panose="020B0604020202020204" pitchFamily="34" charset="0"/>
                <a:ea typeface="Calibri" panose="020F0502020204030204" pitchFamily="34" charset="0"/>
                <a:cs typeface="Arial" panose="020B0604020202020204" pitchFamily="34" charset="0"/>
              </a:rPr>
              <a:t>, A. (2022) ‘A look at Vygotsky’s sociocultural theory (SCT): The effectiveness of scaffolding method on EFL learners’ speaking achievement.’ </a:t>
            </a:r>
            <a:r>
              <a:rPr lang="en-GB" sz="1400" i="1" kern="100" dirty="0">
                <a:effectLst/>
                <a:latin typeface="Arial" panose="020B0604020202020204" pitchFamily="34" charset="0"/>
                <a:ea typeface="Calibri" panose="020F0502020204030204" pitchFamily="34" charset="0"/>
                <a:cs typeface="Arial" panose="020B0604020202020204" pitchFamily="34" charset="0"/>
              </a:rPr>
              <a:t>Education Research International</a:t>
            </a:r>
            <a:r>
              <a:rPr lang="en-GB" sz="1400" kern="100" dirty="0">
                <a:effectLst/>
                <a:latin typeface="Arial" panose="020B0604020202020204" pitchFamily="34" charset="0"/>
                <a:ea typeface="Calibri" panose="020F0502020204030204" pitchFamily="34" charset="0"/>
                <a:cs typeface="Arial" panose="020B0604020202020204" pitchFamily="34" charset="0"/>
              </a:rPr>
              <a:t>, </a:t>
            </a:r>
            <a:r>
              <a:rPr lang="en-GB" sz="1400" i="1" kern="100" dirty="0">
                <a:effectLst/>
                <a:latin typeface="Arial" panose="020B0604020202020204" pitchFamily="34" charset="0"/>
                <a:ea typeface="Calibri" panose="020F0502020204030204" pitchFamily="34" charset="0"/>
                <a:cs typeface="Arial" panose="020B0604020202020204" pitchFamily="34" charset="0"/>
              </a:rPr>
              <a:t>2022</a:t>
            </a:r>
            <a:r>
              <a:rPr lang="en-GB" sz="1400" kern="100" dirty="0">
                <a:effectLst/>
                <a:latin typeface="Arial" panose="020B0604020202020204" pitchFamily="34" charset="0"/>
                <a:ea typeface="Calibri" panose="020F0502020204030204" pitchFamily="34" charset="0"/>
                <a:cs typeface="Arial" panose="020B0604020202020204" pitchFamily="34" charset="0"/>
              </a:rPr>
              <a:t>(1), p.3514892.</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Sellberg, C., Lundin, M. and </a:t>
            </a:r>
            <a:r>
              <a:rPr lang="en-GB" sz="1400" kern="100" dirty="0" err="1">
                <a:effectLst/>
                <a:latin typeface="Arial" panose="020B0604020202020204" pitchFamily="34" charset="0"/>
                <a:ea typeface="Calibri" panose="020F0502020204030204" pitchFamily="34" charset="0"/>
                <a:cs typeface="Arial" panose="020B0604020202020204" pitchFamily="34" charset="0"/>
              </a:rPr>
              <a:t>Säljö</a:t>
            </a:r>
            <a:r>
              <a:rPr lang="en-GB" sz="1400" kern="100" dirty="0">
                <a:effectLst/>
                <a:latin typeface="Arial" panose="020B0604020202020204" pitchFamily="34" charset="0"/>
                <a:ea typeface="Calibri" panose="020F0502020204030204" pitchFamily="34" charset="0"/>
                <a:cs typeface="Arial" panose="020B0604020202020204" pitchFamily="34" charset="0"/>
              </a:rPr>
              <a:t>, R. (2022) ‘Assessment in the zone of proximal development: simulator-based competence tests and the dynamic evaluation of knowledge-in-action.’ </a:t>
            </a:r>
            <a:r>
              <a:rPr lang="en-GB" sz="1400" i="1" kern="100" dirty="0">
                <a:effectLst/>
                <a:latin typeface="Arial" panose="020B0604020202020204" pitchFamily="34" charset="0"/>
                <a:ea typeface="Calibri" panose="020F0502020204030204" pitchFamily="34" charset="0"/>
                <a:cs typeface="Arial" panose="020B0604020202020204" pitchFamily="34" charset="0"/>
              </a:rPr>
              <a:t>Classroom Discourse</a:t>
            </a:r>
            <a:r>
              <a:rPr lang="en-GB" sz="1400" kern="100" dirty="0">
                <a:effectLst/>
                <a:latin typeface="Arial" panose="020B0604020202020204" pitchFamily="34" charset="0"/>
                <a:ea typeface="Calibri" panose="020F0502020204030204" pitchFamily="34" charset="0"/>
                <a:cs typeface="Arial" panose="020B0604020202020204" pitchFamily="34" charset="0"/>
              </a:rPr>
              <a:t>, </a:t>
            </a:r>
            <a:r>
              <a:rPr lang="en-GB" sz="1400" i="1" kern="100" dirty="0">
                <a:effectLst/>
                <a:latin typeface="Arial" panose="020B0604020202020204" pitchFamily="34" charset="0"/>
                <a:ea typeface="Calibri" panose="020F0502020204030204" pitchFamily="34" charset="0"/>
                <a:cs typeface="Arial" panose="020B0604020202020204" pitchFamily="34" charset="0"/>
              </a:rPr>
              <a:t>13</a:t>
            </a:r>
            <a:r>
              <a:rPr lang="en-GB" sz="1400" kern="100" dirty="0">
                <a:effectLst/>
                <a:latin typeface="Arial" panose="020B0604020202020204" pitchFamily="34" charset="0"/>
                <a:ea typeface="Calibri" panose="020F0502020204030204" pitchFamily="34" charset="0"/>
                <a:cs typeface="Arial" panose="020B0604020202020204" pitchFamily="34" charset="0"/>
              </a:rPr>
              <a:t>(4), pp.365-385.</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spcAft>
                <a:spcPts val="800"/>
              </a:spcAft>
              <a:buFont typeface="Arial" panose="020B0604020202020204" pitchFamily="34" charset="0"/>
              <a:buChar char="•"/>
            </a:pPr>
            <a:r>
              <a:rPr lang="en-GB" sz="1400" kern="100" dirty="0">
                <a:effectLst/>
                <a:latin typeface="Arial" panose="020B0604020202020204" pitchFamily="34" charset="0"/>
                <a:ea typeface="Calibri" panose="020F0502020204030204" pitchFamily="34" charset="0"/>
                <a:cs typeface="Arial" panose="020B0604020202020204" pitchFamily="34" charset="0"/>
              </a:rPr>
              <a:t>Woods, T. (2026) </a:t>
            </a:r>
            <a:r>
              <a:rPr lang="en-GB" sz="1400" i="1" kern="100" dirty="0">
                <a:effectLst/>
                <a:latin typeface="Arial" panose="020B0604020202020204" pitchFamily="34" charset="0"/>
                <a:ea typeface="Calibri" panose="020F0502020204030204" pitchFamily="34" charset="0"/>
                <a:cs typeface="Arial" panose="020B0604020202020204" pitchFamily="34" charset="0"/>
              </a:rPr>
              <a:t>4 Ways Parents Can Hurt Children's Self-Esteem</a:t>
            </a:r>
            <a:r>
              <a:rPr lang="en-GB" sz="1400" kern="100" dirty="0">
                <a:effectLst/>
                <a:latin typeface="Arial" panose="020B0604020202020204" pitchFamily="34" charset="0"/>
                <a:ea typeface="Calibri" panose="020F0502020204030204" pitchFamily="34" charset="0"/>
                <a:cs typeface="Arial" panose="020B0604020202020204" pitchFamily="34" charset="0"/>
              </a:rPr>
              <a:t>. [Online] Available at: https://www.psychologytoday.com/us/blog/liking-the-child-you-love/202307/4-ways-parents-can-hurt-childrens-self-esteem (Accessed 8 June 2026).</a:t>
            </a:r>
            <a:endParaRPr lang="en-IN" sz="14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895322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4" ma:contentTypeDescription="Create a new document." ma:contentTypeScope="" ma:versionID="2a191fa440f604e65cde9d4def36820c">
  <xsd:schema xmlns:xsd="http://www.w3.org/2001/XMLSchema" xmlns:xs="http://www.w3.org/2001/XMLSchema" xmlns:p="http://schemas.microsoft.com/office/2006/metadata/properties" xmlns:ns3="3ef5847a-e696-4fee-a2c0-6c3f87568321" targetNamespace="http://schemas.microsoft.com/office/2006/metadata/properties" ma:root="true" ma:fieldsID="ca081d9055a0cafd7d8c1556be0a2321"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79E106-F87D-429C-BFA6-BBBA0EEEA0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98290B-6249-4FE9-85D0-A2FFB9D56CE5}">
  <ds:schemaRefs>
    <ds:schemaRef ds:uri="http://schemas.microsoft.com/sharepoint/v3/contenttype/forms"/>
  </ds:schemaRefs>
</ds:datastoreItem>
</file>

<file path=customXml/itemProps3.xml><?xml version="1.0" encoding="utf-8"?>
<ds:datastoreItem xmlns:ds="http://schemas.openxmlformats.org/officeDocument/2006/customXml" ds:itemID="{9B6C7BCB-2AE9-4F9A-9C60-CCD4F7377CF4}">
  <ds:schemaRefs>
    <ds:schemaRef ds:uri="http://purl.org/dc/terms/"/>
    <ds:schemaRef ds:uri="http://www.w3.org/XML/1998/namespace"/>
    <ds:schemaRef ds:uri="http://purl.org/dc/dcmitype/"/>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3ef5847a-e696-4fee-a2c0-6c3f87568321"/>
  </ds:schemaRefs>
</ds:datastoreItem>
</file>

<file path=docProps/app.xml><?xml version="1.0" encoding="utf-8"?>
<Properties xmlns="http://schemas.openxmlformats.org/officeDocument/2006/extended-properties" xmlns:vt="http://schemas.openxmlformats.org/officeDocument/2006/docPropsVTypes">
  <TotalTime>0</TotalTime>
  <Words>2740</Words>
  <Application>Microsoft Office PowerPoint</Application>
  <PresentationFormat>Widescreen</PresentationFormat>
  <Paragraphs>120</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2026-06-09T12:18:14Z</dcterms:created>
  <dcterms:modified xsi:type="dcterms:W3CDTF">2026-06-14T15:04:46Z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