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FFFF"/>
    <a:srgbClr val="3333FF"/>
    <a:srgbClr val="FF99FF"/>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695" autoAdjust="0"/>
    <p:restoredTop sz="94660"/>
  </p:normalViewPr>
  <p:slideViewPr>
    <p:cSldViewPr snapToGrid="0">
      <p:cViewPr>
        <p:scale>
          <a:sx n="80" d="100"/>
          <a:sy n="80" d="100"/>
        </p:scale>
        <p:origin x="492" y="-3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sz="500"/>
              <a:t>Percentage</a:t>
            </a:r>
            <a:r>
              <a:rPr lang="en-GB" sz="500" baseline="0"/>
              <a:t> of tutors who have been trained in spotting the signs of mental illness. </a:t>
            </a:r>
            <a:endParaRPr lang="en-GB" sz="500"/>
          </a:p>
        </c:rich>
      </c:tx>
      <c:layout>
        <c:manualLayout>
          <c:xMode val="edge"/>
          <c:yMode val="edge"/>
          <c:x val="8.6933833051508633E-2"/>
          <c:y val="6.0196943543640809E-2"/>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clustered"/>
        <c:varyColors val="0"/>
        <c:ser>
          <c:idx val="0"/>
          <c:order val="0"/>
          <c:tx>
            <c:strRef>
              <c:f>Sheet1!$B$3</c:f>
              <c:strCache>
                <c:ptCount val="1"/>
                <c:pt idx="0">
                  <c:v>Traning </c:v>
                </c:pt>
              </c:strCache>
            </c:strRef>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Sheet1!$C$3</c:f>
              <c:numCache>
                <c:formatCode>0%</c:formatCode>
                <c:ptCount val="1"/>
                <c:pt idx="0">
                  <c:v>0.31</c:v>
                </c:pt>
              </c:numCache>
            </c:numRef>
          </c:val>
          <c:extLst>
            <c:ext xmlns:c16="http://schemas.microsoft.com/office/drawing/2014/chart" uri="{C3380CC4-5D6E-409C-BE32-E72D297353CC}">
              <c16:uniqueId val="{00000000-4C7A-4A63-A3EE-E8700FEAFE91}"/>
            </c:ext>
          </c:extLst>
        </c:ser>
        <c:ser>
          <c:idx val="1"/>
          <c:order val="1"/>
          <c:tx>
            <c:strRef>
              <c:f>Sheet1!$B$4</c:f>
              <c:strCache>
                <c:ptCount val="1"/>
                <c:pt idx="0">
                  <c:v>No Training </c:v>
                </c:pt>
              </c:strCache>
            </c:strRef>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6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val>
            <c:numRef>
              <c:f>Sheet1!$C$4</c:f>
              <c:numCache>
                <c:formatCode>0%</c:formatCode>
                <c:ptCount val="1"/>
                <c:pt idx="0">
                  <c:v>0.56000000000000005</c:v>
                </c:pt>
              </c:numCache>
            </c:numRef>
          </c:val>
          <c:extLst>
            <c:ext xmlns:c16="http://schemas.microsoft.com/office/drawing/2014/chart" uri="{C3380CC4-5D6E-409C-BE32-E72D297353CC}">
              <c16:uniqueId val="{00000001-4C7A-4A63-A3EE-E8700FEAFE91}"/>
            </c:ext>
          </c:extLst>
        </c:ser>
        <c:dLbls>
          <c:showLegendKey val="0"/>
          <c:showVal val="1"/>
          <c:showCatName val="0"/>
          <c:showSerName val="0"/>
          <c:showPercent val="0"/>
          <c:showBubbleSize val="0"/>
        </c:dLbls>
        <c:gapWidth val="65"/>
        <c:shape val="box"/>
        <c:axId val="461137280"/>
        <c:axId val="461146136"/>
        <c:axId val="0"/>
      </c:bar3DChart>
      <c:catAx>
        <c:axId val="461137280"/>
        <c:scaling>
          <c:orientation val="minMax"/>
        </c:scaling>
        <c:delete val="1"/>
        <c:axPos val="l"/>
        <c:numFmt formatCode="General" sourceLinked="1"/>
        <c:majorTickMark val="none"/>
        <c:minorTickMark val="none"/>
        <c:tickLblPos val="nextTo"/>
        <c:crossAx val="461146136"/>
        <c:crosses val="autoZero"/>
        <c:auto val="1"/>
        <c:lblAlgn val="ctr"/>
        <c:lblOffset val="100"/>
        <c:noMultiLvlLbl val="0"/>
      </c:catAx>
      <c:valAx>
        <c:axId val="461146136"/>
        <c:scaling>
          <c:orientation val="minMax"/>
        </c:scaling>
        <c:delete val="0"/>
        <c:axPos val="b"/>
        <c:majorGridlines>
          <c:spPr>
            <a:ln w="9525" cap="flat" cmpd="sng" algn="ctr">
              <a:solidFill>
                <a:schemeClr val="dk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600" b="0" i="0" u="none" strike="noStrike" kern="1200" baseline="0">
                <a:solidFill>
                  <a:schemeClr val="dk1">
                    <a:lumMod val="75000"/>
                    <a:lumOff val="25000"/>
                  </a:schemeClr>
                </a:solidFill>
                <a:latin typeface="+mn-lt"/>
                <a:ea typeface="+mn-ea"/>
                <a:cs typeface="+mn-cs"/>
              </a:defRPr>
            </a:pPr>
            <a:endParaRPr lang="en-US"/>
          </a:p>
        </c:txPr>
        <c:crossAx val="461137280"/>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6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CF85C-20EF-4295-A7F2-991C73112377}" type="datetimeFigureOut">
              <a:rPr lang="en-GB" smtClean="0"/>
              <a:t>25/04/2022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4E70A4-4F58-4EBB-B792-DE61DAE06C80}" type="slidenum">
              <a:rPr lang="en-GB" smtClean="0"/>
              <a:t>‹#›</a:t>
            </a:fld>
            <a:endParaRPr lang="en-GB" dirty="0"/>
          </a:p>
        </p:txBody>
      </p:sp>
    </p:spTree>
    <p:extLst>
      <p:ext uri="{BB962C8B-B14F-4D97-AF65-F5344CB8AC3E}">
        <p14:creationId xmlns:p14="http://schemas.microsoft.com/office/powerpoint/2010/main" val="148284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11530-A868-49A9-9B3D-EF19E9CD13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0BE78C-6B47-4132-A81D-7B8DF37619D3}"/>
              </a:ext>
            </a:extLst>
          </p:cNvPr>
          <p:cNvSpPr>
            <a:spLocks noGrp="1"/>
          </p:cNvSpPr>
          <p:nvPr>
            <p:ph type="subTitle" idx="1"/>
          </p:nvPr>
        </p:nvSpPr>
        <p:spPr>
          <a:xfrm>
            <a:off x="1524000" y="3602038"/>
            <a:ext cx="9144000" cy="1655762"/>
          </a:xfrm>
        </p:spPr>
        <p:txBody>
          <a:bodyPr/>
          <a:lstStyle>
            <a:lvl1pPr marL="0" indent="0" algn="ctr">
              <a:buNone/>
              <a:defRPr sz="240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77BD75-1C5F-4237-ACF1-6D53EF6F6DE5}"/>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5" name="Footer Placeholder 4">
            <a:extLst>
              <a:ext uri="{FF2B5EF4-FFF2-40B4-BE49-F238E27FC236}">
                <a16:creationId xmlns:a16="http://schemas.microsoft.com/office/drawing/2014/main" id="{E2A6F43D-7A48-453E-8868-AEBD7D46B5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0B2E74-BDAC-4732-BE6F-58026FE230DA}"/>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005519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A75E-5E83-412C-A486-B7D9F56E8E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AA8127-CA1E-4D38-AA36-F23B90E402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A33415-2F9C-4044-8AF0-05426B799D03}"/>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5" name="Footer Placeholder 4">
            <a:extLst>
              <a:ext uri="{FF2B5EF4-FFF2-40B4-BE49-F238E27FC236}">
                <a16:creationId xmlns:a16="http://schemas.microsoft.com/office/drawing/2014/main" id="{AD94F7EF-0161-42A1-A7AF-6D4878F4687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4FD366-9B4F-4F9B-8C7D-4CE965BFDB17}"/>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546058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53254-9F06-488F-BBFA-6B738AC128BA}"/>
              </a:ext>
            </a:extLst>
          </p:cNvPr>
          <p:cNvSpPr>
            <a:spLocks noGrp="1"/>
          </p:cNvSpPr>
          <p:nvPr>
            <p:ph type="title"/>
          </p:nvPr>
        </p:nvSpPr>
        <p:spPr>
          <a:xfrm>
            <a:off x="831852"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FA7550-1319-483D-849A-8D8A6F135C67}"/>
              </a:ext>
            </a:extLst>
          </p:cNvPr>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F8C395-136C-4D86-BEC4-FA8CEC784B2D}"/>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5" name="Footer Placeholder 4">
            <a:extLst>
              <a:ext uri="{FF2B5EF4-FFF2-40B4-BE49-F238E27FC236}">
                <a16:creationId xmlns:a16="http://schemas.microsoft.com/office/drawing/2014/main" id="{9096D684-0623-4B28-BB5A-B0B9A35D096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0E6550-78E1-4305-8CE3-087764DA2E1D}"/>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1564036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3B265-15FD-4087-B52E-2F169B21D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065C3C-E926-4163-9602-8EC16389D6B0}"/>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E7DFD1-D184-48AE-B3C4-47ED700A5B6C}"/>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9E0880-AE42-4F96-A08D-3B065EFD0F9E}"/>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6" name="Footer Placeholder 5">
            <a:extLst>
              <a:ext uri="{FF2B5EF4-FFF2-40B4-BE49-F238E27FC236}">
                <a16:creationId xmlns:a16="http://schemas.microsoft.com/office/drawing/2014/main" id="{87EB2FA0-91CC-4B2B-97C3-66904EAB31B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8CC1045-E83F-413B-9517-E4A21824C7C1}"/>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223415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FA006-871D-4ACF-A818-C6CFC6DB018C}"/>
              </a:ext>
            </a:extLst>
          </p:cNvPr>
          <p:cNvSpPr>
            <a:spLocks noGrp="1"/>
          </p:cNvSpPr>
          <p:nvPr>
            <p:ph type="title"/>
          </p:nvPr>
        </p:nvSpPr>
        <p:spPr>
          <a:xfrm>
            <a:off x="839789"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23367C-2A8A-4734-A752-00FBE990637B}"/>
              </a:ext>
            </a:extLst>
          </p:cNvPr>
          <p:cNvSpPr>
            <a:spLocks noGrp="1"/>
          </p:cNvSpPr>
          <p:nvPr>
            <p:ph type="body" idx="1"/>
          </p:nvPr>
        </p:nvSpPr>
        <p:spPr>
          <a:xfrm>
            <a:off x="839789" y="1681163"/>
            <a:ext cx="5157787"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E6BF20-B376-4BBF-AD3A-D818A2E397CA}"/>
              </a:ext>
            </a:extLst>
          </p:cNvPr>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1CB6CF-B310-4326-8444-6F619CD41141}"/>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68EEAC-2447-4120-A2B9-6BDC4CFDA34C}"/>
              </a:ext>
            </a:extLst>
          </p:cNvPr>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219B81-2C23-4B76-87D7-05BE8547D56A}"/>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8" name="Footer Placeholder 7">
            <a:extLst>
              <a:ext uri="{FF2B5EF4-FFF2-40B4-BE49-F238E27FC236}">
                <a16:creationId xmlns:a16="http://schemas.microsoft.com/office/drawing/2014/main" id="{5FF6720A-0BB5-404B-8A7D-04520B4F0A2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396B180-ED13-47BA-88AA-FDCD7BCAADA8}"/>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327845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5E26F-8DFB-4A27-8BF0-07D7813476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2212FF-5655-41C7-8947-BCBD2DA445F5}"/>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4" name="Footer Placeholder 3">
            <a:extLst>
              <a:ext uri="{FF2B5EF4-FFF2-40B4-BE49-F238E27FC236}">
                <a16:creationId xmlns:a16="http://schemas.microsoft.com/office/drawing/2014/main" id="{2D645F13-5069-4A9C-8235-E198614EB20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EBF8032-800D-4034-9B65-77980ED3B3DA}"/>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758338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307F7-849D-4B2A-907B-713E6C96B2B4}"/>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3" name="Footer Placeholder 2">
            <a:extLst>
              <a:ext uri="{FF2B5EF4-FFF2-40B4-BE49-F238E27FC236}">
                <a16:creationId xmlns:a16="http://schemas.microsoft.com/office/drawing/2014/main" id="{60C2DEDF-B020-40C6-9999-CEC78563B55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21B38A8-EE84-417B-A63E-EAA89E27E332}"/>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042391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BFEA-B413-425B-88D3-3201508090E7}"/>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C57881-7DA3-4D43-9890-11E48C83B99E}"/>
              </a:ext>
            </a:extLst>
          </p:cNvPr>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F85853-B8AB-4B84-956F-094BC0668C15}"/>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8B393AD8-4B9F-4AB8-8D8A-73BC48EBCD9E}"/>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6" name="Footer Placeholder 5">
            <a:extLst>
              <a:ext uri="{FF2B5EF4-FFF2-40B4-BE49-F238E27FC236}">
                <a16:creationId xmlns:a16="http://schemas.microsoft.com/office/drawing/2014/main" id="{8C0B601B-E5B6-4824-8F03-1090B18B86A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9B3825D-401C-4BAA-B342-A2580219E397}"/>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115762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1A8B2-C927-4AE8-9158-BF7FA9A49002}"/>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02AC8B-5A8A-43DC-A2F5-12CFBE405D66}"/>
              </a:ext>
            </a:extLst>
          </p:cNvPr>
          <p:cNvSpPr>
            <a:spLocks noGrp="1"/>
          </p:cNvSpPr>
          <p:nvPr>
            <p:ph type="pic" idx="1"/>
          </p:nvPr>
        </p:nvSpPr>
        <p:spPr>
          <a:xfrm>
            <a:off x="5183188" y="987425"/>
            <a:ext cx="6172201" cy="4873625"/>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GB" dirty="0"/>
          </a:p>
        </p:txBody>
      </p:sp>
      <p:sp>
        <p:nvSpPr>
          <p:cNvPr id="4" name="Text Placeholder 3">
            <a:extLst>
              <a:ext uri="{FF2B5EF4-FFF2-40B4-BE49-F238E27FC236}">
                <a16:creationId xmlns:a16="http://schemas.microsoft.com/office/drawing/2014/main" id="{ED60A3F8-C53C-40F7-9A6F-CE6CEEF131DD}"/>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77CB1EEC-C7B7-44CC-81A4-03281B702B88}"/>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6" name="Footer Placeholder 5">
            <a:extLst>
              <a:ext uri="{FF2B5EF4-FFF2-40B4-BE49-F238E27FC236}">
                <a16:creationId xmlns:a16="http://schemas.microsoft.com/office/drawing/2014/main" id="{B81289A3-D1BD-4B20-B421-B110ABF81F4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DF66BB7-C688-48C2-AD10-402168CA368E}"/>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531627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B9F3-C78D-4340-9A66-8E29D7E108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D555B2-2354-4FAD-84E3-139765261F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1A6A58-4CD5-4338-B526-4DEE1A5C1D31}"/>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5" name="Footer Placeholder 4">
            <a:extLst>
              <a:ext uri="{FF2B5EF4-FFF2-40B4-BE49-F238E27FC236}">
                <a16:creationId xmlns:a16="http://schemas.microsoft.com/office/drawing/2014/main" id="{516E1B0E-D89D-4987-B271-F4CF48EE564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7145D7-5E08-48EB-B62E-3DE98C5B655F}"/>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608146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7CC27-B2B8-45B7-8E90-14238A7768EC}"/>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BE5785-59C8-45A2-AB2F-E364A45DDF6C}"/>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5B2813-1439-482A-A5F6-5943C2BB844C}"/>
              </a:ext>
            </a:extLst>
          </p:cNvPr>
          <p:cNvSpPr>
            <a:spLocks noGrp="1"/>
          </p:cNvSpPr>
          <p:nvPr>
            <p:ph type="dt" sz="half" idx="10"/>
          </p:nvPr>
        </p:nvSpPr>
        <p:spPr/>
        <p:txBody>
          <a:bodyPr/>
          <a:lstStyle/>
          <a:p>
            <a:fld id="{3E733EF6-2703-40BD-9FF9-C7EBA1A3C8A9}" type="datetimeFigureOut">
              <a:rPr lang="en-GB" smtClean="0"/>
              <a:t>25/04/2022</a:t>
            </a:fld>
            <a:endParaRPr lang="en-GB" dirty="0"/>
          </a:p>
        </p:txBody>
      </p:sp>
      <p:sp>
        <p:nvSpPr>
          <p:cNvPr id="5" name="Footer Placeholder 4">
            <a:extLst>
              <a:ext uri="{FF2B5EF4-FFF2-40B4-BE49-F238E27FC236}">
                <a16:creationId xmlns:a16="http://schemas.microsoft.com/office/drawing/2014/main" id="{CDABBBB1-6D27-434D-9FBF-E2A7CF5CC5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1924AAF-2052-48BB-927F-31FB8B6A4D26}"/>
              </a:ext>
            </a:extLst>
          </p:cNvPr>
          <p:cNvSpPr>
            <a:spLocks noGrp="1"/>
          </p:cNvSpPr>
          <p:nvPr>
            <p:ph type="sldNum" sz="quarter" idx="12"/>
          </p:nvPr>
        </p:nvSpPr>
        <p:spPr/>
        <p:txBody>
          <a:bodyPr/>
          <a:lstStyle/>
          <a:p>
            <a:fld id="{4BC6B4E2-0D04-46CB-BA73-ED8AEAB915F9}" type="slidenum">
              <a:rPr lang="en-GB" smtClean="0"/>
              <a:t>‹#›</a:t>
            </a:fld>
            <a:endParaRPr lang="en-GB" dirty="0"/>
          </a:p>
        </p:txBody>
      </p:sp>
    </p:spTree>
    <p:extLst>
      <p:ext uri="{BB962C8B-B14F-4D97-AF65-F5344CB8AC3E}">
        <p14:creationId xmlns:p14="http://schemas.microsoft.com/office/powerpoint/2010/main" val="2528173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330601-ACC1-4BA2-B154-D332D0EC8383}"/>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7941A8-A981-4C84-B10B-6558018E42BE}"/>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2E7E3A-AA5D-4306-8682-A5E714B86896}"/>
              </a:ext>
            </a:extLst>
          </p:cNvPr>
          <p:cNvSpPr>
            <a:spLocks noGrp="1"/>
          </p:cNvSpPr>
          <p:nvPr>
            <p:ph type="dt" sz="half" idx="2"/>
          </p:nvPr>
        </p:nvSpPr>
        <p:spPr>
          <a:xfrm>
            <a:off x="838201"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33EF6-2703-40BD-9FF9-C7EBA1A3C8A9}" type="datetimeFigureOut">
              <a:rPr lang="en-GB" smtClean="0"/>
              <a:t>25/04/2022</a:t>
            </a:fld>
            <a:endParaRPr lang="en-GB" dirty="0"/>
          </a:p>
        </p:txBody>
      </p:sp>
      <p:sp>
        <p:nvSpPr>
          <p:cNvPr id="5" name="Footer Placeholder 4">
            <a:extLst>
              <a:ext uri="{FF2B5EF4-FFF2-40B4-BE49-F238E27FC236}">
                <a16:creationId xmlns:a16="http://schemas.microsoft.com/office/drawing/2014/main" id="{4EDDC98A-FB2A-4AA0-A32B-BDEC2D534F32}"/>
              </a:ext>
            </a:extLst>
          </p:cNvPr>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97669AD-CEB0-4258-8FF9-3199FA7A7395}"/>
              </a:ext>
            </a:extLst>
          </p:cNvPr>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C6B4E2-0D04-46CB-BA73-ED8AEAB915F9}" type="slidenum">
              <a:rPr lang="en-GB" smtClean="0"/>
              <a:t>‹#›</a:t>
            </a:fld>
            <a:endParaRPr lang="en-GB" dirty="0"/>
          </a:p>
        </p:txBody>
      </p:sp>
    </p:spTree>
    <p:extLst>
      <p:ext uri="{BB962C8B-B14F-4D97-AF65-F5344CB8AC3E}">
        <p14:creationId xmlns:p14="http://schemas.microsoft.com/office/powerpoint/2010/main" val="16442940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1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4" indent="-228604" algn="l" defTabSz="914411"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09" indent="-228604" algn="l" defTabSz="91441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5" indent="-228604" algn="l" defTabSz="91441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1"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27"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hyperlink" Target="https://gregashman.wordpress.com/2017/05/13/four-ways-cognitive-load-theory-has-changed-my-teaching%EF%BB%BF/" TargetMode="External"/><Relationship Id="rId18" Type="http://schemas.openxmlformats.org/officeDocument/2006/relationships/hyperlink" Target="https://www.mentalhealth.gov/basics/what-is-mental-health" TargetMode="External"/><Relationship Id="rId26" Type="http://schemas.openxmlformats.org/officeDocument/2006/relationships/hyperlink" Target="https://www.google.com/url?sa=t&amp;rct=j&amp;q=&amp;esrc=s&amp;source=web&amp;cd=&amp;cad=rja&amp;uact=8&amp;ved=2ahUKEwj12uXNg9f2AhWOasAKHVmmAKIQFnoECAQQAQ&amp;url=https%3A%2F%2Fwww.frontiersin.org%2Farticles%2F10.3389%2Ffeduc.2020.531451%2Ffull&amp;usg=AOvVaw0Mgm_xIolkMwwV68c_78kj" TargetMode="External"/><Relationship Id="rId39" Type="http://schemas.openxmlformats.org/officeDocument/2006/relationships/image" Target="../media/image5.jpeg"/><Relationship Id="rId3" Type="http://schemas.openxmlformats.org/officeDocument/2006/relationships/slideLayout" Target="../slideLayouts/slideLayout2.xml"/><Relationship Id="rId21" Type="http://schemas.openxmlformats.org/officeDocument/2006/relationships/hyperlink" Target="https://bmjopen.bmj.com/content/bmjopen/11/8/e053231.full.pdf" TargetMode="External"/><Relationship Id="rId34" Type="http://schemas.openxmlformats.org/officeDocument/2006/relationships/hyperlink" Target="https://bmjopen.bmj.com/content/11/12/e047393" TargetMode="External"/><Relationship Id="rId42" Type="http://schemas.openxmlformats.org/officeDocument/2006/relationships/hyperlink" Target="https://www.dailymail.co.uk/health/article-4942358/Why-wasn-t-save-four-students.html" TargetMode="External"/><Relationship Id="rId7" Type="http://schemas.openxmlformats.org/officeDocument/2006/relationships/image" Target="../media/image3.png"/><Relationship Id="rId12" Type="http://schemas.openxmlformats.org/officeDocument/2006/relationships/hyperlink" Target="https://www.pearson.com/ped-blogs/blogs/2020/03/understanding-cognitive-load-to-better-engage-your-students.html" TargetMode="External"/><Relationship Id="rId17" Type="http://schemas.openxmlformats.org/officeDocument/2006/relationships/hyperlink" Target="https://blog.innerdrive.co.uk/4-problems-with-cognitive-load-theory" TargetMode="External"/><Relationship Id="rId25" Type="http://schemas.openxmlformats.org/officeDocument/2006/relationships/hyperlink" Target="https://thetab.com/uk/2020/12/04/tutors-dont-have-enough-mental-health-training-and-unis-need-to-change-this-184742" TargetMode="External"/><Relationship Id="rId33" Type="http://schemas.openxmlformats.org/officeDocument/2006/relationships/hyperlink" Target="https://www.dailymail.co.uk/news/article-9989733/University-Bristol-medical-student-hanged-placement-hospital-inquest-hears.html" TargetMode="External"/><Relationship Id="rId38" Type="http://schemas.openxmlformats.org/officeDocument/2006/relationships/hyperlink" Target="https://www.dailymail.co.uk/news/article-10211899/Coroner-says-Cardiff-University-change-results-policy-student-killed-mix-up.html" TargetMode="External"/><Relationship Id="rId2" Type="http://schemas.microsoft.com/office/2007/relationships/media" Target="../media/media1.m4a"/><Relationship Id="rId16" Type="http://schemas.openxmlformats.org/officeDocument/2006/relationships/hyperlink" Target="https://expertjournals.com/how-to-write-a-research-methodology-for-your-academic-article/" TargetMode="External"/><Relationship Id="rId20" Type="http://schemas.openxmlformats.org/officeDocument/2006/relationships/hyperlink" Target="https://www.theguardian.com/society/2019/sep/27/anxiety-mental-breakdowns-depression-uk-students" TargetMode="External"/><Relationship Id="rId29" Type="http://schemas.openxmlformats.org/officeDocument/2006/relationships/hyperlink" Target="https://www.birminghammail.co.uk/news/uk-news/family-tragic-student-who-killed-18629275" TargetMode="External"/><Relationship Id="rId41" Type="http://schemas.openxmlformats.org/officeDocument/2006/relationships/hyperlink" Target="https://www.mirror.co.uk/news/uk-news/fifth-student-bristol-university-to-10870210" TargetMode="External"/><Relationship Id="rId1" Type="http://schemas.openxmlformats.org/officeDocument/2006/relationships/audio" Target="NULL" TargetMode="External"/><Relationship Id="rId6" Type="http://schemas.openxmlformats.org/officeDocument/2006/relationships/hyperlink" Target="https://www.bristolpost.co.uk/news/bristol-news/natasha-abraharts-death-bristol-university-6778765" TargetMode="External"/><Relationship Id="rId11" Type="http://schemas.openxmlformats.org/officeDocument/2006/relationships/hyperlink" Target="https://www.advance-he.ac.uk/guidance/teaching-and-learning/ukpsf" TargetMode="External"/><Relationship Id="rId24" Type="http://schemas.openxmlformats.org/officeDocument/2006/relationships/hyperlink" Target="https://www.sja.org.uk/course-information/guidance-and-help/mental-health-resources/workplace-mental-health-first-aid-training-guide/" TargetMode="External"/><Relationship Id="rId32" Type="http://schemas.openxmlformats.org/officeDocument/2006/relationships/hyperlink" Target="https://www.frontiersin.org/articles/10.3389/feduc.2020.531451/full#B41" TargetMode="External"/><Relationship Id="rId37" Type="http://schemas.openxmlformats.org/officeDocument/2006/relationships/hyperlink" Target="https://journals.sagepub.com/doi/full/10.1177/1469787420926007" TargetMode="External"/><Relationship Id="rId40" Type="http://schemas.openxmlformats.org/officeDocument/2006/relationships/hyperlink" Target="https://www.theguardian.com/uk-news/2019/may/24/coroner-writes-to-health-secretary-over-student-suicide" TargetMode="External"/><Relationship Id="rId45" Type="http://schemas.openxmlformats.org/officeDocument/2006/relationships/hyperlink" Target="https://www.dailymail.co.uk/news/article-10564949/Parents-tragic-student-20-accuse-Bristol-University-having-direct-role-death.html" TargetMode="External"/><Relationship Id="rId5" Type="http://schemas.openxmlformats.org/officeDocument/2006/relationships/image" Target="../media/image2.jpeg"/><Relationship Id="rId15" Type="http://schemas.openxmlformats.org/officeDocument/2006/relationships/hyperlink" Target="https://insight.culture-shift.co.uk/higher-education/implementing-better-pastoral-support-in-higher-education" TargetMode="External"/><Relationship Id="rId23" Type="http://schemas.openxmlformats.org/officeDocument/2006/relationships/hyperlink" Target="https://www.studyinternational.com/news/pastoral-care-universities/" TargetMode="External"/><Relationship Id="rId28" Type="http://schemas.openxmlformats.org/officeDocument/2006/relationships/hyperlink" Target="https://education.exeter.ac.uk/ojs/index.php/inspire/article/download/12/9" TargetMode="External"/><Relationship Id="rId36" Type="http://schemas.openxmlformats.org/officeDocument/2006/relationships/hyperlink" Target="https://www.google.com/url?sa=t&amp;rct=j&amp;q=&amp;esrc=s&amp;source=web&amp;cd=&amp;cad=rja&amp;uact=8&amp;ved=2ahUKEwiNxKiYg9f2AhUPY8AKHapdD2kQFnoECAQQAQ&amp;url=https%3A%2F%2Fwww.sciencedirect.com%2Fscience%2Farticle%2Fpii%2FS1755296620300417&amp;usg=AOvVaw29w9-4f0-T33pSc2K7qy6V" TargetMode="External"/><Relationship Id="rId10" Type="http://schemas.openxmlformats.org/officeDocument/2006/relationships/hyperlink" Target="https://www.aber.ac.uk/en/sscs/wellbeing/training-self-development/staff/mental-health-first-aid/" TargetMode="External"/><Relationship Id="rId19" Type="http://schemas.openxmlformats.org/officeDocument/2006/relationships/hyperlink" Target="https://www.randstad.co.uk/employers/areas-of-expertise/student-support/student-mental-health-report-2020/" TargetMode="External"/><Relationship Id="rId31" Type="http://schemas.openxmlformats.org/officeDocument/2006/relationships/hyperlink" Target="https://www.whatuni.com/advice/student-life/student-mental-health-support/102217/" TargetMode="External"/><Relationship Id="rId44" Type="http://schemas.openxmlformats.org/officeDocument/2006/relationships/hyperlink" Target="https://www.dailypost.co.uk/news/north-wales-news/university-apologises-over-death-anglesey-23036515" TargetMode="External"/><Relationship Id="rId4" Type="http://schemas.openxmlformats.org/officeDocument/2006/relationships/image" Target="../media/image1.jpeg"/><Relationship Id="rId9" Type="http://schemas.openxmlformats.org/officeDocument/2006/relationships/image" Target="../media/image4.jpeg"/><Relationship Id="rId14" Type="http://schemas.openxmlformats.org/officeDocument/2006/relationships/hyperlink" Target="https://www.bbc.co.uk/news/education-56763189#:~:text=It%20would%20be%20voluntary%20%2D%20because,the%20confidentiality%20of%20adult%20students." TargetMode="External"/><Relationship Id="rId22" Type="http://schemas.openxmlformats.org/officeDocument/2006/relationships/hyperlink" Target="https://www.walesonline.co.uk/news/wales-news/mared-foulkes-cardiff-university-inquest-21998345" TargetMode="External"/><Relationship Id="rId27" Type="http://schemas.openxmlformats.org/officeDocument/2006/relationships/hyperlink" Target="https://my.chartered.college/impact_article/cognitive-load-theory-and-its-application-in-the-classroom/" TargetMode="External"/><Relationship Id="rId30" Type="http://schemas.openxmlformats.org/officeDocument/2006/relationships/hyperlink" Target="https://uswvarious1.blob.core.windows.net/uswvarious-prod-uploads/documents/MH_Policy_2019.pdf" TargetMode="External"/><Relationship Id="rId35" Type="http://schemas.openxmlformats.org/officeDocument/2006/relationships/hyperlink" Target="https://pubmed.ncbi.nlm.nih.gov/35020758/" TargetMode="External"/><Relationship Id="rId43" Type="http://schemas.openxmlformats.org/officeDocument/2006/relationships/hyperlink" Target="https://www.independent.co.uk/news/education/education-news/natasha-abrahart-student-suicide-bristol-university-a892103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7" name="Rectangle 116">
            <a:extLst>
              <a:ext uri="{FF2B5EF4-FFF2-40B4-BE49-F238E27FC236}">
                <a16:creationId xmlns:a16="http://schemas.microsoft.com/office/drawing/2014/main" id="{25A1F022-D829-4C51-9AA8-9AAB118828E0}"/>
              </a:ext>
            </a:extLst>
          </p:cNvPr>
          <p:cNvSpPr/>
          <p:nvPr/>
        </p:nvSpPr>
        <p:spPr>
          <a:xfrm>
            <a:off x="1717422" y="5161471"/>
            <a:ext cx="2848220" cy="1522356"/>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b="1" i="1" u="sng" dirty="0">
              <a:solidFill>
                <a:schemeClr val="tx1"/>
              </a:solidFill>
            </a:endParaRPr>
          </a:p>
        </p:txBody>
      </p:sp>
      <p:sp>
        <p:nvSpPr>
          <p:cNvPr id="115" name="Rectangle 114">
            <a:extLst>
              <a:ext uri="{FF2B5EF4-FFF2-40B4-BE49-F238E27FC236}">
                <a16:creationId xmlns:a16="http://schemas.microsoft.com/office/drawing/2014/main" id="{4B26D704-FE9A-4D11-B49D-55414F193CF5}"/>
              </a:ext>
            </a:extLst>
          </p:cNvPr>
          <p:cNvSpPr/>
          <p:nvPr/>
        </p:nvSpPr>
        <p:spPr>
          <a:xfrm>
            <a:off x="7683059" y="2990134"/>
            <a:ext cx="2888716" cy="3693693"/>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00" dirty="0">
                <a:solidFill>
                  <a:schemeClr val="tx1"/>
                </a:solidFill>
              </a:rPr>
              <a:t>I</a:t>
            </a: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500" dirty="0">
              <a:solidFill>
                <a:schemeClr val="tx1"/>
              </a:solidFill>
            </a:endParaRPr>
          </a:p>
          <a:p>
            <a:pPr algn="ctr"/>
            <a:endParaRPr lang="en-GB" sz="600" dirty="0">
              <a:solidFill>
                <a:schemeClr val="tx1"/>
              </a:solidFill>
            </a:endParaRPr>
          </a:p>
          <a:p>
            <a:pPr algn="ctr"/>
            <a:endParaRPr lang="en-GB" sz="500" dirty="0">
              <a:solidFill>
                <a:schemeClr val="tx1"/>
              </a:solidFill>
            </a:endParaRPr>
          </a:p>
          <a:p>
            <a:pPr algn="ctr"/>
            <a:r>
              <a:rPr lang="en-GB" sz="500" dirty="0">
                <a:solidFill>
                  <a:schemeClr val="tx1"/>
                </a:solidFill>
              </a:rPr>
              <a:t>it is hoped that in the future students such as </a:t>
            </a:r>
            <a:r>
              <a:rPr lang="en-GB" sz="500" dirty="0" err="1">
                <a:solidFill>
                  <a:schemeClr val="tx1"/>
                </a:solidFill>
              </a:rPr>
              <a:t>Maured</a:t>
            </a:r>
            <a:r>
              <a:rPr lang="en-GB" sz="500" dirty="0">
                <a:solidFill>
                  <a:schemeClr val="tx1"/>
                </a:solidFill>
              </a:rPr>
              <a:t> Foulkes and Natasha Abrahart</a:t>
            </a:r>
          </a:p>
          <a:p>
            <a:pPr algn="ctr"/>
            <a:r>
              <a:rPr lang="en-GB" sz="500" dirty="0">
                <a:solidFill>
                  <a:schemeClr val="tx1"/>
                </a:solidFill>
              </a:rPr>
              <a:t>and every other student who has ended their lives to suicide at university, will teach others the effects of universities on student </a:t>
            </a:r>
            <a:r>
              <a:rPr lang="en-GB" sz="500" dirty="0" err="1">
                <a:solidFill>
                  <a:schemeClr val="tx1"/>
                </a:solidFill>
              </a:rPr>
              <a:t>ts</a:t>
            </a:r>
            <a:r>
              <a:rPr lang="en-GB" sz="500" dirty="0">
                <a:solidFill>
                  <a:schemeClr val="tx1"/>
                </a:solidFill>
              </a:rPr>
              <a:t> mental health(Draper, Z 2022) .(</a:t>
            </a:r>
            <a:r>
              <a:rPr lang="en-GB" sz="500" dirty="0" err="1">
                <a:solidFill>
                  <a:schemeClr val="tx1"/>
                </a:solidFill>
              </a:rPr>
              <a:t>Sacaren</a:t>
            </a:r>
            <a:r>
              <a:rPr lang="en-GB" sz="500" dirty="0">
                <a:solidFill>
                  <a:schemeClr val="tx1"/>
                </a:solidFill>
              </a:rPr>
              <a:t>, 2019) (Walker, 2022) (Flagg, </a:t>
            </a:r>
            <a:r>
              <a:rPr lang="en-GB" sz="400" dirty="0">
                <a:solidFill>
                  <a:schemeClr val="tx1"/>
                </a:solidFill>
              </a:rPr>
              <a:t>2022)(Yale, 2019) (Venn, 2020) (</a:t>
            </a:r>
            <a:r>
              <a:rPr lang="en-GB" sz="400" dirty="0" err="1">
                <a:solidFill>
                  <a:schemeClr val="tx1"/>
                </a:solidFill>
              </a:rPr>
              <a:t>Plass</a:t>
            </a:r>
            <a:r>
              <a:rPr lang="en-GB" sz="400" dirty="0">
                <a:solidFill>
                  <a:schemeClr val="tx1"/>
                </a:solidFill>
              </a:rPr>
              <a:t>, Morena, et al, 2010) (Draper Z, 2020) </a:t>
            </a:r>
          </a:p>
          <a:p>
            <a:pPr algn="ctr"/>
            <a:r>
              <a:rPr lang="en-GB" sz="400" dirty="0">
                <a:solidFill>
                  <a:schemeClr val="tx1"/>
                </a:solidFill>
              </a:rPr>
              <a:t>Especially because currently mental health first aid training or mental health support is not included in the code of conduct for universities. (Small, 2013)  </a:t>
            </a:r>
          </a:p>
        </p:txBody>
      </p:sp>
      <p:sp>
        <p:nvSpPr>
          <p:cNvPr id="59" name="Rectangle 58">
            <a:extLst>
              <a:ext uri="{FF2B5EF4-FFF2-40B4-BE49-F238E27FC236}">
                <a16:creationId xmlns:a16="http://schemas.microsoft.com/office/drawing/2014/main" id="{6CCB87D0-E4BA-4B53-AFFA-578AA441D4EC}"/>
              </a:ext>
            </a:extLst>
          </p:cNvPr>
          <p:cNvSpPr/>
          <p:nvPr/>
        </p:nvSpPr>
        <p:spPr>
          <a:xfrm>
            <a:off x="10747134" y="851630"/>
            <a:ext cx="1418908" cy="6001698"/>
          </a:xfrm>
          <a:prstGeom prst="rect">
            <a:avLst/>
          </a:prstGeom>
          <a:solidFill>
            <a:schemeClr val="tx1"/>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Rectangle 44">
            <a:extLst>
              <a:ext uri="{FF2B5EF4-FFF2-40B4-BE49-F238E27FC236}">
                <a16:creationId xmlns:a16="http://schemas.microsoft.com/office/drawing/2014/main" id="{4AAE2BB2-A21F-4B24-B6F6-F5C787DDE743}"/>
              </a:ext>
            </a:extLst>
          </p:cNvPr>
          <p:cNvSpPr/>
          <p:nvPr/>
        </p:nvSpPr>
        <p:spPr>
          <a:xfrm>
            <a:off x="25959" y="718888"/>
            <a:ext cx="1372824" cy="6092691"/>
          </a:xfrm>
          <a:prstGeom prst="rect">
            <a:avLst/>
          </a:prstGeom>
          <a:ln>
            <a:solidFill>
              <a:srgbClr val="66FFFF"/>
            </a:solid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GB" dirty="0"/>
          </a:p>
        </p:txBody>
      </p:sp>
      <p:pic>
        <p:nvPicPr>
          <p:cNvPr id="1028" name="Picture 4">
            <a:extLst>
              <a:ext uri="{FF2B5EF4-FFF2-40B4-BE49-F238E27FC236}">
                <a16:creationId xmlns:a16="http://schemas.microsoft.com/office/drawing/2014/main" id="{80D2CE5D-1402-43BB-8B81-8467D00D18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8" y="1225911"/>
            <a:ext cx="1289956" cy="149367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6550C6C8-854E-4CFB-9CD3-78FB268B84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41379" y="863348"/>
            <a:ext cx="1269532" cy="1630454"/>
          </a:xfrm>
          <a:prstGeom prst="rect">
            <a:avLst/>
          </a:prstGeom>
          <a:noFill/>
          <a:extLst>
            <a:ext uri="{909E8E84-426E-40DD-AFC4-6F175D3DCCD1}">
              <a14:hiddenFill xmlns:a14="http://schemas.microsoft.com/office/drawing/2010/main">
                <a:solidFill>
                  <a:srgbClr val="FFFFFF"/>
                </a:solidFill>
              </a14:hiddenFill>
            </a:ext>
          </a:extLst>
        </p:spPr>
      </p:pic>
      <p:sp>
        <p:nvSpPr>
          <p:cNvPr id="42" name="Rectangle 41">
            <a:extLst>
              <a:ext uri="{FF2B5EF4-FFF2-40B4-BE49-F238E27FC236}">
                <a16:creationId xmlns:a16="http://schemas.microsoft.com/office/drawing/2014/main" id="{4D66C7BE-884C-4EEF-8A71-779E5954CE7C}"/>
              </a:ext>
            </a:extLst>
          </p:cNvPr>
          <p:cNvSpPr/>
          <p:nvPr/>
        </p:nvSpPr>
        <p:spPr>
          <a:xfrm>
            <a:off x="0" y="6657"/>
            <a:ext cx="12192000" cy="819161"/>
          </a:xfrm>
          <a:prstGeom prst="rect">
            <a:avLst/>
          </a:prstGeom>
          <a:solidFill>
            <a:schemeClr val="tx1"/>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TextBox 55">
            <a:extLst>
              <a:ext uri="{FF2B5EF4-FFF2-40B4-BE49-F238E27FC236}">
                <a16:creationId xmlns:a16="http://schemas.microsoft.com/office/drawing/2014/main" id="{C46ECD9D-51B7-46FF-A5FB-2FB65A836219}"/>
              </a:ext>
            </a:extLst>
          </p:cNvPr>
          <p:cNvSpPr txBox="1"/>
          <p:nvPr/>
        </p:nvSpPr>
        <p:spPr>
          <a:xfrm>
            <a:off x="226138" y="66740"/>
            <a:ext cx="12051793" cy="736355"/>
          </a:xfrm>
          <a:prstGeom prst="rect">
            <a:avLst/>
          </a:prstGeom>
          <a:noFill/>
        </p:spPr>
        <p:txBody>
          <a:bodyPr wrap="square">
            <a:spAutoFit/>
          </a:bodyPr>
          <a:lstStyle/>
          <a:p>
            <a:pPr algn="ctr">
              <a:lnSpc>
                <a:spcPct val="107000"/>
              </a:lnSpc>
              <a:spcAft>
                <a:spcPts val="800"/>
              </a:spcAft>
            </a:pPr>
            <a:r>
              <a:rPr lang="en-GB" sz="2000" u="sng" dirty="0">
                <a:solidFill>
                  <a:schemeClr val="bg1"/>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What impact does university have on student’s mental health and is there a need for reform of pastoral care to train tutors to spot the signs of mental illness?</a:t>
            </a:r>
            <a:endParaRPr lang="en-GB" sz="2400" u="sng"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76" name="Rectangle 75">
            <a:extLst>
              <a:ext uri="{FF2B5EF4-FFF2-40B4-BE49-F238E27FC236}">
                <a16:creationId xmlns:a16="http://schemas.microsoft.com/office/drawing/2014/main" id="{6D27F660-CA47-484B-9198-CFAF2CB9C1C3}"/>
              </a:ext>
            </a:extLst>
          </p:cNvPr>
          <p:cNvSpPr/>
          <p:nvPr/>
        </p:nvSpPr>
        <p:spPr>
          <a:xfrm>
            <a:off x="1724516" y="3181938"/>
            <a:ext cx="2849012" cy="1914216"/>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endParaRPr lang="en-GB" sz="600" b="1" i="1" u="sng"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07000"/>
              </a:lnSpc>
              <a:spcAft>
                <a:spcPts val="800"/>
              </a:spcAft>
            </a:pPr>
            <a:r>
              <a:rPr lang="en-GB" sz="600" b="1" i="1" u="sng" dirty="0">
                <a:solidFill>
                  <a:schemeClr val="tx1"/>
                </a:solidFill>
              </a:rPr>
              <a:t>Is there a link between university and mental health?</a:t>
            </a:r>
          </a:p>
          <a:p>
            <a:pPr algn="ctr"/>
            <a:r>
              <a:rPr lang="en-GB" sz="600" dirty="0">
                <a:solidFill>
                  <a:schemeClr val="tx1"/>
                </a:solidFill>
              </a:rPr>
              <a:t>On the surface it appears that there is no link between university and mental health. However, it is clear to see that there is a clear link between mental health and university. (Rodger, 2020) (Wright, 2021) Maured Foulkes is an example of the negative link between university and mental health. Maured Foulkes ended her life due to the failure of her university.  Other students who have ended their lives to suicide due to university are also a clear example of the link between university and mental health. Various studies have confirmed this. (Shaw, 2021) (Shackle, 2019) (Randstad, no date) (Coughlan, 2021)(Secaren, 2019)</a:t>
            </a:r>
            <a:endParaRPr lang="en-GB" sz="600" b="1" i="1" u="sng" dirty="0">
              <a:solidFill>
                <a:schemeClr val="tx1"/>
              </a:solidFill>
            </a:endParaRPr>
          </a:p>
          <a:p>
            <a:pPr algn="ctr"/>
            <a:r>
              <a:rPr lang="en-GB" sz="600" dirty="0">
                <a:solidFill>
                  <a:schemeClr val="tx1"/>
                </a:solidFill>
              </a:rPr>
              <a:t>In 2020 it was reported that </a:t>
            </a:r>
          </a:p>
          <a:p>
            <a:pPr algn="ctr"/>
            <a:r>
              <a:rPr lang="en-GB" sz="600" dirty="0">
                <a:solidFill>
                  <a:schemeClr val="tx1"/>
                </a:solidFill>
              </a:rPr>
              <a:t>32% of students experienced anxiety at the start of university. This increased to 37% by March of the academic year. Whilst this is a small increase, it is still an increase nevertheless. </a:t>
            </a:r>
          </a:p>
          <a:p>
            <a:pPr algn="ctr"/>
            <a:r>
              <a:rPr lang="en-GB" sz="600" dirty="0">
                <a:solidFill>
                  <a:schemeClr val="tx1"/>
                </a:solidFill>
              </a:rPr>
              <a:t>In addition, 27% of students reported suffering with depression at the start of university and by March this increased by 6%. This is a large increase especially due to the amount of students at university during the academic year. (Adams, Saunders, Stoneman and Duffy, 2019) </a:t>
            </a:r>
          </a:p>
          <a:p>
            <a:pPr algn="ctr"/>
            <a:endParaRPr lang="en-GB" sz="800" dirty="0">
              <a:solidFill>
                <a:schemeClr val="tx1"/>
              </a:solidFill>
            </a:endParaRPr>
          </a:p>
          <a:p>
            <a:pPr algn="ctr">
              <a:lnSpc>
                <a:spcPct val="107000"/>
              </a:lnSpc>
              <a:spcAft>
                <a:spcPts val="800"/>
              </a:spcAft>
            </a:pP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ectangle 76">
            <a:extLst>
              <a:ext uri="{FF2B5EF4-FFF2-40B4-BE49-F238E27FC236}">
                <a16:creationId xmlns:a16="http://schemas.microsoft.com/office/drawing/2014/main" id="{9B4474DF-C98D-4FF1-A459-3E5006424C24}"/>
              </a:ext>
            </a:extLst>
          </p:cNvPr>
          <p:cNvSpPr/>
          <p:nvPr/>
        </p:nvSpPr>
        <p:spPr>
          <a:xfrm>
            <a:off x="1730862" y="893586"/>
            <a:ext cx="2848220" cy="995981"/>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 b="1" i="1" u="sng" dirty="0">
              <a:solidFill>
                <a:srgbClr val="000000"/>
              </a:solidFill>
            </a:endParaRPr>
          </a:p>
          <a:p>
            <a:pPr algn="ctr"/>
            <a:endParaRPr lang="en-GB" sz="100" b="1" i="1" u="sng" dirty="0">
              <a:solidFill>
                <a:srgbClr val="000000"/>
              </a:solidFill>
            </a:endParaRPr>
          </a:p>
          <a:p>
            <a:pPr algn="ctr"/>
            <a:endParaRPr lang="en-GB" sz="100" b="1" i="1" u="sng" dirty="0">
              <a:solidFill>
                <a:srgbClr val="000000"/>
              </a:solidFill>
            </a:endParaRPr>
          </a:p>
          <a:p>
            <a:pPr algn="ctr"/>
            <a:r>
              <a:rPr lang="en-GB" sz="100" dirty="0">
                <a:solidFill>
                  <a:srgbClr val="000000"/>
                </a:solidFill>
              </a:rPr>
              <a:t>Cork T, [2022] Natasha </a:t>
            </a:r>
            <a:r>
              <a:rPr lang="en-GB" sz="100" dirty="0" err="1">
                <a:solidFill>
                  <a:srgbClr val="000000"/>
                </a:solidFill>
              </a:rPr>
              <a:t>Abrahart’s</a:t>
            </a:r>
            <a:r>
              <a:rPr lang="en-GB" sz="100" dirty="0">
                <a:solidFill>
                  <a:srgbClr val="000000"/>
                </a:solidFill>
              </a:rPr>
              <a:t> death: Bristol University issues second statement after suicide court case ends, DOI; </a:t>
            </a:r>
            <a:r>
              <a:rPr lang="en-GB" sz="100" dirty="0">
                <a:solidFill>
                  <a:srgbClr val="0563C1"/>
                </a:solidFill>
                <a:hlinkClick r:id="rId6">
                  <a:extLst>
                    <a:ext uri="{A12FA001-AC4F-418D-AE19-62706E023703}">
                      <ahyp:hlinkClr xmlns:ahyp="http://schemas.microsoft.com/office/drawing/2018/hyperlinkcolor" val="tx"/>
                    </a:ext>
                  </a:extLst>
                </a:hlinkClick>
              </a:rPr>
              <a:t>Natasha </a:t>
            </a:r>
            <a:r>
              <a:rPr lang="en-GB" sz="100" dirty="0" err="1">
                <a:solidFill>
                  <a:srgbClr val="0563C1"/>
                </a:solidFill>
                <a:hlinkClick r:id="rId6">
                  <a:extLst>
                    <a:ext uri="{A12FA001-AC4F-418D-AE19-62706E023703}">
                      <ahyp:hlinkClr xmlns:ahyp="http://schemas.microsoft.com/office/drawing/2018/hyperlinkcolor" val="tx"/>
                    </a:ext>
                  </a:extLst>
                </a:hlinkClick>
              </a:rPr>
              <a:t>Abrahart's</a:t>
            </a:r>
            <a:r>
              <a:rPr lang="en-GB" sz="100" dirty="0">
                <a:solidFill>
                  <a:srgbClr val="000000"/>
                </a:solidFill>
                <a:hlinkClick r:id="rId6">
                  <a:extLst>
                    <a:ext uri="{A12FA001-AC4F-418D-AE19-62706E023703}">
                      <ahyp:hlinkClr xmlns:ahyp="http://schemas.microsoft.com/office/drawing/2018/hyperlinkcolor" val="tx"/>
                    </a:ext>
                  </a:extLst>
                </a:hlinkClick>
              </a:rPr>
              <a:t> death: Bristol University issues second statement after suicide court case ends - Bristol Live (bristolpost.co.uk)</a:t>
            </a:r>
            <a:r>
              <a:rPr lang="en-GB" sz="100" dirty="0">
                <a:solidFill>
                  <a:srgbClr val="000000"/>
                </a:solidFill>
              </a:rPr>
              <a:t> (accessed 20</a:t>
            </a:r>
            <a:r>
              <a:rPr lang="en-GB" sz="100" baseline="30000" dirty="0">
                <a:solidFill>
                  <a:srgbClr val="000000"/>
                </a:solidFill>
              </a:rPr>
              <a:t>th</a:t>
            </a:r>
            <a:r>
              <a:rPr lang="en-GB" sz="100" dirty="0">
                <a:solidFill>
                  <a:srgbClr val="000000"/>
                </a:solidFill>
              </a:rPr>
              <a:t> April 2022) </a:t>
            </a:r>
          </a:p>
          <a:p>
            <a:pPr algn="ctr"/>
            <a:endParaRPr lang="en-GB" sz="600" b="1" i="1" u="sng" dirty="0">
              <a:solidFill>
                <a:schemeClr val="tx1"/>
              </a:solidFill>
            </a:endParaRPr>
          </a:p>
          <a:p>
            <a:pPr algn="ctr"/>
            <a:endParaRPr lang="en-GB" sz="600" b="1" i="1" u="sng" dirty="0">
              <a:solidFill>
                <a:schemeClr val="tx1"/>
              </a:solidFill>
            </a:endParaRPr>
          </a:p>
          <a:p>
            <a:pPr algn="ctr"/>
            <a:endParaRPr lang="en-GB" sz="600" b="1" i="1" u="sng" dirty="0">
              <a:solidFill>
                <a:schemeClr val="tx1"/>
              </a:solidFill>
            </a:endParaRPr>
          </a:p>
          <a:p>
            <a:pPr algn="ctr"/>
            <a:endParaRPr lang="en-GB" sz="600" b="1" i="1" u="sng" dirty="0">
              <a:solidFill>
                <a:schemeClr val="tx1"/>
              </a:solidFill>
            </a:endParaRPr>
          </a:p>
          <a:p>
            <a:pPr algn="ctr"/>
            <a:endParaRPr lang="en-GB" sz="600" b="1" i="1" u="sng" dirty="0">
              <a:solidFill>
                <a:schemeClr val="tx1"/>
              </a:solidFill>
            </a:endParaRPr>
          </a:p>
          <a:p>
            <a:pPr algn="ctr"/>
            <a:r>
              <a:rPr lang="en-GB" sz="600" b="1" i="1" u="sng" dirty="0">
                <a:solidFill>
                  <a:schemeClr val="tx1"/>
                </a:solidFill>
              </a:rPr>
              <a:t>Research Questions</a:t>
            </a:r>
          </a:p>
          <a:p>
            <a:pPr marL="285753" indent="-285753">
              <a:buFont typeface="Wingdings" panose="05000000000000000000" pitchFamily="2" charset="2"/>
              <a:buChar char="v"/>
            </a:pPr>
            <a:r>
              <a:rPr lang="en-GB" sz="600" dirty="0">
                <a:solidFill>
                  <a:schemeClr val="tx1"/>
                </a:solidFill>
              </a:rPr>
              <a:t>What is mental health?</a:t>
            </a:r>
          </a:p>
          <a:p>
            <a:pPr marL="285753" indent="-285753">
              <a:buFont typeface="Wingdings" panose="05000000000000000000" pitchFamily="2" charset="2"/>
              <a:buChar char="v"/>
            </a:pPr>
            <a:r>
              <a:rPr lang="en-GB" sz="600" dirty="0">
                <a:solidFill>
                  <a:schemeClr val="tx1"/>
                </a:solidFill>
                <a:latin typeface="Calibri" panose="020F0502020204030204" pitchFamily="34" charset="0"/>
                <a:ea typeface="Constantia" panose="02030602050306030303" pitchFamily="18" charset="0"/>
              </a:rPr>
              <a:t>What is the link between mental health and university?</a:t>
            </a:r>
          </a:p>
          <a:p>
            <a:pPr marL="285753" indent="-285753">
              <a:buFont typeface="Wingdings" panose="05000000000000000000" pitchFamily="2" charset="2"/>
              <a:buChar char="v"/>
            </a:pPr>
            <a:r>
              <a:rPr lang="en-GB" sz="600" dirty="0">
                <a:solidFill>
                  <a:schemeClr val="tx1"/>
                </a:solidFill>
                <a:latin typeface="Calibri" panose="020F0502020204030204" pitchFamily="34" charset="0"/>
                <a:ea typeface="Constantia" panose="02030602050306030303" pitchFamily="18" charset="0"/>
              </a:rPr>
              <a:t>Is there a need for reform within personal tutoring and within the classroom?</a:t>
            </a:r>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a:p>
            <a:endParaRPr lang="en-GB" sz="600" dirty="0">
              <a:solidFill>
                <a:schemeClr val="tx1"/>
              </a:solidFill>
              <a:latin typeface="Calibri" panose="020F0502020204030204" pitchFamily="34" charset="0"/>
            </a:endParaRPr>
          </a:p>
        </p:txBody>
      </p:sp>
      <p:sp>
        <p:nvSpPr>
          <p:cNvPr id="27" name="Rectangle 26">
            <a:extLst>
              <a:ext uri="{FF2B5EF4-FFF2-40B4-BE49-F238E27FC236}">
                <a16:creationId xmlns:a16="http://schemas.microsoft.com/office/drawing/2014/main" id="{90236F2F-8C85-4099-8535-0B7CCCB6FD00}"/>
              </a:ext>
            </a:extLst>
          </p:cNvPr>
          <p:cNvSpPr/>
          <p:nvPr/>
        </p:nvSpPr>
        <p:spPr>
          <a:xfrm>
            <a:off x="4611455" y="2203290"/>
            <a:ext cx="2960934" cy="1100194"/>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 b="1" i="1" u="sng" dirty="0">
                <a:solidFill>
                  <a:schemeClr val="tx1"/>
                </a:solidFill>
              </a:rPr>
              <a:t>Coronavirus</a:t>
            </a:r>
            <a:r>
              <a:rPr lang="en-GB" sz="600" dirty="0">
                <a:solidFill>
                  <a:schemeClr val="tx1"/>
                </a:solidFill>
              </a:rPr>
              <a:t> </a:t>
            </a:r>
          </a:p>
          <a:p>
            <a:pPr algn="ctr"/>
            <a:endParaRPr lang="en-GB" sz="600" dirty="0">
              <a:solidFill>
                <a:schemeClr val="tx1"/>
              </a:solidFill>
            </a:endParaRPr>
          </a:p>
          <a:p>
            <a:pPr algn="ctr"/>
            <a:endParaRPr lang="en-GB" sz="600" dirty="0">
              <a:solidFill>
                <a:schemeClr val="tx1"/>
              </a:solidFill>
            </a:endParaRPr>
          </a:p>
          <a:p>
            <a:pPr algn="ctr"/>
            <a:endParaRPr lang="en-GB" sz="600" dirty="0">
              <a:solidFill>
                <a:schemeClr val="tx1"/>
              </a:solidFill>
            </a:endParaRPr>
          </a:p>
          <a:p>
            <a:pPr algn="ctr"/>
            <a:r>
              <a:rPr lang="en-GB" sz="600" dirty="0">
                <a:solidFill>
                  <a:schemeClr val="tx1"/>
                </a:solidFill>
              </a:rPr>
              <a:t>  Coronavirus has had a major impact on the mental health of students at university. 58% of students reported that their mental health had gotten worse during the Covid 19 pandemic.  Therefore, it is clear to see that the covid 19 pandemic has made students mental health vastly worse.  (Arsandex, 2021) (Chen, </a:t>
            </a:r>
            <a:r>
              <a:rPr lang="en-GB" sz="600" dirty="0" err="1">
                <a:solidFill>
                  <a:schemeClr val="tx1"/>
                </a:solidFill>
              </a:rPr>
              <a:t>Lucock</a:t>
            </a:r>
            <a:r>
              <a:rPr lang="en-GB" sz="600" dirty="0">
                <a:solidFill>
                  <a:schemeClr val="tx1"/>
                </a:solidFill>
              </a:rPr>
              <a:t>, Savage, James, 2021) (Barden, Caleb, 2019)(Venn, 2020)(Adams &amp; Saunders, 2019) </a:t>
            </a:r>
          </a:p>
          <a:p>
            <a:pPr algn="ctr"/>
            <a:endParaRPr lang="en-GB" sz="400" dirty="0">
              <a:solidFill>
                <a:schemeClr val="tx1"/>
              </a:solidFill>
              <a:latin typeface="Calibri" panose="020F0502020204030204" pitchFamily="34" charset="0"/>
            </a:endParaRPr>
          </a:p>
          <a:p>
            <a:pPr algn="ctr"/>
            <a:endParaRPr lang="en-GB" sz="700" dirty="0">
              <a:solidFill>
                <a:schemeClr val="tx1"/>
              </a:solidFill>
            </a:endParaRPr>
          </a:p>
        </p:txBody>
      </p:sp>
      <p:pic>
        <p:nvPicPr>
          <p:cNvPr id="21" name="Audio 20">
            <a:hlinkClick r:id="" action="ppaction://media"/>
            <a:extLst>
              <a:ext uri="{FF2B5EF4-FFF2-40B4-BE49-F238E27FC236}">
                <a16:creationId xmlns:a16="http://schemas.microsoft.com/office/drawing/2014/main" id="{D21B2EA3-15C7-42A5-9AA2-F1685FAA1476}"/>
              </a:ext>
            </a:extLst>
          </p:cNvPr>
          <p:cNvPicPr>
            <a:picLocks noChangeAspect="1"/>
          </p:cNvPicPr>
          <p:nvPr>
            <a:audioFile r:link="rId1"/>
            <p:extLst>
              <p:ext uri="{DAA4B4D4-6D71-4841-9C94-3DE7FCFB9230}">
                <p14:media xmlns:p14="http://schemas.microsoft.com/office/powerpoint/2010/main" r:embed="rId2">
                  <p14:trim st="700" end="22379.6621"/>
                </p14:media>
              </p:ext>
            </p:extLst>
          </p:nvPr>
        </p:nvPicPr>
        <p:blipFill>
          <a:blip r:embed="rId7"/>
          <a:stretch>
            <a:fillRect/>
          </a:stretch>
        </p:blipFill>
        <p:spPr>
          <a:xfrm>
            <a:off x="11569700" y="6235700"/>
            <a:ext cx="406400" cy="406400"/>
          </a:xfrm>
          <a:prstGeom prst="rect">
            <a:avLst/>
          </a:prstGeom>
        </p:spPr>
      </p:pic>
      <p:graphicFrame>
        <p:nvGraphicFramePr>
          <p:cNvPr id="29" name="Chart 28">
            <a:extLst>
              <a:ext uri="{FF2B5EF4-FFF2-40B4-BE49-F238E27FC236}">
                <a16:creationId xmlns:a16="http://schemas.microsoft.com/office/drawing/2014/main" id="{DB44D43F-B227-4158-9886-997BE1F0E603}"/>
              </a:ext>
            </a:extLst>
          </p:cNvPr>
          <p:cNvGraphicFramePr>
            <a:graphicFrameLocks/>
          </p:cNvGraphicFramePr>
          <p:nvPr>
            <p:extLst>
              <p:ext uri="{D42A27DB-BD31-4B8C-83A1-F6EECF244321}">
                <p14:modId xmlns:p14="http://schemas.microsoft.com/office/powerpoint/2010/main" val="3146717852"/>
              </p:ext>
            </p:extLst>
          </p:nvPr>
        </p:nvGraphicFramePr>
        <p:xfrm>
          <a:off x="4618382" y="874073"/>
          <a:ext cx="2994537" cy="1268331"/>
        </p:xfrm>
        <a:graphic>
          <a:graphicData uri="http://schemas.openxmlformats.org/drawingml/2006/chart">
            <c:chart xmlns:c="http://schemas.openxmlformats.org/drawingml/2006/chart" xmlns:r="http://schemas.openxmlformats.org/officeDocument/2006/relationships" r:id="rId8"/>
          </a:graphicData>
        </a:graphic>
      </p:graphicFrame>
      <p:sp>
        <p:nvSpPr>
          <p:cNvPr id="35" name="Rectangle 34">
            <a:extLst>
              <a:ext uri="{FF2B5EF4-FFF2-40B4-BE49-F238E27FC236}">
                <a16:creationId xmlns:a16="http://schemas.microsoft.com/office/drawing/2014/main" id="{FF881271-A3B7-4688-8E77-7D3A398F2133}"/>
              </a:ext>
            </a:extLst>
          </p:cNvPr>
          <p:cNvSpPr/>
          <p:nvPr/>
        </p:nvSpPr>
        <p:spPr>
          <a:xfrm>
            <a:off x="4607991" y="3364369"/>
            <a:ext cx="2960934" cy="889881"/>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 b="1" i="1" u="sng" dirty="0">
                <a:solidFill>
                  <a:schemeClr val="tx1"/>
                </a:solidFill>
              </a:rPr>
              <a:t>Reform </a:t>
            </a:r>
          </a:p>
          <a:p>
            <a:pPr algn="ctr"/>
            <a:r>
              <a:rPr lang="en-GB" sz="600" dirty="0">
                <a:solidFill>
                  <a:schemeClr val="tx1"/>
                </a:solidFill>
              </a:rPr>
              <a:t>One reform idea is including better cognitive load theory in the classroom. This can be done by; Starting and ending the lesson in the same way.</a:t>
            </a:r>
          </a:p>
          <a:p>
            <a:pPr algn="ctr"/>
            <a:r>
              <a:rPr lang="en-GB" sz="600" dirty="0">
                <a:solidFill>
                  <a:schemeClr val="tx1"/>
                </a:solidFill>
              </a:rPr>
              <a:t>Students not to spend more than five minutes on one task. However, many tutors will not due to fear that academic side of the lesson will be lost. (Wikson, </a:t>
            </a:r>
            <a:r>
              <a:rPr lang="en-GB" sz="600" dirty="0" err="1">
                <a:solidFill>
                  <a:schemeClr val="tx1"/>
                </a:solidFill>
              </a:rPr>
              <a:t>Mabhala</a:t>
            </a:r>
            <a:r>
              <a:rPr lang="en-GB" sz="600" dirty="0">
                <a:solidFill>
                  <a:schemeClr val="tx1"/>
                </a:solidFill>
              </a:rPr>
              <a:t>, Massey, 2015) (Martin, </a:t>
            </a:r>
            <a:r>
              <a:rPr lang="en-GB" sz="600" dirty="0" err="1">
                <a:solidFill>
                  <a:schemeClr val="tx1"/>
                </a:solidFill>
              </a:rPr>
              <a:t>Mockry</a:t>
            </a:r>
            <a:r>
              <a:rPr lang="en-GB" sz="600" dirty="0">
                <a:solidFill>
                  <a:schemeClr val="tx1"/>
                </a:solidFill>
              </a:rPr>
              <a:t>, et al, 2017) ( Flagg, 2022) (Walker, 2022)(Byron, 2020) (Shibli, West, 2018) (</a:t>
            </a:r>
            <a:r>
              <a:rPr lang="en-GB" sz="600" dirty="0" err="1">
                <a:solidFill>
                  <a:schemeClr val="tx1"/>
                </a:solidFill>
              </a:rPr>
              <a:t>Plass</a:t>
            </a:r>
            <a:r>
              <a:rPr lang="en-GB" sz="600" dirty="0">
                <a:solidFill>
                  <a:schemeClr val="tx1"/>
                </a:solidFill>
              </a:rPr>
              <a:t>, Morena, </a:t>
            </a:r>
            <a:r>
              <a:rPr lang="en-GB" sz="600" dirty="0" err="1">
                <a:solidFill>
                  <a:schemeClr val="tx1"/>
                </a:solidFill>
              </a:rPr>
              <a:t>Brunken</a:t>
            </a:r>
            <a:r>
              <a:rPr lang="en-GB" sz="600" dirty="0">
                <a:solidFill>
                  <a:schemeClr val="tx1"/>
                </a:solidFill>
              </a:rPr>
              <a:t>, 2010) (Adam, Saunders, Stoneman, </a:t>
            </a:r>
            <a:r>
              <a:rPr lang="en-GB" sz="600" dirty="0" err="1">
                <a:solidFill>
                  <a:schemeClr val="tx1"/>
                </a:solidFill>
              </a:rPr>
              <a:t>Duggy</a:t>
            </a:r>
            <a:r>
              <a:rPr lang="en-GB" sz="600" dirty="0">
                <a:solidFill>
                  <a:schemeClr val="tx1"/>
                </a:solidFill>
              </a:rPr>
              <a:t>, 2019)</a:t>
            </a:r>
          </a:p>
        </p:txBody>
      </p:sp>
      <p:sp>
        <p:nvSpPr>
          <p:cNvPr id="36" name="Rectangle 35">
            <a:extLst>
              <a:ext uri="{FF2B5EF4-FFF2-40B4-BE49-F238E27FC236}">
                <a16:creationId xmlns:a16="http://schemas.microsoft.com/office/drawing/2014/main" id="{64893683-3235-4FD8-9D36-6A356F025414}"/>
              </a:ext>
            </a:extLst>
          </p:cNvPr>
          <p:cNvSpPr/>
          <p:nvPr/>
        </p:nvSpPr>
        <p:spPr>
          <a:xfrm>
            <a:off x="4612271" y="4315136"/>
            <a:ext cx="2956653" cy="2368692"/>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 b="1" i="1" u="sng" dirty="0">
                <a:solidFill>
                  <a:schemeClr val="tx1"/>
                </a:solidFill>
              </a:rPr>
              <a:t>Further reform ideas</a:t>
            </a:r>
          </a:p>
          <a:p>
            <a:pPr algn="ctr"/>
            <a:r>
              <a:rPr lang="en-GB" sz="600" dirty="0">
                <a:solidFill>
                  <a:schemeClr val="tx1"/>
                </a:solidFill>
              </a:rPr>
              <a:t>There are a number of reform ideas, Introducing an online compulsory module for online students, this will ensure that online students get the best support possible.(Martin, </a:t>
            </a:r>
            <a:r>
              <a:rPr lang="en-GB" sz="600" dirty="0" err="1">
                <a:solidFill>
                  <a:schemeClr val="tx1"/>
                </a:solidFill>
              </a:rPr>
              <a:t>Mockry</a:t>
            </a:r>
            <a:r>
              <a:rPr lang="en-GB" sz="600" dirty="0">
                <a:solidFill>
                  <a:schemeClr val="tx1"/>
                </a:solidFill>
              </a:rPr>
              <a:t>, et al, 2017)  There are also many calls for universities to Introduce compulsory counselling for all students, for those students who attend university in person. This ensure that a qualified person is checking that university students and their mental health. However, it would cost the university a lot of money to fund, but it is a price worth paying to ensure that all students are supported. (Secaren, 2019)  The university needs to ensure that students mental health is a propriety inside and outside of the classroom.  This includes elements such as personal tutoring and general support. It is unfortunate that it usually takes something tragic to happen before any change is made. Any change can only help improve the mental health of students at university. A change that can only be positive. (Secaren, 2019)  It is reported that the personal tutor system needs to be reformed for a number of reasons. There need to be regular meetings between personal tutors and students. This is to ensure that students are progressing well with the course. This is a system already in place but there are flaws with the system. </a:t>
            </a:r>
            <a:r>
              <a:rPr lang="en-GB" sz="600" b="1" i="1" u="sng" dirty="0">
                <a:solidFill>
                  <a:schemeClr val="tx1"/>
                </a:solidFill>
              </a:rPr>
              <a:t> </a:t>
            </a:r>
            <a:r>
              <a:rPr lang="en-GB" sz="600" dirty="0">
                <a:solidFill>
                  <a:schemeClr val="tx1"/>
                </a:solidFill>
              </a:rPr>
              <a:t>Currently a student is required to have three personal tutor meetings in the academic year, but there are issues with this system. The issues include that, some students do not get this and this is where reform is needed. (Walker, 2022) (Flagg, 2022) (Yale, 2019) (Venn, 2020) (</a:t>
            </a:r>
            <a:r>
              <a:rPr lang="en-GB" sz="600" dirty="0" err="1">
                <a:solidFill>
                  <a:schemeClr val="tx1"/>
                </a:solidFill>
              </a:rPr>
              <a:t>Plass</a:t>
            </a:r>
            <a:r>
              <a:rPr lang="en-GB" sz="600" dirty="0">
                <a:solidFill>
                  <a:schemeClr val="tx1"/>
                </a:solidFill>
              </a:rPr>
              <a:t>, </a:t>
            </a:r>
            <a:r>
              <a:rPr lang="en-GB" sz="600" dirty="0" err="1">
                <a:solidFill>
                  <a:schemeClr val="tx1"/>
                </a:solidFill>
              </a:rPr>
              <a:t>Mprena</a:t>
            </a:r>
            <a:r>
              <a:rPr lang="en-GB" sz="600" dirty="0">
                <a:solidFill>
                  <a:schemeClr val="tx1"/>
                </a:solidFill>
              </a:rPr>
              <a:t>, et al, 2010)</a:t>
            </a:r>
          </a:p>
        </p:txBody>
      </p:sp>
      <p:sp>
        <p:nvSpPr>
          <p:cNvPr id="37" name="Rectangle 36">
            <a:extLst>
              <a:ext uri="{FF2B5EF4-FFF2-40B4-BE49-F238E27FC236}">
                <a16:creationId xmlns:a16="http://schemas.microsoft.com/office/drawing/2014/main" id="{12318D73-86DF-4703-AF92-2F543FB9C2F4}"/>
              </a:ext>
            </a:extLst>
          </p:cNvPr>
          <p:cNvSpPr/>
          <p:nvPr/>
        </p:nvSpPr>
        <p:spPr>
          <a:xfrm>
            <a:off x="1724516" y="1946950"/>
            <a:ext cx="2848220" cy="1183802"/>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600" b="1" i="1" u="sng"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What is mental health?</a:t>
            </a:r>
          </a:p>
          <a:p>
            <a:pPr algn="ctr">
              <a:lnSpc>
                <a:spcPct val="107000"/>
              </a:lnSpc>
              <a:spcAft>
                <a:spcPts val="800"/>
              </a:spcAft>
            </a:pPr>
            <a:r>
              <a:rPr lang="en-GB" sz="6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Mental health is an illness that can affect a person by changing the way they act, feel and behave. However, it is important to acknowledge that mental illness can effect students in different ways (Mental Health Gov, 2021) (Shackle, 2019)( Adam, Saunders, Stoneman and Duffy</a:t>
            </a:r>
            <a:r>
              <a:rPr lang="en-GB" sz="6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2019)</a:t>
            </a:r>
            <a:endParaRPr lang="en-GB" sz="600" kern="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ctr">
              <a:buFont typeface="Arial" panose="020B0604020202020204" pitchFamily="34" charset="0"/>
              <a:buChar char="•"/>
            </a:pPr>
            <a:endParaRPr lang="en-GB" sz="800" dirty="0">
              <a:solidFill>
                <a:schemeClr val="tx1"/>
              </a:solidFill>
            </a:endParaRPr>
          </a:p>
        </p:txBody>
      </p:sp>
      <p:sp>
        <p:nvSpPr>
          <p:cNvPr id="40" name="Rectangle 39">
            <a:extLst>
              <a:ext uri="{FF2B5EF4-FFF2-40B4-BE49-F238E27FC236}">
                <a16:creationId xmlns:a16="http://schemas.microsoft.com/office/drawing/2014/main" id="{D8E6C67A-1C1B-4861-B314-8B808A8EE72E}"/>
              </a:ext>
            </a:extLst>
          </p:cNvPr>
          <p:cNvSpPr/>
          <p:nvPr/>
        </p:nvSpPr>
        <p:spPr>
          <a:xfrm>
            <a:off x="7701831" y="919485"/>
            <a:ext cx="2830094" cy="1175020"/>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 b="1" i="1" u="sng" dirty="0">
                <a:solidFill>
                  <a:schemeClr val="tx1"/>
                </a:solidFill>
              </a:rPr>
              <a:t> </a:t>
            </a:r>
            <a:r>
              <a:rPr lang="en-GB" sz="600" dirty="0">
                <a:solidFill>
                  <a:schemeClr val="tx1"/>
                </a:solidFill>
              </a:rPr>
              <a:t>Another suggestion for reform includes that tutors and university staff should be trained in ‘ mental health first aid’. This training is readily available but on a voluntary basis and is not required for a teaching job. However, this is currently not a requirement. However, it would greatly benefit students if it was a requirement.  (Wikson, </a:t>
            </a:r>
            <a:r>
              <a:rPr lang="en-GB" sz="600" dirty="0" err="1">
                <a:solidFill>
                  <a:schemeClr val="tx1"/>
                </a:solidFill>
              </a:rPr>
              <a:t>Mabhala</a:t>
            </a:r>
            <a:r>
              <a:rPr lang="en-GB" sz="600" dirty="0">
                <a:solidFill>
                  <a:schemeClr val="tx1"/>
                </a:solidFill>
              </a:rPr>
              <a:t>, Massey, 2015)</a:t>
            </a:r>
            <a:endParaRPr lang="en-GB" sz="600" b="1" i="1" u="sng" dirty="0">
              <a:solidFill>
                <a:schemeClr val="tx1"/>
              </a:solidFill>
            </a:endParaRPr>
          </a:p>
        </p:txBody>
      </p:sp>
      <p:sp>
        <p:nvSpPr>
          <p:cNvPr id="41" name="TextBox 40">
            <a:extLst>
              <a:ext uri="{FF2B5EF4-FFF2-40B4-BE49-F238E27FC236}">
                <a16:creationId xmlns:a16="http://schemas.microsoft.com/office/drawing/2014/main" id="{E1F4B035-DD77-4C54-BCD5-CF1F2A761052}"/>
              </a:ext>
            </a:extLst>
          </p:cNvPr>
          <p:cNvSpPr txBox="1"/>
          <p:nvPr/>
        </p:nvSpPr>
        <p:spPr>
          <a:xfrm>
            <a:off x="7689545" y="2155693"/>
            <a:ext cx="2854666" cy="738664"/>
          </a:xfrm>
          <a:prstGeom prst="rect">
            <a:avLst/>
          </a:prstGeom>
          <a:solidFill>
            <a:srgbClr val="66FFFF"/>
          </a:solidFill>
        </p:spPr>
        <p:txBody>
          <a:bodyPr wrap="square">
            <a:spAutoFit/>
          </a:bodyPr>
          <a:lstStyle/>
          <a:p>
            <a:pPr algn="ctr"/>
            <a:r>
              <a:rPr lang="en-GB" sz="600" dirty="0"/>
              <a:t>Mental health first aid training includes training tutors and other university staff to spot the signs of mental illness. This is something that is vital in the university setting, as the signs of mental health are not always easy to spot, and may not be noticed by the student either. </a:t>
            </a:r>
          </a:p>
          <a:p>
            <a:pPr algn="ctr"/>
            <a:r>
              <a:rPr lang="en-GB" sz="600" dirty="0"/>
              <a:t>Any change to the support for students is a good change because it ensure that university is safe place for every student. (St John ambulance, no date) (Aberystwyth university, no date) (Wilkson, </a:t>
            </a:r>
            <a:r>
              <a:rPr lang="en-GB" sz="600" dirty="0" err="1"/>
              <a:t>Mabhala</a:t>
            </a:r>
            <a:r>
              <a:rPr lang="en-GB" sz="600" dirty="0"/>
              <a:t>, Massey, 2015). </a:t>
            </a:r>
            <a:endParaRPr lang="en-GB" sz="600" b="1" i="1" u="sng" dirty="0"/>
          </a:p>
        </p:txBody>
      </p:sp>
      <p:pic>
        <p:nvPicPr>
          <p:cNvPr id="5" name="Picture 2" descr="Coroner says Cardiff University must change results policy after student  killed herself over mix up | Daily Mail Online">
            <a:extLst>
              <a:ext uri="{FF2B5EF4-FFF2-40B4-BE49-F238E27FC236}">
                <a16:creationId xmlns:a16="http://schemas.microsoft.com/office/drawing/2014/main" id="{2539F603-339E-4D63-AEA4-3078008E002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749" y="4945228"/>
            <a:ext cx="1271923" cy="1493671"/>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BD697F71-2621-434C-A6A4-FC398743F3BF}"/>
              </a:ext>
            </a:extLst>
          </p:cNvPr>
          <p:cNvSpPr/>
          <p:nvPr/>
        </p:nvSpPr>
        <p:spPr>
          <a:xfrm>
            <a:off x="10774719" y="4491743"/>
            <a:ext cx="1366278" cy="2323270"/>
          </a:xfrm>
          <a:prstGeom prst="rect">
            <a:avLst/>
          </a:prstGeom>
          <a:solidFill>
            <a:srgbClr val="66FFFF"/>
          </a:solidFill>
          <a:ln>
            <a:solidFill>
              <a:srgbClr val="66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10000"/>
              </a:lnSpc>
              <a:spcBef>
                <a:spcPts val="600"/>
              </a:spcBef>
              <a:spcAft>
                <a:spcPts val="1000"/>
              </a:spcAft>
            </a:pP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C6E19F65-3EA7-46FF-AECC-D5AAB54F12D9}"/>
              </a:ext>
            </a:extLst>
          </p:cNvPr>
          <p:cNvSpPr txBox="1"/>
          <p:nvPr/>
        </p:nvSpPr>
        <p:spPr>
          <a:xfrm>
            <a:off x="10837765" y="4483483"/>
            <a:ext cx="753262" cy="14228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Aberystwyth University, (no date) ‘’ Mental health first aid’’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0"/>
              </a:rPr>
              <a:t>https://www.aber.ac.uk/en/sscs/wellbeing/training-self-development/staff/mental-health-first-aid/</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E9F1E0E5-BB52-4CEB-B7A9-C4B6DE7DC02D}"/>
              </a:ext>
            </a:extLst>
          </p:cNvPr>
          <p:cNvSpPr txBox="1"/>
          <p:nvPr/>
        </p:nvSpPr>
        <p:spPr>
          <a:xfrm>
            <a:off x="10827137" y="4508112"/>
            <a:ext cx="950515" cy="159211"/>
          </a:xfrm>
          <a:prstGeom prst="rect">
            <a:avLst/>
          </a:prstGeom>
          <a:noFill/>
        </p:spPr>
        <p:txBody>
          <a:bodyPr wrap="square">
            <a:spAutoFit/>
          </a:bodyPr>
          <a:lstStyle/>
          <a:p>
            <a:pPr>
              <a:lnSpc>
                <a:spcPct val="110000"/>
              </a:lnSpc>
              <a:spcBef>
                <a:spcPts val="600"/>
              </a:spcBef>
              <a:spcAft>
                <a:spcPts val="1000"/>
              </a:spcAft>
            </a:pPr>
            <a:r>
              <a:rPr lang="en-US" sz="3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Advance HE, (no date) ‘’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professional standards framework’’, DOI;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1"/>
              </a:rPr>
              <a:t>UK Professional Standards Framework (PSF) | Advance HE (advance-he.ac.uk)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11</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3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6637DA23-EB02-4DD5-9AF8-301FA70AAC2D}"/>
              </a:ext>
            </a:extLst>
          </p:cNvPr>
          <p:cNvSpPr txBox="1"/>
          <p:nvPr/>
        </p:nvSpPr>
        <p:spPr>
          <a:xfrm>
            <a:off x="10835822" y="4637701"/>
            <a:ext cx="554378" cy="159211"/>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Byron A, (2020) ‘’ Understanding cognitive load to better engage your students’’,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2"/>
              </a:rPr>
              <a:t>https://www.pearson.com/ped-blogs/blogs/2020/03/understanding-cognitive-load-to-better-engage-your-students.html</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p>
        </p:txBody>
      </p:sp>
      <p:sp>
        <p:nvSpPr>
          <p:cNvPr id="28" name="TextBox 27">
            <a:extLst>
              <a:ext uri="{FF2B5EF4-FFF2-40B4-BE49-F238E27FC236}">
                <a16:creationId xmlns:a16="http://schemas.microsoft.com/office/drawing/2014/main" id="{36C21E33-D132-440C-BB9E-0A5135E3872B}"/>
              </a:ext>
            </a:extLst>
          </p:cNvPr>
          <p:cNvSpPr txBox="1"/>
          <p:nvPr/>
        </p:nvSpPr>
        <p:spPr>
          <a:xfrm>
            <a:off x="10836291" y="4575476"/>
            <a:ext cx="627732" cy="15831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Ashaman G, ( 2017) ‘’ Four ways cognitive load theory has changed my teaching’’, DOI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3"/>
              </a:rPr>
              <a:t>Four ways cognitive load theory has changed my teaching</a:t>
            </a:r>
            <a:r>
              <a:rPr lang="en-US" sz="100" u="sng" dirty="0">
                <a:solidFill>
                  <a:srgbClr val="595959"/>
                </a:solidFill>
                <a:effectLst/>
                <a:latin typeface="Tahoma" panose="020B0604030504040204" pitchFamily="34" charset="0"/>
                <a:ea typeface="Constantia" panose="02030602050306030303" pitchFamily="18" charset="0"/>
                <a:cs typeface="Times New Roman" panose="02020603050405020304" pitchFamily="18" charset="0"/>
                <a:hlinkClick r:id="rId13"/>
              </a:rPr>
              <a:t>﻿</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3"/>
              </a:rPr>
              <a:t> | Filling the pail (wordpress.com)</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a:t>
            </a:r>
            <a:r>
              <a:rPr lang="en-US" sz="2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endParaRPr lang="en-GB" sz="2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0ACE56B9-E1C9-42CA-8920-F3BD5520A534}"/>
              </a:ext>
            </a:extLst>
          </p:cNvPr>
          <p:cNvSpPr txBox="1"/>
          <p:nvPr/>
        </p:nvSpPr>
        <p:spPr>
          <a:xfrm>
            <a:off x="10831064" y="4707727"/>
            <a:ext cx="554378" cy="14228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Coughlan S, (2021) ‘’ Would universities call parents in a mental health crisis?’’,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14"/>
              </a:rPr>
              <a:t>Would universities call parents in a mental health crisis? - BBC News</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15</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0" name="TextBox 79">
            <a:extLst>
              <a:ext uri="{FF2B5EF4-FFF2-40B4-BE49-F238E27FC236}">
                <a16:creationId xmlns:a16="http://schemas.microsoft.com/office/drawing/2014/main" id="{44401A4B-FF23-466B-B1CD-287C271AB7FB}"/>
              </a:ext>
            </a:extLst>
          </p:cNvPr>
          <p:cNvSpPr txBox="1"/>
          <p:nvPr/>
        </p:nvSpPr>
        <p:spPr>
          <a:xfrm>
            <a:off x="10830507" y="4759498"/>
            <a:ext cx="591793" cy="159211"/>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Culture Shift, (2022) ‘’ Implementing better pastoral support in education’’,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5"/>
              </a:rPr>
              <a:t>Implementing better pastoral support in higher education | Culture Shift (culture-shift.co.uk)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 Accessed 11</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1" name="TextBox 80">
            <a:extLst>
              <a:ext uri="{FF2B5EF4-FFF2-40B4-BE49-F238E27FC236}">
                <a16:creationId xmlns:a16="http://schemas.microsoft.com/office/drawing/2014/main" id="{A85FA002-652B-4740-9DB4-2C3864DC2F29}"/>
              </a:ext>
            </a:extLst>
          </p:cNvPr>
          <p:cNvSpPr txBox="1"/>
          <p:nvPr/>
        </p:nvSpPr>
        <p:spPr>
          <a:xfrm>
            <a:off x="10829585" y="4825928"/>
            <a:ext cx="517426" cy="159211"/>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Expert Journals, (2017) How to write a research methodology for your academic article?’’,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doi</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6"/>
              </a:rPr>
              <a:t>How to Write a Research Methodology for Your Academic Article - Expert Journals</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2" name="TextBox 81">
            <a:extLst>
              <a:ext uri="{FF2B5EF4-FFF2-40B4-BE49-F238E27FC236}">
                <a16:creationId xmlns:a16="http://schemas.microsoft.com/office/drawing/2014/main" id="{2E748630-AC31-42F1-97B6-6278B6AA1A4C}"/>
              </a:ext>
            </a:extLst>
          </p:cNvPr>
          <p:cNvSpPr txBox="1"/>
          <p:nvPr/>
        </p:nvSpPr>
        <p:spPr>
          <a:xfrm>
            <a:off x="10829302" y="4894491"/>
            <a:ext cx="665987" cy="14228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Inner core, ‘’ four problems cognitive load theory needs sorting out’’,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doi</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7"/>
              </a:rPr>
              <a:t>4 problems Cognitive Load Theory still needs to sort out (innerdrive.co.uk)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3" name="TextBox 82">
            <a:extLst>
              <a:ext uri="{FF2B5EF4-FFF2-40B4-BE49-F238E27FC236}">
                <a16:creationId xmlns:a16="http://schemas.microsoft.com/office/drawing/2014/main" id="{E5E22D98-9E06-4D51-B21D-3938DDE31776}"/>
              </a:ext>
            </a:extLst>
          </p:cNvPr>
          <p:cNvSpPr txBox="1"/>
          <p:nvPr/>
        </p:nvSpPr>
        <p:spPr>
          <a:xfrm>
            <a:off x="10836014" y="4945229"/>
            <a:ext cx="581551" cy="125355"/>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Mental Health Gov, (2022), ‘’ What is mental health?’’,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18"/>
              </a:rPr>
              <a:t>What Is Mental Health? | MentalHealth.gov</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10</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6" name="TextBox 85">
            <a:extLst>
              <a:ext uri="{FF2B5EF4-FFF2-40B4-BE49-F238E27FC236}">
                <a16:creationId xmlns:a16="http://schemas.microsoft.com/office/drawing/2014/main" id="{1D796B68-0F54-4918-A445-AE3659F3AD90}"/>
              </a:ext>
            </a:extLst>
          </p:cNvPr>
          <p:cNvSpPr txBox="1"/>
          <p:nvPr/>
        </p:nvSpPr>
        <p:spPr>
          <a:xfrm>
            <a:off x="10835049" y="5045023"/>
            <a:ext cx="503248" cy="14228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Randstad (No date) , A degree of uncertainty: looking at student wellbeing,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19"/>
              </a:rPr>
              <a:t>Student mental health report 2020 | Randstad 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7" name="TextBox 86">
            <a:extLst>
              <a:ext uri="{FF2B5EF4-FFF2-40B4-BE49-F238E27FC236}">
                <a16:creationId xmlns:a16="http://schemas.microsoft.com/office/drawing/2014/main" id="{55A26E17-5F9B-4ACB-ACC8-004ED5D35EB0}"/>
              </a:ext>
            </a:extLst>
          </p:cNvPr>
          <p:cNvSpPr txBox="1"/>
          <p:nvPr/>
        </p:nvSpPr>
        <p:spPr>
          <a:xfrm>
            <a:off x="10833577" y="5096154"/>
            <a:ext cx="527205" cy="159211"/>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Shackle S, (2019) , ‘’The way universities are run is making us ill’’; inside the student mental health crisis’’,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20"/>
              </a:rPr>
              <a:t>‘The way universities are run is making us ill’: inside the student mental health crisis | Mental health | The Guardian</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8" name="TextBox 87">
            <a:extLst>
              <a:ext uri="{FF2B5EF4-FFF2-40B4-BE49-F238E27FC236}">
                <a16:creationId xmlns:a16="http://schemas.microsoft.com/office/drawing/2014/main" id="{8C320A64-24BB-4947-A5AD-E1AD710827FF}"/>
              </a:ext>
            </a:extLst>
          </p:cNvPr>
          <p:cNvSpPr txBox="1"/>
          <p:nvPr/>
        </p:nvSpPr>
        <p:spPr>
          <a:xfrm>
            <a:off x="10835049" y="4978440"/>
            <a:ext cx="607114" cy="159211"/>
          </a:xfrm>
          <a:prstGeom prst="rect">
            <a:avLst/>
          </a:prstGeom>
          <a:noFill/>
        </p:spPr>
        <p:txBody>
          <a:bodyPr wrap="square">
            <a:spAutoFit/>
          </a:bodyPr>
          <a:lstStyle/>
          <a:p>
            <a:pPr>
              <a:lnSpc>
                <a:spcPct val="110000"/>
              </a:lnSpc>
              <a:spcBef>
                <a:spcPts val="600"/>
              </a:spcBef>
              <a:spcAft>
                <a:spcPts val="1000"/>
              </a:spcAft>
            </a:pP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Arsandaux J, </a:t>
            </a:r>
            <a:r>
              <a:rPr lang="en-GB"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Montagni</a:t>
            </a: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I , </a:t>
            </a:r>
            <a:r>
              <a:rPr lang="en-GB"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Macalli</a:t>
            </a: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 et al, (2021) ‘’ mental health condition of college students compared to nonstudents during covid-19 lockdown’’, BMJ Open, Vol 11 issue 8 , DOI;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21"/>
              </a:rPr>
              <a:t>e053231.full.pdf (bmj.com)</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89" name="TextBox 88">
            <a:extLst>
              <a:ext uri="{FF2B5EF4-FFF2-40B4-BE49-F238E27FC236}">
                <a16:creationId xmlns:a16="http://schemas.microsoft.com/office/drawing/2014/main" id="{2B5E7528-B794-4779-A528-C1CE0965E7E7}"/>
              </a:ext>
            </a:extLst>
          </p:cNvPr>
          <p:cNvSpPr txBox="1"/>
          <p:nvPr/>
        </p:nvSpPr>
        <p:spPr>
          <a:xfrm>
            <a:off x="10832752" y="5240560"/>
            <a:ext cx="624313" cy="159211"/>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Shaw A, (2021) ‘’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Devolted</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Cardiff university student took her own life after being wrongly told she’d failed exam’’,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22"/>
              </a:rPr>
              <a:t>https://www.walesonline.co.uk/news/wales-news/mared-foulkes-cardiff-university-inquest-21998345</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10</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0" name="TextBox 89">
            <a:extLst>
              <a:ext uri="{FF2B5EF4-FFF2-40B4-BE49-F238E27FC236}">
                <a16:creationId xmlns:a16="http://schemas.microsoft.com/office/drawing/2014/main" id="{D141C7A3-9686-443D-93CF-0DBAFC438178}"/>
              </a:ext>
            </a:extLst>
          </p:cNvPr>
          <p:cNvSpPr txBox="1"/>
          <p:nvPr/>
        </p:nvSpPr>
        <p:spPr>
          <a:xfrm>
            <a:off x="10835049" y="5167249"/>
            <a:ext cx="515282" cy="159211"/>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Shawna &amp;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Segaren</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(2019) ‘’ Pastoral care in universities what more can be done?’’,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23"/>
              </a:rPr>
              <a:t>Pastoral care in universities: What more can be done? (studyinternational.com)</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1" name="TextBox 90">
            <a:extLst>
              <a:ext uri="{FF2B5EF4-FFF2-40B4-BE49-F238E27FC236}">
                <a16:creationId xmlns:a16="http://schemas.microsoft.com/office/drawing/2014/main" id="{017441A2-E83A-44DD-B6EE-215AB62A8E77}"/>
              </a:ext>
            </a:extLst>
          </p:cNvPr>
          <p:cNvSpPr txBox="1"/>
          <p:nvPr/>
        </p:nvSpPr>
        <p:spPr>
          <a:xfrm>
            <a:off x="10830507" y="5492876"/>
            <a:ext cx="430577" cy="226922"/>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St John ambulance, (no date) ‘’ Mental Health first aid training in the workplace guide’’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24"/>
              </a:rPr>
              <a:t>https://www.sja.org.uk/course-information/guidance-and-help/mental-health-resources/workplace-mental-health-first-aid-training-guide/</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19</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2" name="TextBox 91">
            <a:extLst>
              <a:ext uri="{FF2B5EF4-FFF2-40B4-BE49-F238E27FC236}">
                <a16:creationId xmlns:a16="http://schemas.microsoft.com/office/drawing/2014/main" id="{62B7D6DC-822D-44D2-B75A-7A81EF86C490}"/>
              </a:ext>
            </a:extLst>
          </p:cNvPr>
          <p:cNvSpPr txBox="1"/>
          <p:nvPr/>
        </p:nvSpPr>
        <p:spPr>
          <a:xfrm>
            <a:off x="10831243" y="5627452"/>
            <a:ext cx="485237" cy="176138"/>
          </a:xfrm>
          <a:prstGeom prst="rect">
            <a:avLst/>
          </a:prstGeom>
          <a:noFill/>
        </p:spPr>
        <p:txBody>
          <a:bodyPr wrap="square">
            <a:spAutoFit/>
          </a:bodyPr>
          <a:lstStyle/>
          <a:p>
            <a:pPr>
              <a:lnSpc>
                <a:spcPct val="110000"/>
              </a:lnSpc>
              <a:spcBef>
                <a:spcPts val="600"/>
              </a:spcBef>
              <a:spcAft>
                <a:spcPts val="1000"/>
              </a:spcAft>
            </a:pP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Venn L, (2020) ‘’ University </a:t>
            </a:r>
            <a:r>
              <a:rPr lang="en-GB"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tuto</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rs</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need more mental health training to support students’’,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25"/>
              </a:rPr>
              <a:t>University tutors need more mental health training to support students (thetab.com)</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19</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3" name="TextBox 92">
            <a:extLst>
              <a:ext uri="{FF2B5EF4-FFF2-40B4-BE49-F238E27FC236}">
                <a16:creationId xmlns:a16="http://schemas.microsoft.com/office/drawing/2014/main" id="{996FD21E-EA4F-4926-8EB2-C31AAE4A587B}"/>
              </a:ext>
            </a:extLst>
          </p:cNvPr>
          <p:cNvSpPr txBox="1"/>
          <p:nvPr/>
        </p:nvSpPr>
        <p:spPr>
          <a:xfrm>
            <a:off x="10829953" y="5714539"/>
            <a:ext cx="400472" cy="294632"/>
          </a:xfrm>
          <a:prstGeom prst="rect">
            <a:avLst/>
          </a:prstGeom>
          <a:noFill/>
        </p:spPr>
        <p:txBody>
          <a:bodyPr wrap="square">
            <a:spAutoFit/>
          </a:bodyPr>
          <a:lstStyle/>
          <a:p>
            <a:pPr>
              <a:lnSpc>
                <a:spcPct val="110000"/>
              </a:lnSpc>
              <a:spcBef>
                <a:spcPts val="600"/>
              </a:spcBef>
              <a:spcAft>
                <a:spcPts val="1000"/>
              </a:spcAft>
            </a:pP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Walker B, (2020) ‘’</a:t>
            </a:r>
            <a:r>
              <a:rPr lang="en-GB" sz="100" dirty="0" err="1">
                <a:solidFill>
                  <a:srgbClr val="595959"/>
                </a:solidFill>
                <a:effectLst/>
                <a:latin typeface="Constantia" panose="02030602050306030303" pitchFamily="18" charset="0"/>
                <a:ea typeface="Constantia" panose="02030602050306030303" pitchFamily="18" charset="0"/>
                <a:cs typeface="Calibri" panose="020F0502020204030204" pitchFamily="34" charset="0"/>
              </a:rPr>
              <a:t>Proffessional</a:t>
            </a: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 standards and recognition for </a:t>
            </a:r>
            <a:r>
              <a:rPr lang="en-GB" sz="100" dirty="0" err="1">
                <a:solidFill>
                  <a:srgbClr val="595959"/>
                </a:solidFill>
                <a:effectLst/>
                <a:latin typeface="Constantia" panose="02030602050306030303" pitchFamily="18" charset="0"/>
                <a:ea typeface="Constantia" panose="02030602050306030303" pitchFamily="18" charset="0"/>
                <a:cs typeface="Calibri" panose="020F0502020204030204" pitchFamily="34" charset="0"/>
              </a:rPr>
              <a:t>Uk</a:t>
            </a: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 personal tutoring and advising’’; DOI, </a:t>
            </a:r>
            <a:r>
              <a:rPr lang="en-GB" sz="100" u="sng"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hlinkClick r:id="rId26"/>
              </a:rPr>
              <a:t>https://www.google.com/url?sa=t&amp;rct=j&amp;q=&amp;esrc=s&amp;source=web&amp;cd=&amp;cad=rja&amp;uact=8&amp;ved=2ahUKEwj12uXNg9f2AhWOasAKHVmmAKIQFnoECAQQAQ&amp;url=https%3A%2F%2Fwww.frontiersin.org%2Farticles%2F10.3389%2Ffeduc.2020.531451%2Ffull&amp;usg=AOvVaw0Mgm_xIolkMwwV68c_78kj</a:t>
            </a: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 (accessed 12</a:t>
            </a:r>
            <a:r>
              <a:rPr lang="en-GB" sz="100" baseline="300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th</a:t>
            </a: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 March 2021)</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4" name="TextBox 93">
            <a:extLst>
              <a:ext uri="{FF2B5EF4-FFF2-40B4-BE49-F238E27FC236}">
                <a16:creationId xmlns:a16="http://schemas.microsoft.com/office/drawing/2014/main" id="{75C753B7-3FE3-4042-858D-56BE00C4E7C7}"/>
              </a:ext>
            </a:extLst>
          </p:cNvPr>
          <p:cNvSpPr txBox="1"/>
          <p:nvPr/>
        </p:nvSpPr>
        <p:spPr>
          <a:xfrm>
            <a:off x="10829953" y="5311702"/>
            <a:ext cx="489719" cy="176138"/>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Shibli D &amp; West R, (2018) ‘’ Cognitive load theory and its application in the classroom’’,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27"/>
              </a:rPr>
              <a:t>https://my.chartered.college/impact_article/cognitive-load-theory-and-its-application-in-the-classroom/</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19</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5" name="TextBox 94">
            <a:extLst>
              <a:ext uri="{FF2B5EF4-FFF2-40B4-BE49-F238E27FC236}">
                <a16:creationId xmlns:a16="http://schemas.microsoft.com/office/drawing/2014/main" id="{380644FB-1C0F-4C96-905B-A6024C90BF95}"/>
              </a:ext>
            </a:extLst>
          </p:cNvPr>
          <p:cNvSpPr txBox="1"/>
          <p:nvPr/>
        </p:nvSpPr>
        <p:spPr>
          <a:xfrm>
            <a:off x="10828157" y="5394436"/>
            <a:ext cx="433054" cy="193066"/>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Small F, (2013) Enhancing the role of professional undergraduate education’’ accessed at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28"/>
              </a:rPr>
              <a:t>https://education.exeter.ac.uk/ojs/index.php/inspire/article/download/12/9</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17</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6" name="TextBox 95">
            <a:extLst>
              <a:ext uri="{FF2B5EF4-FFF2-40B4-BE49-F238E27FC236}">
                <a16:creationId xmlns:a16="http://schemas.microsoft.com/office/drawing/2014/main" id="{8EF4867D-1FF3-474B-B522-3B9B46D37143}"/>
              </a:ext>
            </a:extLst>
          </p:cNvPr>
          <p:cNvSpPr txBox="1"/>
          <p:nvPr/>
        </p:nvSpPr>
        <p:spPr>
          <a:xfrm>
            <a:off x="10831243" y="5910098"/>
            <a:ext cx="407679" cy="226922"/>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Rodgers J, (2020) ‘’ Family of tragic student who killed herself suing university over suicide’’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29"/>
              </a:rPr>
              <a:t>Family of tragic student who killed herself suing university over suicide - Birmingham Live (birminghammail.co.uk)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17</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8" name="TextBox 97">
            <a:extLst>
              <a:ext uri="{FF2B5EF4-FFF2-40B4-BE49-F238E27FC236}">
                <a16:creationId xmlns:a16="http://schemas.microsoft.com/office/drawing/2014/main" id="{ED87366C-49C0-46B7-9990-D0C7C4370502}"/>
              </a:ext>
            </a:extLst>
          </p:cNvPr>
          <p:cNvSpPr txBox="1"/>
          <p:nvPr/>
        </p:nvSpPr>
        <p:spPr>
          <a:xfrm>
            <a:off x="11430068" y="5963357"/>
            <a:ext cx="730996" cy="586507"/>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University of South Wales, (2019) ‘’Student mental health policy’’,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30"/>
              </a:rPr>
              <a:t>MH_Policy_2019.pdf (windows.net)</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11</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a:t>
            </a:r>
            <a:r>
              <a:rPr lang="en-US" sz="2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p>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Draper Z, [2022] ‘ Additional learning needs’. (UWTSD)</a:t>
            </a:r>
          </a:p>
          <a:p>
            <a:pPr>
              <a:lnSpc>
                <a:spcPct val="110000"/>
              </a:lnSpc>
              <a:spcBef>
                <a:spcPts val="600"/>
              </a:spcBef>
              <a:spcAft>
                <a:spcPts val="1000"/>
              </a:spcAft>
            </a:pPr>
            <a:r>
              <a:rPr lang="en-US" sz="100" dirty="0">
                <a:solidFill>
                  <a:srgbClr val="595959"/>
                </a:solidFill>
                <a:latin typeface="Constantia" panose="02030602050306030303" pitchFamily="18" charset="0"/>
                <a:ea typeface="Constantia" panose="02030602050306030303" pitchFamily="18" charset="0"/>
                <a:cs typeface="Times New Roman" panose="02020603050405020304" pitchFamily="18" charset="0"/>
              </a:rPr>
              <a:t>Draper Z, [2020] Consent to treatment’ (USW)</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99" name="TextBox 98">
            <a:extLst>
              <a:ext uri="{FF2B5EF4-FFF2-40B4-BE49-F238E27FC236}">
                <a16:creationId xmlns:a16="http://schemas.microsoft.com/office/drawing/2014/main" id="{6D9091D1-BA1E-4981-AD6B-31FBBBBFB411}"/>
              </a:ext>
            </a:extLst>
          </p:cNvPr>
          <p:cNvSpPr txBox="1"/>
          <p:nvPr/>
        </p:nvSpPr>
        <p:spPr>
          <a:xfrm>
            <a:off x="10828254" y="6130934"/>
            <a:ext cx="348561" cy="209994"/>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Whittaker J, (no date) ‘’ How universities offer student mental health support ‘’ DOI;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31"/>
              </a:rPr>
              <a:t>How universities offer student mental health support (whatuni.com)</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16</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0" name="TextBox 99">
            <a:extLst>
              <a:ext uri="{FF2B5EF4-FFF2-40B4-BE49-F238E27FC236}">
                <a16:creationId xmlns:a16="http://schemas.microsoft.com/office/drawing/2014/main" id="{2A57386A-C249-4C47-98FE-284C31E230B6}"/>
              </a:ext>
            </a:extLst>
          </p:cNvPr>
          <p:cNvSpPr txBox="1"/>
          <p:nvPr/>
        </p:nvSpPr>
        <p:spPr>
          <a:xfrm>
            <a:off x="10828157" y="6042865"/>
            <a:ext cx="465702" cy="176138"/>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Walker B, (2020) ‘’ professional standards and recognition for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personal tutoring and advising’’, accessed a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32"/>
              </a:rPr>
              <a:t>https://www.frontiersin.org/articles/10.3389/feduc.2020.531451/full#B41</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1" name="TextBox 100">
            <a:extLst>
              <a:ext uri="{FF2B5EF4-FFF2-40B4-BE49-F238E27FC236}">
                <a16:creationId xmlns:a16="http://schemas.microsoft.com/office/drawing/2014/main" id="{33A94CA2-BE81-4A80-A908-ACABB049363A}"/>
              </a:ext>
            </a:extLst>
          </p:cNvPr>
          <p:cNvSpPr txBox="1"/>
          <p:nvPr/>
        </p:nvSpPr>
        <p:spPr>
          <a:xfrm>
            <a:off x="10828255" y="6249981"/>
            <a:ext cx="370705" cy="226922"/>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Wright J, (2021) ‘’ University of Bristol student 21 hanged himself after he became unsure…’’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33"/>
              </a:rPr>
              <a:t>University of Bristol medical student hanged himself while on placement at hospital, inquest hears | Daily Mail Online</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12</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2" name="TextBox 101">
            <a:extLst>
              <a:ext uri="{FF2B5EF4-FFF2-40B4-BE49-F238E27FC236}">
                <a16:creationId xmlns:a16="http://schemas.microsoft.com/office/drawing/2014/main" id="{C453E671-64DF-42F6-A48A-57467BA3BEAB}"/>
              </a:ext>
            </a:extLst>
          </p:cNvPr>
          <p:cNvSpPr txBox="1"/>
          <p:nvPr/>
        </p:nvSpPr>
        <p:spPr>
          <a:xfrm>
            <a:off x="10828255" y="6152509"/>
            <a:ext cx="348560" cy="516745"/>
          </a:xfrm>
          <a:prstGeom prst="rect">
            <a:avLst/>
          </a:prstGeom>
          <a:noFill/>
        </p:spPr>
        <p:txBody>
          <a:bodyPr wrap="square">
            <a:spAutoFit/>
          </a:bodyPr>
          <a:lstStyle/>
          <a:p>
            <a:pPr>
              <a:lnSpc>
                <a:spcPct val="110000"/>
              </a:lnSpc>
              <a:spcBef>
                <a:spcPts val="600"/>
              </a:spcBef>
              <a:spcAft>
                <a:spcPts val="1000"/>
              </a:spcAft>
            </a:pPr>
            <a:endParaRPr lang="en-US" sz="200" dirty="0">
              <a:solidFill>
                <a:srgbClr val="595959"/>
              </a:solidFill>
              <a:latin typeface="Constantia" panose="02030602050306030303" pitchFamily="18" charset="0"/>
              <a:ea typeface="Constantia" panose="02030602050306030303" pitchFamily="18" charset="0"/>
              <a:cs typeface="Times New Roman" panose="02020603050405020304" pitchFamily="18" charset="0"/>
            </a:endParaRPr>
          </a:p>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Adams K, Saunders K Stoneman K C &amp; Duffy A, (2021) ‘’ Mental health trajectories in the undergraduate students over the first year of university: a longitudinal cohort study’’ Volume 11 issue 12. DOI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34"/>
              </a:rPr>
              <a:t>https://bmjopen.bmj.com/content/11/12/e047393</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11</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3" name="TextBox 102">
            <a:extLst>
              <a:ext uri="{FF2B5EF4-FFF2-40B4-BE49-F238E27FC236}">
                <a16:creationId xmlns:a16="http://schemas.microsoft.com/office/drawing/2014/main" id="{9817FE0B-7C07-4845-9A1C-DF2915131AEF}"/>
              </a:ext>
            </a:extLst>
          </p:cNvPr>
          <p:cNvSpPr txBox="1"/>
          <p:nvPr/>
        </p:nvSpPr>
        <p:spPr>
          <a:xfrm>
            <a:off x="11444220" y="4712805"/>
            <a:ext cx="721821" cy="159211"/>
          </a:xfrm>
          <a:prstGeom prst="rect">
            <a:avLst/>
          </a:prstGeom>
          <a:noFill/>
        </p:spPr>
        <p:txBody>
          <a:bodyPr wrap="square">
            <a:spAutoFit/>
          </a:bodyPr>
          <a:lstStyle/>
          <a:p>
            <a:pPr>
              <a:lnSpc>
                <a:spcPct val="110000"/>
              </a:lnSpc>
              <a:spcBef>
                <a:spcPts val="600"/>
              </a:spcBef>
              <a:spcAft>
                <a:spcPts val="1000"/>
              </a:spcAft>
            </a:pP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Chen T, </a:t>
            </a:r>
            <a:r>
              <a:rPr lang="en-GB"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Lucock</a:t>
            </a: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 (2019) The</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mental health of University students during the covid 19 pandemic: an online survey in the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PLOS One , Vol 17 Issue 1  accessed at        </a:t>
            </a:r>
            <a:r>
              <a:rPr lang="en-US" sz="100" u="sng" dirty="0">
                <a:solidFill>
                  <a:srgbClr val="0000FF"/>
                </a:solidFill>
                <a:effectLst/>
                <a:latin typeface="Constantia" panose="02030602050306030303" pitchFamily="18" charset="0"/>
                <a:ea typeface="Constantia" panose="02030602050306030303" pitchFamily="18" charset="0"/>
                <a:cs typeface="Times New Roman" panose="02020603050405020304" pitchFamily="18" charset="0"/>
                <a:hlinkClick r:id="rId35"/>
              </a:rPr>
              <a:t>The mental health of university students during the COVID-19 pandemic: An online survey in the UK - PubMed (nih.gov)</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 accessed 20</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th</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4" name="TextBox 103">
            <a:extLst>
              <a:ext uri="{FF2B5EF4-FFF2-40B4-BE49-F238E27FC236}">
                <a16:creationId xmlns:a16="http://schemas.microsoft.com/office/drawing/2014/main" id="{D658E8D5-3963-46CF-B5E0-27C85C74C8AD}"/>
              </a:ext>
            </a:extLst>
          </p:cNvPr>
          <p:cNvSpPr txBox="1"/>
          <p:nvPr/>
        </p:nvSpPr>
        <p:spPr>
          <a:xfrm>
            <a:off x="11447255" y="4828300"/>
            <a:ext cx="766343" cy="14228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Sara, Spear, Morey &amp; Steen, (2021) ‘’ Academics perceptions and experiences of working with students with mental health problems: insights from across the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Uk</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higher education sector’’, Routledge, Vol 40 issue 5m 1117-1130.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5" name="TextBox 104">
            <a:extLst>
              <a:ext uri="{FF2B5EF4-FFF2-40B4-BE49-F238E27FC236}">
                <a16:creationId xmlns:a16="http://schemas.microsoft.com/office/drawing/2014/main" id="{B027C7A0-70CD-4FC0-B539-0C32B1C31B52}"/>
              </a:ext>
            </a:extLst>
          </p:cNvPr>
          <p:cNvSpPr txBox="1"/>
          <p:nvPr/>
        </p:nvSpPr>
        <p:spPr>
          <a:xfrm>
            <a:off x="11445133" y="4549979"/>
            <a:ext cx="832798" cy="364395"/>
          </a:xfrm>
          <a:prstGeom prst="rect">
            <a:avLst/>
          </a:prstGeom>
          <a:noFill/>
        </p:spPr>
        <p:txBody>
          <a:bodyPr wrap="square">
            <a:spAutoFit/>
          </a:bodyPr>
          <a:lstStyle/>
          <a:p>
            <a:pPr>
              <a:lnSpc>
                <a:spcPct val="110000"/>
              </a:lnSpc>
              <a:spcBef>
                <a:spcPts val="600"/>
              </a:spcBef>
              <a:spcAft>
                <a:spcPts val="1000"/>
              </a:spcAft>
            </a:pPr>
            <a:endParaRPr lang="en-GB" sz="2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a:p>
            <a:pPr>
              <a:lnSpc>
                <a:spcPct val="110000"/>
              </a:lnSpc>
              <a:spcBef>
                <a:spcPts val="600"/>
              </a:spcBef>
              <a:spcAft>
                <a:spcPts val="1000"/>
              </a:spcAft>
            </a:pP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Savage, James, et al, (2020) ‘’ Mental health an</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d movement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behaviour</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during the Covid 19 pandemic in the UK university students: prospective’’, Mental and physical health, Vol 19 issue 1.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6" name="TextBox 105">
            <a:extLst>
              <a:ext uri="{FF2B5EF4-FFF2-40B4-BE49-F238E27FC236}">
                <a16:creationId xmlns:a16="http://schemas.microsoft.com/office/drawing/2014/main" id="{DCC559A4-3267-474C-8223-15BE21E04043}"/>
              </a:ext>
            </a:extLst>
          </p:cNvPr>
          <p:cNvSpPr txBox="1"/>
          <p:nvPr/>
        </p:nvSpPr>
        <p:spPr>
          <a:xfrm>
            <a:off x="11450136" y="4878195"/>
            <a:ext cx="690861" cy="209994"/>
          </a:xfrm>
          <a:prstGeom prst="rect">
            <a:avLst/>
          </a:prstGeom>
          <a:noFill/>
        </p:spPr>
        <p:txBody>
          <a:bodyPr wrap="square">
            <a:spAutoFit/>
          </a:bodyPr>
          <a:lstStyle/>
          <a:p>
            <a:pPr>
              <a:lnSpc>
                <a:spcPct val="110000"/>
              </a:lnSpc>
              <a:spcBef>
                <a:spcPts val="600"/>
              </a:spcBef>
              <a:spcAft>
                <a:spcPts val="1000"/>
              </a:spcAft>
            </a:pP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Savage, James, et al, (2020) ‘’ Mental health and movement behaviour during the covid 19 pandemic in the UK university students: prospective’’, Mental health and physical activity Vol 19 issue 1, DOI; </a:t>
            </a:r>
            <a:r>
              <a:rPr lang="en-GB" sz="100" u="sng"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hlinkClick r:id="rId36"/>
              </a:rPr>
              <a:t>https://www.google.com/url?sa=t&amp;rct=j&amp;q=&amp;esrc=s&amp;source=web&amp;cd=&amp;cad=rja&amp;uact=8&amp;ved=2ahUKEwiNxKiYg9f2AhUPY8AKHapdD2kQFnoECAQQAQ&amp;url=https%3A%2F%2Fwww.sciencedirect.com%2Fscience%2Farticle%2Fpii%2FS1755296620300417&amp;usg=AOvVaw29w9-4f0-T33pSc2K7qy6V</a:t>
            </a: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 (accessed 19</a:t>
            </a:r>
            <a:r>
              <a:rPr lang="en-GB" sz="100" baseline="300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th</a:t>
            </a:r>
            <a:r>
              <a:rPr lang="en-GB" sz="100" dirty="0">
                <a:solidFill>
                  <a:srgbClr val="595959"/>
                </a:solidFill>
                <a:effectLst/>
                <a:latin typeface="Constantia" panose="02030602050306030303" pitchFamily="18" charset="0"/>
                <a:ea typeface="Constantia" panose="02030602050306030303" pitchFamily="18" charset="0"/>
                <a:cs typeface="Calibri" panose="020F0502020204030204" pitchFamily="34" charset="0"/>
              </a:rPr>
              <a:t>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7" name="TextBox 106">
            <a:extLst>
              <a:ext uri="{FF2B5EF4-FFF2-40B4-BE49-F238E27FC236}">
                <a16:creationId xmlns:a16="http://schemas.microsoft.com/office/drawing/2014/main" id="{8B8E4D05-E4AA-4361-A5B2-CECC9668F6A7}"/>
              </a:ext>
            </a:extLst>
          </p:cNvPr>
          <p:cNvSpPr txBox="1"/>
          <p:nvPr/>
        </p:nvSpPr>
        <p:spPr>
          <a:xfrm>
            <a:off x="11449360" y="4996354"/>
            <a:ext cx="621394" cy="176138"/>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Walker B, (2022) ‘’ Tackling the personal tutoring conundrum a qualitative study on the impact of developmental support for tutors’’ Active learning in higher education,  Vol 23 issue 1, pp.65-77, DOI; </a:t>
            </a:r>
            <a:r>
              <a:rPr lang="en-US" sz="100" u="sng"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hlinkClick r:id="rId37"/>
              </a:rPr>
              <a:t>https://journals.sagepub.com/doi/full/10.1177/1469787420926007</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(accessed 12th March 2022)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8" name="TextBox 107">
            <a:extLst>
              <a:ext uri="{FF2B5EF4-FFF2-40B4-BE49-F238E27FC236}">
                <a16:creationId xmlns:a16="http://schemas.microsoft.com/office/drawing/2014/main" id="{F3440AE7-B869-4F8C-8B1D-A0E21C0EE795}"/>
              </a:ext>
            </a:extLst>
          </p:cNvPr>
          <p:cNvSpPr txBox="1"/>
          <p:nvPr/>
        </p:nvSpPr>
        <p:spPr>
          <a:xfrm>
            <a:off x="11449319" y="5241751"/>
            <a:ext cx="766343" cy="125355"/>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Yale (2019) The personal tutor–student relationship: Student expectations and experiences of personal tutoring in higher education. Journal of Further and Higher Education 43(4)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09" name="TextBox 108">
            <a:extLst>
              <a:ext uri="{FF2B5EF4-FFF2-40B4-BE49-F238E27FC236}">
                <a16:creationId xmlns:a16="http://schemas.microsoft.com/office/drawing/2014/main" id="{C4FB0630-7B44-43B6-B4AB-2E3996005230}"/>
              </a:ext>
            </a:extLst>
          </p:cNvPr>
          <p:cNvSpPr txBox="1"/>
          <p:nvPr/>
        </p:nvSpPr>
        <p:spPr>
          <a:xfrm>
            <a:off x="11442789" y="5101747"/>
            <a:ext cx="780646" cy="125355"/>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Barden N, Caleb R, (2019) ‘’ Student mental health and wellbeing in higher education’’, United Kingdom; Sage publications </a:t>
            </a:r>
            <a:endPar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10" name="TextBox 109">
            <a:extLst>
              <a:ext uri="{FF2B5EF4-FFF2-40B4-BE49-F238E27FC236}">
                <a16:creationId xmlns:a16="http://schemas.microsoft.com/office/drawing/2014/main" id="{77D01C89-3477-4C78-9E82-8CC05F9231C5}"/>
              </a:ext>
            </a:extLst>
          </p:cNvPr>
          <p:cNvSpPr txBox="1"/>
          <p:nvPr/>
        </p:nvSpPr>
        <p:spPr>
          <a:xfrm>
            <a:off x="11443856" y="5136438"/>
            <a:ext cx="690861" cy="123111"/>
          </a:xfrm>
          <a:prstGeom prst="rect">
            <a:avLst/>
          </a:prstGeom>
          <a:noFill/>
        </p:spPr>
        <p:txBody>
          <a:bodyPr wrap="square">
            <a:spAutoFit/>
          </a:bodyPr>
          <a:lstStyle/>
          <a:p>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Martin M,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Mockry</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J,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Puliatte</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 Simard &amp; Squires M, (2017) ‘’ Raising mental health awareness in higher education’’  1</a:t>
            </a:r>
            <a:r>
              <a:rPr lang="en-US" sz="100" baseline="300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st</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edn</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USA ;ICI global, pp.136</a:t>
            </a:r>
            <a:endParaRPr lang="en-GB" sz="100" dirty="0"/>
          </a:p>
        </p:txBody>
      </p:sp>
      <p:sp>
        <p:nvSpPr>
          <p:cNvPr id="111" name="TextBox 110">
            <a:extLst>
              <a:ext uri="{FF2B5EF4-FFF2-40B4-BE49-F238E27FC236}">
                <a16:creationId xmlns:a16="http://schemas.microsoft.com/office/drawing/2014/main" id="{1D145EEF-AD97-4402-9B9B-8A5572B01A6B}"/>
              </a:ext>
            </a:extLst>
          </p:cNvPr>
          <p:cNvSpPr txBox="1"/>
          <p:nvPr/>
        </p:nvSpPr>
        <p:spPr>
          <a:xfrm>
            <a:off x="11443243" y="5161918"/>
            <a:ext cx="1335335" cy="124458"/>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Plass J, Morena R &amp;  </a:t>
            </a:r>
            <a:r>
              <a:rPr lang="en-US"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Brunken</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R, (2010) ‘’ Cognitive load theory’’, Cambridge University Press; New York</a:t>
            </a:r>
            <a:r>
              <a:rPr lang="en-US" sz="2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endParaRPr lang="en-GB" sz="2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12" name="TextBox 111">
            <a:extLst>
              <a:ext uri="{FF2B5EF4-FFF2-40B4-BE49-F238E27FC236}">
                <a16:creationId xmlns:a16="http://schemas.microsoft.com/office/drawing/2014/main" id="{5C4AD20F-B245-47CF-B8FB-480C066A36CC}"/>
              </a:ext>
            </a:extLst>
          </p:cNvPr>
          <p:cNvSpPr txBox="1"/>
          <p:nvPr/>
        </p:nvSpPr>
        <p:spPr>
          <a:xfrm>
            <a:off x="11450398" y="5108988"/>
            <a:ext cx="1000300" cy="221023"/>
          </a:xfrm>
          <a:prstGeom prst="rect">
            <a:avLst/>
          </a:prstGeom>
          <a:noFill/>
        </p:spPr>
        <p:txBody>
          <a:bodyPr wrap="square">
            <a:spAutoFit/>
          </a:bodyPr>
          <a:lstStyle/>
          <a:p>
            <a:pPr>
              <a:lnSpc>
                <a:spcPct val="110000"/>
              </a:lnSpc>
              <a:spcBef>
                <a:spcPts val="600"/>
              </a:spcBef>
              <a:spcAft>
                <a:spcPts val="1000"/>
              </a:spcAft>
            </a:pP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Roberts W J, (2022) ‘’ Risky teaching’’, Routledge; New York</a:t>
            </a:r>
            <a:r>
              <a:rPr lang="en-US" sz="8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a:t>
            </a:r>
            <a:endParaRPr lang="en-GB" sz="8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endParaRPr>
          </a:p>
        </p:txBody>
      </p:sp>
      <p:sp>
        <p:nvSpPr>
          <p:cNvPr id="113" name="TextBox 112">
            <a:extLst>
              <a:ext uri="{FF2B5EF4-FFF2-40B4-BE49-F238E27FC236}">
                <a16:creationId xmlns:a16="http://schemas.microsoft.com/office/drawing/2014/main" id="{2B79AD74-D3EE-42A7-9F1C-431950F4C58F}"/>
              </a:ext>
            </a:extLst>
          </p:cNvPr>
          <p:cNvSpPr txBox="1"/>
          <p:nvPr/>
        </p:nvSpPr>
        <p:spPr>
          <a:xfrm>
            <a:off x="11444010" y="5221627"/>
            <a:ext cx="1027014" cy="107722"/>
          </a:xfrm>
          <a:prstGeom prst="rect">
            <a:avLst/>
          </a:prstGeom>
          <a:noFill/>
        </p:spPr>
        <p:txBody>
          <a:bodyPr wrap="square">
            <a:spAutoFit/>
          </a:bodyPr>
          <a:lstStyle/>
          <a:p>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Wikson F, </a:t>
            </a:r>
            <a:r>
              <a:rPr lang="en-GB" sz="100" dirty="0" err="1">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Mabhala</a:t>
            </a:r>
            <a:r>
              <a:rPr lang="en-GB"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M &amp; Massey A</a:t>
            </a:r>
            <a:r>
              <a:rPr lang="en-US" sz="100" dirty="0">
                <a:solidFill>
                  <a:srgbClr val="595959"/>
                </a:solidFill>
                <a:effectLst/>
                <a:latin typeface="Constantia" panose="02030602050306030303" pitchFamily="18" charset="0"/>
                <a:ea typeface="Constantia" panose="02030602050306030303" pitchFamily="18" charset="0"/>
                <a:cs typeface="Times New Roman" panose="02020603050405020304" pitchFamily="18" charset="0"/>
              </a:rPr>
              <a:t>, (2015) ‘’ Health improvement and well being’’ Open University Press; England</a:t>
            </a:r>
            <a:endParaRPr lang="en-GB" sz="100" dirty="0"/>
          </a:p>
        </p:txBody>
      </p:sp>
      <p:sp>
        <p:nvSpPr>
          <p:cNvPr id="116" name="TextBox 115">
            <a:extLst>
              <a:ext uri="{FF2B5EF4-FFF2-40B4-BE49-F238E27FC236}">
                <a16:creationId xmlns:a16="http://schemas.microsoft.com/office/drawing/2014/main" id="{B5F57A52-6CA5-4B4D-A052-DE2401E78578}"/>
              </a:ext>
            </a:extLst>
          </p:cNvPr>
          <p:cNvSpPr txBox="1"/>
          <p:nvPr/>
        </p:nvSpPr>
        <p:spPr>
          <a:xfrm>
            <a:off x="1629891" y="5000092"/>
            <a:ext cx="2935751" cy="1384995"/>
          </a:xfrm>
          <a:prstGeom prst="rect">
            <a:avLst/>
          </a:prstGeom>
          <a:noFill/>
        </p:spPr>
        <p:txBody>
          <a:bodyPr wrap="square">
            <a:spAutoFit/>
          </a:bodyPr>
          <a:lstStyle/>
          <a:p>
            <a:pPr algn="ctr"/>
            <a:endParaRPr lang="en-GB" sz="600" dirty="0">
              <a:solidFill>
                <a:schemeClr val="tx1"/>
              </a:solidFill>
            </a:endParaRPr>
          </a:p>
          <a:p>
            <a:pPr algn="ctr"/>
            <a:r>
              <a:rPr lang="en-GB" sz="600" b="1" i="1" u="sng" dirty="0">
                <a:solidFill>
                  <a:schemeClr val="tx1"/>
                </a:solidFill>
              </a:rPr>
              <a:t>Reasons</a:t>
            </a:r>
          </a:p>
          <a:p>
            <a:pPr algn="ctr"/>
            <a:r>
              <a:rPr lang="en-GB" sz="600" dirty="0">
                <a:solidFill>
                  <a:schemeClr val="tx1"/>
                </a:solidFill>
              </a:rPr>
              <a:t>One of main reasons for the negative relationship between mental health and university relates to the cognitive load theory. This is the way in which the lesson happens. This can include the classroom layout, content and the form upon which the students are assessed within the classroom. (Walker, 2022) (Flagg, 2022)( Adams, Saunders and Stoneman, Duffy, 2019) (</a:t>
            </a:r>
            <a:r>
              <a:rPr lang="en-GB" sz="600" dirty="0" err="1">
                <a:solidFill>
                  <a:schemeClr val="tx1"/>
                </a:solidFill>
              </a:rPr>
              <a:t>Plass</a:t>
            </a:r>
            <a:r>
              <a:rPr lang="en-GB" sz="600" dirty="0">
                <a:solidFill>
                  <a:schemeClr val="tx1"/>
                </a:solidFill>
              </a:rPr>
              <a:t>, Morena, </a:t>
            </a:r>
            <a:r>
              <a:rPr lang="en-GB" sz="600" dirty="0" err="1">
                <a:solidFill>
                  <a:schemeClr val="tx1"/>
                </a:solidFill>
              </a:rPr>
              <a:t>Brunken</a:t>
            </a:r>
            <a:r>
              <a:rPr lang="en-GB" sz="600" dirty="0">
                <a:solidFill>
                  <a:schemeClr val="tx1"/>
                </a:solidFill>
              </a:rPr>
              <a:t>, 2010) (Byron, 2020) (Shibli, West, 2018) (Fink, 2014) (Wikson, </a:t>
            </a:r>
            <a:r>
              <a:rPr lang="en-GB" sz="600" dirty="0" err="1">
                <a:solidFill>
                  <a:schemeClr val="tx1"/>
                </a:solidFill>
              </a:rPr>
              <a:t>Mabhala</a:t>
            </a:r>
            <a:r>
              <a:rPr lang="en-GB" sz="600" dirty="0">
                <a:solidFill>
                  <a:schemeClr val="tx1"/>
                </a:solidFill>
              </a:rPr>
              <a:t>, Massey, 2015) (Martin, Mockery, et al 2017)</a:t>
            </a:r>
            <a:endParaRPr lang="en-GB" sz="600" dirty="0"/>
          </a:p>
          <a:p>
            <a:pPr algn="ctr"/>
            <a:r>
              <a:rPr lang="en-GB" sz="600" dirty="0">
                <a:solidFill>
                  <a:schemeClr val="tx1"/>
                </a:solidFill>
              </a:rPr>
              <a:t> It is recognised that</a:t>
            </a:r>
          </a:p>
          <a:p>
            <a:pPr algn="ctr"/>
            <a:r>
              <a:rPr lang="en-GB" sz="600" dirty="0">
                <a:solidFill>
                  <a:schemeClr val="tx1"/>
                </a:solidFill>
              </a:rPr>
              <a:t>many tutors will not change the classroom in fear of there being a loss of academic teaching.  In addition, there are also issues with personal tutors.  It was reported in a study that of those who responded only 31% of personal tutors have had the correct training to spot the signs of mental illness.  (M Martin, Mockery et al, 2017) (Culture shift, 2022) (Spear, </a:t>
            </a:r>
            <a:r>
              <a:rPr lang="en-GB" sz="600" dirty="0" err="1">
                <a:solidFill>
                  <a:schemeClr val="tx1"/>
                </a:solidFill>
              </a:rPr>
              <a:t>Morely</a:t>
            </a:r>
            <a:r>
              <a:rPr lang="en-GB" sz="600" dirty="0">
                <a:solidFill>
                  <a:schemeClr val="tx1"/>
                </a:solidFill>
              </a:rPr>
              <a:t>, Steen, 2021)</a:t>
            </a:r>
            <a:endParaRPr lang="en-GB" sz="600" b="1" i="1" u="sng" dirty="0">
              <a:solidFill>
                <a:schemeClr val="tx1"/>
              </a:solidFill>
            </a:endParaRPr>
          </a:p>
        </p:txBody>
      </p:sp>
      <p:sp>
        <p:nvSpPr>
          <p:cNvPr id="3" name="TextBox 2">
            <a:extLst>
              <a:ext uri="{FF2B5EF4-FFF2-40B4-BE49-F238E27FC236}">
                <a16:creationId xmlns:a16="http://schemas.microsoft.com/office/drawing/2014/main" id="{6D7A4CF8-966A-4453-B1E2-3889AD231530}"/>
              </a:ext>
            </a:extLst>
          </p:cNvPr>
          <p:cNvSpPr txBox="1"/>
          <p:nvPr/>
        </p:nvSpPr>
        <p:spPr>
          <a:xfrm>
            <a:off x="8901" y="6567838"/>
            <a:ext cx="1186959" cy="215444"/>
          </a:xfrm>
          <a:prstGeom prst="rect">
            <a:avLst/>
          </a:prstGeom>
          <a:noFill/>
        </p:spPr>
        <p:txBody>
          <a:bodyPr wrap="square" rtlCol="0">
            <a:spAutoFit/>
          </a:bodyPr>
          <a:lstStyle/>
          <a:p>
            <a:r>
              <a:rPr lang="en-GB" sz="800" dirty="0">
                <a:solidFill>
                  <a:schemeClr val="bg1"/>
                </a:solidFill>
              </a:rPr>
              <a:t>Feeham K, 2021)</a:t>
            </a:r>
          </a:p>
        </p:txBody>
      </p:sp>
      <p:sp>
        <p:nvSpPr>
          <p:cNvPr id="118" name="TextBox 117">
            <a:extLst>
              <a:ext uri="{FF2B5EF4-FFF2-40B4-BE49-F238E27FC236}">
                <a16:creationId xmlns:a16="http://schemas.microsoft.com/office/drawing/2014/main" id="{072A6C61-FEE7-49C8-BA81-43B2284032B8}"/>
              </a:ext>
            </a:extLst>
          </p:cNvPr>
          <p:cNvSpPr txBox="1"/>
          <p:nvPr/>
        </p:nvSpPr>
        <p:spPr>
          <a:xfrm>
            <a:off x="11433807" y="5441767"/>
            <a:ext cx="802700" cy="138499"/>
          </a:xfrm>
          <a:prstGeom prst="rect">
            <a:avLst/>
          </a:prstGeom>
          <a:noFill/>
        </p:spPr>
        <p:txBody>
          <a:bodyPr wrap="square">
            <a:spAutoFit/>
          </a:bodyPr>
          <a:lstStyle/>
          <a:p>
            <a:pPr marL="0" indent="0">
              <a:buNone/>
            </a:pPr>
            <a:r>
              <a:rPr lang="en-GB" sz="100" dirty="0"/>
              <a:t>Feeham K, [2021] ‘ Coroner demands Cardiff university must change results policy after student killed herself over mix up’, DOI; </a:t>
            </a:r>
            <a:r>
              <a:rPr lang="en-GB" sz="100" dirty="0">
                <a:hlinkClick r:id="rId38"/>
              </a:rPr>
              <a:t>Coroner says Cardiff University must change results policy after student killed herself over mix up | Daily Mail Online</a:t>
            </a:r>
            <a:r>
              <a:rPr lang="en-GB" sz="100" dirty="0"/>
              <a:t> (accessed 20</a:t>
            </a:r>
            <a:r>
              <a:rPr lang="en-GB" sz="100" baseline="30000" dirty="0"/>
              <a:t>th</a:t>
            </a:r>
            <a:r>
              <a:rPr lang="en-GB" sz="100" dirty="0"/>
              <a:t> April 2022)</a:t>
            </a:r>
          </a:p>
        </p:txBody>
      </p:sp>
      <p:sp>
        <p:nvSpPr>
          <p:cNvPr id="119" name="TextBox 118">
            <a:extLst>
              <a:ext uri="{FF2B5EF4-FFF2-40B4-BE49-F238E27FC236}">
                <a16:creationId xmlns:a16="http://schemas.microsoft.com/office/drawing/2014/main" id="{9B7E6852-77F3-4DAE-8996-981BDDE46508}"/>
              </a:ext>
            </a:extLst>
          </p:cNvPr>
          <p:cNvSpPr txBox="1"/>
          <p:nvPr/>
        </p:nvSpPr>
        <p:spPr>
          <a:xfrm>
            <a:off x="10827137" y="6576692"/>
            <a:ext cx="427576" cy="200055"/>
          </a:xfrm>
          <a:prstGeom prst="rect">
            <a:avLst/>
          </a:prstGeom>
          <a:noFill/>
        </p:spPr>
        <p:txBody>
          <a:bodyPr wrap="square">
            <a:spAutoFit/>
          </a:bodyPr>
          <a:lstStyle/>
          <a:p>
            <a:r>
              <a:rPr lang="en-GB" sz="100" dirty="0"/>
              <a:t>Cork T, [2022] Natasha </a:t>
            </a:r>
            <a:r>
              <a:rPr lang="en-GB" sz="100" dirty="0" err="1"/>
              <a:t>Abrahart’s</a:t>
            </a:r>
            <a:r>
              <a:rPr lang="en-GB" sz="100" dirty="0"/>
              <a:t> death: Bristol University issues second statement after suicide court case ends, DOI; </a:t>
            </a:r>
            <a:r>
              <a:rPr lang="en-GB" sz="100" dirty="0">
                <a:hlinkClick r:id="rId6"/>
              </a:rPr>
              <a:t>Natasha </a:t>
            </a:r>
            <a:r>
              <a:rPr lang="en-GB" sz="100" dirty="0" err="1">
                <a:hlinkClick r:id="rId6"/>
              </a:rPr>
              <a:t>Abrahart's</a:t>
            </a:r>
            <a:r>
              <a:rPr lang="en-GB" sz="100" dirty="0">
                <a:hlinkClick r:id="rId6"/>
              </a:rPr>
              <a:t> death: Bristol University issues second statement after suicide court case ends - Bristol Live (bristolpost.co.uk)</a:t>
            </a:r>
            <a:r>
              <a:rPr lang="en-GB" sz="100" dirty="0"/>
              <a:t> (accessed 20</a:t>
            </a:r>
            <a:r>
              <a:rPr lang="en-GB" sz="100" baseline="30000" dirty="0"/>
              <a:t>th</a:t>
            </a:r>
            <a:r>
              <a:rPr lang="en-GB" sz="100" dirty="0"/>
              <a:t> April 2022) </a:t>
            </a:r>
          </a:p>
        </p:txBody>
      </p:sp>
      <p:sp>
        <p:nvSpPr>
          <p:cNvPr id="8" name="TextBox 7">
            <a:extLst>
              <a:ext uri="{FF2B5EF4-FFF2-40B4-BE49-F238E27FC236}">
                <a16:creationId xmlns:a16="http://schemas.microsoft.com/office/drawing/2014/main" id="{5EE4C711-309F-4F95-9BDC-7E6B84AD99FD}"/>
              </a:ext>
            </a:extLst>
          </p:cNvPr>
          <p:cNvSpPr txBox="1"/>
          <p:nvPr/>
        </p:nvSpPr>
        <p:spPr>
          <a:xfrm>
            <a:off x="10806075" y="2556598"/>
            <a:ext cx="1315817" cy="215444"/>
          </a:xfrm>
          <a:prstGeom prst="rect">
            <a:avLst/>
          </a:prstGeom>
          <a:noFill/>
        </p:spPr>
        <p:txBody>
          <a:bodyPr wrap="square" rtlCol="0">
            <a:spAutoFit/>
          </a:bodyPr>
          <a:lstStyle/>
          <a:p>
            <a:r>
              <a:rPr lang="en-GB" sz="800" dirty="0">
                <a:solidFill>
                  <a:schemeClr val="bg1"/>
                </a:solidFill>
              </a:rPr>
              <a:t>(Morris S, 2019)</a:t>
            </a:r>
          </a:p>
        </p:txBody>
      </p:sp>
      <p:sp>
        <p:nvSpPr>
          <p:cNvPr id="9" name="TextBox 8">
            <a:extLst>
              <a:ext uri="{FF2B5EF4-FFF2-40B4-BE49-F238E27FC236}">
                <a16:creationId xmlns:a16="http://schemas.microsoft.com/office/drawing/2014/main" id="{7E14128D-3FB9-4D0B-B630-8B1DF8E1B00C}"/>
              </a:ext>
            </a:extLst>
          </p:cNvPr>
          <p:cNvSpPr txBox="1"/>
          <p:nvPr/>
        </p:nvSpPr>
        <p:spPr>
          <a:xfrm>
            <a:off x="75038" y="2768639"/>
            <a:ext cx="1120822" cy="215444"/>
          </a:xfrm>
          <a:prstGeom prst="rect">
            <a:avLst/>
          </a:prstGeom>
          <a:noFill/>
        </p:spPr>
        <p:txBody>
          <a:bodyPr wrap="square" rtlCol="0">
            <a:spAutoFit/>
          </a:bodyPr>
          <a:lstStyle/>
          <a:p>
            <a:r>
              <a:rPr lang="en-GB" sz="800" dirty="0">
                <a:solidFill>
                  <a:schemeClr val="bg1"/>
                </a:solidFill>
              </a:rPr>
              <a:t>Howes, S 2017) </a:t>
            </a:r>
          </a:p>
        </p:txBody>
      </p:sp>
      <p:pic>
        <p:nvPicPr>
          <p:cNvPr id="1026" name="Picture 2" descr="Kim Long (pictured) from Bristol University who killed himself ahortly after starting his course">
            <a:extLst>
              <a:ext uri="{FF2B5EF4-FFF2-40B4-BE49-F238E27FC236}">
                <a16:creationId xmlns:a16="http://schemas.microsoft.com/office/drawing/2014/main" id="{56F6DE45-A4BE-4D58-96C0-26D1EBA11135}"/>
              </a:ext>
            </a:extLst>
          </p:cNvPr>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10809972" y="2736765"/>
            <a:ext cx="1278693" cy="1357350"/>
          </a:xfrm>
          <a:prstGeom prst="rect">
            <a:avLst/>
          </a:prstGeom>
          <a:noFill/>
          <a:extLst>
            <a:ext uri="{909E8E84-426E-40DD-AFC4-6F175D3DCCD1}">
              <a14:hiddenFill xmlns:a14="http://schemas.microsoft.com/office/drawing/2010/main">
                <a:solidFill>
                  <a:srgbClr val="FFFFFF"/>
                </a:solidFill>
              </a14:hiddenFill>
            </a:ext>
          </a:extLst>
        </p:spPr>
      </p:pic>
      <p:sp>
        <p:nvSpPr>
          <p:cNvPr id="120" name="TextBox 119">
            <a:extLst>
              <a:ext uri="{FF2B5EF4-FFF2-40B4-BE49-F238E27FC236}">
                <a16:creationId xmlns:a16="http://schemas.microsoft.com/office/drawing/2014/main" id="{3A122BC6-A63C-4A32-A5FF-1B22E166BB67}"/>
              </a:ext>
            </a:extLst>
          </p:cNvPr>
          <p:cNvSpPr txBox="1"/>
          <p:nvPr/>
        </p:nvSpPr>
        <p:spPr>
          <a:xfrm>
            <a:off x="11434946" y="5493429"/>
            <a:ext cx="759489" cy="200055"/>
          </a:xfrm>
          <a:prstGeom prst="rect">
            <a:avLst/>
          </a:prstGeom>
          <a:noFill/>
        </p:spPr>
        <p:txBody>
          <a:bodyPr wrap="square">
            <a:spAutoFit/>
          </a:bodyPr>
          <a:lstStyle/>
          <a:p>
            <a:pPr marL="0" indent="0">
              <a:buNone/>
            </a:pPr>
            <a:r>
              <a:rPr lang="en-GB" sz="100" dirty="0"/>
              <a:t>Morris S, [2019] ‘ GP did not follow guidance for suicidal Bristol university study’ DOI; </a:t>
            </a:r>
            <a:r>
              <a:rPr lang="en-GB" sz="100" dirty="0">
                <a:hlinkClick r:id="rId40"/>
              </a:rPr>
              <a:t>GP 'did not follow guidance' for suicidal Bristol University student | UK news | The Guardian</a:t>
            </a:r>
            <a:r>
              <a:rPr lang="en-GB" sz="100" dirty="0"/>
              <a:t> (accessed 21</a:t>
            </a:r>
            <a:r>
              <a:rPr lang="en-GB" sz="100" baseline="30000" dirty="0"/>
              <a:t>st</a:t>
            </a:r>
            <a:r>
              <a:rPr lang="en-GB" sz="100" dirty="0"/>
              <a:t> April 2022) </a:t>
            </a:r>
          </a:p>
          <a:p>
            <a:pPr marL="0" indent="0">
              <a:buNone/>
            </a:pPr>
            <a:r>
              <a:rPr lang="en-GB" sz="100" dirty="0"/>
              <a:t>Howes S , [2017] ‘ Student 21 found hanged after unravelling with depression is fifth to commit suicide at same university this year’ DOI; </a:t>
            </a:r>
            <a:r>
              <a:rPr lang="en-GB" sz="100" dirty="0">
                <a:hlinkClick r:id="rId41"/>
              </a:rPr>
              <a:t>Student, 21, found hanged after 'unravelling' with depression is fifth 'to commit suicide' at same university this year - Mirror Online</a:t>
            </a:r>
            <a:r>
              <a:rPr lang="en-GB" sz="100" dirty="0"/>
              <a:t> (Accessed 20</a:t>
            </a:r>
            <a:r>
              <a:rPr lang="en-GB" sz="100" baseline="30000" dirty="0"/>
              <a:t>th</a:t>
            </a:r>
            <a:r>
              <a:rPr lang="en-GB" sz="100" dirty="0"/>
              <a:t> April 2022) </a:t>
            </a:r>
          </a:p>
          <a:p>
            <a:pPr marL="0" indent="0">
              <a:buNone/>
            </a:pPr>
            <a:r>
              <a:rPr lang="en-GB" sz="100" dirty="0"/>
              <a:t>Rogers L, [2017] University Campus Suicides are on the rise DOI; </a:t>
            </a:r>
            <a:r>
              <a:rPr lang="en-GB" sz="100" dirty="0">
                <a:hlinkClick r:id="rId42"/>
              </a:rPr>
              <a:t>https://www.dailymail.co.uk/health/article-4942358/Why-wasn-t-save-four-students.html</a:t>
            </a:r>
            <a:r>
              <a:rPr lang="en-GB" sz="100" dirty="0"/>
              <a:t> (accessed 21st April 2022) </a:t>
            </a:r>
          </a:p>
        </p:txBody>
      </p:sp>
      <p:sp>
        <p:nvSpPr>
          <p:cNvPr id="13" name="TextBox 12">
            <a:extLst>
              <a:ext uri="{FF2B5EF4-FFF2-40B4-BE49-F238E27FC236}">
                <a16:creationId xmlns:a16="http://schemas.microsoft.com/office/drawing/2014/main" id="{31246E53-FA25-4EF1-BDA1-14C91C41042C}"/>
              </a:ext>
            </a:extLst>
          </p:cNvPr>
          <p:cNvSpPr txBox="1"/>
          <p:nvPr/>
        </p:nvSpPr>
        <p:spPr>
          <a:xfrm>
            <a:off x="10839369" y="4254250"/>
            <a:ext cx="1127303" cy="215444"/>
          </a:xfrm>
          <a:prstGeom prst="rect">
            <a:avLst/>
          </a:prstGeom>
          <a:noFill/>
        </p:spPr>
        <p:txBody>
          <a:bodyPr wrap="square" rtlCol="0">
            <a:spAutoFit/>
          </a:bodyPr>
          <a:lstStyle/>
          <a:p>
            <a:r>
              <a:rPr lang="en-GB" sz="800" dirty="0">
                <a:solidFill>
                  <a:schemeClr val="bg1"/>
                </a:solidFill>
              </a:rPr>
              <a:t>(Rogers L, 2017)</a:t>
            </a:r>
          </a:p>
        </p:txBody>
      </p:sp>
      <p:sp>
        <p:nvSpPr>
          <p:cNvPr id="71" name="TextBox 70">
            <a:extLst>
              <a:ext uri="{FF2B5EF4-FFF2-40B4-BE49-F238E27FC236}">
                <a16:creationId xmlns:a16="http://schemas.microsoft.com/office/drawing/2014/main" id="{1C65FB12-CF99-454F-BA8A-42CF1ABE108E}"/>
              </a:ext>
            </a:extLst>
          </p:cNvPr>
          <p:cNvSpPr txBox="1"/>
          <p:nvPr/>
        </p:nvSpPr>
        <p:spPr>
          <a:xfrm>
            <a:off x="11432338" y="5606282"/>
            <a:ext cx="689088" cy="492443"/>
          </a:xfrm>
          <a:prstGeom prst="rect">
            <a:avLst/>
          </a:prstGeom>
          <a:noFill/>
        </p:spPr>
        <p:txBody>
          <a:bodyPr wrap="square">
            <a:spAutoFit/>
          </a:bodyPr>
          <a:lstStyle/>
          <a:p>
            <a:r>
              <a:rPr lang="en-GB" sz="100" dirty="0"/>
              <a:t>Dalton J, [2019] ‘ Parents of student who died in suicide over anxiety attack to sue Bristol university’ DOI; </a:t>
            </a:r>
            <a:r>
              <a:rPr lang="en-GB" sz="100" dirty="0">
                <a:hlinkClick r:id="rId43"/>
              </a:rPr>
              <a:t>Parents of student who died in suicide over anxiety attacks to sue Bristol University | The Independent | The Independent</a:t>
            </a:r>
            <a:r>
              <a:rPr lang="en-GB" sz="100" dirty="0"/>
              <a:t> (Accessed 21</a:t>
            </a:r>
            <a:r>
              <a:rPr lang="en-GB" sz="100" baseline="30000" dirty="0"/>
              <a:t>st</a:t>
            </a:r>
            <a:r>
              <a:rPr lang="en-GB" sz="100" dirty="0"/>
              <a:t> April 2022) </a:t>
            </a:r>
          </a:p>
          <a:p>
            <a:r>
              <a:rPr lang="en-GB" sz="100" dirty="0"/>
              <a:t>Owen C, [ 2022] University apologies over death of </a:t>
            </a:r>
            <a:r>
              <a:rPr lang="en-GB" sz="100" dirty="0" err="1"/>
              <a:t>anglsey</a:t>
            </a:r>
            <a:r>
              <a:rPr lang="en-GB" sz="100" dirty="0"/>
              <a:t> student wrongly told she had failed, DOI: </a:t>
            </a:r>
            <a:r>
              <a:rPr lang="en-GB" sz="100" dirty="0">
                <a:hlinkClick r:id="rId44"/>
              </a:rPr>
              <a:t>University apologises over death of Anglesey student wrongly told she had failed - North Wales Live (dailypost.co.uk)</a:t>
            </a:r>
            <a:r>
              <a:rPr lang="en-GB" sz="100" dirty="0"/>
              <a:t> (accessed 21</a:t>
            </a:r>
            <a:r>
              <a:rPr lang="en-GB" sz="100" baseline="30000" dirty="0"/>
              <a:t>st</a:t>
            </a:r>
            <a:r>
              <a:rPr lang="en-GB" sz="100" dirty="0"/>
              <a:t> April 2022) </a:t>
            </a:r>
          </a:p>
          <a:p>
            <a:r>
              <a:rPr lang="en-GB" sz="100" dirty="0" err="1"/>
              <a:t>Pyman</a:t>
            </a:r>
            <a:r>
              <a:rPr lang="en-GB" sz="100" dirty="0"/>
              <a:t> T, [2022] Parents of tragic student 20 accuse Bristol university of having a direct role in her death, DOI; </a:t>
            </a:r>
            <a:r>
              <a:rPr lang="en-GB" sz="100" dirty="0">
                <a:hlinkClick r:id="rId45"/>
              </a:rPr>
              <a:t>Parents of tragic student, 20, accuse Bristol University of having a 'direct rol</a:t>
            </a:r>
            <a:r>
              <a:rPr lang="en-GB" sz="100" dirty="0">
                <a:hlinkClick r:id="rId45"/>
              </a:rPr>
              <a:t>e in </a:t>
            </a:r>
            <a:r>
              <a:rPr lang="en-GB" sz="100" dirty="0">
                <a:hlinkClick r:id="rId45"/>
              </a:rPr>
              <a:t>her death' | Daily Mail Online</a:t>
            </a:r>
            <a:r>
              <a:rPr lang="en-GB" sz="100" dirty="0"/>
              <a:t> ( accessed 17</a:t>
            </a:r>
            <a:r>
              <a:rPr lang="en-GB" sz="100" baseline="30000" dirty="0"/>
              <a:t>th</a:t>
            </a:r>
            <a:r>
              <a:rPr lang="en-GB" sz="100" dirty="0"/>
              <a:t> April 2022)</a:t>
            </a:r>
            <a:r>
              <a:rPr lang="en-GB" dirty="0"/>
              <a:t> </a:t>
            </a:r>
          </a:p>
        </p:txBody>
      </p:sp>
      <p:sp>
        <p:nvSpPr>
          <p:cNvPr id="74" name="TextBox 73">
            <a:extLst>
              <a:ext uri="{FF2B5EF4-FFF2-40B4-BE49-F238E27FC236}">
                <a16:creationId xmlns:a16="http://schemas.microsoft.com/office/drawing/2014/main" id="{8234539E-56EF-4EC2-9110-AD698240761A}"/>
              </a:ext>
            </a:extLst>
          </p:cNvPr>
          <p:cNvSpPr txBox="1"/>
          <p:nvPr/>
        </p:nvSpPr>
        <p:spPr>
          <a:xfrm>
            <a:off x="7629009" y="2955545"/>
            <a:ext cx="2965284" cy="2816156"/>
          </a:xfrm>
          <a:prstGeom prst="rect">
            <a:avLst/>
          </a:prstGeom>
          <a:noFill/>
        </p:spPr>
        <p:txBody>
          <a:bodyPr wrap="square">
            <a:spAutoFit/>
          </a:bodyPr>
          <a:lstStyle/>
          <a:p>
            <a:r>
              <a:rPr lang="en-GB" sz="500" dirty="0">
                <a:effectLst/>
                <a:latin typeface="Calibri" panose="020F0502020204030204" pitchFamily="34" charset="0"/>
                <a:ea typeface="Calibri" panose="020F0502020204030204" pitchFamily="34" charset="0"/>
                <a:cs typeface="Times New Roman" panose="02020603050405020304" pitchFamily="18" charset="0"/>
              </a:rPr>
              <a:t>One of the students who committed suicide due to her mental health at university, is Natasha Abrahart. Natasha Abrahart was originally referred to her GP because of her mental health. However, it appears that her GP failed her and as a result she committed suicide in 2018. This case is important as Natasha Abrahart was a university student. Most importantly she was a second year university student, who studied at the university of Bristol and whilst this is not in Wales, this is a clear example that the issue also extends to England. Natasha struggled at university especially with presentations and informed her tutors and the university that she could not carry out the presentation. This is because Natasha was suffering from anxiety and depression. Natasha Abrahart was recognised as being shy and therefore could not carry out the presentations and would usually not attend class if she needed to carry out an oral assignment. This is a clear indication, that whilst all students’ situations are different, unfortunately suicide appears the only way out for students who see no other option. This has to change. (Cork T, 2022)  In addition, one of the students at Bath university committed suicide in 2020, his name was Daniel Fryatt. However, there are also other students who have committed suicide due to university and it is thought that this could have been prevented is the students parents were told about their mental health issues. One of these students include </a:t>
            </a:r>
            <a:r>
              <a:rPr lang="en-GB" sz="500" dirty="0" err="1">
                <a:effectLst/>
                <a:latin typeface="Calibri" panose="020F0502020204030204" pitchFamily="34" charset="0"/>
                <a:ea typeface="Calibri" panose="020F0502020204030204" pitchFamily="34" charset="0"/>
                <a:cs typeface="Times New Roman" panose="02020603050405020304" pitchFamily="18" charset="0"/>
              </a:rPr>
              <a:t>Cearea</a:t>
            </a:r>
            <a:r>
              <a:rPr lang="en-GB" sz="500" dirty="0">
                <a:effectLst/>
                <a:latin typeface="Calibri" panose="020F0502020204030204" pitchFamily="34" charset="0"/>
                <a:ea typeface="Calibri" panose="020F0502020204030204" pitchFamily="34" charset="0"/>
                <a:cs typeface="Times New Roman" panose="02020603050405020304" pitchFamily="18" charset="0"/>
              </a:rPr>
              <a:t> Thacker, who committed suicide whilst at university. However, it was noted that before her death she had tried to commit suicide three months earlier. It is thought that this could have been prevented if the university had informed her parents of her struggles.( Coughlan S, 2021</a:t>
            </a:r>
            <a:br>
              <a:rPr lang="en-GB" sz="500" dirty="0">
                <a:effectLst/>
                <a:latin typeface="Calibri" panose="020F0502020204030204" pitchFamily="34" charset="0"/>
                <a:ea typeface="Calibri" panose="020F0502020204030204" pitchFamily="34" charset="0"/>
                <a:cs typeface="Times New Roman" panose="02020603050405020304" pitchFamily="18" charset="0"/>
              </a:rPr>
            </a:br>
            <a:r>
              <a:rPr lang="en-GB" sz="500" dirty="0">
                <a:effectLst/>
                <a:latin typeface="Calibri" panose="020F0502020204030204" pitchFamily="34" charset="0"/>
                <a:ea typeface="Calibri" panose="020F0502020204030204" pitchFamily="34" charset="0"/>
                <a:cs typeface="Times New Roman" panose="02020603050405020304" pitchFamily="18" charset="0"/>
              </a:rPr>
              <a:t>)  Therefore, there have been suggestions for reform to fix this. This includes that students should be allowed to opt out of a system where their parents are informed of their mental health issues if they struggle at university. This would be a good system to ensure that students at university get help when and if they need it and t</a:t>
            </a:r>
          </a:p>
          <a:p>
            <a:r>
              <a:rPr lang="en-GB" sz="500" dirty="0">
                <a:effectLst/>
                <a:latin typeface="Calibri" panose="020F0502020204030204" pitchFamily="34" charset="0"/>
                <a:ea typeface="Calibri" panose="020F0502020204030204" pitchFamily="34" charset="0"/>
                <a:cs typeface="Times New Roman" panose="02020603050405020304" pitchFamily="18" charset="0"/>
              </a:rPr>
              <a:t>hey are more likely to listen to their parents than those around them at university, as their parents know them best. This is essentially prominent because since the year 2019 it has been reported that a total of one hundred and seventy four students have committed suicide. Whilst this is a relatively low number, it is still one hundred and Seventy four students who have died and one hundred and seventy four sets of parents who have lost their child to suicide.  Lastly, is the student ben </a:t>
            </a:r>
            <a:r>
              <a:rPr lang="en-GB" sz="500" dirty="0" err="1">
                <a:effectLst/>
                <a:latin typeface="Calibri" panose="020F0502020204030204" pitchFamily="34" charset="0"/>
                <a:ea typeface="Calibri" panose="020F0502020204030204" pitchFamily="34" charset="0"/>
                <a:cs typeface="Times New Roman" panose="02020603050405020304" pitchFamily="18" charset="0"/>
              </a:rPr>
              <a:t>murray</a:t>
            </a:r>
            <a:r>
              <a:rPr lang="en-GB" sz="500" dirty="0">
                <a:effectLst/>
                <a:latin typeface="Calibri" panose="020F0502020204030204" pitchFamily="34" charset="0"/>
                <a:ea typeface="Calibri" panose="020F0502020204030204" pitchFamily="34" charset="0"/>
                <a:cs typeface="Times New Roman" panose="02020603050405020304" pitchFamily="18" charset="0"/>
              </a:rPr>
              <a:t>, who committed suicide at university, and his parents did not know of his mental health issues. This highlights the need for change. However, in this tragic case, the staff who knew Ben Murray recognised that he was struggling, but before anyone joint the dots and recognised what was happening, it was too late, and Ben committed suicide. (Coughlan S, 2021) All these cases are a clear indication that something needs to change. If mental health first aid training was in place when Natasha Abrahart and Ben Murray were students at university, it is clear to see that they could have been helped and would still be alive now. Mental health first aid training is essential for all university lecturers and staff, to ensure that students such as Ben Murray, </a:t>
            </a:r>
            <a:r>
              <a:rPr lang="en-GB" sz="500" dirty="0" err="1">
                <a:effectLst/>
                <a:latin typeface="Calibri" panose="020F0502020204030204" pitchFamily="34" charset="0"/>
                <a:ea typeface="Calibri" panose="020F0502020204030204" pitchFamily="34" charset="0"/>
                <a:cs typeface="Times New Roman" panose="02020603050405020304" pitchFamily="18" charset="0"/>
              </a:rPr>
              <a:t>Marued</a:t>
            </a:r>
            <a:r>
              <a:rPr lang="en-GB" sz="500" dirty="0">
                <a:effectLst/>
                <a:latin typeface="Calibri" panose="020F0502020204030204" pitchFamily="34" charset="0"/>
                <a:ea typeface="Calibri" panose="020F0502020204030204" pitchFamily="34" charset="0"/>
                <a:cs typeface="Times New Roman" panose="02020603050405020304" pitchFamily="18" charset="0"/>
              </a:rPr>
              <a:t> Foulkes and </a:t>
            </a:r>
            <a:r>
              <a:rPr lang="en-GB" sz="400" dirty="0">
                <a:effectLst/>
                <a:latin typeface="Calibri" panose="020F0502020204030204" pitchFamily="34" charset="0"/>
                <a:ea typeface="Calibri" panose="020F0502020204030204" pitchFamily="34" charset="0"/>
                <a:cs typeface="Times New Roman" panose="02020603050405020304" pitchFamily="18" charset="0"/>
              </a:rPr>
              <a:t>Daniel Fryatt, ensure that a positive change is made to university life. (</a:t>
            </a:r>
            <a:r>
              <a:rPr lang="en-GB" sz="400" dirty="0" err="1">
                <a:effectLst/>
                <a:latin typeface="Calibri" panose="020F0502020204030204" pitchFamily="34" charset="0"/>
                <a:ea typeface="Calibri" panose="020F0502020204030204" pitchFamily="34" charset="0"/>
                <a:cs typeface="Times New Roman" panose="02020603050405020304" pitchFamily="18" charset="0"/>
              </a:rPr>
              <a:t>Seceran</a:t>
            </a:r>
            <a:r>
              <a:rPr lang="en-GB" sz="400" dirty="0">
                <a:effectLst/>
                <a:latin typeface="Calibri" panose="020F0502020204030204" pitchFamily="34" charset="0"/>
                <a:ea typeface="Calibri" panose="020F0502020204030204" pitchFamily="34" charset="0"/>
                <a:cs typeface="Times New Roman" panose="02020603050405020304" pitchFamily="18" charset="0"/>
              </a:rPr>
              <a:t>, 2019) It is also important to ensure that students know what to expect at the beginning of the academic year and how to stop the signs themselves, to ensure that if needed they can spot the signs if their friends or they feel as those they need support.  (Coughlan S, 2021) </a:t>
            </a:r>
            <a:endParaRPr lang="en-GB" sz="500" dirty="0"/>
          </a:p>
        </p:txBody>
      </p:sp>
      <p:sp>
        <p:nvSpPr>
          <p:cNvPr id="78" name="TextBox 77">
            <a:extLst>
              <a:ext uri="{FF2B5EF4-FFF2-40B4-BE49-F238E27FC236}">
                <a16:creationId xmlns:a16="http://schemas.microsoft.com/office/drawing/2014/main" id="{E69ED31A-E817-4A89-8900-2B24ABE2A56A}"/>
              </a:ext>
            </a:extLst>
          </p:cNvPr>
          <p:cNvSpPr txBox="1"/>
          <p:nvPr/>
        </p:nvSpPr>
        <p:spPr>
          <a:xfrm>
            <a:off x="4666981" y="2308921"/>
            <a:ext cx="2819641" cy="384401"/>
          </a:xfrm>
          <a:prstGeom prst="rect">
            <a:avLst/>
          </a:prstGeom>
          <a:noFill/>
        </p:spPr>
        <p:txBody>
          <a:bodyPr wrap="square">
            <a:spAutoFit/>
          </a:bodyPr>
          <a:lstStyle/>
          <a:p>
            <a:pPr>
              <a:lnSpc>
                <a:spcPct val="107000"/>
              </a:lnSpc>
              <a:spcAft>
                <a:spcPts val="800"/>
              </a:spcAft>
            </a:pPr>
            <a:r>
              <a:rPr lang="en-GB" sz="600" dirty="0">
                <a:effectLst/>
                <a:latin typeface="Calibri" panose="020F0502020204030204" pitchFamily="34" charset="0"/>
                <a:ea typeface="Calibri" panose="020F0502020204030204" pitchFamily="34" charset="0"/>
                <a:cs typeface="Times New Roman" panose="02020603050405020304" pitchFamily="18" charset="0"/>
              </a:rPr>
              <a:t>Due to coronavirus the whole world had to go into a nation-wide lockdown to ensure that the virus did not spread. This included that class at university would become online classes. (Venn, 2022) </a:t>
            </a:r>
          </a:p>
        </p:txBody>
      </p:sp>
      <p:sp>
        <p:nvSpPr>
          <p:cNvPr id="79" name="TextBox 78">
            <a:extLst>
              <a:ext uri="{FF2B5EF4-FFF2-40B4-BE49-F238E27FC236}">
                <a16:creationId xmlns:a16="http://schemas.microsoft.com/office/drawing/2014/main" id="{B0400738-CFCD-48D2-9695-FA765AE50264}"/>
              </a:ext>
            </a:extLst>
          </p:cNvPr>
          <p:cNvSpPr txBox="1"/>
          <p:nvPr/>
        </p:nvSpPr>
        <p:spPr>
          <a:xfrm>
            <a:off x="8400422" y="6086443"/>
            <a:ext cx="1239298" cy="276999"/>
          </a:xfrm>
          <a:prstGeom prst="rect">
            <a:avLst/>
          </a:prstGeom>
          <a:noFill/>
        </p:spPr>
        <p:txBody>
          <a:bodyPr wrap="square">
            <a:spAutoFit/>
          </a:bodyPr>
          <a:lstStyle/>
          <a:p>
            <a:r>
              <a:rPr lang="en-GB" sz="400" dirty="0"/>
              <a:t>(St John ambulance, no date) (Aberystwyth university, no date) (Wilkson, </a:t>
            </a:r>
            <a:r>
              <a:rPr lang="en-GB" sz="400" dirty="0" err="1"/>
              <a:t>Mabhala</a:t>
            </a:r>
            <a:r>
              <a:rPr lang="en-GB" sz="400" dirty="0"/>
              <a:t>, Massey, 2015). </a:t>
            </a:r>
          </a:p>
        </p:txBody>
      </p:sp>
    </p:spTree>
    <p:extLst>
      <p:ext uri="{BB962C8B-B14F-4D97-AF65-F5344CB8AC3E}">
        <p14:creationId xmlns:p14="http://schemas.microsoft.com/office/powerpoint/2010/main" val="1804154229"/>
      </p:ext>
    </p:extLst>
  </p:cSld>
  <p:clrMapOvr>
    <a:masterClrMapping/>
  </p:clrMapOvr>
  <mc:AlternateContent xmlns:mc="http://schemas.openxmlformats.org/markup-compatibility/2006" xmlns:p14="http://schemas.microsoft.com/office/powerpoint/2010/main">
    <mc:Choice Requires="p14">
      <p:transition spd="slow" p14:dur="2000" advTm="588042"/>
    </mc:Choice>
    <mc:Fallback xmlns="">
      <p:transition spd="slow" advTm="588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1308</TotalTime>
  <Words>4246</Words>
  <Application>Microsoft Office PowerPoint</Application>
  <PresentationFormat>Widescreen</PresentationFormat>
  <Paragraphs>134</Paragraphs>
  <Slides>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Constantia</vt:lpstr>
      <vt:lpstr>Tahoma</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 (2107156)</dc:creator>
  <cp:lastModifiedBy>Zita Draper (2107156)</cp:lastModifiedBy>
  <cp:revision>25</cp:revision>
  <dcterms:created xsi:type="dcterms:W3CDTF">2022-03-21T19:44:12Z</dcterms:created>
  <dcterms:modified xsi:type="dcterms:W3CDTF">2022-04-25T09:58:10Z</dcterms:modified>
</cp:coreProperties>
</file>