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85B5B-0751-40C0-86DF-19971BAAB9CC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762E4-9015-4B87-B95C-36784F8B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936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E20C28B-BD52-4724-BD88-315DAAC3ED5C}" type="slidenum">
              <a:rPr lang="en-US" altLang="en-US"/>
              <a:pPr eaLnBrk="1" hangingPunct="1"/>
              <a:t>1</a:t>
            </a:fld>
            <a:endParaRPr lang="en-US" altLang="en-US"/>
          </a:p>
        </p:txBody>
      </p:sp>
      <p:sp>
        <p:nvSpPr>
          <p:cNvPr id="358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074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D752DF8-D133-423C-806D-AA2BFB174784}" type="slidenum">
              <a:rPr lang="en-US" altLang="en-US"/>
              <a:pPr eaLnBrk="1" hangingPunct="1"/>
              <a:t>2</a:t>
            </a:fld>
            <a:endParaRPr lang="en-US" altLang="en-US"/>
          </a:p>
        </p:txBody>
      </p:sp>
      <p:sp>
        <p:nvSpPr>
          <p:cNvPr id="368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249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2FFD40-F942-4084-87BF-66BBF47F426B}" type="slidenum">
              <a:rPr lang="en-US" altLang="en-US"/>
              <a:pPr eaLnBrk="1" hangingPunct="1"/>
              <a:t>3</a:t>
            </a:fld>
            <a:endParaRPr lang="en-US" altLang="en-US"/>
          </a:p>
        </p:txBody>
      </p:sp>
      <p:sp>
        <p:nvSpPr>
          <p:cNvPr id="378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4639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C768C3F-6D9E-4459-9B78-4CA9182A31CD}" type="slidenum">
              <a:rPr lang="en-US" altLang="en-US"/>
              <a:pPr eaLnBrk="1" hangingPunct="1"/>
              <a:t>4</a:t>
            </a:fld>
            <a:endParaRPr lang="en-US" altLang="en-US"/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7288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66ED656-2940-466E-9A06-32DBC71334CF}" type="slidenum">
              <a:rPr lang="en-US" altLang="en-US"/>
              <a:pPr eaLnBrk="1" hangingPunct="1"/>
              <a:t>5</a:t>
            </a:fld>
            <a:endParaRPr lang="en-US" altLang="en-US"/>
          </a:p>
        </p:txBody>
      </p:sp>
      <p:sp>
        <p:nvSpPr>
          <p:cNvPr id="399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548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A49DEEE-EDBE-4D3A-9DED-22E889110210}" type="slidenum">
              <a:rPr lang="en-US" altLang="en-US"/>
              <a:pPr eaLnBrk="1" hangingPunct="1"/>
              <a:t>6</a:t>
            </a:fld>
            <a:endParaRPr lang="en-US" altLang="en-US"/>
          </a:p>
        </p:txBody>
      </p:sp>
      <p:sp>
        <p:nvSpPr>
          <p:cNvPr id="409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0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390FC86-4990-44AB-BCF7-C7D3D8E0E61B}" type="slidenum">
              <a:rPr lang="en-US" altLang="en-US"/>
              <a:pPr eaLnBrk="1" hangingPunct="1"/>
              <a:t>7</a:t>
            </a:fld>
            <a:endParaRPr lang="en-US" altLang="en-US"/>
          </a:p>
        </p:txBody>
      </p:sp>
      <p:sp>
        <p:nvSpPr>
          <p:cNvPr id="419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1627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27FF9B3-AF3E-4168-A6F9-F8EEF2B25C88}" type="slidenum">
              <a:rPr lang="en-US" altLang="en-US"/>
              <a:pPr eaLnBrk="1" hangingPunct="1"/>
              <a:t>8</a:t>
            </a:fld>
            <a:endParaRPr lang="en-US" altLang="en-US"/>
          </a:p>
        </p:txBody>
      </p:sp>
      <p:sp>
        <p:nvSpPr>
          <p:cNvPr id="430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595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4AF8328-6EF0-4457-9A3B-697DD6D613E7}" type="slidenum">
              <a:rPr lang="en-US" altLang="en-US"/>
              <a:pPr eaLnBrk="1" hangingPunct="1"/>
              <a:t>9</a:t>
            </a:fld>
            <a:endParaRPr lang="en-US" altLang="en-US"/>
          </a:p>
        </p:txBody>
      </p:sp>
      <p:sp>
        <p:nvSpPr>
          <p:cNvPr id="440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122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6F08EDE-E520-4261-9E2D-2602241B7E7A}" type="slidenum">
              <a:rPr lang="en-US" altLang="en-US"/>
              <a:pPr eaLnBrk="1" hangingPunct="1"/>
              <a:t>10</a:t>
            </a:fld>
            <a:endParaRPr lang="en-US" altLang="en-US"/>
          </a:p>
        </p:txBody>
      </p:sp>
      <p:sp>
        <p:nvSpPr>
          <p:cNvPr id="450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6883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B0837B1-47F7-4398-88CF-E23B32BDAF04}" type="slidenum">
              <a:rPr lang="en-US" altLang="en-US"/>
              <a:pPr eaLnBrk="1" hangingPunct="1"/>
              <a:t>11</a:t>
            </a:fld>
            <a:endParaRPr lang="en-US" altLang="en-US"/>
          </a:p>
        </p:txBody>
      </p:sp>
      <p:sp>
        <p:nvSpPr>
          <p:cNvPr id="460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7497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FBFF8BE-4FA6-4934-8E13-57D8FAE15293}" type="slidenum">
              <a:rPr lang="en-US" altLang="en-US"/>
              <a:pPr eaLnBrk="1" hangingPunct="1"/>
              <a:t>12</a:t>
            </a:fld>
            <a:endParaRPr lang="en-US" altLang="en-US"/>
          </a:p>
        </p:txBody>
      </p:sp>
      <p:sp>
        <p:nvSpPr>
          <p:cNvPr id="471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75385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73D46F3-009C-41EE-9F34-AA141B98E0C5}" type="slidenum">
              <a:rPr lang="en-US" altLang="en-US"/>
              <a:pPr eaLnBrk="1" hangingPunct="1"/>
              <a:t>13</a:t>
            </a:fld>
            <a:endParaRPr lang="en-US" altLang="en-US"/>
          </a:p>
        </p:txBody>
      </p:sp>
      <p:sp>
        <p:nvSpPr>
          <p:cNvPr id="481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7746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9B80191-3F8B-4CCB-AEC9-6BABC1805F54}" type="slidenum">
              <a:rPr lang="en-US" altLang="en-US"/>
              <a:pPr eaLnBrk="1" hangingPunct="1"/>
              <a:t>14</a:t>
            </a:fld>
            <a:endParaRPr lang="en-US" altLang="en-US"/>
          </a:p>
        </p:txBody>
      </p:sp>
      <p:sp>
        <p:nvSpPr>
          <p:cNvPr id="491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2573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FBDD6F7-DC1D-45A3-B9CD-AB1F65589CA4}" type="slidenum">
              <a:rPr lang="en-US" altLang="en-US"/>
              <a:pPr eaLnBrk="1" hangingPunct="1"/>
              <a:t>15</a:t>
            </a:fld>
            <a:endParaRPr lang="en-US" altLang="en-US"/>
          </a:p>
        </p:txBody>
      </p:sp>
      <p:sp>
        <p:nvSpPr>
          <p:cNvPr id="501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39530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27C4269-8D43-4581-BD3A-5698C38591BE}" type="slidenum">
              <a:rPr lang="en-US" altLang="en-US"/>
              <a:pPr eaLnBrk="1" hangingPunct="1"/>
              <a:t>16</a:t>
            </a:fld>
            <a:endParaRPr lang="en-US" altLang="en-US"/>
          </a:p>
        </p:txBody>
      </p:sp>
      <p:sp>
        <p:nvSpPr>
          <p:cNvPr id="512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9052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B175D15-FA47-43CA-A8E1-1DB43275F862}" type="slidenum">
              <a:rPr lang="en-US" altLang="en-US"/>
              <a:pPr eaLnBrk="1" hangingPunct="1"/>
              <a:t>17</a:t>
            </a:fld>
            <a:endParaRPr lang="en-US" altLang="en-US"/>
          </a:p>
        </p:txBody>
      </p:sp>
      <p:sp>
        <p:nvSpPr>
          <p:cNvPr id="522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066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ADCB3C9-1281-41C3-B468-C156B5864E0A}" type="slidenum">
              <a:rPr lang="en-US" altLang="en-US"/>
              <a:pPr eaLnBrk="1" hangingPunct="1"/>
              <a:t>18</a:t>
            </a:fld>
            <a:endParaRPr lang="en-US" altLang="en-US"/>
          </a:p>
        </p:txBody>
      </p:sp>
      <p:sp>
        <p:nvSpPr>
          <p:cNvPr id="532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834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003D7AA-70AF-42D6-8E1F-95CA84648284}" type="slidenum">
              <a:rPr lang="en-US" altLang="en-US"/>
              <a:pPr eaLnBrk="1" hangingPunct="1"/>
              <a:t>19</a:t>
            </a:fld>
            <a:endParaRPr lang="en-US" altLang="en-US"/>
          </a:p>
        </p:txBody>
      </p:sp>
      <p:sp>
        <p:nvSpPr>
          <p:cNvPr id="5427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5916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AA34765-616B-43BE-BB94-F75FE4E8FE64}" type="slidenum">
              <a:rPr lang="en-US" altLang="en-US"/>
              <a:pPr eaLnBrk="1" hangingPunct="1"/>
              <a:t>20</a:t>
            </a:fld>
            <a:endParaRPr lang="en-US" altLang="en-US"/>
          </a:p>
        </p:txBody>
      </p:sp>
      <p:sp>
        <p:nvSpPr>
          <p:cNvPr id="5529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7179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82C03C7-B172-48F9-9E59-9E084FC00CDB}" type="slidenum">
              <a:rPr lang="en-US" altLang="en-US"/>
              <a:pPr eaLnBrk="1" hangingPunct="1"/>
              <a:t>21</a:t>
            </a:fld>
            <a:endParaRPr lang="en-US" altLang="en-US"/>
          </a:p>
        </p:txBody>
      </p:sp>
      <p:sp>
        <p:nvSpPr>
          <p:cNvPr id="5632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8261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817135E-3B4C-4FC8-949F-E68A57FF3C0C}" type="slidenum">
              <a:rPr lang="en-US" altLang="en-US"/>
              <a:pPr eaLnBrk="1" hangingPunct="1"/>
              <a:t>22</a:t>
            </a:fld>
            <a:endParaRPr lang="en-US" altLang="en-US"/>
          </a:p>
        </p:txBody>
      </p:sp>
      <p:sp>
        <p:nvSpPr>
          <p:cNvPr id="5734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3365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EB37898-5F6D-4C00-8EA7-8289097C728C}" type="slidenum">
              <a:rPr lang="en-US" altLang="en-US"/>
              <a:pPr eaLnBrk="1" hangingPunct="1"/>
              <a:t>23</a:t>
            </a:fld>
            <a:endParaRPr lang="en-US" altLang="en-US"/>
          </a:p>
        </p:txBody>
      </p:sp>
      <p:sp>
        <p:nvSpPr>
          <p:cNvPr id="583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9232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3129EE3-87FA-4E9E-A3E0-ED30F170849F}" type="slidenum">
              <a:rPr lang="en-US" altLang="en-US"/>
              <a:pPr eaLnBrk="1" hangingPunct="1"/>
              <a:t>24</a:t>
            </a:fld>
            <a:endParaRPr lang="en-US" altLang="en-US"/>
          </a:p>
        </p:txBody>
      </p:sp>
      <p:sp>
        <p:nvSpPr>
          <p:cNvPr id="593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844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F62AE9B-B45C-4106-ADB2-B97491F80AE6}" type="slidenum">
              <a:rPr lang="en-US" altLang="en-US"/>
              <a:pPr eaLnBrk="1" hangingPunct="1"/>
              <a:t>25</a:t>
            </a:fld>
            <a:endParaRPr lang="en-US" altLang="en-US"/>
          </a:p>
        </p:txBody>
      </p:sp>
      <p:sp>
        <p:nvSpPr>
          <p:cNvPr id="604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3279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7AFDE9B-3641-4732-80FA-62A0A47EDBD2}" type="slidenum">
              <a:rPr lang="en-US" altLang="en-US"/>
              <a:pPr eaLnBrk="1" hangingPunct="1"/>
              <a:t>26</a:t>
            </a:fld>
            <a:endParaRPr lang="en-US" altLang="en-US"/>
          </a:p>
        </p:txBody>
      </p:sp>
      <p:sp>
        <p:nvSpPr>
          <p:cNvPr id="614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21514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CBA6C2B-A205-447B-9B23-7E63455D1995}" type="slidenum">
              <a:rPr lang="en-US" altLang="en-US"/>
              <a:pPr eaLnBrk="1" hangingPunct="1"/>
              <a:t>27</a:t>
            </a:fld>
            <a:endParaRPr lang="en-US" altLang="en-US"/>
          </a:p>
        </p:txBody>
      </p:sp>
      <p:sp>
        <p:nvSpPr>
          <p:cNvPr id="624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8439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A92F873-BF48-4965-B278-6568912919E2}" type="slidenum">
              <a:rPr lang="en-US" altLang="en-US"/>
              <a:pPr eaLnBrk="1" hangingPunct="1"/>
              <a:t>28</a:t>
            </a:fld>
            <a:endParaRPr lang="en-US" altLang="en-US"/>
          </a:p>
        </p:txBody>
      </p:sp>
      <p:sp>
        <p:nvSpPr>
          <p:cNvPr id="634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7637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10AD688-0E4E-41E9-B46B-0660DE9DD5AF}" type="slidenum">
              <a:rPr lang="en-US" altLang="en-US"/>
              <a:pPr eaLnBrk="1" hangingPunct="1"/>
              <a:t>29</a:t>
            </a:fld>
            <a:endParaRPr lang="en-US" altLang="en-US"/>
          </a:p>
        </p:txBody>
      </p:sp>
      <p:sp>
        <p:nvSpPr>
          <p:cNvPr id="645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9773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F7ED02E-193D-49BF-AC10-26E59E5917C4}" type="slidenum">
              <a:rPr lang="en-US" altLang="en-US"/>
              <a:pPr eaLnBrk="1" hangingPunct="1"/>
              <a:t>30</a:t>
            </a:fld>
            <a:endParaRPr lang="en-US" altLang="en-US"/>
          </a:p>
        </p:txBody>
      </p:sp>
      <p:sp>
        <p:nvSpPr>
          <p:cNvPr id="655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387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659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14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679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717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46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994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999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685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46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3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8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A23F1-86C1-43B7-8219-8165638E91FB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E729F0-1360-43A2-802B-97D313B6A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39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4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800" b="1" dirty="0"/>
              <a:t>Nutrients</a:t>
            </a:r>
            <a:r>
              <a:rPr lang="en-GB" altLang="en-US" dirty="0" smtClean="0"/>
              <a:t> </a:t>
            </a:r>
            <a:endParaRPr lang="en-US" alt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Macro and micronutrients</a:t>
            </a:r>
            <a:endParaRPr lang="en-GB" dirty="0"/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9480551" y="6583364"/>
            <a:ext cx="147637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>
                <a:latin typeface="Century Gothic" panose="020B0502020202020204" pitchFamily="34" charset="0"/>
              </a:rPr>
              <a:t>Foundation</a:t>
            </a:r>
            <a:endParaRPr lang="en-US" altLang="en-US" sz="1200">
              <a:latin typeface="Century Gothic" panose="020B0502020202020204" pitchFamily="34" charset="0"/>
            </a:endParaRPr>
          </a:p>
        </p:txBody>
      </p:sp>
      <p:pic>
        <p:nvPicPr>
          <p:cNvPr id="2052" name="Picture 7" descr="MPj0411701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0" y="2205038"/>
            <a:ext cx="5062538" cy="360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78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Learning objectives</a:t>
            </a:r>
            <a:endParaRPr lang="en-US" altLang="en-US" sz="2800" b="1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To introduce macronutrients and micronutrients.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To explain the functions and sources of carbohydrate, protein and fat.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To explain the functions and sources of different vitamins and minerals.</a:t>
            </a:r>
          </a:p>
        </p:txBody>
      </p:sp>
    </p:spTree>
    <p:extLst>
      <p:ext uri="{BB962C8B-B14F-4D97-AF65-F5344CB8AC3E}">
        <p14:creationId xmlns:p14="http://schemas.microsoft.com/office/powerpoint/2010/main" val="93528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274638"/>
            <a:ext cx="8362950" cy="1143000"/>
          </a:xfrm>
        </p:spPr>
        <p:txBody>
          <a:bodyPr/>
          <a:lstStyle/>
          <a:p>
            <a:pPr eaLnBrk="1" hangingPunct="1"/>
            <a:r>
              <a:rPr lang="en-GB" altLang="en-US" sz="2800" b="1"/>
              <a:t>Food provides nutrients</a:t>
            </a:r>
            <a:endParaRPr lang="en-US" altLang="en-US" sz="2800" b="1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Food is eaten and digested in the body to allow the absorption of energy and nutrients.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There are two different types of nutrients: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1) macronutrients;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2) micronutrients.</a:t>
            </a:r>
          </a:p>
        </p:txBody>
      </p:sp>
      <p:pic>
        <p:nvPicPr>
          <p:cNvPr id="4100" name="Picture 4" descr="MPj0430469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3365500"/>
            <a:ext cx="3492500" cy="349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083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Macronutrients</a:t>
            </a:r>
            <a:endParaRPr lang="en-US" altLang="en-US" sz="2800" b="1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There are three macronutrients that are essential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for health. These are: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carbohydrate;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protein;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fat.</a:t>
            </a:r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Macronutrients are measured in grams (g).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05994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carbohydrate?</a:t>
            </a:r>
            <a:endParaRPr lang="en-US" altLang="en-US" sz="2800" b="1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Carbohydrate provides an important source of energy for the body.	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Carbohydrate provides 16kJ per gram.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The two main types of carbohydrate are:</a:t>
            </a:r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	1) sugars;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	2) starch.</a:t>
            </a:r>
            <a:endParaRPr lang="en-US" altLang="en-US" sz="2400"/>
          </a:p>
        </p:txBody>
      </p:sp>
      <p:pic>
        <p:nvPicPr>
          <p:cNvPr id="6148" name="Picture 6" descr="MPj0407404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888" y="4365626"/>
            <a:ext cx="2698750" cy="2182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4768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is carbohydrate found?</a:t>
            </a:r>
            <a:endParaRPr lang="en-US" altLang="en-US" sz="2800" b="1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Some examples of sugar sources (carbohydrate) are sucrose (found in table sugar), lactose (found in milk), and fructose (found in fruit).</a:t>
            </a:r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Some examples of food sources for starchy carbohydrates are bread, pasta, and cereal.</a:t>
            </a:r>
            <a:endParaRPr lang="en-US" altLang="en-US" smtClean="0"/>
          </a:p>
        </p:txBody>
      </p:sp>
      <p:pic>
        <p:nvPicPr>
          <p:cNvPr id="7172" name="Picture 8" descr="MPj04387870000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051" y="2852738"/>
            <a:ext cx="197326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13" descr="doughnut - cut ou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3068639"/>
            <a:ext cx="1393825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14" descr="mil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75" y="2997200"/>
            <a:ext cx="136525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15" descr="Cereals (193 x 194)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189" y="5373689"/>
            <a:ext cx="1290637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16" descr="Pasta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1" y="5516564"/>
            <a:ext cx="1368425" cy="111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7" name="Picture 17" descr="soda bread(424 x 282)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5516564"/>
            <a:ext cx="1512887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845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274638"/>
            <a:ext cx="8362950" cy="1143000"/>
          </a:xfrm>
        </p:spPr>
        <p:txBody>
          <a:bodyPr/>
          <a:lstStyle/>
          <a:p>
            <a:pPr eaLnBrk="1" hangingPunct="1"/>
            <a:r>
              <a:rPr lang="en-GB" altLang="en-US" sz="2800" b="1"/>
              <a:t>What is the function of protein?</a:t>
            </a:r>
            <a:endParaRPr lang="en-US" altLang="en-US" sz="2800" b="1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Protein is needed by the body for growth, development and repair.</a:t>
            </a:r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Protein can also provide energy. 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Protein provides 17kJ per gram.</a:t>
            </a:r>
          </a:p>
        </p:txBody>
      </p:sp>
      <p:pic>
        <p:nvPicPr>
          <p:cNvPr id="8196" name="Picture 7" descr="meat and dai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888" y="4249738"/>
            <a:ext cx="2876550" cy="229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087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274638"/>
            <a:ext cx="8362950" cy="1143000"/>
          </a:xfrm>
        </p:spPr>
        <p:txBody>
          <a:bodyPr/>
          <a:lstStyle/>
          <a:p>
            <a:pPr eaLnBrk="1" hangingPunct="1"/>
            <a:r>
              <a:rPr lang="en-GB" altLang="en-US" sz="2800" b="1"/>
              <a:t>Why is protein needed?</a:t>
            </a:r>
            <a:endParaRPr lang="en-US" altLang="en-US" sz="2800" b="1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412876"/>
            <a:ext cx="8686800" cy="50403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The body needs protein to repair tissue. Some people have extra protein needs.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Babies, children and adolescents need protein for growth.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Pregnant women need extra protein for the growth of their baby. Women who are breastfeeding need protein to produce milk.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Vegans and strict vegetarians need to eat a wide variety of foods to meet their protein needs.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16280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is protein found?</a:t>
            </a:r>
            <a:endParaRPr lang="en-US" altLang="en-US" sz="2800" b="1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Protein is found in meat, fish, eggs, and dairy foods.</a:t>
            </a:r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Protein is also found in non-animal sources, e.g. cereal products, nuts and pulses.</a:t>
            </a:r>
            <a:endParaRPr lang="en-US" altLang="en-US" sz="2400"/>
          </a:p>
        </p:txBody>
      </p:sp>
      <p:pic>
        <p:nvPicPr>
          <p:cNvPr id="10244" name="Picture 6" descr="MPj0405246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214" y="2276475"/>
            <a:ext cx="2047875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9" descr="MPj0431028000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025" y="2205039"/>
            <a:ext cx="149225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10" descr="MPj01754290000[1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4941888"/>
            <a:ext cx="2089150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11" descr="MPj04031620000[1]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01" y="4941888"/>
            <a:ext cx="2335213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12" descr="MPj04332900000[1]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3" y="4941889"/>
            <a:ext cx="2087562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9" name="Picture 14" descr="cooked chook - cut ou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2060575"/>
            <a:ext cx="1157288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0" name="Picture 15" descr="egg in holder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264" y="2420938"/>
            <a:ext cx="808037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21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fat?</a:t>
            </a:r>
            <a:endParaRPr lang="en-US" altLang="en-US" sz="2800" b="1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8686800" cy="47815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Fat provides the body with essential fatty acids and energy.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One gram of fat provides 37 kJ.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Fat provides a store of energy for the body.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Fat also provides protection for the major organs in the body.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Fat carries important fat soluble vitamins (A, D, E and K) and is important for their absorption.</a:t>
            </a:r>
          </a:p>
        </p:txBody>
      </p:sp>
    </p:spTree>
    <p:extLst>
      <p:ext uri="{BB962C8B-B14F-4D97-AF65-F5344CB8AC3E}">
        <p14:creationId xmlns:p14="http://schemas.microsoft.com/office/powerpoint/2010/main" val="3281450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Facts about fat</a:t>
            </a:r>
            <a:endParaRPr lang="en-US" altLang="en-US" sz="2800" b="1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28776"/>
            <a:ext cx="8686800" cy="396081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Fat is made up of fatty acids and glycerol.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Types of fatty acids include: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	 • saturated;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	 • unsaturated;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		- monounsaturated;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	 	- polyunsaturated.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	Fat is needed for health, but only in moderate amounts.</a:t>
            </a:r>
            <a:endParaRPr lang="en-US" altLang="en-US" sz="2400"/>
          </a:p>
        </p:txBody>
      </p:sp>
      <p:pic>
        <p:nvPicPr>
          <p:cNvPr id="12292" name="Picture 4" descr="MPj0422354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3176" y="4797426"/>
            <a:ext cx="1774825" cy="20605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76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is fat found?</a:t>
            </a:r>
            <a:endParaRPr lang="en-US" altLang="en-US" sz="2800" b="1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Saturated fat can be found in meat, coconut oil, palm oil, cakes, biscuits, and lard.</a:t>
            </a:r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Monounsaturated and polyunsaturated fat can be found in rapeseed oil, olive oil, oily fish, avocado and some margarines and low fat spreads.</a:t>
            </a:r>
            <a:endParaRPr lang="en-US" altLang="en-US" sz="2400"/>
          </a:p>
        </p:txBody>
      </p:sp>
      <p:pic>
        <p:nvPicPr>
          <p:cNvPr id="13316" name="Picture 4" descr="MPj0432898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2852739"/>
            <a:ext cx="154463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6" descr="MPPH02874J000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838" y="2492376"/>
            <a:ext cx="1223962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7" descr="MPj03846830000[1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788" y="2781301"/>
            <a:ext cx="2120900" cy="112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8" descr="MPPH02759J0000[1]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963" y="5445126"/>
            <a:ext cx="1295400" cy="1001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9" descr="bottle of oi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8" y="5445126"/>
            <a:ext cx="1065212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10" descr="butter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5876925"/>
            <a:ext cx="1512888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Picture 12" descr="vitamin d 2 small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7418">
            <a:off x="6240463" y="5516563"/>
            <a:ext cx="6858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370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Micronutrients</a:t>
            </a:r>
            <a:endParaRPr lang="en-US" altLang="en-US" sz="2800" b="1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The micronutrients are divided into: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vitamins;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minerals.</a:t>
            </a:r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Vitamins are needed in much smaller amounts than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Macronutrients. Amounts are measured in milligrams 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(1mg = 0.001g)and micrograms (1</a:t>
            </a:r>
            <a:r>
              <a:rPr lang="el-GR" altLang="en-US" sz="2400"/>
              <a:t>μ</a:t>
            </a:r>
            <a:r>
              <a:rPr lang="en-GB" altLang="en-US" sz="2400"/>
              <a:t>g = 0.001mg).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68046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Micronutrients - vitamins</a:t>
            </a:r>
            <a:endParaRPr lang="en-US" altLang="en-US" sz="2800" b="1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412875"/>
            <a:ext cx="9144000" cy="31686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Vitamins are found in a wide variety of foods and they have many uses within the body.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There are two groups of vitamins: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 • fat soluble vitamins, e.g. vitamins A, D and 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	 • water soluble vitamins, e.g. B vitamins and vitamin C.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83492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vitamin A?</a:t>
            </a:r>
            <a:endParaRPr lang="en-US" altLang="en-US" sz="2800" b="1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Vitamin A is needed for normal structure and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functioning of the skin and body linings, e.g. in lungs.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If also helps with vision in dim light, as well as keeping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the immune system healthy.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This vitamin is fat soluble.</a:t>
            </a:r>
          </a:p>
        </p:txBody>
      </p:sp>
    </p:spTree>
    <p:extLst>
      <p:ext uri="{BB962C8B-B14F-4D97-AF65-F5344CB8AC3E}">
        <p14:creationId xmlns:p14="http://schemas.microsoft.com/office/powerpoint/2010/main" val="45330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is vitamin A found?</a:t>
            </a:r>
            <a:endParaRPr lang="en-US" altLang="en-US" sz="2800" b="1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Vitamin A is found in liver, whole milk, cheese, butter,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margarine, carrots, dark green leafy vegetables and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orange coloured fruits, e.g. mangoes and apricots.</a:t>
            </a:r>
            <a:endParaRPr lang="en-US" altLang="en-US" sz="2400"/>
          </a:p>
        </p:txBody>
      </p:sp>
      <p:pic>
        <p:nvPicPr>
          <p:cNvPr id="17412" name="Picture 5" descr="wholemil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4292601"/>
            <a:ext cx="1346200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7" descr="zin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1" y="4724401"/>
            <a:ext cx="1685925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6" descr="butter [320x200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4997450"/>
            <a:ext cx="1655762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Picture 8" descr="magnesiu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5" y="4868864"/>
            <a:ext cx="169545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Picture 9" descr="iStock_000003177516Medium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4" y="5097463"/>
            <a:ext cx="18002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11" descr="smallApricot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5084764"/>
            <a:ext cx="1331913" cy="110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40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vitamin D?</a:t>
            </a:r>
            <a:endParaRPr lang="en-US" altLang="en-US" sz="2800" b="1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9288" y="1341439"/>
            <a:ext cx="8291512" cy="3671887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Vitamin D is needed for the absorption of calcium and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phosphorus from foods, to keep bones healthy.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Vitamin D is also a fat soluble vitamin.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A lack of vitamin D causes rickets in children, where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the legs are bent. Osteomalacia occurs in adults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deficient in vitamin D. This causes pain in the bones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and muscles.</a:t>
            </a:r>
          </a:p>
        </p:txBody>
      </p:sp>
    </p:spTree>
    <p:extLst>
      <p:ext uri="{BB962C8B-B14F-4D97-AF65-F5344CB8AC3E}">
        <p14:creationId xmlns:p14="http://schemas.microsoft.com/office/powerpoint/2010/main" val="1259258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274638"/>
            <a:ext cx="8362950" cy="1143000"/>
          </a:xfrm>
        </p:spPr>
        <p:txBody>
          <a:bodyPr/>
          <a:lstStyle/>
          <a:p>
            <a:pPr eaLnBrk="1" hangingPunct="1"/>
            <a:r>
              <a:rPr lang="en-GB" altLang="en-US" sz="2800" b="1"/>
              <a:t>Where is vitamin D found?</a:t>
            </a:r>
            <a:endParaRPr lang="en-US" altLang="en-US" sz="2800" b="1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The sources of vitamin D include oily fish, eggs, fortified cereals and margarine.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The body can make vitamin D when the skin is exposed to sunlight, i.e. during the summer months in the UK. Therefore, in the winter, the diet provides the source of vitamin D for most people.</a:t>
            </a:r>
            <a:endParaRPr lang="en-US" altLang="en-US" sz="2400"/>
          </a:p>
        </p:txBody>
      </p:sp>
      <p:pic>
        <p:nvPicPr>
          <p:cNvPr id="19460" name="Picture 6" descr="MPj0423061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589" y="5084763"/>
            <a:ext cx="2232025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8" descr="salmon(198 x 264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5084764"/>
            <a:ext cx="949325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10" descr="eggs00001878708Medium (561 x 373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451" y="4868864"/>
            <a:ext cx="2124075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11" descr="butter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264" y="5373688"/>
            <a:ext cx="1512887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12" descr="MPj04392720000[1]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8" y="5229225"/>
            <a:ext cx="1617662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0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are the functions of B vitamins?</a:t>
            </a:r>
            <a:endParaRPr lang="en-US" altLang="en-US" sz="2800" b="1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B vitamins are water soluble vitamins needed for the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release of energy from food.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There are many different B vitamins and each has 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specific function in the body.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34132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are B vitamins found?</a:t>
            </a:r>
            <a:endParaRPr lang="en-US" altLang="en-US" sz="2800" b="1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The B vitamins can be found in a variety of foods, such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as bread, cereals, milk, meat, potatoes, and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fortified  breakfast cereals.</a:t>
            </a:r>
            <a:endParaRPr lang="en-US" altLang="en-US" sz="2400"/>
          </a:p>
        </p:txBody>
      </p:sp>
      <p:pic>
        <p:nvPicPr>
          <p:cNvPr id="21508" name="Picture 6" descr="Cereals (193 x 194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4292600"/>
            <a:ext cx="183832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 descr="wholemil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739" y="4365626"/>
            <a:ext cx="1201737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8" descr="lamb chop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6" y="4652963"/>
            <a:ext cx="1584325" cy="142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9" descr="potat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0" y="4724401"/>
            <a:ext cx="142875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10" descr="iStock_000003274392Smal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1" y="4797425"/>
            <a:ext cx="1685925" cy="112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113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vitamin C?</a:t>
            </a:r>
            <a:endParaRPr lang="en-US" altLang="en-US" sz="2800" b="1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9144000" cy="4525963"/>
          </a:xfrm>
        </p:spPr>
        <p:txBody>
          <a:bodyPr/>
          <a:lstStyle/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Vitamin C is a water soluble vitamin needed for the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normal structure and function of body tissues, e.g.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collagen.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altLang="en-US"/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Vitamin C also helps the body to absorb the mineral iron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from non meat sources such as vegetables.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altLang="en-US"/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It also assists the healing process.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altLang="en-US"/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A lack of vitamin C in the diet causes bleeding gums,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and wounds take longer to heal.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altLang="en-US"/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/>
              <a:t>This deficiency disease is called scurvy.</a:t>
            </a:r>
          </a:p>
        </p:txBody>
      </p:sp>
    </p:spTree>
    <p:extLst>
      <p:ext uri="{BB962C8B-B14F-4D97-AF65-F5344CB8AC3E}">
        <p14:creationId xmlns:p14="http://schemas.microsoft.com/office/powerpoint/2010/main" val="418822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274638"/>
            <a:ext cx="8362950" cy="1143000"/>
          </a:xfrm>
        </p:spPr>
        <p:txBody>
          <a:bodyPr/>
          <a:lstStyle/>
          <a:p>
            <a:pPr eaLnBrk="1" hangingPunct="1"/>
            <a:r>
              <a:rPr lang="en-GB" altLang="en-US" sz="2800" b="1"/>
              <a:t>Where is vitamin C found?</a:t>
            </a:r>
            <a:endParaRPr lang="en-US" altLang="en-US" sz="2800" b="1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Sources of vitamin C include fresh fruits, especially citrus fruits and berries, green vegetables, peppers and tomatoes. 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	Vitamin C is also found in potatoes (especially in new potatoes).</a:t>
            </a:r>
            <a:endParaRPr lang="en-US" altLang="en-US" sz="2400"/>
          </a:p>
        </p:txBody>
      </p:sp>
      <p:pic>
        <p:nvPicPr>
          <p:cNvPr id="23556" name="Picture 5" descr="MPj04387870000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4437064"/>
            <a:ext cx="2771775" cy="185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10" descr="broc (350 x 344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6" y="4508500"/>
            <a:ext cx="1655763" cy="162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11" descr="orange pepp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638" y="4797426"/>
            <a:ext cx="1166812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12" descr="tomat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6" y="4724400"/>
            <a:ext cx="12493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0" name="Picture 14" descr="Cutout new pots (258 x 205)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8" y="4724400"/>
            <a:ext cx="1733550" cy="137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893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Minerals</a:t>
            </a:r>
            <a:endParaRPr lang="en-US" altLang="en-US" sz="2800" b="1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Minerals have many uses in the body:</a:t>
            </a:r>
          </a:p>
          <a:p>
            <a:pPr eaLnBrk="1" hangingPunct="1"/>
            <a:r>
              <a:rPr lang="en-GB" altLang="en-US" sz="2400"/>
              <a:t>to form bones and teeth;</a:t>
            </a:r>
          </a:p>
          <a:p>
            <a:pPr eaLnBrk="1" hangingPunct="1"/>
            <a:r>
              <a:rPr lang="en-GB" altLang="en-US" sz="2400"/>
              <a:t>as part of body fluids;</a:t>
            </a:r>
          </a:p>
          <a:p>
            <a:pPr eaLnBrk="1" hangingPunct="1"/>
            <a:r>
              <a:rPr lang="en-GB" altLang="en-US" sz="2400"/>
              <a:t>to help nerves work.</a:t>
            </a:r>
          </a:p>
          <a:p>
            <a:pPr eaLnBrk="1" hangingPunct="1"/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The amount of different minerals needed by the body 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changes over time.</a:t>
            </a:r>
          </a:p>
        </p:txBody>
      </p:sp>
    </p:spTree>
    <p:extLst>
      <p:ext uri="{BB962C8B-B14F-4D97-AF65-F5344CB8AC3E}">
        <p14:creationId xmlns:p14="http://schemas.microsoft.com/office/powerpoint/2010/main" val="393521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calcium?</a:t>
            </a:r>
            <a:endParaRPr lang="en-US" altLang="en-US" sz="2800" b="1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3124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Calcium is very important when the bones are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growing.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Calcium is an important mineral needed by the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body: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/>
              <a:t>to form, strengthen and maintain bones and teeth;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/>
              <a:t>for normal functioning of muscles;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/>
              <a:t>for blood clotting.</a:t>
            </a:r>
            <a:endParaRPr lang="en-US" altLang="en-US" sz="2400"/>
          </a:p>
        </p:txBody>
      </p:sp>
      <p:pic>
        <p:nvPicPr>
          <p:cNvPr id="25604" name="Picture 6" descr="MPj0427633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926" y="4797426"/>
            <a:ext cx="1833563" cy="183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095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274638"/>
            <a:ext cx="8362950" cy="1143000"/>
          </a:xfrm>
        </p:spPr>
        <p:txBody>
          <a:bodyPr/>
          <a:lstStyle/>
          <a:p>
            <a:pPr eaLnBrk="1" hangingPunct="1"/>
            <a:r>
              <a:rPr lang="en-GB" altLang="en-US" sz="2800" b="1"/>
              <a:t>Where is calcium found?</a:t>
            </a:r>
            <a:endParaRPr lang="en-US" altLang="en-US" sz="2800" b="1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21891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The sources of calcium are milk, cheese and other dairy products, some leafy green vegetables such as broccoli, fortified soya bean products and bread.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Vitamin D helps the body to absorb calcium.</a:t>
            </a:r>
            <a:endParaRPr lang="en-US" altLang="en-US" sz="2400"/>
          </a:p>
        </p:txBody>
      </p:sp>
      <p:pic>
        <p:nvPicPr>
          <p:cNvPr id="26628" name="Picture 4" descr="chee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75" y="4508500"/>
            <a:ext cx="21145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7" descr="yoghurt in glass pot [320x200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588" y="4221163"/>
            <a:ext cx="1581150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8" descr="wholemil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4076701"/>
            <a:ext cx="1538288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02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iron?</a:t>
            </a:r>
            <a:endParaRPr lang="en-US" altLang="en-US" sz="2800" b="1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8686800" cy="41338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/>
              <a:t>	Iron is used by the body to form a substance called haemoglobin in red blood cells. These transport oxygen around the body.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/>
              <a:t>	Iron is also required for normal metabolism and removing waste substances from the body.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/>
              <a:t>	Adolescent girls and women need more iron than boys because they lose blood each month through menstruation. 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/>
              <a:t>	A lack of iron leads to iron deficiency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/>
              <a:t>	anaemia.</a:t>
            </a:r>
            <a:endParaRPr lang="en-US" altLang="en-US" sz="2400"/>
          </a:p>
        </p:txBody>
      </p:sp>
      <p:pic>
        <p:nvPicPr>
          <p:cNvPr id="27652" name="Picture 4" descr="MPj0433149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764" y="4868864"/>
            <a:ext cx="2624137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893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is iron found?</a:t>
            </a:r>
            <a:endParaRPr lang="en-US" altLang="en-US" sz="2800" b="1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Iron is found in animal and plant sources. Sources high in iron include liver, red meat, pulses, nuts, eggs, dried fruits, poultry, fish, whole grains and dark green leafy vegetables. 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	Iron from meat sources is easier for the body to absorb.</a:t>
            </a:r>
            <a:endParaRPr lang="en-US" altLang="en-US" sz="2400"/>
          </a:p>
        </p:txBody>
      </p:sp>
      <p:pic>
        <p:nvPicPr>
          <p:cNvPr id="28676" name="Picture 5" descr="Broccoli bigg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489" y="5013326"/>
            <a:ext cx="1762125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7" name="Picture 6" descr="Chicken raw (485 x 318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9" y="4365625"/>
            <a:ext cx="181133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8" name="Picture 7" descr="lamb chops (356 x 319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4292601"/>
            <a:ext cx="1584325" cy="142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9" name="Picture 8" descr="fish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38" y="5300663"/>
            <a:ext cx="1947862" cy="1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737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What is the function of sodium?</a:t>
            </a:r>
            <a:endParaRPr lang="en-US" altLang="en-US" sz="2800" b="1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8675688" cy="3989388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Sodium is found in all cells and body fluids.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It helps to regulate body water content and balance electrolytes.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Sodium is also involved in the use of energy, as well as the functioning of the central nervous system.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	High intakes of sodium are linked to high blood pressure which increases the risk of stroke and coronary heart disease.</a:t>
            </a:r>
            <a:endParaRPr lang="en-US" altLang="en-US" sz="2400"/>
          </a:p>
          <a:p>
            <a:pPr eaLnBrk="1" hangingPunct="1"/>
            <a:endParaRPr lang="en-US" altLang="en-US" sz="2400"/>
          </a:p>
        </p:txBody>
      </p:sp>
      <p:pic>
        <p:nvPicPr>
          <p:cNvPr id="29700" name="Picture 6" descr="Sa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4448176"/>
            <a:ext cx="1381125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503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Where is sodium found?</a:t>
            </a:r>
            <a:endParaRPr lang="en-US" altLang="en-US" sz="2800" b="1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1"/>
            <a:ext cx="86868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	Sodium is found in very small amounts in raw foods. 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	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	Sodium is often added as salt during processing, preparation, preservation and serving.</a:t>
            </a:r>
          </a:p>
        </p:txBody>
      </p:sp>
      <p:pic>
        <p:nvPicPr>
          <p:cNvPr id="30724" name="Picture 5" descr="fishfingers (300 x 225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3789363"/>
            <a:ext cx="3217862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903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/>
              <a:t>Macro and micronutrients</a:t>
            </a:r>
            <a:endParaRPr lang="en-US" altLang="en-US" sz="2800" b="1"/>
          </a:p>
        </p:txBody>
      </p:sp>
      <p:sp>
        <p:nvSpPr>
          <p:cNvPr id="3174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196975"/>
            <a:ext cx="4038600" cy="4929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/>
              <a:t>Macronutrients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Carbohydrate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Protein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Fat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b="1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/>
              <a:t>Micronutrients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/>
              <a:t>Fat soluble vitamins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Vitamin A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Vitamin 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400"/>
          </a:p>
        </p:txBody>
      </p:sp>
      <p:sp>
        <p:nvSpPr>
          <p:cNvPr id="31748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2063751" y="4884738"/>
            <a:ext cx="2447925" cy="15684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/>
              <a:t>Minerals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Calcium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Iron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Sodium</a:t>
            </a:r>
          </a:p>
        </p:txBody>
      </p:sp>
      <p:sp>
        <p:nvSpPr>
          <p:cNvPr id="31749" name="Text Box 6"/>
          <p:cNvSpPr txBox="1">
            <a:spLocks noChangeArrowheads="1"/>
          </p:cNvSpPr>
          <p:nvPr/>
        </p:nvSpPr>
        <p:spPr bwMode="auto">
          <a:xfrm>
            <a:off x="4656138" y="4652963"/>
            <a:ext cx="6477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GB" altLang="en-US"/>
          </a:p>
        </p:txBody>
      </p:sp>
      <p:sp>
        <p:nvSpPr>
          <p:cNvPr id="31750" name="Text Box 7"/>
          <p:cNvSpPr txBox="1">
            <a:spLocks noChangeArrowheads="1"/>
          </p:cNvSpPr>
          <p:nvPr/>
        </p:nvSpPr>
        <p:spPr bwMode="auto">
          <a:xfrm>
            <a:off x="6527801" y="3573463"/>
            <a:ext cx="3960813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>
                <a:latin typeface="Century Gothic" panose="020B0502020202020204" pitchFamily="34" charset="0"/>
              </a:rPr>
              <a:t>Water soluble vitamins</a:t>
            </a:r>
          </a:p>
          <a:p>
            <a:pPr eaLnBrk="1" hangingPunct="1">
              <a:buFontTx/>
              <a:buChar char="•"/>
            </a:pPr>
            <a:r>
              <a:rPr lang="en-GB" altLang="en-US" sz="2400">
                <a:latin typeface="Century Gothic" panose="020B0502020202020204" pitchFamily="34" charset="0"/>
              </a:rPr>
              <a:t>Vitamin B</a:t>
            </a:r>
          </a:p>
          <a:p>
            <a:pPr eaLnBrk="1" hangingPunct="1">
              <a:buFontTx/>
              <a:buChar char="•"/>
            </a:pPr>
            <a:r>
              <a:rPr lang="en-GB" altLang="en-US" sz="2400">
                <a:latin typeface="Century Gothic" panose="020B0502020202020204" pitchFamily="34" charset="0"/>
              </a:rPr>
              <a:t>Vitamin C</a:t>
            </a:r>
          </a:p>
          <a:p>
            <a:pPr eaLnBrk="1" hangingPunct="1">
              <a:spcBef>
                <a:spcPct val="50000"/>
              </a:spcBef>
            </a:pPr>
            <a:endParaRPr lang="en-GB" altLang="en-US" sz="2400">
              <a:latin typeface="Century Gothic" panose="020B0502020202020204" pitchFamily="34" charset="0"/>
            </a:endParaRPr>
          </a:p>
        </p:txBody>
      </p:sp>
      <p:pic>
        <p:nvPicPr>
          <p:cNvPr id="31751" name="Picture 8" descr="teenag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889" y="1484313"/>
            <a:ext cx="280828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691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655</Words>
  <Application>Microsoft Office PowerPoint</Application>
  <PresentationFormat>Widescreen</PresentationFormat>
  <Paragraphs>256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Century Gothic</vt:lpstr>
      <vt:lpstr>Office Theme</vt:lpstr>
      <vt:lpstr>Nutrients </vt:lpstr>
      <vt:lpstr>Learning objectives</vt:lpstr>
      <vt:lpstr>Food provides nutrients</vt:lpstr>
      <vt:lpstr>Macronutrients</vt:lpstr>
      <vt:lpstr>What is the function of carbohydrate?</vt:lpstr>
      <vt:lpstr>Where is carbohydrate found?</vt:lpstr>
      <vt:lpstr>What is the function of protein?</vt:lpstr>
      <vt:lpstr>Why is protein needed?</vt:lpstr>
      <vt:lpstr>Where is protein found?</vt:lpstr>
      <vt:lpstr>What is the function of fat?</vt:lpstr>
      <vt:lpstr>Facts about fat</vt:lpstr>
      <vt:lpstr>Where is fat found?</vt:lpstr>
      <vt:lpstr>Micronutrients</vt:lpstr>
      <vt:lpstr>Micronutrients - vitamins</vt:lpstr>
      <vt:lpstr>What is the function of vitamin A?</vt:lpstr>
      <vt:lpstr>Where is vitamin A found?</vt:lpstr>
      <vt:lpstr>What is the function of vitamin D?</vt:lpstr>
      <vt:lpstr>Where is vitamin D found?</vt:lpstr>
      <vt:lpstr>What are the functions of B vitamins?</vt:lpstr>
      <vt:lpstr>Where are B vitamins found?</vt:lpstr>
      <vt:lpstr>What is the function of vitamin C?</vt:lpstr>
      <vt:lpstr>Where is vitamin C found?</vt:lpstr>
      <vt:lpstr>Minerals</vt:lpstr>
      <vt:lpstr>What is the function of calcium?</vt:lpstr>
      <vt:lpstr>Where is calcium found?</vt:lpstr>
      <vt:lpstr>What is the function of iron?</vt:lpstr>
      <vt:lpstr>Where is iron found?</vt:lpstr>
      <vt:lpstr>What is the function of sodium?</vt:lpstr>
      <vt:lpstr>Where is sodium found?</vt:lpstr>
      <vt:lpstr>Macro and micronutrients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Nutrients </dc:title>
  <dc:creator>Felicity Page</dc:creator>
  <cp:lastModifiedBy>Felicity Page</cp:lastModifiedBy>
  <cp:revision>1</cp:revision>
  <dcterms:created xsi:type="dcterms:W3CDTF">2019-10-08T08:35:53Z</dcterms:created>
  <dcterms:modified xsi:type="dcterms:W3CDTF">2019-10-08T08:36:20Z</dcterms:modified>
</cp:coreProperties>
</file>