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4" r:id="rId1"/>
  </p:sldMasterIdLst>
  <p:notesMasterIdLst>
    <p:notesMasterId r:id="rId43"/>
  </p:notesMasterIdLst>
  <p:sldIdLst>
    <p:sldId id="256" r:id="rId2"/>
    <p:sldId id="353" r:id="rId3"/>
    <p:sldId id="327" r:id="rId4"/>
    <p:sldId id="326" r:id="rId5"/>
    <p:sldId id="342" r:id="rId6"/>
    <p:sldId id="343" r:id="rId7"/>
    <p:sldId id="354" r:id="rId8"/>
    <p:sldId id="325" r:id="rId9"/>
    <p:sldId id="312" r:id="rId10"/>
    <p:sldId id="313" r:id="rId11"/>
    <p:sldId id="314" r:id="rId12"/>
    <p:sldId id="315" r:id="rId13"/>
    <p:sldId id="316" r:id="rId14"/>
    <p:sldId id="317" r:id="rId15"/>
    <p:sldId id="318" r:id="rId16"/>
    <p:sldId id="319" r:id="rId17"/>
    <p:sldId id="321" r:id="rId18"/>
    <p:sldId id="323" r:id="rId19"/>
    <p:sldId id="355" r:id="rId20"/>
    <p:sldId id="356" r:id="rId21"/>
    <p:sldId id="357" r:id="rId22"/>
    <p:sldId id="358" r:id="rId23"/>
    <p:sldId id="359" r:id="rId24"/>
    <p:sldId id="360" r:id="rId25"/>
    <p:sldId id="328" r:id="rId26"/>
    <p:sldId id="329" r:id="rId27"/>
    <p:sldId id="330" r:id="rId28"/>
    <p:sldId id="331" r:id="rId29"/>
    <p:sldId id="332" r:id="rId30"/>
    <p:sldId id="333" r:id="rId31"/>
    <p:sldId id="334" r:id="rId32"/>
    <p:sldId id="341" r:id="rId33"/>
    <p:sldId id="268" r:id="rId34"/>
    <p:sldId id="344" r:id="rId35"/>
    <p:sldId id="345" r:id="rId36"/>
    <p:sldId id="347" r:id="rId37"/>
    <p:sldId id="348" r:id="rId38"/>
    <p:sldId id="349" r:id="rId39"/>
    <p:sldId id="350" r:id="rId40"/>
    <p:sldId id="351" r:id="rId41"/>
    <p:sldId id="352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4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FEEEF6-9A5A-4B83-8426-0102009FFE28}" type="datetimeFigureOut">
              <a:rPr lang="en-GB" smtClean="0"/>
              <a:t>05/10/2016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1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4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8599D1-D2FE-4444-846F-E4C773C26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8599D1-D2FE-4444-846F-E4C773C268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145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A3910DA-A690-49AC-8213-18B413031022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37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4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60766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F4B3D9D-D0DF-4A05-A3FE-9056354FC890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38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4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23250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F61EE2D-1016-4316-998E-B29A6C699B1D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39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4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9641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4B7B74C-07E5-41D3-967E-6A56775B382E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40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4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64746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C6270-6471-45FD-9E9E-51B83CA7D32A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8605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A3E9C-45CA-412F-B8FE-411CBA369D2D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36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D397F-1B1A-4F3C-8A2F-2C714053812D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7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316E4-E1DB-4A99-A826-68C843DFD3E6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26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E3849-4741-40E5-87AF-54351E59008A}" type="datetime1">
              <a:rPr lang="en-GB" smtClean="0"/>
              <a:t>05/10/2016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61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B4834-D15C-4348-B8FC-26C7627C8CDF}" type="datetime1">
              <a:rPr lang="en-GB" smtClean="0"/>
              <a:t>05/10/2016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73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3BF69-901B-4D7B-8C27-8C16C541EF1A}" type="datetime1">
              <a:rPr lang="en-GB" smtClean="0"/>
              <a:t>05/10/2016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68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56CE0-D7E9-4508-9823-0FB730CE3FE3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5460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1E83A-A62F-4428-9528-127DF2877B19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7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27168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86199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3092393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44446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3527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054342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1D4A-2B5E-470D-8148-DA424007C8A8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32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ED5D2-836A-4F9E-B2CA-A67A670FF6C0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3002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C360CDD-13C8-47C2-9D1D-8168E1A78F23}" type="datetime1">
              <a:rPr lang="en-GB" smtClean="0"/>
              <a:t>05/10/2016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83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Project Cost Management and Budgeting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Marie Pitson</a:t>
            </a:r>
          </a:p>
          <a:p>
            <a:r>
              <a:rPr lang="en-GB" dirty="0"/>
              <a:t>m</a:t>
            </a:r>
            <a:r>
              <a:rPr lang="en-GB" dirty="0" smtClean="0"/>
              <a:t>arie.pitson@uwtsd.ac.uk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68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welome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20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1943100" y="4800600"/>
            <a:ext cx="6591300" cy="566738"/>
          </a:xfrm>
        </p:spPr>
        <p:txBody>
          <a:bodyPr/>
          <a:lstStyle/>
          <a:p>
            <a:pPr algn="ctr"/>
            <a:r>
              <a:rPr lang="en-GB" altLang="en-US" sz="2800" dirty="0" smtClean="0"/>
              <a:t>INTRODUCTION TO finance</a:t>
            </a:r>
          </a:p>
        </p:txBody>
      </p:sp>
      <p:pic>
        <p:nvPicPr>
          <p:cNvPr id="19459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88" b="6288"/>
          <a:stretch>
            <a:fillRect/>
          </a:stretch>
        </p:blipFill>
        <p:spPr>
          <a:xfrm>
            <a:off x="1943100" y="635000"/>
            <a:ext cx="6591300" cy="3854450"/>
          </a:xfrm>
        </p:spPr>
      </p:pic>
      <p:sp>
        <p:nvSpPr>
          <p:cNvPr id="19460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3100" y="5367338"/>
            <a:ext cx="6591300" cy="493712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altLang="en-US" sz="2400" dirty="0" smtClean="0"/>
              <a:t>Project cost management and budgeting</a:t>
            </a:r>
          </a:p>
        </p:txBody>
      </p:sp>
    </p:spTree>
    <p:extLst>
      <p:ext uri="{BB962C8B-B14F-4D97-AF65-F5344CB8AC3E}">
        <p14:creationId xmlns:p14="http://schemas.microsoft.com/office/powerpoint/2010/main" val="829819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Money in a Project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3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GB" sz="2800" dirty="0"/>
              <a:t>Money is a "one time" resource:  once it has been used, it is not available for future use or use elsewhere within the project.  </a:t>
            </a:r>
          </a:p>
          <a:p>
            <a:r>
              <a:rPr lang="en-GB" sz="2800" dirty="0"/>
              <a:t>Any money spent should therefore achieve the required level of progress in </a:t>
            </a:r>
            <a:r>
              <a:rPr lang="en-GB" sz="2800" dirty="0" smtClean="0"/>
              <a:t>a </a:t>
            </a:r>
            <a:r>
              <a:rPr lang="en-GB" sz="2800" dirty="0"/>
              <a:t>project.  </a:t>
            </a:r>
          </a:p>
          <a:p>
            <a:r>
              <a:rPr lang="en-GB" sz="2800" dirty="0"/>
              <a:t>The mark of a good project manager is the ability to facilitate the delivery of the given specification within the suggested budget.</a:t>
            </a:r>
            <a:r>
              <a:rPr lang="en-GB" dirty="0"/>
              <a:t>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28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298313"/>
          </a:xfrm>
        </p:spPr>
        <p:txBody>
          <a:bodyPr>
            <a:normAutofit/>
          </a:bodyPr>
          <a:lstStyle/>
          <a:p>
            <a:r>
              <a:rPr lang="en-GB" dirty="0" smtClean="0"/>
              <a:t>The finance element of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11560" y="2060848"/>
            <a:ext cx="7844379" cy="381642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Project cost management and budgeting element of the module will be taught over the next 3 days.  We will be covering:</a:t>
            </a:r>
          </a:p>
          <a:p>
            <a:r>
              <a:rPr lang="en-GB" dirty="0" smtClean="0"/>
              <a:t>Accounting terminology</a:t>
            </a:r>
          </a:p>
          <a:p>
            <a:r>
              <a:rPr lang="en-GB" dirty="0" smtClean="0"/>
              <a:t>Financial and Management accounting</a:t>
            </a:r>
          </a:p>
          <a:p>
            <a:r>
              <a:rPr lang="en-GB" dirty="0"/>
              <a:t>T</a:t>
            </a:r>
            <a:r>
              <a:rPr lang="en-GB" dirty="0" smtClean="0"/>
              <a:t>he Financial </a:t>
            </a:r>
            <a:r>
              <a:rPr lang="en-GB" dirty="0"/>
              <a:t>S</a:t>
            </a:r>
            <a:r>
              <a:rPr lang="en-GB" dirty="0" smtClean="0"/>
              <a:t>tatements</a:t>
            </a:r>
          </a:p>
          <a:p>
            <a:r>
              <a:rPr lang="en-GB" dirty="0"/>
              <a:t>T</a:t>
            </a:r>
            <a:r>
              <a:rPr lang="en-GB" dirty="0" smtClean="0"/>
              <a:t>he role of Accounting in Decision Making</a:t>
            </a:r>
          </a:p>
          <a:p>
            <a:r>
              <a:rPr lang="en-GB" dirty="0" smtClean="0"/>
              <a:t>Budgets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888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941909" y="2457450"/>
            <a:ext cx="6686550" cy="2833217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There will be a question on project cost management and budgeting in your exam.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663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We will look at:</a:t>
            </a:r>
          </a:p>
          <a:p>
            <a:r>
              <a:rPr lang="en-GB" dirty="0" smtClean="0"/>
              <a:t>Introduction to accounting terminology</a:t>
            </a:r>
          </a:p>
          <a:p>
            <a:r>
              <a:rPr lang="en-GB" dirty="0" smtClean="0"/>
              <a:t>The financial statements</a:t>
            </a:r>
          </a:p>
          <a:p>
            <a:r>
              <a:rPr lang="en-GB" dirty="0" smtClean="0"/>
              <a:t>Cost accounting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485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52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51521" y="2133600"/>
            <a:ext cx="8282880" cy="377762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expenditure</a:t>
            </a:r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18194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942415" y="2133600"/>
            <a:ext cx="6591985" cy="3777622"/>
          </a:xfrm>
          <a:prstGeom prst="rect">
            <a:avLst/>
          </a:prstGeom>
        </p:spPr>
        <p:txBody>
          <a:bodyPr/>
          <a:lstStyle/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913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LIABILITY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07505" y="2133600"/>
            <a:ext cx="8426896" cy="377762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A liability is something owed by the business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4000" dirty="0" smtClean="0"/>
              <a:t>i.e. an obligation to pay money at 	some future date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144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5782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07505" y="1124744"/>
            <a:ext cx="8426896" cy="478647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b="1" dirty="0" smtClean="0"/>
              <a:t>(1 )  FIXED ASSETS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These are those assets purchased for continuing use in the business</a:t>
            </a:r>
          </a:p>
          <a:p>
            <a:pPr>
              <a:buNone/>
            </a:pPr>
            <a:r>
              <a:rPr lang="en-GB" sz="2400" dirty="0" smtClean="0"/>
              <a:t>	i.e.  not for resale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e.g.	Motor vehicles</a:t>
            </a:r>
          </a:p>
          <a:p>
            <a:pPr>
              <a:buNone/>
            </a:pPr>
            <a:r>
              <a:rPr lang="en-GB" sz="2400" dirty="0" smtClean="0"/>
              <a:t>		Land and buildings</a:t>
            </a:r>
          </a:p>
          <a:p>
            <a:pPr>
              <a:buNone/>
            </a:pPr>
            <a:r>
              <a:rPr lang="en-GB" sz="2400" dirty="0" smtClean="0"/>
              <a:t>		Plant and machinery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8578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(2)  </a:t>
            </a:r>
            <a:r>
              <a:rPr lang="en-GB" b="1" dirty="0"/>
              <a:t>CURRENT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" y="2133600"/>
            <a:ext cx="8534400" cy="3777622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lvl="2">
              <a:buNone/>
            </a:pPr>
            <a:r>
              <a:rPr lang="en-GB" sz="6400" dirty="0" smtClean="0"/>
              <a:t>  These are short term assets 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  There are 5 categories of current asset:</a:t>
            </a:r>
          </a:p>
          <a:p>
            <a:pPr lvl="2"/>
            <a:endParaRPr lang="en-GB" sz="6400" dirty="0" smtClean="0"/>
          </a:p>
        </p:txBody>
      </p:sp>
    </p:spTree>
    <p:extLst>
      <p:ext uri="{BB962C8B-B14F-4D97-AF65-F5344CB8AC3E}">
        <p14:creationId xmlns:p14="http://schemas.microsoft.com/office/powerpoint/2010/main" val="1256223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51521" y="1124744"/>
            <a:ext cx="8282880" cy="4786478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  </a:t>
            </a:r>
            <a:r>
              <a:rPr lang="en-GB" sz="5100" b="1" dirty="0" smtClean="0">
                <a:solidFill>
                  <a:schemeClr val="tx1"/>
                </a:solidFill>
              </a:rPr>
              <a:t>STOCKS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Unsold goods at the     year end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AutoNum type="alphaLcParenBoth"/>
            </a:pPr>
            <a:r>
              <a:rPr lang="en-GB" sz="5100" b="1" dirty="0" smtClean="0">
                <a:solidFill>
                  <a:schemeClr val="tx1"/>
                </a:solidFill>
              </a:rPr>
              <a:t>  DEBTORS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Amounts owed to the business by customers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(c)  PREPAYMENTS</a:t>
            </a:r>
          </a:p>
          <a:p>
            <a:pPr marL="1581912" lvl="3" indent="-457200">
              <a:buClr>
                <a:srgbClr val="A53010"/>
              </a:buClr>
              <a:buNone/>
            </a:pPr>
            <a:r>
              <a:rPr lang="en-GB" sz="5100" dirty="0">
                <a:solidFill>
                  <a:schemeClr val="tx1"/>
                </a:solidFill>
              </a:rPr>
              <a:t>	Expenses paid in advance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(d)  CASH AT BANK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(e)  CASH IN HAND</a:t>
            </a:r>
          </a:p>
          <a:p>
            <a:pPr lvl="0">
              <a:buClr>
                <a:srgbClr val="A53010"/>
              </a:buClr>
            </a:pPr>
            <a:endParaRPr lang="en-GB" sz="5100" dirty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endParaRPr lang="en-GB" sz="6400" dirty="0" smtClean="0"/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921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" y="2133600"/>
            <a:ext cx="8534400" cy="3777622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41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83569" y="1196752"/>
            <a:ext cx="7850832" cy="4714470"/>
          </a:xfrm>
          <a:prstGeom prst="rect">
            <a:avLst/>
          </a:prstGeom>
        </p:spPr>
        <p:txBody>
          <a:bodyPr/>
          <a:lstStyle/>
          <a:p>
            <a:pPr marL="651510" indent="-514350">
              <a:buAutoNum type="alphaLcParenBoth"/>
            </a:pPr>
            <a:r>
              <a:rPr lang="en-GB" sz="3200" dirty="0" smtClean="0"/>
              <a:t>Trade Creditors</a:t>
            </a:r>
          </a:p>
          <a:p>
            <a:pPr marL="651510" indent="-514350">
              <a:buNone/>
            </a:pPr>
            <a:r>
              <a:rPr lang="en-GB" sz="3200" dirty="0" smtClean="0"/>
              <a:t>	Amounts owed by the    business to suppliers of goods / raw materials</a:t>
            </a:r>
          </a:p>
          <a:p>
            <a:r>
              <a:rPr lang="en-GB" sz="3200" dirty="0"/>
              <a:t>(b)  </a:t>
            </a:r>
            <a:r>
              <a:rPr lang="en-GB" sz="3200" dirty="0" smtClean="0"/>
              <a:t>Accruals</a:t>
            </a:r>
            <a:endParaRPr lang="en-GB" sz="3200" dirty="0"/>
          </a:p>
          <a:p>
            <a:pPr lvl="2">
              <a:buNone/>
            </a:pPr>
            <a:r>
              <a:rPr lang="en-GB" sz="3200" dirty="0"/>
              <a:t>	Expenses paid in </a:t>
            </a:r>
            <a:r>
              <a:rPr lang="en-GB" sz="3200" dirty="0" smtClean="0"/>
              <a:t>arrears</a:t>
            </a:r>
            <a:endParaRPr lang="en-GB" sz="3200" dirty="0"/>
          </a:p>
          <a:p>
            <a:pPr lvl="2">
              <a:buNone/>
            </a:pPr>
            <a:r>
              <a:rPr lang="en-GB" sz="3200" dirty="0"/>
              <a:t>  e.g.  Telephone, gas, electric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890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5497" y="1052736"/>
            <a:ext cx="8498904" cy="4858486"/>
          </a:xfrm>
          <a:prstGeom prst="rect">
            <a:avLst/>
          </a:prstGeom>
        </p:spPr>
        <p:txBody>
          <a:bodyPr>
            <a:normAutofit/>
          </a:bodyPr>
          <a:lstStyle/>
          <a:p>
            <a:pPr lvl="2">
              <a:buNone/>
            </a:pPr>
            <a:r>
              <a:rPr lang="en-GB" sz="4000" b="1" u="sng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658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CAPITAL expenditure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5497" y="2133600"/>
            <a:ext cx="8498904" cy="377762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money spent by a business or organisation on acquiring or maintaining fixed assets, such as land, building and equipment</a:t>
            </a: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655905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87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43421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sz="4400" dirty="0" smtClean="0"/>
              <a:t>PROFIT</a:t>
            </a:r>
            <a:r>
              <a:rPr lang="en-GB" dirty="0" smtClean="0"/>
              <a:t> AND LOSS ACCOUNT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370100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600" dirty="0" smtClean="0"/>
              <a:t>This is a summary of the business’ transactions for  given period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dirty="0" smtClean="0"/>
              <a:t>It is a measurement of the performance of the business</a:t>
            </a:r>
          </a:p>
          <a:p>
            <a:pPr>
              <a:buNone/>
            </a:pPr>
            <a:r>
              <a:rPr lang="en-GB" sz="3600" dirty="0"/>
              <a:t>	</a:t>
            </a:r>
            <a:r>
              <a:rPr lang="en-GB" sz="3600" dirty="0" smtClean="0"/>
              <a:t>i.e.  its trading results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608366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866266"/>
          </a:xfrm>
        </p:spPr>
        <p:txBody>
          <a:bodyPr>
            <a:normAutofit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sz="4000" dirty="0" smtClean="0"/>
              <a:t>This is a statement of the financial position of the business at the year end</a:t>
            </a:r>
          </a:p>
          <a:p>
            <a:endParaRPr lang="en-GB" sz="4000" dirty="0" smtClean="0"/>
          </a:p>
          <a:p>
            <a:r>
              <a:rPr lang="en-GB" sz="4000" dirty="0" smtClean="0"/>
              <a:t>It lists all the assets and liabilities of the business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68854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/>
          <a:lstStyle/>
          <a:p>
            <a:r>
              <a:rPr lang="en-GB" sz="4000" dirty="0" smtClean="0"/>
              <a:t>It indicates the “wealth” of the business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can be thought of a “photograph” of the business at the year end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5458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 sz="4000" dirty="0" smtClean="0"/>
              <a:t>Accounts are NOT prepared on a cash received / cash paid basis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</a:t>
            </a:r>
            <a:r>
              <a:rPr lang="en-GB" sz="4000" dirty="0"/>
              <a:t>r</a:t>
            </a:r>
            <a:r>
              <a:rPr lang="en-GB" sz="4000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0593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sz="4000" dirty="0" smtClean="0"/>
              <a:t>A full 12 months expenses need to be included in the profit and loss account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err="1" smtClean="0"/>
              <a:t>i.e</a:t>
            </a:r>
            <a:r>
              <a:rPr lang="en-GB" sz="4000" dirty="0" smtClean="0"/>
              <a:t>  we need to adjust for items being paid in arrears or in advance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84262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 smtClean="0"/>
              <a:t>Financial Accounting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943100" y="2133600"/>
            <a:ext cx="6591300" cy="3778250"/>
          </a:xfrm>
          <a:prstGeom prst="rect">
            <a:avLst/>
          </a:prstGeom>
        </p:spPr>
        <p:txBody>
          <a:bodyPr/>
          <a:lstStyle/>
          <a:p>
            <a:r>
              <a:rPr lang="en-US" altLang="en-US" smtClean="0"/>
              <a:t>preparation of financial statements for external use.</a:t>
            </a:r>
          </a:p>
          <a:p>
            <a:r>
              <a:rPr lang="en-US" altLang="en-US" smtClean="0"/>
              <a:t>summarises historical data</a:t>
            </a:r>
          </a:p>
          <a:p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</p:txBody>
      </p:sp>
      <p:pic>
        <p:nvPicPr>
          <p:cNvPr id="2048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716338"/>
            <a:ext cx="28575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1353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 smtClean="0"/>
              <a:t>Management Accounting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943100" y="2133600"/>
            <a:ext cx="6591300" cy="3778250"/>
          </a:xfrm>
          <a:prstGeom prst="rect">
            <a:avLst/>
          </a:prstGeom>
        </p:spPr>
        <p:txBody>
          <a:bodyPr/>
          <a:lstStyle/>
          <a:p>
            <a:r>
              <a:rPr lang="en-US" altLang="en-US" smtClean="0"/>
              <a:t>produces information about the costs and profitability of products and different parts of the business using internally produced reports</a:t>
            </a:r>
          </a:p>
          <a:p>
            <a:r>
              <a:rPr lang="en-US" altLang="en-US" smtClean="0"/>
              <a:t>enables managers to take planning and control decisions</a:t>
            </a:r>
          </a:p>
          <a:p>
            <a:r>
              <a:rPr lang="en-US" altLang="en-US" smtClean="0"/>
              <a:t>produces detailed information about sales, production, finance etc </a:t>
            </a:r>
          </a:p>
          <a:p>
            <a:r>
              <a:rPr lang="en-GB" altLang="en-US" smtClean="0"/>
              <a:t>preparation of budgets, setting price levels and advising on future activities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42346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 smtClean="0"/>
              <a:t>Differences between cost and financial accounting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4294967295"/>
          </p:nvPr>
        </p:nvSpPr>
        <p:spPr>
          <a:xfrm>
            <a:off x="0" y="2133600"/>
            <a:ext cx="8534400" cy="3778250"/>
          </a:xfrm>
          <a:prstGeom prst="rect">
            <a:avLst/>
          </a:prstGeom>
        </p:spPr>
        <p:txBody>
          <a:bodyPr/>
          <a:lstStyle/>
          <a:p>
            <a:r>
              <a:rPr lang="en-GB" altLang="en-US" b="1" dirty="0" smtClean="0"/>
              <a:t>Financial accounting is:</a:t>
            </a:r>
            <a:endParaRPr lang="en-GB" altLang="en-US" dirty="0" smtClean="0"/>
          </a:p>
          <a:p>
            <a:r>
              <a:rPr lang="en-GB" altLang="en-US" dirty="0" smtClean="0"/>
              <a:t>Required by law.</a:t>
            </a:r>
          </a:p>
          <a:p>
            <a:r>
              <a:rPr lang="en-GB" altLang="en-US" dirty="0" smtClean="0"/>
              <a:t>Accurate (audited to prove accounts are accurate).</a:t>
            </a:r>
          </a:p>
          <a:p>
            <a:r>
              <a:rPr lang="en-GB" altLang="en-US" dirty="0" smtClean="0"/>
              <a:t>More important to be accurate than timely.</a:t>
            </a:r>
          </a:p>
          <a:p>
            <a:r>
              <a:rPr lang="en-GB" altLang="en-US" dirty="0" smtClean="0"/>
              <a:t>Deals with a whole company/ organisation.</a:t>
            </a:r>
          </a:p>
          <a:p>
            <a:r>
              <a:rPr lang="en-GB" altLang="en-US" dirty="0" smtClean="0"/>
              <a:t>Has to comply with SSAPs, FRSs,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 i.e. items must be treated in certain ways.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pic>
        <p:nvPicPr>
          <p:cNvPr id="2253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40" y="5517232"/>
            <a:ext cx="3873759" cy="1256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8969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4294967295"/>
          </p:nvPr>
        </p:nvSpPr>
        <p:spPr>
          <a:xfrm>
            <a:off x="1943100" y="2133600"/>
            <a:ext cx="6591300" cy="3778250"/>
          </a:xfrm>
          <a:prstGeom prst="rect">
            <a:avLst/>
          </a:prstGeom>
        </p:spPr>
        <p:txBody>
          <a:bodyPr/>
          <a:lstStyle/>
          <a:p>
            <a:r>
              <a:rPr lang="en-GB" altLang="en-US" sz="2000" b="1" smtClean="0"/>
              <a:t>Financial accounting is:</a:t>
            </a:r>
            <a:endParaRPr lang="en-GB" altLang="en-US" sz="2000" smtClean="0"/>
          </a:p>
          <a:p>
            <a:r>
              <a:rPr lang="en-GB" altLang="en-US" sz="2000" smtClean="0"/>
              <a:t>Historic i.e. all figures show what has happened in the past.</a:t>
            </a:r>
          </a:p>
          <a:p>
            <a:r>
              <a:rPr lang="en-GB" altLang="en-US" sz="2000" smtClean="0"/>
              <a:t>Must be produced annually.</a:t>
            </a:r>
          </a:p>
          <a:p>
            <a:r>
              <a:rPr lang="en-GB" altLang="en-US" sz="2000" smtClean="0"/>
              <a:t>Prepared for many different stakeholders.</a:t>
            </a:r>
          </a:p>
          <a:p>
            <a:endParaRPr lang="en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815683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 b="1" smtClean="0"/>
              <a:t>Cost accounting is: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US" altLang="en-US" smtClean="0"/>
          </a:p>
        </p:txBody>
      </p:sp>
      <p:sp>
        <p:nvSpPr>
          <p:cNvPr id="24579" name="Content Placeholder 2"/>
          <p:cNvSpPr>
            <a:spLocks noGrp="1"/>
          </p:cNvSpPr>
          <p:nvPr>
            <p:ph idx="4294967295"/>
          </p:nvPr>
        </p:nvSpPr>
        <p:spPr>
          <a:xfrm>
            <a:off x="1943100" y="2133600"/>
            <a:ext cx="6591300" cy="3778250"/>
          </a:xfrm>
          <a:prstGeom prst="rect">
            <a:avLst/>
          </a:prstGeom>
        </p:spPr>
        <p:txBody>
          <a:bodyPr/>
          <a:lstStyle/>
          <a:p>
            <a:r>
              <a:rPr lang="en-GB" altLang="en-US" sz="2000" smtClean="0"/>
              <a:t>Optional, organisations do not have to use it (although most do in some form).</a:t>
            </a:r>
          </a:p>
          <a:p>
            <a:r>
              <a:rPr lang="en-GB" altLang="en-US" sz="2000" smtClean="0"/>
              <a:t>Information may be approximate.</a:t>
            </a:r>
          </a:p>
          <a:p>
            <a:r>
              <a:rPr lang="en-GB" altLang="en-US" sz="2000" smtClean="0"/>
              <a:t>More important to be timely than accurate.</a:t>
            </a:r>
          </a:p>
          <a:p>
            <a:r>
              <a:rPr lang="en-GB" altLang="en-US" sz="2000" smtClean="0"/>
              <a:t>Can be produced for any segment of an organisation.</a:t>
            </a:r>
          </a:p>
          <a:p>
            <a:r>
              <a:rPr lang="en-GB" altLang="en-US" sz="2000" smtClean="0"/>
              <a:t>There are no prescribed rules.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84537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4294967295"/>
          </p:nvPr>
        </p:nvSpPr>
        <p:spPr>
          <a:xfrm>
            <a:off x="1943100" y="2133600"/>
            <a:ext cx="6591300" cy="3778250"/>
          </a:xfrm>
          <a:prstGeom prst="rect">
            <a:avLst/>
          </a:prstGeom>
        </p:spPr>
        <p:txBody>
          <a:bodyPr/>
          <a:lstStyle/>
          <a:p>
            <a:r>
              <a:rPr lang="en-GB" altLang="en-US" sz="3200" smtClean="0"/>
              <a:t>Can be for periods in the past, present or future.</a:t>
            </a:r>
          </a:p>
          <a:p>
            <a:r>
              <a:rPr lang="en-GB" altLang="en-US" sz="3200" smtClean="0"/>
              <a:t>Produced when required.</a:t>
            </a:r>
          </a:p>
          <a:p>
            <a:r>
              <a:rPr lang="en-GB" altLang="en-US" sz="3200" smtClean="0"/>
              <a:t>Prepared for management.</a:t>
            </a:r>
          </a:p>
          <a:p>
            <a:endParaRPr lang="en-GB" altLang="en-US" sz="3200" smtClean="0"/>
          </a:p>
        </p:txBody>
      </p:sp>
    </p:spTree>
    <p:extLst>
      <p:ext uri="{BB962C8B-B14F-4D97-AF65-F5344CB8AC3E}">
        <p14:creationId xmlns:p14="http://schemas.microsoft.com/office/powerpoint/2010/main" val="20773875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cost accountant provides answers to the following questions:</a:t>
            </a: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altLang="en-US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943100" y="1557338"/>
            <a:ext cx="6591300" cy="4895850"/>
          </a:xfrm>
          <a:prstGeom prst="rect">
            <a:avLst/>
          </a:prstGeom>
        </p:spPr>
        <p:txBody>
          <a:bodyPr rtlCol="0">
            <a:normAutofit lnSpcReduction="10000"/>
          </a:bodyPr>
          <a:lstStyle/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endParaRPr lang="en-US" altLang="en-US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 has been the costs of goods and services provided to the consumer?</a:t>
            </a: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the revenues related to the costs to assess profits?</a:t>
            </a: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value of stocks of goods for balance sheet purposes?</a:t>
            </a: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future costs of goods and services?</a:t>
            </a: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How do actual costs compare to budgeted costs?</a:t>
            </a:r>
          </a:p>
          <a:p>
            <a:pPr marL="577850" indent="-577850" defTabSz="762000" fontAlgn="auto">
              <a:lnSpc>
                <a:spcPct val="80000"/>
              </a:lnSpc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US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 information does management need to make informed decisions about profits and costs?</a:t>
            </a:r>
          </a:p>
        </p:txBody>
      </p:sp>
    </p:spTree>
    <p:extLst>
      <p:ext uri="{BB962C8B-B14F-4D97-AF65-F5344CB8AC3E}">
        <p14:creationId xmlns:p14="http://schemas.microsoft.com/office/powerpoint/2010/main" val="204116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0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36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65" end="1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29" end="18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86" end="2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accounting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Every action within a project incurs a cost</a:t>
            </a:r>
          </a:p>
          <a:p>
            <a:r>
              <a:rPr lang="en-GB" dirty="0" smtClean="0"/>
              <a:t>Cost accounting information enables managers to identify and control costs in the area of their individual responsibility</a:t>
            </a:r>
          </a:p>
          <a:p>
            <a:r>
              <a:rPr lang="en-GB" dirty="0" smtClean="0"/>
              <a:t>It also makes possible, separate identification of any profit or loss made by the business from each product/service/activity it undertakes.  If necessary, management can then eliminate a product/service/activity that continually makes a loss.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079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Costing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33</a:t>
            </a:fld>
            <a:endParaRPr lang="en-GB"/>
          </a:p>
        </p:txBody>
      </p:sp>
      <p:graphicFrame>
        <p:nvGraphicFramePr>
          <p:cNvPr id="13315" name="Object 3"/>
          <p:cNvGraphicFramePr>
            <a:graphicFrameLocks noChangeAspect="1"/>
          </p:cNvGraphicFramePr>
          <p:nvPr/>
        </p:nvGraphicFramePr>
        <p:xfrm>
          <a:off x="1974850" y="2063750"/>
          <a:ext cx="5380038" cy="4268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7" name="Document" r:id="rId3" imgW="5486400" imgH="4474440" progId="Word.Document.8">
                  <p:embed/>
                </p:oleObj>
              </mc:Choice>
              <mc:Fallback>
                <p:oleObj name="Document" r:id="rId3" imgW="5486400" imgH="44744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4850" y="2063750"/>
                        <a:ext cx="5380038" cy="4268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0228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692696"/>
            <a:ext cx="8229600" cy="5433467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400" b="1" dirty="0" smtClean="0"/>
              <a:t>Key Definitions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b="1" dirty="0" smtClean="0"/>
              <a:t>	Cost Unit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    A cost unit is a unit of product or service for which costs can be ascertained.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</a:t>
            </a:r>
            <a:r>
              <a:rPr lang="en-US" altLang="en-US" sz="2000" b="1" dirty="0" smtClean="0"/>
              <a:t>Direct Cost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Costs which can be directly attributed to  a cost unit.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</a:t>
            </a:r>
            <a:r>
              <a:rPr lang="en-US" altLang="en-US" sz="2000" b="1" dirty="0" smtClean="0"/>
              <a:t>Indirect Cost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Costs which cannot economically be identified with a specific cost unit.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</a:t>
            </a:r>
            <a:r>
              <a:rPr lang="en-US" altLang="en-US" sz="2000" b="1" dirty="0" smtClean="0"/>
              <a:t>Prime Cost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The sum of direct costs for a product.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</a:t>
            </a:r>
            <a:r>
              <a:rPr lang="en-US" altLang="en-US" sz="2000" b="1" dirty="0" smtClean="0"/>
              <a:t>Marginal Cost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 smtClean="0"/>
              <a:t>	The extra cost of making one more unit.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41520749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836712"/>
            <a:ext cx="8229600" cy="5289451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b="1" dirty="0" smtClean="0"/>
              <a:t>Direct Costs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dirty="0" smtClean="0"/>
              <a:t>	</a:t>
            </a:r>
            <a:r>
              <a:rPr lang="en-US" altLang="en-US" sz="2800" dirty="0" smtClean="0"/>
              <a:t>Three types of direct costs: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Direct </a:t>
            </a:r>
            <a:r>
              <a:rPr lang="en-US" altLang="en-US" sz="2800" dirty="0" err="1" smtClean="0"/>
              <a:t>Labour</a:t>
            </a:r>
            <a:endParaRPr lang="en-US" altLang="en-US" sz="28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Direct Materials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Direct Expenses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</a:t>
            </a:r>
            <a:r>
              <a:rPr lang="en-US" altLang="en-US" b="1" dirty="0" smtClean="0"/>
              <a:t>Indirect Costs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Three types of indirect cost: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Indirect Materials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Indirect </a:t>
            </a:r>
            <a:r>
              <a:rPr lang="en-US" altLang="en-US" sz="2800" dirty="0" err="1" smtClean="0"/>
              <a:t>Labour</a:t>
            </a:r>
            <a:endParaRPr lang="en-US" altLang="en-US" sz="28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 smtClean="0"/>
              <a:t>			Indirect Expenses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340286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Cost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577850" indent="-577850" defTabSz="762000">
              <a:buFontTx/>
              <a:buNone/>
              <a:defRPr/>
            </a:pPr>
            <a:r>
              <a:rPr lang="en-US" dirty="0" smtClean="0"/>
              <a:t>	If a business cost £750,000 to run last year, how much will it cost to run this year if business activity is forecast to increase by 25%?</a:t>
            </a:r>
          </a:p>
          <a:p>
            <a:pPr marL="577850" indent="-577850" defTabSz="762000">
              <a:buFontTx/>
              <a:buNone/>
              <a:defRPr/>
            </a:pPr>
            <a:endParaRPr lang="en-US" dirty="0" smtClean="0"/>
          </a:p>
          <a:p>
            <a:pPr marL="577850" indent="-577850" defTabSz="762000">
              <a:buFontTx/>
              <a:buNone/>
              <a:defRPr/>
            </a:pPr>
            <a:r>
              <a:rPr lang="en-US" dirty="0" smtClean="0"/>
              <a:t>	To answer the is question we need to understand how costs behave i.e. how do costs change as business activity changes?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9738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429232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Cost Behaviour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047752"/>
            <a:ext cx="8229600" cy="5078412"/>
          </a:xfrm>
          <a:prstGeom prst="rect">
            <a:avLst/>
          </a:prstGeom>
        </p:spPr>
        <p:txBody>
          <a:bodyPr/>
          <a:lstStyle/>
          <a:p>
            <a:pPr marL="577850" indent="-577850" defTabSz="762000">
              <a:buFontTx/>
              <a:buNone/>
            </a:pPr>
            <a:r>
              <a:rPr lang="en-US" altLang="en-US" dirty="0" smtClean="0"/>
              <a:t>     Variable Cost</a:t>
            </a:r>
          </a:p>
          <a:p>
            <a:pPr marL="577850" indent="-577850" defTabSz="762000">
              <a:buFontTx/>
              <a:buNone/>
            </a:pPr>
            <a:r>
              <a:rPr lang="en-US" altLang="en-US" sz="2400" dirty="0" smtClean="0"/>
              <a:t>	A cost which varies with the level of activity – the more that is produced the higher the cost.</a:t>
            </a:r>
          </a:p>
          <a:p>
            <a:pPr marL="577850" indent="-577850" defTabSz="762000">
              <a:buFontTx/>
              <a:buNone/>
            </a:pPr>
            <a:endParaRPr lang="en-US" altLang="en-US" sz="2400" dirty="0" smtClean="0"/>
          </a:p>
          <a:p>
            <a:pPr marL="577850" indent="-577850" defTabSz="762000">
              <a:buFontTx/>
              <a:buNone/>
            </a:pPr>
            <a:endParaRPr lang="en-US" altLang="en-US" sz="2400" dirty="0" smtClean="0"/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 flipV="1">
            <a:off x="14478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65" name="Line 5"/>
          <p:cNvSpPr>
            <a:spLocks noChangeShapeType="1"/>
          </p:cNvSpPr>
          <p:nvPr/>
        </p:nvSpPr>
        <p:spPr bwMode="auto">
          <a:xfrm>
            <a:off x="14478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66" name="Line 6"/>
          <p:cNvSpPr>
            <a:spLocks noChangeShapeType="1"/>
          </p:cNvSpPr>
          <p:nvPr/>
        </p:nvSpPr>
        <p:spPr bwMode="auto">
          <a:xfrm>
            <a:off x="53340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67" name="Line 7"/>
          <p:cNvSpPr>
            <a:spLocks noChangeShapeType="1"/>
          </p:cNvSpPr>
          <p:nvPr/>
        </p:nvSpPr>
        <p:spPr bwMode="auto">
          <a:xfrm flipV="1">
            <a:off x="53340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 flipV="1">
            <a:off x="1447800" y="3276600"/>
            <a:ext cx="2362200" cy="2209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69" name="Line 9"/>
          <p:cNvSpPr>
            <a:spLocks noChangeShapeType="1"/>
          </p:cNvSpPr>
          <p:nvPr/>
        </p:nvSpPr>
        <p:spPr bwMode="auto">
          <a:xfrm>
            <a:off x="5334000" y="4267200"/>
            <a:ext cx="266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4114800" y="55626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7620000" y="55626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381000" y="29718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Total Cost (£)</a:t>
            </a:r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4419600" y="30480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Unit Cost (£)</a:t>
            </a:r>
          </a:p>
        </p:txBody>
      </p:sp>
      <p:sp>
        <p:nvSpPr>
          <p:cNvPr id="15374" name="TextBox 14"/>
          <p:cNvSpPr txBox="1">
            <a:spLocks noChangeArrowheads="1"/>
          </p:cNvSpPr>
          <p:nvPr/>
        </p:nvSpPr>
        <p:spPr bwMode="auto">
          <a:xfrm>
            <a:off x="1143000" y="5857875"/>
            <a:ext cx="24288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/>
              <a:t>Cost of raw materials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/>
              <a:t>Direct labour costs</a:t>
            </a:r>
          </a:p>
        </p:txBody>
      </p:sp>
    </p:spTree>
    <p:extLst>
      <p:ext uri="{BB962C8B-B14F-4D97-AF65-F5344CB8AC3E}">
        <p14:creationId xmlns:p14="http://schemas.microsoft.com/office/powerpoint/2010/main" val="416622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353032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Cost Behaviour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108076"/>
            <a:ext cx="8229600" cy="5018087"/>
          </a:xfrm>
          <a:prstGeom prst="rect">
            <a:avLst/>
          </a:prstGeom>
        </p:spPr>
        <p:txBody>
          <a:bodyPr/>
          <a:lstStyle/>
          <a:p>
            <a:pPr marL="577850" indent="-577850" defTabSz="762000">
              <a:buFontTx/>
              <a:buNone/>
            </a:pPr>
            <a:r>
              <a:rPr lang="en-US" altLang="en-US" dirty="0" smtClean="0"/>
              <a:t>     Fixed Cost</a:t>
            </a:r>
          </a:p>
          <a:p>
            <a:pPr marL="577850" indent="-577850" defTabSz="762000">
              <a:buFontTx/>
              <a:buNone/>
            </a:pPr>
            <a:r>
              <a:rPr lang="en-US" altLang="en-US" sz="2400" dirty="0" smtClean="0"/>
              <a:t>	</a:t>
            </a:r>
            <a:r>
              <a:rPr lang="en-US" altLang="en-US" sz="2000" dirty="0" smtClean="0"/>
              <a:t>This type of cost is incurred for a period and within certain output limits tends to be unaffected by fluctuations in the level of output.</a:t>
            </a:r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 flipV="1">
            <a:off x="14478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89" name="Line 5"/>
          <p:cNvSpPr>
            <a:spLocks noChangeShapeType="1"/>
          </p:cNvSpPr>
          <p:nvPr/>
        </p:nvSpPr>
        <p:spPr bwMode="auto">
          <a:xfrm>
            <a:off x="14478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0" name="Line 6"/>
          <p:cNvSpPr>
            <a:spLocks noChangeShapeType="1"/>
          </p:cNvSpPr>
          <p:nvPr/>
        </p:nvSpPr>
        <p:spPr bwMode="auto">
          <a:xfrm>
            <a:off x="53340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1" name="Line 7"/>
          <p:cNvSpPr>
            <a:spLocks noChangeShapeType="1"/>
          </p:cNvSpPr>
          <p:nvPr/>
        </p:nvSpPr>
        <p:spPr bwMode="auto">
          <a:xfrm flipV="1">
            <a:off x="53340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2" name="Line 8"/>
          <p:cNvSpPr>
            <a:spLocks noChangeShapeType="1"/>
          </p:cNvSpPr>
          <p:nvPr/>
        </p:nvSpPr>
        <p:spPr bwMode="auto">
          <a:xfrm flipV="1">
            <a:off x="1447800" y="5486400"/>
            <a:ext cx="2895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4114800" y="55626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7620000" y="55626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381000" y="29718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Total Cost (£)</a:t>
            </a:r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4419600" y="30480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Unit Cost (£)</a:t>
            </a:r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>
            <a:off x="1447800" y="4267200"/>
            <a:ext cx="266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8" name="Freeform 14"/>
          <p:cNvSpPr>
            <a:spLocks/>
          </p:cNvSpPr>
          <p:nvPr/>
        </p:nvSpPr>
        <p:spPr bwMode="auto">
          <a:xfrm>
            <a:off x="5562600" y="2971800"/>
            <a:ext cx="2781300" cy="2006600"/>
          </a:xfrm>
          <a:custGeom>
            <a:avLst/>
            <a:gdLst>
              <a:gd name="T0" fmla="*/ 0 w 1752"/>
              <a:gd name="T1" fmla="*/ 0 h 1264"/>
              <a:gd name="T2" fmla="*/ 241935000 w 1752"/>
              <a:gd name="T3" fmla="*/ 1209675000 h 1264"/>
              <a:gd name="T4" fmla="*/ 967740000 w 1752"/>
              <a:gd name="T5" fmla="*/ 2147483647 h 1264"/>
              <a:gd name="T6" fmla="*/ 2147483647 w 1752"/>
              <a:gd name="T7" fmla="*/ 2147483647 h 1264"/>
              <a:gd name="T8" fmla="*/ 2147483647 w 1752"/>
              <a:gd name="T9" fmla="*/ 2147483647 h 1264"/>
              <a:gd name="T10" fmla="*/ 2147483647 w 1752"/>
              <a:gd name="T11" fmla="*/ 2147483647 h 1264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752"/>
              <a:gd name="T19" fmla="*/ 0 h 1264"/>
              <a:gd name="T20" fmla="*/ 1752 w 1752"/>
              <a:gd name="T21" fmla="*/ 1264 h 1264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752" h="1264">
                <a:moveTo>
                  <a:pt x="0" y="0"/>
                </a:moveTo>
                <a:cubicBezTo>
                  <a:pt x="16" y="168"/>
                  <a:pt x="32" y="336"/>
                  <a:pt x="96" y="480"/>
                </a:cubicBezTo>
                <a:cubicBezTo>
                  <a:pt x="160" y="624"/>
                  <a:pt x="256" y="752"/>
                  <a:pt x="384" y="864"/>
                </a:cubicBezTo>
                <a:cubicBezTo>
                  <a:pt x="512" y="976"/>
                  <a:pt x="656" y="1088"/>
                  <a:pt x="864" y="1152"/>
                </a:cubicBezTo>
                <a:cubicBezTo>
                  <a:pt x="1072" y="1216"/>
                  <a:pt x="1512" y="1232"/>
                  <a:pt x="1632" y="1248"/>
                </a:cubicBezTo>
                <a:cubicBezTo>
                  <a:pt x="1752" y="1264"/>
                  <a:pt x="1668" y="1256"/>
                  <a:pt x="1584" y="1248"/>
                </a:cubicBezTo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6399" name="TextBox 14"/>
          <p:cNvSpPr txBox="1">
            <a:spLocks noChangeArrowheads="1"/>
          </p:cNvSpPr>
          <p:nvPr/>
        </p:nvSpPr>
        <p:spPr bwMode="auto">
          <a:xfrm>
            <a:off x="1357313" y="6000750"/>
            <a:ext cx="3287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/>
              <a:t>Salary of managing director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/>
              <a:t>Rent of single factory building</a:t>
            </a:r>
          </a:p>
        </p:txBody>
      </p:sp>
    </p:spTree>
    <p:extLst>
      <p:ext uri="{BB962C8B-B14F-4D97-AF65-F5344CB8AC3E}">
        <p14:creationId xmlns:p14="http://schemas.microsoft.com/office/powerpoint/2010/main" val="265923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372082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Cost Behaviour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836712"/>
            <a:ext cx="8229600" cy="5289452"/>
          </a:xfrm>
          <a:prstGeom prst="rect">
            <a:avLst/>
          </a:prstGeom>
        </p:spPr>
        <p:txBody>
          <a:bodyPr/>
          <a:lstStyle/>
          <a:p>
            <a:pPr marL="577850" indent="-577850" defTabSz="762000">
              <a:buFontTx/>
              <a:buNone/>
            </a:pPr>
            <a:r>
              <a:rPr lang="en-US" altLang="en-US" dirty="0" smtClean="0"/>
              <a:t>     </a:t>
            </a:r>
            <a:r>
              <a:rPr lang="en-US" altLang="en-US" b="1" dirty="0" smtClean="0"/>
              <a:t>Stepped Cost</a:t>
            </a:r>
          </a:p>
          <a:p>
            <a:pPr marL="577850" indent="-577850" defTabSz="762000">
              <a:buFontTx/>
              <a:buNone/>
            </a:pPr>
            <a:r>
              <a:rPr lang="en-US" altLang="en-US" sz="2400" dirty="0" smtClean="0"/>
              <a:t>	</a:t>
            </a:r>
            <a:r>
              <a:rPr lang="en-US" altLang="en-US" sz="2000" dirty="0" smtClean="0"/>
              <a:t>A cost which is fixed for a particular range of activity levels, but once the upper limit of that range is passed a new higher level of fixed cost is incurred.</a:t>
            </a:r>
          </a:p>
        </p:txBody>
      </p:sp>
      <p:sp>
        <p:nvSpPr>
          <p:cNvPr id="17412" name="Line 4"/>
          <p:cNvSpPr>
            <a:spLocks noChangeShapeType="1"/>
          </p:cNvSpPr>
          <p:nvPr/>
        </p:nvSpPr>
        <p:spPr bwMode="auto">
          <a:xfrm>
            <a:off x="3124200" y="57150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 flipV="1">
            <a:off x="3124200" y="29718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638800" y="58674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2133600" y="31242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Total Cost (£)</a:t>
            </a: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>
            <a:off x="3124200" y="51054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3657600" y="4648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>
            <a:off x="4191000" y="4191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4724400" y="3733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V="1">
            <a:off x="3657600" y="46482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4191000" y="41910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 flipV="1">
            <a:off x="4724400" y="37338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7423" name="TextBox 14"/>
          <p:cNvSpPr txBox="1">
            <a:spLocks noChangeArrowheads="1"/>
          </p:cNvSpPr>
          <p:nvPr/>
        </p:nvSpPr>
        <p:spPr bwMode="auto">
          <a:xfrm>
            <a:off x="1143000" y="6072188"/>
            <a:ext cx="7366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 dirty="0"/>
              <a:t>One machine if production below 1000 units but two machines above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en-GB" altLang="en-US" sz="1800" dirty="0"/>
              <a:t>Rent</a:t>
            </a:r>
          </a:p>
        </p:txBody>
      </p:sp>
    </p:spTree>
    <p:extLst>
      <p:ext uri="{BB962C8B-B14F-4D97-AF65-F5344CB8AC3E}">
        <p14:creationId xmlns:p14="http://schemas.microsoft.com/office/powerpoint/2010/main" val="122444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Cost Behaviour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577850" indent="-577850" defTabSz="762000">
              <a:buFontTx/>
              <a:buNone/>
            </a:pPr>
            <a:r>
              <a:rPr lang="en-US" altLang="en-US" smtClean="0"/>
              <a:t>     Semi Variable</a:t>
            </a:r>
            <a:r>
              <a:rPr lang="en-US" altLang="en-US" sz="2400" smtClean="0"/>
              <a:t>	</a:t>
            </a:r>
          </a:p>
          <a:p>
            <a:pPr marL="577850" indent="-577850" defTabSz="762000">
              <a:buFontTx/>
              <a:buNone/>
            </a:pPr>
            <a:r>
              <a:rPr lang="en-US" altLang="en-US" sz="2400" smtClean="0"/>
              <a:t>	</a:t>
            </a:r>
            <a:r>
              <a:rPr lang="en-US" altLang="en-US" sz="2000" smtClean="0"/>
              <a:t>A cost which has both a fixed and variable element.</a:t>
            </a: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3124200" y="57150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 flipV="1">
            <a:off x="3124200" y="29718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5638800" y="5867400"/>
            <a:ext cx="1219200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Activity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2133600" y="31242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Total Cost (£)</a:t>
            </a:r>
          </a:p>
        </p:txBody>
      </p:sp>
      <p:sp>
        <p:nvSpPr>
          <p:cNvPr id="18440" name="Line 8"/>
          <p:cNvSpPr>
            <a:spLocks noChangeShapeType="1"/>
          </p:cNvSpPr>
          <p:nvPr/>
        </p:nvSpPr>
        <p:spPr bwMode="auto">
          <a:xfrm flipV="1">
            <a:off x="3124200" y="3810000"/>
            <a:ext cx="2819400" cy="990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8441" name="Line 9"/>
          <p:cNvSpPr>
            <a:spLocks noChangeShapeType="1"/>
          </p:cNvSpPr>
          <p:nvPr/>
        </p:nvSpPr>
        <p:spPr bwMode="auto">
          <a:xfrm flipV="1">
            <a:off x="3124200" y="4800600"/>
            <a:ext cx="28194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5638800" y="41148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Variable Cost</a:t>
            </a: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5029200" y="4876800"/>
            <a:ext cx="8382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7620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400"/>
              <a:t>Fixed Cost</a:t>
            </a:r>
          </a:p>
        </p:txBody>
      </p:sp>
      <p:sp>
        <p:nvSpPr>
          <p:cNvPr id="18444" name="TextBox 11"/>
          <p:cNvSpPr txBox="1">
            <a:spLocks noChangeArrowheads="1"/>
          </p:cNvSpPr>
          <p:nvPr/>
        </p:nvSpPr>
        <p:spPr bwMode="auto">
          <a:xfrm>
            <a:off x="1071563" y="6143625"/>
            <a:ext cx="5262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- Electricity (standing charge plus charge per unit)</a:t>
            </a:r>
          </a:p>
        </p:txBody>
      </p:sp>
    </p:spTree>
    <p:extLst>
      <p:ext uri="{BB962C8B-B14F-4D97-AF65-F5344CB8AC3E}">
        <p14:creationId xmlns:p14="http://schemas.microsoft.com/office/powerpoint/2010/main" val="36183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Tomorrow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We will look at:</a:t>
            </a:r>
          </a:p>
          <a:p>
            <a:r>
              <a:rPr lang="en-GB" dirty="0" smtClean="0"/>
              <a:t>accounting for labour costs</a:t>
            </a:r>
          </a:p>
          <a:p>
            <a:r>
              <a:rPr lang="en-GB" dirty="0" smtClean="0"/>
              <a:t>Marginal and absorption costing</a:t>
            </a:r>
          </a:p>
          <a:p>
            <a:r>
              <a:rPr lang="en-GB" dirty="0" smtClean="0"/>
              <a:t>Monitoring project expenditure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65036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902</Words>
  <Application>Microsoft Office PowerPoint</Application>
  <PresentationFormat>On-screen Show (4:3)</PresentationFormat>
  <Paragraphs>223</Paragraphs>
  <Slides>41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Tw Cen MT</vt:lpstr>
      <vt:lpstr>Wingdings 3</vt:lpstr>
      <vt:lpstr>Droplet</vt:lpstr>
      <vt:lpstr>Document</vt:lpstr>
      <vt:lpstr>Project Cost Management and Budgeting</vt:lpstr>
      <vt:lpstr>welome</vt:lpstr>
      <vt:lpstr>INTRODUCTION TO finance</vt:lpstr>
      <vt:lpstr>Money in a Project</vt:lpstr>
      <vt:lpstr>The finance element of the Module</vt:lpstr>
      <vt:lpstr>Assessment</vt:lpstr>
      <vt:lpstr>Today</vt:lpstr>
      <vt:lpstr>INTRODUCTION TO ACCOUNTING TERMINOLGY</vt:lpstr>
      <vt:lpstr>COMMON ACCOUNTING TERMS</vt:lpstr>
      <vt:lpstr>ASSET </vt:lpstr>
      <vt:lpstr>LIABILITY </vt:lpstr>
      <vt:lpstr>SUBDIVISION OF ASSETS</vt:lpstr>
      <vt:lpstr>(2)  CURRENT ASSETS</vt:lpstr>
      <vt:lpstr>PowerPoint Presentation</vt:lpstr>
      <vt:lpstr>SUB DIVISION OF LIABILITIES</vt:lpstr>
      <vt:lpstr>PowerPoint Presentation</vt:lpstr>
      <vt:lpstr>PowerPoint Presentation</vt:lpstr>
      <vt:lpstr>CAPITAL expenditure </vt:lpstr>
      <vt:lpstr>THE PRINCIPAL FINANCIAL STATEMENTS</vt:lpstr>
      <vt:lpstr>THE PROFIT AND LOSS ACCOUNT</vt:lpstr>
      <vt:lpstr>THE BALANCE SHEET </vt:lpstr>
      <vt:lpstr>PowerPoint Presentation</vt:lpstr>
      <vt:lpstr>BASIS OF PREPARATION OF ACCOUNTS</vt:lpstr>
      <vt:lpstr>PowerPoint Presentation</vt:lpstr>
      <vt:lpstr>Financial Accounting</vt:lpstr>
      <vt:lpstr>Management Accounting</vt:lpstr>
      <vt:lpstr>Differences between cost and financial accounting</vt:lpstr>
      <vt:lpstr>PowerPoint Presentation</vt:lpstr>
      <vt:lpstr>Cost accounting is: </vt:lpstr>
      <vt:lpstr>PowerPoint Presentation</vt:lpstr>
      <vt:lpstr>The cost accountant provides answers to the following questions: </vt:lpstr>
      <vt:lpstr>Cost accounting information</vt:lpstr>
      <vt:lpstr>Costing</vt:lpstr>
      <vt:lpstr>PowerPoint Presentation</vt:lpstr>
      <vt:lpstr>PowerPoint Presentation</vt:lpstr>
      <vt:lpstr>Cost Behaviour</vt:lpstr>
      <vt:lpstr>Cost Behaviour</vt:lpstr>
      <vt:lpstr>Cost Behaviour</vt:lpstr>
      <vt:lpstr>Cost Behaviour</vt:lpstr>
      <vt:lpstr>Cost Behaviour</vt:lpstr>
      <vt:lpstr>Tomorrow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Cost Management and Budgeting</dc:title>
  <dc:creator>John Rees</dc:creator>
  <cp:lastModifiedBy>Marie Pitson</cp:lastModifiedBy>
  <cp:revision>6</cp:revision>
  <cp:lastPrinted>2016-10-05T06:42:54Z</cp:lastPrinted>
  <dcterms:created xsi:type="dcterms:W3CDTF">2014-10-07T12:53:28Z</dcterms:created>
  <dcterms:modified xsi:type="dcterms:W3CDTF">2016-10-05T07:16:33Z</dcterms:modified>
</cp:coreProperties>
</file>