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1"/>
  </p:sldMasterIdLst>
  <p:notesMasterIdLst>
    <p:notesMasterId r:id="rId14"/>
  </p:notesMasterIdLst>
  <p:sldIdLst>
    <p:sldId id="268"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126" d="100"/>
          <a:sy n="126" d="100"/>
        </p:scale>
        <p:origin x="72" y="-9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D21067-2B99-43F1-A6C1-2F6107203233}"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720D3188-713A-4EA7-B297-7C9D14AE9FCE}">
      <dgm:prSet/>
      <dgm:spPr/>
      <dgm:t>
        <a:bodyPr/>
        <a:lstStyle/>
        <a:p>
          <a:r>
            <a:rPr lang="en-GB"/>
            <a:t>Human Resource Management is essentially the practice of recruiting, selecting and the managing the employees of an organisation (Chai, 2022). </a:t>
          </a:r>
          <a:endParaRPr lang="en-US"/>
        </a:p>
      </dgm:t>
    </dgm:pt>
    <dgm:pt modelId="{48E2575F-7BB6-4FCE-8186-8D06AD48216F}" type="parTrans" cxnId="{4D8B20DA-324B-477B-A845-8EF8A7126392}">
      <dgm:prSet/>
      <dgm:spPr/>
      <dgm:t>
        <a:bodyPr/>
        <a:lstStyle/>
        <a:p>
          <a:endParaRPr lang="en-US"/>
        </a:p>
      </dgm:t>
    </dgm:pt>
    <dgm:pt modelId="{B3DF26FB-4C7B-4851-AD7A-55EBBA5CD256}" type="sibTrans" cxnId="{4D8B20DA-324B-477B-A845-8EF8A7126392}">
      <dgm:prSet/>
      <dgm:spPr/>
      <dgm:t>
        <a:bodyPr/>
        <a:lstStyle/>
        <a:p>
          <a:endParaRPr lang="en-US"/>
        </a:p>
      </dgm:t>
    </dgm:pt>
    <dgm:pt modelId="{6F6C0366-0ECD-4C94-9C79-630075C5A762}">
      <dgm:prSet/>
      <dgm:spPr/>
      <dgm:t>
        <a:bodyPr/>
        <a:lstStyle/>
        <a:p>
          <a:r>
            <a:rPr lang="en-GB"/>
            <a:t>Additionally, other key variables such as leadership approach, managerial activities such as employee regulations, employee retention programs, work design and reward systems play a significant role in facilitating an effective HRM strategy</a:t>
          </a:r>
          <a:endParaRPr lang="en-US"/>
        </a:p>
      </dgm:t>
    </dgm:pt>
    <dgm:pt modelId="{D82B724A-C5E4-474A-B4FE-63478F1DB10E}" type="parTrans" cxnId="{3AA15779-AADC-42A3-8E01-39172234542A}">
      <dgm:prSet/>
      <dgm:spPr/>
      <dgm:t>
        <a:bodyPr/>
        <a:lstStyle/>
        <a:p>
          <a:endParaRPr lang="en-US"/>
        </a:p>
      </dgm:t>
    </dgm:pt>
    <dgm:pt modelId="{9F1711B9-ED7E-4586-BFD5-9D45406BF82B}" type="sibTrans" cxnId="{3AA15779-AADC-42A3-8E01-39172234542A}">
      <dgm:prSet/>
      <dgm:spPr/>
      <dgm:t>
        <a:bodyPr/>
        <a:lstStyle/>
        <a:p>
          <a:endParaRPr lang="en-US"/>
        </a:p>
      </dgm:t>
    </dgm:pt>
    <dgm:pt modelId="{DBF27A7F-F938-429C-BE4A-0FEFD6FF4848}" type="pres">
      <dgm:prSet presAssocID="{03D21067-2B99-43F1-A6C1-2F6107203233}" presName="vert0" presStyleCnt="0">
        <dgm:presLayoutVars>
          <dgm:dir/>
          <dgm:animOne val="branch"/>
          <dgm:animLvl val="lvl"/>
        </dgm:presLayoutVars>
      </dgm:prSet>
      <dgm:spPr/>
    </dgm:pt>
    <dgm:pt modelId="{BA222F2D-2209-4E21-8598-E9621B615F0A}" type="pres">
      <dgm:prSet presAssocID="{720D3188-713A-4EA7-B297-7C9D14AE9FCE}" presName="thickLine" presStyleLbl="alignNode1" presStyleIdx="0" presStyleCnt="2"/>
      <dgm:spPr/>
    </dgm:pt>
    <dgm:pt modelId="{BAC4AE09-7A6B-4545-9305-AF58A62D3845}" type="pres">
      <dgm:prSet presAssocID="{720D3188-713A-4EA7-B297-7C9D14AE9FCE}" presName="horz1" presStyleCnt="0"/>
      <dgm:spPr/>
    </dgm:pt>
    <dgm:pt modelId="{A28D2FD4-4D26-468F-A139-E936EE9F939C}" type="pres">
      <dgm:prSet presAssocID="{720D3188-713A-4EA7-B297-7C9D14AE9FCE}" presName="tx1" presStyleLbl="revTx" presStyleIdx="0" presStyleCnt="2"/>
      <dgm:spPr/>
    </dgm:pt>
    <dgm:pt modelId="{04EE1FAD-0C74-4FC7-A401-163F2525754F}" type="pres">
      <dgm:prSet presAssocID="{720D3188-713A-4EA7-B297-7C9D14AE9FCE}" presName="vert1" presStyleCnt="0"/>
      <dgm:spPr/>
    </dgm:pt>
    <dgm:pt modelId="{E6989F0C-32FB-4BB4-BA8D-59F25F5F7534}" type="pres">
      <dgm:prSet presAssocID="{6F6C0366-0ECD-4C94-9C79-630075C5A762}" presName="thickLine" presStyleLbl="alignNode1" presStyleIdx="1" presStyleCnt="2"/>
      <dgm:spPr/>
    </dgm:pt>
    <dgm:pt modelId="{379D6D34-84AC-4D77-9181-DECB4268EEC7}" type="pres">
      <dgm:prSet presAssocID="{6F6C0366-0ECD-4C94-9C79-630075C5A762}" presName="horz1" presStyleCnt="0"/>
      <dgm:spPr/>
    </dgm:pt>
    <dgm:pt modelId="{02991C51-957A-4B9C-B779-816EA079BFE8}" type="pres">
      <dgm:prSet presAssocID="{6F6C0366-0ECD-4C94-9C79-630075C5A762}" presName="tx1" presStyleLbl="revTx" presStyleIdx="1" presStyleCnt="2"/>
      <dgm:spPr/>
    </dgm:pt>
    <dgm:pt modelId="{BD8D2265-C73C-411B-ADB1-9559B88694D9}" type="pres">
      <dgm:prSet presAssocID="{6F6C0366-0ECD-4C94-9C79-630075C5A762}" presName="vert1" presStyleCnt="0"/>
      <dgm:spPr/>
    </dgm:pt>
  </dgm:ptLst>
  <dgm:cxnLst>
    <dgm:cxn modelId="{8CDE0D3D-5B96-4E6A-82F4-83671E804528}" type="presOf" srcId="{03D21067-2B99-43F1-A6C1-2F6107203233}" destId="{DBF27A7F-F938-429C-BE4A-0FEFD6FF4848}" srcOrd="0" destOrd="0" presId="urn:microsoft.com/office/officeart/2008/layout/LinedList"/>
    <dgm:cxn modelId="{3AA15779-AADC-42A3-8E01-39172234542A}" srcId="{03D21067-2B99-43F1-A6C1-2F6107203233}" destId="{6F6C0366-0ECD-4C94-9C79-630075C5A762}" srcOrd="1" destOrd="0" parTransId="{D82B724A-C5E4-474A-B4FE-63478F1DB10E}" sibTransId="{9F1711B9-ED7E-4586-BFD5-9D45406BF82B}"/>
    <dgm:cxn modelId="{C72BEAB4-581A-4A85-8BFF-7E8AC348C051}" type="presOf" srcId="{6F6C0366-0ECD-4C94-9C79-630075C5A762}" destId="{02991C51-957A-4B9C-B779-816EA079BFE8}" srcOrd="0" destOrd="0" presId="urn:microsoft.com/office/officeart/2008/layout/LinedList"/>
    <dgm:cxn modelId="{4D8B20DA-324B-477B-A845-8EF8A7126392}" srcId="{03D21067-2B99-43F1-A6C1-2F6107203233}" destId="{720D3188-713A-4EA7-B297-7C9D14AE9FCE}" srcOrd="0" destOrd="0" parTransId="{48E2575F-7BB6-4FCE-8186-8D06AD48216F}" sibTransId="{B3DF26FB-4C7B-4851-AD7A-55EBBA5CD256}"/>
    <dgm:cxn modelId="{F903ABF7-BC54-4B93-A5E6-4E24F615A24E}" type="presOf" srcId="{720D3188-713A-4EA7-B297-7C9D14AE9FCE}" destId="{A28D2FD4-4D26-468F-A139-E936EE9F939C}" srcOrd="0" destOrd="0" presId="urn:microsoft.com/office/officeart/2008/layout/LinedList"/>
    <dgm:cxn modelId="{410FC5BA-5B04-4737-A5BE-59942DD784CD}" type="presParOf" srcId="{DBF27A7F-F938-429C-BE4A-0FEFD6FF4848}" destId="{BA222F2D-2209-4E21-8598-E9621B615F0A}" srcOrd="0" destOrd="0" presId="urn:microsoft.com/office/officeart/2008/layout/LinedList"/>
    <dgm:cxn modelId="{A70C6540-96AE-470C-955E-BACC4B7F5E5B}" type="presParOf" srcId="{DBF27A7F-F938-429C-BE4A-0FEFD6FF4848}" destId="{BAC4AE09-7A6B-4545-9305-AF58A62D3845}" srcOrd="1" destOrd="0" presId="urn:microsoft.com/office/officeart/2008/layout/LinedList"/>
    <dgm:cxn modelId="{7C829E8B-1B70-461D-85C6-6BC3D7503659}" type="presParOf" srcId="{BAC4AE09-7A6B-4545-9305-AF58A62D3845}" destId="{A28D2FD4-4D26-468F-A139-E936EE9F939C}" srcOrd="0" destOrd="0" presId="urn:microsoft.com/office/officeart/2008/layout/LinedList"/>
    <dgm:cxn modelId="{D3B02623-CF69-493C-8CC9-2FC91D334BFD}" type="presParOf" srcId="{BAC4AE09-7A6B-4545-9305-AF58A62D3845}" destId="{04EE1FAD-0C74-4FC7-A401-163F2525754F}" srcOrd="1" destOrd="0" presId="urn:microsoft.com/office/officeart/2008/layout/LinedList"/>
    <dgm:cxn modelId="{6D4A72BA-C2E4-42B2-952E-49F048B302F2}" type="presParOf" srcId="{DBF27A7F-F938-429C-BE4A-0FEFD6FF4848}" destId="{E6989F0C-32FB-4BB4-BA8D-59F25F5F7534}" srcOrd="2" destOrd="0" presId="urn:microsoft.com/office/officeart/2008/layout/LinedList"/>
    <dgm:cxn modelId="{8A813684-FBD8-40CA-9CFF-1E034CE2F1DE}" type="presParOf" srcId="{DBF27A7F-F938-429C-BE4A-0FEFD6FF4848}" destId="{379D6D34-84AC-4D77-9181-DECB4268EEC7}" srcOrd="3" destOrd="0" presId="urn:microsoft.com/office/officeart/2008/layout/LinedList"/>
    <dgm:cxn modelId="{BC5233E9-A29D-44EE-8ADB-158C79BA3743}" type="presParOf" srcId="{379D6D34-84AC-4D77-9181-DECB4268EEC7}" destId="{02991C51-957A-4B9C-B779-816EA079BFE8}" srcOrd="0" destOrd="0" presId="urn:microsoft.com/office/officeart/2008/layout/LinedList"/>
    <dgm:cxn modelId="{4506199B-A90E-4FDE-94E9-42A9053474C1}" type="presParOf" srcId="{379D6D34-84AC-4D77-9181-DECB4268EEC7}" destId="{BD8D2265-C73C-411B-ADB1-9559B88694D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647B74-750B-40F8-B4BD-6CBBFB4070D1}"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4DCE5D92-F243-4D53-8263-82C097D50F02}">
      <dgm:prSet/>
      <dgm:spPr/>
      <dgm:t>
        <a:bodyPr/>
        <a:lstStyle/>
        <a:p>
          <a:r>
            <a:rPr lang="en-GB"/>
            <a:t>Considering the overview of this presentation, it can be concluded that organisational performance has several key determinants such as Employee motivation, retention and engagement</a:t>
          </a:r>
          <a:endParaRPr lang="en-US"/>
        </a:p>
      </dgm:t>
    </dgm:pt>
    <dgm:pt modelId="{9AC6CF78-5FA4-4613-8B8E-FC89DE138754}" type="parTrans" cxnId="{88A5A880-9B4D-4028-BEEC-216CDBDA9820}">
      <dgm:prSet/>
      <dgm:spPr/>
      <dgm:t>
        <a:bodyPr/>
        <a:lstStyle/>
        <a:p>
          <a:endParaRPr lang="en-US"/>
        </a:p>
      </dgm:t>
    </dgm:pt>
    <dgm:pt modelId="{EC785212-2CF8-49BC-9146-CD0B29C96EC1}" type="sibTrans" cxnId="{88A5A880-9B4D-4028-BEEC-216CDBDA9820}">
      <dgm:prSet/>
      <dgm:spPr/>
      <dgm:t>
        <a:bodyPr/>
        <a:lstStyle/>
        <a:p>
          <a:endParaRPr lang="en-US"/>
        </a:p>
      </dgm:t>
    </dgm:pt>
    <dgm:pt modelId="{FC7D80A4-7788-4570-831E-0A1B7428681F}">
      <dgm:prSet/>
      <dgm:spPr/>
      <dgm:t>
        <a:bodyPr/>
        <a:lstStyle/>
        <a:p>
          <a:r>
            <a:rPr lang="en-GB" dirty="0"/>
            <a:t>It has also been explored certain approaches that can improve the HRM practices</a:t>
          </a:r>
        </a:p>
        <a:p>
          <a:r>
            <a:rPr lang="en-US" dirty="0"/>
            <a:t>At the same </a:t>
          </a:r>
          <a:r>
            <a:rPr lang="en-US" dirty="0" err="1"/>
            <a:t>time,it</a:t>
          </a:r>
          <a:r>
            <a:rPr lang="en-US" dirty="0"/>
            <a:t> has also discussed human resource management activities which play another pivotal role in the creation of an effective management system. </a:t>
          </a:r>
        </a:p>
      </dgm:t>
    </dgm:pt>
    <dgm:pt modelId="{010BC655-54F4-46DE-AD1C-7F244E6F54FD}" type="parTrans" cxnId="{3B92E7E8-39BF-4B2B-8D5F-76551E38E153}">
      <dgm:prSet/>
      <dgm:spPr/>
      <dgm:t>
        <a:bodyPr/>
        <a:lstStyle/>
        <a:p>
          <a:endParaRPr lang="en-US"/>
        </a:p>
      </dgm:t>
    </dgm:pt>
    <dgm:pt modelId="{97EC146E-3640-418E-8284-5FE1828339C0}" type="sibTrans" cxnId="{3B92E7E8-39BF-4B2B-8D5F-76551E38E153}">
      <dgm:prSet/>
      <dgm:spPr/>
      <dgm:t>
        <a:bodyPr/>
        <a:lstStyle/>
        <a:p>
          <a:endParaRPr lang="en-US"/>
        </a:p>
      </dgm:t>
    </dgm:pt>
    <dgm:pt modelId="{030CC3DD-1D69-4545-A62F-C04D1F4104C2}" type="pres">
      <dgm:prSet presAssocID="{E5647B74-750B-40F8-B4BD-6CBBFB4070D1}" presName="hierChild1" presStyleCnt="0">
        <dgm:presLayoutVars>
          <dgm:chPref val="1"/>
          <dgm:dir/>
          <dgm:animOne val="branch"/>
          <dgm:animLvl val="lvl"/>
          <dgm:resizeHandles/>
        </dgm:presLayoutVars>
      </dgm:prSet>
      <dgm:spPr/>
    </dgm:pt>
    <dgm:pt modelId="{58393490-837E-47A1-BF9A-9A202412AF25}" type="pres">
      <dgm:prSet presAssocID="{4DCE5D92-F243-4D53-8263-82C097D50F02}" presName="hierRoot1" presStyleCnt="0"/>
      <dgm:spPr/>
    </dgm:pt>
    <dgm:pt modelId="{C07E50A1-02D1-41D8-ADCC-67D451BE1FAF}" type="pres">
      <dgm:prSet presAssocID="{4DCE5D92-F243-4D53-8263-82C097D50F02}" presName="composite" presStyleCnt="0"/>
      <dgm:spPr/>
    </dgm:pt>
    <dgm:pt modelId="{51DDE966-F70B-4F83-B5DF-075D51B14EB0}" type="pres">
      <dgm:prSet presAssocID="{4DCE5D92-F243-4D53-8263-82C097D50F02}" presName="background" presStyleLbl="node0" presStyleIdx="0" presStyleCnt="2"/>
      <dgm:spPr/>
    </dgm:pt>
    <dgm:pt modelId="{A72A5396-DC7B-487B-9833-A14C0888E76A}" type="pres">
      <dgm:prSet presAssocID="{4DCE5D92-F243-4D53-8263-82C097D50F02}" presName="text" presStyleLbl="fgAcc0" presStyleIdx="0" presStyleCnt="2" custLinFactNeighborX="111" custLinFactNeighborY="7986">
        <dgm:presLayoutVars>
          <dgm:chPref val="3"/>
        </dgm:presLayoutVars>
      </dgm:prSet>
      <dgm:spPr/>
    </dgm:pt>
    <dgm:pt modelId="{F2C89241-6F96-4E46-A1AC-275FE32104BA}" type="pres">
      <dgm:prSet presAssocID="{4DCE5D92-F243-4D53-8263-82C097D50F02}" presName="hierChild2" presStyleCnt="0"/>
      <dgm:spPr/>
    </dgm:pt>
    <dgm:pt modelId="{50CF284E-0F8C-49A4-A0FE-96B84E63436D}" type="pres">
      <dgm:prSet presAssocID="{FC7D80A4-7788-4570-831E-0A1B7428681F}" presName="hierRoot1" presStyleCnt="0"/>
      <dgm:spPr/>
    </dgm:pt>
    <dgm:pt modelId="{55F1839E-CEA1-4D05-8A32-DA2C2B52029E}" type="pres">
      <dgm:prSet presAssocID="{FC7D80A4-7788-4570-831E-0A1B7428681F}" presName="composite" presStyleCnt="0"/>
      <dgm:spPr/>
    </dgm:pt>
    <dgm:pt modelId="{CEA6DE6E-5CA7-4532-B91C-2513AC314C0F}" type="pres">
      <dgm:prSet presAssocID="{FC7D80A4-7788-4570-831E-0A1B7428681F}" presName="background" presStyleLbl="node0" presStyleIdx="1" presStyleCnt="2"/>
      <dgm:spPr/>
    </dgm:pt>
    <dgm:pt modelId="{EA46DB8E-385D-44A0-92E8-BCC9096D037F}" type="pres">
      <dgm:prSet presAssocID="{FC7D80A4-7788-4570-831E-0A1B7428681F}" presName="text" presStyleLbl="fgAcc0" presStyleIdx="1" presStyleCnt="2" custScaleY="104894">
        <dgm:presLayoutVars>
          <dgm:chPref val="3"/>
        </dgm:presLayoutVars>
      </dgm:prSet>
      <dgm:spPr/>
    </dgm:pt>
    <dgm:pt modelId="{5785924C-4A59-4ECF-B606-8C2FFFEA64FD}" type="pres">
      <dgm:prSet presAssocID="{FC7D80A4-7788-4570-831E-0A1B7428681F}" presName="hierChild2" presStyleCnt="0"/>
      <dgm:spPr/>
    </dgm:pt>
  </dgm:ptLst>
  <dgm:cxnLst>
    <dgm:cxn modelId="{882D5803-73B6-47BF-8D2E-B34C830A1C61}" type="presOf" srcId="{E5647B74-750B-40F8-B4BD-6CBBFB4070D1}" destId="{030CC3DD-1D69-4545-A62F-C04D1F4104C2}" srcOrd="0" destOrd="0" presId="urn:microsoft.com/office/officeart/2005/8/layout/hierarchy1"/>
    <dgm:cxn modelId="{555F772E-5439-4BB8-BE8C-50B72B665CE7}" type="presOf" srcId="{4DCE5D92-F243-4D53-8263-82C097D50F02}" destId="{A72A5396-DC7B-487B-9833-A14C0888E76A}" srcOrd="0" destOrd="0" presId="urn:microsoft.com/office/officeart/2005/8/layout/hierarchy1"/>
    <dgm:cxn modelId="{88A5A880-9B4D-4028-BEEC-216CDBDA9820}" srcId="{E5647B74-750B-40F8-B4BD-6CBBFB4070D1}" destId="{4DCE5D92-F243-4D53-8263-82C097D50F02}" srcOrd="0" destOrd="0" parTransId="{9AC6CF78-5FA4-4613-8B8E-FC89DE138754}" sibTransId="{EC785212-2CF8-49BC-9146-CD0B29C96EC1}"/>
    <dgm:cxn modelId="{13AC57A8-36CC-4F7D-9732-932BECC76225}" type="presOf" srcId="{FC7D80A4-7788-4570-831E-0A1B7428681F}" destId="{EA46DB8E-385D-44A0-92E8-BCC9096D037F}" srcOrd="0" destOrd="0" presId="urn:microsoft.com/office/officeart/2005/8/layout/hierarchy1"/>
    <dgm:cxn modelId="{3B92E7E8-39BF-4B2B-8D5F-76551E38E153}" srcId="{E5647B74-750B-40F8-B4BD-6CBBFB4070D1}" destId="{FC7D80A4-7788-4570-831E-0A1B7428681F}" srcOrd="1" destOrd="0" parTransId="{010BC655-54F4-46DE-AD1C-7F244E6F54FD}" sibTransId="{97EC146E-3640-418E-8284-5FE1828339C0}"/>
    <dgm:cxn modelId="{304DF08E-30DB-4967-9919-B5354098B8D8}" type="presParOf" srcId="{030CC3DD-1D69-4545-A62F-C04D1F4104C2}" destId="{58393490-837E-47A1-BF9A-9A202412AF25}" srcOrd="0" destOrd="0" presId="urn:microsoft.com/office/officeart/2005/8/layout/hierarchy1"/>
    <dgm:cxn modelId="{05F7BD5D-3286-442E-8395-2C95F911E2EB}" type="presParOf" srcId="{58393490-837E-47A1-BF9A-9A202412AF25}" destId="{C07E50A1-02D1-41D8-ADCC-67D451BE1FAF}" srcOrd="0" destOrd="0" presId="urn:microsoft.com/office/officeart/2005/8/layout/hierarchy1"/>
    <dgm:cxn modelId="{368F80D4-4022-4BA7-B63F-EC8349E037BB}" type="presParOf" srcId="{C07E50A1-02D1-41D8-ADCC-67D451BE1FAF}" destId="{51DDE966-F70B-4F83-B5DF-075D51B14EB0}" srcOrd="0" destOrd="0" presId="urn:microsoft.com/office/officeart/2005/8/layout/hierarchy1"/>
    <dgm:cxn modelId="{69B6132D-B85E-484F-9683-603FBE255242}" type="presParOf" srcId="{C07E50A1-02D1-41D8-ADCC-67D451BE1FAF}" destId="{A72A5396-DC7B-487B-9833-A14C0888E76A}" srcOrd="1" destOrd="0" presId="urn:microsoft.com/office/officeart/2005/8/layout/hierarchy1"/>
    <dgm:cxn modelId="{1AA2A4F5-B8F6-4456-9C1B-4C4CC79CF35C}" type="presParOf" srcId="{58393490-837E-47A1-BF9A-9A202412AF25}" destId="{F2C89241-6F96-4E46-A1AC-275FE32104BA}" srcOrd="1" destOrd="0" presId="urn:microsoft.com/office/officeart/2005/8/layout/hierarchy1"/>
    <dgm:cxn modelId="{CA5307C1-D50F-49A5-9F12-103584EFAB7B}" type="presParOf" srcId="{030CC3DD-1D69-4545-A62F-C04D1F4104C2}" destId="{50CF284E-0F8C-49A4-A0FE-96B84E63436D}" srcOrd="1" destOrd="0" presId="urn:microsoft.com/office/officeart/2005/8/layout/hierarchy1"/>
    <dgm:cxn modelId="{AC87C55B-016B-4156-B1FC-4A7ACB34DEA1}" type="presParOf" srcId="{50CF284E-0F8C-49A4-A0FE-96B84E63436D}" destId="{55F1839E-CEA1-4D05-8A32-DA2C2B52029E}" srcOrd="0" destOrd="0" presId="urn:microsoft.com/office/officeart/2005/8/layout/hierarchy1"/>
    <dgm:cxn modelId="{731D9AEA-452C-4A2C-9CE7-83C233D8EB69}" type="presParOf" srcId="{55F1839E-CEA1-4D05-8A32-DA2C2B52029E}" destId="{CEA6DE6E-5CA7-4532-B91C-2513AC314C0F}" srcOrd="0" destOrd="0" presId="urn:microsoft.com/office/officeart/2005/8/layout/hierarchy1"/>
    <dgm:cxn modelId="{591AED63-7309-459E-9AB5-3F2CB108B8EA}" type="presParOf" srcId="{55F1839E-CEA1-4D05-8A32-DA2C2B52029E}" destId="{EA46DB8E-385D-44A0-92E8-BCC9096D037F}" srcOrd="1" destOrd="0" presId="urn:microsoft.com/office/officeart/2005/8/layout/hierarchy1"/>
    <dgm:cxn modelId="{F1174CF8-2FF8-4019-8644-A1233D3B479D}" type="presParOf" srcId="{50CF284E-0F8C-49A4-A0FE-96B84E63436D}" destId="{5785924C-4A59-4ECF-B606-8C2FFFEA64F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496FD0-FCE8-4ADC-93FC-200A8F5139D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E78533E-0416-4A34-9D45-294DFB0E564A}">
      <dgm:prSet/>
      <dgm:spPr/>
      <dgm:t>
        <a:bodyPr/>
        <a:lstStyle/>
        <a:p>
          <a:r>
            <a:rPr lang="en-GB" dirty="0">
              <a:solidFill>
                <a:schemeClr val="bg1">
                  <a:lumMod val="95000"/>
                  <a:lumOff val="5000"/>
                </a:schemeClr>
              </a:solidFill>
            </a:rPr>
            <a:t>Apple (2022) </a:t>
          </a:r>
          <a:r>
            <a:rPr lang="en-GB" i="1" dirty="0">
              <a:solidFill>
                <a:schemeClr val="bg1">
                  <a:lumMod val="95000"/>
                  <a:lumOff val="5000"/>
                </a:schemeClr>
              </a:solidFill>
            </a:rPr>
            <a:t>UK gender pay report 2021</a:t>
          </a:r>
          <a:r>
            <a:rPr lang="en-GB" dirty="0">
              <a:solidFill>
                <a:schemeClr val="bg1">
                  <a:lumMod val="95000"/>
                  <a:lumOff val="5000"/>
                </a:schemeClr>
              </a:solidFill>
            </a:rPr>
            <a:t>. Available at: https://www.apple.com/legal/more-resources/docs/uk-gender-pay-gap-report-2021.pdf (Accessed 8 October 2022).</a:t>
          </a:r>
          <a:endParaRPr lang="en-US" dirty="0">
            <a:solidFill>
              <a:schemeClr val="bg1">
                <a:lumMod val="95000"/>
                <a:lumOff val="5000"/>
              </a:schemeClr>
            </a:solidFill>
          </a:endParaRPr>
        </a:p>
      </dgm:t>
    </dgm:pt>
    <dgm:pt modelId="{B05A0F9F-7758-47C1-B4AA-EDE93C906B5A}" type="parTrans" cxnId="{A26ED4AC-9FCD-49F4-93CC-BDB81DC0344E}">
      <dgm:prSet/>
      <dgm:spPr/>
      <dgm:t>
        <a:bodyPr/>
        <a:lstStyle/>
        <a:p>
          <a:endParaRPr lang="en-US"/>
        </a:p>
      </dgm:t>
    </dgm:pt>
    <dgm:pt modelId="{40C0A280-CFB3-453C-861A-95F4CC9C9A61}" type="sibTrans" cxnId="{A26ED4AC-9FCD-49F4-93CC-BDB81DC0344E}">
      <dgm:prSet/>
      <dgm:spPr/>
      <dgm:t>
        <a:bodyPr/>
        <a:lstStyle/>
        <a:p>
          <a:endParaRPr lang="en-US"/>
        </a:p>
      </dgm:t>
    </dgm:pt>
    <dgm:pt modelId="{0360D6D0-FC00-483B-938B-28473106E716}">
      <dgm:prSet/>
      <dgm:spPr/>
      <dgm:t>
        <a:bodyPr/>
        <a:lstStyle/>
        <a:p>
          <a:r>
            <a:rPr lang="en-IN" dirty="0" err="1">
              <a:solidFill>
                <a:schemeClr val="bg1">
                  <a:lumMod val="85000"/>
                  <a:lumOff val="15000"/>
                </a:schemeClr>
              </a:solidFill>
            </a:rPr>
            <a:t>Beltrán</a:t>
          </a:r>
          <a:r>
            <a:rPr lang="en-IN" dirty="0">
              <a:solidFill>
                <a:schemeClr val="bg1">
                  <a:lumMod val="85000"/>
                  <a:lumOff val="15000"/>
                </a:schemeClr>
              </a:solidFill>
            </a:rPr>
            <a:t>-Martín, I. and </a:t>
          </a:r>
          <a:r>
            <a:rPr lang="en-IN" dirty="0" err="1">
              <a:solidFill>
                <a:schemeClr val="bg1">
                  <a:lumMod val="85000"/>
                  <a:lumOff val="15000"/>
                </a:schemeClr>
              </a:solidFill>
            </a:rPr>
            <a:t>Bou-Llusar</a:t>
          </a:r>
          <a:r>
            <a:rPr lang="en-IN" dirty="0">
              <a:solidFill>
                <a:schemeClr val="bg1">
                  <a:lumMod val="85000"/>
                  <a:lumOff val="15000"/>
                </a:schemeClr>
              </a:solidFill>
            </a:rPr>
            <a:t>, J.C. (2018). Examining the intermediate role of employee abilities, motivation and opportunities to participate in the relationship between HR bundles and employee performance. </a:t>
          </a:r>
          <a:r>
            <a:rPr lang="en-IN" i="1" dirty="0">
              <a:solidFill>
                <a:schemeClr val="bg1">
                  <a:lumMod val="85000"/>
                  <a:lumOff val="15000"/>
                </a:schemeClr>
              </a:solidFill>
            </a:rPr>
            <a:t>BRQ Business Research Quarterly</a:t>
          </a:r>
          <a:r>
            <a:rPr lang="en-IN" dirty="0">
              <a:solidFill>
                <a:schemeClr val="bg1">
                  <a:lumMod val="85000"/>
                  <a:lumOff val="15000"/>
                </a:schemeClr>
              </a:solidFill>
            </a:rPr>
            <a:t>, </a:t>
          </a:r>
          <a:r>
            <a:rPr lang="en-IN" i="1" dirty="0">
              <a:solidFill>
                <a:schemeClr val="bg1">
                  <a:lumMod val="85000"/>
                  <a:lumOff val="15000"/>
                </a:schemeClr>
              </a:solidFill>
            </a:rPr>
            <a:t>21</a:t>
          </a:r>
          <a:r>
            <a:rPr lang="en-IN" dirty="0">
              <a:solidFill>
                <a:schemeClr val="bg1">
                  <a:lumMod val="85000"/>
                  <a:lumOff val="15000"/>
                </a:schemeClr>
              </a:solidFill>
            </a:rPr>
            <a:t>(2), pp.99-110.</a:t>
          </a:r>
          <a:endParaRPr lang="en-US" dirty="0">
            <a:solidFill>
              <a:schemeClr val="bg1">
                <a:lumMod val="85000"/>
                <a:lumOff val="15000"/>
              </a:schemeClr>
            </a:solidFill>
          </a:endParaRPr>
        </a:p>
      </dgm:t>
    </dgm:pt>
    <dgm:pt modelId="{58A23C58-2623-4AB7-8E80-2D479F98F9F3}" type="parTrans" cxnId="{3E509969-3FDB-49ED-9F20-9A4ECE69E7D4}">
      <dgm:prSet/>
      <dgm:spPr/>
      <dgm:t>
        <a:bodyPr/>
        <a:lstStyle/>
        <a:p>
          <a:endParaRPr lang="en-US"/>
        </a:p>
      </dgm:t>
    </dgm:pt>
    <dgm:pt modelId="{4EFFB233-5400-4F83-8115-8CAB5CB566E0}" type="sibTrans" cxnId="{3E509969-3FDB-49ED-9F20-9A4ECE69E7D4}">
      <dgm:prSet/>
      <dgm:spPr/>
      <dgm:t>
        <a:bodyPr/>
        <a:lstStyle/>
        <a:p>
          <a:endParaRPr lang="en-US"/>
        </a:p>
      </dgm:t>
    </dgm:pt>
    <dgm:pt modelId="{2EFDB247-265A-454E-BB88-DB9C855E11F5}">
      <dgm:prSet/>
      <dgm:spPr/>
      <dgm:t>
        <a:bodyPr/>
        <a:lstStyle/>
        <a:p>
          <a:r>
            <a:rPr lang="en-GB" dirty="0">
              <a:solidFill>
                <a:schemeClr val="bg1">
                  <a:lumMod val="85000"/>
                  <a:lumOff val="15000"/>
                </a:schemeClr>
              </a:solidFill>
            </a:rPr>
            <a:t>Campion, L. (2018) Leadership styles: considering context and climate. </a:t>
          </a:r>
          <a:r>
            <a:rPr lang="en-GB" i="1" dirty="0" err="1">
              <a:solidFill>
                <a:schemeClr val="bg1">
                  <a:lumMod val="85000"/>
                  <a:lumOff val="15000"/>
                </a:schemeClr>
              </a:solidFill>
            </a:rPr>
            <a:t>TechTrends</a:t>
          </a:r>
          <a:r>
            <a:rPr lang="en-GB" dirty="0">
              <a:solidFill>
                <a:schemeClr val="bg1">
                  <a:lumMod val="85000"/>
                  <a:lumOff val="15000"/>
                </a:schemeClr>
              </a:solidFill>
            </a:rPr>
            <a:t>, </a:t>
          </a:r>
          <a:r>
            <a:rPr lang="en-GB" i="1" dirty="0">
              <a:solidFill>
                <a:schemeClr val="bg1">
                  <a:lumMod val="85000"/>
                  <a:lumOff val="15000"/>
                </a:schemeClr>
              </a:solidFill>
            </a:rPr>
            <a:t>62</a:t>
          </a:r>
          <a:r>
            <a:rPr lang="en-GB" dirty="0">
              <a:solidFill>
                <a:schemeClr val="bg1">
                  <a:lumMod val="85000"/>
                  <a:lumOff val="15000"/>
                </a:schemeClr>
              </a:solidFill>
            </a:rPr>
            <a:t>(4), pp.412-413</a:t>
          </a:r>
          <a:r>
            <a:rPr lang="en-GB" dirty="0"/>
            <a:t>.</a:t>
          </a:r>
          <a:endParaRPr lang="en-US" dirty="0"/>
        </a:p>
      </dgm:t>
    </dgm:pt>
    <dgm:pt modelId="{9206DFC5-9E87-4C7A-A40F-8F2E1A0EF1C7}" type="parTrans" cxnId="{E51F42FB-AE7C-4C08-A00F-5B9CFF1B8C05}">
      <dgm:prSet/>
      <dgm:spPr/>
      <dgm:t>
        <a:bodyPr/>
        <a:lstStyle/>
        <a:p>
          <a:endParaRPr lang="en-US"/>
        </a:p>
      </dgm:t>
    </dgm:pt>
    <dgm:pt modelId="{25D8D2D2-1BF7-4173-9C38-B08F2B6C0A8D}" type="sibTrans" cxnId="{E51F42FB-AE7C-4C08-A00F-5B9CFF1B8C05}">
      <dgm:prSet/>
      <dgm:spPr/>
      <dgm:t>
        <a:bodyPr/>
        <a:lstStyle/>
        <a:p>
          <a:endParaRPr lang="en-US"/>
        </a:p>
      </dgm:t>
    </dgm:pt>
    <dgm:pt modelId="{E5F513E9-3A21-4137-80E0-6FF305B5C849}">
      <dgm:prSet/>
      <dgm:spPr/>
      <dgm:t>
        <a:bodyPr/>
        <a:lstStyle/>
        <a:p>
          <a:r>
            <a:rPr lang="en-GB" dirty="0">
              <a:solidFill>
                <a:schemeClr val="bg1">
                  <a:lumMod val="85000"/>
                  <a:lumOff val="15000"/>
                </a:schemeClr>
              </a:solidFill>
            </a:rPr>
            <a:t>Chai, W. (2022) </a:t>
          </a:r>
          <a:r>
            <a:rPr lang="en-GB" i="1" dirty="0">
              <a:solidFill>
                <a:schemeClr val="bg1">
                  <a:lumMod val="85000"/>
                  <a:lumOff val="15000"/>
                </a:schemeClr>
              </a:solidFill>
            </a:rPr>
            <a:t>human resource management (HRM)</a:t>
          </a:r>
          <a:r>
            <a:rPr lang="en-GB" dirty="0">
              <a:solidFill>
                <a:schemeClr val="bg1">
                  <a:lumMod val="85000"/>
                  <a:lumOff val="15000"/>
                </a:schemeClr>
              </a:solidFill>
            </a:rPr>
            <a:t> Available at: https://www.techtarget.com/searchhrsoftware/definition/human-resource-management-HRM (Accessed 17 October 2022)</a:t>
          </a:r>
          <a:endParaRPr lang="en-US" dirty="0">
            <a:solidFill>
              <a:schemeClr val="bg1">
                <a:lumMod val="85000"/>
                <a:lumOff val="15000"/>
              </a:schemeClr>
            </a:solidFill>
          </a:endParaRPr>
        </a:p>
      </dgm:t>
    </dgm:pt>
    <dgm:pt modelId="{8A50B366-C2B8-4772-8433-11B68234F916}" type="parTrans" cxnId="{FABE8100-28BE-422A-A22B-592F0C15F772}">
      <dgm:prSet/>
      <dgm:spPr/>
      <dgm:t>
        <a:bodyPr/>
        <a:lstStyle/>
        <a:p>
          <a:endParaRPr lang="en-US"/>
        </a:p>
      </dgm:t>
    </dgm:pt>
    <dgm:pt modelId="{B522A6E3-CAEE-4EA3-8A94-6A57FB777260}" type="sibTrans" cxnId="{FABE8100-28BE-422A-A22B-592F0C15F772}">
      <dgm:prSet/>
      <dgm:spPr/>
      <dgm:t>
        <a:bodyPr/>
        <a:lstStyle/>
        <a:p>
          <a:endParaRPr lang="en-US"/>
        </a:p>
      </dgm:t>
    </dgm:pt>
    <dgm:pt modelId="{B6938E37-8D5A-4B33-9C07-1856095BE598}">
      <dgm:prSet/>
      <dgm:spPr/>
      <dgm:t>
        <a:bodyPr/>
        <a:lstStyle/>
        <a:p>
          <a:r>
            <a:rPr lang="en-GB" dirty="0" err="1">
              <a:solidFill>
                <a:schemeClr val="bg1">
                  <a:lumMod val="85000"/>
                  <a:lumOff val="15000"/>
                </a:schemeClr>
              </a:solidFill>
            </a:rPr>
            <a:t>Grahovac</a:t>
          </a:r>
          <a:r>
            <a:rPr lang="en-GB" dirty="0">
              <a:solidFill>
                <a:schemeClr val="bg1">
                  <a:lumMod val="85000"/>
                  <a:lumOff val="15000"/>
                </a:schemeClr>
              </a:solidFill>
            </a:rPr>
            <a:t>, D. and Biljana, R.K. (2020) The Importance of Business Culture for International Business. LIMEN 2020, p.301.</a:t>
          </a:r>
          <a:endParaRPr lang="en-US" dirty="0">
            <a:solidFill>
              <a:schemeClr val="bg1">
                <a:lumMod val="85000"/>
                <a:lumOff val="15000"/>
              </a:schemeClr>
            </a:solidFill>
          </a:endParaRPr>
        </a:p>
      </dgm:t>
    </dgm:pt>
    <dgm:pt modelId="{606669AC-D1B7-4959-ABAA-F40402FFF2BB}" type="parTrans" cxnId="{F1BB2406-C97F-4797-97EE-64FF3F6B67F0}">
      <dgm:prSet/>
      <dgm:spPr/>
      <dgm:t>
        <a:bodyPr/>
        <a:lstStyle/>
        <a:p>
          <a:endParaRPr lang="en-US"/>
        </a:p>
      </dgm:t>
    </dgm:pt>
    <dgm:pt modelId="{D074F4AC-53C4-4CD5-BECE-87D9FD7150A8}" type="sibTrans" cxnId="{F1BB2406-C97F-4797-97EE-64FF3F6B67F0}">
      <dgm:prSet/>
      <dgm:spPr/>
      <dgm:t>
        <a:bodyPr/>
        <a:lstStyle/>
        <a:p>
          <a:endParaRPr lang="en-US"/>
        </a:p>
      </dgm:t>
    </dgm:pt>
    <dgm:pt modelId="{67C64870-A15A-4A8F-AFC4-142368F1E38D}">
      <dgm:prSet/>
      <dgm:spPr/>
      <dgm:t>
        <a:bodyPr/>
        <a:lstStyle/>
        <a:p>
          <a:r>
            <a:rPr lang="en-GB" dirty="0">
              <a:solidFill>
                <a:schemeClr val="bg1">
                  <a:lumMod val="85000"/>
                  <a:lumOff val="15000"/>
                </a:schemeClr>
              </a:solidFill>
            </a:rPr>
            <a:t>Great place to work (2022)</a:t>
          </a:r>
          <a:r>
            <a:rPr lang="en-GB" i="1" dirty="0">
              <a:solidFill>
                <a:schemeClr val="bg1">
                  <a:lumMod val="85000"/>
                  <a:lumOff val="15000"/>
                </a:schemeClr>
              </a:solidFill>
            </a:rPr>
            <a:t> The company culture at IBM. </a:t>
          </a:r>
          <a:r>
            <a:rPr lang="en-GB" dirty="0">
              <a:solidFill>
                <a:schemeClr val="bg1">
                  <a:lumMod val="85000"/>
                  <a:lumOff val="15000"/>
                </a:schemeClr>
              </a:solidFill>
            </a:rPr>
            <a:t>Available at: https://www.greatplacetowork.com/certified-company/1121389 (Accessed 8 October 2022).</a:t>
          </a:r>
          <a:endParaRPr lang="en-US" dirty="0">
            <a:solidFill>
              <a:schemeClr val="bg1">
                <a:lumMod val="85000"/>
                <a:lumOff val="15000"/>
              </a:schemeClr>
            </a:solidFill>
          </a:endParaRPr>
        </a:p>
      </dgm:t>
    </dgm:pt>
    <dgm:pt modelId="{5B73F20A-83FD-419C-910B-D7E9B94E18F9}" type="parTrans" cxnId="{21B973F3-9706-416D-943D-C5A5166DD2F1}">
      <dgm:prSet/>
      <dgm:spPr/>
      <dgm:t>
        <a:bodyPr/>
        <a:lstStyle/>
        <a:p>
          <a:endParaRPr lang="en-US"/>
        </a:p>
      </dgm:t>
    </dgm:pt>
    <dgm:pt modelId="{0273CD80-E0EB-4A56-99B1-E19E5284B2F7}" type="sibTrans" cxnId="{21B973F3-9706-416D-943D-C5A5166DD2F1}">
      <dgm:prSet/>
      <dgm:spPr/>
      <dgm:t>
        <a:bodyPr/>
        <a:lstStyle/>
        <a:p>
          <a:endParaRPr lang="en-US"/>
        </a:p>
      </dgm:t>
    </dgm:pt>
    <dgm:pt modelId="{C20E5A0B-0732-4412-8B1A-1F2FAFEE1414}">
      <dgm:prSet/>
      <dgm:spPr/>
      <dgm:t>
        <a:bodyPr/>
        <a:lstStyle/>
        <a:p>
          <a:r>
            <a:rPr lang="en-GB" dirty="0">
              <a:solidFill>
                <a:schemeClr val="bg1">
                  <a:lumMod val="85000"/>
                  <a:lumOff val="15000"/>
                </a:schemeClr>
              </a:solidFill>
            </a:rPr>
            <a:t>Kim, H. (2020) Comparison of Strategic Leadership: Steve Jobs and Tim Cook. </a:t>
          </a:r>
          <a:r>
            <a:rPr lang="en-GB" i="1" dirty="0">
              <a:solidFill>
                <a:schemeClr val="bg1">
                  <a:lumMod val="85000"/>
                  <a:lumOff val="15000"/>
                </a:schemeClr>
              </a:solidFill>
            </a:rPr>
            <a:t>Business and Management Studies</a:t>
          </a:r>
          <a:r>
            <a:rPr lang="en-GB" dirty="0">
              <a:solidFill>
                <a:schemeClr val="bg1">
                  <a:lumMod val="85000"/>
                  <a:lumOff val="15000"/>
                </a:schemeClr>
              </a:solidFill>
            </a:rPr>
            <a:t>, </a:t>
          </a:r>
          <a:r>
            <a:rPr lang="en-GB" i="1" dirty="0">
              <a:solidFill>
                <a:schemeClr val="bg1">
                  <a:lumMod val="85000"/>
                  <a:lumOff val="15000"/>
                </a:schemeClr>
              </a:solidFill>
            </a:rPr>
            <a:t>6</a:t>
          </a:r>
          <a:r>
            <a:rPr lang="en-GB" dirty="0">
              <a:solidFill>
                <a:schemeClr val="bg1">
                  <a:lumMod val="85000"/>
                  <a:lumOff val="15000"/>
                </a:schemeClr>
              </a:solidFill>
            </a:rPr>
            <a:t>(3), pp.17-25.</a:t>
          </a:r>
          <a:endParaRPr lang="en-US" dirty="0">
            <a:solidFill>
              <a:schemeClr val="bg1">
                <a:lumMod val="85000"/>
                <a:lumOff val="15000"/>
              </a:schemeClr>
            </a:solidFill>
          </a:endParaRPr>
        </a:p>
      </dgm:t>
    </dgm:pt>
    <dgm:pt modelId="{98BDB83E-E4A2-489B-8BAF-3F73642C46EA}" type="parTrans" cxnId="{31FDBA4A-1737-4EE1-A75D-6CA16F460F80}">
      <dgm:prSet/>
      <dgm:spPr/>
      <dgm:t>
        <a:bodyPr/>
        <a:lstStyle/>
        <a:p>
          <a:endParaRPr lang="en-US"/>
        </a:p>
      </dgm:t>
    </dgm:pt>
    <dgm:pt modelId="{8A34A77F-E87A-452F-AEAB-71037D34F265}" type="sibTrans" cxnId="{31FDBA4A-1737-4EE1-A75D-6CA16F460F80}">
      <dgm:prSet/>
      <dgm:spPr/>
      <dgm:t>
        <a:bodyPr/>
        <a:lstStyle/>
        <a:p>
          <a:endParaRPr lang="en-US"/>
        </a:p>
      </dgm:t>
    </dgm:pt>
    <dgm:pt modelId="{590695F5-C595-4F09-A80D-3F8C8E211F2F}">
      <dgm:prSet/>
      <dgm:spPr/>
      <dgm:t>
        <a:bodyPr/>
        <a:lstStyle/>
        <a:p>
          <a:r>
            <a:rPr lang="en-GB" dirty="0" err="1">
              <a:solidFill>
                <a:schemeClr val="bg1">
                  <a:lumMod val="85000"/>
                  <a:lumOff val="15000"/>
                </a:schemeClr>
              </a:solidFill>
            </a:rPr>
            <a:t>Madway</a:t>
          </a:r>
          <a:r>
            <a:rPr lang="en-GB" dirty="0">
              <a:solidFill>
                <a:schemeClr val="bg1">
                  <a:lumMod val="85000"/>
                  <a:lumOff val="15000"/>
                </a:schemeClr>
              </a:solidFill>
            </a:rPr>
            <a:t>, G. (2022) </a:t>
          </a:r>
          <a:r>
            <a:rPr lang="en-GB" i="1" dirty="0">
              <a:solidFill>
                <a:schemeClr val="bg1">
                  <a:lumMod val="85000"/>
                  <a:lumOff val="15000"/>
                </a:schemeClr>
              </a:solidFill>
            </a:rPr>
            <a:t>Apple investors get no satisfaction on Jobs. </a:t>
          </a:r>
          <a:r>
            <a:rPr lang="en-GB" dirty="0">
              <a:solidFill>
                <a:schemeClr val="bg1">
                  <a:lumMod val="85000"/>
                  <a:lumOff val="15000"/>
                </a:schemeClr>
              </a:solidFill>
            </a:rPr>
            <a:t>Available at: https://www.reuters.com/article/uk-apple-idUKTRE51O6LK20090226 (Accessed 8 October 2022</a:t>
          </a:r>
          <a:r>
            <a:rPr lang="en-GB" dirty="0"/>
            <a:t>).</a:t>
          </a:r>
          <a:endParaRPr lang="en-US" dirty="0"/>
        </a:p>
      </dgm:t>
    </dgm:pt>
    <dgm:pt modelId="{F2384216-27E0-42AE-A2FE-F45525D8B85E}" type="parTrans" cxnId="{4DD41F48-ACB2-4E17-B2BB-DE4EFBE44F38}">
      <dgm:prSet/>
      <dgm:spPr/>
      <dgm:t>
        <a:bodyPr/>
        <a:lstStyle/>
        <a:p>
          <a:endParaRPr lang="en-US"/>
        </a:p>
      </dgm:t>
    </dgm:pt>
    <dgm:pt modelId="{42697F83-9C7F-498A-AF72-80DAFA2AC93F}" type="sibTrans" cxnId="{4DD41F48-ACB2-4E17-B2BB-DE4EFBE44F38}">
      <dgm:prSet/>
      <dgm:spPr/>
      <dgm:t>
        <a:bodyPr/>
        <a:lstStyle/>
        <a:p>
          <a:endParaRPr lang="en-US"/>
        </a:p>
      </dgm:t>
    </dgm:pt>
    <dgm:pt modelId="{CE812871-72B9-4D50-B17C-0C9BFF929A1F}">
      <dgm:prSet/>
      <dgm:spPr/>
      <dgm:t>
        <a:bodyPr/>
        <a:lstStyle/>
        <a:p>
          <a:r>
            <a:rPr lang="en-IN" dirty="0" err="1">
              <a:solidFill>
                <a:schemeClr val="bg1">
                  <a:lumMod val="85000"/>
                  <a:lumOff val="15000"/>
                </a:schemeClr>
              </a:solidFill>
            </a:rPr>
            <a:t>Paais</a:t>
          </a:r>
          <a:r>
            <a:rPr lang="en-IN" dirty="0">
              <a:solidFill>
                <a:schemeClr val="bg1">
                  <a:lumMod val="85000"/>
                  <a:lumOff val="15000"/>
                </a:schemeClr>
              </a:solidFill>
            </a:rPr>
            <a:t>, M. and </a:t>
          </a:r>
          <a:r>
            <a:rPr lang="en-IN" dirty="0" err="1">
              <a:solidFill>
                <a:schemeClr val="bg1">
                  <a:lumMod val="85000"/>
                  <a:lumOff val="15000"/>
                </a:schemeClr>
              </a:solidFill>
            </a:rPr>
            <a:t>Pattiruhu</a:t>
          </a:r>
          <a:r>
            <a:rPr lang="en-IN" dirty="0">
              <a:solidFill>
                <a:schemeClr val="bg1">
                  <a:lumMod val="85000"/>
                  <a:lumOff val="15000"/>
                </a:schemeClr>
              </a:solidFill>
            </a:rPr>
            <a:t>, J.R. (2020). Effect of motivation, leadership, and organizational culture on satisfaction and employee performance. </a:t>
          </a:r>
          <a:r>
            <a:rPr lang="en-IN" i="1" dirty="0">
              <a:solidFill>
                <a:schemeClr val="bg1">
                  <a:lumMod val="85000"/>
                  <a:lumOff val="15000"/>
                </a:schemeClr>
              </a:solidFill>
            </a:rPr>
            <a:t>The Journal of Asian Finance, Economics and Business</a:t>
          </a:r>
          <a:r>
            <a:rPr lang="en-IN" dirty="0">
              <a:solidFill>
                <a:schemeClr val="bg1">
                  <a:lumMod val="85000"/>
                  <a:lumOff val="15000"/>
                </a:schemeClr>
              </a:solidFill>
            </a:rPr>
            <a:t>, </a:t>
          </a:r>
          <a:r>
            <a:rPr lang="en-IN" i="1" dirty="0">
              <a:solidFill>
                <a:schemeClr val="bg1">
                  <a:lumMod val="85000"/>
                  <a:lumOff val="15000"/>
                </a:schemeClr>
              </a:solidFill>
            </a:rPr>
            <a:t>7</a:t>
          </a:r>
          <a:r>
            <a:rPr lang="en-IN" dirty="0">
              <a:solidFill>
                <a:schemeClr val="bg1">
                  <a:lumMod val="85000"/>
                  <a:lumOff val="15000"/>
                </a:schemeClr>
              </a:solidFill>
            </a:rPr>
            <a:t>(8), pp.577-588.</a:t>
          </a:r>
          <a:endParaRPr lang="en-US" dirty="0">
            <a:solidFill>
              <a:schemeClr val="bg1">
                <a:lumMod val="85000"/>
                <a:lumOff val="15000"/>
              </a:schemeClr>
            </a:solidFill>
          </a:endParaRPr>
        </a:p>
      </dgm:t>
    </dgm:pt>
    <dgm:pt modelId="{ED64FBA7-1178-4DA6-97C4-8EFB98094EA4}" type="parTrans" cxnId="{1FCAC231-53B3-4144-8301-1C9F9438D018}">
      <dgm:prSet/>
      <dgm:spPr/>
      <dgm:t>
        <a:bodyPr/>
        <a:lstStyle/>
        <a:p>
          <a:endParaRPr lang="en-US"/>
        </a:p>
      </dgm:t>
    </dgm:pt>
    <dgm:pt modelId="{1BFB69D8-5ED4-464E-AFE2-70BE87834636}" type="sibTrans" cxnId="{1FCAC231-53B3-4144-8301-1C9F9438D018}">
      <dgm:prSet/>
      <dgm:spPr/>
      <dgm:t>
        <a:bodyPr/>
        <a:lstStyle/>
        <a:p>
          <a:endParaRPr lang="en-US"/>
        </a:p>
      </dgm:t>
    </dgm:pt>
    <dgm:pt modelId="{69B036A8-F01C-4B35-835B-EE08C9E6D0A2}">
      <dgm:prSet/>
      <dgm:spPr/>
      <dgm:t>
        <a:bodyPr/>
        <a:lstStyle/>
        <a:p>
          <a:r>
            <a:rPr lang="en-GB" dirty="0" err="1">
              <a:solidFill>
                <a:schemeClr val="bg1">
                  <a:lumMod val="85000"/>
                  <a:lumOff val="15000"/>
                </a:schemeClr>
              </a:solidFill>
            </a:rPr>
            <a:t>Pratiwi</a:t>
          </a:r>
          <a:r>
            <a:rPr lang="en-GB" dirty="0">
              <a:solidFill>
                <a:schemeClr val="bg1">
                  <a:lumMod val="85000"/>
                  <a:lumOff val="15000"/>
                </a:schemeClr>
              </a:solidFill>
            </a:rPr>
            <a:t>, R., Nugroho, M., Prabowo, H. and </a:t>
          </a:r>
          <a:r>
            <a:rPr lang="en-GB" dirty="0" err="1">
              <a:solidFill>
                <a:schemeClr val="bg1">
                  <a:lumMod val="85000"/>
                  <a:lumOff val="15000"/>
                </a:schemeClr>
              </a:solidFill>
            </a:rPr>
            <a:t>Yusroni</a:t>
          </a:r>
          <a:r>
            <a:rPr lang="en-GB" dirty="0">
              <a:solidFill>
                <a:schemeClr val="bg1">
                  <a:lumMod val="85000"/>
                  <a:lumOff val="15000"/>
                </a:schemeClr>
              </a:solidFill>
            </a:rPr>
            <a:t>, N. (2022). The Role of Coercive Intellectual Leadership in Improving the Performance of Study Programs Through 6C Characters of Lecturers in Central Java. </a:t>
          </a:r>
          <a:r>
            <a:rPr lang="en-GB" i="1" dirty="0">
              <a:solidFill>
                <a:schemeClr val="bg1">
                  <a:lumMod val="85000"/>
                  <a:lumOff val="15000"/>
                </a:schemeClr>
              </a:solidFill>
            </a:rPr>
            <a:t>International Journal of Social Science and Business</a:t>
          </a:r>
          <a:r>
            <a:rPr lang="en-GB" dirty="0">
              <a:solidFill>
                <a:schemeClr val="bg1">
                  <a:lumMod val="85000"/>
                  <a:lumOff val="15000"/>
                </a:schemeClr>
              </a:solidFill>
            </a:rPr>
            <a:t>, </a:t>
          </a:r>
          <a:r>
            <a:rPr lang="en-GB" i="1" dirty="0">
              <a:solidFill>
                <a:schemeClr val="bg1">
                  <a:lumMod val="85000"/>
                  <a:lumOff val="15000"/>
                </a:schemeClr>
              </a:solidFill>
            </a:rPr>
            <a:t>6</a:t>
          </a:r>
          <a:r>
            <a:rPr lang="en-GB" dirty="0">
              <a:solidFill>
                <a:schemeClr val="bg1">
                  <a:lumMod val="85000"/>
                  <a:lumOff val="15000"/>
                </a:schemeClr>
              </a:solidFill>
            </a:rPr>
            <a:t>(2).</a:t>
          </a:r>
          <a:endParaRPr lang="en-US" dirty="0">
            <a:solidFill>
              <a:schemeClr val="bg1">
                <a:lumMod val="85000"/>
                <a:lumOff val="15000"/>
              </a:schemeClr>
            </a:solidFill>
          </a:endParaRPr>
        </a:p>
      </dgm:t>
    </dgm:pt>
    <dgm:pt modelId="{B5325599-4F04-40CF-9AEA-8CBA223223B6}" type="parTrans" cxnId="{9127E352-D3B1-442A-82F3-ACC0A297AABB}">
      <dgm:prSet/>
      <dgm:spPr/>
      <dgm:t>
        <a:bodyPr/>
        <a:lstStyle/>
        <a:p>
          <a:endParaRPr lang="en-US"/>
        </a:p>
      </dgm:t>
    </dgm:pt>
    <dgm:pt modelId="{EB7A8C4A-C788-4A4A-88CA-B1715715B538}" type="sibTrans" cxnId="{9127E352-D3B1-442A-82F3-ACC0A297AABB}">
      <dgm:prSet/>
      <dgm:spPr/>
      <dgm:t>
        <a:bodyPr/>
        <a:lstStyle/>
        <a:p>
          <a:endParaRPr lang="en-US"/>
        </a:p>
      </dgm:t>
    </dgm:pt>
    <dgm:pt modelId="{068C7F99-6C96-46A7-905B-1FEFABA1CC1A}">
      <dgm:prSet/>
      <dgm:spPr/>
      <dgm:t>
        <a:bodyPr/>
        <a:lstStyle/>
        <a:p>
          <a:r>
            <a:rPr lang="en-GB" dirty="0" err="1">
              <a:solidFill>
                <a:schemeClr val="bg1">
                  <a:lumMod val="85000"/>
                  <a:lumOff val="15000"/>
                </a:schemeClr>
              </a:solidFill>
            </a:rPr>
            <a:t>Saputra</a:t>
          </a:r>
          <a:r>
            <a:rPr lang="en-GB" dirty="0">
              <a:solidFill>
                <a:schemeClr val="bg1">
                  <a:lumMod val="85000"/>
                  <a:lumOff val="15000"/>
                </a:schemeClr>
              </a:solidFill>
            </a:rPr>
            <a:t>, F. and </a:t>
          </a:r>
          <a:r>
            <a:rPr lang="en-GB" dirty="0" err="1">
              <a:solidFill>
                <a:schemeClr val="bg1">
                  <a:lumMod val="85000"/>
                  <a:lumOff val="15000"/>
                </a:schemeClr>
              </a:solidFill>
            </a:rPr>
            <a:t>Mahaputra</a:t>
          </a:r>
          <a:r>
            <a:rPr lang="en-GB" dirty="0">
              <a:solidFill>
                <a:schemeClr val="bg1">
                  <a:lumMod val="85000"/>
                  <a:lumOff val="15000"/>
                </a:schemeClr>
              </a:solidFill>
            </a:rPr>
            <a:t>, M.R. (2022) EFFECT OF JOB SATISFACTION, EMPLOYEE LOYALTY AND EMPLOYEE COMMITMENT ON LEADERSHIP STYLE (HUMAN RESOURCE LITERATURE STUDY). </a:t>
          </a:r>
          <a:r>
            <a:rPr lang="en-GB" i="1" dirty="0" err="1">
              <a:solidFill>
                <a:schemeClr val="bg1">
                  <a:lumMod val="85000"/>
                  <a:lumOff val="15000"/>
                </a:schemeClr>
              </a:solidFill>
            </a:rPr>
            <a:t>Dinasti</a:t>
          </a:r>
          <a:r>
            <a:rPr lang="en-GB" i="1" dirty="0">
              <a:solidFill>
                <a:schemeClr val="bg1">
                  <a:lumMod val="85000"/>
                  <a:lumOff val="15000"/>
                </a:schemeClr>
              </a:solidFill>
            </a:rPr>
            <a:t> International Journal of Management Science</a:t>
          </a:r>
          <a:r>
            <a:rPr lang="en-GB" dirty="0">
              <a:solidFill>
                <a:schemeClr val="bg1">
                  <a:lumMod val="85000"/>
                  <a:lumOff val="15000"/>
                </a:schemeClr>
              </a:solidFill>
            </a:rPr>
            <a:t>, </a:t>
          </a:r>
          <a:r>
            <a:rPr lang="en-GB" i="1" dirty="0">
              <a:solidFill>
                <a:schemeClr val="bg1">
                  <a:lumMod val="85000"/>
                  <a:lumOff val="15000"/>
                </a:schemeClr>
              </a:solidFill>
            </a:rPr>
            <a:t>3</a:t>
          </a:r>
          <a:r>
            <a:rPr lang="en-GB" dirty="0">
              <a:solidFill>
                <a:schemeClr val="bg1">
                  <a:lumMod val="85000"/>
                  <a:lumOff val="15000"/>
                </a:schemeClr>
              </a:solidFill>
            </a:rPr>
            <a:t>(4), pp.762-772.</a:t>
          </a:r>
          <a:endParaRPr lang="en-US" dirty="0">
            <a:solidFill>
              <a:schemeClr val="bg1">
                <a:lumMod val="85000"/>
                <a:lumOff val="15000"/>
              </a:schemeClr>
            </a:solidFill>
          </a:endParaRPr>
        </a:p>
      </dgm:t>
    </dgm:pt>
    <dgm:pt modelId="{2CFD3D27-93B0-490A-964A-C7AF13D5DD92}" type="parTrans" cxnId="{B9832972-CF01-4B1A-A420-EA418E534A25}">
      <dgm:prSet/>
      <dgm:spPr/>
      <dgm:t>
        <a:bodyPr/>
        <a:lstStyle/>
        <a:p>
          <a:endParaRPr lang="en-US"/>
        </a:p>
      </dgm:t>
    </dgm:pt>
    <dgm:pt modelId="{2BF9D0A1-DE23-43BC-953B-43459F6F222A}" type="sibTrans" cxnId="{B9832972-CF01-4B1A-A420-EA418E534A25}">
      <dgm:prSet/>
      <dgm:spPr/>
      <dgm:t>
        <a:bodyPr/>
        <a:lstStyle/>
        <a:p>
          <a:endParaRPr lang="en-US"/>
        </a:p>
      </dgm:t>
    </dgm:pt>
    <dgm:pt modelId="{F3C2D4A0-F384-429F-AED3-A0F5C21D71C4}">
      <dgm:prSet/>
      <dgm:spPr/>
      <dgm:t>
        <a:bodyPr/>
        <a:lstStyle/>
        <a:p>
          <a:r>
            <a:rPr lang="en-GB" dirty="0" err="1">
              <a:solidFill>
                <a:schemeClr val="bg1">
                  <a:lumMod val="85000"/>
                  <a:lumOff val="15000"/>
                </a:schemeClr>
              </a:solidFill>
            </a:rPr>
            <a:t>Stalph</a:t>
          </a:r>
          <a:r>
            <a:rPr lang="en-GB" dirty="0">
              <a:solidFill>
                <a:schemeClr val="bg1">
                  <a:lumMod val="85000"/>
                  <a:lumOff val="15000"/>
                </a:schemeClr>
              </a:solidFill>
            </a:rPr>
            <a:t>, F. (2020) Evolving data teams: Tensions between organisational structure and professional subculture. </a:t>
          </a:r>
          <a:r>
            <a:rPr lang="en-GB" i="1" dirty="0">
              <a:solidFill>
                <a:schemeClr val="bg1">
                  <a:lumMod val="85000"/>
                  <a:lumOff val="15000"/>
                </a:schemeClr>
              </a:solidFill>
            </a:rPr>
            <a:t>Big Data &amp; Society</a:t>
          </a:r>
          <a:r>
            <a:rPr lang="en-GB" dirty="0">
              <a:solidFill>
                <a:schemeClr val="bg1">
                  <a:lumMod val="85000"/>
                  <a:lumOff val="15000"/>
                </a:schemeClr>
              </a:solidFill>
            </a:rPr>
            <a:t>, </a:t>
          </a:r>
          <a:r>
            <a:rPr lang="en-GB" i="1" dirty="0">
              <a:solidFill>
                <a:schemeClr val="bg1">
                  <a:lumMod val="85000"/>
                  <a:lumOff val="15000"/>
                </a:schemeClr>
              </a:solidFill>
            </a:rPr>
            <a:t>7</a:t>
          </a:r>
          <a:r>
            <a:rPr lang="en-GB" dirty="0">
              <a:solidFill>
                <a:schemeClr val="bg1">
                  <a:lumMod val="85000"/>
                  <a:lumOff val="15000"/>
                </a:schemeClr>
              </a:solidFill>
            </a:rPr>
            <a:t>(1), p.2053951720919964.</a:t>
          </a:r>
          <a:endParaRPr lang="en-US" dirty="0">
            <a:solidFill>
              <a:schemeClr val="bg1">
                <a:lumMod val="85000"/>
                <a:lumOff val="15000"/>
              </a:schemeClr>
            </a:solidFill>
          </a:endParaRPr>
        </a:p>
      </dgm:t>
    </dgm:pt>
    <dgm:pt modelId="{96E1FBFF-CB1B-4BA1-B622-89C427CA55D1}" type="parTrans" cxnId="{D94E632C-7BB7-4048-A225-DD33A079FCF4}">
      <dgm:prSet/>
      <dgm:spPr/>
      <dgm:t>
        <a:bodyPr/>
        <a:lstStyle/>
        <a:p>
          <a:endParaRPr lang="en-US"/>
        </a:p>
      </dgm:t>
    </dgm:pt>
    <dgm:pt modelId="{D78E6C21-204A-46C9-B287-838FAE631CA0}" type="sibTrans" cxnId="{D94E632C-7BB7-4048-A225-DD33A079FCF4}">
      <dgm:prSet/>
      <dgm:spPr/>
      <dgm:t>
        <a:bodyPr/>
        <a:lstStyle/>
        <a:p>
          <a:endParaRPr lang="en-US"/>
        </a:p>
      </dgm:t>
    </dgm:pt>
    <dgm:pt modelId="{7491F39B-D490-4246-A512-101EE0FB87BB}">
      <dgm:prSet/>
      <dgm:spPr/>
      <dgm:t>
        <a:bodyPr/>
        <a:lstStyle/>
        <a:p>
          <a:r>
            <a:rPr lang="en-GB" dirty="0" err="1">
              <a:solidFill>
                <a:schemeClr val="bg1">
                  <a:lumMod val="85000"/>
                  <a:lumOff val="15000"/>
                </a:schemeClr>
              </a:solidFill>
            </a:rPr>
            <a:t>Strazovska</a:t>
          </a:r>
          <a:r>
            <a:rPr lang="en-GB" dirty="0">
              <a:solidFill>
                <a:schemeClr val="bg1">
                  <a:lumMod val="85000"/>
                  <a:lumOff val="15000"/>
                </a:schemeClr>
              </a:solidFill>
            </a:rPr>
            <a:t>, L. and </a:t>
          </a:r>
          <a:r>
            <a:rPr lang="en-GB" dirty="0" err="1">
              <a:solidFill>
                <a:schemeClr val="bg1">
                  <a:lumMod val="85000"/>
                  <a:lumOff val="15000"/>
                </a:schemeClr>
              </a:solidFill>
            </a:rPr>
            <a:t>Sulikova</a:t>
          </a:r>
          <a:r>
            <a:rPr lang="en-GB" dirty="0">
              <a:solidFill>
                <a:schemeClr val="bg1">
                  <a:lumMod val="85000"/>
                  <a:lumOff val="15000"/>
                </a:schemeClr>
              </a:solidFill>
            </a:rPr>
            <a:t>, R. (2019) The importance of ethical behaviour in a global business environment. In </a:t>
          </a:r>
          <a:r>
            <a:rPr lang="en-GB" i="1" dirty="0">
              <a:solidFill>
                <a:schemeClr val="bg1">
                  <a:lumMod val="85000"/>
                  <a:lumOff val="15000"/>
                </a:schemeClr>
              </a:solidFill>
            </a:rPr>
            <a:t>Cross-Cultural Business Conference 2019</a:t>
          </a:r>
          <a:r>
            <a:rPr lang="en-GB" dirty="0">
              <a:solidFill>
                <a:schemeClr val="bg1">
                  <a:lumMod val="85000"/>
                  <a:lumOff val="15000"/>
                </a:schemeClr>
              </a:solidFill>
            </a:rPr>
            <a:t> (p. 335</a:t>
          </a:r>
          <a:r>
            <a:rPr lang="en-GB" dirty="0"/>
            <a:t>).</a:t>
          </a:r>
          <a:endParaRPr lang="en-US" dirty="0"/>
        </a:p>
      </dgm:t>
    </dgm:pt>
    <dgm:pt modelId="{38DAF591-81FD-4BA8-98E8-DBE46F4C5144}" type="parTrans" cxnId="{29D8E1BB-A9CB-4FA9-A2BD-5DEC54E1103E}">
      <dgm:prSet/>
      <dgm:spPr/>
      <dgm:t>
        <a:bodyPr/>
        <a:lstStyle/>
        <a:p>
          <a:endParaRPr lang="en-US"/>
        </a:p>
      </dgm:t>
    </dgm:pt>
    <dgm:pt modelId="{793F0B87-91EB-4C75-90D6-311311A1DA9C}" type="sibTrans" cxnId="{29D8E1BB-A9CB-4FA9-A2BD-5DEC54E1103E}">
      <dgm:prSet/>
      <dgm:spPr/>
      <dgm:t>
        <a:bodyPr/>
        <a:lstStyle/>
        <a:p>
          <a:endParaRPr lang="en-US"/>
        </a:p>
      </dgm:t>
    </dgm:pt>
    <dgm:pt modelId="{E7198BD8-1CEE-4012-97D2-47904EA607B1}">
      <dgm:prSet/>
      <dgm:spPr/>
      <dgm:t>
        <a:bodyPr/>
        <a:lstStyle/>
        <a:p>
          <a:r>
            <a:rPr lang="en-GB" dirty="0" err="1">
              <a:solidFill>
                <a:schemeClr val="bg1">
                  <a:lumMod val="85000"/>
                  <a:lumOff val="15000"/>
                </a:schemeClr>
              </a:solidFill>
            </a:rPr>
            <a:t>Wickens</a:t>
          </a:r>
          <a:r>
            <a:rPr lang="en-GB" dirty="0">
              <a:solidFill>
                <a:schemeClr val="bg1">
                  <a:lumMod val="85000"/>
                  <a:lumOff val="15000"/>
                </a:schemeClr>
              </a:solidFill>
            </a:rPr>
            <a:t>, Z. (2021) </a:t>
          </a:r>
          <a:r>
            <a:rPr lang="en-IN" i="1" dirty="0">
              <a:solidFill>
                <a:schemeClr val="bg1">
                  <a:lumMod val="85000"/>
                  <a:lumOff val="15000"/>
                </a:schemeClr>
              </a:solidFill>
            </a:rPr>
            <a:t>Asda unveils hybrid working model</a:t>
          </a:r>
          <a:r>
            <a:rPr lang="en-IN" dirty="0">
              <a:solidFill>
                <a:schemeClr val="bg1">
                  <a:lumMod val="85000"/>
                  <a:lumOff val="15000"/>
                </a:schemeClr>
              </a:solidFill>
            </a:rPr>
            <a:t> Available at: https://employeebenefits.co.uk/asda-unveils-hybrid-working-model/ (Accessed 17 October 2022</a:t>
          </a:r>
          <a:r>
            <a:rPr lang="en-IN" dirty="0"/>
            <a:t>)</a:t>
          </a:r>
          <a:endParaRPr lang="en-US" dirty="0"/>
        </a:p>
      </dgm:t>
    </dgm:pt>
    <dgm:pt modelId="{05041772-22CC-4957-B8B0-06607F6425DB}" type="parTrans" cxnId="{A70EB559-A898-4618-A8BB-C12373514835}">
      <dgm:prSet/>
      <dgm:spPr/>
      <dgm:t>
        <a:bodyPr/>
        <a:lstStyle/>
        <a:p>
          <a:endParaRPr lang="en-US"/>
        </a:p>
      </dgm:t>
    </dgm:pt>
    <dgm:pt modelId="{9D93BEB1-C640-4C5C-9816-3A4604EC06A7}" type="sibTrans" cxnId="{A70EB559-A898-4618-A8BB-C12373514835}">
      <dgm:prSet/>
      <dgm:spPr/>
      <dgm:t>
        <a:bodyPr/>
        <a:lstStyle/>
        <a:p>
          <a:endParaRPr lang="en-US"/>
        </a:p>
      </dgm:t>
    </dgm:pt>
    <dgm:pt modelId="{67F19135-C2CA-41E0-AE59-F09379CA9572}" type="pres">
      <dgm:prSet presAssocID="{F5496FD0-FCE8-4ADC-93FC-200A8F5139DA}" presName="diagram" presStyleCnt="0">
        <dgm:presLayoutVars>
          <dgm:dir/>
          <dgm:resizeHandles val="exact"/>
        </dgm:presLayoutVars>
      </dgm:prSet>
      <dgm:spPr/>
    </dgm:pt>
    <dgm:pt modelId="{8BA51115-0C03-4DE3-8313-6E1878160987}" type="pres">
      <dgm:prSet presAssocID="{5E78533E-0416-4A34-9D45-294DFB0E564A}" presName="node" presStyleLbl="node1" presStyleIdx="0" presStyleCnt="14">
        <dgm:presLayoutVars>
          <dgm:bulletEnabled val="1"/>
        </dgm:presLayoutVars>
      </dgm:prSet>
      <dgm:spPr/>
    </dgm:pt>
    <dgm:pt modelId="{48BFA40E-E687-4BA5-901A-6E3D0C00D261}" type="pres">
      <dgm:prSet presAssocID="{40C0A280-CFB3-453C-861A-95F4CC9C9A61}" presName="sibTrans" presStyleCnt="0"/>
      <dgm:spPr/>
    </dgm:pt>
    <dgm:pt modelId="{2DEB5C94-FA5A-4F4B-8EBC-966B203B6097}" type="pres">
      <dgm:prSet presAssocID="{0360D6D0-FC00-483B-938B-28473106E716}" presName="node" presStyleLbl="node1" presStyleIdx="1" presStyleCnt="14">
        <dgm:presLayoutVars>
          <dgm:bulletEnabled val="1"/>
        </dgm:presLayoutVars>
      </dgm:prSet>
      <dgm:spPr/>
    </dgm:pt>
    <dgm:pt modelId="{785AA331-EC4A-4BAD-B94B-3A7E9ED2BA06}" type="pres">
      <dgm:prSet presAssocID="{4EFFB233-5400-4F83-8115-8CAB5CB566E0}" presName="sibTrans" presStyleCnt="0"/>
      <dgm:spPr/>
    </dgm:pt>
    <dgm:pt modelId="{37E398A2-54A9-4A93-9844-7ABCA3499000}" type="pres">
      <dgm:prSet presAssocID="{2EFDB247-265A-454E-BB88-DB9C855E11F5}" presName="node" presStyleLbl="node1" presStyleIdx="2" presStyleCnt="14">
        <dgm:presLayoutVars>
          <dgm:bulletEnabled val="1"/>
        </dgm:presLayoutVars>
      </dgm:prSet>
      <dgm:spPr/>
    </dgm:pt>
    <dgm:pt modelId="{FC46130B-6359-48DF-81D0-58C1B4F4270E}" type="pres">
      <dgm:prSet presAssocID="{25D8D2D2-1BF7-4173-9C38-B08F2B6C0A8D}" presName="sibTrans" presStyleCnt="0"/>
      <dgm:spPr/>
    </dgm:pt>
    <dgm:pt modelId="{92E2A753-6263-417C-BEEB-6D198C1F400F}" type="pres">
      <dgm:prSet presAssocID="{E5F513E9-3A21-4137-80E0-6FF305B5C849}" presName="node" presStyleLbl="node1" presStyleIdx="3" presStyleCnt="14">
        <dgm:presLayoutVars>
          <dgm:bulletEnabled val="1"/>
        </dgm:presLayoutVars>
      </dgm:prSet>
      <dgm:spPr/>
    </dgm:pt>
    <dgm:pt modelId="{4840C1D3-34FE-4ECD-9D5C-BED631217126}" type="pres">
      <dgm:prSet presAssocID="{B522A6E3-CAEE-4EA3-8A94-6A57FB777260}" presName="sibTrans" presStyleCnt="0"/>
      <dgm:spPr/>
    </dgm:pt>
    <dgm:pt modelId="{54947929-5764-44B8-8082-7D60709416EF}" type="pres">
      <dgm:prSet presAssocID="{B6938E37-8D5A-4B33-9C07-1856095BE598}" presName="node" presStyleLbl="node1" presStyleIdx="4" presStyleCnt="14">
        <dgm:presLayoutVars>
          <dgm:bulletEnabled val="1"/>
        </dgm:presLayoutVars>
      </dgm:prSet>
      <dgm:spPr/>
    </dgm:pt>
    <dgm:pt modelId="{13FC75BA-72EF-4218-AE1D-CCDF90D5B9CE}" type="pres">
      <dgm:prSet presAssocID="{D074F4AC-53C4-4CD5-BECE-87D9FD7150A8}" presName="sibTrans" presStyleCnt="0"/>
      <dgm:spPr/>
    </dgm:pt>
    <dgm:pt modelId="{109C92B4-5D1B-4ED4-BE6B-5CCAE761DB63}" type="pres">
      <dgm:prSet presAssocID="{67C64870-A15A-4A8F-AFC4-142368F1E38D}" presName="node" presStyleLbl="node1" presStyleIdx="5" presStyleCnt="14">
        <dgm:presLayoutVars>
          <dgm:bulletEnabled val="1"/>
        </dgm:presLayoutVars>
      </dgm:prSet>
      <dgm:spPr/>
    </dgm:pt>
    <dgm:pt modelId="{FD0932D1-4E70-4DB8-8DC9-3B639E1E2F7C}" type="pres">
      <dgm:prSet presAssocID="{0273CD80-E0EB-4A56-99B1-E19E5284B2F7}" presName="sibTrans" presStyleCnt="0"/>
      <dgm:spPr/>
    </dgm:pt>
    <dgm:pt modelId="{98DFA803-8EE8-4946-8CE4-46031625CA04}" type="pres">
      <dgm:prSet presAssocID="{C20E5A0B-0732-4412-8B1A-1F2FAFEE1414}" presName="node" presStyleLbl="node1" presStyleIdx="6" presStyleCnt="14">
        <dgm:presLayoutVars>
          <dgm:bulletEnabled val="1"/>
        </dgm:presLayoutVars>
      </dgm:prSet>
      <dgm:spPr/>
    </dgm:pt>
    <dgm:pt modelId="{591E5AA0-E44A-4D3F-B9A9-D47D02B20941}" type="pres">
      <dgm:prSet presAssocID="{8A34A77F-E87A-452F-AEAB-71037D34F265}" presName="sibTrans" presStyleCnt="0"/>
      <dgm:spPr/>
    </dgm:pt>
    <dgm:pt modelId="{658D5796-1B83-4B92-A51F-DAD2BAC9549A}" type="pres">
      <dgm:prSet presAssocID="{590695F5-C595-4F09-A80D-3F8C8E211F2F}" presName="node" presStyleLbl="node1" presStyleIdx="7" presStyleCnt="14">
        <dgm:presLayoutVars>
          <dgm:bulletEnabled val="1"/>
        </dgm:presLayoutVars>
      </dgm:prSet>
      <dgm:spPr/>
    </dgm:pt>
    <dgm:pt modelId="{357A8F54-0299-46B7-87E0-020C3E07B633}" type="pres">
      <dgm:prSet presAssocID="{42697F83-9C7F-498A-AF72-80DAFA2AC93F}" presName="sibTrans" presStyleCnt="0"/>
      <dgm:spPr/>
    </dgm:pt>
    <dgm:pt modelId="{EE85C2D1-FBD9-4DA1-8DA1-61B9A1D7C6A5}" type="pres">
      <dgm:prSet presAssocID="{CE812871-72B9-4D50-B17C-0C9BFF929A1F}" presName="node" presStyleLbl="node1" presStyleIdx="8" presStyleCnt="14">
        <dgm:presLayoutVars>
          <dgm:bulletEnabled val="1"/>
        </dgm:presLayoutVars>
      </dgm:prSet>
      <dgm:spPr/>
    </dgm:pt>
    <dgm:pt modelId="{C8719FB5-E1D7-4271-A9BC-CAF53C951411}" type="pres">
      <dgm:prSet presAssocID="{1BFB69D8-5ED4-464E-AFE2-70BE87834636}" presName="sibTrans" presStyleCnt="0"/>
      <dgm:spPr/>
    </dgm:pt>
    <dgm:pt modelId="{93C56C09-6CF6-4B45-AD50-85E44CFD45F5}" type="pres">
      <dgm:prSet presAssocID="{69B036A8-F01C-4B35-835B-EE08C9E6D0A2}" presName="node" presStyleLbl="node1" presStyleIdx="9" presStyleCnt="14">
        <dgm:presLayoutVars>
          <dgm:bulletEnabled val="1"/>
        </dgm:presLayoutVars>
      </dgm:prSet>
      <dgm:spPr/>
    </dgm:pt>
    <dgm:pt modelId="{227905BC-E8F8-43E3-BC04-6EC9D5C262C3}" type="pres">
      <dgm:prSet presAssocID="{EB7A8C4A-C788-4A4A-88CA-B1715715B538}" presName="sibTrans" presStyleCnt="0"/>
      <dgm:spPr/>
    </dgm:pt>
    <dgm:pt modelId="{393DEDB5-9402-4E6C-810E-672DEE4A1B4E}" type="pres">
      <dgm:prSet presAssocID="{068C7F99-6C96-46A7-905B-1FEFABA1CC1A}" presName="node" presStyleLbl="node1" presStyleIdx="10" presStyleCnt="14">
        <dgm:presLayoutVars>
          <dgm:bulletEnabled val="1"/>
        </dgm:presLayoutVars>
      </dgm:prSet>
      <dgm:spPr/>
    </dgm:pt>
    <dgm:pt modelId="{5184BDF9-D80F-4BAB-BF8E-CC1FE33C3072}" type="pres">
      <dgm:prSet presAssocID="{2BF9D0A1-DE23-43BC-953B-43459F6F222A}" presName="sibTrans" presStyleCnt="0"/>
      <dgm:spPr/>
    </dgm:pt>
    <dgm:pt modelId="{0F0011A7-901B-405A-A093-A901A1B99F86}" type="pres">
      <dgm:prSet presAssocID="{F3C2D4A0-F384-429F-AED3-A0F5C21D71C4}" presName="node" presStyleLbl="node1" presStyleIdx="11" presStyleCnt="14">
        <dgm:presLayoutVars>
          <dgm:bulletEnabled val="1"/>
        </dgm:presLayoutVars>
      </dgm:prSet>
      <dgm:spPr/>
    </dgm:pt>
    <dgm:pt modelId="{9C8FBD18-829D-4227-8B9C-3D56CC4FD246}" type="pres">
      <dgm:prSet presAssocID="{D78E6C21-204A-46C9-B287-838FAE631CA0}" presName="sibTrans" presStyleCnt="0"/>
      <dgm:spPr/>
    </dgm:pt>
    <dgm:pt modelId="{318DBE1B-E7CA-4B0C-897F-279D40EDAA81}" type="pres">
      <dgm:prSet presAssocID="{7491F39B-D490-4246-A512-101EE0FB87BB}" presName="node" presStyleLbl="node1" presStyleIdx="12" presStyleCnt="14">
        <dgm:presLayoutVars>
          <dgm:bulletEnabled val="1"/>
        </dgm:presLayoutVars>
      </dgm:prSet>
      <dgm:spPr/>
    </dgm:pt>
    <dgm:pt modelId="{FF85F4D2-EE80-463F-AC5D-FB96238CFBE2}" type="pres">
      <dgm:prSet presAssocID="{793F0B87-91EB-4C75-90D6-311311A1DA9C}" presName="sibTrans" presStyleCnt="0"/>
      <dgm:spPr/>
    </dgm:pt>
    <dgm:pt modelId="{F72B946E-543E-48D7-A209-ECC18FCD2EA1}" type="pres">
      <dgm:prSet presAssocID="{E7198BD8-1CEE-4012-97D2-47904EA607B1}" presName="node" presStyleLbl="node1" presStyleIdx="13" presStyleCnt="14">
        <dgm:presLayoutVars>
          <dgm:bulletEnabled val="1"/>
        </dgm:presLayoutVars>
      </dgm:prSet>
      <dgm:spPr/>
    </dgm:pt>
  </dgm:ptLst>
  <dgm:cxnLst>
    <dgm:cxn modelId="{FABE8100-28BE-422A-A22B-592F0C15F772}" srcId="{F5496FD0-FCE8-4ADC-93FC-200A8F5139DA}" destId="{E5F513E9-3A21-4137-80E0-6FF305B5C849}" srcOrd="3" destOrd="0" parTransId="{8A50B366-C2B8-4772-8433-11B68234F916}" sibTransId="{B522A6E3-CAEE-4EA3-8A94-6A57FB777260}"/>
    <dgm:cxn modelId="{491C7204-EC03-4694-B73B-95E682DF92BD}" type="presOf" srcId="{7491F39B-D490-4246-A512-101EE0FB87BB}" destId="{318DBE1B-E7CA-4B0C-897F-279D40EDAA81}" srcOrd="0" destOrd="0" presId="urn:microsoft.com/office/officeart/2005/8/layout/default"/>
    <dgm:cxn modelId="{F1BB2406-C97F-4797-97EE-64FF3F6B67F0}" srcId="{F5496FD0-FCE8-4ADC-93FC-200A8F5139DA}" destId="{B6938E37-8D5A-4B33-9C07-1856095BE598}" srcOrd="4" destOrd="0" parTransId="{606669AC-D1B7-4959-ABAA-F40402FFF2BB}" sibTransId="{D074F4AC-53C4-4CD5-BECE-87D9FD7150A8}"/>
    <dgm:cxn modelId="{856BF307-3BAB-4A3F-BC3C-65E7D2A1871B}" type="presOf" srcId="{590695F5-C595-4F09-A80D-3F8C8E211F2F}" destId="{658D5796-1B83-4B92-A51F-DAD2BAC9549A}" srcOrd="0" destOrd="0" presId="urn:microsoft.com/office/officeart/2005/8/layout/default"/>
    <dgm:cxn modelId="{CAA8660C-5450-4A1D-8536-DBDF4B572E86}" type="presOf" srcId="{0360D6D0-FC00-483B-938B-28473106E716}" destId="{2DEB5C94-FA5A-4F4B-8EBC-966B203B6097}" srcOrd="0" destOrd="0" presId="urn:microsoft.com/office/officeart/2005/8/layout/default"/>
    <dgm:cxn modelId="{853E7717-583A-4941-9612-0F6E465E445B}" type="presOf" srcId="{068C7F99-6C96-46A7-905B-1FEFABA1CC1A}" destId="{393DEDB5-9402-4E6C-810E-672DEE4A1B4E}" srcOrd="0" destOrd="0" presId="urn:microsoft.com/office/officeart/2005/8/layout/default"/>
    <dgm:cxn modelId="{D94E632C-7BB7-4048-A225-DD33A079FCF4}" srcId="{F5496FD0-FCE8-4ADC-93FC-200A8F5139DA}" destId="{F3C2D4A0-F384-429F-AED3-A0F5C21D71C4}" srcOrd="11" destOrd="0" parTransId="{96E1FBFF-CB1B-4BA1-B622-89C427CA55D1}" sibTransId="{D78E6C21-204A-46C9-B287-838FAE631CA0}"/>
    <dgm:cxn modelId="{4E331E30-4604-468A-A3AE-4CDF4C21574F}" type="presOf" srcId="{F3C2D4A0-F384-429F-AED3-A0F5C21D71C4}" destId="{0F0011A7-901B-405A-A093-A901A1B99F86}" srcOrd="0" destOrd="0" presId="urn:microsoft.com/office/officeart/2005/8/layout/default"/>
    <dgm:cxn modelId="{1FCAC231-53B3-4144-8301-1C9F9438D018}" srcId="{F5496FD0-FCE8-4ADC-93FC-200A8F5139DA}" destId="{CE812871-72B9-4D50-B17C-0C9BFF929A1F}" srcOrd="8" destOrd="0" parTransId="{ED64FBA7-1178-4DA6-97C4-8EFB98094EA4}" sibTransId="{1BFB69D8-5ED4-464E-AFE2-70BE87834636}"/>
    <dgm:cxn modelId="{4DD41F48-ACB2-4E17-B2BB-DE4EFBE44F38}" srcId="{F5496FD0-FCE8-4ADC-93FC-200A8F5139DA}" destId="{590695F5-C595-4F09-A80D-3F8C8E211F2F}" srcOrd="7" destOrd="0" parTransId="{F2384216-27E0-42AE-A2FE-F45525D8B85E}" sibTransId="{42697F83-9C7F-498A-AF72-80DAFA2AC93F}"/>
    <dgm:cxn modelId="{3E509969-3FDB-49ED-9F20-9A4ECE69E7D4}" srcId="{F5496FD0-FCE8-4ADC-93FC-200A8F5139DA}" destId="{0360D6D0-FC00-483B-938B-28473106E716}" srcOrd="1" destOrd="0" parTransId="{58A23C58-2623-4AB7-8E80-2D479F98F9F3}" sibTransId="{4EFFB233-5400-4F83-8115-8CAB5CB566E0}"/>
    <dgm:cxn modelId="{31FDBA4A-1737-4EE1-A75D-6CA16F460F80}" srcId="{F5496FD0-FCE8-4ADC-93FC-200A8F5139DA}" destId="{C20E5A0B-0732-4412-8B1A-1F2FAFEE1414}" srcOrd="6" destOrd="0" parTransId="{98BDB83E-E4A2-489B-8BAF-3F73642C46EA}" sibTransId="{8A34A77F-E87A-452F-AEAB-71037D34F265}"/>
    <dgm:cxn modelId="{42FBAD4E-9623-493F-8499-874730FEDB59}" type="presOf" srcId="{CE812871-72B9-4D50-B17C-0C9BFF929A1F}" destId="{EE85C2D1-FBD9-4DA1-8DA1-61B9A1D7C6A5}" srcOrd="0" destOrd="0" presId="urn:microsoft.com/office/officeart/2005/8/layout/default"/>
    <dgm:cxn modelId="{B9832972-CF01-4B1A-A420-EA418E534A25}" srcId="{F5496FD0-FCE8-4ADC-93FC-200A8F5139DA}" destId="{068C7F99-6C96-46A7-905B-1FEFABA1CC1A}" srcOrd="10" destOrd="0" parTransId="{2CFD3D27-93B0-490A-964A-C7AF13D5DD92}" sibTransId="{2BF9D0A1-DE23-43BC-953B-43459F6F222A}"/>
    <dgm:cxn modelId="{9127E352-D3B1-442A-82F3-ACC0A297AABB}" srcId="{F5496FD0-FCE8-4ADC-93FC-200A8F5139DA}" destId="{69B036A8-F01C-4B35-835B-EE08C9E6D0A2}" srcOrd="9" destOrd="0" parTransId="{B5325599-4F04-40CF-9AEA-8CBA223223B6}" sibTransId="{EB7A8C4A-C788-4A4A-88CA-B1715715B538}"/>
    <dgm:cxn modelId="{A70EB559-A898-4618-A8BB-C12373514835}" srcId="{F5496FD0-FCE8-4ADC-93FC-200A8F5139DA}" destId="{E7198BD8-1CEE-4012-97D2-47904EA607B1}" srcOrd="13" destOrd="0" parTransId="{05041772-22CC-4957-B8B0-06607F6425DB}" sibTransId="{9D93BEB1-C640-4C5C-9816-3A4604EC06A7}"/>
    <dgm:cxn modelId="{100B788B-1DDE-4399-8DF9-23F327E2297E}" type="presOf" srcId="{F5496FD0-FCE8-4ADC-93FC-200A8F5139DA}" destId="{67F19135-C2CA-41E0-AE59-F09379CA9572}" srcOrd="0" destOrd="0" presId="urn:microsoft.com/office/officeart/2005/8/layout/default"/>
    <dgm:cxn modelId="{24491698-A567-49A7-8F32-FA0916F3F4B4}" type="presOf" srcId="{2EFDB247-265A-454E-BB88-DB9C855E11F5}" destId="{37E398A2-54A9-4A93-9844-7ABCA3499000}" srcOrd="0" destOrd="0" presId="urn:microsoft.com/office/officeart/2005/8/layout/default"/>
    <dgm:cxn modelId="{15E9189B-9C17-4C42-A9A4-E0859C951FBB}" type="presOf" srcId="{C20E5A0B-0732-4412-8B1A-1F2FAFEE1414}" destId="{98DFA803-8EE8-4946-8CE4-46031625CA04}" srcOrd="0" destOrd="0" presId="urn:microsoft.com/office/officeart/2005/8/layout/default"/>
    <dgm:cxn modelId="{A26ED4AC-9FCD-49F4-93CC-BDB81DC0344E}" srcId="{F5496FD0-FCE8-4ADC-93FC-200A8F5139DA}" destId="{5E78533E-0416-4A34-9D45-294DFB0E564A}" srcOrd="0" destOrd="0" parTransId="{B05A0F9F-7758-47C1-B4AA-EDE93C906B5A}" sibTransId="{40C0A280-CFB3-453C-861A-95F4CC9C9A61}"/>
    <dgm:cxn modelId="{9ACEC6AE-7312-4CFF-B339-CCE88AFAA3EF}" type="presOf" srcId="{E7198BD8-1CEE-4012-97D2-47904EA607B1}" destId="{F72B946E-543E-48D7-A209-ECC18FCD2EA1}" srcOrd="0" destOrd="0" presId="urn:microsoft.com/office/officeart/2005/8/layout/default"/>
    <dgm:cxn modelId="{0767D8B3-2E2D-4BA6-8377-48F4061E2340}" type="presOf" srcId="{E5F513E9-3A21-4137-80E0-6FF305B5C849}" destId="{92E2A753-6263-417C-BEEB-6D198C1F400F}" srcOrd="0" destOrd="0" presId="urn:microsoft.com/office/officeart/2005/8/layout/default"/>
    <dgm:cxn modelId="{29D8E1BB-A9CB-4FA9-A2BD-5DEC54E1103E}" srcId="{F5496FD0-FCE8-4ADC-93FC-200A8F5139DA}" destId="{7491F39B-D490-4246-A512-101EE0FB87BB}" srcOrd="12" destOrd="0" parTransId="{38DAF591-81FD-4BA8-98E8-DBE46F4C5144}" sibTransId="{793F0B87-91EB-4C75-90D6-311311A1DA9C}"/>
    <dgm:cxn modelId="{684D19D7-4E23-4B74-8352-E18CBA3313F8}" type="presOf" srcId="{5E78533E-0416-4A34-9D45-294DFB0E564A}" destId="{8BA51115-0C03-4DE3-8313-6E1878160987}" srcOrd="0" destOrd="0" presId="urn:microsoft.com/office/officeart/2005/8/layout/default"/>
    <dgm:cxn modelId="{856EA9E8-02AE-4FD5-BEA7-1DA39D45C1C8}" type="presOf" srcId="{67C64870-A15A-4A8F-AFC4-142368F1E38D}" destId="{109C92B4-5D1B-4ED4-BE6B-5CCAE761DB63}" srcOrd="0" destOrd="0" presId="urn:microsoft.com/office/officeart/2005/8/layout/default"/>
    <dgm:cxn modelId="{4A809CEB-0ADB-4603-95E0-CCE07F467BE1}" type="presOf" srcId="{B6938E37-8D5A-4B33-9C07-1856095BE598}" destId="{54947929-5764-44B8-8082-7D60709416EF}" srcOrd="0" destOrd="0" presId="urn:microsoft.com/office/officeart/2005/8/layout/default"/>
    <dgm:cxn modelId="{21B973F3-9706-416D-943D-C5A5166DD2F1}" srcId="{F5496FD0-FCE8-4ADC-93FC-200A8F5139DA}" destId="{67C64870-A15A-4A8F-AFC4-142368F1E38D}" srcOrd="5" destOrd="0" parTransId="{5B73F20A-83FD-419C-910B-D7E9B94E18F9}" sibTransId="{0273CD80-E0EB-4A56-99B1-E19E5284B2F7}"/>
    <dgm:cxn modelId="{93C1BCF8-0B19-4C8B-B5CC-DB24C24F30F7}" type="presOf" srcId="{69B036A8-F01C-4B35-835B-EE08C9E6D0A2}" destId="{93C56C09-6CF6-4B45-AD50-85E44CFD45F5}" srcOrd="0" destOrd="0" presId="urn:microsoft.com/office/officeart/2005/8/layout/default"/>
    <dgm:cxn modelId="{E51F42FB-AE7C-4C08-A00F-5B9CFF1B8C05}" srcId="{F5496FD0-FCE8-4ADC-93FC-200A8F5139DA}" destId="{2EFDB247-265A-454E-BB88-DB9C855E11F5}" srcOrd="2" destOrd="0" parTransId="{9206DFC5-9E87-4C7A-A40F-8F2E1A0EF1C7}" sibTransId="{25D8D2D2-1BF7-4173-9C38-B08F2B6C0A8D}"/>
    <dgm:cxn modelId="{08C22154-D84E-421B-B35F-711B103AB909}" type="presParOf" srcId="{67F19135-C2CA-41E0-AE59-F09379CA9572}" destId="{8BA51115-0C03-4DE3-8313-6E1878160987}" srcOrd="0" destOrd="0" presId="urn:microsoft.com/office/officeart/2005/8/layout/default"/>
    <dgm:cxn modelId="{7F99DD08-0378-4759-98F4-AAB8DDFB8198}" type="presParOf" srcId="{67F19135-C2CA-41E0-AE59-F09379CA9572}" destId="{48BFA40E-E687-4BA5-901A-6E3D0C00D261}" srcOrd="1" destOrd="0" presId="urn:microsoft.com/office/officeart/2005/8/layout/default"/>
    <dgm:cxn modelId="{D488EED8-97E7-45DC-82F9-296D1D69277A}" type="presParOf" srcId="{67F19135-C2CA-41E0-AE59-F09379CA9572}" destId="{2DEB5C94-FA5A-4F4B-8EBC-966B203B6097}" srcOrd="2" destOrd="0" presId="urn:microsoft.com/office/officeart/2005/8/layout/default"/>
    <dgm:cxn modelId="{5FA04A0D-F5A5-4E3F-81D5-D3E940902BEB}" type="presParOf" srcId="{67F19135-C2CA-41E0-AE59-F09379CA9572}" destId="{785AA331-EC4A-4BAD-B94B-3A7E9ED2BA06}" srcOrd="3" destOrd="0" presId="urn:microsoft.com/office/officeart/2005/8/layout/default"/>
    <dgm:cxn modelId="{B8971AD0-F822-435A-88A3-814168DF4166}" type="presParOf" srcId="{67F19135-C2CA-41E0-AE59-F09379CA9572}" destId="{37E398A2-54A9-4A93-9844-7ABCA3499000}" srcOrd="4" destOrd="0" presId="urn:microsoft.com/office/officeart/2005/8/layout/default"/>
    <dgm:cxn modelId="{E26A0F9C-B9E6-43FC-8731-9D5C82AA4BEC}" type="presParOf" srcId="{67F19135-C2CA-41E0-AE59-F09379CA9572}" destId="{FC46130B-6359-48DF-81D0-58C1B4F4270E}" srcOrd="5" destOrd="0" presId="urn:microsoft.com/office/officeart/2005/8/layout/default"/>
    <dgm:cxn modelId="{DE02A651-C95E-4564-9AC2-DFBC4DECA9D8}" type="presParOf" srcId="{67F19135-C2CA-41E0-AE59-F09379CA9572}" destId="{92E2A753-6263-417C-BEEB-6D198C1F400F}" srcOrd="6" destOrd="0" presId="urn:microsoft.com/office/officeart/2005/8/layout/default"/>
    <dgm:cxn modelId="{4CFA5792-B9CF-4148-99C1-2E9DB77134B2}" type="presParOf" srcId="{67F19135-C2CA-41E0-AE59-F09379CA9572}" destId="{4840C1D3-34FE-4ECD-9D5C-BED631217126}" srcOrd="7" destOrd="0" presId="urn:microsoft.com/office/officeart/2005/8/layout/default"/>
    <dgm:cxn modelId="{AC5D9B90-F2E5-47B8-A9B8-777F2C0B5FD6}" type="presParOf" srcId="{67F19135-C2CA-41E0-AE59-F09379CA9572}" destId="{54947929-5764-44B8-8082-7D60709416EF}" srcOrd="8" destOrd="0" presId="urn:microsoft.com/office/officeart/2005/8/layout/default"/>
    <dgm:cxn modelId="{75D22658-7653-4D06-8C62-98968712C44D}" type="presParOf" srcId="{67F19135-C2CA-41E0-AE59-F09379CA9572}" destId="{13FC75BA-72EF-4218-AE1D-CCDF90D5B9CE}" srcOrd="9" destOrd="0" presId="urn:microsoft.com/office/officeart/2005/8/layout/default"/>
    <dgm:cxn modelId="{7D1EBE1B-E15F-4662-BF5E-CEF61D2CC01C}" type="presParOf" srcId="{67F19135-C2CA-41E0-AE59-F09379CA9572}" destId="{109C92B4-5D1B-4ED4-BE6B-5CCAE761DB63}" srcOrd="10" destOrd="0" presId="urn:microsoft.com/office/officeart/2005/8/layout/default"/>
    <dgm:cxn modelId="{E8724C30-CD0A-4FBE-B034-C0D8CAF0A103}" type="presParOf" srcId="{67F19135-C2CA-41E0-AE59-F09379CA9572}" destId="{FD0932D1-4E70-4DB8-8DC9-3B639E1E2F7C}" srcOrd="11" destOrd="0" presId="urn:microsoft.com/office/officeart/2005/8/layout/default"/>
    <dgm:cxn modelId="{5A3387B3-AA59-451A-9106-222B5A0C044E}" type="presParOf" srcId="{67F19135-C2CA-41E0-AE59-F09379CA9572}" destId="{98DFA803-8EE8-4946-8CE4-46031625CA04}" srcOrd="12" destOrd="0" presId="urn:microsoft.com/office/officeart/2005/8/layout/default"/>
    <dgm:cxn modelId="{05508EAF-4858-476C-A3E0-6EEDB1C39EF3}" type="presParOf" srcId="{67F19135-C2CA-41E0-AE59-F09379CA9572}" destId="{591E5AA0-E44A-4D3F-B9A9-D47D02B20941}" srcOrd="13" destOrd="0" presId="urn:microsoft.com/office/officeart/2005/8/layout/default"/>
    <dgm:cxn modelId="{E04065DF-2DEE-435E-AD90-DD65410FB123}" type="presParOf" srcId="{67F19135-C2CA-41E0-AE59-F09379CA9572}" destId="{658D5796-1B83-4B92-A51F-DAD2BAC9549A}" srcOrd="14" destOrd="0" presId="urn:microsoft.com/office/officeart/2005/8/layout/default"/>
    <dgm:cxn modelId="{B4C8D148-965C-470F-97AB-AB35F6516109}" type="presParOf" srcId="{67F19135-C2CA-41E0-AE59-F09379CA9572}" destId="{357A8F54-0299-46B7-87E0-020C3E07B633}" srcOrd="15" destOrd="0" presId="urn:microsoft.com/office/officeart/2005/8/layout/default"/>
    <dgm:cxn modelId="{10365785-4E0D-4790-9FDC-137DB44A87DE}" type="presParOf" srcId="{67F19135-C2CA-41E0-AE59-F09379CA9572}" destId="{EE85C2D1-FBD9-4DA1-8DA1-61B9A1D7C6A5}" srcOrd="16" destOrd="0" presId="urn:microsoft.com/office/officeart/2005/8/layout/default"/>
    <dgm:cxn modelId="{9FA56F73-129C-4544-A9B8-C8D7B872D125}" type="presParOf" srcId="{67F19135-C2CA-41E0-AE59-F09379CA9572}" destId="{C8719FB5-E1D7-4271-A9BC-CAF53C951411}" srcOrd="17" destOrd="0" presId="urn:microsoft.com/office/officeart/2005/8/layout/default"/>
    <dgm:cxn modelId="{64A6F841-0ED5-4942-9053-F4A0C399FF57}" type="presParOf" srcId="{67F19135-C2CA-41E0-AE59-F09379CA9572}" destId="{93C56C09-6CF6-4B45-AD50-85E44CFD45F5}" srcOrd="18" destOrd="0" presId="urn:microsoft.com/office/officeart/2005/8/layout/default"/>
    <dgm:cxn modelId="{4C79B23C-0E0D-44E9-BF96-4A5737E0F85E}" type="presParOf" srcId="{67F19135-C2CA-41E0-AE59-F09379CA9572}" destId="{227905BC-E8F8-43E3-BC04-6EC9D5C262C3}" srcOrd="19" destOrd="0" presId="urn:microsoft.com/office/officeart/2005/8/layout/default"/>
    <dgm:cxn modelId="{B412429B-BF06-411F-BF43-2DF6D1E87A32}" type="presParOf" srcId="{67F19135-C2CA-41E0-AE59-F09379CA9572}" destId="{393DEDB5-9402-4E6C-810E-672DEE4A1B4E}" srcOrd="20" destOrd="0" presId="urn:microsoft.com/office/officeart/2005/8/layout/default"/>
    <dgm:cxn modelId="{00DA5D84-460A-4417-B784-A4F52CB99E7D}" type="presParOf" srcId="{67F19135-C2CA-41E0-AE59-F09379CA9572}" destId="{5184BDF9-D80F-4BAB-BF8E-CC1FE33C3072}" srcOrd="21" destOrd="0" presId="urn:microsoft.com/office/officeart/2005/8/layout/default"/>
    <dgm:cxn modelId="{83BB8AC2-05E3-4888-A3C7-F1279A465B88}" type="presParOf" srcId="{67F19135-C2CA-41E0-AE59-F09379CA9572}" destId="{0F0011A7-901B-405A-A093-A901A1B99F86}" srcOrd="22" destOrd="0" presId="urn:microsoft.com/office/officeart/2005/8/layout/default"/>
    <dgm:cxn modelId="{9586267E-73D2-4F40-9234-30D61EABCF34}" type="presParOf" srcId="{67F19135-C2CA-41E0-AE59-F09379CA9572}" destId="{9C8FBD18-829D-4227-8B9C-3D56CC4FD246}" srcOrd="23" destOrd="0" presId="urn:microsoft.com/office/officeart/2005/8/layout/default"/>
    <dgm:cxn modelId="{316D224F-F50E-44C8-A7D8-A937222F8F41}" type="presParOf" srcId="{67F19135-C2CA-41E0-AE59-F09379CA9572}" destId="{318DBE1B-E7CA-4B0C-897F-279D40EDAA81}" srcOrd="24" destOrd="0" presId="urn:microsoft.com/office/officeart/2005/8/layout/default"/>
    <dgm:cxn modelId="{582A122B-9B6A-477B-8679-EA9582FDC28A}" type="presParOf" srcId="{67F19135-C2CA-41E0-AE59-F09379CA9572}" destId="{FF85F4D2-EE80-463F-AC5D-FB96238CFBE2}" srcOrd="25" destOrd="0" presId="urn:microsoft.com/office/officeart/2005/8/layout/default"/>
    <dgm:cxn modelId="{93C8867F-BDD1-4A14-B2BE-3777ABDDB7D8}" type="presParOf" srcId="{67F19135-C2CA-41E0-AE59-F09379CA9572}" destId="{F72B946E-543E-48D7-A209-ECC18FCD2EA1}" srcOrd="26" destOrd="0" presId="urn:microsoft.com/office/officeart/2005/8/layout/defaul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22F2D-2209-4E21-8598-E9621B615F0A}">
      <dsp:nvSpPr>
        <dsp:cNvPr id="0" name=""/>
        <dsp:cNvSpPr/>
      </dsp:nvSpPr>
      <dsp:spPr>
        <a:xfrm>
          <a:off x="0" y="0"/>
          <a:ext cx="4512988"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8D2FD4-4D26-468F-A139-E936EE9F939C}">
      <dsp:nvSpPr>
        <dsp:cNvPr id="0" name=""/>
        <dsp:cNvSpPr/>
      </dsp:nvSpPr>
      <dsp:spPr>
        <a:xfrm>
          <a:off x="0" y="0"/>
          <a:ext cx="4512988" cy="1658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Human Resource Management is essentially the practice of recruiting, selecting and the managing the employees of an organisation (Chai, 2022). </a:t>
          </a:r>
          <a:endParaRPr lang="en-US" sz="1800" kern="1200"/>
        </a:p>
      </dsp:txBody>
      <dsp:txXfrm>
        <a:off x="0" y="0"/>
        <a:ext cx="4512988" cy="1658968"/>
      </dsp:txXfrm>
    </dsp:sp>
    <dsp:sp modelId="{E6989F0C-32FB-4BB4-BA8D-59F25F5F7534}">
      <dsp:nvSpPr>
        <dsp:cNvPr id="0" name=""/>
        <dsp:cNvSpPr/>
      </dsp:nvSpPr>
      <dsp:spPr>
        <a:xfrm>
          <a:off x="0" y="1658968"/>
          <a:ext cx="4512988"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991C51-957A-4B9C-B779-816EA079BFE8}">
      <dsp:nvSpPr>
        <dsp:cNvPr id="0" name=""/>
        <dsp:cNvSpPr/>
      </dsp:nvSpPr>
      <dsp:spPr>
        <a:xfrm>
          <a:off x="0" y="1658968"/>
          <a:ext cx="4512988" cy="1658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Additionally, other key variables such as leadership approach, managerial activities such as employee regulations, employee retention programs, work design and reward systems play a significant role in facilitating an effective HRM strategy</a:t>
          </a:r>
          <a:endParaRPr lang="en-US" sz="1800" kern="1200"/>
        </a:p>
      </dsp:txBody>
      <dsp:txXfrm>
        <a:off x="0" y="1658968"/>
        <a:ext cx="4512988" cy="16589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DE966-F70B-4F83-B5DF-075D51B14EB0}">
      <dsp:nvSpPr>
        <dsp:cNvPr id="0" name=""/>
        <dsp:cNvSpPr/>
      </dsp:nvSpPr>
      <dsp:spPr>
        <a:xfrm>
          <a:off x="5748" y="665755"/>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2A5396-DC7B-487B-9833-A14C0888E76A}">
      <dsp:nvSpPr>
        <dsp:cNvPr id="0" name=""/>
        <dsp:cNvSpPr/>
      </dsp:nvSpPr>
      <dsp:spPr>
        <a:xfrm>
          <a:off x="463642" y="1100755"/>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Considering the overview of this presentation, it can be concluded that organisational performance has several key determinants such as Employee motivation, retention and engagement</a:t>
          </a:r>
          <a:endParaRPr lang="en-US" sz="1900" kern="1200"/>
        </a:p>
      </dsp:txBody>
      <dsp:txXfrm>
        <a:off x="540287" y="1177400"/>
        <a:ext cx="3967760" cy="2463577"/>
      </dsp:txXfrm>
    </dsp:sp>
    <dsp:sp modelId="{CEA6DE6E-5CA7-4532-B91C-2513AC314C0F}">
      <dsp:nvSpPr>
        <dsp:cNvPr id="0" name=""/>
        <dsp:cNvSpPr/>
      </dsp:nvSpPr>
      <dsp:spPr>
        <a:xfrm>
          <a:off x="5038013" y="456772"/>
          <a:ext cx="4121050" cy="274493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46DB8E-385D-44A0-92E8-BCC9096D037F}">
      <dsp:nvSpPr>
        <dsp:cNvPr id="0" name=""/>
        <dsp:cNvSpPr/>
      </dsp:nvSpPr>
      <dsp:spPr>
        <a:xfrm>
          <a:off x="5495908" y="891772"/>
          <a:ext cx="4121050" cy="274493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It has also been explored certain approaches that can improve the HRM practices</a:t>
          </a:r>
        </a:p>
        <a:p>
          <a:pPr marL="0" lvl="0" indent="0" algn="ctr" defTabSz="844550">
            <a:lnSpc>
              <a:spcPct val="90000"/>
            </a:lnSpc>
            <a:spcBef>
              <a:spcPct val="0"/>
            </a:spcBef>
            <a:spcAft>
              <a:spcPct val="35000"/>
            </a:spcAft>
            <a:buNone/>
          </a:pPr>
          <a:r>
            <a:rPr lang="en-US" sz="1900" kern="1200" dirty="0"/>
            <a:t>At the same </a:t>
          </a:r>
          <a:r>
            <a:rPr lang="en-US" sz="1900" kern="1200" dirty="0" err="1"/>
            <a:t>time,it</a:t>
          </a:r>
          <a:r>
            <a:rPr lang="en-US" sz="1900" kern="1200" dirty="0"/>
            <a:t> has also discussed human resource management activities which play another pivotal role in the creation of an effective management system. </a:t>
          </a:r>
        </a:p>
      </dsp:txBody>
      <dsp:txXfrm>
        <a:off x="5576304" y="972168"/>
        <a:ext cx="3960258" cy="25841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51115-0C03-4DE3-8313-6E1878160987}">
      <dsp:nvSpPr>
        <dsp:cNvPr id="0" name=""/>
        <dsp:cNvSpPr/>
      </dsp:nvSpPr>
      <dsp:spPr>
        <a:xfrm>
          <a:off x="3540" y="507764"/>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solidFill>
                <a:schemeClr val="bg1">
                  <a:lumMod val="95000"/>
                  <a:lumOff val="5000"/>
                </a:schemeClr>
              </a:solidFill>
            </a:rPr>
            <a:t>Apple (2022) </a:t>
          </a:r>
          <a:r>
            <a:rPr lang="en-GB" sz="500" i="1" kern="1200" dirty="0">
              <a:solidFill>
                <a:schemeClr val="bg1">
                  <a:lumMod val="95000"/>
                  <a:lumOff val="5000"/>
                </a:schemeClr>
              </a:solidFill>
            </a:rPr>
            <a:t>UK gender pay report 2021</a:t>
          </a:r>
          <a:r>
            <a:rPr lang="en-GB" sz="500" kern="1200" dirty="0">
              <a:solidFill>
                <a:schemeClr val="bg1">
                  <a:lumMod val="95000"/>
                  <a:lumOff val="5000"/>
                </a:schemeClr>
              </a:solidFill>
            </a:rPr>
            <a:t>. Available at: https://www.apple.com/legal/more-resources/docs/uk-gender-pay-gap-report-2021.pdf (Accessed 8 October 2022).</a:t>
          </a:r>
          <a:endParaRPr lang="en-US" sz="500" kern="1200" dirty="0">
            <a:solidFill>
              <a:schemeClr val="bg1">
                <a:lumMod val="95000"/>
                <a:lumOff val="5000"/>
              </a:schemeClr>
            </a:solidFill>
          </a:endParaRPr>
        </a:p>
      </dsp:txBody>
      <dsp:txXfrm>
        <a:off x="3540" y="507764"/>
        <a:ext cx="1916993" cy="1150195"/>
      </dsp:txXfrm>
    </dsp:sp>
    <dsp:sp modelId="{2DEB5C94-FA5A-4F4B-8EBC-966B203B6097}">
      <dsp:nvSpPr>
        <dsp:cNvPr id="0" name=""/>
        <dsp:cNvSpPr/>
      </dsp:nvSpPr>
      <dsp:spPr>
        <a:xfrm>
          <a:off x="2112233" y="507764"/>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IN" sz="500" kern="1200" dirty="0" err="1">
              <a:solidFill>
                <a:schemeClr val="bg1">
                  <a:lumMod val="85000"/>
                  <a:lumOff val="15000"/>
                </a:schemeClr>
              </a:solidFill>
            </a:rPr>
            <a:t>Beltrán</a:t>
          </a:r>
          <a:r>
            <a:rPr lang="en-IN" sz="500" kern="1200" dirty="0">
              <a:solidFill>
                <a:schemeClr val="bg1">
                  <a:lumMod val="85000"/>
                  <a:lumOff val="15000"/>
                </a:schemeClr>
              </a:solidFill>
            </a:rPr>
            <a:t>-Martín, I. and </a:t>
          </a:r>
          <a:r>
            <a:rPr lang="en-IN" sz="500" kern="1200" dirty="0" err="1">
              <a:solidFill>
                <a:schemeClr val="bg1">
                  <a:lumMod val="85000"/>
                  <a:lumOff val="15000"/>
                </a:schemeClr>
              </a:solidFill>
            </a:rPr>
            <a:t>Bou-Llusar</a:t>
          </a:r>
          <a:r>
            <a:rPr lang="en-IN" sz="500" kern="1200" dirty="0">
              <a:solidFill>
                <a:schemeClr val="bg1">
                  <a:lumMod val="85000"/>
                  <a:lumOff val="15000"/>
                </a:schemeClr>
              </a:solidFill>
            </a:rPr>
            <a:t>, J.C. (2018). Examining the intermediate role of employee abilities, motivation and opportunities to participate in the relationship between HR bundles and employee performance. </a:t>
          </a:r>
          <a:r>
            <a:rPr lang="en-IN" sz="500" i="1" kern="1200" dirty="0">
              <a:solidFill>
                <a:schemeClr val="bg1">
                  <a:lumMod val="85000"/>
                  <a:lumOff val="15000"/>
                </a:schemeClr>
              </a:solidFill>
            </a:rPr>
            <a:t>BRQ Business Research Quarterly</a:t>
          </a:r>
          <a:r>
            <a:rPr lang="en-IN" sz="500" kern="1200" dirty="0">
              <a:solidFill>
                <a:schemeClr val="bg1">
                  <a:lumMod val="85000"/>
                  <a:lumOff val="15000"/>
                </a:schemeClr>
              </a:solidFill>
            </a:rPr>
            <a:t>, </a:t>
          </a:r>
          <a:r>
            <a:rPr lang="en-IN" sz="500" i="1" kern="1200" dirty="0">
              <a:solidFill>
                <a:schemeClr val="bg1">
                  <a:lumMod val="85000"/>
                  <a:lumOff val="15000"/>
                </a:schemeClr>
              </a:solidFill>
            </a:rPr>
            <a:t>21</a:t>
          </a:r>
          <a:r>
            <a:rPr lang="en-IN" sz="500" kern="1200" dirty="0">
              <a:solidFill>
                <a:schemeClr val="bg1">
                  <a:lumMod val="85000"/>
                  <a:lumOff val="15000"/>
                </a:schemeClr>
              </a:solidFill>
            </a:rPr>
            <a:t>(2), pp.99-110.</a:t>
          </a:r>
          <a:endParaRPr lang="en-US" sz="500" kern="1200" dirty="0">
            <a:solidFill>
              <a:schemeClr val="bg1">
                <a:lumMod val="85000"/>
                <a:lumOff val="15000"/>
              </a:schemeClr>
            </a:solidFill>
          </a:endParaRPr>
        </a:p>
      </dsp:txBody>
      <dsp:txXfrm>
        <a:off x="2112233" y="507764"/>
        <a:ext cx="1916993" cy="1150195"/>
      </dsp:txXfrm>
    </dsp:sp>
    <dsp:sp modelId="{37E398A2-54A9-4A93-9844-7ABCA3499000}">
      <dsp:nvSpPr>
        <dsp:cNvPr id="0" name=""/>
        <dsp:cNvSpPr/>
      </dsp:nvSpPr>
      <dsp:spPr>
        <a:xfrm>
          <a:off x="4220925" y="507764"/>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solidFill>
                <a:schemeClr val="bg1">
                  <a:lumMod val="85000"/>
                  <a:lumOff val="15000"/>
                </a:schemeClr>
              </a:solidFill>
            </a:rPr>
            <a:t>Campion, L. (2018) Leadership styles: considering context and climate. </a:t>
          </a:r>
          <a:r>
            <a:rPr lang="en-GB" sz="500" i="1" kern="1200" dirty="0" err="1">
              <a:solidFill>
                <a:schemeClr val="bg1">
                  <a:lumMod val="85000"/>
                  <a:lumOff val="15000"/>
                </a:schemeClr>
              </a:solidFill>
            </a:rPr>
            <a:t>TechTrends</a:t>
          </a:r>
          <a:r>
            <a:rPr lang="en-GB" sz="500" kern="1200" dirty="0">
              <a:solidFill>
                <a:schemeClr val="bg1">
                  <a:lumMod val="85000"/>
                  <a:lumOff val="15000"/>
                </a:schemeClr>
              </a:solidFill>
            </a:rPr>
            <a:t>, </a:t>
          </a:r>
          <a:r>
            <a:rPr lang="en-GB" sz="500" i="1" kern="1200" dirty="0">
              <a:solidFill>
                <a:schemeClr val="bg1">
                  <a:lumMod val="85000"/>
                  <a:lumOff val="15000"/>
                </a:schemeClr>
              </a:solidFill>
            </a:rPr>
            <a:t>62</a:t>
          </a:r>
          <a:r>
            <a:rPr lang="en-GB" sz="500" kern="1200" dirty="0">
              <a:solidFill>
                <a:schemeClr val="bg1">
                  <a:lumMod val="85000"/>
                  <a:lumOff val="15000"/>
                </a:schemeClr>
              </a:solidFill>
            </a:rPr>
            <a:t>(4), pp.412-413</a:t>
          </a:r>
          <a:r>
            <a:rPr lang="en-GB" sz="500" kern="1200" dirty="0"/>
            <a:t>.</a:t>
          </a:r>
          <a:endParaRPr lang="en-US" sz="500" kern="1200" dirty="0"/>
        </a:p>
      </dsp:txBody>
      <dsp:txXfrm>
        <a:off x="4220925" y="507764"/>
        <a:ext cx="1916993" cy="1150195"/>
      </dsp:txXfrm>
    </dsp:sp>
    <dsp:sp modelId="{92E2A753-6263-417C-BEEB-6D198C1F400F}">
      <dsp:nvSpPr>
        <dsp:cNvPr id="0" name=""/>
        <dsp:cNvSpPr/>
      </dsp:nvSpPr>
      <dsp:spPr>
        <a:xfrm>
          <a:off x="6329618" y="507764"/>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solidFill>
                <a:schemeClr val="bg1">
                  <a:lumMod val="85000"/>
                  <a:lumOff val="15000"/>
                </a:schemeClr>
              </a:solidFill>
            </a:rPr>
            <a:t>Chai, W. (2022) </a:t>
          </a:r>
          <a:r>
            <a:rPr lang="en-GB" sz="500" i="1" kern="1200" dirty="0">
              <a:solidFill>
                <a:schemeClr val="bg1">
                  <a:lumMod val="85000"/>
                  <a:lumOff val="15000"/>
                </a:schemeClr>
              </a:solidFill>
            </a:rPr>
            <a:t>human resource management (HRM)</a:t>
          </a:r>
          <a:r>
            <a:rPr lang="en-GB" sz="500" kern="1200" dirty="0">
              <a:solidFill>
                <a:schemeClr val="bg1">
                  <a:lumMod val="85000"/>
                  <a:lumOff val="15000"/>
                </a:schemeClr>
              </a:solidFill>
            </a:rPr>
            <a:t> Available at: https://www.techtarget.com/searchhrsoftware/definition/human-resource-management-HRM (Accessed 17 October 2022)</a:t>
          </a:r>
          <a:endParaRPr lang="en-US" sz="500" kern="1200" dirty="0">
            <a:solidFill>
              <a:schemeClr val="bg1">
                <a:lumMod val="85000"/>
                <a:lumOff val="15000"/>
              </a:schemeClr>
            </a:solidFill>
          </a:endParaRPr>
        </a:p>
      </dsp:txBody>
      <dsp:txXfrm>
        <a:off x="6329618" y="507764"/>
        <a:ext cx="1916993" cy="1150195"/>
      </dsp:txXfrm>
    </dsp:sp>
    <dsp:sp modelId="{54947929-5764-44B8-8082-7D60709416EF}">
      <dsp:nvSpPr>
        <dsp:cNvPr id="0" name=""/>
        <dsp:cNvSpPr/>
      </dsp:nvSpPr>
      <dsp:spPr>
        <a:xfrm>
          <a:off x="8438311" y="507764"/>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err="1">
              <a:solidFill>
                <a:schemeClr val="bg1">
                  <a:lumMod val="85000"/>
                  <a:lumOff val="15000"/>
                </a:schemeClr>
              </a:solidFill>
            </a:rPr>
            <a:t>Grahovac</a:t>
          </a:r>
          <a:r>
            <a:rPr lang="en-GB" sz="500" kern="1200" dirty="0">
              <a:solidFill>
                <a:schemeClr val="bg1">
                  <a:lumMod val="85000"/>
                  <a:lumOff val="15000"/>
                </a:schemeClr>
              </a:solidFill>
            </a:rPr>
            <a:t>, D. and Biljana, R.K. (2020) The Importance of Business Culture for International Business. LIMEN 2020, p.301.</a:t>
          </a:r>
          <a:endParaRPr lang="en-US" sz="500" kern="1200" dirty="0">
            <a:solidFill>
              <a:schemeClr val="bg1">
                <a:lumMod val="85000"/>
                <a:lumOff val="15000"/>
              </a:schemeClr>
            </a:solidFill>
          </a:endParaRPr>
        </a:p>
      </dsp:txBody>
      <dsp:txXfrm>
        <a:off x="8438311" y="507764"/>
        <a:ext cx="1916993" cy="1150195"/>
      </dsp:txXfrm>
    </dsp:sp>
    <dsp:sp modelId="{109C92B4-5D1B-4ED4-BE6B-5CCAE761DB63}">
      <dsp:nvSpPr>
        <dsp:cNvPr id="0" name=""/>
        <dsp:cNvSpPr/>
      </dsp:nvSpPr>
      <dsp:spPr>
        <a:xfrm>
          <a:off x="3540" y="1849660"/>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solidFill>
                <a:schemeClr val="bg1">
                  <a:lumMod val="85000"/>
                  <a:lumOff val="15000"/>
                </a:schemeClr>
              </a:solidFill>
            </a:rPr>
            <a:t>Great place to work (2022)</a:t>
          </a:r>
          <a:r>
            <a:rPr lang="en-GB" sz="500" i="1" kern="1200" dirty="0">
              <a:solidFill>
                <a:schemeClr val="bg1">
                  <a:lumMod val="85000"/>
                  <a:lumOff val="15000"/>
                </a:schemeClr>
              </a:solidFill>
            </a:rPr>
            <a:t> The company culture at IBM. </a:t>
          </a:r>
          <a:r>
            <a:rPr lang="en-GB" sz="500" kern="1200" dirty="0">
              <a:solidFill>
                <a:schemeClr val="bg1">
                  <a:lumMod val="85000"/>
                  <a:lumOff val="15000"/>
                </a:schemeClr>
              </a:solidFill>
            </a:rPr>
            <a:t>Available at: https://www.greatplacetowork.com/certified-company/1121389 (Accessed 8 October 2022).</a:t>
          </a:r>
          <a:endParaRPr lang="en-US" sz="500" kern="1200" dirty="0">
            <a:solidFill>
              <a:schemeClr val="bg1">
                <a:lumMod val="85000"/>
                <a:lumOff val="15000"/>
              </a:schemeClr>
            </a:solidFill>
          </a:endParaRPr>
        </a:p>
      </dsp:txBody>
      <dsp:txXfrm>
        <a:off x="3540" y="1849660"/>
        <a:ext cx="1916993" cy="1150195"/>
      </dsp:txXfrm>
    </dsp:sp>
    <dsp:sp modelId="{98DFA803-8EE8-4946-8CE4-46031625CA04}">
      <dsp:nvSpPr>
        <dsp:cNvPr id="0" name=""/>
        <dsp:cNvSpPr/>
      </dsp:nvSpPr>
      <dsp:spPr>
        <a:xfrm>
          <a:off x="2112233" y="1849660"/>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solidFill>
                <a:schemeClr val="bg1">
                  <a:lumMod val="85000"/>
                  <a:lumOff val="15000"/>
                </a:schemeClr>
              </a:solidFill>
            </a:rPr>
            <a:t>Kim, H. (2020) Comparison of Strategic Leadership: Steve Jobs and Tim Cook. </a:t>
          </a:r>
          <a:r>
            <a:rPr lang="en-GB" sz="500" i="1" kern="1200" dirty="0">
              <a:solidFill>
                <a:schemeClr val="bg1">
                  <a:lumMod val="85000"/>
                  <a:lumOff val="15000"/>
                </a:schemeClr>
              </a:solidFill>
            </a:rPr>
            <a:t>Business and Management Studies</a:t>
          </a:r>
          <a:r>
            <a:rPr lang="en-GB" sz="500" kern="1200" dirty="0">
              <a:solidFill>
                <a:schemeClr val="bg1">
                  <a:lumMod val="85000"/>
                  <a:lumOff val="15000"/>
                </a:schemeClr>
              </a:solidFill>
            </a:rPr>
            <a:t>, </a:t>
          </a:r>
          <a:r>
            <a:rPr lang="en-GB" sz="500" i="1" kern="1200" dirty="0">
              <a:solidFill>
                <a:schemeClr val="bg1">
                  <a:lumMod val="85000"/>
                  <a:lumOff val="15000"/>
                </a:schemeClr>
              </a:solidFill>
            </a:rPr>
            <a:t>6</a:t>
          </a:r>
          <a:r>
            <a:rPr lang="en-GB" sz="500" kern="1200" dirty="0">
              <a:solidFill>
                <a:schemeClr val="bg1">
                  <a:lumMod val="85000"/>
                  <a:lumOff val="15000"/>
                </a:schemeClr>
              </a:solidFill>
            </a:rPr>
            <a:t>(3), pp.17-25.</a:t>
          </a:r>
          <a:endParaRPr lang="en-US" sz="500" kern="1200" dirty="0">
            <a:solidFill>
              <a:schemeClr val="bg1">
                <a:lumMod val="85000"/>
                <a:lumOff val="15000"/>
              </a:schemeClr>
            </a:solidFill>
          </a:endParaRPr>
        </a:p>
      </dsp:txBody>
      <dsp:txXfrm>
        <a:off x="2112233" y="1849660"/>
        <a:ext cx="1916993" cy="1150195"/>
      </dsp:txXfrm>
    </dsp:sp>
    <dsp:sp modelId="{658D5796-1B83-4B92-A51F-DAD2BAC9549A}">
      <dsp:nvSpPr>
        <dsp:cNvPr id="0" name=""/>
        <dsp:cNvSpPr/>
      </dsp:nvSpPr>
      <dsp:spPr>
        <a:xfrm>
          <a:off x="4220925" y="1849660"/>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err="1">
              <a:solidFill>
                <a:schemeClr val="bg1">
                  <a:lumMod val="85000"/>
                  <a:lumOff val="15000"/>
                </a:schemeClr>
              </a:solidFill>
            </a:rPr>
            <a:t>Madway</a:t>
          </a:r>
          <a:r>
            <a:rPr lang="en-GB" sz="500" kern="1200" dirty="0">
              <a:solidFill>
                <a:schemeClr val="bg1">
                  <a:lumMod val="85000"/>
                  <a:lumOff val="15000"/>
                </a:schemeClr>
              </a:solidFill>
            </a:rPr>
            <a:t>, G. (2022) </a:t>
          </a:r>
          <a:r>
            <a:rPr lang="en-GB" sz="500" i="1" kern="1200" dirty="0">
              <a:solidFill>
                <a:schemeClr val="bg1">
                  <a:lumMod val="85000"/>
                  <a:lumOff val="15000"/>
                </a:schemeClr>
              </a:solidFill>
            </a:rPr>
            <a:t>Apple investors get no satisfaction on Jobs. </a:t>
          </a:r>
          <a:r>
            <a:rPr lang="en-GB" sz="500" kern="1200" dirty="0">
              <a:solidFill>
                <a:schemeClr val="bg1">
                  <a:lumMod val="85000"/>
                  <a:lumOff val="15000"/>
                </a:schemeClr>
              </a:solidFill>
            </a:rPr>
            <a:t>Available at: https://www.reuters.com/article/uk-apple-idUKTRE51O6LK20090226 (Accessed 8 October 2022</a:t>
          </a:r>
          <a:r>
            <a:rPr lang="en-GB" sz="500" kern="1200" dirty="0"/>
            <a:t>).</a:t>
          </a:r>
          <a:endParaRPr lang="en-US" sz="500" kern="1200" dirty="0"/>
        </a:p>
      </dsp:txBody>
      <dsp:txXfrm>
        <a:off x="4220925" y="1849660"/>
        <a:ext cx="1916993" cy="1150195"/>
      </dsp:txXfrm>
    </dsp:sp>
    <dsp:sp modelId="{EE85C2D1-FBD9-4DA1-8DA1-61B9A1D7C6A5}">
      <dsp:nvSpPr>
        <dsp:cNvPr id="0" name=""/>
        <dsp:cNvSpPr/>
      </dsp:nvSpPr>
      <dsp:spPr>
        <a:xfrm>
          <a:off x="6329618" y="1849660"/>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IN" sz="500" kern="1200" dirty="0" err="1">
              <a:solidFill>
                <a:schemeClr val="bg1">
                  <a:lumMod val="85000"/>
                  <a:lumOff val="15000"/>
                </a:schemeClr>
              </a:solidFill>
            </a:rPr>
            <a:t>Paais</a:t>
          </a:r>
          <a:r>
            <a:rPr lang="en-IN" sz="500" kern="1200" dirty="0">
              <a:solidFill>
                <a:schemeClr val="bg1">
                  <a:lumMod val="85000"/>
                  <a:lumOff val="15000"/>
                </a:schemeClr>
              </a:solidFill>
            </a:rPr>
            <a:t>, M. and </a:t>
          </a:r>
          <a:r>
            <a:rPr lang="en-IN" sz="500" kern="1200" dirty="0" err="1">
              <a:solidFill>
                <a:schemeClr val="bg1">
                  <a:lumMod val="85000"/>
                  <a:lumOff val="15000"/>
                </a:schemeClr>
              </a:solidFill>
            </a:rPr>
            <a:t>Pattiruhu</a:t>
          </a:r>
          <a:r>
            <a:rPr lang="en-IN" sz="500" kern="1200" dirty="0">
              <a:solidFill>
                <a:schemeClr val="bg1">
                  <a:lumMod val="85000"/>
                  <a:lumOff val="15000"/>
                </a:schemeClr>
              </a:solidFill>
            </a:rPr>
            <a:t>, J.R. (2020). Effect of motivation, leadership, and organizational culture on satisfaction and employee performance. </a:t>
          </a:r>
          <a:r>
            <a:rPr lang="en-IN" sz="500" i="1" kern="1200" dirty="0">
              <a:solidFill>
                <a:schemeClr val="bg1">
                  <a:lumMod val="85000"/>
                  <a:lumOff val="15000"/>
                </a:schemeClr>
              </a:solidFill>
            </a:rPr>
            <a:t>The Journal of Asian Finance, Economics and Business</a:t>
          </a:r>
          <a:r>
            <a:rPr lang="en-IN" sz="500" kern="1200" dirty="0">
              <a:solidFill>
                <a:schemeClr val="bg1">
                  <a:lumMod val="85000"/>
                  <a:lumOff val="15000"/>
                </a:schemeClr>
              </a:solidFill>
            </a:rPr>
            <a:t>, </a:t>
          </a:r>
          <a:r>
            <a:rPr lang="en-IN" sz="500" i="1" kern="1200" dirty="0">
              <a:solidFill>
                <a:schemeClr val="bg1">
                  <a:lumMod val="85000"/>
                  <a:lumOff val="15000"/>
                </a:schemeClr>
              </a:solidFill>
            </a:rPr>
            <a:t>7</a:t>
          </a:r>
          <a:r>
            <a:rPr lang="en-IN" sz="500" kern="1200" dirty="0">
              <a:solidFill>
                <a:schemeClr val="bg1">
                  <a:lumMod val="85000"/>
                  <a:lumOff val="15000"/>
                </a:schemeClr>
              </a:solidFill>
            </a:rPr>
            <a:t>(8), pp.577-588.</a:t>
          </a:r>
          <a:endParaRPr lang="en-US" sz="500" kern="1200" dirty="0">
            <a:solidFill>
              <a:schemeClr val="bg1">
                <a:lumMod val="85000"/>
                <a:lumOff val="15000"/>
              </a:schemeClr>
            </a:solidFill>
          </a:endParaRPr>
        </a:p>
      </dsp:txBody>
      <dsp:txXfrm>
        <a:off x="6329618" y="1849660"/>
        <a:ext cx="1916993" cy="1150195"/>
      </dsp:txXfrm>
    </dsp:sp>
    <dsp:sp modelId="{93C56C09-6CF6-4B45-AD50-85E44CFD45F5}">
      <dsp:nvSpPr>
        <dsp:cNvPr id="0" name=""/>
        <dsp:cNvSpPr/>
      </dsp:nvSpPr>
      <dsp:spPr>
        <a:xfrm>
          <a:off x="8438311" y="1849660"/>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err="1">
              <a:solidFill>
                <a:schemeClr val="bg1">
                  <a:lumMod val="85000"/>
                  <a:lumOff val="15000"/>
                </a:schemeClr>
              </a:solidFill>
            </a:rPr>
            <a:t>Pratiwi</a:t>
          </a:r>
          <a:r>
            <a:rPr lang="en-GB" sz="500" kern="1200" dirty="0">
              <a:solidFill>
                <a:schemeClr val="bg1">
                  <a:lumMod val="85000"/>
                  <a:lumOff val="15000"/>
                </a:schemeClr>
              </a:solidFill>
            </a:rPr>
            <a:t>, R., Nugroho, M., Prabowo, H. and </a:t>
          </a:r>
          <a:r>
            <a:rPr lang="en-GB" sz="500" kern="1200" dirty="0" err="1">
              <a:solidFill>
                <a:schemeClr val="bg1">
                  <a:lumMod val="85000"/>
                  <a:lumOff val="15000"/>
                </a:schemeClr>
              </a:solidFill>
            </a:rPr>
            <a:t>Yusroni</a:t>
          </a:r>
          <a:r>
            <a:rPr lang="en-GB" sz="500" kern="1200" dirty="0">
              <a:solidFill>
                <a:schemeClr val="bg1">
                  <a:lumMod val="85000"/>
                  <a:lumOff val="15000"/>
                </a:schemeClr>
              </a:solidFill>
            </a:rPr>
            <a:t>, N. (2022). The Role of Coercive Intellectual Leadership in Improving the Performance of Study Programs Through 6C Characters of Lecturers in Central Java. </a:t>
          </a:r>
          <a:r>
            <a:rPr lang="en-GB" sz="500" i="1" kern="1200" dirty="0">
              <a:solidFill>
                <a:schemeClr val="bg1">
                  <a:lumMod val="85000"/>
                  <a:lumOff val="15000"/>
                </a:schemeClr>
              </a:solidFill>
            </a:rPr>
            <a:t>International Journal of Social Science and Business</a:t>
          </a:r>
          <a:r>
            <a:rPr lang="en-GB" sz="500" kern="1200" dirty="0">
              <a:solidFill>
                <a:schemeClr val="bg1">
                  <a:lumMod val="85000"/>
                  <a:lumOff val="15000"/>
                </a:schemeClr>
              </a:solidFill>
            </a:rPr>
            <a:t>, </a:t>
          </a:r>
          <a:r>
            <a:rPr lang="en-GB" sz="500" i="1" kern="1200" dirty="0">
              <a:solidFill>
                <a:schemeClr val="bg1">
                  <a:lumMod val="85000"/>
                  <a:lumOff val="15000"/>
                </a:schemeClr>
              </a:solidFill>
            </a:rPr>
            <a:t>6</a:t>
          </a:r>
          <a:r>
            <a:rPr lang="en-GB" sz="500" kern="1200" dirty="0">
              <a:solidFill>
                <a:schemeClr val="bg1">
                  <a:lumMod val="85000"/>
                  <a:lumOff val="15000"/>
                </a:schemeClr>
              </a:solidFill>
            </a:rPr>
            <a:t>(2).</a:t>
          </a:r>
          <a:endParaRPr lang="en-US" sz="500" kern="1200" dirty="0">
            <a:solidFill>
              <a:schemeClr val="bg1">
                <a:lumMod val="85000"/>
                <a:lumOff val="15000"/>
              </a:schemeClr>
            </a:solidFill>
          </a:endParaRPr>
        </a:p>
      </dsp:txBody>
      <dsp:txXfrm>
        <a:off x="8438311" y="1849660"/>
        <a:ext cx="1916993" cy="1150195"/>
      </dsp:txXfrm>
    </dsp:sp>
    <dsp:sp modelId="{393DEDB5-9402-4E6C-810E-672DEE4A1B4E}">
      <dsp:nvSpPr>
        <dsp:cNvPr id="0" name=""/>
        <dsp:cNvSpPr/>
      </dsp:nvSpPr>
      <dsp:spPr>
        <a:xfrm>
          <a:off x="1057886" y="3191555"/>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err="1">
              <a:solidFill>
                <a:schemeClr val="bg1">
                  <a:lumMod val="85000"/>
                  <a:lumOff val="15000"/>
                </a:schemeClr>
              </a:solidFill>
            </a:rPr>
            <a:t>Saputra</a:t>
          </a:r>
          <a:r>
            <a:rPr lang="en-GB" sz="500" kern="1200" dirty="0">
              <a:solidFill>
                <a:schemeClr val="bg1">
                  <a:lumMod val="85000"/>
                  <a:lumOff val="15000"/>
                </a:schemeClr>
              </a:solidFill>
            </a:rPr>
            <a:t>, F. and </a:t>
          </a:r>
          <a:r>
            <a:rPr lang="en-GB" sz="500" kern="1200" dirty="0" err="1">
              <a:solidFill>
                <a:schemeClr val="bg1">
                  <a:lumMod val="85000"/>
                  <a:lumOff val="15000"/>
                </a:schemeClr>
              </a:solidFill>
            </a:rPr>
            <a:t>Mahaputra</a:t>
          </a:r>
          <a:r>
            <a:rPr lang="en-GB" sz="500" kern="1200" dirty="0">
              <a:solidFill>
                <a:schemeClr val="bg1">
                  <a:lumMod val="85000"/>
                  <a:lumOff val="15000"/>
                </a:schemeClr>
              </a:solidFill>
            </a:rPr>
            <a:t>, M.R. (2022) EFFECT OF JOB SATISFACTION, EMPLOYEE LOYALTY AND EMPLOYEE COMMITMENT ON LEADERSHIP STYLE (HUMAN RESOURCE LITERATURE STUDY). </a:t>
          </a:r>
          <a:r>
            <a:rPr lang="en-GB" sz="500" i="1" kern="1200" dirty="0" err="1">
              <a:solidFill>
                <a:schemeClr val="bg1">
                  <a:lumMod val="85000"/>
                  <a:lumOff val="15000"/>
                </a:schemeClr>
              </a:solidFill>
            </a:rPr>
            <a:t>Dinasti</a:t>
          </a:r>
          <a:r>
            <a:rPr lang="en-GB" sz="500" i="1" kern="1200" dirty="0">
              <a:solidFill>
                <a:schemeClr val="bg1">
                  <a:lumMod val="85000"/>
                  <a:lumOff val="15000"/>
                </a:schemeClr>
              </a:solidFill>
            </a:rPr>
            <a:t> International Journal of Management Science</a:t>
          </a:r>
          <a:r>
            <a:rPr lang="en-GB" sz="500" kern="1200" dirty="0">
              <a:solidFill>
                <a:schemeClr val="bg1">
                  <a:lumMod val="85000"/>
                  <a:lumOff val="15000"/>
                </a:schemeClr>
              </a:solidFill>
            </a:rPr>
            <a:t>, </a:t>
          </a:r>
          <a:r>
            <a:rPr lang="en-GB" sz="500" i="1" kern="1200" dirty="0">
              <a:solidFill>
                <a:schemeClr val="bg1">
                  <a:lumMod val="85000"/>
                  <a:lumOff val="15000"/>
                </a:schemeClr>
              </a:solidFill>
            </a:rPr>
            <a:t>3</a:t>
          </a:r>
          <a:r>
            <a:rPr lang="en-GB" sz="500" kern="1200" dirty="0">
              <a:solidFill>
                <a:schemeClr val="bg1">
                  <a:lumMod val="85000"/>
                  <a:lumOff val="15000"/>
                </a:schemeClr>
              </a:solidFill>
            </a:rPr>
            <a:t>(4), pp.762-772.</a:t>
          </a:r>
          <a:endParaRPr lang="en-US" sz="500" kern="1200" dirty="0">
            <a:solidFill>
              <a:schemeClr val="bg1">
                <a:lumMod val="85000"/>
                <a:lumOff val="15000"/>
              </a:schemeClr>
            </a:solidFill>
          </a:endParaRPr>
        </a:p>
      </dsp:txBody>
      <dsp:txXfrm>
        <a:off x="1057886" y="3191555"/>
        <a:ext cx="1916993" cy="1150195"/>
      </dsp:txXfrm>
    </dsp:sp>
    <dsp:sp modelId="{0F0011A7-901B-405A-A093-A901A1B99F86}">
      <dsp:nvSpPr>
        <dsp:cNvPr id="0" name=""/>
        <dsp:cNvSpPr/>
      </dsp:nvSpPr>
      <dsp:spPr>
        <a:xfrm>
          <a:off x="3166579" y="3191555"/>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err="1">
              <a:solidFill>
                <a:schemeClr val="bg1">
                  <a:lumMod val="85000"/>
                  <a:lumOff val="15000"/>
                </a:schemeClr>
              </a:solidFill>
            </a:rPr>
            <a:t>Stalph</a:t>
          </a:r>
          <a:r>
            <a:rPr lang="en-GB" sz="500" kern="1200" dirty="0">
              <a:solidFill>
                <a:schemeClr val="bg1">
                  <a:lumMod val="85000"/>
                  <a:lumOff val="15000"/>
                </a:schemeClr>
              </a:solidFill>
            </a:rPr>
            <a:t>, F. (2020) Evolving data teams: Tensions between organisational structure and professional subculture. </a:t>
          </a:r>
          <a:r>
            <a:rPr lang="en-GB" sz="500" i="1" kern="1200" dirty="0">
              <a:solidFill>
                <a:schemeClr val="bg1">
                  <a:lumMod val="85000"/>
                  <a:lumOff val="15000"/>
                </a:schemeClr>
              </a:solidFill>
            </a:rPr>
            <a:t>Big Data &amp; Society</a:t>
          </a:r>
          <a:r>
            <a:rPr lang="en-GB" sz="500" kern="1200" dirty="0">
              <a:solidFill>
                <a:schemeClr val="bg1">
                  <a:lumMod val="85000"/>
                  <a:lumOff val="15000"/>
                </a:schemeClr>
              </a:solidFill>
            </a:rPr>
            <a:t>, </a:t>
          </a:r>
          <a:r>
            <a:rPr lang="en-GB" sz="500" i="1" kern="1200" dirty="0">
              <a:solidFill>
                <a:schemeClr val="bg1">
                  <a:lumMod val="85000"/>
                  <a:lumOff val="15000"/>
                </a:schemeClr>
              </a:solidFill>
            </a:rPr>
            <a:t>7</a:t>
          </a:r>
          <a:r>
            <a:rPr lang="en-GB" sz="500" kern="1200" dirty="0">
              <a:solidFill>
                <a:schemeClr val="bg1">
                  <a:lumMod val="85000"/>
                  <a:lumOff val="15000"/>
                </a:schemeClr>
              </a:solidFill>
            </a:rPr>
            <a:t>(1), p.2053951720919964.</a:t>
          </a:r>
          <a:endParaRPr lang="en-US" sz="500" kern="1200" dirty="0">
            <a:solidFill>
              <a:schemeClr val="bg1">
                <a:lumMod val="85000"/>
                <a:lumOff val="15000"/>
              </a:schemeClr>
            </a:solidFill>
          </a:endParaRPr>
        </a:p>
      </dsp:txBody>
      <dsp:txXfrm>
        <a:off x="3166579" y="3191555"/>
        <a:ext cx="1916993" cy="1150195"/>
      </dsp:txXfrm>
    </dsp:sp>
    <dsp:sp modelId="{318DBE1B-E7CA-4B0C-897F-279D40EDAA81}">
      <dsp:nvSpPr>
        <dsp:cNvPr id="0" name=""/>
        <dsp:cNvSpPr/>
      </dsp:nvSpPr>
      <dsp:spPr>
        <a:xfrm>
          <a:off x="5275272" y="3191555"/>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err="1">
              <a:solidFill>
                <a:schemeClr val="bg1">
                  <a:lumMod val="85000"/>
                  <a:lumOff val="15000"/>
                </a:schemeClr>
              </a:solidFill>
            </a:rPr>
            <a:t>Strazovska</a:t>
          </a:r>
          <a:r>
            <a:rPr lang="en-GB" sz="500" kern="1200" dirty="0">
              <a:solidFill>
                <a:schemeClr val="bg1">
                  <a:lumMod val="85000"/>
                  <a:lumOff val="15000"/>
                </a:schemeClr>
              </a:solidFill>
            </a:rPr>
            <a:t>, L. and </a:t>
          </a:r>
          <a:r>
            <a:rPr lang="en-GB" sz="500" kern="1200" dirty="0" err="1">
              <a:solidFill>
                <a:schemeClr val="bg1">
                  <a:lumMod val="85000"/>
                  <a:lumOff val="15000"/>
                </a:schemeClr>
              </a:solidFill>
            </a:rPr>
            <a:t>Sulikova</a:t>
          </a:r>
          <a:r>
            <a:rPr lang="en-GB" sz="500" kern="1200" dirty="0">
              <a:solidFill>
                <a:schemeClr val="bg1">
                  <a:lumMod val="85000"/>
                  <a:lumOff val="15000"/>
                </a:schemeClr>
              </a:solidFill>
            </a:rPr>
            <a:t>, R. (2019) The importance of ethical behaviour in a global business environment. In </a:t>
          </a:r>
          <a:r>
            <a:rPr lang="en-GB" sz="500" i="1" kern="1200" dirty="0">
              <a:solidFill>
                <a:schemeClr val="bg1">
                  <a:lumMod val="85000"/>
                  <a:lumOff val="15000"/>
                </a:schemeClr>
              </a:solidFill>
            </a:rPr>
            <a:t>Cross-Cultural Business Conference 2019</a:t>
          </a:r>
          <a:r>
            <a:rPr lang="en-GB" sz="500" kern="1200" dirty="0">
              <a:solidFill>
                <a:schemeClr val="bg1">
                  <a:lumMod val="85000"/>
                  <a:lumOff val="15000"/>
                </a:schemeClr>
              </a:solidFill>
            </a:rPr>
            <a:t> (p. 335</a:t>
          </a:r>
          <a:r>
            <a:rPr lang="en-GB" sz="500" kern="1200" dirty="0"/>
            <a:t>).</a:t>
          </a:r>
          <a:endParaRPr lang="en-US" sz="500" kern="1200" dirty="0"/>
        </a:p>
      </dsp:txBody>
      <dsp:txXfrm>
        <a:off x="5275272" y="3191555"/>
        <a:ext cx="1916993" cy="1150195"/>
      </dsp:txXfrm>
    </dsp:sp>
    <dsp:sp modelId="{F72B946E-543E-48D7-A209-ECC18FCD2EA1}">
      <dsp:nvSpPr>
        <dsp:cNvPr id="0" name=""/>
        <dsp:cNvSpPr/>
      </dsp:nvSpPr>
      <dsp:spPr>
        <a:xfrm>
          <a:off x="7383964" y="3191555"/>
          <a:ext cx="1916993" cy="11501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err="1">
              <a:solidFill>
                <a:schemeClr val="bg1">
                  <a:lumMod val="85000"/>
                  <a:lumOff val="15000"/>
                </a:schemeClr>
              </a:solidFill>
            </a:rPr>
            <a:t>Wickens</a:t>
          </a:r>
          <a:r>
            <a:rPr lang="en-GB" sz="500" kern="1200" dirty="0">
              <a:solidFill>
                <a:schemeClr val="bg1">
                  <a:lumMod val="85000"/>
                  <a:lumOff val="15000"/>
                </a:schemeClr>
              </a:solidFill>
            </a:rPr>
            <a:t>, Z. (2021) </a:t>
          </a:r>
          <a:r>
            <a:rPr lang="en-IN" sz="500" i="1" kern="1200" dirty="0">
              <a:solidFill>
                <a:schemeClr val="bg1">
                  <a:lumMod val="85000"/>
                  <a:lumOff val="15000"/>
                </a:schemeClr>
              </a:solidFill>
            </a:rPr>
            <a:t>Asda unveils hybrid working model</a:t>
          </a:r>
          <a:r>
            <a:rPr lang="en-IN" sz="500" kern="1200" dirty="0">
              <a:solidFill>
                <a:schemeClr val="bg1">
                  <a:lumMod val="85000"/>
                  <a:lumOff val="15000"/>
                </a:schemeClr>
              </a:solidFill>
            </a:rPr>
            <a:t> Available at: https://employeebenefits.co.uk/asda-unveils-hybrid-working-model/ (Accessed 17 October 2022</a:t>
          </a:r>
          <a:r>
            <a:rPr lang="en-IN" sz="500" kern="1200" dirty="0"/>
            <a:t>)</a:t>
          </a:r>
          <a:endParaRPr lang="en-US" sz="500" kern="1200" dirty="0"/>
        </a:p>
      </dsp:txBody>
      <dsp:txXfrm>
        <a:off x="7383964" y="3191555"/>
        <a:ext cx="1916993" cy="115019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F00006-80C7-458C-A988-6A683ECD5120}" type="datetimeFigureOut">
              <a:rPr lang="en-IN" smtClean="0"/>
              <a:t>20-10-2022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4AF1ED-F025-4E33-BC60-876C642531BE}" type="slidenum">
              <a:rPr lang="en-IN" smtClean="0"/>
              <a:t>‹#›</a:t>
            </a:fld>
            <a:endParaRPr lang="en-IN"/>
          </a:p>
        </p:txBody>
      </p:sp>
    </p:spTree>
    <p:extLst>
      <p:ext uri="{BB962C8B-B14F-4D97-AF65-F5344CB8AC3E}">
        <p14:creationId xmlns:p14="http://schemas.microsoft.com/office/powerpoint/2010/main" val="2129553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D0D0D"/>
                </a:solidFill>
                <a:effectLst/>
                <a:latin typeface="Times New Roman" panose="02020603050405020304" pitchFamily="18" charset="0"/>
                <a:ea typeface="Calibri" panose="020F0502020204030204" pitchFamily="34" charset="0"/>
              </a:rPr>
              <a:t>It helps to enhance employee satisfaction which further helps to improve organisational performance. This presentation aims to analyse the relationship between </a:t>
            </a:r>
            <a:r>
              <a:rPr lang="en-GB" sz="1800" dirty="0">
                <a:solidFill>
                  <a:srgbClr val="FF0000"/>
                </a:solidFill>
                <a:effectLst/>
                <a:latin typeface="Times New Roman" panose="02020603050405020304" pitchFamily="18" charset="0"/>
                <a:ea typeface="Calibri" panose="020F0502020204030204" pitchFamily="34" charset="0"/>
              </a:rPr>
              <a:t>the HRM strategies with employee retention, motivation and engagement</a:t>
            </a:r>
            <a:r>
              <a:rPr lang="en-GB" sz="1800" dirty="0">
                <a:solidFill>
                  <a:srgbClr val="0D0D0D"/>
                </a:solidFill>
                <a:effectLst/>
                <a:latin typeface="Times New Roman" panose="02020603050405020304" pitchFamily="18" charset="0"/>
                <a:ea typeface="Calibri" panose="020F0502020204030204" pitchFamily="34" charset="0"/>
              </a:rPr>
              <a:t>. It will also explain the </a:t>
            </a:r>
            <a:r>
              <a:rPr lang="en-GB" sz="1800" dirty="0">
                <a:solidFill>
                  <a:srgbClr val="FF0000"/>
                </a:solidFill>
                <a:effectLst/>
                <a:latin typeface="Times New Roman" panose="02020603050405020304" pitchFamily="18" charset="0"/>
                <a:ea typeface="Calibri" panose="020F0502020204030204" pitchFamily="34" charset="0"/>
              </a:rPr>
              <a:t>strategies to improve the identified issues. It will also analyse the </a:t>
            </a:r>
            <a:r>
              <a:rPr lang="en-GB" sz="1800" dirty="0">
                <a:solidFill>
                  <a:srgbClr val="0D0D0D"/>
                </a:solidFill>
                <a:effectLst/>
                <a:latin typeface="Times New Roman" panose="02020603050405020304" pitchFamily="18" charset="0"/>
                <a:ea typeface="Calibri" panose="020F0502020204030204" pitchFamily="34" charset="0"/>
              </a:rPr>
              <a:t>function of human resources that determine effective management activities with suitable examples. </a:t>
            </a:r>
            <a:endParaRPr lang="en-IN" dirty="0"/>
          </a:p>
        </p:txBody>
      </p:sp>
      <p:sp>
        <p:nvSpPr>
          <p:cNvPr id="4" name="Slide Number Placeholder 3"/>
          <p:cNvSpPr>
            <a:spLocks noGrp="1"/>
          </p:cNvSpPr>
          <p:nvPr>
            <p:ph type="sldNum" sz="quarter" idx="5"/>
          </p:nvPr>
        </p:nvSpPr>
        <p:spPr/>
        <p:txBody>
          <a:bodyPr/>
          <a:lstStyle/>
          <a:p>
            <a:fld id="{5B4AF1ED-F025-4E33-BC60-876C642531BE}" type="slidenum">
              <a:rPr lang="en-IN" smtClean="0"/>
              <a:t>3</a:t>
            </a:fld>
            <a:endParaRPr lang="en-IN"/>
          </a:p>
        </p:txBody>
      </p:sp>
    </p:spTree>
    <p:extLst>
      <p:ext uri="{BB962C8B-B14F-4D97-AF65-F5344CB8AC3E}">
        <p14:creationId xmlns:p14="http://schemas.microsoft.com/office/powerpoint/2010/main" val="3505112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FF0000"/>
                </a:solidFill>
                <a:effectLst/>
                <a:latin typeface="Times New Roman" panose="02020603050405020304" pitchFamily="18" charset="0"/>
                <a:ea typeface="Calibri" panose="020F0502020204030204" pitchFamily="34" charset="0"/>
              </a:rPr>
              <a:t>HRM strategies </a:t>
            </a:r>
            <a:r>
              <a:rPr lang="en-GB" sz="1800" dirty="0">
                <a:solidFill>
                  <a:srgbClr val="0D0D0D"/>
                </a:solidFill>
                <a:effectLst/>
                <a:latin typeface="Times New Roman" panose="02020603050405020304" pitchFamily="18" charset="0"/>
                <a:ea typeface="Calibri" panose="020F0502020204030204" pitchFamily="34" charset="0"/>
              </a:rPr>
              <a:t>improves the quality </a:t>
            </a:r>
            <a:r>
              <a:rPr lang="en-GB" sz="1800" dirty="0">
                <a:solidFill>
                  <a:srgbClr val="FF0000"/>
                </a:solidFill>
                <a:effectLst/>
                <a:latin typeface="Times New Roman" panose="02020603050405020304" pitchFamily="18" charset="0"/>
                <a:ea typeface="Calibri" panose="020F0502020204030204" pitchFamily="34" charset="0"/>
              </a:rPr>
              <a:t>of employee retention in general</a:t>
            </a:r>
            <a:r>
              <a:rPr lang="en-GB" sz="1800" dirty="0">
                <a:solidFill>
                  <a:srgbClr val="0D0D0D"/>
                </a:solidFill>
                <a:effectLst/>
                <a:latin typeface="Times New Roman" panose="02020603050405020304" pitchFamily="18" charset="0"/>
                <a:ea typeface="Calibri" panose="020F0502020204030204" pitchFamily="34" charset="0"/>
              </a:rPr>
              <a:t>. </a:t>
            </a:r>
            <a:r>
              <a:rPr lang="en-GB" sz="1800" dirty="0">
                <a:solidFill>
                  <a:srgbClr val="FF0000"/>
                </a:solidFill>
                <a:effectLst/>
                <a:latin typeface="Times New Roman" panose="02020603050405020304" pitchFamily="18" charset="0"/>
                <a:ea typeface="Calibri" panose="020F0502020204030204" pitchFamily="34" charset="0"/>
              </a:rPr>
              <a:t>HRM strategy also indicates</a:t>
            </a:r>
            <a:r>
              <a:rPr lang="en-GB" sz="1800" dirty="0">
                <a:solidFill>
                  <a:srgbClr val="0D0D0D"/>
                </a:solidFill>
                <a:effectLst/>
                <a:latin typeface="Times New Roman" panose="02020603050405020304" pitchFamily="18" charset="0"/>
                <a:ea typeface="Calibri" panose="020F0502020204030204" pitchFamily="34" charset="0"/>
              </a:rPr>
              <a:t> the relationship between the people within the organisation. As an example, ASDA follows a </a:t>
            </a:r>
            <a:r>
              <a:rPr lang="en-GB" sz="1800" dirty="0">
                <a:solidFill>
                  <a:srgbClr val="FF0000"/>
                </a:solidFill>
                <a:effectLst/>
                <a:latin typeface="Times New Roman" panose="02020603050405020304" pitchFamily="18" charset="0"/>
                <a:ea typeface="Calibri" panose="020F0502020204030204" pitchFamily="34" charset="0"/>
              </a:rPr>
              <a:t>Hybrid working model </a:t>
            </a:r>
            <a:r>
              <a:rPr lang="en-GB" sz="1800" dirty="0">
                <a:solidFill>
                  <a:srgbClr val="0D0D0D"/>
                </a:solidFill>
                <a:effectLst/>
                <a:latin typeface="Times New Roman" panose="02020603050405020304" pitchFamily="18" charset="0"/>
                <a:ea typeface="Calibri" panose="020F0502020204030204" pitchFamily="34" charset="0"/>
              </a:rPr>
              <a:t>that recommends and </a:t>
            </a:r>
            <a:r>
              <a:rPr lang="en-GB" sz="1800" dirty="0">
                <a:solidFill>
                  <a:srgbClr val="FF0000"/>
                </a:solidFill>
                <a:effectLst/>
                <a:latin typeface="Times New Roman" panose="02020603050405020304" pitchFamily="18" charset="0"/>
                <a:ea typeface="Calibri" panose="020F0502020204030204" pitchFamily="34" charset="0"/>
              </a:rPr>
              <a:t>improves the overall retention rates in the organisation (Wickens, 2021). </a:t>
            </a:r>
            <a:r>
              <a:rPr lang="en-GB" sz="1800" dirty="0">
                <a:solidFill>
                  <a:srgbClr val="0D0D0D"/>
                </a:solidFill>
                <a:effectLst/>
                <a:latin typeface="Times New Roman" panose="02020603050405020304" pitchFamily="18" charset="0"/>
                <a:ea typeface="Calibri" panose="020F0502020204030204" pitchFamily="34" charset="0"/>
              </a:rPr>
              <a:t>It has been reported that following such an </a:t>
            </a:r>
            <a:r>
              <a:rPr lang="en-GB" sz="1800" dirty="0">
                <a:solidFill>
                  <a:srgbClr val="FF0000"/>
                </a:solidFill>
                <a:effectLst/>
                <a:latin typeface="Times New Roman" panose="02020603050405020304" pitchFamily="18" charset="0"/>
                <a:ea typeface="Calibri" panose="020F0502020204030204" pitchFamily="34" charset="0"/>
              </a:rPr>
              <a:t>Model</a:t>
            </a:r>
            <a:r>
              <a:rPr lang="en-GB" sz="1800" dirty="0">
                <a:solidFill>
                  <a:srgbClr val="0D0D0D"/>
                </a:solidFill>
                <a:effectLst/>
                <a:latin typeface="Times New Roman" panose="02020603050405020304" pitchFamily="18" charset="0"/>
                <a:ea typeface="Calibri" panose="020F0502020204030204" pitchFamily="34" charset="0"/>
              </a:rPr>
              <a:t> often </a:t>
            </a:r>
            <a:r>
              <a:rPr lang="en-GB" sz="1800" dirty="0">
                <a:solidFill>
                  <a:srgbClr val="FF0000"/>
                </a:solidFill>
                <a:effectLst/>
                <a:latin typeface="Times New Roman" panose="02020603050405020304" pitchFamily="18" charset="0"/>
                <a:ea typeface="Calibri" panose="020F0502020204030204" pitchFamily="34" charset="0"/>
              </a:rPr>
              <a:t>removes dissatisfaction </a:t>
            </a:r>
            <a:r>
              <a:rPr lang="en-GB" sz="1800" dirty="0">
                <a:solidFill>
                  <a:srgbClr val="0D0D0D"/>
                </a:solidFill>
                <a:effectLst/>
                <a:latin typeface="Times New Roman" panose="02020603050405020304" pitchFamily="18" charset="0"/>
                <a:ea typeface="Calibri" panose="020F0502020204030204" pitchFamily="34" charset="0"/>
              </a:rPr>
              <a:t>among the employees as they get </a:t>
            </a:r>
            <a:r>
              <a:rPr lang="en-GB" sz="1800" dirty="0">
                <a:solidFill>
                  <a:srgbClr val="FF0000"/>
                </a:solidFill>
                <a:effectLst/>
                <a:latin typeface="Times New Roman" panose="02020603050405020304" pitchFamily="18" charset="0"/>
                <a:ea typeface="Calibri" panose="020F0502020204030204" pitchFamily="34" charset="0"/>
              </a:rPr>
              <a:t>a better work life balance</a:t>
            </a:r>
            <a:r>
              <a:rPr lang="en-GB" sz="1800" dirty="0">
                <a:solidFill>
                  <a:srgbClr val="0D0D0D"/>
                </a:solidFill>
                <a:effectLst/>
                <a:latin typeface="Times New Roman" panose="02020603050405020304" pitchFamily="18" charset="0"/>
                <a:ea typeface="Calibri" panose="020F0502020204030204" pitchFamily="34" charset="0"/>
              </a:rPr>
              <a:t>. Besides it also make the decision-making process</a:t>
            </a:r>
            <a:r>
              <a:rPr lang="en-GB" sz="1800" dirty="0">
                <a:solidFill>
                  <a:srgbClr val="FF0000"/>
                </a:solidFill>
                <a:effectLst/>
                <a:latin typeface="Times New Roman" panose="02020603050405020304" pitchFamily="18" charset="0"/>
                <a:ea typeface="Calibri" panose="020F0502020204030204" pitchFamily="34" charset="0"/>
              </a:rPr>
              <a:t> fast</a:t>
            </a:r>
            <a:r>
              <a:rPr lang="en-GB" sz="1800" dirty="0">
                <a:solidFill>
                  <a:srgbClr val="0D0D0D"/>
                </a:solidFill>
                <a:effectLst/>
                <a:latin typeface="Times New Roman" panose="02020603050405020304" pitchFamily="18" charset="0"/>
                <a:ea typeface="Calibri" panose="020F0502020204030204" pitchFamily="34" charset="0"/>
              </a:rPr>
              <a:t>. Thus, </a:t>
            </a:r>
            <a:r>
              <a:rPr lang="en-GB" sz="1800" dirty="0">
                <a:solidFill>
                  <a:srgbClr val="FF0000"/>
                </a:solidFill>
                <a:effectLst/>
                <a:latin typeface="Times New Roman" panose="02020603050405020304" pitchFamily="18" charset="0"/>
                <a:ea typeface="Calibri" panose="020F0502020204030204" pitchFamily="34" charset="0"/>
              </a:rPr>
              <a:t>HRM strategies </a:t>
            </a:r>
            <a:r>
              <a:rPr lang="en-GB" sz="1800" dirty="0">
                <a:solidFill>
                  <a:srgbClr val="0D0D0D"/>
                </a:solidFill>
                <a:effectLst/>
                <a:latin typeface="Times New Roman" panose="02020603050405020304" pitchFamily="18" charset="0"/>
                <a:ea typeface="Calibri" panose="020F0502020204030204" pitchFamily="34" charset="0"/>
              </a:rPr>
              <a:t>influences the performance of the organisation. Similarly, it has been reported that the performance of this organisation has significantly deteriorated by decreasing its sales growth remarkably (Bedford, 2022). </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5B4AF1ED-F025-4E33-BC60-876C642531BE}" type="slidenum">
              <a:rPr lang="en-IN" smtClean="0"/>
              <a:t>4</a:t>
            </a:fld>
            <a:endParaRPr lang="en-IN"/>
          </a:p>
        </p:txBody>
      </p:sp>
    </p:spTree>
    <p:extLst>
      <p:ext uri="{BB962C8B-B14F-4D97-AF65-F5344CB8AC3E}">
        <p14:creationId xmlns:p14="http://schemas.microsoft.com/office/powerpoint/2010/main" val="162382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D0D0D"/>
                </a:solidFill>
                <a:effectLst/>
                <a:latin typeface="Times New Roman" panose="02020603050405020304" pitchFamily="18" charset="0"/>
                <a:ea typeface="Calibri" panose="020F0502020204030204" pitchFamily="34" charset="0"/>
              </a:rPr>
              <a:t>It has been reported that organisational performance has a strong affinity with </a:t>
            </a:r>
            <a:r>
              <a:rPr lang="en-GB" sz="1800" dirty="0">
                <a:solidFill>
                  <a:srgbClr val="FF0000"/>
                </a:solidFill>
                <a:effectLst/>
                <a:latin typeface="Times New Roman" panose="02020603050405020304" pitchFamily="18" charset="0"/>
                <a:ea typeface="Calibri" panose="020F0502020204030204" pitchFamily="34" charset="0"/>
              </a:rPr>
              <a:t>employee motivation </a:t>
            </a:r>
            <a:r>
              <a:rPr lang="en-GB" sz="1800" dirty="0">
                <a:solidFill>
                  <a:srgbClr val="0D0D0D"/>
                </a:solidFill>
                <a:effectLst/>
                <a:latin typeface="Times New Roman" panose="02020603050405020304" pitchFamily="18" charset="0"/>
                <a:ea typeface="Calibri" panose="020F0502020204030204" pitchFamily="34" charset="0"/>
              </a:rPr>
              <a:t>as it impacts the employees' job satisfaction positively or negatively. It has been reported that organisational performance is determined by the </a:t>
            </a:r>
            <a:r>
              <a:rPr lang="en-GB" sz="1800" dirty="0">
                <a:solidFill>
                  <a:srgbClr val="FF0000"/>
                </a:solidFill>
                <a:effectLst/>
                <a:latin typeface="Times New Roman" panose="02020603050405020304" pitchFamily="18" charset="0"/>
                <a:ea typeface="Calibri" panose="020F0502020204030204" pitchFamily="34" charset="0"/>
              </a:rPr>
              <a:t>motivation</a:t>
            </a:r>
            <a:r>
              <a:rPr lang="en-GB" sz="1800" dirty="0">
                <a:solidFill>
                  <a:srgbClr val="0D0D0D"/>
                </a:solidFill>
                <a:effectLst/>
                <a:latin typeface="Times New Roman" panose="02020603050405020304" pitchFamily="18" charset="0"/>
                <a:ea typeface="Calibri" panose="020F0502020204030204" pitchFamily="34" charset="0"/>
              </a:rPr>
              <a:t> of the employees which further gets induced by the </a:t>
            </a:r>
            <a:r>
              <a:rPr lang="en-GB" sz="1800" dirty="0">
                <a:solidFill>
                  <a:srgbClr val="FF0000"/>
                </a:solidFill>
                <a:effectLst/>
                <a:latin typeface="Times New Roman" panose="02020603050405020304" pitchFamily="18" charset="0"/>
                <a:ea typeface="Calibri" panose="020F0502020204030204" pitchFamily="34" charset="0"/>
              </a:rPr>
              <a:t>HRM strategies </a:t>
            </a:r>
            <a:r>
              <a:rPr lang="en-GB" sz="1800" dirty="0">
                <a:solidFill>
                  <a:srgbClr val="0D0D0D"/>
                </a:solidFill>
                <a:effectLst/>
                <a:latin typeface="Times New Roman" panose="02020603050405020304" pitchFamily="18" charset="0"/>
                <a:ea typeface="Calibri" panose="020F0502020204030204" pitchFamily="34" charset="0"/>
              </a:rPr>
              <a:t>(Soomro and Shah, 2019). It has been reported that ASDA aims to work collaboratively, valuing the perception of every employee (ASDA, 2022). Following this collaborative attitude helps the organisation to enhance the job satisfaction and </a:t>
            </a:r>
            <a:r>
              <a:rPr lang="en-GB" sz="1800" dirty="0">
                <a:solidFill>
                  <a:srgbClr val="FF0000"/>
                </a:solidFill>
                <a:effectLst/>
                <a:latin typeface="Times New Roman" panose="02020603050405020304" pitchFamily="18" charset="0"/>
                <a:ea typeface="Calibri" panose="020F0502020204030204" pitchFamily="34" charset="0"/>
              </a:rPr>
              <a:t>motivation levels </a:t>
            </a:r>
            <a:r>
              <a:rPr lang="en-GB" sz="1800" dirty="0">
                <a:solidFill>
                  <a:srgbClr val="0D0D0D"/>
                </a:solidFill>
                <a:effectLst/>
                <a:latin typeface="Times New Roman" panose="02020603050405020304" pitchFamily="18" charset="0"/>
                <a:ea typeface="Calibri" panose="020F0502020204030204" pitchFamily="34" charset="0"/>
              </a:rPr>
              <a:t>of the employees. Eventually, the performance of the organisation also gets enhanced. </a:t>
            </a:r>
            <a:r>
              <a:rPr lang="en-GB" sz="1800" dirty="0">
                <a:solidFill>
                  <a:srgbClr val="FF0000"/>
                </a:solidFill>
                <a:effectLst/>
                <a:latin typeface="Times New Roman" panose="02020603050405020304" pitchFamily="18" charset="0"/>
                <a:ea typeface="Calibri" panose="020F0502020204030204" pitchFamily="34" charset="0"/>
              </a:rPr>
              <a:t>HRM strategies </a:t>
            </a:r>
            <a:r>
              <a:rPr lang="en-GB" sz="1800" dirty="0">
                <a:solidFill>
                  <a:srgbClr val="0D0D0D"/>
                </a:solidFill>
                <a:effectLst/>
                <a:latin typeface="Times New Roman" panose="02020603050405020304" pitchFamily="18" charset="0"/>
                <a:ea typeface="Calibri" panose="020F0502020204030204" pitchFamily="34" charset="0"/>
              </a:rPr>
              <a:t>also negatively impacts the employees’ satisfaction which further affects the performance of the organisation severely. The female workers of ASDA have accused this organisation practice patriarchal culture within the organisation. Eventually, female employees experience a gender pay gap within the organisation (Blackstock, 2022). Consequently, this scenario affects the performance of the organisation by decreasing the </a:t>
            </a:r>
            <a:r>
              <a:rPr lang="en-GB" sz="1800" dirty="0">
                <a:solidFill>
                  <a:srgbClr val="FF0000"/>
                </a:solidFill>
                <a:effectLst/>
                <a:latin typeface="Times New Roman" panose="02020603050405020304" pitchFamily="18" charset="0"/>
                <a:ea typeface="Calibri" panose="020F0502020204030204" pitchFamily="34" charset="0"/>
              </a:rPr>
              <a:t>motivation levels </a:t>
            </a:r>
            <a:r>
              <a:rPr lang="en-GB" sz="1800" dirty="0">
                <a:solidFill>
                  <a:srgbClr val="0D0D0D"/>
                </a:solidFill>
                <a:effectLst/>
                <a:latin typeface="Times New Roman" panose="02020603050405020304" pitchFamily="18" charset="0"/>
                <a:ea typeface="Calibri" panose="020F0502020204030204" pitchFamily="34" charset="0"/>
              </a:rPr>
              <a:t>of the employees. </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5B4AF1ED-F025-4E33-BC60-876C642531BE}" type="slidenum">
              <a:rPr lang="en-IN" smtClean="0"/>
              <a:t>5</a:t>
            </a:fld>
            <a:endParaRPr lang="en-IN"/>
          </a:p>
        </p:txBody>
      </p:sp>
    </p:spTree>
    <p:extLst>
      <p:ext uri="{BB962C8B-B14F-4D97-AF65-F5344CB8AC3E}">
        <p14:creationId xmlns:p14="http://schemas.microsoft.com/office/powerpoint/2010/main" val="1662251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D0D0D"/>
                </a:solidFill>
                <a:effectLst/>
                <a:latin typeface="Times New Roman" panose="02020603050405020304" pitchFamily="18" charset="0"/>
                <a:ea typeface="Calibri" panose="020F0502020204030204" pitchFamily="34" charset="0"/>
              </a:rPr>
              <a:t>. </a:t>
            </a:r>
            <a:r>
              <a:rPr lang="en-GB" sz="1800" dirty="0">
                <a:solidFill>
                  <a:srgbClr val="FF0000"/>
                </a:solidFill>
                <a:effectLst/>
                <a:latin typeface="Times New Roman" panose="02020603050405020304" pitchFamily="18" charset="0"/>
                <a:ea typeface="Calibri" panose="020F0502020204030204" pitchFamily="34" charset="0"/>
              </a:rPr>
              <a:t>The</a:t>
            </a:r>
            <a:r>
              <a:rPr lang="en-GB" sz="1800" dirty="0">
                <a:solidFill>
                  <a:srgbClr val="0D0D0D"/>
                </a:solidFill>
                <a:effectLst/>
                <a:latin typeface="Times New Roman" panose="02020603050405020304" pitchFamily="18" charset="0"/>
                <a:ea typeface="Calibri" panose="020F0502020204030204" pitchFamily="34" charset="0"/>
              </a:rPr>
              <a:t> human resource management activities such as employee recruitment process, employee retention process, reward systems and others </a:t>
            </a:r>
            <a:r>
              <a:rPr lang="en-GB" sz="1800" dirty="0">
                <a:solidFill>
                  <a:srgbClr val="FF0000"/>
                </a:solidFill>
                <a:effectLst/>
                <a:latin typeface="Times New Roman" panose="02020603050405020304" pitchFamily="18" charset="0"/>
                <a:ea typeface="Calibri" panose="020F0502020204030204" pitchFamily="34" charset="0"/>
              </a:rPr>
              <a:t>are very significant</a:t>
            </a:r>
            <a:r>
              <a:rPr lang="en-GB" sz="1800" dirty="0">
                <a:solidFill>
                  <a:srgbClr val="0D0D0D"/>
                </a:solidFill>
                <a:effectLst/>
                <a:latin typeface="Times New Roman" panose="02020603050405020304" pitchFamily="18" charset="0"/>
                <a:ea typeface="Calibri" panose="020F0502020204030204" pitchFamily="34" charset="0"/>
              </a:rPr>
              <a:t>. Eventually, the </a:t>
            </a:r>
            <a:r>
              <a:rPr lang="en-GB" sz="1800" dirty="0">
                <a:solidFill>
                  <a:srgbClr val="FF0000"/>
                </a:solidFill>
                <a:effectLst/>
                <a:latin typeface="Times New Roman" panose="02020603050405020304" pitchFamily="18" charset="0"/>
                <a:ea typeface="Calibri" panose="020F0502020204030204" pitchFamily="34" charset="0"/>
              </a:rPr>
              <a:t>HRM strategies of the organisation</a:t>
            </a:r>
            <a:r>
              <a:rPr lang="en-GB" sz="1800" dirty="0">
                <a:solidFill>
                  <a:srgbClr val="0D0D0D"/>
                </a:solidFill>
                <a:effectLst/>
                <a:latin typeface="Times New Roman" panose="02020603050405020304" pitchFamily="18" charset="0"/>
                <a:ea typeface="Calibri" panose="020F0502020204030204" pitchFamily="34" charset="0"/>
              </a:rPr>
              <a:t> plays a pivotal role in regulating the operational activities of the business organisation. The top managers of the organisation often act based on their perception which gets shaped by their own </a:t>
            </a:r>
            <a:r>
              <a:rPr lang="en-GB" sz="1800" dirty="0">
                <a:solidFill>
                  <a:srgbClr val="FF0000"/>
                </a:solidFill>
                <a:effectLst/>
                <a:latin typeface="Times New Roman" panose="02020603050405020304" pitchFamily="18" charset="0"/>
                <a:ea typeface="Calibri" panose="020F0502020204030204" pitchFamily="34" charset="0"/>
              </a:rPr>
              <a:t>HRM strategies</a:t>
            </a:r>
            <a:r>
              <a:rPr lang="en-GB" sz="1800" dirty="0">
                <a:solidFill>
                  <a:srgbClr val="0D0D0D"/>
                </a:solidFill>
                <a:effectLst/>
                <a:latin typeface="Times New Roman" panose="02020603050405020304" pitchFamily="18" charset="0"/>
                <a:ea typeface="Calibri" panose="020F0502020204030204" pitchFamily="34" charset="0"/>
              </a:rPr>
              <a:t>. On the other hand, the </a:t>
            </a:r>
            <a:r>
              <a:rPr lang="en-GB" sz="1800" dirty="0">
                <a:solidFill>
                  <a:srgbClr val="FF0000"/>
                </a:solidFill>
                <a:effectLst/>
                <a:latin typeface="Times New Roman" panose="02020603050405020304" pitchFamily="18" charset="0"/>
                <a:ea typeface="Calibri" panose="020F0502020204030204" pitchFamily="34" charset="0"/>
              </a:rPr>
              <a:t>motivation</a:t>
            </a:r>
            <a:r>
              <a:rPr lang="en-GB" sz="1800" dirty="0">
                <a:solidFill>
                  <a:srgbClr val="0D0D0D"/>
                </a:solidFill>
                <a:effectLst/>
                <a:latin typeface="Times New Roman" panose="02020603050405020304" pitchFamily="18" charset="0"/>
                <a:ea typeface="Calibri" panose="020F0502020204030204" pitchFamily="34" charset="0"/>
              </a:rPr>
              <a:t> of the employees in offices gets shaped by the way they perceive their culture. Thus, a </a:t>
            </a:r>
            <a:r>
              <a:rPr lang="en-GB" sz="1800" dirty="0">
                <a:solidFill>
                  <a:srgbClr val="FF0000"/>
                </a:solidFill>
                <a:effectLst/>
                <a:latin typeface="Times New Roman" panose="02020603050405020304" pitchFamily="18" charset="0"/>
                <a:ea typeface="Calibri" panose="020F0502020204030204" pitchFamily="34" charset="0"/>
              </a:rPr>
              <a:t>the HRM Strategies of a company </a:t>
            </a:r>
            <a:r>
              <a:rPr lang="en-GB" sz="1800" dirty="0">
                <a:solidFill>
                  <a:srgbClr val="0D0D0D"/>
                </a:solidFill>
                <a:effectLst/>
                <a:latin typeface="Times New Roman" panose="02020603050405020304" pitchFamily="18" charset="0"/>
                <a:ea typeface="Calibri" panose="020F0502020204030204" pitchFamily="34" charset="0"/>
              </a:rPr>
              <a:t>further impacts the productivity of the employees as well as the performance of the organisation (</a:t>
            </a:r>
            <a:r>
              <a:rPr lang="en-GB" sz="1800" dirty="0" err="1">
                <a:solidFill>
                  <a:srgbClr val="0D0D0D"/>
                </a:solidFill>
                <a:effectLst/>
                <a:latin typeface="Times New Roman" panose="02020603050405020304" pitchFamily="18" charset="0"/>
                <a:ea typeface="Calibri" panose="020F0502020204030204" pitchFamily="34" charset="0"/>
              </a:rPr>
              <a:t>Grahovac</a:t>
            </a:r>
            <a:r>
              <a:rPr lang="en-GB" sz="1800" dirty="0">
                <a:solidFill>
                  <a:srgbClr val="0D0D0D"/>
                </a:solidFill>
                <a:effectLst/>
                <a:latin typeface="Times New Roman" panose="02020603050405020304" pitchFamily="18" charset="0"/>
                <a:ea typeface="Calibri" panose="020F0502020204030204" pitchFamily="34" charset="0"/>
              </a:rPr>
              <a:t> and Biljana, 2020). For instance, it has been reported that the work environment of IBM in China is more collectivist while the headquarter of IBM in the US practices individualistic work culture </a:t>
            </a:r>
            <a:r>
              <a:rPr lang="en-GB" sz="1800" dirty="0">
                <a:solidFill>
                  <a:srgbClr val="FF0000"/>
                </a:solidFill>
                <a:effectLst/>
                <a:latin typeface="Times New Roman" panose="02020603050405020304" pitchFamily="18" charset="0"/>
                <a:ea typeface="Calibri" panose="020F0502020204030204" pitchFamily="34" charset="0"/>
              </a:rPr>
              <a:t>which plays a veritable role in the motivation levels of the employees</a:t>
            </a:r>
            <a:r>
              <a:rPr lang="en-GB" sz="1800" dirty="0">
                <a:solidFill>
                  <a:srgbClr val="0D0D0D"/>
                </a:solidFill>
                <a:effectLst/>
                <a:latin typeface="Times New Roman" panose="02020603050405020304" pitchFamily="18" charset="0"/>
                <a:ea typeface="Calibri" panose="020F0502020204030204" pitchFamily="34" charset="0"/>
              </a:rPr>
              <a:t>. Consequently, it has been explored that 57% of employees of IBM China claim that it is a typical US-based company that severely affects the mental well-being of the employees (Great place work, 2022). Following this, it can be stated that the organisational structure and organisational culture influence the satisfaction of people within the organisation remarkably which further impacts the performance of the organisation. Thus, these </a:t>
            </a:r>
            <a:r>
              <a:rPr lang="en-GB" sz="1800" dirty="0">
                <a:solidFill>
                  <a:srgbClr val="FF0000"/>
                </a:solidFill>
                <a:effectLst/>
                <a:latin typeface="Times New Roman" panose="02020603050405020304" pitchFamily="18" charset="0"/>
                <a:ea typeface="Calibri" panose="020F0502020204030204" pitchFamily="34" charset="0"/>
              </a:rPr>
              <a:t>strategies</a:t>
            </a:r>
            <a:r>
              <a:rPr lang="en-GB" sz="1800" dirty="0">
                <a:solidFill>
                  <a:srgbClr val="0D0D0D"/>
                </a:solidFill>
                <a:effectLst/>
                <a:latin typeface="Times New Roman" panose="02020603050405020304" pitchFamily="18" charset="0"/>
                <a:ea typeface="Calibri" panose="020F0502020204030204" pitchFamily="34" charset="0"/>
              </a:rPr>
              <a:t> </a:t>
            </a:r>
            <a:r>
              <a:rPr lang="en-GB" sz="1800" dirty="0">
                <a:solidFill>
                  <a:srgbClr val="FF0000"/>
                </a:solidFill>
                <a:effectLst/>
                <a:latin typeface="Times New Roman" panose="02020603050405020304" pitchFamily="18" charset="0"/>
                <a:ea typeface="Calibri" panose="020F0502020204030204" pitchFamily="34" charset="0"/>
              </a:rPr>
              <a:t>and factors </a:t>
            </a:r>
            <a:r>
              <a:rPr lang="en-GB" sz="1800" dirty="0">
                <a:solidFill>
                  <a:srgbClr val="0D0D0D"/>
                </a:solidFill>
                <a:effectLst/>
                <a:latin typeface="Times New Roman" panose="02020603050405020304" pitchFamily="18" charset="0"/>
                <a:ea typeface="Calibri" panose="020F0502020204030204" pitchFamily="34" charset="0"/>
              </a:rPr>
              <a:t>have significant contributions to determining organisational performance </a:t>
            </a:r>
            <a:r>
              <a:rPr lang="en-GB" sz="1800" dirty="0">
                <a:solidFill>
                  <a:srgbClr val="FF0000"/>
                </a:solidFill>
                <a:effectLst/>
                <a:latin typeface="Times New Roman" panose="02020603050405020304" pitchFamily="18" charset="0"/>
                <a:ea typeface="Calibri" panose="020F0502020204030204" pitchFamily="34" charset="0"/>
              </a:rPr>
              <a:t>as well as the employee motivation</a:t>
            </a:r>
            <a:r>
              <a:rPr lang="en-GB" sz="1800" dirty="0">
                <a:solidFill>
                  <a:srgbClr val="0D0D0D"/>
                </a:solidFill>
                <a:effectLst/>
                <a:latin typeface="Times New Roman" panose="02020603050405020304" pitchFamily="18" charset="0"/>
                <a:ea typeface="Calibri" panose="020F0502020204030204" pitchFamily="34" charset="0"/>
              </a:rPr>
              <a:t>. </a:t>
            </a:r>
            <a:endParaRPr lang="en-IN" sz="1800" dirty="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5B4AF1ED-F025-4E33-BC60-876C642531BE}" type="slidenum">
              <a:rPr lang="en-IN" smtClean="0"/>
              <a:t>6</a:t>
            </a:fld>
            <a:endParaRPr lang="en-IN"/>
          </a:p>
        </p:txBody>
      </p:sp>
    </p:spTree>
    <p:extLst>
      <p:ext uri="{BB962C8B-B14F-4D97-AF65-F5344CB8AC3E}">
        <p14:creationId xmlns:p14="http://schemas.microsoft.com/office/powerpoint/2010/main" val="1887003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D0D0D"/>
                </a:solidFill>
                <a:effectLst/>
                <a:latin typeface="Times New Roman" panose="02020603050405020304" pitchFamily="18" charset="0"/>
                <a:ea typeface="Calibri" panose="020F0502020204030204" pitchFamily="34" charset="0"/>
              </a:rPr>
              <a:t>It directs the employees in the correct direction to achieve success. it also induces the productivity of the employees by improving job satisfaction of the employees through motivation. A perfect </a:t>
            </a:r>
            <a:r>
              <a:rPr lang="en-GB" sz="1800" dirty="0">
                <a:solidFill>
                  <a:srgbClr val="FF0000"/>
                </a:solidFill>
                <a:effectLst/>
                <a:latin typeface="Times New Roman" panose="02020603050405020304" pitchFamily="18" charset="0"/>
                <a:ea typeface="Calibri" panose="020F0502020204030204" pitchFamily="34" charset="0"/>
              </a:rPr>
              <a:t>employee engagement process</a:t>
            </a:r>
            <a:r>
              <a:rPr lang="en-GB" sz="1800" dirty="0">
                <a:solidFill>
                  <a:srgbClr val="0D0D0D"/>
                </a:solidFill>
                <a:effectLst/>
                <a:latin typeface="Times New Roman" panose="02020603050405020304" pitchFamily="18" charset="0"/>
                <a:ea typeface="Calibri" panose="020F0502020204030204" pitchFamily="34" charset="0"/>
              </a:rPr>
              <a:t> encompasses some characteristics such as motivating ability, communication ability, emotional intelligence and decision-making ability. </a:t>
            </a:r>
            <a:r>
              <a:rPr lang="en-GB" sz="1800" dirty="0">
                <a:solidFill>
                  <a:srgbClr val="FF0000"/>
                </a:solidFill>
                <a:effectLst/>
                <a:latin typeface="Times New Roman" panose="02020603050405020304" pitchFamily="18" charset="0"/>
                <a:ea typeface="Calibri" panose="020F0502020204030204" pitchFamily="34" charset="0"/>
              </a:rPr>
              <a:t>There are some key methods such as communication, wellbeing initiatives, recognising good work and related others</a:t>
            </a:r>
            <a:r>
              <a:rPr lang="en-GB" sz="1800" dirty="0">
                <a:solidFill>
                  <a:srgbClr val="0D0D0D"/>
                </a:solidFill>
                <a:effectLst/>
                <a:latin typeface="Times New Roman" panose="02020603050405020304" pitchFamily="18" charset="0"/>
                <a:ea typeface="Calibri" panose="020F0502020204030204" pitchFamily="34" charset="0"/>
              </a:rPr>
              <a:t>. </a:t>
            </a:r>
            <a:r>
              <a:rPr lang="en-GB" sz="1800" dirty="0">
                <a:solidFill>
                  <a:srgbClr val="FF0000"/>
                </a:solidFill>
                <a:effectLst/>
                <a:latin typeface="Times New Roman" panose="02020603050405020304" pitchFamily="18" charset="0"/>
                <a:ea typeface="Calibri" panose="020F0502020204030204" pitchFamily="34" charset="0"/>
              </a:rPr>
              <a:t>It also needs to be understood that the employee engagement initiatives that are through HRM strategies also help in reducing the absenteeism rate, productivity levels, effective leadership and higher growth opportunities</a:t>
            </a:r>
            <a:r>
              <a:rPr lang="en-GB" sz="1800" dirty="0">
                <a:solidFill>
                  <a:srgbClr val="0D0D0D"/>
                </a:solidFill>
                <a:effectLst/>
                <a:latin typeface="Times New Roman" panose="02020603050405020304" pitchFamily="18" charset="0"/>
                <a:ea typeface="Calibri" panose="020F0502020204030204" pitchFamily="34" charset="0"/>
              </a:rPr>
              <a:t>. </a:t>
            </a:r>
            <a:r>
              <a:rPr lang="en-GB" sz="1800" dirty="0">
                <a:solidFill>
                  <a:srgbClr val="FF0000"/>
                </a:solidFill>
                <a:effectLst/>
                <a:latin typeface="Times New Roman" panose="02020603050405020304" pitchFamily="18" charset="0"/>
                <a:ea typeface="Calibri" panose="020F0502020204030204" pitchFamily="34" charset="0"/>
              </a:rPr>
              <a:t>Apart from this, employee engagement can also be done through the process of lowering employee turnover and attrition rate in the organisation. employees also feel included in the overall organisation and thereby enjoy the work that they do and fell valued while performing their duties</a:t>
            </a:r>
            <a:r>
              <a:rPr lang="en-GB" sz="1800" dirty="0">
                <a:solidFill>
                  <a:srgbClr val="0D0D0D"/>
                </a:solidFill>
                <a:effectLst/>
                <a:latin typeface="Times New Roman" panose="02020603050405020304" pitchFamily="18" charset="0"/>
                <a:ea typeface="Calibri" panose="020F0502020204030204" pitchFamily="34" charset="0"/>
              </a:rPr>
              <a:t>. For instance, it has been reported that the former CEO of Apple Inc., namely Steve Jobs used to follow the notion of the </a:t>
            </a:r>
            <a:r>
              <a:rPr lang="en-GB" sz="1800" dirty="0">
                <a:solidFill>
                  <a:srgbClr val="FF0000"/>
                </a:solidFill>
                <a:effectLst/>
                <a:latin typeface="Times New Roman" panose="02020603050405020304" pitchFamily="18" charset="0"/>
                <a:ea typeface="Calibri" panose="020F0502020204030204" pitchFamily="34" charset="0"/>
              </a:rPr>
              <a:t>Employee engagement processes </a:t>
            </a:r>
            <a:r>
              <a:rPr lang="en-GB" sz="1800" dirty="0">
                <a:solidFill>
                  <a:srgbClr val="0D0D0D"/>
                </a:solidFill>
                <a:effectLst/>
                <a:latin typeface="Times New Roman" panose="02020603050405020304" pitchFamily="18" charset="0"/>
                <a:ea typeface="Calibri" panose="020F0502020204030204" pitchFamily="34" charset="0"/>
              </a:rPr>
              <a:t>which further affected the satisfaction of the employees along with other board members. It has been explored that the board members have claimed that Jobs used to remain deeply involved in the decision-making process. He only allowed the employees to abide by his rules and regulations (</a:t>
            </a:r>
            <a:r>
              <a:rPr lang="en-GB" sz="1800" dirty="0" err="1">
                <a:solidFill>
                  <a:srgbClr val="0D0D0D"/>
                </a:solidFill>
                <a:effectLst/>
                <a:latin typeface="Times New Roman" panose="02020603050405020304" pitchFamily="18" charset="0"/>
                <a:ea typeface="Calibri" panose="020F0502020204030204" pitchFamily="34" charset="0"/>
              </a:rPr>
              <a:t>Madway</a:t>
            </a:r>
            <a:r>
              <a:rPr lang="en-GB" sz="1800" dirty="0">
                <a:solidFill>
                  <a:srgbClr val="0D0D0D"/>
                </a:solidFill>
                <a:effectLst/>
                <a:latin typeface="Times New Roman" panose="02020603050405020304" pitchFamily="18" charset="0"/>
                <a:ea typeface="Calibri" panose="020F0502020204030204" pitchFamily="34" charset="0"/>
              </a:rPr>
              <a:t>, 2022). However, it has also been noticed that following this leadership style helps to maintain discipline within the organisation which further enhances the performance of the organisation (Robinson, 2019). </a:t>
            </a:r>
            <a:endParaRPr lang="en-IN" sz="1800" dirty="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D0D0D"/>
                </a:solidFill>
                <a:effectLst/>
                <a:latin typeface="Times New Roman" panose="02020603050405020304" pitchFamily="18" charset="0"/>
                <a:ea typeface="Calibri" panose="020F0502020204030204" pitchFamily="34" charset="0"/>
              </a:rPr>
              <a:t>In contrast to these when </a:t>
            </a:r>
            <a:r>
              <a:rPr lang="en-GB" sz="1800" dirty="0">
                <a:solidFill>
                  <a:srgbClr val="FF0000"/>
                </a:solidFill>
                <a:effectLst/>
                <a:latin typeface="Times New Roman" panose="02020603050405020304" pitchFamily="18" charset="0"/>
                <a:ea typeface="Calibri" panose="020F0502020204030204" pitchFamily="34" charset="0"/>
              </a:rPr>
              <a:t>HRM strategies are not inclusive of the employees in the process of working, generally has an active impact in the overall process of working and do not </a:t>
            </a:r>
            <a:r>
              <a:rPr lang="en-GB" sz="1800" dirty="0">
                <a:solidFill>
                  <a:srgbClr val="0D0D0D"/>
                </a:solidFill>
                <a:effectLst/>
                <a:latin typeface="Times New Roman" panose="02020603050405020304" pitchFamily="18" charset="0"/>
                <a:ea typeface="Calibri" panose="020F0502020204030204" pitchFamily="34" charset="0"/>
              </a:rPr>
              <a:t>allow the team members or the employees within the organisation to participate in the decision-making process (</a:t>
            </a:r>
            <a:r>
              <a:rPr lang="en-GB" sz="1800" dirty="0" err="1">
                <a:solidFill>
                  <a:srgbClr val="0D0D0D"/>
                </a:solidFill>
                <a:effectLst/>
                <a:latin typeface="Times New Roman" panose="02020603050405020304" pitchFamily="18" charset="0"/>
                <a:ea typeface="Calibri" panose="020F0502020204030204" pitchFamily="34" charset="0"/>
              </a:rPr>
              <a:t>Murchyanto</a:t>
            </a:r>
            <a:r>
              <a:rPr lang="en-GB" sz="1800" dirty="0">
                <a:solidFill>
                  <a:srgbClr val="0D0D0D"/>
                </a:solidFill>
                <a:effectLst/>
                <a:latin typeface="Times New Roman" panose="02020603050405020304" pitchFamily="18" charset="0"/>
                <a:ea typeface="Calibri" panose="020F0502020204030204" pitchFamily="34" charset="0"/>
              </a:rPr>
              <a:t> </a:t>
            </a:r>
            <a:r>
              <a:rPr lang="en-GB" sz="1800" i="1" dirty="0">
                <a:solidFill>
                  <a:srgbClr val="0D0D0D"/>
                </a:solidFill>
                <a:effectLst/>
                <a:latin typeface="Times New Roman" panose="02020603050405020304" pitchFamily="18" charset="0"/>
                <a:ea typeface="Calibri" panose="020F0502020204030204" pitchFamily="34" charset="0"/>
              </a:rPr>
              <a:t>et al.</a:t>
            </a:r>
            <a:r>
              <a:rPr lang="en-GB" sz="1800" dirty="0">
                <a:solidFill>
                  <a:srgbClr val="0D0D0D"/>
                </a:solidFill>
                <a:effectLst/>
                <a:latin typeface="Times New Roman" panose="02020603050405020304" pitchFamily="18" charset="0"/>
                <a:ea typeface="Calibri" panose="020F0502020204030204" pitchFamily="34" charset="0"/>
              </a:rPr>
              <a:t>, 2019). The leaders usually provide the opportunity for the employees to present their perceptions, opinions, and ideas. Eventually, it has been revealed that this leadership style helps to enhance the performance of the organisation by increasing the productivity of the employees. It helps to increase the job engagement of the employees which further helps to improve their performance as well as the organisational performance respectively. For instance, Kim </a:t>
            </a:r>
            <a:r>
              <a:rPr lang="en-GB" sz="1800" i="1" dirty="0">
                <a:solidFill>
                  <a:srgbClr val="0D0D0D"/>
                </a:solidFill>
                <a:effectLst/>
                <a:latin typeface="Times New Roman" panose="02020603050405020304" pitchFamily="18" charset="0"/>
                <a:ea typeface="Calibri" panose="020F0502020204030204" pitchFamily="34" charset="0"/>
              </a:rPr>
              <a:t>et al.</a:t>
            </a:r>
            <a:r>
              <a:rPr lang="en-GB" sz="1800" dirty="0">
                <a:solidFill>
                  <a:srgbClr val="0D0D0D"/>
                </a:solidFill>
                <a:effectLst/>
                <a:latin typeface="Times New Roman" panose="02020603050405020304" pitchFamily="18" charset="0"/>
                <a:ea typeface="Calibri" panose="020F0502020204030204" pitchFamily="34" charset="0"/>
              </a:rPr>
              <a:t> (2020) have revealed that the present leader of Apple Inc., namely Tim Cook follows this leadership style which has remarkably increased the job satisfaction of the employees. Eventually, it has helped this organisation to enhance its performance as well. </a:t>
            </a:r>
            <a:endParaRPr lang="en-IN" sz="1800" dirty="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5B4AF1ED-F025-4E33-BC60-876C642531BE}" type="slidenum">
              <a:rPr lang="en-IN" smtClean="0"/>
              <a:t>7</a:t>
            </a:fld>
            <a:endParaRPr lang="en-IN"/>
          </a:p>
        </p:txBody>
      </p:sp>
    </p:spTree>
    <p:extLst>
      <p:ext uri="{BB962C8B-B14F-4D97-AF65-F5344CB8AC3E}">
        <p14:creationId xmlns:p14="http://schemas.microsoft.com/office/powerpoint/2010/main" val="3594039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dirty="0">
                <a:effectLst/>
                <a:latin typeface="Times New Roman" panose="02020603050405020304" pitchFamily="18" charset="0"/>
              </a:rPr>
              <a:t>Role of human resource management in effective management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rPr>
              <a:t>Alongside leadership style, human resource management plays another significant role in enhancing organisational performance (Boon </a:t>
            </a:r>
            <a:r>
              <a:rPr lang="en-IN" sz="1800" i="1" dirty="0">
                <a:effectLst/>
                <a:latin typeface="Times New Roman" panose="02020603050405020304" pitchFamily="18" charset="0"/>
                <a:ea typeface="Calibri" panose="020F0502020204030204" pitchFamily="34" charset="0"/>
              </a:rPr>
              <a:t>et al., </a:t>
            </a:r>
            <a:r>
              <a:rPr lang="en-IN" sz="1800" dirty="0">
                <a:effectLst/>
                <a:latin typeface="Times New Roman" panose="02020603050405020304" pitchFamily="18" charset="0"/>
                <a:ea typeface="Calibri" panose="020F0502020204030204" pitchFamily="34" charset="0"/>
              </a:rPr>
              <a:t>2019). It enables the organisation to enhance its performance by recruiting competent employees. Besides, it also helps in talent retention by designing effective employee retention plans such as reward systems or others. Eventually, it helps organisations to improve their performance by enriching the talent within the workplace. Additionally, it influences the relationship between the employees and the organisation. It has been reported that the HR team of ASDA has introduced some sudden changes within its employment contract that offer wages of 9 dollars per hour by mentioning unaccountable work time (BBC News, 2019). It has severely affected the job satisfaction of the employees which has further drawn a sharp decline in the performance of the company. </a:t>
            </a:r>
          </a:p>
          <a:p>
            <a:endParaRPr lang="en-IN" dirty="0"/>
          </a:p>
        </p:txBody>
      </p:sp>
      <p:sp>
        <p:nvSpPr>
          <p:cNvPr id="4" name="Slide Number Placeholder 3"/>
          <p:cNvSpPr>
            <a:spLocks noGrp="1"/>
          </p:cNvSpPr>
          <p:nvPr>
            <p:ph type="sldNum" sz="quarter" idx="5"/>
          </p:nvPr>
        </p:nvSpPr>
        <p:spPr/>
        <p:txBody>
          <a:bodyPr/>
          <a:lstStyle/>
          <a:p>
            <a:fld id="{5B4AF1ED-F025-4E33-BC60-876C642531BE}" type="slidenum">
              <a:rPr lang="en-IN" smtClean="0"/>
              <a:t>8</a:t>
            </a:fld>
            <a:endParaRPr lang="en-IN"/>
          </a:p>
        </p:txBody>
      </p:sp>
    </p:spTree>
    <p:extLst>
      <p:ext uri="{BB962C8B-B14F-4D97-AF65-F5344CB8AC3E}">
        <p14:creationId xmlns:p14="http://schemas.microsoft.com/office/powerpoint/2010/main" val="2819183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solidFill>
                  <a:srgbClr val="0D0D0D"/>
                </a:solidFill>
                <a:effectLst/>
                <a:latin typeface="Times New Roman" panose="02020603050405020304" pitchFamily="18" charset="0"/>
                <a:ea typeface="Calibri" panose="020F0502020204030204" pitchFamily="34" charset="0"/>
              </a:rPr>
              <a:t>. It has been revealed that individual behaviour remarkably influences the work environment which further impacts the employees' satisfaction. For instance, it has been reported that maximum employees of Apple Inc. believe in patriarchy which further gets reflected in their behaviour. Eventually, women experience multiple issues such as the gender pay gap remarkably (Apple, 2022). It has severely affected the job satisfaction of women employees by creating a toxic work environment. </a:t>
            </a:r>
            <a:endParaRPr lang="en-IN" sz="1800" dirty="0">
              <a:effectLst/>
              <a:latin typeface="Times New Roman" panose="02020603050405020304" pitchFamily="18" charset="0"/>
              <a:ea typeface="Calibri" panose="020F0502020204030204" pitchFamily="34" charset="0"/>
            </a:endParaRPr>
          </a:p>
          <a:p>
            <a:pPr marL="0" marR="0" algn="l">
              <a:lnSpc>
                <a:spcPct val="107000"/>
              </a:lnSpc>
              <a:spcBef>
                <a:spcPts val="0"/>
              </a:spcBef>
              <a:spcAft>
                <a:spcPts val="800"/>
              </a:spcAft>
            </a:pPr>
            <a:br>
              <a:rPr lang="en-GB" sz="1800" dirty="0">
                <a:solidFill>
                  <a:srgbClr val="0D0D0D"/>
                </a:solidFill>
                <a:effectLst/>
                <a:latin typeface="Times New Roman" panose="02020603050405020304" pitchFamily="18" charset="0"/>
                <a:ea typeface="Calibri" panose="020F0502020204030204" pitchFamily="34" charset="0"/>
              </a:rPr>
            </a:br>
            <a:r>
              <a:rPr lang="en-GB" sz="1800" b="1" dirty="0">
                <a:solidFill>
                  <a:srgbClr val="0D0D0D"/>
                </a:solidFill>
                <a:effectLst/>
                <a:latin typeface="Times New Roman" panose="02020603050405020304" pitchFamily="18" charset="0"/>
                <a:ea typeface="Calibri" panose="020F0502020204030204" pitchFamily="34" charset="0"/>
              </a:rPr>
              <a:t> </a:t>
            </a:r>
            <a:endParaRPr lang="en-IN" sz="1800" dirty="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5B4AF1ED-F025-4E33-BC60-876C642531BE}" type="slidenum">
              <a:rPr lang="en-IN" smtClean="0"/>
              <a:t>9</a:t>
            </a:fld>
            <a:endParaRPr lang="en-IN"/>
          </a:p>
        </p:txBody>
      </p:sp>
    </p:spTree>
    <p:extLst>
      <p:ext uri="{BB962C8B-B14F-4D97-AF65-F5344CB8AC3E}">
        <p14:creationId xmlns:p14="http://schemas.microsoft.com/office/powerpoint/2010/main" val="15155681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FF0000"/>
                </a:solidFill>
                <a:effectLst/>
                <a:latin typeface="Times New Roman" panose="02020603050405020304" pitchFamily="18" charset="0"/>
                <a:ea typeface="Calibri" panose="020F0502020204030204" pitchFamily="34" charset="0"/>
              </a:rPr>
              <a:t>It has also discussed </a:t>
            </a:r>
            <a:r>
              <a:rPr lang="en-GB" sz="1800" dirty="0">
                <a:solidFill>
                  <a:srgbClr val="0D0D0D"/>
                </a:solidFill>
                <a:effectLst/>
                <a:latin typeface="Times New Roman" panose="02020603050405020304" pitchFamily="18" charset="0"/>
                <a:ea typeface="Calibri" panose="020F0502020204030204" pitchFamily="34" charset="0"/>
              </a:rPr>
              <a:t>human resource management activities which play another pivotal role in the creation of an effective management system. Alongside this, it has also been explored that the behavioural management approach plays another significant role in organisational performance, influencing organisational culture. </a:t>
            </a:r>
            <a:endParaRPr lang="en-IN" dirty="0"/>
          </a:p>
        </p:txBody>
      </p:sp>
      <p:sp>
        <p:nvSpPr>
          <p:cNvPr id="4" name="Slide Number Placeholder 3"/>
          <p:cNvSpPr>
            <a:spLocks noGrp="1"/>
          </p:cNvSpPr>
          <p:nvPr>
            <p:ph type="sldNum" sz="quarter" idx="5"/>
          </p:nvPr>
        </p:nvSpPr>
        <p:spPr/>
        <p:txBody>
          <a:bodyPr/>
          <a:lstStyle/>
          <a:p>
            <a:fld id="{5B4AF1ED-F025-4E33-BC60-876C642531BE}" type="slidenum">
              <a:rPr lang="en-IN" smtClean="0"/>
              <a:t>10</a:t>
            </a:fld>
            <a:endParaRPr lang="en-IN"/>
          </a:p>
        </p:txBody>
      </p:sp>
    </p:spTree>
    <p:extLst>
      <p:ext uri="{BB962C8B-B14F-4D97-AF65-F5344CB8AC3E}">
        <p14:creationId xmlns:p14="http://schemas.microsoft.com/office/powerpoint/2010/main" val="1620492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2643274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1603439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32486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826339-872C-44D4-83CB-C6027FEA4438}" type="datetimeFigureOut">
              <a:rPr lang="en-IN" smtClean="0"/>
              <a:t>20-10-2022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3389252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826339-872C-44D4-83CB-C6027FEA4438}" type="datetimeFigureOut">
              <a:rPr lang="en-IN" smtClean="0"/>
              <a:t>20-10-2022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4026553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826339-872C-44D4-83CB-C6027FEA4438}" type="datetimeFigureOut">
              <a:rPr lang="en-IN" smtClean="0"/>
              <a:t>20-10-2022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164827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826339-872C-44D4-83CB-C6027FEA4438}" type="datetimeFigureOut">
              <a:rPr lang="en-IN" smtClean="0"/>
              <a:t>20-10-2022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1333754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826339-872C-44D4-83CB-C6027FEA4438}" type="datetimeFigureOut">
              <a:rPr lang="en-IN" smtClean="0"/>
              <a:t>20-10-2022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3364624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826339-872C-44D4-83CB-C6027FEA4438}" type="datetimeFigureOut">
              <a:rPr lang="en-IN" smtClean="0"/>
              <a:t>20-10-2022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2399591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4151923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677827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36199312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13838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564118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1268261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793683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D826339-872C-44D4-83CB-C6027FEA4438}" type="datetimeFigureOut">
              <a:rPr lang="en-IN" smtClean="0"/>
              <a:t>20-10-2022</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5A26F0C-35FD-43C5-9F01-6E8823803AD7}" type="slidenum">
              <a:rPr lang="en-IN" smtClean="0"/>
              <a:t>‹#›</a:t>
            </a:fld>
            <a:endParaRPr lang="en-IN"/>
          </a:p>
        </p:txBody>
      </p:sp>
    </p:spTree>
    <p:extLst>
      <p:ext uri="{BB962C8B-B14F-4D97-AF65-F5344CB8AC3E}">
        <p14:creationId xmlns:p14="http://schemas.microsoft.com/office/powerpoint/2010/main" val="1590823256"/>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850" r:id="rId13"/>
    <p:sldLayoutId id="2147483851" r:id="rId14"/>
    <p:sldLayoutId id="2147483852" r:id="rId15"/>
    <p:sldLayoutId id="21474838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gra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5E53D9C-6D67-4C0F-B0B6-6890C9D34A3A}"/>
              </a:ext>
            </a:extLst>
          </p:cNvPr>
          <p:cNvGraphicFramePr>
            <a:graphicFrameLocks noGrp="1"/>
          </p:cNvGraphicFramePr>
          <p:nvPr>
            <p:extLst>
              <p:ext uri="{D42A27DB-BD31-4B8C-83A1-F6EECF244321}">
                <p14:modId xmlns:p14="http://schemas.microsoft.com/office/powerpoint/2010/main" val="3070850502"/>
              </p:ext>
            </p:extLst>
          </p:nvPr>
        </p:nvGraphicFramePr>
        <p:xfrm>
          <a:off x="1227438" y="1268627"/>
          <a:ext cx="9025111" cy="4184821"/>
        </p:xfrm>
        <a:graphic>
          <a:graphicData uri="http://schemas.openxmlformats.org/drawingml/2006/table">
            <a:tbl>
              <a:tblPr>
                <a:tableStyleId>{5C22544A-7EE6-4342-B048-85BDC9FD1C3A}</a:tableStyleId>
              </a:tblPr>
              <a:tblGrid>
                <a:gridCol w="2068212">
                  <a:extLst>
                    <a:ext uri="{9D8B030D-6E8A-4147-A177-3AD203B41FA5}">
                      <a16:colId xmlns:a16="http://schemas.microsoft.com/office/drawing/2014/main" val="1715740740"/>
                    </a:ext>
                  </a:extLst>
                </a:gridCol>
                <a:gridCol w="3098367">
                  <a:extLst>
                    <a:ext uri="{9D8B030D-6E8A-4147-A177-3AD203B41FA5}">
                      <a16:colId xmlns:a16="http://schemas.microsoft.com/office/drawing/2014/main" val="2611517960"/>
                    </a:ext>
                  </a:extLst>
                </a:gridCol>
                <a:gridCol w="1140258">
                  <a:extLst>
                    <a:ext uri="{9D8B030D-6E8A-4147-A177-3AD203B41FA5}">
                      <a16:colId xmlns:a16="http://schemas.microsoft.com/office/drawing/2014/main" val="2098105906"/>
                    </a:ext>
                  </a:extLst>
                </a:gridCol>
                <a:gridCol w="775552">
                  <a:extLst>
                    <a:ext uri="{9D8B030D-6E8A-4147-A177-3AD203B41FA5}">
                      <a16:colId xmlns:a16="http://schemas.microsoft.com/office/drawing/2014/main" val="3498171730"/>
                    </a:ext>
                  </a:extLst>
                </a:gridCol>
                <a:gridCol w="405548">
                  <a:extLst>
                    <a:ext uri="{9D8B030D-6E8A-4147-A177-3AD203B41FA5}">
                      <a16:colId xmlns:a16="http://schemas.microsoft.com/office/drawing/2014/main" val="4035118103"/>
                    </a:ext>
                  </a:extLst>
                </a:gridCol>
                <a:gridCol w="1537174">
                  <a:extLst>
                    <a:ext uri="{9D8B030D-6E8A-4147-A177-3AD203B41FA5}">
                      <a16:colId xmlns:a16="http://schemas.microsoft.com/office/drawing/2014/main" val="1976744266"/>
                    </a:ext>
                  </a:extLst>
                </a:gridCol>
              </a:tblGrid>
              <a:tr h="1006371">
                <a:tc>
                  <a:txBody>
                    <a:bodyPr/>
                    <a:lstStyle/>
                    <a:p>
                      <a:pPr algn="just">
                        <a:lnSpc>
                          <a:spcPct val="150000"/>
                        </a:lnSpc>
                        <a:spcBef>
                          <a:spcPts val="600"/>
                        </a:spcBef>
                        <a:spcAft>
                          <a:spcPts val="600"/>
                        </a:spcAft>
                      </a:pPr>
                      <a:r>
                        <a:rPr lang="en-IN" sz="2000" b="1" dirty="0">
                          <a:effectLst/>
                          <a:latin typeface="Times New Roman" panose="02020603050405020304" pitchFamily="18" charset="0"/>
                          <a:cs typeface="Times New Roman" panose="02020603050405020304" pitchFamily="18" charset="0"/>
                        </a:rPr>
                        <a:t>Student name:</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r>
                        <a:rPr lang="en-IN" sz="1600" b="1" dirty="0">
                          <a:effectLst/>
                          <a:latin typeface="Times New Roman" panose="02020603050405020304" pitchFamily="18" charset="0"/>
                          <a:cs typeface="Times New Roman" panose="02020603050405020304" pitchFamily="18" charset="0"/>
                        </a:rPr>
                        <a:t>GEORGETA MARILENA GHEORGHE </a:t>
                      </a:r>
                      <a:r>
                        <a:rPr lang="en-IN" sz="1600" dirty="0">
                          <a:effectLst/>
                          <a:latin typeface="Times New Roman" panose="02020603050405020304" pitchFamily="18" charset="0"/>
                          <a:cs typeface="Times New Roman" panose="02020603050405020304" pitchFamily="18" charset="0"/>
                        </a:rPr>
                        <a:t> </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r>
                        <a:rPr lang="en-IN" sz="2000" b="0" dirty="0">
                          <a:effectLst/>
                          <a:latin typeface="Times New Roman" panose="02020603050405020304" pitchFamily="18" charset="0"/>
                          <a:cs typeface="Times New Roman" panose="02020603050405020304" pitchFamily="18" charset="0"/>
                        </a:rPr>
                        <a:t>Student </a:t>
                      </a:r>
                    </a:p>
                    <a:p>
                      <a:pPr algn="just">
                        <a:lnSpc>
                          <a:spcPct val="150000"/>
                        </a:lnSpc>
                        <a:spcBef>
                          <a:spcPts val="600"/>
                        </a:spcBef>
                        <a:spcAft>
                          <a:spcPts val="600"/>
                        </a:spcAft>
                      </a:pPr>
                      <a:r>
                        <a:rPr lang="en-IN" sz="2000" b="0" dirty="0">
                          <a:effectLst/>
                          <a:latin typeface="Times New Roman" panose="02020603050405020304" pitchFamily="18" charset="0"/>
                          <a:cs typeface="Times New Roman" panose="02020603050405020304" pitchFamily="18" charset="0"/>
                        </a:rPr>
                        <a:t>ID number:</a:t>
                      </a:r>
                      <a:endParaRPr lang="en-IN"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r>
                        <a:rPr lang="en-IN" sz="1400" b="0" dirty="0">
                          <a:effectLst/>
                          <a:latin typeface="Times New Roman" panose="02020603050405020304" pitchFamily="18" charset="0"/>
                          <a:cs typeface="Times New Roman" panose="02020603050405020304" pitchFamily="18" charset="0"/>
                        </a:rPr>
                        <a:t>Student </a:t>
                      </a:r>
                    </a:p>
                    <a:p>
                      <a:pPr algn="just">
                        <a:lnSpc>
                          <a:spcPct val="150000"/>
                        </a:lnSpc>
                        <a:spcBef>
                          <a:spcPts val="600"/>
                        </a:spcBef>
                        <a:spcAft>
                          <a:spcPts val="600"/>
                        </a:spcAft>
                      </a:pPr>
                      <a:r>
                        <a:rPr lang="en-IN" sz="1400" b="0" dirty="0">
                          <a:effectLst/>
                          <a:latin typeface="Times New Roman" panose="02020603050405020304" pitchFamily="18" charset="0"/>
                          <a:cs typeface="Times New Roman" panose="02020603050405020304" pitchFamily="18" charset="0"/>
                        </a:rPr>
                        <a:t>ID number:</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r>
                        <a:rPr lang="en-IN" sz="2000">
                          <a:effectLst/>
                          <a:latin typeface="Times New Roman" panose="02020603050405020304" pitchFamily="18" charset="0"/>
                          <a:cs typeface="Times New Roman" panose="02020603050405020304" pitchFamily="18" charset="0"/>
                        </a:rPr>
                        <a:t> 2113968</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2000" dirty="0">
                          <a:effectLst/>
                          <a:latin typeface="Times New Roman" panose="02020603050405020304" pitchFamily="18" charset="0"/>
                          <a:cs typeface="Times New Roman" panose="02020603050405020304" pitchFamily="18" charset="0"/>
                        </a:rPr>
                        <a:t> 2113968</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3791601503"/>
                  </a:ext>
                </a:extLst>
              </a:tr>
              <a:tr h="409658">
                <a:tc>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5">
                  <a:txBody>
                    <a:bodyPr/>
                    <a:lstStyle/>
                    <a:p>
                      <a:pPr algn="just">
                        <a:lnSpc>
                          <a:spcPct val="150000"/>
                        </a:lnSpc>
                        <a:spcBef>
                          <a:spcPts val="600"/>
                        </a:spcBef>
                        <a:spcAft>
                          <a:spcPts val="600"/>
                        </a:spcAft>
                      </a:pPr>
                      <a:r>
                        <a:rPr lang="en-US" sz="2000" b="1" i="0" u="sng"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UNIVERSITY OF WALES TRINITY SAINT DAVID</a:t>
                      </a:r>
                      <a:endParaRPr lang="en-IN" sz="2000" b="1" i="0" u="sng"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endParaRPr lang="en-IN"/>
                    </a:p>
                  </a:txBody>
                  <a:tcPr/>
                </a:tc>
                <a:tc hMerge="1">
                  <a:txBody>
                    <a:bodyPr/>
                    <a:lstStyle/>
                    <a:p>
                      <a:endParaRPr lang="en-GB"/>
                    </a:p>
                  </a:txBody>
                  <a:tcPr/>
                </a:tc>
                <a:tc hMerge="1">
                  <a:txBody>
                    <a:bodyPr/>
                    <a:lstStyle/>
                    <a:p>
                      <a:endParaRPr lang="en-IN"/>
                    </a:p>
                  </a:txBody>
                  <a:tcPr/>
                </a:tc>
                <a:tc hMerge="1">
                  <a:txBody>
                    <a:bodyPr/>
                    <a:lstStyle/>
                    <a:p>
                      <a:pPr algn="just">
                        <a:lnSpc>
                          <a:spcPct val="150000"/>
                        </a:lnSpc>
                        <a:spcBef>
                          <a:spcPts val="600"/>
                        </a:spcBef>
                        <a:spcAft>
                          <a:spcPts val="600"/>
                        </a:spcAft>
                      </a:pPr>
                      <a:endParaRPr lang="en-IN" sz="2000" b="1" i="0" u="sng"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1251747530"/>
                  </a:ext>
                </a:extLst>
              </a:tr>
              <a:tr h="409658">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Module:</a:t>
                      </a:r>
                      <a:endParaRPr lang="en-IN" sz="20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5">
                  <a:txBody>
                    <a:bodyPr/>
                    <a:lstStyle/>
                    <a:p>
                      <a:pPr algn="just">
                        <a:lnSpc>
                          <a:spcPct val="150000"/>
                        </a:lnSpc>
                        <a:spcBef>
                          <a:spcPts val="600"/>
                        </a:spcBef>
                        <a:spcAft>
                          <a:spcPts val="600"/>
                        </a:spcAft>
                      </a:pPr>
                      <a:r>
                        <a:rPr lang="en-IN" sz="2000">
                          <a:effectLst/>
                          <a:latin typeface="Times New Roman" panose="02020603050405020304" pitchFamily="18" charset="0"/>
                          <a:cs typeface="Times New Roman" panose="02020603050405020304" pitchFamily="18" charset="0"/>
                        </a:rPr>
                        <a:t>Managing People</a:t>
                      </a:r>
                      <a:endParaRPr lang="en-IN"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endParaRPr lang="en-IN"/>
                    </a:p>
                  </a:txBody>
                  <a:tcPr/>
                </a:tc>
                <a:tc hMerge="1">
                  <a:txBody>
                    <a:bodyPr/>
                    <a:lstStyle/>
                    <a:p>
                      <a:endParaRPr lang="en-GB"/>
                    </a:p>
                  </a:txBody>
                  <a:tcPr/>
                </a:tc>
                <a:tc hMerge="1">
                  <a:txBody>
                    <a:bodyPr/>
                    <a:lstStyle/>
                    <a:p>
                      <a:endParaRPr lang="en-IN"/>
                    </a:p>
                  </a:txBody>
                  <a:tcPr/>
                </a:tc>
                <a:tc hMerge="1">
                  <a:txBody>
                    <a:bodyPr/>
                    <a:lstStyle/>
                    <a:p>
                      <a:pPr algn="just">
                        <a:lnSpc>
                          <a:spcPct val="150000"/>
                        </a:lnSpc>
                        <a:spcBef>
                          <a:spcPts val="600"/>
                        </a:spcBef>
                        <a:spcAft>
                          <a:spcPts val="600"/>
                        </a:spcAft>
                      </a:pPr>
                      <a:endParaRPr lang="en-IN"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695468081"/>
                  </a:ext>
                </a:extLst>
              </a:tr>
              <a:tr h="761762">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Module code:</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1600" dirty="0">
                          <a:effectLst/>
                          <a:latin typeface="Times New Roman" panose="02020603050405020304" pitchFamily="18" charset="0"/>
                          <a:cs typeface="Times New Roman" panose="02020603050405020304" pitchFamily="18" charset="0"/>
                        </a:rPr>
                        <a:t>LCBB5004</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07000"/>
                        </a:lnSpc>
                        <a:spcAft>
                          <a:spcPts val="800"/>
                        </a:spcAft>
                      </a:pPr>
                      <a:endParaRPr lang="en-IN" sz="2000" b="1" dirty="0">
                        <a:effectLst/>
                        <a:latin typeface="Times New Roman" panose="02020603050405020304" pitchFamily="18" charset="0"/>
                        <a:cs typeface="Times New Roman" panose="02020603050405020304" pitchFamily="18" charset="0"/>
                      </a:endParaRPr>
                    </a:p>
                  </a:txBody>
                  <a:tcPr marL="64275" marR="64275" marT="0" marB="0"/>
                </a:tc>
                <a:tc hMerge="1">
                  <a:txBody>
                    <a:bodyPr/>
                    <a:lstStyle/>
                    <a:p>
                      <a:pPr algn="just">
                        <a:lnSpc>
                          <a:spcPct val="107000"/>
                        </a:lnSpc>
                        <a:spcAft>
                          <a:spcPts val="800"/>
                        </a:spcAft>
                      </a:pPr>
                      <a:endParaRPr lang="en-IN" sz="2000" b="1" dirty="0">
                        <a:effectLst/>
                        <a:latin typeface="Times New Roman" panose="02020603050405020304" pitchFamily="18" charset="0"/>
                        <a:cs typeface="Times New Roman" panose="02020603050405020304" pitchFamily="18" charset="0"/>
                      </a:endParaRPr>
                    </a:p>
                  </a:txBody>
                  <a:tcPr marL="64275" marR="64275" marT="0" marB="0"/>
                </a:tc>
                <a:tc gridSpan="2">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1877827314"/>
                  </a:ext>
                </a:extLst>
              </a:tr>
              <a:tr h="679402">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Lecturer</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2000" dirty="0">
                          <a:effectLst/>
                          <a:latin typeface="Times New Roman" panose="02020603050405020304" pitchFamily="18" charset="0"/>
                          <a:cs typeface="Times New Roman" panose="02020603050405020304" pitchFamily="18" charset="0"/>
                        </a:rPr>
                        <a:t> </a:t>
                      </a:r>
                      <a:r>
                        <a:rPr lang="en-IN" sz="1400" b="1" dirty="0">
                          <a:effectLst/>
                          <a:latin typeface="Times New Roman" panose="02020603050405020304" pitchFamily="18" charset="0"/>
                          <a:cs typeface="Times New Roman" panose="02020603050405020304" pitchFamily="18" charset="0"/>
                        </a:rPr>
                        <a:t>SAMUEL OFORI</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endParaRPr lang="en-IN" sz="1600" b="1"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endParaRPr lang="en-IN" sz="1600" b="1"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Aft>
                          <a:spcPts val="800"/>
                        </a:spcAft>
                      </a:pPr>
                      <a:r>
                        <a:rPr lang="en-IN" sz="2000">
                          <a:effectLst/>
                          <a:latin typeface="Times New Roman" panose="02020603050405020304" pitchFamily="18" charset="0"/>
                          <a:cs typeface="Times New Roman" panose="02020603050405020304" pitchFamily="18" charset="0"/>
                        </a:rPr>
                        <a:t> </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tc hMerge="1">
                  <a:txBody>
                    <a:bodyPr/>
                    <a:lstStyle/>
                    <a:p>
                      <a:pPr algn="just">
                        <a:lnSpc>
                          <a:spcPct val="150000"/>
                        </a:lnSpc>
                        <a:spcAft>
                          <a:spcPts val="8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660534823"/>
                  </a:ext>
                </a:extLst>
              </a:tr>
              <a:tr h="917970">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Assignment Title:</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2000">
                          <a:effectLst/>
                          <a:latin typeface="Times New Roman" panose="02020603050405020304" pitchFamily="18" charset="0"/>
                          <a:cs typeface="Times New Roman" panose="02020603050405020304" pitchFamily="18" charset="0"/>
                        </a:rPr>
                        <a:t>Individual Presentation </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2184892577"/>
                  </a:ext>
                </a:extLst>
              </a:tr>
            </a:tbl>
          </a:graphicData>
        </a:graphic>
      </p:graphicFrame>
    </p:spTree>
    <p:extLst>
      <p:ext uri="{BB962C8B-B14F-4D97-AF65-F5344CB8AC3E}">
        <p14:creationId xmlns:p14="http://schemas.microsoft.com/office/powerpoint/2010/main" val="1192761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FACB8C6-375C-4F83-B753-12D942FF3158}"/>
              </a:ext>
            </a:extLst>
          </p:cNvPr>
          <p:cNvSpPr>
            <a:spLocks noGrp="1"/>
          </p:cNvSpPr>
          <p:nvPr>
            <p:ph type="title"/>
          </p:nvPr>
        </p:nvSpPr>
        <p:spPr>
          <a:xfrm>
            <a:off x="677334" y="609600"/>
            <a:ext cx="8596668" cy="1320800"/>
          </a:xfrm>
        </p:spPr>
        <p:txBody>
          <a:bodyPr>
            <a:normAutofit/>
          </a:bodyPr>
          <a:lstStyle/>
          <a:p>
            <a:r>
              <a:rPr lang="en-IN" b="1">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D654EDA4-8FA2-46AE-882C-111DCDF64988}"/>
              </a:ext>
            </a:extLst>
          </p:cNvPr>
          <p:cNvSpPr>
            <a:spLocks noGrp="1"/>
          </p:cNvSpPr>
          <p:nvPr>
            <p:ph idx="1"/>
          </p:nvPr>
        </p:nvSpPr>
        <p:spPr>
          <a:xfrm>
            <a:off x="677334" y="2160589"/>
            <a:ext cx="8596668" cy="3880773"/>
          </a:xfrm>
        </p:spPr>
        <p:txBody>
          <a:bodyPr>
            <a:normAutofit/>
          </a:bodyPr>
          <a:lstStyle/>
          <a:p>
            <a:r>
              <a:rPr lang="en-IN" dirty="0">
                <a:latin typeface="Times New Roman" panose="02020603050405020304" pitchFamily="18" charset="0"/>
                <a:cs typeface="Times New Roman" panose="02020603050405020304" pitchFamily="18" charset="0"/>
              </a:rPr>
              <a:t>Slide 3: Introduction </a:t>
            </a:r>
          </a:p>
          <a:p>
            <a:r>
              <a:rPr lang="en-IN" dirty="0">
                <a:latin typeface="Times New Roman" panose="02020603050405020304" pitchFamily="18" charset="0"/>
                <a:cs typeface="Times New Roman" panose="02020603050405020304" pitchFamily="18" charset="0"/>
              </a:rPr>
              <a:t>Slide 4: </a:t>
            </a:r>
            <a:r>
              <a:rPr lang="en-GB" b="1" kern="0" dirty="0">
                <a:effectLst/>
                <a:latin typeface="Times New Roman" panose="02020603050405020304" pitchFamily="18" charset="0"/>
              </a:rPr>
              <a:t>The Impact of Human Resource Management Strategies on Employee retention, Motivation and Engagement</a:t>
            </a:r>
          </a:p>
          <a:p>
            <a:r>
              <a:rPr lang="en-IN" dirty="0">
                <a:latin typeface="Times New Roman" panose="02020603050405020304" pitchFamily="18" charset="0"/>
                <a:cs typeface="Times New Roman" panose="02020603050405020304" pitchFamily="18" charset="0"/>
              </a:rPr>
              <a:t>Slide 5: </a:t>
            </a:r>
            <a:r>
              <a:rPr lang="en-GB" b="1" dirty="0">
                <a:effectLst/>
                <a:latin typeface="Times New Roman" panose="02020603050405020304" pitchFamily="18" charset="0"/>
              </a:rPr>
              <a:t>Employee Motivation </a:t>
            </a:r>
          </a:p>
          <a:p>
            <a:r>
              <a:rPr lang="en-IN" dirty="0">
                <a:latin typeface="Times New Roman" panose="02020603050405020304" pitchFamily="18" charset="0"/>
                <a:cs typeface="Times New Roman" panose="02020603050405020304" pitchFamily="18" charset="0"/>
              </a:rPr>
              <a:t>Slide 6: </a:t>
            </a:r>
            <a:r>
              <a:rPr lang="en-GB" b="1" dirty="0">
                <a:effectLst/>
                <a:latin typeface="Times New Roman" panose="02020603050405020304" pitchFamily="18" charset="0"/>
                <a:ea typeface="Calibri" panose="020F0502020204030204" pitchFamily="34" charset="0"/>
              </a:rPr>
              <a:t>Relationship of HRM strategies with organisational performance </a:t>
            </a:r>
          </a:p>
          <a:p>
            <a:r>
              <a:rPr lang="en-IN" dirty="0">
                <a:latin typeface="Times New Roman" panose="02020603050405020304" pitchFamily="18" charset="0"/>
                <a:cs typeface="Times New Roman" panose="02020603050405020304" pitchFamily="18" charset="0"/>
              </a:rPr>
              <a:t>Slide 7: </a:t>
            </a:r>
            <a:r>
              <a:rPr lang="en-GB" b="1" dirty="0">
                <a:effectLst/>
                <a:latin typeface="Times New Roman" panose="02020603050405020304" pitchFamily="18" charset="0"/>
              </a:rPr>
              <a:t>Impact of HRM strategies on the employee engagement </a:t>
            </a:r>
          </a:p>
          <a:p>
            <a:r>
              <a:rPr lang="en-IN" dirty="0">
                <a:latin typeface="Times New Roman" panose="02020603050405020304" pitchFamily="18" charset="0"/>
                <a:cs typeface="Times New Roman" panose="02020603050405020304" pitchFamily="18" charset="0"/>
              </a:rPr>
              <a:t>Slide 8: </a:t>
            </a:r>
            <a:r>
              <a:rPr lang="en-IN" dirty="0">
                <a:effectLst/>
                <a:latin typeface="Times New Roman" panose="02020603050405020304" pitchFamily="18" charset="0"/>
                <a:cs typeface="Times New Roman" panose="02020603050405020304" pitchFamily="18" charset="0"/>
              </a:rPr>
              <a:t>Role of human resource management in effective management system</a:t>
            </a:r>
          </a:p>
          <a:p>
            <a:r>
              <a:rPr lang="en-IN" dirty="0">
                <a:latin typeface="Times New Roman" panose="02020603050405020304" pitchFamily="18" charset="0"/>
                <a:cs typeface="Times New Roman" panose="02020603050405020304" pitchFamily="18" charset="0"/>
              </a:rPr>
              <a:t>Slide 9: </a:t>
            </a:r>
            <a:r>
              <a:rPr lang="en-GB" b="1" kern="0" dirty="0">
                <a:effectLst/>
                <a:latin typeface="Times New Roman" panose="02020603050405020304" pitchFamily="18" charset="0"/>
              </a:rPr>
              <a:t>Strategies for improving the HRM strategies of an organisation </a:t>
            </a:r>
          </a:p>
          <a:p>
            <a:r>
              <a:rPr lang="en-IN" dirty="0">
                <a:latin typeface="Times New Roman" panose="02020603050405020304" pitchFamily="18" charset="0"/>
                <a:cs typeface="Times New Roman" panose="02020603050405020304" pitchFamily="18" charset="0"/>
              </a:rPr>
              <a:t>Slide 10: Conclusion </a:t>
            </a:r>
          </a:p>
          <a:p>
            <a:r>
              <a:rPr lang="en-IN" dirty="0">
                <a:latin typeface="Times New Roman" panose="02020603050405020304" pitchFamily="18" charset="0"/>
                <a:cs typeface="Times New Roman" panose="02020603050405020304" pitchFamily="18" charset="0"/>
              </a:rPr>
              <a:t>Slide 11: References </a:t>
            </a:r>
          </a:p>
        </p:txBody>
      </p:sp>
    </p:spTree>
    <p:extLst>
      <p:ext uri="{BB962C8B-B14F-4D97-AF65-F5344CB8AC3E}">
        <p14:creationId xmlns:p14="http://schemas.microsoft.com/office/powerpoint/2010/main" val="28265711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8" name="Rectangle 105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60" name="Rectangle 105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62" name="Straight Connector 106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64" name="Straight Connector 106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06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0" name="Isosceles Triangle 106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4" name="Isosceles Triangle 107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6" name="Freeform: Shape 1075">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F65F6E-C14E-4BFF-AC76-F1AFEA1D6A8E}"/>
              </a:ext>
            </a:extLst>
          </p:cNvPr>
          <p:cNvSpPr>
            <a:spLocks noGrp="1"/>
          </p:cNvSpPr>
          <p:nvPr>
            <p:ph type="title"/>
          </p:nvPr>
        </p:nvSpPr>
        <p:spPr>
          <a:xfrm>
            <a:off x="7181723" y="609600"/>
            <a:ext cx="4512989" cy="2227730"/>
          </a:xfrm>
        </p:spPr>
        <p:txBody>
          <a:bodyPr anchor="ctr">
            <a:normAutofit/>
          </a:bodyPr>
          <a:lstStyle/>
          <a:p>
            <a:r>
              <a:rPr lang="en-IN">
                <a:solidFill>
                  <a:srgbClr val="FFFFFF"/>
                </a:solidFill>
                <a:latin typeface="Times New Roman" panose="02020603050405020304" pitchFamily="18" charset="0"/>
                <a:cs typeface="Times New Roman" panose="02020603050405020304" pitchFamily="18" charset="0"/>
              </a:rPr>
              <a:t>Introduction </a:t>
            </a:r>
          </a:p>
        </p:txBody>
      </p:sp>
      <p:pic>
        <p:nvPicPr>
          <p:cNvPr id="1028" name="Picture 4" descr="What is Human Resource Management - Mind Admission Solution LLP">
            <a:extLst>
              <a:ext uri="{FF2B5EF4-FFF2-40B4-BE49-F238E27FC236}">
                <a16:creationId xmlns:a16="http://schemas.microsoft.com/office/drawing/2014/main" id="{2252BF74-253F-AFF7-B993-1EC5D098C2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5644" y="2320545"/>
            <a:ext cx="3856774" cy="2511065"/>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graphicFrame>
        <p:nvGraphicFramePr>
          <p:cNvPr id="1030" name="Content Placeholder 2">
            <a:extLst>
              <a:ext uri="{FF2B5EF4-FFF2-40B4-BE49-F238E27FC236}">
                <a16:creationId xmlns:a16="http://schemas.microsoft.com/office/drawing/2014/main" id="{F13D3162-EF4B-5CF9-18A3-37CCAA547688}"/>
              </a:ext>
            </a:extLst>
          </p:cNvPr>
          <p:cNvGraphicFramePr>
            <a:graphicFrameLocks noGrp="1"/>
          </p:cNvGraphicFramePr>
          <p:nvPr>
            <p:ph idx="1"/>
            <p:extLst>
              <p:ext uri="{D42A27DB-BD31-4B8C-83A1-F6EECF244321}">
                <p14:modId xmlns:p14="http://schemas.microsoft.com/office/powerpoint/2010/main" val="310269014"/>
              </p:ext>
            </p:extLst>
          </p:nvPr>
        </p:nvGraphicFramePr>
        <p:xfrm>
          <a:off x="7181725" y="2837329"/>
          <a:ext cx="4512988" cy="33179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88597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092" name="Rectangle 209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94" name="Rectangle 209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96" name="Straight Connector 209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98" name="Straight Connector 209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10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0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04" name="Isosceles Triangle 210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0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08" name="Isosceles Triangle 210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10" name="Freeform: Shape 210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BF3CF9-4CA6-4329-825A-ADC34A1BF351}"/>
              </a:ext>
            </a:extLst>
          </p:cNvPr>
          <p:cNvSpPr>
            <a:spLocks noGrp="1"/>
          </p:cNvSpPr>
          <p:nvPr>
            <p:ph type="title"/>
          </p:nvPr>
        </p:nvSpPr>
        <p:spPr>
          <a:xfrm>
            <a:off x="5465237" y="122664"/>
            <a:ext cx="6229475" cy="1773044"/>
          </a:xfrm>
        </p:spPr>
        <p:txBody>
          <a:bodyPr anchor="ctr">
            <a:normAutofit/>
          </a:bodyPr>
          <a:lstStyle/>
          <a:p>
            <a:pPr marL="0" marR="0">
              <a:lnSpc>
                <a:spcPct val="90000"/>
              </a:lnSpc>
              <a:spcBef>
                <a:spcPts val="0"/>
              </a:spcBef>
              <a:spcAft>
                <a:spcPts val="800"/>
              </a:spcAft>
            </a:pPr>
            <a:r>
              <a:rPr lang="en-GB" sz="2800" b="1" kern="0" dirty="0">
                <a:solidFill>
                  <a:schemeClr val="tx2">
                    <a:lumMod val="50000"/>
                  </a:schemeClr>
                </a:solidFill>
                <a:effectLst/>
                <a:latin typeface="Times New Roman" panose="02020603050405020304" pitchFamily="18" charset="0"/>
              </a:rPr>
              <a:t>The Impact of Human Resource Management Strategies on Employee retention, Motivation and Engagement</a:t>
            </a:r>
            <a:endParaRPr lang="en-IN" sz="2800" b="1" kern="0" dirty="0">
              <a:solidFill>
                <a:schemeClr val="tx2">
                  <a:lumMod val="50000"/>
                </a:schemeClr>
              </a:solidFill>
              <a:effectLst/>
              <a:latin typeface="Times New Roman" panose="02020603050405020304" pitchFamily="18" charset="0"/>
            </a:endParaRPr>
          </a:p>
        </p:txBody>
      </p:sp>
      <p:pic>
        <p:nvPicPr>
          <p:cNvPr id="4" name="Picture 3">
            <a:extLst>
              <a:ext uri="{FF2B5EF4-FFF2-40B4-BE49-F238E27FC236}">
                <a16:creationId xmlns:a16="http://schemas.microsoft.com/office/drawing/2014/main" id="{5E6F75B0-BC65-AB82-81B0-D94CF265BDAC}"/>
              </a:ext>
            </a:extLst>
          </p:cNvPr>
          <p:cNvPicPr>
            <a:picLocks noChangeAspect="1"/>
          </p:cNvPicPr>
          <p:nvPr/>
        </p:nvPicPr>
        <p:blipFill>
          <a:blip r:embed="rId3"/>
          <a:stretch>
            <a:fillRect/>
          </a:stretch>
        </p:blipFill>
        <p:spPr>
          <a:xfrm>
            <a:off x="757251" y="2277849"/>
            <a:ext cx="3856774" cy="2391200"/>
          </a:xfrm>
          <a:prstGeom prst="rect">
            <a:avLst/>
          </a:prstGeom>
        </p:spPr>
      </p:pic>
      <p:sp>
        <p:nvSpPr>
          <p:cNvPr id="3" name="Content Placeholder 2">
            <a:extLst>
              <a:ext uri="{FF2B5EF4-FFF2-40B4-BE49-F238E27FC236}">
                <a16:creationId xmlns:a16="http://schemas.microsoft.com/office/drawing/2014/main" id="{10C29BD1-1F49-4D0F-806A-EE548C4FF365}"/>
              </a:ext>
            </a:extLst>
          </p:cNvPr>
          <p:cNvSpPr>
            <a:spLocks noGrp="1"/>
          </p:cNvSpPr>
          <p:nvPr>
            <p:ph idx="1"/>
          </p:nvPr>
        </p:nvSpPr>
        <p:spPr>
          <a:xfrm>
            <a:off x="5556471" y="2665859"/>
            <a:ext cx="6138242" cy="3489408"/>
          </a:xfrm>
        </p:spPr>
        <p:txBody>
          <a:bodyPr anchor="t">
            <a:normAutofit/>
          </a:bodyPr>
          <a:lstStyle/>
          <a:p>
            <a:pPr marL="0" marR="0" indent="0">
              <a:spcBef>
                <a:spcPts val="0"/>
              </a:spcBef>
              <a:spcAft>
                <a:spcPts val="800"/>
              </a:spcAft>
              <a:buNone/>
            </a:pPr>
            <a:r>
              <a:rPr lang="en-GB" sz="2000" b="1" dirty="0">
                <a:solidFill>
                  <a:schemeClr val="tx2">
                    <a:lumMod val="50000"/>
                  </a:schemeClr>
                </a:solidFill>
                <a:effectLst/>
                <a:latin typeface="Times New Roman" panose="02020603050405020304" pitchFamily="18" charset="0"/>
              </a:rPr>
              <a:t>Employee Retention </a:t>
            </a:r>
            <a:endParaRPr lang="en-IN" sz="2000" b="1" dirty="0">
              <a:solidFill>
                <a:schemeClr val="tx2">
                  <a:lumMod val="50000"/>
                </a:schemeClr>
              </a:solidFill>
              <a:effectLst/>
              <a:latin typeface="Times New Roman" panose="02020603050405020304" pitchFamily="18" charset="0"/>
            </a:endParaRPr>
          </a:p>
          <a:p>
            <a:r>
              <a:rPr lang="en-GB" sz="2000" dirty="0">
                <a:solidFill>
                  <a:schemeClr val="tx2">
                    <a:lumMod val="50000"/>
                  </a:schemeClr>
                </a:solidFill>
                <a:effectLst/>
                <a:latin typeface="Times New Roman" panose="02020603050405020304" pitchFamily="18" charset="0"/>
                <a:ea typeface="Calibri" panose="020F0502020204030204" pitchFamily="34" charset="0"/>
              </a:rPr>
              <a:t>The term employee retention signifies the ways through which an organisation stops and encourages an employee in the process of staying and working at an organisation</a:t>
            </a:r>
          </a:p>
          <a:p>
            <a:r>
              <a:rPr lang="en-GB" sz="2000" dirty="0">
                <a:solidFill>
                  <a:schemeClr val="tx2">
                    <a:lumMod val="50000"/>
                  </a:schemeClr>
                </a:solidFill>
                <a:effectLst/>
                <a:latin typeface="Times New Roman" panose="02020603050405020304" pitchFamily="18" charset="0"/>
                <a:ea typeface="Calibri" panose="020F0502020204030204" pitchFamily="34" charset="0"/>
              </a:rPr>
              <a:t>According to </a:t>
            </a:r>
            <a:r>
              <a:rPr lang="en-IN" sz="2000" dirty="0" err="1">
                <a:solidFill>
                  <a:schemeClr val="tx2">
                    <a:lumMod val="50000"/>
                  </a:schemeClr>
                </a:solidFill>
                <a:effectLst/>
                <a:latin typeface="Times New Roman" panose="02020603050405020304" pitchFamily="18" charset="0"/>
                <a:ea typeface="Calibri" panose="020F0502020204030204" pitchFamily="34" charset="0"/>
              </a:rPr>
              <a:t>Beltrán</a:t>
            </a:r>
            <a:r>
              <a:rPr lang="en-IN" sz="2000" dirty="0">
                <a:solidFill>
                  <a:schemeClr val="tx2">
                    <a:lumMod val="50000"/>
                  </a:schemeClr>
                </a:solidFill>
                <a:effectLst/>
                <a:latin typeface="Times New Roman" panose="02020603050405020304" pitchFamily="18" charset="0"/>
                <a:ea typeface="Calibri" panose="020F0502020204030204" pitchFamily="34" charset="0"/>
              </a:rPr>
              <a:t>-Martín and </a:t>
            </a:r>
            <a:r>
              <a:rPr lang="en-IN" sz="2000" dirty="0" err="1">
                <a:solidFill>
                  <a:schemeClr val="tx2">
                    <a:lumMod val="50000"/>
                  </a:schemeClr>
                </a:solidFill>
                <a:effectLst/>
                <a:latin typeface="Times New Roman" panose="02020603050405020304" pitchFamily="18" charset="0"/>
                <a:ea typeface="Calibri" panose="020F0502020204030204" pitchFamily="34" charset="0"/>
              </a:rPr>
              <a:t>Bou-Llusar</a:t>
            </a:r>
            <a:r>
              <a:rPr lang="en-GB" sz="2000" dirty="0">
                <a:solidFill>
                  <a:schemeClr val="tx2">
                    <a:lumMod val="50000"/>
                  </a:schemeClr>
                </a:solidFill>
                <a:effectLst/>
                <a:latin typeface="Times New Roman" panose="02020603050405020304" pitchFamily="18" charset="0"/>
                <a:ea typeface="Calibri" panose="020F0502020204030204" pitchFamily="34" charset="0"/>
              </a:rPr>
              <a:t> (2018), HRM strategies induces the performance of the employees within the organisation</a:t>
            </a:r>
          </a:p>
        </p:txBody>
      </p:sp>
    </p:spTree>
    <p:extLst>
      <p:ext uri="{BB962C8B-B14F-4D97-AF65-F5344CB8AC3E}">
        <p14:creationId xmlns:p14="http://schemas.microsoft.com/office/powerpoint/2010/main" val="711492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57" name="Rectangle 205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59" name="Straight Connector 205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61" name="Straight Connector 206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6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7" name="Isosceles Triangle 206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71" name="Isosceles Triangle 207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73" name="Freeform: Shape 207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8E5A50-5721-4901-9EA1-4FF6BD4E0AAC}"/>
              </a:ext>
            </a:extLst>
          </p:cNvPr>
          <p:cNvSpPr>
            <a:spLocks noGrp="1"/>
          </p:cNvSpPr>
          <p:nvPr>
            <p:ph type="title"/>
          </p:nvPr>
        </p:nvSpPr>
        <p:spPr>
          <a:xfrm>
            <a:off x="7181723" y="609600"/>
            <a:ext cx="4512989" cy="2227730"/>
          </a:xfrm>
        </p:spPr>
        <p:txBody>
          <a:bodyPr anchor="ctr">
            <a:normAutofit/>
          </a:bodyPr>
          <a:lstStyle/>
          <a:p>
            <a:r>
              <a:rPr lang="en-GB" b="1" dirty="0">
                <a:solidFill>
                  <a:srgbClr val="FFFFFF"/>
                </a:solidFill>
                <a:effectLst/>
                <a:latin typeface="Times New Roman" panose="02020603050405020304" pitchFamily="18" charset="0"/>
              </a:rPr>
              <a:t>Employee Motivation</a:t>
            </a:r>
            <a:br>
              <a:rPr lang="en-IN" b="1" dirty="0">
                <a:solidFill>
                  <a:srgbClr val="FFFFFF"/>
                </a:solidFill>
                <a:effectLst/>
                <a:latin typeface="Times New Roman" panose="02020603050405020304" pitchFamily="18" charset="0"/>
              </a:rPr>
            </a:br>
            <a:br>
              <a:rPr lang="en-IN" b="1" dirty="0">
                <a:solidFill>
                  <a:srgbClr val="FFFFFF"/>
                </a:solidFill>
                <a:effectLst/>
                <a:latin typeface="Times New Roman" panose="02020603050405020304" pitchFamily="18" charset="0"/>
              </a:rPr>
            </a:br>
            <a:endParaRPr lang="en-IN" dirty="0">
              <a:solidFill>
                <a:srgbClr val="FFFFFF"/>
              </a:solidFill>
            </a:endParaRPr>
          </a:p>
        </p:txBody>
      </p:sp>
      <p:pic>
        <p:nvPicPr>
          <p:cNvPr id="2050" name="Picture 2" descr="Motivating your Employees - Institute of Entrepreneurship Development">
            <a:extLst>
              <a:ext uri="{FF2B5EF4-FFF2-40B4-BE49-F238E27FC236}">
                <a16:creationId xmlns:a16="http://schemas.microsoft.com/office/drawing/2014/main" id="{2B845711-2452-7B05-E7E1-E27C2E00750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1138988"/>
            <a:ext cx="5494716" cy="515703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98D0A85-0964-45D0-B4D9-C541BF16F1E1}"/>
              </a:ext>
            </a:extLst>
          </p:cNvPr>
          <p:cNvSpPr>
            <a:spLocks noGrp="1"/>
          </p:cNvSpPr>
          <p:nvPr>
            <p:ph idx="1"/>
          </p:nvPr>
        </p:nvSpPr>
        <p:spPr>
          <a:xfrm>
            <a:off x="7181725" y="2837329"/>
            <a:ext cx="4512988" cy="3317938"/>
          </a:xfrm>
        </p:spPr>
        <p:txBody>
          <a:bodyPr anchor="t">
            <a:normAutofit/>
          </a:bodyPr>
          <a:lstStyle/>
          <a:p>
            <a:r>
              <a:rPr lang="en-GB" dirty="0">
                <a:solidFill>
                  <a:schemeClr val="tx2">
                    <a:lumMod val="50000"/>
                  </a:schemeClr>
                </a:solidFill>
                <a:effectLst/>
                <a:latin typeface="Times New Roman" panose="02020603050405020304" pitchFamily="18" charset="0"/>
                <a:ea typeface="Calibri" panose="020F0502020204030204" pitchFamily="34" charset="0"/>
              </a:rPr>
              <a:t>Employee Motivation is essentially the level of enthusiasm and commitment that is observed in an employee in the general course of functioning (</a:t>
            </a:r>
            <a:r>
              <a:rPr lang="en-IN" dirty="0" err="1">
                <a:solidFill>
                  <a:schemeClr val="tx2">
                    <a:lumMod val="50000"/>
                  </a:schemeClr>
                </a:solidFill>
                <a:effectLst/>
                <a:latin typeface="Times New Roman" panose="02020603050405020304" pitchFamily="18" charset="0"/>
                <a:ea typeface="Calibri" panose="020F0502020204030204" pitchFamily="34" charset="0"/>
              </a:rPr>
              <a:t>Paais</a:t>
            </a:r>
            <a:r>
              <a:rPr lang="en-IN" dirty="0">
                <a:solidFill>
                  <a:schemeClr val="tx2">
                    <a:lumMod val="50000"/>
                  </a:schemeClr>
                </a:solidFill>
                <a:effectLst/>
                <a:latin typeface="Times New Roman" panose="02020603050405020304" pitchFamily="18" charset="0"/>
                <a:ea typeface="Calibri" panose="020F0502020204030204" pitchFamily="34" charset="0"/>
              </a:rPr>
              <a:t> and </a:t>
            </a:r>
            <a:r>
              <a:rPr lang="en-IN" dirty="0" err="1">
                <a:solidFill>
                  <a:schemeClr val="tx2">
                    <a:lumMod val="50000"/>
                  </a:schemeClr>
                </a:solidFill>
                <a:effectLst/>
                <a:latin typeface="Times New Roman" panose="02020603050405020304" pitchFamily="18" charset="0"/>
                <a:ea typeface="Calibri" panose="020F0502020204030204" pitchFamily="34" charset="0"/>
              </a:rPr>
              <a:t>Pattiruhu</a:t>
            </a:r>
            <a:r>
              <a:rPr lang="en-IN" dirty="0">
                <a:solidFill>
                  <a:schemeClr val="tx2">
                    <a:lumMod val="50000"/>
                  </a:schemeClr>
                </a:solidFill>
                <a:effectLst/>
                <a:latin typeface="Times New Roman" panose="02020603050405020304" pitchFamily="18" charset="0"/>
                <a:ea typeface="Calibri" panose="020F0502020204030204" pitchFamily="34" charset="0"/>
              </a:rPr>
              <a:t>, 2020</a:t>
            </a:r>
            <a:r>
              <a:rPr lang="en-GB" dirty="0">
                <a:solidFill>
                  <a:schemeClr val="tx2">
                    <a:lumMod val="50000"/>
                  </a:schemeClr>
                </a:solidFill>
                <a:effectLst/>
                <a:latin typeface="Times New Roman" panose="02020603050405020304" pitchFamily="18" charset="0"/>
                <a:ea typeface="Calibri" panose="020F0502020204030204" pitchFamily="34" charset="0"/>
              </a:rPr>
              <a:t>). </a:t>
            </a:r>
          </a:p>
          <a:p>
            <a:r>
              <a:rPr lang="en-GB" dirty="0">
                <a:solidFill>
                  <a:schemeClr val="tx2">
                    <a:lumMod val="50000"/>
                  </a:schemeClr>
                </a:solidFill>
                <a:effectLst/>
                <a:latin typeface="Times New Roman" panose="02020603050405020304" pitchFamily="18" charset="0"/>
                <a:ea typeface="Calibri" panose="020F0502020204030204" pitchFamily="34" charset="0"/>
              </a:rPr>
              <a:t>It determines the way the employees can behave within the organisation</a:t>
            </a:r>
            <a:endParaRPr lang="en-IN" dirty="0">
              <a:solidFill>
                <a:schemeClr val="tx2">
                  <a:lumMod val="50000"/>
                </a:schemeClr>
              </a:solidFill>
            </a:endParaRPr>
          </a:p>
        </p:txBody>
      </p:sp>
    </p:spTree>
    <p:extLst>
      <p:ext uri="{BB962C8B-B14F-4D97-AF65-F5344CB8AC3E}">
        <p14:creationId xmlns:p14="http://schemas.microsoft.com/office/powerpoint/2010/main" val="2830800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62900">
              <a:schemeClr val="accent2">
                <a:lumMod val="75000"/>
              </a:schemeClr>
            </a:gs>
            <a:gs pos="0">
              <a:schemeClr val="accent1">
                <a:lumMod val="5000"/>
                <a:lumOff val="95000"/>
              </a:schemeClr>
            </a:gs>
            <a:gs pos="74000">
              <a:schemeClr val="accent1">
                <a:lumMod val="40000"/>
                <a:lumOff val="60000"/>
              </a:schemeClr>
            </a:gs>
            <a:gs pos="83000">
              <a:schemeClr val="accent1">
                <a:lumMod val="45000"/>
                <a:lumOff val="55000"/>
              </a:schemeClr>
            </a:gs>
            <a:gs pos="100000">
              <a:schemeClr val="accent1">
                <a:lumMod val="30000"/>
                <a:lumOff val="70000"/>
              </a:schemeClr>
            </a:gs>
          </a:gsLst>
          <a:lin ang="27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656FC-4216-4F63-98C0-2F5F936B8E69}"/>
              </a:ext>
            </a:extLst>
          </p:cNvPr>
          <p:cNvSpPr>
            <a:spLocks noGrp="1"/>
          </p:cNvSpPr>
          <p:nvPr>
            <p:ph type="title"/>
          </p:nvPr>
        </p:nvSpPr>
        <p:spPr/>
        <p:txBody>
          <a:bodyPr>
            <a:normAutofit fontScale="90000"/>
          </a:bodyPr>
          <a:lstStyle/>
          <a:p>
            <a:pPr algn="ctr"/>
            <a:r>
              <a:rPr lang="en-GB" sz="3200" b="1" dirty="0">
                <a:solidFill>
                  <a:schemeClr val="tx1">
                    <a:lumMod val="85000"/>
                    <a:lumOff val="15000"/>
                  </a:schemeClr>
                </a:solidFill>
                <a:effectLst/>
                <a:latin typeface="Times New Roman" panose="02020603050405020304" pitchFamily="18" charset="0"/>
                <a:ea typeface="Calibri" panose="020F0502020204030204" pitchFamily="34" charset="0"/>
              </a:rPr>
              <a:t>Relationship of HRM strategies with organisational performance</a:t>
            </a:r>
            <a:br>
              <a:rPr lang="en-IN" sz="1800" dirty="0">
                <a:effectLst/>
                <a:latin typeface="Times New Roman" panose="02020603050405020304" pitchFamily="18" charset="0"/>
                <a:ea typeface="Calibri" panose="020F0502020204030204" pitchFamily="34" charset="0"/>
              </a:rPr>
            </a:br>
            <a:br>
              <a:rPr lang="en-IN" sz="3200" dirty="0">
                <a:effectLst/>
                <a:latin typeface="Times New Roman" panose="02020603050405020304" pitchFamily="18" charset="0"/>
                <a:ea typeface="Calibri" panose="020F0502020204030204" pitchFamily="34" charset="0"/>
              </a:rPr>
            </a:br>
            <a:endParaRPr lang="en-IN" sz="3200" dirty="0"/>
          </a:p>
        </p:txBody>
      </p:sp>
      <p:sp>
        <p:nvSpPr>
          <p:cNvPr id="3" name="Content Placeholder 2">
            <a:extLst>
              <a:ext uri="{FF2B5EF4-FFF2-40B4-BE49-F238E27FC236}">
                <a16:creationId xmlns:a16="http://schemas.microsoft.com/office/drawing/2014/main" id="{6D383DB7-33FF-4B1E-A37E-244BC700C5B9}"/>
              </a:ext>
            </a:extLst>
          </p:cNvPr>
          <p:cNvSpPr>
            <a:spLocks noGrp="1"/>
          </p:cNvSpPr>
          <p:nvPr>
            <p:ph idx="1"/>
          </p:nvPr>
        </p:nvSpPr>
        <p:spPr>
          <a:xfrm>
            <a:off x="1103313" y="2066925"/>
            <a:ext cx="5462380" cy="3539396"/>
          </a:xfrm>
        </p:spPr>
        <p:style>
          <a:lnRef idx="1">
            <a:schemeClr val="accent3"/>
          </a:lnRef>
          <a:fillRef idx="2">
            <a:schemeClr val="accent3"/>
          </a:fillRef>
          <a:effectRef idx="1">
            <a:schemeClr val="accent3"/>
          </a:effectRef>
          <a:fontRef idx="minor">
            <a:schemeClr val="dk1"/>
          </a:fontRef>
        </p:style>
        <p:txBody>
          <a:bodyPr>
            <a:noAutofit/>
          </a:bodyPr>
          <a:lstStyle/>
          <a:p>
            <a:r>
              <a:rPr lang="en-GB" sz="2400" dirty="0">
                <a:solidFill>
                  <a:schemeClr val="tx1">
                    <a:lumMod val="85000"/>
                    <a:lumOff val="15000"/>
                  </a:schemeClr>
                </a:solidFill>
                <a:effectLst/>
                <a:latin typeface="Times New Roman" panose="02020603050405020304" pitchFamily="18" charset="0"/>
                <a:ea typeface="Calibri" panose="020F0502020204030204" pitchFamily="34" charset="0"/>
              </a:rPr>
              <a:t>HRM Strategies have a significant impact on the overall organisational performance</a:t>
            </a:r>
          </a:p>
          <a:p>
            <a:r>
              <a:rPr lang="en-GB" sz="2400" dirty="0">
                <a:solidFill>
                  <a:schemeClr val="tx1">
                    <a:lumMod val="85000"/>
                    <a:lumOff val="15000"/>
                  </a:schemeClr>
                </a:solidFill>
                <a:effectLst/>
                <a:latin typeface="Times New Roman" panose="02020603050405020304" pitchFamily="18" charset="0"/>
                <a:ea typeface="Calibri" panose="020F0502020204030204" pitchFamily="34" charset="0"/>
              </a:rPr>
              <a:t>It influences managerial activities like leadership styles, and work design</a:t>
            </a:r>
            <a:endParaRPr lang="en-IN" sz="2400" dirty="0">
              <a:solidFill>
                <a:schemeClr val="tx1">
                  <a:lumMod val="85000"/>
                  <a:lumOff val="15000"/>
                </a:schemeClr>
              </a:solidFill>
              <a:effectLst/>
              <a:latin typeface="Times New Roman" panose="02020603050405020304" pitchFamily="18" charset="0"/>
              <a:ea typeface="Calibri" panose="020F0502020204030204" pitchFamily="34" charset="0"/>
            </a:endParaRPr>
          </a:p>
        </p:txBody>
      </p:sp>
      <p:pic>
        <p:nvPicPr>
          <p:cNvPr id="7" name="Picture 6">
            <a:extLst>
              <a:ext uri="{FF2B5EF4-FFF2-40B4-BE49-F238E27FC236}">
                <a16:creationId xmlns:a16="http://schemas.microsoft.com/office/drawing/2014/main" id="{C06EDF1E-80F9-4FDE-A5D1-0AC992C0BA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9027" y="2331308"/>
            <a:ext cx="4158053" cy="292443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080902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C5E8D-A787-4662-AD85-23CC544019AF}"/>
              </a:ext>
            </a:extLst>
          </p:cNvPr>
          <p:cNvSpPr>
            <a:spLocks noGrp="1"/>
          </p:cNvSpPr>
          <p:nvPr>
            <p:ph type="title"/>
          </p:nvPr>
        </p:nvSpPr>
        <p:spPr/>
        <p:txBody>
          <a:bodyPr>
            <a:normAutofit fontScale="90000"/>
          </a:bodyPr>
          <a:lstStyle/>
          <a:p>
            <a:pPr algn="ctr"/>
            <a:r>
              <a:rPr lang="en-GB" sz="3200" b="1" dirty="0">
                <a:solidFill>
                  <a:schemeClr val="tx1">
                    <a:lumMod val="85000"/>
                    <a:lumOff val="15000"/>
                  </a:schemeClr>
                </a:solidFill>
                <a:effectLst/>
                <a:latin typeface="Times New Roman" panose="02020603050405020304" pitchFamily="18" charset="0"/>
              </a:rPr>
              <a:t>Impact of HRM strategies on the employee engagement</a:t>
            </a:r>
            <a:br>
              <a:rPr lang="en-IN" sz="1800" b="1" dirty="0">
                <a:effectLst/>
                <a:latin typeface="Times New Roman" panose="02020603050405020304" pitchFamily="18" charset="0"/>
              </a:rPr>
            </a:br>
            <a:br>
              <a:rPr lang="en-IN" sz="3200" b="1" dirty="0">
                <a:effectLst/>
                <a:latin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A4A7E70C-9C94-463E-92E8-40BC9F7E92C3}"/>
              </a:ext>
            </a:extLst>
          </p:cNvPr>
          <p:cNvSpPr>
            <a:spLocks noGrp="1"/>
          </p:cNvSpPr>
          <p:nvPr>
            <p:ph idx="1"/>
          </p:nvPr>
        </p:nvSpPr>
        <p:spPr>
          <a:xfrm>
            <a:off x="968402" y="1723135"/>
            <a:ext cx="4992688" cy="4195481"/>
          </a:xfrm>
        </p:spPr>
        <p:txBody>
          <a:bodyPr>
            <a:normAutofit/>
          </a:bodyPr>
          <a:lstStyle/>
          <a:p>
            <a:r>
              <a:rPr lang="en-GB" sz="2400" dirty="0">
                <a:solidFill>
                  <a:schemeClr val="tx1">
                    <a:lumMod val="85000"/>
                    <a:lumOff val="15000"/>
                  </a:schemeClr>
                </a:solidFill>
                <a:effectLst/>
                <a:latin typeface="Times New Roman" panose="02020603050405020304" pitchFamily="18" charset="0"/>
                <a:ea typeface="Calibri" panose="020F0502020204030204" pitchFamily="34" charset="0"/>
              </a:rPr>
              <a:t>The organisational HR strategy of an organisation influences the engagement levels of employees</a:t>
            </a:r>
          </a:p>
          <a:p>
            <a:r>
              <a:rPr lang="en-GB" sz="2400" dirty="0">
                <a:solidFill>
                  <a:schemeClr val="tx1">
                    <a:lumMod val="85000"/>
                    <a:lumOff val="15000"/>
                  </a:schemeClr>
                </a:solidFill>
                <a:effectLst/>
                <a:latin typeface="Times New Roman" panose="02020603050405020304" pitchFamily="18" charset="0"/>
                <a:ea typeface="Calibri" panose="020F0502020204030204" pitchFamily="34" charset="0"/>
              </a:rPr>
              <a:t>According to </a:t>
            </a:r>
            <a:r>
              <a:rPr lang="en-GB" sz="2400" dirty="0" err="1">
                <a:solidFill>
                  <a:schemeClr val="tx1">
                    <a:lumMod val="85000"/>
                    <a:lumOff val="15000"/>
                  </a:schemeClr>
                </a:solidFill>
                <a:effectLst/>
                <a:latin typeface="Times New Roman" panose="02020603050405020304" pitchFamily="18" charset="0"/>
                <a:ea typeface="Calibri" panose="020F0502020204030204" pitchFamily="34" charset="0"/>
              </a:rPr>
              <a:t>Saputra</a:t>
            </a:r>
            <a:r>
              <a:rPr lang="en-GB" sz="2400" dirty="0">
                <a:solidFill>
                  <a:schemeClr val="tx1">
                    <a:lumMod val="85000"/>
                    <a:lumOff val="15000"/>
                  </a:schemeClr>
                </a:solidFill>
                <a:effectLst/>
                <a:latin typeface="Times New Roman" panose="02020603050405020304" pitchFamily="18" charset="0"/>
                <a:ea typeface="Calibri" panose="020F0502020204030204" pitchFamily="34" charset="0"/>
              </a:rPr>
              <a:t> and </a:t>
            </a:r>
            <a:r>
              <a:rPr lang="en-GB" sz="2400" dirty="0" err="1">
                <a:solidFill>
                  <a:schemeClr val="tx1">
                    <a:lumMod val="85000"/>
                    <a:lumOff val="15000"/>
                  </a:schemeClr>
                </a:solidFill>
                <a:effectLst/>
                <a:latin typeface="Times New Roman" panose="02020603050405020304" pitchFamily="18" charset="0"/>
                <a:ea typeface="Calibri" panose="020F0502020204030204" pitchFamily="34" charset="0"/>
              </a:rPr>
              <a:t>Mahaputra</a:t>
            </a:r>
            <a:r>
              <a:rPr lang="en-GB" sz="2400" dirty="0">
                <a:solidFill>
                  <a:schemeClr val="tx1">
                    <a:lumMod val="85000"/>
                    <a:lumOff val="15000"/>
                  </a:schemeClr>
                </a:solidFill>
                <a:effectLst/>
                <a:latin typeface="Times New Roman" panose="02020603050405020304" pitchFamily="18" charset="0"/>
                <a:ea typeface="Calibri" panose="020F0502020204030204" pitchFamily="34" charset="0"/>
              </a:rPr>
              <a:t> (2022) Employee Engagement is considered the most significant determinant factor of organisational success</a:t>
            </a:r>
            <a:endParaRPr lang="en-IN" sz="2400" dirty="0">
              <a:solidFill>
                <a:schemeClr val="tx1">
                  <a:lumMod val="85000"/>
                  <a:lumOff val="15000"/>
                </a:schemeClr>
              </a:solidFill>
            </a:endParaRPr>
          </a:p>
        </p:txBody>
      </p:sp>
      <p:pic>
        <p:nvPicPr>
          <p:cNvPr id="3074" name="Picture 2" descr="Employee Engagement is a Must for Any Company">
            <a:extLst>
              <a:ext uri="{FF2B5EF4-FFF2-40B4-BE49-F238E27FC236}">
                <a16:creationId xmlns:a16="http://schemas.microsoft.com/office/drawing/2014/main" id="{08AEA945-6B99-F6AF-73F4-80B4206B9F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0912" y="1939035"/>
            <a:ext cx="3868677" cy="3476540"/>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2399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912590E-9C1C-4D43-9CCC-5C0CFB83EAA7}"/>
              </a:ext>
            </a:extLst>
          </p:cNvPr>
          <p:cNvSpPr>
            <a:spLocks noGrp="1"/>
          </p:cNvSpPr>
          <p:nvPr>
            <p:ph type="title"/>
          </p:nvPr>
        </p:nvSpPr>
        <p:spPr>
          <a:xfrm>
            <a:off x="677334" y="609600"/>
            <a:ext cx="3843375" cy="5175624"/>
          </a:xfrm>
        </p:spPr>
        <p:txBody>
          <a:bodyPr anchor="ctr">
            <a:normAutofit/>
          </a:bodyPr>
          <a:lstStyle/>
          <a:p>
            <a:r>
              <a:rPr lang="en-IN" b="1">
                <a:solidFill>
                  <a:schemeClr val="tx1">
                    <a:lumMod val="85000"/>
                    <a:lumOff val="15000"/>
                  </a:schemeClr>
                </a:solidFill>
                <a:effectLst/>
                <a:latin typeface="Times New Roman" panose="02020603050405020304" pitchFamily="18" charset="0"/>
              </a:rPr>
              <a:t>Role of human resource management in effective management system</a:t>
            </a:r>
            <a:br>
              <a:rPr lang="en-IN" b="1">
                <a:solidFill>
                  <a:schemeClr val="tx1">
                    <a:lumMod val="85000"/>
                    <a:lumOff val="15000"/>
                  </a:schemeClr>
                </a:solidFill>
                <a:effectLst/>
                <a:latin typeface="Times New Roman" panose="02020603050405020304" pitchFamily="18" charset="0"/>
              </a:rPr>
            </a:br>
            <a:endParaRPr lang="en-IN">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D6B3197-9294-4A85-AFDE-C1CD66DA68D9}"/>
              </a:ext>
            </a:extLst>
          </p:cNvPr>
          <p:cNvSpPr>
            <a:spLocks noGrp="1"/>
          </p:cNvSpPr>
          <p:nvPr>
            <p:ph idx="1"/>
          </p:nvPr>
        </p:nvSpPr>
        <p:spPr>
          <a:xfrm>
            <a:off x="6116084" y="609601"/>
            <a:ext cx="5511296" cy="5175624"/>
          </a:xfrm>
        </p:spPr>
        <p:txBody>
          <a:bodyPr anchor="ctr">
            <a:normAutofit/>
          </a:bodyPr>
          <a:lstStyle/>
          <a:p>
            <a:r>
              <a:rPr lang="en-IN" dirty="0">
                <a:solidFill>
                  <a:srgbClr val="FFFFFF"/>
                </a:solidFill>
                <a:latin typeface="Times New Roman" panose="02020603050405020304" pitchFamily="18" charset="0"/>
                <a:ea typeface="Calibri" panose="020F0502020204030204" pitchFamily="34" charset="0"/>
              </a:rPr>
              <a:t>H</a:t>
            </a:r>
            <a:r>
              <a:rPr lang="en-IN" dirty="0">
                <a:solidFill>
                  <a:srgbClr val="FFFFFF"/>
                </a:solidFill>
                <a:effectLst/>
                <a:latin typeface="Times New Roman" panose="02020603050405020304" pitchFamily="18" charset="0"/>
                <a:ea typeface="Calibri" panose="020F0502020204030204" pitchFamily="34" charset="0"/>
              </a:rPr>
              <a:t>uman resource management activities encompass activities related to people management activities within the organisation such as employee recruitment, employee retention and others</a:t>
            </a:r>
          </a:p>
          <a:p>
            <a:r>
              <a:rPr lang="en-IN" dirty="0">
                <a:solidFill>
                  <a:srgbClr val="FFFFFF"/>
                </a:solidFill>
                <a:latin typeface="Times New Roman" panose="02020603050405020304" pitchFamily="18" charset="0"/>
                <a:ea typeface="Calibri" panose="020F0502020204030204" pitchFamily="34" charset="0"/>
              </a:rPr>
              <a:t>I</a:t>
            </a:r>
            <a:r>
              <a:rPr lang="en-IN" dirty="0">
                <a:solidFill>
                  <a:srgbClr val="FFFFFF"/>
                </a:solidFill>
                <a:effectLst/>
                <a:latin typeface="Times New Roman" panose="02020603050405020304" pitchFamily="18" charset="0"/>
                <a:ea typeface="Calibri" panose="020F0502020204030204" pitchFamily="34" charset="0"/>
              </a:rPr>
              <a:t>t helps organisations to improve their performance by enriching the talent within the workplace. </a:t>
            </a:r>
          </a:p>
          <a:p>
            <a:endParaRPr lang="en-IN" dirty="0">
              <a:solidFill>
                <a:srgbClr val="FFFFFF"/>
              </a:solidFill>
            </a:endParaRPr>
          </a:p>
        </p:txBody>
      </p:sp>
    </p:spTree>
    <p:extLst>
      <p:ext uri="{BB962C8B-B14F-4D97-AF65-F5344CB8AC3E}">
        <p14:creationId xmlns:p14="http://schemas.microsoft.com/office/powerpoint/2010/main" val="34962551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1FF6A-8B65-4E1C-974A-FD4C5F1A3C98}"/>
              </a:ext>
            </a:extLst>
          </p:cNvPr>
          <p:cNvSpPr>
            <a:spLocks noGrp="1"/>
          </p:cNvSpPr>
          <p:nvPr>
            <p:ph type="title"/>
          </p:nvPr>
        </p:nvSpPr>
        <p:spPr>
          <a:xfrm>
            <a:off x="5536734" y="609600"/>
            <a:ext cx="3737268" cy="1320800"/>
          </a:xfrm>
        </p:spPr>
        <p:txBody>
          <a:bodyPr>
            <a:normAutofit/>
          </a:bodyPr>
          <a:lstStyle/>
          <a:p>
            <a:pPr>
              <a:lnSpc>
                <a:spcPct val="90000"/>
              </a:lnSpc>
            </a:pPr>
            <a:r>
              <a:rPr lang="en-GB" sz="1700" b="1" kern="0">
                <a:effectLst/>
                <a:latin typeface="Times New Roman" panose="02020603050405020304" pitchFamily="18" charset="0"/>
              </a:rPr>
              <a:t>Strategies for improving the HRM strategies of an organisation</a:t>
            </a:r>
            <a:br>
              <a:rPr lang="en-IN" sz="1700" b="1" kern="0">
                <a:effectLst/>
                <a:latin typeface="Times New Roman" panose="02020603050405020304" pitchFamily="18" charset="0"/>
              </a:rPr>
            </a:br>
            <a:br>
              <a:rPr lang="en-IN" sz="1700" b="1" kern="0">
                <a:effectLst/>
                <a:latin typeface="Times New Roman" panose="02020603050405020304" pitchFamily="18" charset="0"/>
              </a:rPr>
            </a:br>
            <a:endParaRPr lang="en-IN" sz="1700"/>
          </a:p>
        </p:txBody>
      </p:sp>
      <p:sp>
        <p:nvSpPr>
          <p:cNvPr id="3" name="Content Placeholder 2">
            <a:extLst>
              <a:ext uri="{FF2B5EF4-FFF2-40B4-BE49-F238E27FC236}">
                <a16:creationId xmlns:a16="http://schemas.microsoft.com/office/drawing/2014/main" id="{1F2036F6-F827-471F-88F6-E4895FBB29A9}"/>
              </a:ext>
            </a:extLst>
          </p:cNvPr>
          <p:cNvSpPr>
            <a:spLocks noGrp="1"/>
          </p:cNvSpPr>
          <p:nvPr>
            <p:ph idx="1"/>
          </p:nvPr>
        </p:nvSpPr>
        <p:spPr>
          <a:xfrm>
            <a:off x="5209563" y="2160589"/>
            <a:ext cx="4064439" cy="3880773"/>
          </a:xfrm>
        </p:spPr>
        <p:txBody>
          <a:bodyPr>
            <a:normAutofit/>
          </a:bodyPr>
          <a:lstStyle/>
          <a:p>
            <a:r>
              <a:rPr lang="en-GB">
                <a:effectLst/>
                <a:latin typeface="Times New Roman" panose="02020603050405020304" pitchFamily="18" charset="0"/>
                <a:ea typeface="Calibri" panose="020F0502020204030204" pitchFamily="34" charset="0"/>
              </a:rPr>
              <a:t>The behavioural management approach is one of the most significant factors in the organisation that influence the organisational performance remarkably</a:t>
            </a:r>
          </a:p>
          <a:p>
            <a:r>
              <a:rPr lang="en-GB">
                <a:effectLst/>
                <a:latin typeface="Times New Roman" panose="02020603050405020304" pitchFamily="18" charset="0"/>
                <a:ea typeface="Calibri" panose="020F0502020204030204" pitchFamily="34" charset="0"/>
              </a:rPr>
              <a:t>According to </a:t>
            </a:r>
            <a:r>
              <a:rPr lang="en-GB" err="1">
                <a:effectLst/>
                <a:latin typeface="Times New Roman" panose="02020603050405020304" pitchFamily="18" charset="0"/>
                <a:ea typeface="Calibri" panose="020F0502020204030204" pitchFamily="34" charset="0"/>
              </a:rPr>
              <a:t>Strazovska</a:t>
            </a:r>
            <a:r>
              <a:rPr lang="en-GB">
                <a:effectLst/>
                <a:latin typeface="Times New Roman" panose="02020603050405020304" pitchFamily="18" charset="0"/>
                <a:ea typeface="Calibri" panose="020F0502020204030204" pitchFamily="34" charset="0"/>
              </a:rPr>
              <a:t> and </a:t>
            </a:r>
            <a:r>
              <a:rPr lang="en-GB" err="1">
                <a:effectLst/>
                <a:latin typeface="Times New Roman" panose="02020603050405020304" pitchFamily="18" charset="0"/>
                <a:ea typeface="Calibri" panose="020F0502020204030204" pitchFamily="34" charset="0"/>
              </a:rPr>
              <a:t>Sulikova</a:t>
            </a:r>
            <a:r>
              <a:rPr lang="en-GB">
                <a:effectLst/>
                <a:latin typeface="Times New Roman" panose="02020603050405020304" pitchFamily="18" charset="0"/>
                <a:ea typeface="Calibri" panose="020F0502020204030204" pitchFamily="34" charset="0"/>
              </a:rPr>
              <a:t> (2019), it helps to increase job satisfaction and loyalty of the customers which further increases the productivity of the employees. As a result, the company can create a better HRM Strategy in this process of operation</a:t>
            </a:r>
            <a:endParaRPr lang="en-IN"/>
          </a:p>
        </p:txBody>
      </p:sp>
      <p:pic>
        <p:nvPicPr>
          <p:cNvPr id="6146" name="Picture 2" descr="Behavioural Approach to Management">
            <a:extLst>
              <a:ext uri="{FF2B5EF4-FFF2-40B4-BE49-F238E27FC236}">
                <a16:creationId xmlns:a16="http://schemas.microsoft.com/office/drawing/2014/main" id="{7437BB2D-3FE1-4C13-9359-06D95B1EB1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59" r="18541"/>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6151" name="Isosceles Triangle 615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0487455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0"/>
                <a:lumOff val="100000"/>
              </a:schemeClr>
            </a:gs>
            <a:gs pos="14000">
              <a:schemeClr val="accent3">
                <a:lumMod val="0"/>
                <a:lumOff val="100000"/>
              </a:schemeClr>
            </a:gs>
            <a:gs pos="100000">
              <a:schemeClr val="accent3">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372057-BF57-48BF-BA92-A6DF1428374D}"/>
              </a:ext>
            </a:extLst>
          </p:cNvPr>
          <p:cNvSpPr>
            <a:spLocks noGrp="1"/>
          </p:cNvSpPr>
          <p:nvPr>
            <p:ph type="title"/>
          </p:nvPr>
        </p:nvSpPr>
        <p:spPr>
          <a:xfrm>
            <a:off x="1286933" y="609600"/>
            <a:ext cx="10197494" cy="1099457"/>
          </a:xfrm>
        </p:spPr>
        <p:txBody>
          <a:bodyPr>
            <a:normAutofit/>
          </a:bodyPr>
          <a:lstStyle/>
          <a:p>
            <a:pPr>
              <a:lnSpc>
                <a:spcPct val="90000"/>
              </a:lnSpc>
            </a:pPr>
            <a:r>
              <a:rPr lang="en-IN" b="1" kern="0">
                <a:effectLst/>
                <a:latin typeface="Times New Roman" panose="02020603050405020304" pitchFamily="18" charset="0"/>
              </a:rPr>
              <a:t>Conclusion </a:t>
            </a:r>
            <a:br>
              <a:rPr lang="en-IN" b="1" kern="0">
                <a:effectLst/>
                <a:latin typeface="Times New Roman" panose="02020603050405020304" pitchFamily="18" charset="0"/>
              </a:rPr>
            </a:br>
            <a:endParaRPr lang="en-IN"/>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887FB3F-EE61-8E84-952A-1447B4B1CC9B}"/>
              </a:ext>
            </a:extLst>
          </p:cNvPr>
          <p:cNvGraphicFramePr>
            <a:graphicFrameLocks noGrp="1"/>
          </p:cNvGraphicFramePr>
          <p:nvPr>
            <p:ph idx="1"/>
            <p:extLst>
              <p:ext uri="{D42A27DB-BD31-4B8C-83A1-F6EECF244321}">
                <p14:modId xmlns:p14="http://schemas.microsoft.com/office/powerpoint/2010/main" val="154713117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6257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1C701-A326-4431-95A7-3A38DBCAE526}"/>
              </a:ext>
            </a:extLst>
          </p:cNvPr>
          <p:cNvSpPr>
            <a:spLocks noGrp="1"/>
          </p:cNvSpPr>
          <p:nvPr>
            <p:ph type="title"/>
          </p:nvPr>
        </p:nvSpPr>
        <p:spPr>
          <a:xfrm>
            <a:off x="5536734" y="609600"/>
            <a:ext cx="3737268" cy="1320800"/>
          </a:xfrm>
        </p:spPr>
        <p:txBody>
          <a:bodyPr>
            <a:normAutofit/>
          </a:bodyPr>
          <a:lstStyle/>
          <a:p>
            <a:r>
              <a:rPr lang="en-IN" b="1">
                <a:latin typeface="Times New Roman" panose="02020603050405020304" pitchFamily="18" charset="0"/>
                <a:cs typeface="Times New Roman" panose="02020603050405020304" pitchFamily="18" charset="0"/>
              </a:rPr>
              <a:t>References </a:t>
            </a:r>
          </a:p>
        </p:txBody>
      </p:sp>
      <p:sp>
        <p:nvSpPr>
          <p:cNvPr id="24" name="Isosceles Triangle 2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9" name="Content Placeholder 2">
            <a:extLst>
              <a:ext uri="{FF2B5EF4-FFF2-40B4-BE49-F238E27FC236}">
                <a16:creationId xmlns:a16="http://schemas.microsoft.com/office/drawing/2014/main" id="{DD3DB79B-6E39-5FE1-BA54-996E18A48FF0}"/>
              </a:ext>
            </a:extLst>
          </p:cNvPr>
          <p:cNvGraphicFramePr>
            <a:graphicFrameLocks noGrp="1"/>
          </p:cNvGraphicFramePr>
          <p:nvPr>
            <p:ph idx="1"/>
            <p:extLst>
              <p:ext uri="{D42A27DB-BD31-4B8C-83A1-F6EECF244321}">
                <p14:modId xmlns:p14="http://schemas.microsoft.com/office/powerpoint/2010/main" val="140717744"/>
              </p:ext>
            </p:extLst>
          </p:nvPr>
        </p:nvGraphicFramePr>
        <p:xfrm>
          <a:off x="457200" y="1191846"/>
          <a:ext cx="10358845" cy="4849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376733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D263AD9-6C22-B046-4541-E02181ABB23A}"/>
              </a:ext>
            </a:extLst>
          </p:cNvPr>
          <p:cNvPicPr>
            <a:picLocks noChangeAspect="1"/>
          </p:cNvPicPr>
          <p:nvPr/>
        </p:nvPicPr>
        <p:blipFill>
          <a:blip r:embed="rId2"/>
          <a:stretch>
            <a:fillRect/>
          </a:stretch>
        </p:blipFill>
        <p:spPr>
          <a:xfrm>
            <a:off x="1809008" y="682758"/>
            <a:ext cx="8573983" cy="549248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396643379"/>
      </p:ext>
    </p:extLst>
  </p:cSld>
  <p:clrMapOvr>
    <a:masterClrMapping/>
  </p:clrMapOvr>
</p:sld>
</file>

<file path=ppt/theme/theme1.xml><?xml version="1.0" encoding="utf-8"?>
<a:theme xmlns:a="http://schemas.openxmlformats.org/drawingml/2006/main" name="Face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181</TotalTime>
  <Words>2411</Words>
  <Application>Microsoft Office PowerPoint</Application>
  <PresentationFormat>Widescreen</PresentationFormat>
  <Paragraphs>85</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PowerPoint Presentation</vt:lpstr>
      <vt:lpstr>Table of Contents</vt:lpstr>
      <vt:lpstr>Introduction </vt:lpstr>
      <vt:lpstr>The Impact of Human Resource Management Strategies on Employee retention, Motivation and Engagement</vt:lpstr>
      <vt:lpstr>Employee Motivation  </vt:lpstr>
      <vt:lpstr>Relationship of HRM strategies with organisational performance  </vt:lpstr>
      <vt:lpstr>Impact of HRM strategies on the employee engagement  </vt:lpstr>
      <vt:lpstr>Role of human resource management in effective management system </vt:lpstr>
      <vt:lpstr>Strategies for improving the HRM strategies of an organisation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georgeta</dc:creator>
  <cp:lastModifiedBy>Georgeta Gheorghe</cp:lastModifiedBy>
  <cp:revision>20</cp:revision>
  <dcterms:created xsi:type="dcterms:W3CDTF">2022-10-08T09:50:09Z</dcterms:created>
  <dcterms:modified xsi:type="dcterms:W3CDTF">2022-10-20T21:12:12Z</dcterms:modified>
</cp:coreProperties>
</file>