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087"/>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package" Target="../embeddings/Microsoft_Word_Document.docx"/><Relationship Id="rId1" Type="http://schemas.openxmlformats.org/officeDocument/2006/relationships/slideLayout" Target="../slideLayouts/slideLayout7.xml"/><Relationship Id="rId5" Type="http://schemas.openxmlformats.org/officeDocument/2006/relationships/image" Target="../media/image16.emf"/><Relationship Id="rId4" Type="http://schemas.openxmlformats.org/officeDocument/2006/relationships/package" Target="../embeddings/Microsoft_Excel_Worksheet.xlsx"/></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041BD-FA62-DE5E-0A04-9DA3D9145973}"/>
              </a:ext>
            </a:extLst>
          </p:cNvPr>
          <p:cNvSpPr>
            <a:spLocks noGrp="1"/>
          </p:cNvSpPr>
          <p:nvPr>
            <p:ph type="ctrTitle"/>
          </p:nvPr>
        </p:nvSpPr>
        <p:spPr>
          <a:xfrm>
            <a:off x="2692397" y="1871130"/>
            <a:ext cx="6804000" cy="1512000"/>
          </a:xfrm>
          <a:gradFill>
            <a:gsLst>
              <a:gs pos="95002">
                <a:schemeClr val="tx1"/>
              </a:gs>
              <a:gs pos="0">
                <a:schemeClr val="accent1">
                  <a:lumMod val="5000"/>
                  <a:lumOff val="95000"/>
                </a:schemeClr>
              </a:gs>
              <a:gs pos="74000">
                <a:schemeClr val="tx1"/>
              </a:gs>
              <a:gs pos="17020">
                <a:schemeClr val="tx1"/>
              </a:gs>
              <a:gs pos="83000">
                <a:schemeClr val="tx1"/>
              </a:gs>
              <a:gs pos="0">
                <a:schemeClr val="tx1"/>
              </a:gs>
            </a:gsLst>
            <a:lin ang="5400000" scaled="1"/>
          </a:gradFill>
        </p:spPr>
        <p:txBody>
          <a:bodyPr anchor="ctr"/>
          <a:lstStyle/>
          <a:p>
            <a:r>
              <a:rPr lang="en-US" sz="6600" b="1" dirty="0">
                <a:ln w="22225">
                  <a:solidFill>
                    <a:sysClr val="windowText" lastClr="000000"/>
                  </a:solidFill>
                  <a:prstDash val="solid"/>
                </a:ln>
                <a:solidFill>
                  <a:schemeClr val="bg1"/>
                </a:solidFill>
                <a:effectLst>
                  <a:outerShdw blurRad="50800" dist="50800" dir="5400000" algn="ctr" rotWithShape="0">
                    <a:schemeClr val="bg1"/>
                  </a:outerShdw>
                </a:effectLst>
              </a:rPr>
              <a:t>ESCAPE</a:t>
            </a:r>
            <a:r>
              <a:rPr lang="en-US" sz="6600" b="1" dirty="0">
                <a:ln w="22225">
                  <a:solidFill>
                    <a:sysClr val="windowText" lastClr="000000"/>
                  </a:solidFill>
                  <a:prstDash val="solid"/>
                </a:ln>
                <a:solidFill>
                  <a:sysClr val="windowText" lastClr="000000"/>
                </a:solidFill>
              </a:rPr>
              <a:t> </a:t>
            </a:r>
            <a:r>
              <a:rPr lang="en-US" sz="6600" b="1" dirty="0">
                <a:ln w="22225">
                  <a:solidFill>
                    <a:sysClr val="windowText" lastClr="000000"/>
                  </a:solidFill>
                  <a:prstDash val="solid"/>
                </a:ln>
                <a:solidFill>
                  <a:schemeClr val="bg1"/>
                </a:solidFill>
                <a:effectLst>
                  <a:outerShdw blurRad="50800" dist="50800" dir="5400000" algn="ctr" rotWithShape="0">
                    <a:schemeClr val="bg1"/>
                  </a:outerShdw>
                </a:effectLst>
              </a:rPr>
              <a:t>YOGA</a:t>
            </a:r>
          </a:p>
        </p:txBody>
      </p:sp>
      <p:sp>
        <p:nvSpPr>
          <p:cNvPr id="3" name="Subtitle 2">
            <a:extLst>
              <a:ext uri="{FF2B5EF4-FFF2-40B4-BE49-F238E27FC236}">
                <a16:creationId xmlns:a16="http://schemas.microsoft.com/office/drawing/2014/main" id="{5FDA19C2-340F-EE87-85BB-B964A8BC703A}"/>
              </a:ext>
            </a:extLst>
          </p:cNvPr>
          <p:cNvSpPr>
            <a:spLocks noGrp="1"/>
          </p:cNvSpPr>
          <p:nvPr>
            <p:ph type="subTitle" idx="1"/>
          </p:nvPr>
        </p:nvSpPr>
        <p:spPr>
          <a:solidFill>
            <a:schemeClr val="tx1"/>
          </a:solidFill>
          <a:ln>
            <a:solidFill>
              <a:schemeClr val="bg1"/>
            </a:solidFill>
          </a:ln>
        </p:spPr>
        <p:txBody>
          <a:bodyPr anchor="ctr">
            <a:normAutofit/>
          </a:bodyPr>
          <a:lstStyle/>
          <a:p>
            <a:r>
              <a:rPr lang="en-US" sz="4800" dirty="0">
                <a:solidFill>
                  <a:schemeClr val="bg1"/>
                </a:solidFill>
                <a:effectLst>
                  <a:outerShdw blurRad="50800" dist="50800" dir="5400000" algn="ctr" rotWithShape="0">
                    <a:schemeClr val="bg1"/>
                  </a:outerShdw>
                </a:effectLst>
              </a:rPr>
              <a:t>STACEY</a:t>
            </a:r>
            <a:r>
              <a:rPr lang="en-US" sz="4800" dirty="0"/>
              <a:t> </a:t>
            </a:r>
            <a:r>
              <a:rPr lang="en-US" sz="4800" dirty="0">
                <a:solidFill>
                  <a:schemeClr val="bg1"/>
                </a:solidFill>
                <a:effectLst>
                  <a:outerShdw blurRad="50800" dist="50800" dir="5400000" algn="ctr" rotWithShape="0">
                    <a:schemeClr val="bg1"/>
                  </a:outerShdw>
                </a:effectLst>
              </a:rPr>
              <a:t>BOWDEN</a:t>
            </a:r>
          </a:p>
        </p:txBody>
      </p:sp>
    </p:spTree>
    <p:extLst>
      <p:ext uri="{BB962C8B-B14F-4D97-AF65-F5344CB8AC3E}">
        <p14:creationId xmlns:p14="http://schemas.microsoft.com/office/powerpoint/2010/main" val="1490139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CC1C2-C5D8-3137-96E6-3A31FFA21B4D}"/>
              </a:ext>
            </a:extLst>
          </p:cNvPr>
          <p:cNvSpPr>
            <a:spLocks noGrp="1"/>
          </p:cNvSpPr>
          <p:nvPr>
            <p:ph type="title"/>
          </p:nvPr>
        </p:nvSpPr>
        <p:spPr/>
        <p:txBody>
          <a:bodyPr/>
          <a:lstStyle/>
          <a:p>
            <a:r>
              <a:rPr lang="en-US" dirty="0"/>
              <a:t>AI ACKNOWLEDGEMENT</a:t>
            </a:r>
          </a:p>
        </p:txBody>
      </p:sp>
      <p:sp>
        <p:nvSpPr>
          <p:cNvPr id="3" name="Content Placeholder 2">
            <a:extLst>
              <a:ext uri="{FF2B5EF4-FFF2-40B4-BE49-F238E27FC236}">
                <a16:creationId xmlns:a16="http://schemas.microsoft.com/office/drawing/2014/main" id="{DAB9BF26-F275-94B5-131F-65896AE871C1}"/>
              </a:ext>
            </a:extLst>
          </p:cNvPr>
          <p:cNvSpPr>
            <a:spLocks noGrp="1"/>
          </p:cNvSpPr>
          <p:nvPr>
            <p:ph idx="1"/>
          </p:nvPr>
        </p:nvSpPr>
        <p:spPr/>
        <p:txBody>
          <a:bodyPr/>
          <a:lstStyle/>
          <a:p>
            <a:pPr marL="0" indent="0" algn="just">
              <a:buNone/>
            </a:pPr>
            <a:endParaRPr lang="en-US" dirty="0"/>
          </a:p>
          <a:p>
            <a:pPr marL="0" indent="0" algn="just">
              <a:buNone/>
            </a:pPr>
            <a:r>
              <a:rPr lang="en-US"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474437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2B71-F289-44CA-6ED6-90CC6C4DCE9F}"/>
              </a:ext>
            </a:extLst>
          </p:cNvPr>
          <p:cNvSpPr>
            <a:spLocks noGrp="1"/>
          </p:cNvSpPr>
          <p:nvPr>
            <p:ph type="title"/>
          </p:nvPr>
        </p:nvSpPr>
        <p:spPr/>
        <p:txBody>
          <a:bodyPr>
            <a:normAutofit/>
          </a:bodyPr>
          <a:lstStyle/>
          <a:p>
            <a:r>
              <a:rPr lang="en-US" sz="5400" dirty="0"/>
              <a:t>CONTENTS</a:t>
            </a:r>
          </a:p>
        </p:txBody>
      </p:sp>
      <p:sp>
        <p:nvSpPr>
          <p:cNvPr id="3" name="Content Placeholder 2">
            <a:extLst>
              <a:ext uri="{FF2B5EF4-FFF2-40B4-BE49-F238E27FC236}">
                <a16:creationId xmlns:a16="http://schemas.microsoft.com/office/drawing/2014/main" id="{59DB682D-B943-6E06-6E2F-0E7313243EFC}"/>
              </a:ext>
            </a:extLst>
          </p:cNvPr>
          <p:cNvSpPr>
            <a:spLocks noGrp="1"/>
          </p:cNvSpPr>
          <p:nvPr>
            <p:ph idx="1"/>
          </p:nvPr>
        </p:nvSpPr>
        <p:spPr/>
        <p:txBody>
          <a:bodyPr>
            <a:normAutofit lnSpcReduction="10000"/>
          </a:bodyPr>
          <a:lstStyle/>
          <a:p>
            <a:r>
              <a:rPr lang="en-US" dirty="0"/>
              <a:t>PAGES</a:t>
            </a:r>
          </a:p>
          <a:p>
            <a:r>
              <a:rPr lang="en-US" dirty="0"/>
              <a:t>3-6.REFLECTIVE COMMENTARY</a:t>
            </a:r>
          </a:p>
          <a:p>
            <a:r>
              <a:rPr lang="en-US" dirty="0"/>
              <a:t>7. REFERENCES</a:t>
            </a:r>
          </a:p>
          <a:p>
            <a:r>
              <a:rPr lang="en-US" dirty="0"/>
              <a:t>8. PICTURES OF COMMUNITY EVENTS</a:t>
            </a:r>
          </a:p>
          <a:p>
            <a:r>
              <a:rPr lang="en-US" dirty="0"/>
              <a:t>9. NEWSLETTER CREATION </a:t>
            </a:r>
          </a:p>
          <a:p>
            <a:r>
              <a:rPr lang="en-US" dirty="0"/>
              <a:t>10. FEEDBACK FROM DIRECTOR</a:t>
            </a:r>
          </a:p>
          <a:p>
            <a:r>
              <a:rPr lang="en-US" dirty="0"/>
              <a:t>11. APPENDICES</a:t>
            </a:r>
          </a:p>
        </p:txBody>
      </p:sp>
    </p:spTree>
    <p:extLst>
      <p:ext uri="{BB962C8B-B14F-4D97-AF65-F5344CB8AC3E}">
        <p14:creationId xmlns:p14="http://schemas.microsoft.com/office/powerpoint/2010/main" val="1988927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BA52-01C6-6DF1-2CBF-04876D97F9E1}"/>
              </a:ext>
            </a:extLst>
          </p:cNvPr>
          <p:cNvSpPr>
            <a:spLocks noGrp="1"/>
          </p:cNvSpPr>
          <p:nvPr>
            <p:ph type="title" idx="4294967295"/>
          </p:nvPr>
        </p:nvSpPr>
        <p:spPr>
          <a:xfrm>
            <a:off x="1295399" y="632380"/>
            <a:ext cx="9601200" cy="1079500"/>
          </a:xfrm>
        </p:spPr>
        <p:txBody>
          <a:bodyPr>
            <a:normAutofit/>
          </a:bodyPr>
          <a:lstStyle/>
          <a:p>
            <a:r>
              <a:rPr lang="en-US" dirty="0"/>
              <a:t>REFLECTIONS</a:t>
            </a:r>
          </a:p>
        </p:txBody>
      </p:sp>
      <p:sp>
        <p:nvSpPr>
          <p:cNvPr id="3" name="Content Placeholder 2">
            <a:extLst>
              <a:ext uri="{FF2B5EF4-FFF2-40B4-BE49-F238E27FC236}">
                <a16:creationId xmlns:a16="http://schemas.microsoft.com/office/drawing/2014/main" id="{A6AED7BD-2D59-BD4D-A4D9-00C27ECBB1CE}"/>
              </a:ext>
            </a:extLst>
          </p:cNvPr>
          <p:cNvSpPr>
            <a:spLocks noGrp="1"/>
          </p:cNvSpPr>
          <p:nvPr>
            <p:ph idx="4294967295"/>
          </p:nvPr>
        </p:nvSpPr>
        <p:spPr>
          <a:xfrm>
            <a:off x="960437" y="1499191"/>
            <a:ext cx="10271125" cy="4726429"/>
          </a:xfrm>
        </p:spPr>
        <p:txBody>
          <a:bodyPr>
            <a:noAutofit/>
          </a:bodyPr>
          <a:lstStyle/>
          <a:p>
            <a:pPr marL="0" indent="0">
              <a:lnSpc>
                <a:spcPct val="200000"/>
              </a:lnSpc>
              <a:buNone/>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My time working at Escape Yoga was a rewarding experience that included planning community-building events like hikes, creating a Newsletter and helping the </a:t>
            </a:r>
            <a:r>
              <a:rPr lang="en-GB" sz="1200" dirty="0">
                <a:solidFill>
                  <a:srgbClr val="172B4D"/>
                </a:solidFill>
                <a:latin typeface="Times New Roman" panose="02020603050405020304" pitchFamily="18" charset="0"/>
                <a:cs typeface="Times New Roman" panose="02020603050405020304" pitchFamily="18" charset="0"/>
              </a:rPr>
              <a:t>teacher during yoga lessons. I developed and improved many transferable skills, including interpersonal communication, time management, and leadership. I'll use Gibbs’ reflective cycle (1988) as cited in Jasper (2013)  to </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consider my feelings, experiences, difficulties, and development during the placement. I hope to illustrate my learning process and how this experience will influence my future goals through this method.</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The placement involved two primary roles: assisting the yoga teacher during classes and planning/leading community activities. I helped set up the class before students arrived, ensuring the eye pillows were warming on the radiator, and blocks and straps were available and visible to students who may need or want them. With guidance from the teacher, I was also able to help students deeper into a range of poses and promoted a friendly, non-judgemental environment. Organising outdoor hikes was another one of my tasks, which included finding a suitable route and coordinating lifts from an agreed starting point. These community events needed cooperation, flexibility, and problem-solving skills.</a:t>
            </a:r>
          </a:p>
          <a:p>
            <a:pPr marL="0" indent="0">
              <a:lnSpc>
                <a:spcPct val="200000"/>
              </a:lnSpc>
              <a:buNone/>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My first experience leading a hike stands out in particular. Notwithstanding early anxiety, the event went well, and attendees gave it favourable reviews. However, the weather wasn't as expected and I had to adapt quickly to find an alternative location for lunch. I canvassed the group for their suggestions and preferences and together we agreed to eat slightly later to get to a more sheltered spot.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6857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82F0FD-3598-3226-5E77-C9F3F3D11600}"/>
              </a:ext>
            </a:extLst>
          </p:cNvPr>
          <p:cNvSpPr txBox="1"/>
          <p:nvPr/>
        </p:nvSpPr>
        <p:spPr>
          <a:xfrm>
            <a:off x="1098697" y="1070176"/>
            <a:ext cx="9994605" cy="4468083"/>
          </a:xfrm>
          <a:prstGeom prst="rect">
            <a:avLst/>
          </a:prstGeom>
          <a:noFill/>
        </p:spPr>
        <p:txBody>
          <a:bodyPr wrap="square">
            <a:spAutoFit/>
          </a:bodyPr>
          <a:lstStyle/>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I experienced a mixture of anxiety and exhilaration at the start of the placement. Although I wasn't sure if I could live up to the expectations, I was excited to contribute to a worthwhile organisation. I was especially anxious about my first yoga lesson because I wanted to impress the teacher and the students.</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I became more assured of my skills as the placement went on, especially after leading the walk successfully. I felt more confident and pleased of my organisational abilities as a result. There were, however, some frustrating times, particularly when handling unforeseen circumstances like participant cancellations or inclement weather. Despite this, I felt content when I witnessed people taking pleasure in the events I had planned.</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Reflecting on the placement, there were several positive aspects. I successfully built strong relationships with participants and colleagues, which enhanced the sense of community Escape Yoga strives to achieve. Leading activities allowed me to demonstrate leadership and creativity, particularly in finding ways to make hikes engaging and enjoyable. I also appreciated the opportunity to practice mindfulness and yoga techniques, which improved my well-being.</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On the other hand, I encountered some challenges, such as balancing multiple responsibilities and managing unexpected issues. For example, during one hike, a participant struggled with the difficulty of the route, which required immediate problem-solving and emotional support. These situations were initially stressful but taught me to remain calm and resourceful.</a:t>
            </a:r>
            <a:r>
              <a:rPr lang="en-GB" sz="1200" dirty="0">
                <a:effectLst/>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8199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0295CC-73CC-1340-468C-6B7DF29B5478}"/>
              </a:ext>
            </a:extLst>
          </p:cNvPr>
          <p:cNvSpPr txBox="1"/>
          <p:nvPr/>
        </p:nvSpPr>
        <p:spPr>
          <a:xfrm>
            <a:off x="774405" y="1010292"/>
            <a:ext cx="10324213" cy="5206746"/>
          </a:xfrm>
          <a:prstGeom prst="rect">
            <a:avLst/>
          </a:prstGeom>
          <a:noFill/>
        </p:spPr>
        <p:txBody>
          <a:bodyPr wrap="square">
            <a:spAutoFit/>
          </a:bodyPr>
          <a:lstStyle/>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This placement allowed me to develop several transferable skills.</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Leading community hikes required me to step into a leadership role, guiding participants and ensuring their safety and enjoyment. I collaborated closely with the yoga teacher to align activities with the organisation’s goals, which enhanced my teamwork skills. According to </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Parchment</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 (2023), effective leadership involves both task-oriented and relationship-oriented behaviours, both of which I demonstrated during the placement.</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Balancing yoga class assistance with event planning honed my organisational skills. I learned to prioritise tasks, create detailed plans, and manage time effectively to meet deadlines. For instance, planning hikes involved researching routes, preparing contingency plans, and communicating logistics to participants.</a:t>
            </a:r>
          </a:p>
          <a:p>
            <a:pPr>
              <a:lnSpc>
                <a:spcPct val="200000"/>
              </a:lnSpc>
            </a:pPr>
            <a:endPar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Unpredictable challenges, such as bad weather or last-minute cancellations, tested my problem-solving skills. During one hike, I had to quickly adapt the route due to an unexpected trail closure. Drawing on Schön’s (2017) concept of reflective practice, I used these experiences to improve my ability to handle future challenges. Building rapport with participants was central to my role. Active listening and empathy were crucial when addressing participants’ concerns or providing encouragement during yoga sessions. These skills align with Goleman’s (2012) concept of emotional intelligence, which emphasises the importance of understanding and managing emotions in social interactions.  The placement also contributed to my personal development. Practising mindfulness during yoga sessions helped me manage stress and remain focused. Additionally, the positive feedback from participants boosted my confidence and reinforced my belief in my ability to lead and inspire others.</a:t>
            </a:r>
            <a:r>
              <a:rPr lang="en-GB" sz="1200" dirty="0">
                <a:effectLst/>
                <a:latin typeface="Times New Roman" panose="02020603050405020304" pitchFamily="18" charset="0"/>
                <a:cs typeface="Times New Roman" panose="02020603050405020304" pitchFamily="18" charset="0"/>
              </a:rPr>
              <a:t> </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1418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A9C3C5-4AD1-C583-E960-559373F11123}"/>
              </a:ext>
            </a:extLst>
          </p:cNvPr>
          <p:cNvSpPr txBox="1"/>
          <p:nvPr/>
        </p:nvSpPr>
        <p:spPr>
          <a:xfrm>
            <a:off x="1839433" y="1562986"/>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95D95568-61C2-ADC5-FE80-1CC14A1ECDA2}"/>
              </a:ext>
            </a:extLst>
          </p:cNvPr>
          <p:cNvSpPr txBox="1"/>
          <p:nvPr/>
        </p:nvSpPr>
        <p:spPr>
          <a:xfrm>
            <a:off x="747823" y="733294"/>
            <a:ext cx="10696354" cy="5760744"/>
          </a:xfrm>
          <a:prstGeom prst="rect">
            <a:avLst/>
          </a:prstGeom>
          <a:noFill/>
        </p:spPr>
        <p:txBody>
          <a:bodyPr wrap="square">
            <a:spAutoFit/>
          </a:bodyPr>
          <a:lstStyle/>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I plan to continue developing my leadership skills by creating, planning and organising more Community Hikes for Escape Yoga. I believe that as my placement continues and I have opportunities to lead more events, I can record a learning log to highlight any issues that were identified when planning and or delivering these sessions to help inform future events for both myself and any other member of the team who is tasked with planning. I will continue to focus my energy on problem-solving and studying different frameworks, including the 7-step approach to enhance my ability to adapt. Mindfulness is a key factor in Escape Yoga’s practices and I felt the benefits on a personal leve</a:t>
            </a: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l on my concentration levels and an improved level of resilience that enabled me to be supportive and available to the student community, even under pressure. I intend on continuing this daily practice at home and believe the practice is something I will be sharing with future students/ community members to help foster a sense of well-being and calm. I hope that by continuing to build on these skills developed during my placement I can continue to grow in confidence and capability as a</a:t>
            </a:r>
          </a:p>
          <a:p>
            <a:pPr>
              <a:lnSpc>
                <a:spcPct val="200000"/>
              </a:lnSpc>
            </a:pPr>
            <a:r>
              <a:rPr lang="en-GB" sz="1200" dirty="0">
                <a:solidFill>
                  <a:srgbClr val="172B4D"/>
                </a:solidFill>
                <a:latin typeface="Times New Roman" panose="02020603050405020304" pitchFamily="18" charset="0"/>
                <a:ea typeface="Calibri" panose="020F0502020204030204" pitchFamily="34" charset="0"/>
                <a:cs typeface="Times New Roman" panose="02020603050405020304" pitchFamily="18" charset="0"/>
              </a:rPr>
              <a:t>professional helper.</a:t>
            </a:r>
            <a:r>
              <a:rPr lang="en-GB" sz="1800" dirty="0">
                <a:solidFill>
                  <a:srgbClr val="172B4D"/>
                </a:solidFill>
                <a:effectLst/>
                <a:latin typeface="Open Sans" panose="020B0606030504020204" pitchFamily="34" charset="0"/>
                <a:ea typeface="Calibri" panose="020F0502020204030204" pitchFamily="34" charset="0"/>
              </a:rPr>
              <a:t> </a:t>
            </a:r>
          </a:p>
          <a:p>
            <a:pPr>
              <a:lnSpc>
                <a:spcPct val="200000"/>
              </a:lnSpc>
            </a:pP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Reflecting on the placement, there were several positive aspects. I successfully built strong relationships with participants and colleagues, which enhanced the sense of community Escape Yoga strives to achieve. Leading activities allowed me to demonstrate leadership and creativity, particularly in finding ways to make hikes engaging and enjoyable. I also appreciated the opportunity to practice mindfulness and yoga techniques, which improved my personal well-being.</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t>On the other hand, I encountered some challenges, such as balancing multiple responsibilities and managing unexpected issues. For example, during one hike, a participant struggled with the difficulty of the route, which required immediate problem-solving and emotional support. These situations were initially stressful but taught me to remain calm and resourceful.</a:t>
            </a:r>
            <a:r>
              <a:rPr lang="en-GB" sz="1200" dirty="0">
                <a:effectLst/>
                <a:latin typeface="Times New Roman" panose="02020603050405020304" pitchFamily="18" charset="0"/>
                <a:cs typeface="Times New Roman" panose="02020603050405020304" pitchFamily="18" charset="0"/>
              </a:rPr>
              <a:t> </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5975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396C-0148-707E-E573-B40C71322E5C}"/>
              </a:ext>
            </a:extLst>
          </p:cNvPr>
          <p:cNvSpPr>
            <a:spLocks noGrp="1"/>
          </p:cNvSpPr>
          <p:nvPr>
            <p:ph type="title" idx="4294967295"/>
          </p:nvPr>
        </p:nvSpPr>
        <p:spPr>
          <a:xfrm>
            <a:off x="1414130" y="514830"/>
            <a:ext cx="9601200" cy="1303337"/>
          </a:xfrm>
        </p:spPr>
        <p:txBody>
          <a:bodyPr/>
          <a:lstStyle/>
          <a:p>
            <a:r>
              <a:rPr lang="en-US" dirty="0"/>
              <a:t>REFERENCE LIST</a:t>
            </a:r>
          </a:p>
        </p:txBody>
      </p:sp>
      <p:sp>
        <p:nvSpPr>
          <p:cNvPr id="3" name="Content Placeholder 2">
            <a:extLst>
              <a:ext uri="{FF2B5EF4-FFF2-40B4-BE49-F238E27FC236}">
                <a16:creationId xmlns:a16="http://schemas.microsoft.com/office/drawing/2014/main" id="{91CA37ED-0B0E-FCAE-D64D-4A38D3ADB89C}"/>
              </a:ext>
            </a:extLst>
          </p:cNvPr>
          <p:cNvSpPr>
            <a:spLocks noGrp="1"/>
          </p:cNvSpPr>
          <p:nvPr>
            <p:ph idx="4294967295"/>
          </p:nvPr>
        </p:nvSpPr>
        <p:spPr>
          <a:xfrm>
            <a:off x="616688" y="1616666"/>
            <a:ext cx="11057787" cy="4603381"/>
          </a:xfrm>
        </p:spPr>
        <p:txBody>
          <a:bodyPr>
            <a:normAutofit/>
          </a:bodyPr>
          <a:lstStyle/>
          <a:p>
            <a:pPr marL="0" indent="0">
              <a:lnSpc>
                <a:spcPct val="200000"/>
              </a:lnSpc>
              <a:buNone/>
            </a:pPr>
            <a:r>
              <a:rPr lang="en-GB" sz="1200" b="0" i="0" u="none" strike="noStrike" dirty="0">
                <a:solidFill>
                  <a:srgbClr val="05103E"/>
                </a:solidFill>
                <a:effectLst/>
                <a:latin typeface="Times New Roman" panose="02020603050405020304" pitchFamily="18" charset="0"/>
              </a:rPr>
              <a:t>	</a:t>
            </a:r>
          </a:p>
          <a:p>
            <a:pPr marL="0" indent="0">
              <a:lnSpc>
                <a:spcPct val="200000"/>
              </a:lnSpc>
              <a:buNone/>
            </a:pPr>
            <a:r>
              <a:rPr lang="en-GB" sz="1200" dirty="0">
                <a:solidFill>
                  <a:srgbClr val="05103E"/>
                </a:solidFill>
                <a:latin typeface="Times New Roman" panose="02020603050405020304" pitchFamily="18" charset="0"/>
              </a:rPr>
              <a:t>	</a:t>
            </a:r>
            <a:r>
              <a:rPr lang="en-GB" sz="1200" b="0" i="0" u="none" strike="noStrike" dirty="0">
                <a:solidFill>
                  <a:srgbClr val="05103E"/>
                </a:solidFill>
                <a:effectLst/>
                <a:latin typeface="Times New Roman" panose="02020603050405020304" pitchFamily="18" charset="0"/>
              </a:rPr>
              <a:t>Goleman, D. (2012). </a:t>
            </a:r>
            <a:r>
              <a:rPr lang="en-GB" sz="1200" b="0" i="1" u="none" strike="noStrike" dirty="0">
                <a:solidFill>
                  <a:srgbClr val="05103E"/>
                </a:solidFill>
                <a:effectLst/>
                <a:latin typeface="Times New Roman" panose="02020603050405020304" pitchFamily="18" charset="0"/>
              </a:rPr>
              <a:t>Emotional intelligence: Why It Can Matter More Than IQ</a:t>
            </a:r>
            <a:r>
              <a:rPr lang="en-GB" sz="1200" b="0" i="0" u="none" strike="noStrike" dirty="0">
                <a:solidFill>
                  <a:srgbClr val="05103E"/>
                </a:solidFill>
                <a:effectLst/>
                <a:latin typeface="Times New Roman" panose="02020603050405020304" pitchFamily="18" charset="0"/>
              </a:rPr>
              <a:t>. </a:t>
            </a:r>
          </a:p>
          <a:p>
            <a:pPr marL="457200" lvl="1" indent="0">
              <a:lnSpc>
                <a:spcPct val="200000"/>
              </a:lnSpc>
              <a:buNone/>
            </a:pPr>
            <a:r>
              <a:rPr lang="en-GB" sz="1200" b="0" i="0" u="none" strike="noStrike" dirty="0">
                <a:solidFill>
                  <a:srgbClr val="05103E"/>
                </a:solidFill>
                <a:effectLst/>
                <a:latin typeface="Times New Roman" panose="02020603050405020304" pitchFamily="18" charset="0"/>
              </a:rPr>
              <a:t>	Bantam</a:t>
            </a:r>
          </a:p>
          <a:p>
            <a:pPr marL="457200" lvl="1" indent="0">
              <a:lnSpc>
                <a:spcPct val="200000"/>
              </a:lnSpc>
              <a:buNone/>
            </a:pPr>
            <a:r>
              <a:rPr lang="en-GB" sz="1200" b="0" i="0" u="none" strike="noStrike" dirty="0">
                <a:solidFill>
                  <a:srgbClr val="333333"/>
                </a:solidFill>
                <a:effectLst/>
                <a:latin typeface="Times New Roman" panose="02020603050405020304" pitchFamily="18" charset="0"/>
                <a:cs typeface="Times New Roman" panose="02020603050405020304" pitchFamily="18" charset="0"/>
              </a:rPr>
              <a:t>Jasper, M. (2013). </a:t>
            </a:r>
            <a:r>
              <a:rPr lang="en-GB" sz="1200" b="0" i="1" u="none" strike="noStrike" dirty="0">
                <a:solidFill>
                  <a:srgbClr val="333333"/>
                </a:solidFill>
                <a:effectLst/>
                <a:latin typeface="Times New Roman" panose="02020603050405020304" pitchFamily="18" charset="0"/>
                <a:cs typeface="Times New Roman" panose="02020603050405020304" pitchFamily="18" charset="0"/>
              </a:rPr>
              <a:t>Beginning reflective practice</a:t>
            </a:r>
            <a:r>
              <a:rPr lang="en-GB" sz="1200" b="0" i="0" u="none" strike="noStrike" dirty="0">
                <a:solidFill>
                  <a:srgbClr val="333333"/>
                </a:solidFill>
                <a:effectLst/>
                <a:latin typeface="Times New Roman" panose="02020603050405020304" pitchFamily="18" charset="0"/>
                <a:cs typeface="Times New Roman" panose="02020603050405020304" pitchFamily="18" charset="0"/>
              </a:rPr>
              <a:t> (2nd ed.). </a:t>
            </a:r>
          </a:p>
          <a:p>
            <a:pPr marL="457200" lvl="1" indent="0">
              <a:lnSpc>
                <a:spcPct val="200000"/>
              </a:lnSpc>
              <a:buNone/>
            </a:pPr>
            <a:r>
              <a:rPr lang="en-GB" sz="1200" b="0" i="0" u="none" strike="noStrike" dirty="0">
                <a:solidFill>
                  <a:srgbClr val="333333"/>
                </a:solidFill>
                <a:effectLst/>
                <a:latin typeface="Times New Roman" panose="02020603050405020304" pitchFamily="18" charset="0"/>
                <a:cs typeface="Times New Roman" panose="02020603050405020304" pitchFamily="18" charset="0"/>
              </a:rPr>
              <a:t>	Cengage Learning</a:t>
            </a:r>
          </a:p>
          <a:p>
            <a:pPr marL="457200" lvl="1" indent="0">
              <a:lnSpc>
                <a:spcPct val="200000"/>
              </a:lnSpc>
              <a:buNone/>
            </a:pPr>
            <a:r>
              <a:rPr lang="en-GB" sz="1200" dirty="0">
                <a:effectLst/>
                <a:latin typeface="Times New Roman" panose="02020603050405020304" pitchFamily="18" charset="0"/>
                <a:cs typeface="Times New Roman" panose="02020603050405020304" pitchFamily="18" charset="0"/>
              </a:rPr>
              <a:t>Parchment, J. (2023). Inclusive Behaviours: Keys for Creating Empowering Practice Cultures. </a:t>
            </a:r>
            <a:r>
              <a:rPr lang="en-GB" sz="1200" i="1" dirty="0">
                <a:effectLst/>
                <a:latin typeface="Times New Roman" panose="02020603050405020304" pitchFamily="18" charset="0"/>
                <a:cs typeface="Times New Roman" panose="02020603050405020304" pitchFamily="18" charset="0"/>
              </a:rPr>
              <a:t>Nurse Leader</a:t>
            </a:r>
            <a:r>
              <a:rPr lang="en-GB" sz="1200" dirty="0">
                <a:effectLst/>
                <a:latin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cs typeface="Times New Roman" panose="02020603050405020304" pitchFamily="18" charset="0"/>
              </a:rPr>
              <a:t>21</a:t>
            </a:r>
            <a:r>
              <a:rPr lang="en-GB" sz="1200" dirty="0">
                <a:effectLst/>
                <a:latin typeface="Times New Roman" panose="02020603050405020304" pitchFamily="18" charset="0"/>
                <a:cs typeface="Times New Roman" panose="02020603050405020304" pitchFamily="18" charset="0"/>
              </a:rPr>
              <a:t>(3), 395–400.           </a:t>
            </a:r>
          </a:p>
          <a:p>
            <a:pPr marL="457200" lvl="1" indent="0">
              <a:lnSpc>
                <a:spcPct val="200000"/>
              </a:lnSpc>
              <a:buNone/>
            </a:pPr>
            <a:r>
              <a:rPr lang="en-GB" sz="1200" dirty="0">
                <a:effectLst/>
                <a:latin typeface="Times New Roman" panose="02020603050405020304" pitchFamily="18" charset="0"/>
                <a:cs typeface="Times New Roman" panose="02020603050405020304" pitchFamily="18" charset="0"/>
              </a:rPr>
              <a:t> 	https://doi.org/10.1016/j.mnl.2023.01.011</a:t>
            </a:r>
            <a:br>
              <a:rPr lang="en-GB" sz="1200" dirty="0">
                <a:solidFill>
                  <a:srgbClr val="172B4D"/>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200" i="0" u="none" strike="noStrike" dirty="0">
                <a:solidFill>
                  <a:srgbClr val="000000"/>
                </a:solidFill>
                <a:effectLst/>
                <a:latin typeface="Times New Roman" panose="02020603050405020304" pitchFamily="18" charset="0"/>
                <a:cs typeface="Times New Roman" panose="02020603050405020304" pitchFamily="18" charset="0"/>
              </a:rPr>
              <a:t>Schön, D. A. (2017). The reflective practitioner. In </a:t>
            </a:r>
            <a:r>
              <a:rPr lang="en-GB" sz="1200" i="1" u="none" strike="noStrike" dirty="0">
                <a:solidFill>
                  <a:srgbClr val="000000"/>
                </a:solidFill>
                <a:effectLst/>
                <a:latin typeface="Times New Roman" panose="02020603050405020304" pitchFamily="18" charset="0"/>
                <a:cs typeface="Times New Roman" panose="02020603050405020304" pitchFamily="18" charset="0"/>
              </a:rPr>
              <a:t>Routledge eBooks</a:t>
            </a:r>
            <a:endParaRPr lang="en-GB" sz="1200" i="0" u="none" strike="noStrike" dirty="0">
              <a:solidFill>
                <a:srgbClr val="000000"/>
              </a:solidFill>
              <a:effectLst/>
              <a:latin typeface="Times New Roman" panose="02020603050405020304" pitchFamily="18" charset="0"/>
              <a:cs typeface="Times New Roman" panose="02020603050405020304" pitchFamily="18" charset="0"/>
            </a:endParaRPr>
          </a:p>
          <a:p>
            <a:pPr marL="457200" lvl="1" indent="0">
              <a:lnSpc>
                <a:spcPct val="200000"/>
              </a:lnSpc>
              <a:buNone/>
            </a:pPr>
            <a:r>
              <a:rPr lang="en-GB" sz="1200" i="0" u="none" strike="noStrike" dirty="0">
                <a:solidFill>
                  <a:srgbClr val="000000"/>
                </a:solidFill>
                <a:effectLst/>
                <a:latin typeface="Times New Roman" panose="02020603050405020304" pitchFamily="18" charset="0"/>
                <a:cs typeface="Times New Roman" panose="02020603050405020304" pitchFamily="18" charset="0"/>
              </a:rPr>
              <a:t> 	https://</a:t>
            </a:r>
            <a:r>
              <a:rPr lang="en-GB" sz="1200" i="0" u="none" strike="noStrike" dirty="0" err="1">
                <a:solidFill>
                  <a:srgbClr val="000000"/>
                </a:solidFill>
                <a:effectLst/>
                <a:latin typeface="Times New Roman" panose="02020603050405020304" pitchFamily="18" charset="0"/>
                <a:cs typeface="Times New Roman" panose="02020603050405020304" pitchFamily="18" charset="0"/>
              </a:rPr>
              <a:t>doi.org</a:t>
            </a:r>
            <a:r>
              <a:rPr lang="en-GB" sz="1200" i="0" u="none" strike="noStrike" dirty="0">
                <a:solidFill>
                  <a:srgbClr val="000000"/>
                </a:solidFill>
                <a:effectLst/>
                <a:latin typeface="Times New Roman" panose="02020603050405020304" pitchFamily="18" charset="0"/>
                <a:cs typeface="Times New Roman" panose="02020603050405020304" pitchFamily="18" charset="0"/>
              </a:rPr>
              <a:t>/10.4324/9781315237473</a:t>
            </a:r>
          </a:p>
          <a:p>
            <a:pPr>
              <a:lnSpc>
                <a:spcPct val="20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8645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504499-24A6-F34C-025F-253A35DE5F6D}"/>
              </a:ext>
            </a:extLst>
          </p:cNvPr>
          <p:cNvPicPr>
            <a:picLocks noChangeAspect="1"/>
          </p:cNvPicPr>
          <p:nvPr/>
        </p:nvPicPr>
        <p:blipFill>
          <a:blip r:embed="rId2"/>
          <a:stretch>
            <a:fillRect/>
          </a:stretch>
        </p:blipFill>
        <p:spPr>
          <a:xfrm rot="5400000">
            <a:off x="682921" y="576592"/>
            <a:ext cx="3115340" cy="3216792"/>
          </a:xfrm>
          <a:prstGeom prst="rect">
            <a:avLst/>
          </a:prstGeom>
        </p:spPr>
      </p:pic>
      <p:pic>
        <p:nvPicPr>
          <p:cNvPr id="10" name="Picture 9">
            <a:extLst>
              <a:ext uri="{FF2B5EF4-FFF2-40B4-BE49-F238E27FC236}">
                <a16:creationId xmlns:a16="http://schemas.microsoft.com/office/drawing/2014/main" id="{348B6DD8-BCF4-2B57-862C-262BC0CFCBB4}"/>
              </a:ext>
            </a:extLst>
          </p:cNvPr>
          <p:cNvPicPr>
            <a:picLocks noChangeAspect="1"/>
          </p:cNvPicPr>
          <p:nvPr/>
        </p:nvPicPr>
        <p:blipFill>
          <a:blip r:embed="rId3"/>
          <a:stretch>
            <a:fillRect/>
          </a:stretch>
        </p:blipFill>
        <p:spPr>
          <a:xfrm rot="5400000">
            <a:off x="8363613" y="-70221"/>
            <a:ext cx="2498653" cy="3893731"/>
          </a:xfrm>
          <a:prstGeom prst="rect">
            <a:avLst/>
          </a:prstGeom>
        </p:spPr>
      </p:pic>
      <p:pic>
        <p:nvPicPr>
          <p:cNvPr id="12" name="Picture 11">
            <a:extLst>
              <a:ext uri="{FF2B5EF4-FFF2-40B4-BE49-F238E27FC236}">
                <a16:creationId xmlns:a16="http://schemas.microsoft.com/office/drawing/2014/main" id="{159C5A58-4655-D19A-261A-942976EFD3CC}"/>
              </a:ext>
            </a:extLst>
          </p:cNvPr>
          <p:cNvPicPr>
            <a:picLocks noChangeAspect="1"/>
          </p:cNvPicPr>
          <p:nvPr/>
        </p:nvPicPr>
        <p:blipFill>
          <a:blip r:embed="rId4"/>
          <a:stretch>
            <a:fillRect/>
          </a:stretch>
        </p:blipFill>
        <p:spPr>
          <a:xfrm>
            <a:off x="552893" y="3742658"/>
            <a:ext cx="3296094" cy="2488024"/>
          </a:xfrm>
          <a:prstGeom prst="rect">
            <a:avLst/>
          </a:prstGeom>
        </p:spPr>
      </p:pic>
      <p:pic>
        <p:nvPicPr>
          <p:cNvPr id="14" name="Picture 13">
            <a:extLst>
              <a:ext uri="{FF2B5EF4-FFF2-40B4-BE49-F238E27FC236}">
                <a16:creationId xmlns:a16="http://schemas.microsoft.com/office/drawing/2014/main" id="{74E9E90C-481F-663E-26E7-13977C897242}"/>
              </a:ext>
            </a:extLst>
          </p:cNvPr>
          <p:cNvPicPr>
            <a:picLocks noChangeAspect="1"/>
          </p:cNvPicPr>
          <p:nvPr/>
        </p:nvPicPr>
        <p:blipFill>
          <a:blip r:embed="rId5"/>
          <a:stretch>
            <a:fillRect/>
          </a:stretch>
        </p:blipFill>
        <p:spPr>
          <a:xfrm>
            <a:off x="8685470" y="3125971"/>
            <a:ext cx="2874335" cy="3104711"/>
          </a:xfrm>
          <a:prstGeom prst="rect">
            <a:avLst/>
          </a:prstGeom>
        </p:spPr>
      </p:pic>
      <p:sp>
        <p:nvSpPr>
          <p:cNvPr id="16" name="TextBox 15">
            <a:extLst>
              <a:ext uri="{FF2B5EF4-FFF2-40B4-BE49-F238E27FC236}">
                <a16:creationId xmlns:a16="http://schemas.microsoft.com/office/drawing/2014/main" id="{32A32144-8883-81FE-FF33-7FF0729CCE4D}"/>
              </a:ext>
            </a:extLst>
          </p:cNvPr>
          <p:cNvSpPr txBox="1"/>
          <p:nvPr/>
        </p:nvSpPr>
        <p:spPr>
          <a:xfrm>
            <a:off x="5012809" y="914423"/>
            <a:ext cx="2753833" cy="646331"/>
          </a:xfrm>
          <a:prstGeom prst="rect">
            <a:avLst/>
          </a:prstGeom>
          <a:noFill/>
        </p:spPr>
        <p:txBody>
          <a:bodyPr wrap="square" rtlCol="0">
            <a:spAutoFit/>
          </a:bodyPr>
          <a:lstStyle/>
          <a:p>
            <a:r>
              <a:rPr lang="en-US" dirty="0"/>
              <a:t>Assisting Restorative Yoga class at Vivian Hall</a:t>
            </a:r>
          </a:p>
        </p:txBody>
      </p:sp>
      <p:sp>
        <p:nvSpPr>
          <p:cNvPr id="17" name="TextBox 16">
            <a:extLst>
              <a:ext uri="{FF2B5EF4-FFF2-40B4-BE49-F238E27FC236}">
                <a16:creationId xmlns:a16="http://schemas.microsoft.com/office/drawing/2014/main" id="{BB2A5FDF-C11D-7B78-0933-CF6A58A78DEA}"/>
              </a:ext>
            </a:extLst>
          </p:cNvPr>
          <p:cNvSpPr txBox="1"/>
          <p:nvPr/>
        </p:nvSpPr>
        <p:spPr>
          <a:xfrm>
            <a:off x="3928289" y="2434856"/>
            <a:ext cx="2461878" cy="923330"/>
          </a:xfrm>
          <a:prstGeom prst="rect">
            <a:avLst/>
          </a:prstGeom>
          <a:noFill/>
        </p:spPr>
        <p:txBody>
          <a:bodyPr wrap="square" rtlCol="0">
            <a:spAutoFit/>
          </a:bodyPr>
          <a:lstStyle/>
          <a:p>
            <a:r>
              <a:rPr lang="en-US" dirty="0" err="1"/>
              <a:t>Organised</a:t>
            </a:r>
            <a:r>
              <a:rPr lang="en-US" dirty="0"/>
              <a:t> Community Connection Post Class Dip and Coffee</a:t>
            </a:r>
          </a:p>
        </p:txBody>
      </p:sp>
      <p:sp>
        <p:nvSpPr>
          <p:cNvPr id="18" name="TextBox 17">
            <a:extLst>
              <a:ext uri="{FF2B5EF4-FFF2-40B4-BE49-F238E27FC236}">
                <a16:creationId xmlns:a16="http://schemas.microsoft.com/office/drawing/2014/main" id="{E003F99F-36A7-0E89-3549-6DEAFEADF8E2}"/>
              </a:ext>
            </a:extLst>
          </p:cNvPr>
          <p:cNvSpPr txBox="1"/>
          <p:nvPr/>
        </p:nvSpPr>
        <p:spPr>
          <a:xfrm>
            <a:off x="5737372" y="3861596"/>
            <a:ext cx="2753833" cy="646331"/>
          </a:xfrm>
          <a:prstGeom prst="rect">
            <a:avLst/>
          </a:prstGeom>
          <a:noFill/>
        </p:spPr>
        <p:txBody>
          <a:bodyPr wrap="square" rtlCol="0">
            <a:spAutoFit/>
          </a:bodyPr>
          <a:lstStyle/>
          <a:p>
            <a:r>
              <a:rPr lang="en-US" dirty="0" err="1"/>
              <a:t>Organised</a:t>
            </a:r>
            <a:r>
              <a:rPr lang="en-US" dirty="0"/>
              <a:t> Community Event-Hike up Pen Y Fan</a:t>
            </a:r>
          </a:p>
        </p:txBody>
      </p:sp>
      <p:sp>
        <p:nvSpPr>
          <p:cNvPr id="19" name="TextBox 18">
            <a:extLst>
              <a:ext uri="{FF2B5EF4-FFF2-40B4-BE49-F238E27FC236}">
                <a16:creationId xmlns:a16="http://schemas.microsoft.com/office/drawing/2014/main" id="{C944CB15-4654-1DE2-BD48-5A37CE8DE59D}"/>
              </a:ext>
            </a:extLst>
          </p:cNvPr>
          <p:cNvSpPr txBox="1"/>
          <p:nvPr/>
        </p:nvSpPr>
        <p:spPr>
          <a:xfrm>
            <a:off x="4029741" y="5475767"/>
            <a:ext cx="3296094" cy="646331"/>
          </a:xfrm>
          <a:prstGeom prst="rect">
            <a:avLst/>
          </a:prstGeom>
          <a:noFill/>
        </p:spPr>
        <p:txBody>
          <a:bodyPr wrap="square" rtlCol="0">
            <a:spAutoFit/>
          </a:bodyPr>
          <a:lstStyle/>
          <a:p>
            <a:r>
              <a:rPr lang="en-US" dirty="0" err="1"/>
              <a:t>Organised</a:t>
            </a:r>
            <a:r>
              <a:rPr lang="en-US" dirty="0"/>
              <a:t> Community Event- </a:t>
            </a:r>
            <a:r>
              <a:rPr lang="en-US" dirty="0" err="1"/>
              <a:t>Llyn</a:t>
            </a:r>
            <a:r>
              <a:rPr lang="en-US" dirty="0"/>
              <a:t> Y Fan </a:t>
            </a:r>
            <a:r>
              <a:rPr lang="en-US" dirty="0" err="1"/>
              <a:t>Fach</a:t>
            </a:r>
            <a:r>
              <a:rPr lang="en-US" dirty="0"/>
              <a:t> Circular</a:t>
            </a:r>
          </a:p>
        </p:txBody>
      </p:sp>
      <p:sp>
        <p:nvSpPr>
          <p:cNvPr id="21" name="Right Arrow 20">
            <a:extLst>
              <a:ext uri="{FF2B5EF4-FFF2-40B4-BE49-F238E27FC236}">
                <a16:creationId xmlns:a16="http://schemas.microsoft.com/office/drawing/2014/main" id="{4266FD78-5B6C-8D8A-58FC-B7C4FBCF6FAF}"/>
              </a:ext>
            </a:extLst>
          </p:cNvPr>
          <p:cNvSpPr/>
          <p:nvPr/>
        </p:nvSpPr>
        <p:spPr>
          <a:xfrm>
            <a:off x="6390167" y="2604977"/>
            <a:ext cx="1158949" cy="3508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ight Arrow 21">
            <a:extLst>
              <a:ext uri="{FF2B5EF4-FFF2-40B4-BE49-F238E27FC236}">
                <a16:creationId xmlns:a16="http://schemas.microsoft.com/office/drawing/2014/main" id="{79CBF087-A8EB-0DD1-74AA-271F5030AD7A}"/>
              </a:ext>
            </a:extLst>
          </p:cNvPr>
          <p:cNvSpPr/>
          <p:nvPr/>
        </p:nvSpPr>
        <p:spPr>
          <a:xfrm>
            <a:off x="7332256" y="5623495"/>
            <a:ext cx="1158949" cy="3508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Left Arrow 22">
            <a:extLst>
              <a:ext uri="{FF2B5EF4-FFF2-40B4-BE49-F238E27FC236}">
                <a16:creationId xmlns:a16="http://schemas.microsoft.com/office/drawing/2014/main" id="{37D6323E-4B55-66DA-F456-610B5E8D4B60}"/>
              </a:ext>
            </a:extLst>
          </p:cNvPr>
          <p:cNvSpPr/>
          <p:nvPr/>
        </p:nvSpPr>
        <p:spPr>
          <a:xfrm>
            <a:off x="3928289" y="1226932"/>
            <a:ext cx="1005218" cy="323166"/>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Left Arrow 23">
            <a:extLst>
              <a:ext uri="{FF2B5EF4-FFF2-40B4-BE49-F238E27FC236}">
                <a16:creationId xmlns:a16="http://schemas.microsoft.com/office/drawing/2014/main" id="{1424567C-1BB3-3280-9D89-751737904AB5}"/>
              </a:ext>
            </a:extLst>
          </p:cNvPr>
          <p:cNvSpPr/>
          <p:nvPr/>
        </p:nvSpPr>
        <p:spPr>
          <a:xfrm>
            <a:off x="4393908" y="4126145"/>
            <a:ext cx="1005218" cy="323166"/>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2962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E3DB59-9F39-1DFE-F821-7043D7E63EE3}"/>
              </a:ext>
            </a:extLst>
          </p:cNvPr>
          <p:cNvPicPr>
            <a:picLocks noChangeAspect="1"/>
          </p:cNvPicPr>
          <p:nvPr/>
        </p:nvPicPr>
        <p:blipFill>
          <a:blip r:embed="rId2"/>
          <a:stretch>
            <a:fillRect/>
          </a:stretch>
        </p:blipFill>
        <p:spPr>
          <a:xfrm>
            <a:off x="560135" y="1095153"/>
            <a:ext cx="2799754" cy="5178056"/>
          </a:xfrm>
          <a:prstGeom prst="rect">
            <a:avLst/>
          </a:prstGeom>
        </p:spPr>
      </p:pic>
      <p:pic>
        <p:nvPicPr>
          <p:cNvPr id="5" name="Picture 4">
            <a:extLst>
              <a:ext uri="{FF2B5EF4-FFF2-40B4-BE49-F238E27FC236}">
                <a16:creationId xmlns:a16="http://schemas.microsoft.com/office/drawing/2014/main" id="{54464CB3-77B3-E9A4-04C1-5101DAC9F021}"/>
              </a:ext>
            </a:extLst>
          </p:cNvPr>
          <p:cNvPicPr>
            <a:picLocks noChangeAspect="1"/>
          </p:cNvPicPr>
          <p:nvPr/>
        </p:nvPicPr>
        <p:blipFill>
          <a:blip r:embed="rId3"/>
          <a:stretch>
            <a:fillRect/>
          </a:stretch>
        </p:blipFill>
        <p:spPr>
          <a:xfrm>
            <a:off x="3359889" y="584790"/>
            <a:ext cx="2866651" cy="5688419"/>
          </a:xfrm>
          <a:prstGeom prst="rect">
            <a:avLst/>
          </a:prstGeom>
        </p:spPr>
      </p:pic>
      <p:pic>
        <p:nvPicPr>
          <p:cNvPr id="7" name="Picture 6">
            <a:extLst>
              <a:ext uri="{FF2B5EF4-FFF2-40B4-BE49-F238E27FC236}">
                <a16:creationId xmlns:a16="http://schemas.microsoft.com/office/drawing/2014/main" id="{6BF621E6-ECEA-A165-A989-EB0019D5F41D}"/>
              </a:ext>
            </a:extLst>
          </p:cNvPr>
          <p:cNvPicPr>
            <a:picLocks noChangeAspect="1"/>
          </p:cNvPicPr>
          <p:nvPr/>
        </p:nvPicPr>
        <p:blipFill>
          <a:blip r:embed="rId4"/>
          <a:stretch>
            <a:fillRect/>
          </a:stretch>
        </p:blipFill>
        <p:spPr>
          <a:xfrm>
            <a:off x="6226540" y="584790"/>
            <a:ext cx="2866651" cy="5688419"/>
          </a:xfrm>
          <a:prstGeom prst="rect">
            <a:avLst/>
          </a:prstGeom>
        </p:spPr>
      </p:pic>
      <p:pic>
        <p:nvPicPr>
          <p:cNvPr id="9" name="Picture 8">
            <a:extLst>
              <a:ext uri="{FF2B5EF4-FFF2-40B4-BE49-F238E27FC236}">
                <a16:creationId xmlns:a16="http://schemas.microsoft.com/office/drawing/2014/main" id="{4A64E85F-0624-F097-EAC9-FA77CF09FF7D}"/>
              </a:ext>
            </a:extLst>
          </p:cNvPr>
          <p:cNvPicPr>
            <a:picLocks noChangeAspect="1"/>
          </p:cNvPicPr>
          <p:nvPr/>
        </p:nvPicPr>
        <p:blipFill>
          <a:blip r:embed="rId5"/>
          <a:stretch>
            <a:fillRect/>
          </a:stretch>
        </p:blipFill>
        <p:spPr>
          <a:xfrm>
            <a:off x="8832113" y="584789"/>
            <a:ext cx="2866652" cy="5688419"/>
          </a:xfrm>
          <a:prstGeom prst="rect">
            <a:avLst/>
          </a:prstGeom>
        </p:spPr>
      </p:pic>
      <p:sp>
        <p:nvSpPr>
          <p:cNvPr id="10" name="TextBox 9">
            <a:extLst>
              <a:ext uri="{FF2B5EF4-FFF2-40B4-BE49-F238E27FC236}">
                <a16:creationId xmlns:a16="http://schemas.microsoft.com/office/drawing/2014/main" id="{8AFEFE3A-F417-288C-1710-0CD9B8DE9389}"/>
              </a:ext>
            </a:extLst>
          </p:cNvPr>
          <p:cNvSpPr txBox="1"/>
          <p:nvPr/>
        </p:nvSpPr>
        <p:spPr>
          <a:xfrm>
            <a:off x="560134" y="584789"/>
            <a:ext cx="3060831" cy="646331"/>
          </a:xfrm>
          <a:prstGeom prst="rect">
            <a:avLst/>
          </a:prstGeom>
          <a:noFill/>
        </p:spPr>
        <p:txBody>
          <a:bodyPr wrap="square" rtlCol="0">
            <a:spAutoFit/>
          </a:bodyPr>
          <a:lstStyle/>
          <a:p>
            <a:r>
              <a:rPr lang="en-US" b="1" dirty="0"/>
              <a:t>NEWSLETTER CREATED BY ME FOR ESCAPE</a:t>
            </a:r>
          </a:p>
        </p:txBody>
      </p:sp>
    </p:spTree>
    <p:extLst>
      <p:ext uri="{BB962C8B-B14F-4D97-AF65-F5344CB8AC3E}">
        <p14:creationId xmlns:p14="http://schemas.microsoft.com/office/powerpoint/2010/main" val="1428206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000677-81F1-3811-411A-092A933AD790}"/>
              </a:ext>
            </a:extLst>
          </p:cNvPr>
          <p:cNvSpPr txBox="1"/>
          <p:nvPr/>
        </p:nvSpPr>
        <p:spPr>
          <a:xfrm>
            <a:off x="999460" y="1166843"/>
            <a:ext cx="10122196" cy="4247317"/>
          </a:xfrm>
          <a:prstGeom prst="rect">
            <a:avLst/>
          </a:prstGeom>
          <a:noFill/>
        </p:spPr>
        <p:txBody>
          <a:bodyPr wrap="square">
            <a:spAutoFit/>
          </a:bodyPr>
          <a:lstStyle/>
          <a:p>
            <a:r>
              <a:rPr lang="en-US" sz="1800" dirty="0">
                <a:solidFill>
                  <a:srgbClr val="1A1A1A"/>
                </a:solidFill>
                <a:latin typeface="ArialMT"/>
              </a:rPr>
              <a:t>Hi Stacey,</a:t>
            </a:r>
          </a:p>
          <a:p>
            <a:endParaRPr lang="en-US" dirty="0">
              <a:solidFill>
                <a:srgbClr val="1A1A1A"/>
              </a:solidFill>
              <a:latin typeface="ArialMT"/>
            </a:endParaRPr>
          </a:p>
          <a:p>
            <a:endParaRPr lang="en-US" sz="1800" dirty="0">
              <a:solidFill>
                <a:srgbClr val="1A1A1A"/>
              </a:solidFill>
              <a:latin typeface="ArialMT"/>
            </a:endParaRPr>
          </a:p>
          <a:p>
            <a:r>
              <a:rPr lang="en-US" sz="1800" dirty="0">
                <a:solidFill>
                  <a:srgbClr val="1A1A1A"/>
                </a:solidFill>
                <a:latin typeface="ArialMT"/>
              </a:rPr>
              <a:t>I wanted to send thanks to you for all your efforts towards building and fostering our community, connections and values since joining us. The feedback from our student community has been incredible and you are a real asset to Escape Yoga. We have not only held on to many regular customers but also gained many new ones as a direct result of your efforts and warm open attitude in class and when planning and </a:t>
            </a:r>
            <a:r>
              <a:rPr lang="en-US" sz="1800" dirty="0" err="1">
                <a:solidFill>
                  <a:srgbClr val="1A1A1A"/>
                </a:solidFill>
                <a:latin typeface="ArialMT"/>
              </a:rPr>
              <a:t>organising</a:t>
            </a:r>
            <a:r>
              <a:rPr lang="en-US" sz="1800" dirty="0">
                <a:solidFill>
                  <a:srgbClr val="1A1A1A"/>
                </a:solidFill>
                <a:latin typeface="ArialMT"/>
              </a:rPr>
              <a:t> events. I know that often you had to make quick decisions and changes to make sure everyone had the best experience they could and I know you have made a real difference to many of the group with your ability to be open, honest and respectful to all no matter what. I hope you enjoy a lovely Christmas break and we look forward to many more events in the New Year,</a:t>
            </a:r>
          </a:p>
          <a:p>
            <a:endParaRPr lang="en-US" dirty="0">
              <a:solidFill>
                <a:srgbClr val="1A1A1A"/>
              </a:solidFill>
              <a:latin typeface="ArialMT"/>
            </a:endParaRPr>
          </a:p>
          <a:p>
            <a:endParaRPr lang="en-US" sz="1800" dirty="0">
              <a:solidFill>
                <a:srgbClr val="1A1A1A"/>
              </a:solidFill>
              <a:latin typeface="ArialMT"/>
            </a:endParaRPr>
          </a:p>
          <a:p>
            <a:r>
              <a:rPr lang="en-US" sz="1800" dirty="0" err="1">
                <a:solidFill>
                  <a:srgbClr val="1A1A1A"/>
                </a:solidFill>
                <a:latin typeface="ArialMT"/>
              </a:rPr>
              <a:t>Rhi</a:t>
            </a:r>
            <a:r>
              <a:rPr lang="en-US" sz="1800" dirty="0">
                <a:solidFill>
                  <a:srgbClr val="1A1A1A"/>
                </a:solidFill>
                <a:latin typeface="ArialMT"/>
              </a:rPr>
              <a:t> and the Escape team </a:t>
            </a:r>
            <a:r>
              <a:rPr lang="en-US" sz="1800" dirty="0">
                <a:solidFill>
                  <a:srgbClr val="1A1A1A"/>
                </a:solidFill>
                <a:latin typeface="Tahoma" panose="020B0604030504040204" pitchFamily="34" charset="0"/>
              </a:rPr>
              <a:t>Retreats &amp; Experiences, Swansea, UK</a:t>
            </a:r>
            <a:endParaRPr lang="en-US" dirty="0"/>
          </a:p>
        </p:txBody>
      </p:sp>
      <p:sp>
        <p:nvSpPr>
          <p:cNvPr id="7" name="TextBox 6">
            <a:extLst>
              <a:ext uri="{FF2B5EF4-FFF2-40B4-BE49-F238E27FC236}">
                <a16:creationId xmlns:a16="http://schemas.microsoft.com/office/drawing/2014/main" id="{B47C3F86-43BA-496E-1F18-2A5471CA4DDF}"/>
              </a:ext>
            </a:extLst>
          </p:cNvPr>
          <p:cNvSpPr txBox="1"/>
          <p:nvPr/>
        </p:nvSpPr>
        <p:spPr>
          <a:xfrm>
            <a:off x="4051004" y="797511"/>
            <a:ext cx="4858510" cy="369332"/>
          </a:xfrm>
          <a:prstGeom prst="rect">
            <a:avLst/>
          </a:prstGeom>
          <a:noFill/>
        </p:spPr>
        <p:txBody>
          <a:bodyPr wrap="none" rtlCol="0">
            <a:spAutoFit/>
          </a:bodyPr>
          <a:lstStyle/>
          <a:p>
            <a:r>
              <a:rPr lang="en-US" b="1" u="sng" dirty="0"/>
              <a:t>Email Received From Director Of Escape Yoga</a:t>
            </a:r>
          </a:p>
        </p:txBody>
      </p:sp>
    </p:spTree>
    <p:extLst>
      <p:ext uri="{BB962C8B-B14F-4D97-AF65-F5344CB8AC3E}">
        <p14:creationId xmlns:p14="http://schemas.microsoft.com/office/powerpoint/2010/main" val="3399385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7928D3-E0A0-6A00-FCDE-B113B4228F2B}"/>
              </a:ext>
            </a:extLst>
          </p:cNvPr>
          <p:cNvSpPr txBox="1"/>
          <p:nvPr/>
        </p:nvSpPr>
        <p:spPr>
          <a:xfrm>
            <a:off x="1520456" y="1137684"/>
            <a:ext cx="3468450" cy="369332"/>
          </a:xfrm>
          <a:prstGeom prst="rect">
            <a:avLst/>
          </a:prstGeom>
          <a:noFill/>
        </p:spPr>
        <p:txBody>
          <a:bodyPr wrap="none" rtlCol="0">
            <a:spAutoFit/>
          </a:bodyPr>
          <a:lstStyle/>
          <a:p>
            <a:r>
              <a:rPr lang="en-US" dirty="0"/>
              <a:t>APPENDIX PLACEMENT INFO </a:t>
            </a:r>
          </a:p>
        </p:txBody>
      </p:sp>
      <p:graphicFrame>
        <p:nvGraphicFramePr>
          <p:cNvPr id="4" name="Object 3">
            <a:extLst>
              <a:ext uri="{FF2B5EF4-FFF2-40B4-BE49-F238E27FC236}">
                <a16:creationId xmlns:a16="http://schemas.microsoft.com/office/drawing/2014/main" id="{106CFA3E-F1A0-1692-932F-D52DD1419D78}"/>
              </a:ext>
            </a:extLst>
          </p:cNvPr>
          <p:cNvGraphicFramePr>
            <a:graphicFrameLocks noChangeAspect="1"/>
          </p:cNvGraphicFramePr>
          <p:nvPr>
            <p:extLst>
              <p:ext uri="{D42A27DB-BD31-4B8C-83A1-F6EECF244321}">
                <p14:modId xmlns:p14="http://schemas.microsoft.com/office/powerpoint/2010/main" val="2398297"/>
              </p:ext>
            </p:extLst>
          </p:nvPr>
        </p:nvGraphicFramePr>
        <p:xfrm>
          <a:off x="1520456" y="1623423"/>
          <a:ext cx="965200" cy="609600"/>
        </p:xfrm>
        <a:graphic>
          <a:graphicData uri="http://schemas.openxmlformats.org/presentationml/2006/ole">
            <mc:AlternateContent xmlns:mc="http://schemas.openxmlformats.org/markup-compatibility/2006">
              <mc:Choice xmlns:v="urn:schemas-microsoft-com:vml" Requires="v">
                <p:oleObj name="Document" showAsIcon="1" r:id="rId2" imgW="965200" imgH="609600" progId="Word.Document.12">
                  <p:embed/>
                </p:oleObj>
              </mc:Choice>
              <mc:Fallback>
                <p:oleObj name="Document" showAsIcon="1" r:id="rId2" imgW="965200" imgH="609600" progId="Word.Document.12">
                  <p:embed/>
                  <p:pic>
                    <p:nvPicPr>
                      <p:cNvPr id="0" name=""/>
                      <p:cNvPicPr/>
                      <p:nvPr/>
                    </p:nvPicPr>
                    <p:blipFill>
                      <a:blip r:embed="rId3"/>
                      <a:stretch>
                        <a:fillRect/>
                      </a:stretch>
                    </p:blipFill>
                    <p:spPr>
                      <a:xfrm>
                        <a:off x="1520456" y="1623423"/>
                        <a:ext cx="965200" cy="609600"/>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EA9E27BF-A7B5-499F-214F-DC3F21C27989}"/>
              </a:ext>
            </a:extLst>
          </p:cNvPr>
          <p:cNvSpPr txBox="1"/>
          <p:nvPr/>
        </p:nvSpPr>
        <p:spPr>
          <a:xfrm>
            <a:off x="1520456" y="3211033"/>
            <a:ext cx="3517310" cy="369332"/>
          </a:xfrm>
          <a:prstGeom prst="rect">
            <a:avLst/>
          </a:prstGeom>
          <a:noFill/>
        </p:spPr>
        <p:txBody>
          <a:bodyPr wrap="none" rtlCol="0">
            <a:spAutoFit/>
          </a:bodyPr>
          <a:lstStyle/>
          <a:p>
            <a:r>
              <a:rPr lang="en-US" dirty="0"/>
              <a:t>APPENDIX HOURS RECORDED</a:t>
            </a:r>
          </a:p>
        </p:txBody>
      </p:sp>
      <p:graphicFrame>
        <p:nvGraphicFramePr>
          <p:cNvPr id="6" name="Object 5">
            <a:extLst>
              <a:ext uri="{FF2B5EF4-FFF2-40B4-BE49-F238E27FC236}">
                <a16:creationId xmlns:a16="http://schemas.microsoft.com/office/drawing/2014/main" id="{85523E4B-B9DE-CCFF-F8B3-9C6685C3BEA1}"/>
              </a:ext>
            </a:extLst>
          </p:cNvPr>
          <p:cNvGraphicFramePr>
            <a:graphicFrameLocks noChangeAspect="1"/>
          </p:cNvGraphicFramePr>
          <p:nvPr>
            <p:extLst>
              <p:ext uri="{D42A27DB-BD31-4B8C-83A1-F6EECF244321}">
                <p14:modId xmlns:p14="http://schemas.microsoft.com/office/powerpoint/2010/main" val="4104461011"/>
              </p:ext>
            </p:extLst>
          </p:nvPr>
        </p:nvGraphicFramePr>
        <p:xfrm>
          <a:off x="1520456" y="3937040"/>
          <a:ext cx="965200" cy="609600"/>
        </p:xfrm>
        <a:graphic>
          <a:graphicData uri="http://schemas.openxmlformats.org/presentationml/2006/ole">
            <mc:AlternateContent xmlns:mc="http://schemas.openxmlformats.org/markup-compatibility/2006">
              <mc:Choice xmlns:v="urn:schemas-microsoft-com:vml" Requires="v">
                <p:oleObj name="Worksheet" showAsIcon="1" r:id="rId4" imgW="965200" imgH="609600" progId="Excel.Sheet.12">
                  <p:embed/>
                </p:oleObj>
              </mc:Choice>
              <mc:Fallback>
                <p:oleObj name="Worksheet" showAsIcon="1" r:id="rId4" imgW="965200" imgH="609600" progId="Excel.Sheet.12">
                  <p:embed/>
                  <p:pic>
                    <p:nvPicPr>
                      <p:cNvPr id="0" name=""/>
                      <p:cNvPicPr/>
                      <p:nvPr/>
                    </p:nvPicPr>
                    <p:blipFill>
                      <a:blip r:embed="rId5"/>
                      <a:stretch>
                        <a:fillRect/>
                      </a:stretch>
                    </p:blipFill>
                    <p:spPr>
                      <a:xfrm>
                        <a:off x="1520456" y="3937040"/>
                        <a:ext cx="965200" cy="609600"/>
                      </a:xfrm>
                      <a:prstGeom prst="rect">
                        <a:avLst/>
                      </a:prstGeom>
                    </p:spPr>
                  </p:pic>
                </p:oleObj>
              </mc:Fallback>
            </mc:AlternateContent>
          </a:graphicData>
        </a:graphic>
      </p:graphicFrame>
    </p:spTree>
    <p:extLst>
      <p:ext uri="{BB962C8B-B14F-4D97-AF65-F5344CB8AC3E}">
        <p14:creationId xmlns:p14="http://schemas.microsoft.com/office/powerpoint/2010/main" val="10443467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3330</TotalTime>
  <Words>1605</Words>
  <Application>Microsoft Macintosh PowerPoint</Application>
  <PresentationFormat>Widescreen</PresentationFormat>
  <Paragraphs>47</Paragraphs>
  <Slides>12</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12</vt:i4>
      </vt:variant>
    </vt:vector>
  </HeadingPairs>
  <TitlesOfParts>
    <vt:vector size="21" baseType="lpstr">
      <vt:lpstr>Arial</vt:lpstr>
      <vt:lpstr>ArialMT</vt:lpstr>
      <vt:lpstr>Garamond</vt:lpstr>
      <vt:lpstr>Open Sans</vt:lpstr>
      <vt:lpstr>Tahoma</vt:lpstr>
      <vt:lpstr>Times New Roman</vt:lpstr>
      <vt:lpstr>Organic</vt:lpstr>
      <vt:lpstr>Microsoft Word Document</vt:lpstr>
      <vt:lpstr>Microsoft Excel Worksheet</vt:lpstr>
      <vt:lpstr>ESCAPE YOGA</vt:lpstr>
      <vt:lpstr>AI ACKNOWLEDGEMENT</vt:lpstr>
      <vt:lpstr>CONTENTS</vt:lpstr>
      <vt:lpstr>REFLECTIONS</vt:lpstr>
      <vt:lpstr>PowerPoint Presentation</vt:lpstr>
      <vt:lpstr>PowerPoint Presentation</vt:lpstr>
      <vt:lpstr>PowerPoint Presentation</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ESCAPE YOGA</dc:title>
  <dc:creator>stacey bowden</dc:creator>
  <cp:lastModifiedBy>stacey bowden</cp:lastModifiedBy>
  <cp:revision>4</cp:revision>
  <dcterms:created xsi:type="dcterms:W3CDTF">2025-01-13T09:47:17Z</dcterms:created>
  <dcterms:modified xsi:type="dcterms:W3CDTF">2025-01-15T17:17:28Z</dcterms:modified>
</cp:coreProperties>
</file>