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4" r:id="rId1"/>
  </p:sldMasterIdLst>
  <p:notesMasterIdLst>
    <p:notesMasterId r:id="rId12"/>
  </p:notesMasterIdLst>
  <p:sldIdLst>
    <p:sldId id="256" r:id="rId2"/>
    <p:sldId id="273" r:id="rId3"/>
    <p:sldId id="260" r:id="rId4"/>
    <p:sldId id="274" r:id="rId5"/>
    <p:sldId id="268" r:id="rId6"/>
    <p:sldId id="269" r:id="rId7"/>
    <p:sldId id="270" r:id="rId8"/>
    <p:sldId id="272" r:id="rId9"/>
    <p:sldId id="275"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40" autoAdjust="0"/>
    <p:restoredTop sz="94660"/>
  </p:normalViewPr>
  <p:slideViewPr>
    <p:cSldViewPr snapToGrid="0">
      <p:cViewPr varScale="1">
        <p:scale>
          <a:sx n="69" d="100"/>
          <a:sy n="69" d="100"/>
        </p:scale>
        <p:origin x="6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commentAuthors" Target="commentAuthor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EE841E-359C-449D-B07C-D1E0B47299CE}" type="doc">
      <dgm:prSet loTypeId="urn:microsoft.com/office/officeart/2005/8/layout/hProcess4" loCatId="process" qsTypeId="urn:microsoft.com/office/officeart/2005/8/quickstyle/simple5" qsCatId="simple" csTypeId="urn:microsoft.com/office/officeart/2005/8/colors/colorful2" csCatId="colorful" phldr="1"/>
      <dgm:spPr/>
      <dgm:t>
        <a:bodyPr/>
        <a:lstStyle/>
        <a:p>
          <a:endParaRPr lang="en-US"/>
        </a:p>
      </dgm:t>
    </dgm:pt>
    <dgm:pt modelId="{A8DDB7AF-EC4D-422A-8AE9-67119DF77759}">
      <dgm:prSet phldrT="[Text]"/>
      <dgm:spPr/>
      <dgm:t>
        <a:bodyPr/>
        <a:lstStyle/>
        <a:p>
          <a:r>
            <a:rPr lang="en-GB"/>
            <a:t>Research Philosophy</a:t>
          </a:r>
          <a:endParaRPr lang="en-US"/>
        </a:p>
      </dgm:t>
    </dgm:pt>
    <dgm:pt modelId="{D424E40C-C5E7-4381-B997-BBF9D728C1C6}" type="parTrans" cxnId="{56C0CC2E-6CA9-4CB0-9F4B-C5EAED41B0B5}">
      <dgm:prSet/>
      <dgm:spPr/>
      <dgm:t>
        <a:bodyPr/>
        <a:lstStyle/>
        <a:p>
          <a:endParaRPr lang="en-US"/>
        </a:p>
      </dgm:t>
    </dgm:pt>
    <dgm:pt modelId="{340F94A8-94DC-43EB-B07A-5DDBCE52ECA6}" type="sibTrans" cxnId="{56C0CC2E-6CA9-4CB0-9F4B-C5EAED41B0B5}">
      <dgm:prSet/>
      <dgm:spPr/>
      <dgm:t>
        <a:bodyPr/>
        <a:lstStyle/>
        <a:p>
          <a:endParaRPr lang="en-US"/>
        </a:p>
      </dgm:t>
    </dgm:pt>
    <dgm:pt modelId="{730AE242-3857-475B-B6CC-0CD6AE031BCF}">
      <dgm:prSet phldrT="[Text]"/>
      <dgm:spPr/>
      <dgm:t>
        <a:bodyPr/>
        <a:lstStyle/>
        <a:p>
          <a:r>
            <a:rPr lang="en-GB" dirty="0"/>
            <a:t>Positivism</a:t>
          </a:r>
          <a:endParaRPr lang="en-US" dirty="0"/>
        </a:p>
      </dgm:t>
    </dgm:pt>
    <dgm:pt modelId="{560163B3-E9AF-41F9-92E2-F921A5834CF7}" type="parTrans" cxnId="{2DB6D40A-48A8-43D9-93A7-55B49714848C}">
      <dgm:prSet/>
      <dgm:spPr/>
      <dgm:t>
        <a:bodyPr/>
        <a:lstStyle/>
        <a:p>
          <a:endParaRPr lang="en-US"/>
        </a:p>
      </dgm:t>
    </dgm:pt>
    <dgm:pt modelId="{8510F9F8-7A1A-4B75-8AB7-F1F6EFE4E096}" type="sibTrans" cxnId="{2DB6D40A-48A8-43D9-93A7-55B49714848C}">
      <dgm:prSet/>
      <dgm:spPr/>
      <dgm:t>
        <a:bodyPr/>
        <a:lstStyle/>
        <a:p>
          <a:endParaRPr lang="en-US"/>
        </a:p>
      </dgm:t>
    </dgm:pt>
    <dgm:pt modelId="{6B0FC076-E498-4424-A254-9B4FA3B65806}">
      <dgm:prSet/>
      <dgm:spPr/>
      <dgm:t>
        <a:bodyPr/>
        <a:lstStyle/>
        <a:p>
          <a:r>
            <a:rPr lang="en-GB" dirty="0"/>
            <a:t>Research Approach</a:t>
          </a:r>
        </a:p>
      </dgm:t>
    </dgm:pt>
    <dgm:pt modelId="{21A85BCF-D110-44DA-9440-8E2C0E60C3DC}" type="parTrans" cxnId="{272E2D21-98B1-4DBA-94A2-FCB55625F23C}">
      <dgm:prSet/>
      <dgm:spPr/>
      <dgm:t>
        <a:bodyPr/>
        <a:lstStyle/>
        <a:p>
          <a:endParaRPr lang="en-US"/>
        </a:p>
      </dgm:t>
    </dgm:pt>
    <dgm:pt modelId="{FE52419F-CBC6-4450-9123-CDBDC5181AB0}" type="sibTrans" cxnId="{272E2D21-98B1-4DBA-94A2-FCB55625F23C}">
      <dgm:prSet/>
      <dgm:spPr/>
      <dgm:t>
        <a:bodyPr/>
        <a:lstStyle/>
        <a:p>
          <a:endParaRPr lang="en-US"/>
        </a:p>
      </dgm:t>
    </dgm:pt>
    <dgm:pt modelId="{EFB8F02B-F7EE-4871-88E7-005D06A2BBF6}">
      <dgm:prSet/>
      <dgm:spPr/>
      <dgm:t>
        <a:bodyPr/>
        <a:lstStyle/>
        <a:p>
          <a:r>
            <a:rPr lang="en-GB" dirty="0"/>
            <a:t>Deductive </a:t>
          </a:r>
        </a:p>
      </dgm:t>
    </dgm:pt>
    <dgm:pt modelId="{C997CB06-2C74-4210-B638-F233D5DB275A}" type="parTrans" cxnId="{F243E515-DD3A-4B65-9679-DDAFA021E24C}">
      <dgm:prSet/>
      <dgm:spPr/>
      <dgm:t>
        <a:bodyPr/>
        <a:lstStyle/>
        <a:p>
          <a:endParaRPr lang="en-US"/>
        </a:p>
      </dgm:t>
    </dgm:pt>
    <dgm:pt modelId="{A30959E5-EA3C-4969-9071-B53DDD7F4849}" type="sibTrans" cxnId="{F243E515-DD3A-4B65-9679-DDAFA021E24C}">
      <dgm:prSet/>
      <dgm:spPr/>
      <dgm:t>
        <a:bodyPr/>
        <a:lstStyle/>
        <a:p>
          <a:endParaRPr lang="en-US"/>
        </a:p>
      </dgm:t>
    </dgm:pt>
    <dgm:pt modelId="{01051D69-9913-4B07-81A9-918572F28084}">
      <dgm:prSet/>
      <dgm:spPr/>
      <dgm:t>
        <a:bodyPr/>
        <a:lstStyle/>
        <a:p>
          <a:r>
            <a:rPr lang="en-GB" dirty="0"/>
            <a:t>Research Method</a:t>
          </a:r>
        </a:p>
      </dgm:t>
    </dgm:pt>
    <dgm:pt modelId="{90D367F1-CACE-4C2A-B05A-3923AFA6D03A}" type="parTrans" cxnId="{4C93E44B-52F1-4A4A-B7F2-8EB90B0DE554}">
      <dgm:prSet/>
      <dgm:spPr/>
      <dgm:t>
        <a:bodyPr/>
        <a:lstStyle/>
        <a:p>
          <a:endParaRPr lang="en-US"/>
        </a:p>
      </dgm:t>
    </dgm:pt>
    <dgm:pt modelId="{953E9F8C-5CE9-4379-85DC-259D9B6B4354}" type="sibTrans" cxnId="{4C93E44B-52F1-4A4A-B7F2-8EB90B0DE554}">
      <dgm:prSet/>
      <dgm:spPr/>
      <dgm:t>
        <a:bodyPr/>
        <a:lstStyle/>
        <a:p>
          <a:endParaRPr lang="en-US"/>
        </a:p>
      </dgm:t>
    </dgm:pt>
    <dgm:pt modelId="{F9ADBFBC-47B8-42C2-A4DE-96209F5032A5}">
      <dgm:prSet/>
      <dgm:spPr/>
      <dgm:t>
        <a:bodyPr/>
        <a:lstStyle/>
        <a:p>
          <a:r>
            <a:rPr lang="en-GB" dirty="0"/>
            <a:t>Systematic Literature Review</a:t>
          </a:r>
        </a:p>
      </dgm:t>
    </dgm:pt>
    <dgm:pt modelId="{8AB141EF-C71D-4E06-822D-C2A357C39B07}" type="parTrans" cxnId="{D79317D1-A2EE-4C49-9415-010B300625CC}">
      <dgm:prSet/>
      <dgm:spPr/>
      <dgm:t>
        <a:bodyPr/>
        <a:lstStyle/>
        <a:p>
          <a:endParaRPr lang="en-US"/>
        </a:p>
      </dgm:t>
    </dgm:pt>
    <dgm:pt modelId="{EA228AAB-50DB-45F8-AA5C-A9E47FEE8DC3}" type="sibTrans" cxnId="{D79317D1-A2EE-4C49-9415-010B300625CC}">
      <dgm:prSet/>
      <dgm:spPr/>
      <dgm:t>
        <a:bodyPr/>
        <a:lstStyle/>
        <a:p>
          <a:endParaRPr lang="en-US"/>
        </a:p>
      </dgm:t>
    </dgm:pt>
    <dgm:pt modelId="{AFED94B4-AFE5-4E09-8E31-B5C3733CEAA1}">
      <dgm:prSet/>
      <dgm:spPr/>
      <dgm:t>
        <a:bodyPr/>
        <a:lstStyle/>
        <a:p>
          <a:r>
            <a:rPr lang="en-US" dirty="0"/>
            <a:t>Data Type</a:t>
          </a:r>
          <a:endParaRPr lang="en-GB" dirty="0"/>
        </a:p>
      </dgm:t>
    </dgm:pt>
    <dgm:pt modelId="{6793AFE0-CB38-4BFB-9751-8542A8CF3EC0}" type="parTrans" cxnId="{26D282CD-01F2-47EB-9807-55743C484A9F}">
      <dgm:prSet/>
      <dgm:spPr/>
      <dgm:t>
        <a:bodyPr/>
        <a:lstStyle/>
        <a:p>
          <a:endParaRPr lang="en-US"/>
        </a:p>
      </dgm:t>
    </dgm:pt>
    <dgm:pt modelId="{A4751161-C517-4403-AD93-FC4BA2A47DF0}" type="sibTrans" cxnId="{26D282CD-01F2-47EB-9807-55743C484A9F}">
      <dgm:prSet/>
      <dgm:spPr/>
      <dgm:t>
        <a:bodyPr/>
        <a:lstStyle/>
        <a:p>
          <a:endParaRPr lang="en-US"/>
        </a:p>
      </dgm:t>
    </dgm:pt>
    <dgm:pt modelId="{9A64AAE1-2654-4C3B-8D94-E84E72B70D36}">
      <dgm:prSet/>
      <dgm:spPr/>
      <dgm:t>
        <a:bodyPr/>
        <a:lstStyle/>
        <a:p>
          <a:r>
            <a:rPr lang="en-US" dirty="0"/>
            <a:t>Secondary Data</a:t>
          </a:r>
          <a:endParaRPr lang="en-GB" dirty="0"/>
        </a:p>
      </dgm:t>
    </dgm:pt>
    <dgm:pt modelId="{B275A974-EC75-4451-B58F-EAEC2FE0C4EF}" type="parTrans" cxnId="{DF193158-B2A8-4E18-860D-BD58CB0B7321}">
      <dgm:prSet/>
      <dgm:spPr/>
      <dgm:t>
        <a:bodyPr/>
        <a:lstStyle/>
        <a:p>
          <a:endParaRPr lang="en-US"/>
        </a:p>
      </dgm:t>
    </dgm:pt>
    <dgm:pt modelId="{9738C57F-A34A-4DED-95F5-EF447ADE58CC}" type="sibTrans" cxnId="{DF193158-B2A8-4E18-860D-BD58CB0B7321}">
      <dgm:prSet/>
      <dgm:spPr/>
      <dgm:t>
        <a:bodyPr/>
        <a:lstStyle/>
        <a:p>
          <a:endParaRPr lang="en-US"/>
        </a:p>
      </dgm:t>
    </dgm:pt>
    <dgm:pt modelId="{CE21CB8D-FE2A-4876-98A8-679F924BA69B}">
      <dgm:prSet/>
      <dgm:spPr/>
      <dgm:t>
        <a:bodyPr/>
        <a:lstStyle/>
        <a:p>
          <a:r>
            <a:rPr lang="en-US" dirty="0"/>
            <a:t>Sampling Method</a:t>
          </a:r>
          <a:endParaRPr lang="en-GB" dirty="0"/>
        </a:p>
      </dgm:t>
    </dgm:pt>
    <dgm:pt modelId="{FE5EF259-A780-4D15-9F77-15CCB6173782}" type="parTrans" cxnId="{3CF93878-12B5-43FD-96D1-76E59AAA518D}">
      <dgm:prSet/>
      <dgm:spPr/>
      <dgm:t>
        <a:bodyPr/>
        <a:lstStyle/>
        <a:p>
          <a:endParaRPr lang="en-US"/>
        </a:p>
      </dgm:t>
    </dgm:pt>
    <dgm:pt modelId="{E0C359E3-6D9B-4B9F-BDAC-873051D10FAD}" type="sibTrans" cxnId="{3CF93878-12B5-43FD-96D1-76E59AAA518D}">
      <dgm:prSet/>
      <dgm:spPr/>
      <dgm:t>
        <a:bodyPr/>
        <a:lstStyle/>
        <a:p>
          <a:endParaRPr lang="en-US"/>
        </a:p>
      </dgm:t>
    </dgm:pt>
    <dgm:pt modelId="{BAC09B35-BE47-4746-BDC2-5EF382C9F1FC}">
      <dgm:prSet/>
      <dgm:spPr/>
      <dgm:t>
        <a:bodyPr/>
        <a:lstStyle/>
        <a:p>
          <a:r>
            <a:rPr lang="en-US" dirty="0"/>
            <a:t>Non Random</a:t>
          </a:r>
          <a:endParaRPr lang="en-GB" dirty="0"/>
        </a:p>
      </dgm:t>
    </dgm:pt>
    <dgm:pt modelId="{D4ECBA9D-00A9-4902-B63E-DA413A4271C3}" type="parTrans" cxnId="{E71F52C7-1282-4998-96AA-731CFFA66029}">
      <dgm:prSet/>
      <dgm:spPr/>
      <dgm:t>
        <a:bodyPr/>
        <a:lstStyle/>
        <a:p>
          <a:endParaRPr lang="en-US"/>
        </a:p>
      </dgm:t>
    </dgm:pt>
    <dgm:pt modelId="{7FD46F6F-99C5-4A85-AD5F-5829FF2CF48D}" type="sibTrans" cxnId="{E71F52C7-1282-4998-96AA-731CFFA66029}">
      <dgm:prSet/>
      <dgm:spPr/>
      <dgm:t>
        <a:bodyPr/>
        <a:lstStyle/>
        <a:p>
          <a:endParaRPr lang="en-US"/>
        </a:p>
      </dgm:t>
    </dgm:pt>
    <dgm:pt modelId="{ED21157D-AF4E-48E7-B6B0-84861FF67526}">
      <dgm:prSet/>
      <dgm:spPr/>
      <dgm:t>
        <a:bodyPr/>
        <a:lstStyle/>
        <a:p>
          <a:r>
            <a:rPr lang="en-US" dirty="0"/>
            <a:t>5 Sample Journals</a:t>
          </a:r>
          <a:endParaRPr lang="en-GB" dirty="0"/>
        </a:p>
      </dgm:t>
    </dgm:pt>
    <dgm:pt modelId="{E251AC85-AB00-4C72-A3A0-9FA82DEE9F07}" type="parTrans" cxnId="{6213D449-220E-4A06-A54A-397C0463C6D2}">
      <dgm:prSet/>
      <dgm:spPr/>
      <dgm:t>
        <a:bodyPr/>
        <a:lstStyle/>
        <a:p>
          <a:endParaRPr lang="en-US"/>
        </a:p>
      </dgm:t>
    </dgm:pt>
    <dgm:pt modelId="{4640B734-7231-4142-BA29-659AEE90C538}" type="sibTrans" cxnId="{6213D449-220E-4A06-A54A-397C0463C6D2}">
      <dgm:prSet/>
      <dgm:spPr/>
      <dgm:t>
        <a:bodyPr/>
        <a:lstStyle/>
        <a:p>
          <a:endParaRPr lang="en-US"/>
        </a:p>
      </dgm:t>
    </dgm:pt>
    <dgm:pt modelId="{17AA900D-0EA8-406A-875E-246AE54CDFD8}" type="pres">
      <dgm:prSet presAssocID="{92EE841E-359C-449D-B07C-D1E0B47299CE}" presName="Name0" presStyleCnt="0">
        <dgm:presLayoutVars>
          <dgm:dir/>
          <dgm:animLvl val="lvl"/>
          <dgm:resizeHandles val="exact"/>
        </dgm:presLayoutVars>
      </dgm:prSet>
      <dgm:spPr/>
    </dgm:pt>
    <dgm:pt modelId="{AC20B919-0D34-4C6A-A425-7B38321552F6}" type="pres">
      <dgm:prSet presAssocID="{92EE841E-359C-449D-B07C-D1E0B47299CE}" presName="tSp" presStyleCnt="0"/>
      <dgm:spPr/>
    </dgm:pt>
    <dgm:pt modelId="{67EC28A9-1FE8-4F53-B549-60FD02690BC9}" type="pres">
      <dgm:prSet presAssocID="{92EE841E-359C-449D-B07C-D1E0B47299CE}" presName="bSp" presStyleCnt="0"/>
      <dgm:spPr/>
    </dgm:pt>
    <dgm:pt modelId="{BCA7BE3F-F246-4766-BA30-0805A1BB7AC1}" type="pres">
      <dgm:prSet presAssocID="{92EE841E-359C-449D-B07C-D1E0B47299CE}" presName="process" presStyleCnt="0"/>
      <dgm:spPr/>
    </dgm:pt>
    <dgm:pt modelId="{E476153F-496B-4231-A18A-9C9D9B1223CC}" type="pres">
      <dgm:prSet presAssocID="{A8DDB7AF-EC4D-422A-8AE9-67119DF77759}" presName="composite1" presStyleCnt="0"/>
      <dgm:spPr/>
    </dgm:pt>
    <dgm:pt modelId="{8CB93D4B-44A7-4468-B342-63FF1E61258C}" type="pres">
      <dgm:prSet presAssocID="{A8DDB7AF-EC4D-422A-8AE9-67119DF77759}" presName="dummyNode1" presStyleLbl="node1" presStyleIdx="0" presStyleCnt="5"/>
      <dgm:spPr/>
    </dgm:pt>
    <dgm:pt modelId="{16C49164-885C-431A-94DE-1D809FF4ED49}" type="pres">
      <dgm:prSet presAssocID="{A8DDB7AF-EC4D-422A-8AE9-67119DF77759}" presName="childNode1" presStyleLbl="bgAcc1" presStyleIdx="0" presStyleCnt="5">
        <dgm:presLayoutVars>
          <dgm:bulletEnabled val="1"/>
        </dgm:presLayoutVars>
      </dgm:prSet>
      <dgm:spPr/>
    </dgm:pt>
    <dgm:pt modelId="{B720EB0D-F319-42BF-8A20-30088F864281}" type="pres">
      <dgm:prSet presAssocID="{A8DDB7AF-EC4D-422A-8AE9-67119DF77759}" presName="childNode1tx" presStyleLbl="bgAcc1" presStyleIdx="0" presStyleCnt="5">
        <dgm:presLayoutVars>
          <dgm:bulletEnabled val="1"/>
        </dgm:presLayoutVars>
      </dgm:prSet>
      <dgm:spPr/>
    </dgm:pt>
    <dgm:pt modelId="{5B7198DB-56F8-4F61-A776-86DD85F40047}" type="pres">
      <dgm:prSet presAssocID="{A8DDB7AF-EC4D-422A-8AE9-67119DF77759}" presName="parentNode1" presStyleLbl="node1" presStyleIdx="0" presStyleCnt="5">
        <dgm:presLayoutVars>
          <dgm:chMax val="1"/>
          <dgm:bulletEnabled val="1"/>
        </dgm:presLayoutVars>
      </dgm:prSet>
      <dgm:spPr/>
    </dgm:pt>
    <dgm:pt modelId="{680D8DB5-A029-4AA9-9B35-1E797BE0C2EE}" type="pres">
      <dgm:prSet presAssocID="{A8DDB7AF-EC4D-422A-8AE9-67119DF77759}" presName="connSite1" presStyleCnt="0"/>
      <dgm:spPr/>
    </dgm:pt>
    <dgm:pt modelId="{96154D72-FA44-4B7D-BC61-57E96DAA9183}" type="pres">
      <dgm:prSet presAssocID="{340F94A8-94DC-43EB-B07A-5DDBCE52ECA6}" presName="Name9" presStyleLbl="sibTrans2D1" presStyleIdx="0" presStyleCnt="4"/>
      <dgm:spPr/>
    </dgm:pt>
    <dgm:pt modelId="{83087CEE-03C8-4F68-9ED5-9BC1B5108B6D}" type="pres">
      <dgm:prSet presAssocID="{6B0FC076-E498-4424-A254-9B4FA3B65806}" presName="composite2" presStyleCnt="0"/>
      <dgm:spPr/>
    </dgm:pt>
    <dgm:pt modelId="{0AB402AD-1E8C-466F-9438-E5A23B026FB0}" type="pres">
      <dgm:prSet presAssocID="{6B0FC076-E498-4424-A254-9B4FA3B65806}" presName="dummyNode2" presStyleLbl="node1" presStyleIdx="0" presStyleCnt="5"/>
      <dgm:spPr/>
    </dgm:pt>
    <dgm:pt modelId="{D3EA5723-54AE-4556-8D00-0133804D153F}" type="pres">
      <dgm:prSet presAssocID="{6B0FC076-E498-4424-A254-9B4FA3B65806}" presName="childNode2" presStyleLbl="bgAcc1" presStyleIdx="1" presStyleCnt="5">
        <dgm:presLayoutVars>
          <dgm:bulletEnabled val="1"/>
        </dgm:presLayoutVars>
      </dgm:prSet>
      <dgm:spPr/>
    </dgm:pt>
    <dgm:pt modelId="{88D47E99-5120-48BB-B9BF-F5131BD217C3}" type="pres">
      <dgm:prSet presAssocID="{6B0FC076-E498-4424-A254-9B4FA3B65806}" presName="childNode2tx" presStyleLbl="bgAcc1" presStyleIdx="1" presStyleCnt="5">
        <dgm:presLayoutVars>
          <dgm:bulletEnabled val="1"/>
        </dgm:presLayoutVars>
      </dgm:prSet>
      <dgm:spPr/>
    </dgm:pt>
    <dgm:pt modelId="{9DBCF2BA-D667-4225-AD2C-D7B14824CA04}" type="pres">
      <dgm:prSet presAssocID="{6B0FC076-E498-4424-A254-9B4FA3B65806}" presName="parentNode2" presStyleLbl="node1" presStyleIdx="1" presStyleCnt="5">
        <dgm:presLayoutVars>
          <dgm:chMax val="0"/>
          <dgm:bulletEnabled val="1"/>
        </dgm:presLayoutVars>
      </dgm:prSet>
      <dgm:spPr/>
    </dgm:pt>
    <dgm:pt modelId="{1A9BF5F1-4CC6-494D-88CD-90F69E8DF368}" type="pres">
      <dgm:prSet presAssocID="{6B0FC076-E498-4424-A254-9B4FA3B65806}" presName="connSite2" presStyleCnt="0"/>
      <dgm:spPr/>
    </dgm:pt>
    <dgm:pt modelId="{11DEFB83-9D87-4402-AE72-2460F1391330}" type="pres">
      <dgm:prSet presAssocID="{FE52419F-CBC6-4450-9123-CDBDC5181AB0}" presName="Name18" presStyleLbl="sibTrans2D1" presStyleIdx="1" presStyleCnt="4"/>
      <dgm:spPr/>
    </dgm:pt>
    <dgm:pt modelId="{B255BE95-7137-437E-8869-531EA7706561}" type="pres">
      <dgm:prSet presAssocID="{01051D69-9913-4B07-81A9-918572F28084}" presName="composite1" presStyleCnt="0"/>
      <dgm:spPr/>
    </dgm:pt>
    <dgm:pt modelId="{20C8147D-E78D-43E7-AB1E-A37AF099BE95}" type="pres">
      <dgm:prSet presAssocID="{01051D69-9913-4B07-81A9-918572F28084}" presName="dummyNode1" presStyleLbl="node1" presStyleIdx="1" presStyleCnt="5"/>
      <dgm:spPr/>
    </dgm:pt>
    <dgm:pt modelId="{6BFC521E-0884-4359-A449-1BFFBCABD7FD}" type="pres">
      <dgm:prSet presAssocID="{01051D69-9913-4B07-81A9-918572F28084}" presName="childNode1" presStyleLbl="bgAcc1" presStyleIdx="2" presStyleCnt="5">
        <dgm:presLayoutVars>
          <dgm:bulletEnabled val="1"/>
        </dgm:presLayoutVars>
      </dgm:prSet>
      <dgm:spPr/>
    </dgm:pt>
    <dgm:pt modelId="{E5739421-68BA-47CD-B53A-0B2F9BD8CD2A}" type="pres">
      <dgm:prSet presAssocID="{01051D69-9913-4B07-81A9-918572F28084}" presName="childNode1tx" presStyleLbl="bgAcc1" presStyleIdx="2" presStyleCnt="5">
        <dgm:presLayoutVars>
          <dgm:bulletEnabled val="1"/>
        </dgm:presLayoutVars>
      </dgm:prSet>
      <dgm:spPr/>
    </dgm:pt>
    <dgm:pt modelId="{BD7EA2E9-6BFD-44BB-8432-151D167EC24E}" type="pres">
      <dgm:prSet presAssocID="{01051D69-9913-4B07-81A9-918572F28084}" presName="parentNode1" presStyleLbl="node1" presStyleIdx="2" presStyleCnt="5">
        <dgm:presLayoutVars>
          <dgm:chMax val="1"/>
          <dgm:bulletEnabled val="1"/>
        </dgm:presLayoutVars>
      </dgm:prSet>
      <dgm:spPr/>
    </dgm:pt>
    <dgm:pt modelId="{B94782D9-1DB0-48AB-B3C6-2F7416E2C345}" type="pres">
      <dgm:prSet presAssocID="{01051D69-9913-4B07-81A9-918572F28084}" presName="connSite1" presStyleCnt="0"/>
      <dgm:spPr/>
    </dgm:pt>
    <dgm:pt modelId="{F9529C7E-018E-482F-99C1-A5B7EC081DA3}" type="pres">
      <dgm:prSet presAssocID="{953E9F8C-5CE9-4379-85DC-259D9B6B4354}" presName="Name9" presStyleLbl="sibTrans2D1" presStyleIdx="2" presStyleCnt="4"/>
      <dgm:spPr/>
    </dgm:pt>
    <dgm:pt modelId="{FD52A7C6-78A1-4612-A27A-A0B9C0966DB6}" type="pres">
      <dgm:prSet presAssocID="{AFED94B4-AFE5-4E09-8E31-B5C3733CEAA1}" presName="composite2" presStyleCnt="0"/>
      <dgm:spPr/>
    </dgm:pt>
    <dgm:pt modelId="{966F1B8C-AB97-4268-9B0A-5A291A1742E5}" type="pres">
      <dgm:prSet presAssocID="{AFED94B4-AFE5-4E09-8E31-B5C3733CEAA1}" presName="dummyNode2" presStyleLbl="node1" presStyleIdx="2" presStyleCnt="5"/>
      <dgm:spPr/>
    </dgm:pt>
    <dgm:pt modelId="{F4633859-F082-41B1-BCA4-DEC40698648C}" type="pres">
      <dgm:prSet presAssocID="{AFED94B4-AFE5-4E09-8E31-B5C3733CEAA1}" presName="childNode2" presStyleLbl="bgAcc1" presStyleIdx="3" presStyleCnt="5">
        <dgm:presLayoutVars>
          <dgm:bulletEnabled val="1"/>
        </dgm:presLayoutVars>
      </dgm:prSet>
      <dgm:spPr/>
    </dgm:pt>
    <dgm:pt modelId="{33AC2964-6DFD-4C19-8B23-4E53CC4E6833}" type="pres">
      <dgm:prSet presAssocID="{AFED94B4-AFE5-4E09-8E31-B5C3733CEAA1}" presName="childNode2tx" presStyleLbl="bgAcc1" presStyleIdx="3" presStyleCnt="5">
        <dgm:presLayoutVars>
          <dgm:bulletEnabled val="1"/>
        </dgm:presLayoutVars>
      </dgm:prSet>
      <dgm:spPr/>
    </dgm:pt>
    <dgm:pt modelId="{5B3E825D-2948-4A30-A22A-C381E1363F10}" type="pres">
      <dgm:prSet presAssocID="{AFED94B4-AFE5-4E09-8E31-B5C3733CEAA1}" presName="parentNode2" presStyleLbl="node1" presStyleIdx="3" presStyleCnt="5">
        <dgm:presLayoutVars>
          <dgm:chMax val="0"/>
          <dgm:bulletEnabled val="1"/>
        </dgm:presLayoutVars>
      </dgm:prSet>
      <dgm:spPr/>
    </dgm:pt>
    <dgm:pt modelId="{D6C1C5FA-7CAC-467E-9C2F-BFD7C3F05E51}" type="pres">
      <dgm:prSet presAssocID="{AFED94B4-AFE5-4E09-8E31-B5C3733CEAA1}" presName="connSite2" presStyleCnt="0"/>
      <dgm:spPr/>
    </dgm:pt>
    <dgm:pt modelId="{477AE93C-E531-4F24-9C8F-6E984753C37A}" type="pres">
      <dgm:prSet presAssocID="{A4751161-C517-4403-AD93-FC4BA2A47DF0}" presName="Name18" presStyleLbl="sibTrans2D1" presStyleIdx="3" presStyleCnt="4"/>
      <dgm:spPr/>
    </dgm:pt>
    <dgm:pt modelId="{F4FF4073-8D88-4098-A758-335E904B252F}" type="pres">
      <dgm:prSet presAssocID="{CE21CB8D-FE2A-4876-98A8-679F924BA69B}" presName="composite1" presStyleCnt="0"/>
      <dgm:spPr/>
    </dgm:pt>
    <dgm:pt modelId="{D8A53B26-7EC3-47C4-9F29-94BACD79032B}" type="pres">
      <dgm:prSet presAssocID="{CE21CB8D-FE2A-4876-98A8-679F924BA69B}" presName="dummyNode1" presStyleLbl="node1" presStyleIdx="3" presStyleCnt="5"/>
      <dgm:spPr/>
    </dgm:pt>
    <dgm:pt modelId="{1D71E794-B3A3-486F-9322-A06B3CABE525}" type="pres">
      <dgm:prSet presAssocID="{CE21CB8D-FE2A-4876-98A8-679F924BA69B}" presName="childNode1" presStyleLbl="bgAcc1" presStyleIdx="4" presStyleCnt="5">
        <dgm:presLayoutVars>
          <dgm:bulletEnabled val="1"/>
        </dgm:presLayoutVars>
      </dgm:prSet>
      <dgm:spPr/>
    </dgm:pt>
    <dgm:pt modelId="{E11FC797-203A-4F6F-9318-06DEB4D6DC4D}" type="pres">
      <dgm:prSet presAssocID="{CE21CB8D-FE2A-4876-98A8-679F924BA69B}" presName="childNode1tx" presStyleLbl="bgAcc1" presStyleIdx="4" presStyleCnt="5">
        <dgm:presLayoutVars>
          <dgm:bulletEnabled val="1"/>
        </dgm:presLayoutVars>
      </dgm:prSet>
      <dgm:spPr/>
    </dgm:pt>
    <dgm:pt modelId="{257C20DD-CE1F-4686-9B51-CFDDF3CF8026}" type="pres">
      <dgm:prSet presAssocID="{CE21CB8D-FE2A-4876-98A8-679F924BA69B}" presName="parentNode1" presStyleLbl="node1" presStyleIdx="4" presStyleCnt="5">
        <dgm:presLayoutVars>
          <dgm:chMax val="1"/>
          <dgm:bulletEnabled val="1"/>
        </dgm:presLayoutVars>
      </dgm:prSet>
      <dgm:spPr/>
    </dgm:pt>
    <dgm:pt modelId="{E8FD097F-6B0A-4F06-AF06-FF9B5E0873B5}" type="pres">
      <dgm:prSet presAssocID="{CE21CB8D-FE2A-4876-98A8-679F924BA69B}" presName="connSite1" presStyleCnt="0"/>
      <dgm:spPr/>
    </dgm:pt>
  </dgm:ptLst>
  <dgm:cxnLst>
    <dgm:cxn modelId="{8D8E0D09-C22C-4A61-A931-AB1F6DE0328F}" type="presOf" srcId="{EFB8F02B-F7EE-4871-88E7-005D06A2BBF6}" destId="{88D47E99-5120-48BB-B9BF-F5131BD217C3}" srcOrd="1" destOrd="0" presId="urn:microsoft.com/office/officeart/2005/8/layout/hProcess4"/>
    <dgm:cxn modelId="{2DB6D40A-48A8-43D9-93A7-55B49714848C}" srcId="{A8DDB7AF-EC4D-422A-8AE9-67119DF77759}" destId="{730AE242-3857-475B-B6CC-0CD6AE031BCF}" srcOrd="0" destOrd="0" parTransId="{560163B3-E9AF-41F9-92E2-F921A5834CF7}" sibTransId="{8510F9F8-7A1A-4B75-8AB7-F1F6EFE4E096}"/>
    <dgm:cxn modelId="{F243E515-DD3A-4B65-9679-DDAFA021E24C}" srcId="{6B0FC076-E498-4424-A254-9B4FA3B65806}" destId="{EFB8F02B-F7EE-4871-88E7-005D06A2BBF6}" srcOrd="0" destOrd="0" parTransId="{C997CB06-2C74-4210-B638-F233D5DB275A}" sibTransId="{A30959E5-EA3C-4969-9071-B53DDD7F4849}"/>
    <dgm:cxn modelId="{E276B81C-915E-490F-A74E-1384D6F44AD5}" type="presOf" srcId="{ED21157D-AF4E-48E7-B6B0-84861FF67526}" destId="{E11FC797-203A-4F6F-9318-06DEB4D6DC4D}" srcOrd="1" destOrd="1" presId="urn:microsoft.com/office/officeart/2005/8/layout/hProcess4"/>
    <dgm:cxn modelId="{272E2D21-98B1-4DBA-94A2-FCB55625F23C}" srcId="{92EE841E-359C-449D-B07C-D1E0B47299CE}" destId="{6B0FC076-E498-4424-A254-9B4FA3B65806}" srcOrd="1" destOrd="0" parTransId="{21A85BCF-D110-44DA-9440-8E2C0E60C3DC}" sibTransId="{FE52419F-CBC6-4450-9123-CDBDC5181AB0}"/>
    <dgm:cxn modelId="{C265D022-10C6-497E-94C8-59E6FB8794F1}" type="presOf" srcId="{6B0FC076-E498-4424-A254-9B4FA3B65806}" destId="{9DBCF2BA-D667-4225-AD2C-D7B14824CA04}" srcOrd="0" destOrd="0" presId="urn:microsoft.com/office/officeart/2005/8/layout/hProcess4"/>
    <dgm:cxn modelId="{56C0CC2E-6CA9-4CB0-9F4B-C5EAED41B0B5}" srcId="{92EE841E-359C-449D-B07C-D1E0B47299CE}" destId="{A8DDB7AF-EC4D-422A-8AE9-67119DF77759}" srcOrd="0" destOrd="0" parTransId="{D424E40C-C5E7-4381-B997-BBF9D728C1C6}" sibTransId="{340F94A8-94DC-43EB-B07A-5DDBCE52ECA6}"/>
    <dgm:cxn modelId="{9A880B32-1A79-4E0A-8D79-E2381465448E}" type="presOf" srcId="{FE52419F-CBC6-4450-9123-CDBDC5181AB0}" destId="{11DEFB83-9D87-4402-AE72-2460F1391330}" srcOrd="0" destOrd="0" presId="urn:microsoft.com/office/officeart/2005/8/layout/hProcess4"/>
    <dgm:cxn modelId="{D803093D-66F6-411E-885C-0C37301D320B}" type="presOf" srcId="{BAC09B35-BE47-4746-BDC2-5EF382C9F1FC}" destId="{E11FC797-203A-4F6F-9318-06DEB4D6DC4D}" srcOrd="1" destOrd="0" presId="urn:microsoft.com/office/officeart/2005/8/layout/hProcess4"/>
    <dgm:cxn modelId="{C0ED973E-B891-484C-976C-A1B9F77D8023}" type="presOf" srcId="{9A64AAE1-2654-4C3B-8D94-E84E72B70D36}" destId="{33AC2964-6DFD-4C19-8B23-4E53CC4E6833}" srcOrd="1" destOrd="0" presId="urn:microsoft.com/office/officeart/2005/8/layout/hProcess4"/>
    <dgm:cxn modelId="{AE67F35B-92EF-4201-A403-8B61A294D310}" type="presOf" srcId="{9A64AAE1-2654-4C3B-8D94-E84E72B70D36}" destId="{F4633859-F082-41B1-BCA4-DEC40698648C}" srcOrd="0" destOrd="0" presId="urn:microsoft.com/office/officeart/2005/8/layout/hProcess4"/>
    <dgm:cxn modelId="{2608D85E-FE69-45DE-855A-DA6CE9A41816}" type="presOf" srcId="{F9ADBFBC-47B8-42C2-A4DE-96209F5032A5}" destId="{6BFC521E-0884-4359-A449-1BFFBCABD7FD}" srcOrd="0" destOrd="0" presId="urn:microsoft.com/office/officeart/2005/8/layout/hProcess4"/>
    <dgm:cxn modelId="{6213D449-220E-4A06-A54A-397C0463C6D2}" srcId="{CE21CB8D-FE2A-4876-98A8-679F924BA69B}" destId="{ED21157D-AF4E-48E7-B6B0-84861FF67526}" srcOrd="1" destOrd="0" parTransId="{E251AC85-AB00-4C72-A3A0-9FA82DEE9F07}" sibTransId="{4640B734-7231-4142-BA29-659AEE90C538}"/>
    <dgm:cxn modelId="{4C93E44B-52F1-4A4A-B7F2-8EB90B0DE554}" srcId="{92EE841E-359C-449D-B07C-D1E0B47299CE}" destId="{01051D69-9913-4B07-81A9-918572F28084}" srcOrd="2" destOrd="0" parTransId="{90D367F1-CACE-4C2A-B05A-3923AFA6D03A}" sibTransId="{953E9F8C-5CE9-4379-85DC-259D9B6B4354}"/>
    <dgm:cxn modelId="{8F6E6373-31FC-4FEA-A015-5C1BA2E3E3C2}" type="presOf" srcId="{730AE242-3857-475B-B6CC-0CD6AE031BCF}" destId="{B720EB0D-F319-42BF-8A20-30088F864281}" srcOrd="1" destOrd="0" presId="urn:microsoft.com/office/officeart/2005/8/layout/hProcess4"/>
    <dgm:cxn modelId="{DF193158-B2A8-4E18-860D-BD58CB0B7321}" srcId="{AFED94B4-AFE5-4E09-8E31-B5C3733CEAA1}" destId="{9A64AAE1-2654-4C3B-8D94-E84E72B70D36}" srcOrd="0" destOrd="0" parTransId="{B275A974-EC75-4451-B58F-EAEC2FE0C4EF}" sibTransId="{9738C57F-A34A-4DED-95F5-EF447ADE58CC}"/>
    <dgm:cxn modelId="{3CF93878-12B5-43FD-96D1-76E59AAA518D}" srcId="{92EE841E-359C-449D-B07C-D1E0B47299CE}" destId="{CE21CB8D-FE2A-4876-98A8-679F924BA69B}" srcOrd="4" destOrd="0" parTransId="{FE5EF259-A780-4D15-9F77-15CCB6173782}" sibTransId="{E0C359E3-6D9B-4B9F-BDAC-873051D10FAD}"/>
    <dgm:cxn modelId="{A4FC0959-82F8-4C09-885F-8B64388F18BB}" type="presOf" srcId="{AFED94B4-AFE5-4E09-8E31-B5C3733CEAA1}" destId="{5B3E825D-2948-4A30-A22A-C381E1363F10}" srcOrd="0" destOrd="0" presId="urn:microsoft.com/office/officeart/2005/8/layout/hProcess4"/>
    <dgm:cxn modelId="{8CF6E85A-60CD-4CBF-8A9F-C30990D8871A}" type="presOf" srcId="{A8DDB7AF-EC4D-422A-8AE9-67119DF77759}" destId="{5B7198DB-56F8-4F61-A776-86DD85F40047}" srcOrd="0" destOrd="0" presId="urn:microsoft.com/office/officeart/2005/8/layout/hProcess4"/>
    <dgm:cxn modelId="{57A4158F-96BC-4F6B-A7BC-87D702586F90}" type="presOf" srcId="{BAC09B35-BE47-4746-BDC2-5EF382C9F1FC}" destId="{1D71E794-B3A3-486F-9322-A06B3CABE525}" srcOrd="0" destOrd="0" presId="urn:microsoft.com/office/officeart/2005/8/layout/hProcess4"/>
    <dgm:cxn modelId="{3A65BAA0-268B-4141-A722-929E00E51CD8}" type="presOf" srcId="{92EE841E-359C-449D-B07C-D1E0B47299CE}" destId="{17AA900D-0EA8-406A-875E-246AE54CDFD8}" srcOrd="0" destOrd="0" presId="urn:microsoft.com/office/officeart/2005/8/layout/hProcess4"/>
    <dgm:cxn modelId="{FAE724A7-E934-44B1-B269-5EAB4315CB94}" type="presOf" srcId="{ED21157D-AF4E-48E7-B6B0-84861FF67526}" destId="{1D71E794-B3A3-486F-9322-A06B3CABE525}" srcOrd="0" destOrd="1" presId="urn:microsoft.com/office/officeart/2005/8/layout/hProcess4"/>
    <dgm:cxn modelId="{DBD73BAC-4F1D-469E-80B8-7519FF35A247}" type="presOf" srcId="{01051D69-9913-4B07-81A9-918572F28084}" destId="{BD7EA2E9-6BFD-44BB-8432-151D167EC24E}" srcOrd="0" destOrd="0" presId="urn:microsoft.com/office/officeart/2005/8/layout/hProcess4"/>
    <dgm:cxn modelId="{0C56DBB1-1B27-40B4-B05A-4021FF4937D9}" type="presOf" srcId="{CE21CB8D-FE2A-4876-98A8-679F924BA69B}" destId="{257C20DD-CE1F-4686-9B51-CFDDF3CF8026}" srcOrd="0" destOrd="0" presId="urn:microsoft.com/office/officeart/2005/8/layout/hProcess4"/>
    <dgm:cxn modelId="{B78EBBB5-D345-4F4C-A946-DF618F44314E}" type="presOf" srcId="{A4751161-C517-4403-AD93-FC4BA2A47DF0}" destId="{477AE93C-E531-4F24-9C8F-6E984753C37A}" srcOrd="0" destOrd="0" presId="urn:microsoft.com/office/officeart/2005/8/layout/hProcess4"/>
    <dgm:cxn modelId="{C74C66B6-B6B0-482E-A780-53DBEDF03814}" type="presOf" srcId="{F9ADBFBC-47B8-42C2-A4DE-96209F5032A5}" destId="{E5739421-68BA-47CD-B53A-0B2F9BD8CD2A}" srcOrd="1" destOrd="0" presId="urn:microsoft.com/office/officeart/2005/8/layout/hProcess4"/>
    <dgm:cxn modelId="{F9AB9DC2-EC64-42DC-8014-14A438E38CE9}" type="presOf" srcId="{953E9F8C-5CE9-4379-85DC-259D9B6B4354}" destId="{F9529C7E-018E-482F-99C1-A5B7EC081DA3}" srcOrd="0" destOrd="0" presId="urn:microsoft.com/office/officeart/2005/8/layout/hProcess4"/>
    <dgm:cxn modelId="{405BA1C6-F8BF-4859-9CA8-C76846316B25}" type="presOf" srcId="{340F94A8-94DC-43EB-B07A-5DDBCE52ECA6}" destId="{96154D72-FA44-4B7D-BC61-57E96DAA9183}" srcOrd="0" destOrd="0" presId="urn:microsoft.com/office/officeart/2005/8/layout/hProcess4"/>
    <dgm:cxn modelId="{E71F52C7-1282-4998-96AA-731CFFA66029}" srcId="{CE21CB8D-FE2A-4876-98A8-679F924BA69B}" destId="{BAC09B35-BE47-4746-BDC2-5EF382C9F1FC}" srcOrd="0" destOrd="0" parTransId="{D4ECBA9D-00A9-4902-B63E-DA413A4271C3}" sibTransId="{7FD46F6F-99C5-4A85-AD5F-5829FF2CF48D}"/>
    <dgm:cxn modelId="{26D282CD-01F2-47EB-9807-55743C484A9F}" srcId="{92EE841E-359C-449D-B07C-D1E0B47299CE}" destId="{AFED94B4-AFE5-4E09-8E31-B5C3733CEAA1}" srcOrd="3" destOrd="0" parTransId="{6793AFE0-CB38-4BFB-9751-8542A8CF3EC0}" sibTransId="{A4751161-C517-4403-AD93-FC4BA2A47DF0}"/>
    <dgm:cxn modelId="{D79317D1-A2EE-4C49-9415-010B300625CC}" srcId="{01051D69-9913-4B07-81A9-918572F28084}" destId="{F9ADBFBC-47B8-42C2-A4DE-96209F5032A5}" srcOrd="0" destOrd="0" parTransId="{8AB141EF-C71D-4E06-822D-C2A357C39B07}" sibTransId="{EA228AAB-50DB-45F8-AA5C-A9E47FEE8DC3}"/>
    <dgm:cxn modelId="{307B9AD4-E949-4AC7-A0FB-DDCD0BD5BAC1}" type="presOf" srcId="{EFB8F02B-F7EE-4871-88E7-005D06A2BBF6}" destId="{D3EA5723-54AE-4556-8D00-0133804D153F}" srcOrd="0" destOrd="0" presId="urn:microsoft.com/office/officeart/2005/8/layout/hProcess4"/>
    <dgm:cxn modelId="{BDDF7BDE-B4BF-457B-82D3-DAB267E86155}" type="presOf" srcId="{730AE242-3857-475B-B6CC-0CD6AE031BCF}" destId="{16C49164-885C-431A-94DE-1D809FF4ED49}" srcOrd="0" destOrd="0" presId="urn:microsoft.com/office/officeart/2005/8/layout/hProcess4"/>
    <dgm:cxn modelId="{6071FC57-5BAA-41A1-8AD3-0C6127B69111}" type="presParOf" srcId="{17AA900D-0EA8-406A-875E-246AE54CDFD8}" destId="{AC20B919-0D34-4C6A-A425-7B38321552F6}" srcOrd="0" destOrd="0" presId="urn:microsoft.com/office/officeart/2005/8/layout/hProcess4"/>
    <dgm:cxn modelId="{906D1C51-3ABC-4F9E-B14A-F9E122E4B6B3}" type="presParOf" srcId="{17AA900D-0EA8-406A-875E-246AE54CDFD8}" destId="{67EC28A9-1FE8-4F53-B549-60FD02690BC9}" srcOrd="1" destOrd="0" presId="urn:microsoft.com/office/officeart/2005/8/layout/hProcess4"/>
    <dgm:cxn modelId="{33D78414-A59B-4A27-ACE0-1C1511BCDC90}" type="presParOf" srcId="{17AA900D-0EA8-406A-875E-246AE54CDFD8}" destId="{BCA7BE3F-F246-4766-BA30-0805A1BB7AC1}" srcOrd="2" destOrd="0" presId="urn:microsoft.com/office/officeart/2005/8/layout/hProcess4"/>
    <dgm:cxn modelId="{77ED1FFF-DE8D-42C1-A291-27D296338BFE}" type="presParOf" srcId="{BCA7BE3F-F246-4766-BA30-0805A1BB7AC1}" destId="{E476153F-496B-4231-A18A-9C9D9B1223CC}" srcOrd="0" destOrd="0" presId="urn:microsoft.com/office/officeart/2005/8/layout/hProcess4"/>
    <dgm:cxn modelId="{552BCDF7-D306-489D-AF5A-6B70FFAE4F45}" type="presParOf" srcId="{E476153F-496B-4231-A18A-9C9D9B1223CC}" destId="{8CB93D4B-44A7-4468-B342-63FF1E61258C}" srcOrd="0" destOrd="0" presId="urn:microsoft.com/office/officeart/2005/8/layout/hProcess4"/>
    <dgm:cxn modelId="{9E072C16-E957-4524-91F5-42EFF06AC5EB}" type="presParOf" srcId="{E476153F-496B-4231-A18A-9C9D9B1223CC}" destId="{16C49164-885C-431A-94DE-1D809FF4ED49}" srcOrd="1" destOrd="0" presId="urn:microsoft.com/office/officeart/2005/8/layout/hProcess4"/>
    <dgm:cxn modelId="{D483F08F-9A15-48B0-99ED-A736CC9CC552}" type="presParOf" srcId="{E476153F-496B-4231-A18A-9C9D9B1223CC}" destId="{B720EB0D-F319-42BF-8A20-30088F864281}" srcOrd="2" destOrd="0" presId="urn:microsoft.com/office/officeart/2005/8/layout/hProcess4"/>
    <dgm:cxn modelId="{4D7BF5EC-FFB9-433B-866D-5500B302BA57}" type="presParOf" srcId="{E476153F-496B-4231-A18A-9C9D9B1223CC}" destId="{5B7198DB-56F8-4F61-A776-86DD85F40047}" srcOrd="3" destOrd="0" presId="urn:microsoft.com/office/officeart/2005/8/layout/hProcess4"/>
    <dgm:cxn modelId="{CDA3F845-5CA7-4441-97B7-90140DF1405C}" type="presParOf" srcId="{E476153F-496B-4231-A18A-9C9D9B1223CC}" destId="{680D8DB5-A029-4AA9-9B35-1E797BE0C2EE}" srcOrd="4" destOrd="0" presId="urn:microsoft.com/office/officeart/2005/8/layout/hProcess4"/>
    <dgm:cxn modelId="{57E997C0-6676-44DF-827C-8BD7B2995FC2}" type="presParOf" srcId="{BCA7BE3F-F246-4766-BA30-0805A1BB7AC1}" destId="{96154D72-FA44-4B7D-BC61-57E96DAA9183}" srcOrd="1" destOrd="0" presId="urn:microsoft.com/office/officeart/2005/8/layout/hProcess4"/>
    <dgm:cxn modelId="{FE8F583C-6AA8-4740-B784-1943E5F9EE9E}" type="presParOf" srcId="{BCA7BE3F-F246-4766-BA30-0805A1BB7AC1}" destId="{83087CEE-03C8-4F68-9ED5-9BC1B5108B6D}" srcOrd="2" destOrd="0" presId="urn:microsoft.com/office/officeart/2005/8/layout/hProcess4"/>
    <dgm:cxn modelId="{8DCB5887-40F6-4C0F-A0CC-ABCE81A6AAEE}" type="presParOf" srcId="{83087CEE-03C8-4F68-9ED5-9BC1B5108B6D}" destId="{0AB402AD-1E8C-466F-9438-E5A23B026FB0}" srcOrd="0" destOrd="0" presId="urn:microsoft.com/office/officeart/2005/8/layout/hProcess4"/>
    <dgm:cxn modelId="{4D6423D2-1D6C-47C2-824D-FA85D840F116}" type="presParOf" srcId="{83087CEE-03C8-4F68-9ED5-9BC1B5108B6D}" destId="{D3EA5723-54AE-4556-8D00-0133804D153F}" srcOrd="1" destOrd="0" presId="urn:microsoft.com/office/officeart/2005/8/layout/hProcess4"/>
    <dgm:cxn modelId="{2328EE96-130A-4FBA-8229-CD2C49916BCF}" type="presParOf" srcId="{83087CEE-03C8-4F68-9ED5-9BC1B5108B6D}" destId="{88D47E99-5120-48BB-B9BF-F5131BD217C3}" srcOrd="2" destOrd="0" presId="urn:microsoft.com/office/officeart/2005/8/layout/hProcess4"/>
    <dgm:cxn modelId="{300437D9-A6C9-4FC0-97C2-AAD7ECCF3C89}" type="presParOf" srcId="{83087CEE-03C8-4F68-9ED5-9BC1B5108B6D}" destId="{9DBCF2BA-D667-4225-AD2C-D7B14824CA04}" srcOrd="3" destOrd="0" presId="urn:microsoft.com/office/officeart/2005/8/layout/hProcess4"/>
    <dgm:cxn modelId="{2FBAA2BD-978E-409E-8CD7-561D34F5AAE1}" type="presParOf" srcId="{83087CEE-03C8-4F68-9ED5-9BC1B5108B6D}" destId="{1A9BF5F1-4CC6-494D-88CD-90F69E8DF368}" srcOrd="4" destOrd="0" presId="urn:microsoft.com/office/officeart/2005/8/layout/hProcess4"/>
    <dgm:cxn modelId="{03D23961-3628-42E5-AD75-C2DF36C079B1}" type="presParOf" srcId="{BCA7BE3F-F246-4766-BA30-0805A1BB7AC1}" destId="{11DEFB83-9D87-4402-AE72-2460F1391330}" srcOrd="3" destOrd="0" presId="urn:microsoft.com/office/officeart/2005/8/layout/hProcess4"/>
    <dgm:cxn modelId="{A6EE9495-D88E-4F9E-92F6-A2CCC1C27A1E}" type="presParOf" srcId="{BCA7BE3F-F246-4766-BA30-0805A1BB7AC1}" destId="{B255BE95-7137-437E-8869-531EA7706561}" srcOrd="4" destOrd="0" presId="urn:microsoft.com/office/officeart/2005/8/layout/hProcess4"/>
    <dgm:cxn modelId="{AC5C84DE-08A0-4542-848A-DD433B42BF21}" type="presParOf" srcId="{B255BE95-7137-437E-8869-531EA7706561}" destId="{20C8147D-E78D-43E7-AB1E-A37AF099BE95}" srcOrd="0" destOrd="0" presId="urn:microsoft.com/office/officeart/2005/8/layout/hProcess4"/>
    <dgm:cxn modelId="{9D859AB7-8EAA-4190-BA3A-B2E778F52296}" type="presParOf" srcId="{B255BE95-7137-437E-8869-531EA7706561}" destId="{6BFC521E-0884-4359-A449-1BFFBCABD7FD}" srcOrd="1" destOrd="0" presId="urn:microsoft.com/office/officeart/2005/8/layout/hProcess4"/>
    <dgm:cxn modelId="{6CA9B28B-E436-4436-9BB9-8159B9603B76}" type="presParOf" srcId="{B255BE95-7137-437E-8869-531EA7706561}" destId="{E5739421-68BA-47CD-B53A-0B2F9BD8CD2A}" srcOrd="2" destOrd="0" presId="urn:microsoft.com/office/officeart/2005/8/layout/hProcess4"/>
    <dgm:cxn modelId="{FD7508C4-DDB9-4D89-B2D3-B0C04F861D92}" type="presParOf" srcId="{B255BE95-7137-437E-8869-531EA7706561}" destId="{BD7EA2E9-6BFD-44BB-8432-151D167EC24E}" srcOrd="3" destOrd="0" presId="urn:microsoft.com/office/officeart/2005/8/layout/hProcess4"/>
    <dgm:cxn modelId="{97E05D39-4D81-4B21-BE7A-6237DCDC9702}" type="presParOf" srcId="{B255BE95-7137-437E-8869-531EA7706561}" destId="{B94782D9-1DB0-48AB-B3C6-2F7416E2C345}" srcOrd="4" destOrd="0" presId="urn:microsoft.com/office/officeart/2005/8/layout/hProcess4"/>
    <dgm:cxn modelId="{A6B8D5FF-E374-42F4-BF98-F6755B715418}" type="presParOf" srcId="{BCA7BE3F-F246-4766-BA30-0805A1BB7AC1}" destId="{F9529C7E-018E-482F-99C1-A5B7EC081DA3}" srcOrd="5" destOrd="0" presId="urn:microsoft.com/office/officeart/2005/8/layout/hProcess4"/>
    <dgm:cxn modelId="{B0E7A2FB-0DDC-4804-AA0F-F39AEE8BE2A5}" type="presParOf" srcId="{BCA7BE3F-F246-4766-BA30-0805A1BB7AC1}" destId="{FD52A7C6-78A1-4612-A27A-A0B9C0966DB6}" srcOrd="6" destOrd="0" presId="urn:microsoft.com/office/officeart/2005/8/layout/hProcess4"/>
    <dgm:cxn modelId="{746F5B55-8988-4365-9419-43DCDF6F2E3B}" type="presParOf" srcId="{FD52A7C6-78A1-4612-A27A-A0B9C0966DB6}" destId="{966F1B8C-AB97-4268-9B0A-5A291A1742E5}" srcOrd="0" destOrd="0" presId="urn:microsoft.com/office/officeart/2005/8/layout/hProcess4"/>
    <dgm:cxn modelId="{8A995A08-63A1-4905-96BF-1986AAB4D627}" type="presParOf" srcId="{FD52A7C6-78A1-4612-A27A-A0B9C0966DB6}" destId="{F4633859-F082-41B1-BCA4-DEC40698648C}" srcOrd="1" destOrd="0" presId="urn:microsoft.com/office/officeart/2005/8/layout/hProcess4"/>
    <dgm:cxn modelId="{D5FEEF4F-957E-4F8C-A5B3-BAB239AD9AF5}" type="presParOf" srcId="{FD52A7C6-78A1-4612-A27A-A0B9C0966DB6}" destId="{33AC2964-6DFD-4C19-8B23-4E53CC4E6833}" srcOrd="2" destOrd="0" presId="urn:microsoft.com/office/officeart/2005/8/layout/hProcess4"/>
    <dgm:cxn modelId="{CA77C479-6EA6-46E0-B6BE-9E589F223FC7}" type="presParOf" srcId="{FD52A7C6-78A1-4612-A27A-A0B9C0966DB6}" destId="{5B3E825D-2948-4A30-A22A-C381E1363F10}" srcOrd="3" destOrd="0" presId="urn:microsoft.com/office/officeart/2005/8/layout/hProcess4"/>
    <dgm:cxn modelId="{71A3358A-0807-4B55-80DC-1419608F740D}" type="presParOf" srcId="{FD52A7C6-78A1-4612-A27A-A0B9C0966DB6}" destId="{D6C1C5FA-7CAC-467E-9C2F-BFD7C3F05E51}" srcOrd="4" destOrd="0" presId="urn:microsoft.com/office/officeart/2005/8/layout/hProcess4"/>
    <dgm:cxn modelId="{AD17E8FB-24A8-44AE-A38F-525B75AD1435}" type="presParOf" srcId="{BCA7BE3F-F246-4766-BA30-0805A1BB7AC1}" destId="{477AE93C-E531-4F24-9C8F-6E984753C37A}" srcOrd="7" destOrd="0" presId="urn:microsoft.com/office/officeart/2005/8/layout/hProcess4"/>
    <dgm:cxn modelId="{8CD37D27-08C0-47EF-AEF1-CC55555CED65}" type="presParOf" srcId="{BCA7BE3F-F246-4766-BA30-0805A1BB7AC1}" destId="{F4FF4073-8D88-4098-A758-335E904B252F}" srcOrd="8" destOrd="0" presId="urn:microsoft.com/office/officeart/2005/8/layout/hProcess4"/>
    <dgm:cxn modelId="{ECD8185D-78E0-413E-B225-CEDD77DFD470}" type="presParOf" srcId="{F4FF4073-8D88-4098-A758-335E904B252F}" destId="{D8A53B26-7EC3-47C4-9F29-94BACD79032B}" srcOrd="0" destOrd="0" presId="urn:microsoft.com/office/officeart/2005/8/layout/hProcess4"/>
    <dgm:cxn modelId="{2189B139-4A58-4BE9-AF4B-3F1BBE6690B9}" type="presParOf" srcId="{F4FF4073-8D88-4098-A758-335E904B252F}" destId="{1D71E794-B3A3-486F-9322-A06B3CABE525}" srcOrd="1" destOrd="0" presId="urn:microsoft.com/office/officeart/2005/8/layout/hProcess4"/>
    <dgm:cxn modelId="{3B02C1AC-1716-4ECC-8E94-331190ABCF64}" type="presParOf" srcId="{F4FF4073-8D88-4098-A758-335E904B252F}" destId="{E11FC797-203A-4F6F-9318-06DEB4D6DC4D}" srcOrd="2" destOrd="0" presId="urn:microsoft.com/office/officeart/2005/8/layout/hProcess4"/>
    <dgm:cxn modelId="{9C545A3A-05C9-47F8-9DDB-434A2998DDCD}" type="presParOf" srcId="{F4FF4073-8D88-4098-A758-335E904B252F}" destId="{257C20DD-CE1F-4686-9B51-CFDDF3CF8026}" srcOrd="3" destOrd="0" presId="urn:microsoft.com/office/officeart/2005/8/layout/hProcess4"/>
    <dgm:cxn modelId="{A8C459CE-107A-484F-BC23-7FC54AB57C1A}" type="presParOf" srcId="{F4FF4073-8D88-4098-A758-335E904B252F}" destId="{E8FD097F-6B0A-4F06-AF06-FF9B5E0873B5}"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CE6D26-75B5-4208-9050-12EC834CCC9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C6AF39D-4F7A-455D-BEED-2FF72725A80D}">
      <dgm:prSet phldrT="[Text]"/>
      <dgm:spPr/>
      <dgm:t>
        <a:bodyPr/>
        <a:lstStyle/>
        <a:p>
          <a:r>
            <a:rPr lang="en-US" dirty="0"/>
            <a:t>Self-Management of Smoking Cessation</a:t>
          </a:r>
        </a:p>
      </dgm:t>
    </dgm:pt>
    <dgm:pt modelId="{63DF860C-C8B2-4AF7-A233-230E8E0BC92F}" type="parTrans" cxnId="{89468DD0-3DC9-4977-8013-BDE5F1689A6B}">
      <dgm:prSet/>
      <dgm:spPr/>
      <dgm:t>
        <a:bodyPr/>
        <a:lstStyle/>
        <a:p>
          <a:endParaRPr lang="en-US"/>
        </a:p>
      </dgm:t>
    </dgm:pt>
    <dgm:pt modelId="{5F517584-1D81-47E3-97F3-37F3C6D38474}" type="sibTrans" cxnId="{89468DD0-3DC9-4977-8013-BDE5F1689A6B}">
      <dgm:prSet/>
      <dgm:spPr/>
      <dgm:t>
        <a:bodyPr/>
        <a:lstStyle/>
        <a:p>
          <a:endParaRPr lang="en-US"/>
        </a:p>
      </dgm:t>
    </dgm:pt>
    <dgm:pt modelId="{8904E9F6-9094-4EE3-904F-D5C045724F13}">
      <dgm:prSet phldrT="[Text]"/>
      <dgm:spPr/>
      <dgm:t>
        <a:bodyPr/>
        <a:lstStyle/>
        <a:p>
          <a:r>
            <a:rPr lang="en-US" dirty="0"/>
            <a:t>Focusing on Cold Turkey Method to Quit Smoking at a Certain Day for good</a:t>
          </a:r>
        </a:p>
      </dgm:t>
    </dgm:pt>
    <dgm:pt modelId="{7D645FA7-0A6D-42D4-85C2-7CC3383E8F05}" type="parTrans" cxnId="{0CD63869-8EB6-49A2-A23C-ECDC3B0A567A}">
      <dgm:prSet/>
      <dgm:spPr/>
      <dgm:t>
        <a:bodyPr/>
        <a:lstStyle/>
        <a:p>
          <a:endParaRPr lang="en-US"/>
        </a:p>
      </dgm:t>
    </dgm:pt>
    <dgm:pt modelId="{606F035F-771C-4225-A39B-C4B7EA7ACA69}" type="sibTrans" cxnId="{0CD63869-8EB6-49A2-A23C-ECDC3B0A567A}">
      <dgm:prSet/>
      <dgm:spPr/>
      <dgm:t>
        <a:bodyPr/>
        <a:lstStyle/>
        <a:p>
          <a:endParaRPr lang="en-US"/>
        </a:p>
      </dgm:t>
    </dgm:pt>
    <dgm:pt modelId="{126319C2-7FEC-4CC3-8E66-92A24ED818FB}">
      <dgm:prSet phldrT="[Text]"/>
      <dgm:spPr/>
      <dgm:t>
        <a:bodyPr/>
        <a:lstStyle/>
        <a:p>
          <a:r>
            <a:rPr lang="en-US" dirty="0"/>
            <a:t>Engaging with Cessation Programs to Solve the Issue Through Individualistic Plans</a:t>
          </a:r>
        </a:p>
      </dgm:t>
    </dgm:pt>
    <dgm:pt modelId="{CF0DE930-9587-49E0-A0B5-A539BAB376FD}" type="parTrans" cxnId="{CEBF64B3-CA10-4324-A7CC-CF7FED038CA2}">
      <dgm:prSet/>
      <dgm:spPr/>
      <dgm:t>
        <a:bodyPr/>
        <a:lstStyle/>
        <a:p>
          <a:endParaRPr lang="en-US"/>
        </a:p>
      </dgm:t>
    </dgm:pt>
    <dgm:pt modelId="{9A01EE8B-DF75-41AD-888D-6E464D0FC97A}" type="sibTrans" cxnId="{CEBF64B3-CA10-4324-A7CC-CF7FED038CA2}">
      <dgm:prSet/>
      <dgm:spPr/>
      <dgm:t>
        <a:bodyPr/>
        <a:lstStyle/>
        <a:p>
          <a:endParaRPr lang="en-US"/>
        </a:p>
      </dgm:t>
    </dgm:pt>
    <dgm:pt modelId="{0052828D-F433-474D-B507-434841591AB9}">
      <dgm:prSet phldrT="[Text]"/>
      <dgm:spPr/>
      <dgm:t>
        <a:bodyPr/>
        <a:lstStyle/>
        <a:p>
          <a:r>
            <a:rPr lang="en-US" dirty="0"/>
            <a:t>Using Tamper Method to constantly reducing smoking to a point of completely Quitting it</a:t>
          </a:r>
        </a:p>
      </dgm:t>
    </dgm:pt>
    <dgm:pt modelId="{D24C38DF-63AC-4F79-A13C-98C72BDFF9BF}" type="parTrans" cxnId="{E346582B-3ECB-4FBA-9825-40B200A2B2B5}">
      <dgm:prSet/>
      <dgm:spPr/>
      <dgm:t>
        <a:bodyPr/>
        <a:lstStyle/>
        <a:p>
          <a:endParaRPr lang="en-US"/>
        </a:p>
      </dgm:t>
    </dgm:pt>
    <dgm:pt modelId="{D986F101-4857-4EDD-99A0-A00E5569D8DD}" type="sibTrans" cxnId="{E346582B-3ECB-4FBA-9825-40B200A2B2B5}">
      <dgm:prSet/>
      <dgm:spPr/>
      <dgm:t>
        <a:bodyPr/>
        <a:lstStyle/>
        <a:p>
          <a:endParaRPr lang="en-US"/>
        </a:p>
      </dgm:t>
    </dgm:pt>
    <dgm:pt modelId="{C569B6B2-00AF-4AE4-B1ED-F4C5862B8E29}">
      <dgm:prSet phldrT="[Text]"/>
      <dgm:spPr/>
      <dgm:t>
        <a:bodyPr/>
        <a:lstStyle/>
        <a:p>
          <a:r>
            <a:rPr lang="en-US" dirty="0"/>
            <a:t>Medical Support and Doctors Help can Also Assist in Smoking Cessation Largely.</a:t>
          </a:r>
        </a:p>
      </dgm:t>
    </dgm:pt>
    <dgm:pt modelId="{B0E1DCA7-CC75-41F3-B8FE-CCB3D8F5F61F}" type="parTrans" cxnId="{C2728AAB-C1AE-43F1-874E-912D0C6CB439}">
      <dgm:prSet/>
      <dgm:spPr/>
      <dgm:t>
        <a:bodyPr/>
        <a:lstStyle/>
        <a:p>
          <a:endParaRPr lang="en-US"/>
        </a:p>
      </dgm:t>
    </dgm:pt>
    <dgm:pt modelId="{B1B93AE9-C1F8-4DC9-B2B4-FB1C88C4CE6B}" type="sibTrans" cxnId="{C2728AAB-C1AE-43F1-874E-912D0C6CB439}">
      <dgm:prSet/>
      <dgm:spPr/>
      <dgm:t>
        <a:bodyPr/>
        <a:lstStyle/>
        <a:p>
          <a:endParaRPr lang="en-US"/>
        </a:p>
      </dgm:t>
    </dgm:pt>
    <dgm:pt modelId="{33038968-FD4C-4E30-81F7-EDE15C6F816F}" type="pres">
      <dgm:prSet presAssocID="{D3CE6D26-75B5-4208-9050-12EC834CCC9E}" presName="diagram" presStyleCnt="0">
        <dgm:presLayoutVars>
          <dgm:dir/>
          <dgm:resizeHandles val="exact"/>
        </dgm:presLayoutVars>
      </dgm:prSet>
      <dgm:spPr/>
    </dgm:pt>
    <dgm:pt modelId="{7C3903BE-DDD3-401D-88B7-B5FC851CB02C}" type="pres">
      <dgm:prSet presAssocID="{DC6AF39D-4F7A-455D-BEED-2FF72725A80D}" presName="node" presStyleLbl="node1" presStyleIdx="0" presStyleCnt="5">
        <dgm:presLayoutVars>
          <dgm:bulletEnabled val="1"/>
        </dgm:presLayoutVars>
      </dgm:prSet>
      <dgm:spPr/>
    </dgm:pt>
    <dgm:pt modelId="{A2D82072-99B5-452A-A307-96D09947165A}" type="pres">
      <dgm:prSet presAssocID="{5F517584-1D81-47E3-97F3-37F3C6D38474}" presName="sibTrans" presStyleCnt="0"/>
      <dgm:spPr/>
    </dgm:pt>
    <dgm:pt modelId="{608978D2-93E8-45DC-90EB-A611F3F49747}" type="pres">
      <dgm:prSet presAssocID="{8904E9F6-9094-4EE3-904F-D5C045724F13}" presName="node" presStyleLbl="node1" presStyleIdx="1" presStyleCnt="5">
        <dgm:presLayoutVars>
          <dgm:bulletEnabled val="1"/>
        </dgm:presLayoutVars>
      </dgm:prSet>
      <dgm:spPr/>
    </dgm:pt>
    <dgm:pt modelId="{90398B77-B067-4259-933D-B01E21565177}" type="pres">
      <dgm:prSet presAssocID="{606F035F-771C-4225-A39B-C4B7EA7ACA69}" presName="sibTrans" presStyleCnt="0"/>
      <dgm:spPr/>
    </dgm:pt>
    <dgm:pt modelId="{D878260B-C0CC-4A10-ADB7-F88E8601E54A}" type="pres">
      <dgm:prSet presAssocID="{126319C2-7FEC-4CC3-8E66-92A24ED818FB}" presName="node" presStyleLbl="node1" presStyleIdx="2" presStyleCnt="5">
        <dgm:presLayoutVars>
          <dgm:bulletEnabled val="1"/>
        </dgm:presLayoutVars>
      </dgm:prSet>
      <dgm:spPr/>
    </dgm:pt>
    <dgm:pt modelId="{A2A220C7-B40E-4D3D-AB37-9C61253CBD0E}" type="pres">
      <dgm:prSet presAssocID="{9A01EE8B-DF75-41AD-888D-6E464D0FC97A}" presName="sibTrans" presStyleCnt="0"/>
      <dgm:spPr/>
    </dgm:pt>
    <dgm:pt modelId="{74FC3FD8-36EF-446E-9940-78307FDF39AF}" type="pres">
      <dgm:prSet presAssocID="{0052828D-F433-474D-B507-434841591AB9}" presName="node" presStyleLbl="node1" presStyleIdx="3" presStyleCnt="5">
        <dgm:presLayoutVars>
          <dgm:bulletEnabled val="1"/>
        </dgm:presLayoutVars>
      </dgm:prSet>
      <dgm:spPr/>
    </dgm:pt>
    <dgm:pt modelId="{921AF446-9982-4283-893D-B04E442D14A8}" type="pres">
      <dgm:prSet presAssocID="{D986F101-4857-4EDD-99A0-A00E5569D8DD}" presName="sibTrans" presStyleCnt="0"/>
      <dgm:spPr/>
    </dgm:pt>
    <dgm:pt modelId="{6801AD0E-16E1-4641-ACCB-FDD5B02B8604}" type="pres">
      <dgm:prSet presAssocID="{C569B6B2-00AF-4AE4-B1ED-F4C5862B8E29}" presName="node" presStyleLbl="node1" presStyleIdx="4" presStyleCnt="5">
        <dgm:presLayoutVars>
          <dgm:bulletEnabled val="1"/>
        </dgm:presLayoutVars>
      </dgm:prSet>
      <dgm:spPr/>
    </dgm:pt>
  </dgm:ptLst>
  <dgm:cxnLst>
    <dgm:cxn modelId="{1A244600-359B-46B8-8721-1D74E0EC8D22}" type="presOf" srcId="{8904E9F6-9094-4EE3-904F-D5C045724F13}" destId="{608978D2-93E8-45DC-90EB-A611F3F49747}" srcOrd="0" destOrd="0" presId="urn:microsoft.com/office/officeart/2005/8/layout/default"/>
    <dgm:cxn modelId="{E346582B-3ECB-4FBA-9825-40B200A2B2B5}" srcId="{D3CE6D26-75B5-4208-9050-12EC834CCC9E}" destId="{0052828D-F433-474D-B507-434841591AB9}" srcOrd="3" destOrd="0" parTransId="{D24C38DF-63AC-4F79-A13C-98C72BDFF9BF}" sibTransId="{D986F101-4857-4EDD-99A0-A00E5569D8DD}"/>
    <dgm:cxn modelId="{0CD63869-8EB6-49A2-A23C-ECDC3B0A567A}" srcId="{D3CE6D26-75B5-4208-9050-12EC834CCC9E}" destId="{8904E9F6-9094-4EE3-904F-D5C045724F13}" srcOrd="1" destOrd="0" parTransId="{7D645FA7-0A6D-42D4-85C2-7CC3383E8F05}" sibTransId="{606F035F-771C-4225-A39B-C4B7EA7ACA69}"/>
    <dgm:cxn modelId="{D6386F7C-2AA9-4773-9303-DB867FE74A71}" type="presOf" srcId="{126319C2-7FEC-4CC3-8E66-92A24ED818FB}" destId="{D878260B-C0CC-4A10-ADB7-F88E8601E54A}" srcOrd="0" destOrd="0" presId="urn:microsoft.com/office/officeart/2005/8/layout/default"/>
    <dgm:cxn modelId="{C2728AAB-C1AE-43F1-874E-912D0C6CB439}" srcId="{D3CE6D26-75B5-4208-9050-12EC834CCC9E}" destId="{C569B6B2-00AF-4AE4-B1ED-F4C5862B8E29}" srcOrd="4" destOrd="0" parTransId="{B0E1DCA7-CC75-41F3-B8FE-CCB3D8F5F61F}" sibTransId="{B1B93AE9-C1F8-4DC9-B2B4-FB1C88C4CE6B}"/>
    <dgm:cxn modelId="{CEBF64B3-CA10-4324-A7CC-CF7FED038CA2}" srcId="{D3CE6D26-75B5-4208-9050-12EC834CCC9E}" destId="{126319C2-7FEC-4CC3-8E66-92A24ED818FB}" srcOrd="2" destOrd="0" parTransId="{CF0DE930-9587-49E0-A0B5-A539BAB376FD}" sibTransId="{9A01EE8B-DF75-41AD-888D-6E464D0FC97A}"/>
    <dgm:cxn modelId="{5DC7D1BC-AD87-4314-A325-FD969844D874}" type="presOf" srcId="{D3CE6D26-75B5-4208-9050-12EC834CCC9E}" destId="{33038968-FD4C-4E30-81F7-EDE15C6F816F}" srcOrd="0" destOrd="0" presId="urn:microsoft.com/office/officeart/2005/8/layout/default"/>
    <dgm:cxn modelId="{89468DD0-3DC9-4977-8013-BDE5F1689A6B}" srcId="{D3CE6D26-75B5-4208-9050-12EC834CCC9E}" destId="{DC6AF39D-4F7A-455D-BEED-2FF72725A80D}" srcOrd="0" destOrd="0" parTransId="{63DF860C-C8B2-4AF7-A233-230E8E0BC92F}" sibTransId="{5F517584-1D81-47E3-97F3-37F3C6D38474}"/>
    <dgm:cxn modelId="{97A866DE-55AB-434E-9FAD-5CC6B30473B4}" type="presOf" srcId="{DC6AF39D-4F7A-455D-BEED-2FF72725A80D}" destId="{7C3903BE-DDD3-401D-88B7-B5FC851CB02C}" srcOrd="0" destOrd="0" presId="urn:microsoft.com/office/officeart/2005/8/layout/default"/>
    <dgm:cxn modelId="{A1D4A1EF-7276-405E-A019-91243B46DF4C}" type="presOf" srcId="{C569B6B2-00AF-4AE4-B1ED-F4C5862B8E29}" destId="{6801AD0E-16E1-4641-ACCB-FDD5B02B8604}" srcOrd="0" destOrd="0" presId="urn:microsoft.com/office/officeart/2005/8/layout/default"/>
    <dgm:cxn modelId="{4B784AF3-FA7A-4C36-909E-30535FAA3AF4}" type="presOf" srcId="{0052828D-F433-474D-B507-434841591AB9}" destId="{74FC3FD8-36EF-446E-9940-78307FDF39AF}" srcOrd="0" destOrd="0" presId="urn:microsoft.com/office/officeart/2005/8/layout/default"/>
    <dgm:cxn modelId="{15C1491D-2D0B-4F13-80E2-09D0F035FE17}" type="presParOf" srcId="{33038968-FD4C-4E30-81F7-EDE15C6F816F}" destId="{7C3903BE-DDD3-401D-88B7-B5FC851CB02C}" srcOrd="0" destOrd="0" presId="urn:microsoft.com/office/officeart/2005/8/layout/default"/>
    <dgm:cxn modelId="{83456B3E-4320-4C96-ACE5-732663857CB4}" type="presParOf" srcId="{33038968-FD4C-4E30-81F7-EDE15C6F816F}" destId="{A2D82072-99B5-452A-A307-96D09947165A}" srcOrd="1" destOrd="0" presId="urn:microsoft.com/office/officeart/2005/8/layout/default"/>
    <dgm:cxn modelId="{F3B1F0ED-FD39-472D-8507-862AF17A1454}" type="presParOf" srcId="{33038968-FD4C-4E30-81F7-EDE15C6F816F}" destId="{608978D2-93E8-45DC-90EB-A611F3F49747}" srcOrd="2" destOrd="0" presId="urn:microsoft.com/office/officeart/2005/8/layout/default"/>
    <dgm:cxn modelId="{E7BAD896-AA22-42A3-89CD-D73AE534A152}" type="presParOf" srcId="{33038968-FD4C-4E30-81F7-EDE15C6F816F}" destId="{90398B77-B067-4259-933D-B01E21565177}" srcOrd="3" destOrd="0" presId="urn:microsoft.com/office/officeart/2005/8/layout/default"/>
    <dgm:cxn modelId="{C38DDA00-0AE4-4EFB-8B99-B35520EA3133}" type="presParOf" srcId="{33038968-FD4C-4E30-81F7-EDE15C6F816F}" destId="{D878260B-C0CC-4A10-ADB7-F88E8601E54A}" srcOrd="4" destOrd="0" presId="urn:microsoft.com/office/officeart/2005/8/layout/default"/>
    <dgm:cxn modelId="{0EF7A596-C8EE-4ADA-9FEC-96276FDC7A93}" type="presParOf" srcId="{33038968-FD4C-4E30-81F7-EDE15C6F816F}" destId="{A2A220C7-B40E-4D3D-AB37-9C61253CBD0E}" srcOrd="5" destOrd="0" presId="urn:microsoft.com/office/officeart/2005/8/layout/default"/>
    <dgm:cxn modelId="{1F029279-26B1-4E9D-9A36-38F0CB5DBDE0}" type="presParOf" srcId="{33038968-FD4C-4E30-81F7-EDE15C6F816F}" destId="{74FC3FD8-36EF-446E-9940-78307FDF39AF}" srcOrd="6" destOrd="0" presId="urn:microsoft.com/office/officeart/2005/8/layout/default"/>
    <dgm:cxn modelId="{7D4636EB-BBE6-4201-B581-46B343A507E4}" type="presParOf" srcId="{33038968-FD4C-4E30-81F7-EDE15C6F816F}" destId="{921AF446-9982-4283-893D-B04E442D14A8}" srcOrd="7" destOrd="0" presId="urn:microsoft.com/office/officeart/2005/8/layout/default"/>
    <dgm:cxn modelId="{39C5950B-7B46-4F39-AA95-72DB6DC673AC}" type="presParOf" srcId="{33038968-FD4C-4E30-81F7-EDE15C6F816F}" destId="{6801AD0E-16E1-4641-ACCB-FDD5B02B860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93A8D1-87F8-41FD-B511-95309E4840A0}"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US"/>
        </a:p>
      </dgm:t>
    </dgm:pt>
    <dgm:pt modelId="{92BF0B61-3F95-4474-B0BB-D69C2432D710}">
      <dgm:prSet phldrT="[Text]"/>
      <dgm:spPr/>
      <dgm:t>
        <a:bodyPr/>
        <a:lstStyle/>
        <a:p>
          <a:r>
            <a:rPr lang="en-US" dirty="0"/>
            <a:t>Vast Amount of Data </a:t>
          </a:r>
        </a:p>
      </dgm:t>
    </dgm:pt>
    <dgm:pt modelId="{2BB7BB53-C561-49ED-90B5-36BE5DD4B3C2}" type="parTrans" cxnId="{ADAB77CF-E138-4CF7-A9C0-C5BE2F4F914E}">
      <dgm:prSet/>
      <dgm:spPr/>
      <dgm:t>
        <a:bodyPr/>
        <a:lstStyle/>
        <a:p>
          <a:endParaRPr lang="en-US"/>
        </a:p>
      </dgm:t>
    </dgm:pt>
    <dgm:pt modelId="{0DC4BE07-98D6-4C51-A33A-AB0FAE40CB26}" type="sibTrans" cxnId="{ADAB77CF-E138-4CF7-A9C0-C5BE2F4F914E}">
      <dgm:prSet/>
      <dgm:spPr/>
      <dgm:t>
        <a:bodyPr/>
        <a:lstStyle/>
        <a:p>
          <a:endParaRPr lang="en-US"/>
        </a:p>
      </dgm:t>
    </dgm:pt>
    <dgm:pt modelId="{D3A5477B-FCF6-4BC6-B5E9-7F70FB9479F4}">
      <dgm:prSet phldrT="[Text]"/>
      <dgm:spPr/>
      <dgm:t>
        <a:bodyPr/>
        <a:lstStyle/>
        <a:p>
          <a:r>
            <a:rPr lang="en-US" dirty="0"/>
            <a:t>Limited Resource Required</a:t>
          </a:r>
        </a:p>
      </dgm:t>
    </dgm:pt>
    <dgm:pt modelId="{2A37E764-2759-4B85-9A09-C01D52BA1609}" type="parTrans" cxnId="{7027E154-C878-4908-BBF8-41AF3378DF2B}">
      <dgm:prSet/>
      <dgm:spPr/>
      <dgm:t>
        <a:bodyPr/>
        <a:lstStyle/>
        <a:p>
          <a:endParaRPr lang="en-US"/>
        </a:p>
      </dgm:t>
    </dgm:pt>
    <dgm:pt modelId="{6BC2A1DE-B126-4987-AB6A-B0777098FEA1}" type="sibTrans" cxnId="{7027E154-C878-4908-BBF8-41AF3378DF2B}">
      <dgm:prSet/>
      <dgm:spPr/>
      <dgm:t>
        <a:bodyPr/>
        <a:lstStyle/>
        <a:p>
          <a:endParaRPr lang="en-US"/>
        </a:p>
      </dgm:t>
    </dgm:pt>
    <dgm:pt modelId="{C8712AF6-5667-4E46-A380-67B4BB8E9373}">
      <dgm:prSet phldrT="[Text]"/>
      <dgm:spPr/>
      <dgm:t>
        <a:bodyPr/>
        <a:lstStyle/>
        <a:p>
          <a:r>
            <a:rPr lang="en-US" dirty="0"/>
            <a:t>Increased Amount of Analysis</a:t>
          </a:r>
        </a:p>
      </dgm:t>
    </dgm:pt>
    <dgm:pt modelId="{DDB915EF-B53F-4AB7-8ADB-84EEA98538AB}" type="parTrans" cxnId="{03196495-B42D-4FC5-A242-86F36DBA85A6}">
      <dgm:prSet/>
      <dgm:spPr/>
      <dgm:t>
        <a:bodyPr/>
        <a:lstStyle/>
        <a:p>
          <a:endParaRPr lang="en-US"/>
        </a:p>
      </dgm:t>
    </dgm:pt>
    <dgm:pt modelId="{BA71D473-DEE4-478C-8AA6-B6EDC636B1D3}" type="sibTrans" cxnId="{03196495-B42D-4FC5-A242-86F36DBA85A6}">
      <dgm:prSet/>
      <dgm:spPr/>
      <dgm:t>
        <a:bodyPr/>
        <a:lstStyle/>
        <a:p>
          <a:endParaRPr lang="en-US"/>
        </a:p>
      </dgm:t>
    </dgm:pt>
    <dgm:pt modelId="{BDC7F8B1-CDA2-4E8C-854D-CF67F30196E7}">
      <dgm:prSet phldrT="[Text]"/>
      <dgm:spPr/>
      <dgm:t>
        <a:bodyPr/>
        <a:lstStyle/>
        <a:p>
          <a:r>
            <a:rPr lang="en-US" dirty="0"/>
            <a:t>Strengths</a:t>
          </a:r>
        </a:p>
      </dgm:t>
    </dgm:pt>
    <dgm:pt modelId="{2D0C989B-F8FA-4D1E-BC14-5A4B2B1CC7C0}" type="parTrans" cxnId="{F8CB6E4C-7E76-49C9-A31C-F5C4057CDE7C}">
      <dgm:prSet/>
      <dgm:spPr/>
      <dgm:t>
        <a:bodyPr/>
        <a:lstStyle/>
        <a:p>
          <a:endParaRPr lang="en-US"/>
        </a:p>
      </dgm:t>
    </dgm:pt>
    <dgm:pt modelId="{2F49BE1E-2CEE-482E-A467-5A7E9F4EE4C8}" type="sibTrans" cxnId="{F8CB6E4C-7E76-49C9-A31C-F5C4057CDE7C}">
      <dgm:prSet/>
      <dgm:spPr/>
      <dgm:t>
        <a:bodyPr/>
        <a:lstStyle/>
        <a:p>
          <a:endParaRPr lang="en-US"/>
        </a:p>
      </dgm:t>
    </dgm:pt>
    <dgm:pt modelId="{383ABC20-0E02-4578-B425-DB40E62B2B1E}" type="pres">
      <dgm:prSet presAssocID="{1193A8D1-87F8-41FD-B511-95309E4840A0}" presName="Name0" presStyleCnt="0">
        <dgm:presLayoutVars>
          <dgm:chMax val="1"/>
          <dgm:dir/>
          <dgm:animLvl val="ctr"/>
          <dgm:resizeHandles val="exact"/>
        </dgm:presLayoutVars>
      </dgm:prSet>
      <dgm:spPr/>
    </dgm:pt>
    <dgm:pt modelId="{4EAE1AAE-2B12-4403-AD14-4776D7A82B17}" type="pres">
      <dgm:prSet presAssocID="{BDC7F8B1-CDA2-4E8C-854D-CF67F30196E7}" presName="centerShape" presStyleLbl="node0" presStyleIdx="0" presStyleCnt="1"/>
      <dgm:spPr/>
    </dgm:pt>
    <dgm:pt modelId="{8BF19D31-9C29-493A-8B48-A4528CCAB574}" type="pres">
      <dgm:prSet presAssocID="{92BF0B61-3F95-4474-B0BB-D69C2432D710}" presName="node" presStyleLbl="node1" presStyleIdx="0" presStyleCnt="3">
        <dgm:presLayoutVars>
          <dgm:bulletEnabled val="1"/>
        </dgm:presLayoutVars>
      </dgm:prSet>
      <dgm:spPr/>
    </dgm:pt>
    <dgm:pt modelId="{EC3C9D53-6227-4973-8CF7-2D8DACB171B8}" type="pres">
      <dgm:prSet presAssocID="{92BF0B61-3F95-4474-B0BB-D69C2432D710}" presName="dummy" presStyleCnt="0"/>
      <dgm:spPr/>
    </dgm:pt>
    <dgm:pt modelId="{2FE7E7C8-7141-47B1-B28B-142D03061856}" type="pres">
      <dgm:prSet presAssocID="{0DC4BE07-98D6-4C51-A33A-AB0FAE40CB26}" presName="sibTrans" presStyleLbl="sibTrans2D1" presStyleIdx="0" presStyleCnt="3"/>
      <dgm:spPr/>
    </dgm:pt>
    <dgm:pt modelId="{0C4BF5A3-B717-456D-A8A5-B4AC83DB4457}" type="pres">
      <dgm:prSet presAssocID="{D3A5477B-FCF6-4BC6-B5E9-7F70FB9479F4}" presName="node" presStyleLbl="node1" presStyleIdx="1" presStyleCnt="3">
        <dgm:presLayoutVars>
          <dgm:bulletEnabled val="1"/>
        </dgm:presLayoutVars>
      </dgm:prSet>
      <dgm:spPr/>
    </dgm:pt>
    <dgm:pt modelId="{9B2C2F23-C612-48EB-9DB1-F98573EC2242}" type="pres">
      <dgm:prSet presAssocID="{D3A5477B-FCF6-4BC6-B5E9-7F70FB9479F4}" presName="dummy" presStyleCnt="0"/>
      <dgm:spPr/>
    </dgm:pt>
    <dgm:pt modelId="{21570363-3D03-4A41-9F07-77A5BF829A35}" type="pres">
      <dgm:prSet presAssocID="{6BC2A1DE-B126-4987-AB6A-B0777098FEA1}" presName="sibTrans" presStyleLbl="sibTrans2D1" presStyleIdx="1" presStyleCnt="3"/>
      <dgm:spPr/>
    </dgm:pt>
    <dgm:pt modelId="{DBA3433B-94CF-4249-94BD-4AC7921265E7}" type="pres">
      <dgm:prSet presAssocID="{C8712AF6-5667-4E46-A380-67B4BB8E9373}" presName="node" presStyleLbl="node1" presStyleIdx="2" presStyleCnt="3">
        <dgm:presLayoutVars>
          <dgm:bulletEnabled val="1"/>
        </dgm:presLayoutVars>
      </dgm:prSet>
      <dgm:spPr/>
    </dgm:pt>
    <dgm:pt modelId="{98BE1B35-929D-438A-AFFB-559C885E8C1C}" type="pres">
      <dgm:prSet presAssocID="{C8712AF6-5667-4E46-A380-67B4BB8E9373}" presName="dummy" presStyleCnt="0"/>
      <dgm:spPr/>
    </dgm:pt>
    <dgm:pt modelId="{5C442183-EDEB-4504-9DED-C167C0C09BE5}" type="pres">
      <dgm:prSet presAssocID="{BA71D473-DEE4-478C-8AA6-B6EDC636B1D3}" presName="sibTrans" presStyleLbl="sibTrans2D1" presStyleIdx="2" presStyleCnt="3"/>
      <dgm:spPr/>
    </dgm:pt>
  </dgm:ptLst>
  <dgm:cxnLst>
    <dgm:cxn modelId="{39E2C411-4EEA-41B4-ADCF-C662E687D2BC}" type="presOf" srcId="{D3A5477B-FCF6-4BC6-B5E9-7F70FB9479F4}" destId="{0C4BF5A3-B717-456D-A8A5-B4AC83DB4457}" srcOrd="0" destOrd="0" presId="urn:microsoft.com/office/officeart/2005/8/layout/radial6"/>
    <dgm:cxn modelId="{3D952722-D9F9-4667-BB39-5CEA5CB566F6}" type="presOf" srcId="{0DC4BE07-98D6-4C51-A33A-AB0FAE40CB26}" destId="{2FE7E7C8-7141-47B1-B28B-142D03061856}" srcOrd="0" destOrd="0" presId="urn:microsoft.com/office/officeart/2005/8/layout/radial6"/>
    <dgm:cxn modelId="{D5E9B54B-5AA7-4065-BF68-A94AD47053AF}" type="presOf" srcId="{6BC2A1DE-B126-4987-AB6A-B0777098FEA1}" destId="{21570363-3D03-4A41-9F07-77A5BF829A35}" srcOrd="0" destOrd="0" presId="urn:microsoft.com/office/officeart/2005/8/layout/radial6"/>
    <dgm:cxn modelId="{F8CB6E4C-7E76-49C9-A31C-F5C4057CDE7C}" srcId="{1193A8D1-87F8-41FD-B511-95309E4840A0}" destId="{BDC7F8B1-CDA2-4E8C-854D-CF67F30196E7}" srcOrd="0" destOrd="0" parTransId="{2D0C989B-F8FA-4D1E-BC14-5A4B2B1CC7C0}" sibTransId="{2F49BE1E-2CEE-482E-A467-5A7E9F4EE4C8}"/>
    <dgm:cxn modelId="{7027E154-C878-4908-BBF8-41AF3378DF2B}" srcId="{BDC7F8B1-CDA2-4E8C-854D-CF67F30196E7}" destId="{D3A5477B-FCF6-4BC6-B5E9-7F70FB9479F4}" srcOrd="1" destOrd="0" parTransId="{2A37E764-2759-4B85-9A09-C01D52BA1609}" sibTransId="{6BC2A1DE-B126-4987-AB6A-B0777098FEA1}"/>
    <dgm:cxn modelId="{A84F7285-08C1-4180-8AC4-DC4CFB6A860C}" type="presOf" srcId="{BDC7F8B1-CDA2-4E8C-854D-CF67F30196E7}" destId="{4EAE1AAE-2B12-4403-AD14-4776D7A82B17}" srcOrd="0" destOrd="0" presId="urn:microsoft.com/office/officeart/2005/8/layout/radial6"/>
    <dgm:cxn modelId="{0D425493-3591-48F0-990D-3F99AF833826}" type="presOf" srcId="{1193A8D1-87F8-41FD-B511-95309E4840A0}" destId="{383ABC20-0E02-4578-B425-DB40E62B2B1E}" srcOrd="0" destOrd="0" presId="urn:microsoft.com/office/officeart/2005/8/layout/radial6"/>
    <dgm:cxn modelId="{03196495-B42D-4FC5-A242-86F36DBA85A6}" srcId="{BDC7F8B1-CDA2-4E8C-854D-CF67F30196E7}" destId="{C8712AF6-5667-4E46-A380-67B4BB8E9373}" srcOrd="2" destOrd="0" parTransId="{DDB915EF-B53F-4AB7-8ADB-84EEA98538AB}" sibTransId="{BA71D473-DEE4-478C-8AA6-B6EDC636B1D3}"/>
    <dgm:cxn modelId="{EFD244CF-FB93-419F-B527-B04DA92CA09D}" type="presOf" srcId="{C8712AF6-5667-4E46-A380-67B4BB8E9373}" destId="{DBA3433B-94CF-4249-94BD-4AC7921265E7}" srcOrd="0" destOrd="0" presId="urn:microsoft.com/office/officeart/2005/8/layout/radial6"/>
    <dgm:cxn modelId="{ADAB77CF-E138-4CF7-A9C0-C5BE2F4F914E}" srcId="{BDC7F8B1-CDA2-4E8C-854D-CF67F30196E7}" destId="{92BF0B61-3F95-4474-B0BB-D69C2432D710}" srcOrd="0" destOrd="0" parTransId="{2BB7BB53-C561-49ED-90B5-36BE5DD4B3C2}" sibTransId="{0DC4BE07-98D6-4C51-A33A-AB0FAE40CB26}"/>
    <dgm:cxn modelId="{61F890D2-634E-4DC7-BADF-8F8FB60328F8}" type="presOf" srcId="{92BF0B61-3F95-4474-B0BB-D69C2432D710}" destId="{8BF19D31-9C29-493A-8B48-A4528CCAB574}" srcOrd="0" destOrd="0" presId="urn:microsoft.com/office/officeart/2005/8/layout/radial6"/>
    <dgm:cxn modelId="{4BE567F6-1326-4D87-9FE9-A4F8D7DEC07C}" type="presOf" srcId="{BA71D473-DEE4-478C-8AA6-B6EDC636B1D3}" destId="{5C442183-EDEB-4504-9DED-C167C0C09BE5}" srcOrd="0" destOrd="0" presId="urn:microsoft.com/office/officeart/2005/8/layout/radial6"/>
    <dgm:cxn modelId="{047B1180-427A-409D-9AA3-ABAAECB7ECDD}" type="presParOf" srcId="{383ABC20-0E02-4578-B425-DB40E62B2B1E}" destId="{4EAE1AAE-2B12-4403-AD14-4776D7A82B17}" srcOrd="0" destOrd="0" presId="urn:microsoft.com/office/officeart/2005/8/layout/radial6"/>
    <dgm:cxn modelId="{1201A9EB-A33B-443F-9D84-DC9CB51C8701}" type="presParOf" srcId="{383ABC20-0E02-4578-B425-DB40E62B2B1E}" destId="{8BF19D31-9C29-493A-8B48-A4528CCAB574}" srcOrd="1" destOrd="0" presId="urn:microsoft.com/office/officeart/2005/8/layout/radial6"/>
    <dgm:cxn modelId="{4436A7C4-73B4-4AE0-8242-4B4581AAB456}" type="presParOf" srcId="{383ABC20-0E02-4578-B425-DB40E62B2B1E}" destId="{EC3C9D53-6227-4973-8CF7-2D8DACB171B8}" srcOrd="2" destOrd="0" presId="urn:microsoft.com/office/officeart/2005/8/layout/radial6"/>
    <dgm:cxn modelId="{997916BB-318E-4F7D-8278-DC9AED2AD893}" type="presParOf" srcId="{383ABC20-0E02-4578-B425-DB40E62B2B1E}" destId="{2FE7E7C8-7141-47B1-B28B-142D03061856}" srcOrd="3" destOrd="0" presId="urn:microsoft.com/office/officeart/2005/8/layout/radial6"/>
    <dgm:cxn modelId="{E28CB3BE-6A62-4F16-9DB6-29AA33DAFD83}" type="presParOf" srcId="{383ABC20-0E02-4578-B425-DB40E62B2B1E}" destId="{0C4BF5A3-B717-456D-A8A5-B4AC83DB4457}" srcOrd="4" destOrd="0" presId="urn:microsoft.com/office/officeart/2005/8/layout/radial6"/>
    <dgm:cxn modelId="{A9241AC8-415D-4958-948D-82372DEC60AB}" type="presParOf" srcId="{383ABC20-0E02-4578-B425-DB40E62B2B1E}" destId="{9B2C2F23-C612-48EB-9DB1-F98573EC2242}" srcOrd="5" destOrd="0" presId="urn:microsoft.com/office/officeart/2005/8/layout/radial6"/>
    <dgm:cxn modelId="{92EB49A6-6759-4D90-ADE3-CBB0BEDC941F}" type="presParOf" srcId="{383ABC20-0E02-4578-B425-DB40E62B2B1E}" destId="{21570363-3D03-4A41-9F07-77A5BF829A35}" srcOrd="6" destOrd="0" presId="urn:microsoft.com/office/officeart/2005/8/layout/radial6"/>
    <dgm:cxn modelId="{ABDB8D86-F4B7-49D2-BAA0-006A41ECEA30}" type="presParOf" srcId="{383ABC20-0E02-4578-B425-DB40E62B2B1E}" destId="{DBA3433B-94CF-4249-94BD-4AC7921265E7}" srcOrd="7" destOrd="0" presId="urn:microsoft.com/office/officeart/2005/8/layout/radial6"/>
    <dgm:cxn modelId="{EC846BE7-1BF5-475A-AD3E-A253DCA0CAEF}" type="presParOf" srcId="{383ABC20-0E02-4578-B425-DB40E62B2B1E}" destId="{98BE1B35-929D-438A-AFFB-559C885E8C1C}" srcOrd="8" destOrd="0" presId="urn:microsoft.com/office/officeart/2005/8/layout/radial6"/>
    <dgm:cxn modelId="{5B4FECD7-734A-474C-BFBF-B282C77C4818}" type="presParOf" srcId="{383ABC20-0E02-4578-B425-DB40E62B2B1E}" destId="{5C442183-EDEB-4504-9DED-C167C0C09BE5}" srcOrd="9"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F5FDF9-B1BD-4837-BB9C-E1FD28BE9743}" type="doc">
      <dgm:prSet loTypeId="urn:microsoft.com/office/officeart/2005/8/layout/radial5" loCatId="cycle" qsTypeId="urn:microsoft.com/office/officeart/2005/8/quickstyle/simple1" qsCatId="simple" csTypeId="urn:microsoft.com/office/officeart/2005/8/colors/accent0_3" csCatId="mainScheme" phldr="1"/>
      <dgm:spPr/>
      <dgm:t>
        <a:bodyPr/>
        <a:lstStyle/>
        <a:p>
          <a:endParaRPr lang="en-US"/>
        </a:p>
      </dgm:t>
    </dgm:pt>
    <dgm:pt modelId="{CD2D0EDA-2A9D-4016-ABB3-EC55F001BE9B}">
      <dgm:prSet phldrT="[Text]" custT="1"/>
      <dgm:spPr/>
      <dgm:t>
        <a:bodyPr/>
        <a:lstStyle/>
        <a:p>
          <a:r>
            <a:rPr lang="en-US" sz="1400" dirty="0"/>
            <a:t>Old Data </a:t>
          </a:r>
        </a:p>
      </dgm:t>
    </dgm:pt>
    <dgm:pt modelId="{5AC926C9-AF85-4F0C-9E63-220DAD3B226C}" type="parTrans" cxnId="{0DF56ED2-4BC0-4DF5-ACD0-381482D87883}">
      <dgm:prSet custT="1"/>
      <dgm:spPr/>
      <dgm:t>
        <a:bodyPr/>
        <a:lstStyle/>
        <a:p>
          <a:endParaRPr lang="en-US" sz="1050"/>
        </a:p>
      </dgm:t>
    </dgm:pt>
    <dgm:pt modelId="{733EBD04-4A34-499A-84E5-BBD94A614CCB}" type="sibTrans" cxnId="{0DF56ED2-4BC0-4DF5-ACD0-381482D87883}">
      <dgm:prSet/>
      <dgm:spPr/>
      <dgm:t>
        <a:bodyPr/>
        <a:lstStyle/>
        <a:p>
          <a:endParaRPr lang="en-US" sz="2800"/>
        </a:p>
      </dgm:t>
    </dgm:pt>
    <dgm:pt modelId="{7F7C7303-03B2-4FD5-B3FA-EBAB46ACA059}">
      <dgm:prSet phldrT="[Text]" custT="1"/>
      <dgm:spPr/>
      <dgm:t>
        <a:bodyPr/>
        <a:lstStyle/>
        <a:p>
          <a:r>
            <a:rPr lang="en-US" sz="1400" dirty="0"/>
            <a:t>Not Purely Targeted Population</a:t>
          </a:r>
        </a:p>
      </dgm:t>
    </dgm:pt>
    <dgm:pt modelId="{B5EB4AAF-5F3A-484A-9965-E304C49D88B2}" type="parTrans" cxnId="{C832848A-D8B5-4671-83BB-93A08E920FF4}">
      <dgm:prSet custT="1"/>
      <dgm:spPr/>
      <dgm:t>
        <a:bodyPr/>
        <a:lstStyle/>
        <a:p>
          <a:endParaRPr lang="en-US" sz="1050"/>
        </a:p>
      </dgm:t>
    </dgm:pt>
    <dgm:pt modelId="{80441C78-9A44-42BE-B65C-5D1D5C1D6A71}" type="sibTrans" cxnId="{C832848A-D8B5-4671-83BB-93A08E920FF4}">
      <dgm:prSet/>
      <dgm:spPr/>
      <dgm:t>
        <a:bodyPr/>
        <a:lstStyle/>
        <a:p>
          <a:endParaRPr lang="en-US" sz="2800"/>
        </a:p>
      </dgm:t>
    </dgm:pt>
    <dgm:pt modelId="{5D709128-6C3B-4829-B2AA-AEE44B71B50C}">
      <dgm:prSet phldrT="[Text]" custT="1"/>
      <dgm:spPr/>
      <dgm:t>
        <a:bodyPr/>
        <a:lstStyle/>
        <a:p>
          <a:r>
            <a:rPr lang="en-US" sz="1400" dirty="0"/>
            <a:t>Weaknesses and Limitations</a:t>
          </a:r>
        </a:p>
      </dgm:t>
    </dgm:pt>
    <dgm:pt modelId="{76790E3A-B444-430A-992D-FC9392273E24}" type="parTrans" cxnId="{1C477597-06A4-48BE-BE41-F6CC625B0B43}">
      <dgm:prSet/>
      <dgm:spPr/>
      <dgm:t>
        <a:bodyPr/>
        <a:lstStyle/>
        <a:p>
          <a:endParaRPr lang="en-US" sz="2800"/>
        </a:p>
      </dgm:t>
    </dgm:pt>
    <dgm:pt modelId="{36D6DB80-A2B5-4756-9406-84BC0949E997}" type="sibTrans" cxnId="{1C477597-06A4-48BE-BE41-F6CC625B0B43}">
      <dgm:prSet/>
      <dgm:spPr/>
      <dgm:t>
        <a:bodyPr/>
        <a:lstStyle/>
        <a:p>
          <a:endParaRPr lang="en-US" sz="2800"/>
        </a:p>
      </dgm:t>
    </dgm:pt>
    <dgm:pt modelId="{5CAFB997-86EC-4A95-A71F-48172B53CF0B}" type="pres">
      <dgm:prSet presAssocID="{57F5FDF9-B1BD-4837-BB9C-E1FD28BE9743}" presName="Name0" presStyleCnt="0">
        <dgm:presLayoutVars>
          <dgm:chMax val="1"/>
          <dgm:dir/>
          <dgm:animLvl val="ctr"/>
          <dgm:resizeHandles val="exact"/>
        </dgm:presLayoutVars>
      </dgm:prSet>
      <dgm:spPr/>
    </dgm:pt>
    <dgm:pt modelId="{68A2A6B5-19AC-40C9-9334-0C02388AE0E3}" type="pres">
      <dgm:prSet presAssocID="{5D709128-6C3B-4829-B2AA-AEE44B71B50C}" presName="centerShape" presStyleLbl="node0" presStyleIdx="0" presStyleCnt="1" custScaleX="149078" custScaleY="124642"/>
      <dgm:spPr/>
    </dgm:pt>
    <dgm:pt modelId="{54AB94F6-6CC9-4C3D-93B1-FEF61F508770}" type="pres">
      <dgm:prSet presAssocID="{5AC926C9-AF85-4F0C-9E63-220DAD3B226C}" presName="parTrans" presStyleLbl="sibTrans2D1" presStyleIdx="0" presStyleCnt="2"/>
      <dgm:spPr/>
    </dgm:pt>
    <dgm:pt modelId="{5585254E-DE97-4C72-B80B-924B649839B1}" type="pres">
      <dgm:prSet presAssocID="{5AC926C9-AF85-4F0C-9E63-220DAD3B226C}" presName="connectorText" presStyleLbl="sibTrans2D1" presStyleIdx="0" presStyleCnt="2"/>
      <dgm:spPr/>
    </dgm:pt>
    <dgm:pt modelId="{7E5BD1FA-F31D-414A-B4F7-2F44244B1CA0}" type="pres">
      <dgm:prSet presAssocID="{CD2D0EDA-2A9D-4016-ABB3-EC55F001BE9B}" presName="node" presStyleLbl="node1" presStyleIdx="0" presStyleCnt="2" custScaleX="149078" custScaleY="124642">
        <dgm:presLayoutVars>
          <dgm:bulletEnabled val="1"/>
        </dgm:presLayoutVars>
      </dgm:prSet>
      <dgm:spPr/>
    </dgm:pt>
    <dgm:pt modelId="{3AFC8C49-15F2-40D6-B3B8-78AFFDDE16F3}" type="pres">
      <dgm:prSet presAssocID="{B5EB4AAF-5F3A-484A-9965-E304C49D88B2}" presName="parTrans" presStyleLbl="sibTrans2D1" presStyleIdx="1" presStyleCnt="2"/>
      <dgm:spPr/>
    </dgm:pt>
    <dgm:pt modelId="{2E9F5240-DCAE-402C-A601-67748610BB84}" type="pres">
      <dgm:prSet presAssocID="{B5EB4AAF-5F3A-484A-9965-E304C49D88B2}" presName="connectorText" presStyleLbl="sibTrans2D1" presStyleIdx="1" presStyleCnt="2"/>
      <dgm:spPr/>
    </dgm:pt>
    <dgm:pt modelId="{42C1C68D-C45A-4A00-AD06-1B4F897FB6DA}" type="pres">
      <dgm:prSet presAssocID="{7F7C7303-03B2-4FD5-B3FA-EBAB46ACA059}" presName="node" presStyleLbl="node1" presStyleIdx="1" presStyleCnt="2" custScaleX="149078" custScaleY="124642">
        <dgm:presLayoutVars>
          <dgm:bulletEnabled val="1"/>
        </dgm:presLayoutVars>
      </dgm:prSet>
      <dgm:spPr/>
    </dgm:pt>
  </dgm:ptLst>
  <dgm:cxnLst>
    <dgm:cxn modelId="{C3D0E60B-7263-401E-8EEA-FC8179830FB7}" type="presOf" srcId="{B5EB4AAF-5F3A-484A-9965-E304C49D88B2}" destId="{3AFC8C49-15F2-40D6-B3B8-78AFFDDE16F3}" srcOrd="0" destOrd="0" presId="urn:microsoft.com/office/officeart/2005/8/layout/radial5"/>
    <dgm:cxn modelId="{15C7DF21-8FFE-40FD-B09F-D4FE07251A0E}" type="presOf" srcId="{7F7C7303-03B2-4FD5-B3FA-EBAB46ACA059}" destId="{42C1C68D-C45A-4A00-AD06-1B4F897FB6DA}" srcOrd="0" destOrd="0" presId="urn:microsoft.com/office/officeart/2005/8/layout/radial5"/>
    <dgm:cxn modelId="{DF00282F-8178-4821-9E95-702AE1696B27}" type="presOf" srcId="{5AC926C9-AF85-4F0C-9E63-220DAD3B226C}" destId="{5585254E-DE97-4C72-B80B-924B649839B1}" srcOrd="1" destOrd="0" presId="urn:microsoft.com/office/officeart/2005/8/layout/radial5"/>
    <dgm:cxn modelId="{D7D3BA35-501A-4B49-A89C-A0DDA1D369C6}" type="presOf" srcId="{CD2D0EDA-2A9D-4016-ABB3-EC55F001BE9B}" destId="{7E5BD1FA-F31D-414A-B4F7-2F44244B1CA0}" srcOrd="0" destOrd="0" presId="urn:microsoft.com/office/officeart/2005/8/layout/radial5"/>
    <dgm:cxn modelId="{0EF1C462-DD5E-4190-BD94-C1A89F0FE962}" type="presOf" srcId="{5AC926C9-AF85-4F0C-9E63-220DAD3B226C}" destId="{54AB94F6-6CC9-4C3D-93B1-FEF61F508770}" srcOrd="0" destOrd="0" presId="urn:microsoft.com/office/officeart/2005/8/layout/radial5"/>
    <dgm:cxn modelId="{C832848A-D8B5-4671-83BB-93A08E920FF4}" srcId="{5D709128-6C3B-4829-B2AA-AEE44B71B50C}" destId="{7F7C7303-03B2-4FD5-B3FA-EBAB46ACA059}" srcOrd="1" destOrd="0" parTransId="{B5EB4AAF-5F3A-484A-9965-E304C49D88B2}" sibTransId="{80441C78-9A44-42BE-B65C-5D1D5C1D6A71}"/>
    <dgm:cxn modelId="{C276708B-0632-448B-9CA6-C22352134E7C}" type="presOf" srcId="{5D709128-6C3B-4829-B2AA-AEE44B71B50C}" destId="{68A2A6B5-19AC-40C9-9334-0C02388AE0E3}" srcOrd="0" destOrd="0" presId="urn:microsoft.com/office/officeart/2005/8/layout/radial5"/>
    <dgm:cxn modelId="{1C477597-06A4-48BE-BE41-F6CC625B0B43}" srcId="{57F5FDF9-B1BD-4837-BB9C-E1FD28BE9743}" destId="{5D709128-6C3B-4829-B2AA-AEE44B71B50C}" srcOrd="0" destOrd="0" parTransId="{76790E3A-B444-430A-992D-FC9392273E24}" sibTransId="{36D6DB80-A2B5-4756-9406-84BC0949E997}"/>
    <dgm:cxn modelId="{376D44D0-5523-4060-9C37-AAD1DBEF1F00}" type="presOf" srcId="{57F5FDF9-B1BD-4837-BB9C-E1FD28BE9743}" destId="{5CAFB997-86EC-4A95-A71F-48172B53CF0B}" srcOrd="0" destOrd="0" presId="urn:microsoft.com/office/officeart/2005/8/layout/radial5"/>
    <dgm:cxn modelId="{0DF56ED2-4BC0-4DF5-ACD0-381482D87883}" srcId="{5D709128-6C3B-4829-B2AA-AEE44B71B50C}" destId="{CD2D0EDA-2A9D-4016-ABB3-EC55F001BE9B}" srcOrd="0" destOrd="0" parTransId="{5AC926C9-AF85-4F0C-9E63-220DAD3B226C}" sibTransId="{733EBD04-4A34-499A-84E5-BBD94A614CCB}"/>
    <dgm:cxn modelId="{8E86CEFC-110B-4EE2-B7C4-128B5B7B9B1C}" type="presOf" srcId="{B5EB4AAF-5F3A-484A-9965-E304C49D88B2}" destId="{2E9F5240-DCAE-402C-A601-67748610BB84}" srcOrd="1" destOrd="0" presId="urn:microsoft.com/office/officeart/2005/8/layout/radial5"/>
    <dgm:cxn modelId="{3BD3D0DE-88CF-475B-9DFD-A5F173941379}" type="presParOf" srcId="{5CAFB997-86EC-4A95-A71F-48172B53CF0B}" destId="{68A2A6B5-19AC-40C9-9334-0C02388AE0E3}" srcOrd="0" destOrd="0" presId="urn:microsoft.com/office/officeart/2005/8/layout/radial5"/>
    <dgm:cxn modelId="{1567D084-3746-4D75-BF68-88C4994CBB12}" type="presParOf" srcId="{5CAFB997-86EC-4A95-A71F-48172B53CF0B}" destId="{54AB94F6-6CC9-4C3D-93B1-FEF61F508770}" srcOrd="1" destOrd="0" presId="urn:microsoft.com/office/officeart/2005/8/layout/radial5"/>
    <dgm:cxn modelId="{2D5CEEF5-74D0-4895-8128-2AE7FBFC2D5F}" type="presParOf" srcId="{54AB94F6-6CC9-4C3D-93B1-FEF61F508770}" destId="{5585254E-DE97-4C72-B80B-924B649839B1}" srcOrd="0" destOrd="0" presId="urn:microsoft.com/office/officeart/2005/8/layout/radial5"/>
    <dgm:cxn modelId="{4CDB34FE-F2E6-4AF2-801B-F04BA2F05CE5}" type="presParOf" srcId="{5CAFB997-86EC-4A95-A71F-48172B53CF0B}" destId="{7E5BD1FA-F31D-414A-B4F7-2F44244B1CA0}" srcOrd="2" destOrd="0" presId="urn:microsoft.com/office/officeart/2005/8/layout/radial5"/>
    <dgm:cxn modelId="{5D38FBE6-2B81-47BB-8B41-B2C80667FCE1}" type="presParOf" srcId="{5CAFB997-86EC-4A95-A71F-48172B53CF0B}" destId="{3AFC8C49-15F2-40D6-B3B8-78AFFDDE16F3}" srcOrd="3" destOrd="0" presId="urn:microsoft.com/office/officeart/2005/8/layout/radial5"/>
    <dgm:cxn modelId="{4178527E-1C8C-44FE-AE61-DC5CEDA52E40}" type="presParOf" srcId="{3AFC8C49-15F2-40D6-B3B8-78AFFDDE16F3}" destId="{2E9F5240-DCAE-402C-A601-67748610BB84}" srcOrd="0" destOrd="0" presId="urn:microsoft.com/office/officeart/2005/8/layout/radial5"/>
    <dgm:cxn modelId="{A426F589-55F2-4B17-9114-AE7F3274CE76}" type="presParOf" srcId="{5CAFB997-86EC-4A95-A71F-48172B53CF0B}" destId="{42C1C68D-C45A-4A00-AD06-1B4F897FB6DA}" srcOrd="4" destOrd="0" presId="urn:microsoft.com/office/officeart/2005/8/layout/radial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49164-885C-431A-94DE-1D809FF4ED49}">
      <dsp:nvSpPr>
        <dsp:cNvPr id="0" name=""/>
        <dsp:cNvSpPr/>
      </dsp:nvSpPr>
      <dsp:spPr>
        <a:xfrm>
          <a:off x="977" y="736784"/>
          <a:ext cx="1449350" cy="1195410"/>
        </a:xfrm>
        <a:prstGeom prst="roundRect">
          <a:avLst>
            <a:gd name="adj" fmla="val 10000"/>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Positivism</a:t>
          </a:r>
          <a:endParaRPr lang="en-US" sz="1400" kern="1200" dirty="0"/>
        </a:p>
      </dsp:txBody>
      <dsp:txXfrm>
        <a:off x="28487" y="764294"/>
        <a:ext cx="1394330" cy="884231"/>
      </dsp:txXfrm>
    </dsp:sp>
    <dsp:sp modelId="{96154D72-FA44-4B7D-BC61-57E96DAA9183}">
      <dsp:nvSpPr>
        <dsp:cNvPr id="0" name=""/>
        <dsp:cNvSpPr/>
      </dsp:nvSpPr>
      <dsp:spPr>
        <a:xfrm>
          <a:off x="751844" y="792963"/>
          <a:ext cx="1935970" cy="1935970"/>
        </a:xfrm>
        <a:prstGeom prst="leftCircularArrow">
          <a:avLst>
            <a:gd name="adj1" fmla="val 4886"/>
            <a:gd name="adj2" fmla="val 627049"/>
            <a:gd name="adj3" fmla="val 2402560"/>
            <a:gd name="adj4" fmla="val 9024489"/>
            <a:gd name="adj5" fmla="val 57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5B7198DB-56F8-4F61-A776-86DD85F40047}">
      <dsp:nvSpPr>
        <dsp:cNvPr id="0" name=""/>
        <dsp:cNvSpPr/>
      </dsp:nvSpPr>
      <dsp:spPr>
        <a:xfrm>
          <a:off x="323055" y="1676035"/>
          <a:ext cx="1288311" cy="512318"/>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Research Philosophy</a:t>
          </a:r>
          <a:endParaRPr lang="en-US" sz="1600" kern="1200"/>
        </a:p>
      </dsp:txBody>
      <dsp:txXfrm>
        <a:off x="338060" y="1691040"/>
        <a:ext cx="1258301" cy="482308"/>
      </dsp:txXfrm>
    </dsp:sp>
    <dsp:sp modelId="{D3EA5723-54AE-4556-8D00-0133804D153F}">
      <dsp:nvSpPr>
        <dsp:cNvPr id="0" name=""/>
        <dsp:cNvSpPr/>
      </dsp:nvSpPr>
      <dsp:spPr>
        <a:xfrm>
          <a:off x="2061799" y="736784"/>
          <a:ext cx="1449350" cy="1195410"/>
        </a:xfrm>
        <a:prstGeom prst="roundRect">
          <a:avLst>
            <a:gd name="adj" fmla="val 10000"/>
          </a:avLst>
        </a:prstGeom>
        <a:solidFill>
          <a:schemeClr val="lt1">
            <a:alpha val="90000"/>
            <a:hueOff val="0"/>
            <a:satOff val="0"/>
            <a:lumOff val="0"/>
            <a:alphaOff val="0"/>
          </a:schemeClr>
        </a:solidFill>
        <a:ln w="9525" cap="rnd" cmpd="sng" algn="ctr">
          <a:solidFill>
            <a:schemeClr val="accent2">
              <a:hueOff val="338703"/>
              <a:satOff val="-1658"/>
              <a:lumOff val="931"/>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Deductive </a:t>
          </a:r>
        </a:p>
      </dsp:txBody>
      <dsp:txXfrm>
        <a:off x="2089309" y="1020453"/>
        <a:ext cx="1394330" cy="884231"/>
      </dsp:txXfrm>
    </dsp:sp>
    <dsp:sp modelId="{11DEFB83-9D87-4402-AE72-2460F1391330}">
      <dsp:nvSpPr>
        <dsp:cNvPr id="0" name=""/>
        <dsp:cNvSpPr/>
      </dsp:nvSpPr>
      <dsp:spPr>
        <a:xfrm>
          <a:off x="2800588" y="-106826"/>
          <a:ext cx="2121165" cy="2121165"/>
        </a:xfrm>
        <a:prstGeom prst="circularArrow">
          <a:avLst>
            <a:gd name="adj1" fmla="val 4459"/>
            <a:gd name="adj2" fmla="val 566303"/>
            <a:gd name="adj3" fmla="val 19258187"/>
            <a:gd name="adj4" fmla="val 12575511"/>
            <a:gd name="adj5" fmla="val 5203"/>
          </a:avLst>
        </a:prstGeom>
        <a:gradFill rotWithShape="0">
          <a:gsLst>
            <a:gs pos="0">
              <a:schemeClr val="accent2">
                <a:hueOff val="451605"/>
                <a:satOff val="-2211"/>
                <a:lumOff val="1242"/>
                <a:alphaOff val="0"/>
                <a:tint val="98000"/>
                <a:lumMod val="114000"/>
              </a:schemeClr>
            </a:gs>
            <a:gs pos="100000">
              <a:schemeClr val="accent2">
                <a:hueOff val="451605"/>
                <a:satOff val="-2211"/>
                <a:lumOff val="124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9DBCF2BA-D667-4225-AD2C-D7B14824CA04}">
      <dsp:nvSpPr>
        <dsp:cNvPr id="0" name=""/>
        <dsp:cNvSpPr/>
      </dsp:nvSpPr>
      <dsp:spPr>
        <a:xfrm>
          <a:off x="2383877" y="480624"/>
          <a:ext cx="1288311" cy="512318"/>
        </a:xfrm>
        <a:prstGeom prst="roundRect">
          <a:avLst>
            <a:gd name="adj" fmla="val 10000"/>
          </a:avLst>
        </a:prstGeom>
        <a:gradFill rotWithShape="0">
          <a:gsLst>
            <a:gs pos="0">
              <a:schemeClr val="accent2">
                <a:hueOff val="338703"/>
                <a:satOff val="-1658"/>
                <a:lumOff val="931"/>
                <a:alphaOff val="0"/>
                <a:tint val="98000"/>
                <a:lumMod val="114000"/>
              </a:schemeClr>
            </a:gs>
            <a:gs pos="100000">
              <a:schemeClr val="accent2">
                <a:hueOff val="338703"/>
                <a:satOff val="-1658"/>
                <a:lumOff val="931"/>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Research Approach</a:t>
          </a:r>
        </a:p>
      </dsp:txBody>
      <dsp:txXfrm>
        <a:off x="2398882" y="495629"/>
        <a:ext cx="1258301" cy="482308"/>
      </dsp:txXfrm>
    </dsp:sp>
    <dsp:sp modelId="{6BFC521E-0884-4359-A449-1BFFBCABD7FD}">
      <dsp:nvSpPr>
        <dsp:cNvPr id="0" name=""/>
        <dsp:cNvSpPr/>
      </dsp:nvSpPr>
      <dsp:spPr>
        <a:xfrm>
          <a:off x="4122622" y="736784"/>
          <a:ext cx="1449350" cy="1195410"/>
        </a:xfrm>
        <a:prstGeom prst="roundRect">
          <a:avLst>
            <a:gd name="adj" fmla="val 10000"/>
          </a:avLst>
        </a:prstGeom>
        <a:solidFill>
          <a:schemeClr val="lt1">
            <a:alpha val="90000"/>
            <a:hueOff val="0"/>
            <a:satOff val="0"/>
            <a:lumOff val="0"/>
            <a:alphaOff val="0"/>
          </a:schemeClr>
        </a:solidFill>
        <a:ln w="9525" cap="rnd" cmpd="sng" algn="ctr">
          <a:solidFill>
            <a:schemeClr val="accent2">
              <a:hueOff val="677407"/>
              <a:satOff val="-3316"/>
              <a:lumOff val="1862"/>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Systematic Literature Review</a:t>
          </a:r>
        </a:p>
      </dsp:txBody>
      <dsp:txXfrm>
        <a:off x="4150132" y="764294"/>
        <a:ext cx="1394330" cy="884231"/>
      </dsp:txXfrm>
    </dsp:sp>
    <dsp:sp modelId="{F9529C7E-018E-482F-99C1-A5B7EC081DA3}">
      <dsp:nvSpPr>
        <dsp:cNvPr id="0" name=""/>
        <dsp:cNvSpPr/>
      </dsp:nvSpPr>
      <dsp:spPr>
        <a:xfrm>
          <a:off x="4873488" y="792963"/>
          <a:ext cx="1935970" cy="1935970"/>
        </a:xfrm>
        <a:prstGeom prst="leftCircularArrow">
          <a:avLst>
            <a:gd name="adj1" fmla="val 4886"/>
            <a:gd name="adj2" fmla="val 627049"/>
            <a:gd name="adj3" fmla="val 2402560"/>
            <a:gd name="adj4" fmla="val 9024489"/>
            <a:gd name="adj5" fmla="val 5700"/>
          </a:avLst>
        </a:prstGeom>
        <a:gradFill rotWithShape="0">
          <a:gsLst>
            <a:gs pos="0">
              <a:schemeClr val="accent2">
                <a:hueOff val="903209"/>
                <a:satOff val="-4421"/>
                <a:lumOff val="2483"/>
                <a:alphaOff val="0"/>
                <a:tint val="98000"/>
                <a:lumMod val="114000"/>
              </a:schemeClr>
            </a:gs>
            <a:gs pos="100000">
              <a:schemeClr val="accent2">
                <a:hueOff val="903209"/>
                <a:satOff val="-4421"/>
                <a:lumOff val="2483"/>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BD7EA2E9-6BFD-44BB-8432-151D167EC24E}">
      <dsp:nvSpPr>
        <dsp:cNvPr id="0" name=""/>
        <dsp:cNvSpPr/>
      </dsp:nvSpPr>
      <dsp:spPr>
        <a:xfrm>
          <a:off x="4444699" y="1676035"/>
          <a:ext cx="1288311" cy="512318"/>
        </a:xfrm>
        <a:prstGeom prst="roundRect">
          <a:avLst>
            <a:gd name="adj" fmla="val 10000"/>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Research Method</a:t>
          </a:r>
        </a:p>
      </dsp:txBody>
      <dsp:txXfrm>
        <a:off x="4459704" y="1691040"/>
        <a:ext cx="1258301" cy="482308"/>
      </dsp:txXfrm>
    </dsp:sp>
    <dsp:sp modelId="{F4633859-F082-41B1-BCA4-DEC40698648C}">
      <dsp:nvSpPr>
        <dsp:cNvPr id="0" name=""/>
        <dsp:cNvSpPr/>
      </dsp:nvSpPr>
      <dsp:spPr>
        <a:xfrm>
          <a:off x="6183444" y="736784"/>
          <a:ext cx="1449350" cy="1195410"/>
        </a:xfrm>
        <a:prstGeom prst="roundRect">
          <a:avLst>
            <a:gd name="adj" fmla="val 10000"/>
          </a:avLst>
        </a:prstGeom>
        <a:solidFill>
          <a:schemeClr val="lt1">
            <a:alpha val="90000"/>
            <a:hueOff val="0"/>
            <a:satOff val="0"/>
            <a:lumOff val="0"/>
            <a:alphaOff val="0"/>
          </a:schemeClr>
        </a:solidFill>
        <a:ln w="9525" cap="rnd" cmpd="sng" algn="ctr">
          <a:solidFill>
            <a:schemeClr val="accent2">
              <a:hueOff val="1016110"/>
              <a:satOff val="-4974"/>
              <a:lumOff val="2794"/>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t" anchorCtr="0">
          <a:noAutofit/>
        </a:bodyPr>
        <a:lstStyle/>
        <a:p>
          <a:pPr marL="114300" lvl="1" indent="-114300" algn="l" defTabSz="622300">
            <a:lnSpc>
              <a:spcPct val="90000"/>
            </a:lnSpc>
            <a:spcBef>
              <a:spcPct val="0"/>
            </a:spcBef>
            <a:spcAft>
              <a:spcPct val="15000"/>
            </a:spcAft>
            <a:buChar char="•"/>
          </a:pPr>
          <a:r>
            <a:rPr lang="en-US" sz="1400" kern="1200" dirty="0"/>
            <a:t>Secondary Data</a:t>
          </a:r>
          <a:endParaRPr lang="en-GB" sz="1400" kern="1200" dirty="0"/>
        </a:p>
      </dsp:txBody>
      <dsp:txXfrm>
        <a:off x="6210954" y="1020453"/>
        <a:ext cx="1394330" cy="884231"/>
      </dsp:txXfrm>
    </dsp:sp>
    <dsp:sp modelId="{477AE93C-E531-4F24-9C8F-6E984753C37A}">
      <dsp:nvSpPr>
        <dsp:cNvPr id="0" name=""/>
        <dsp:cNvSpPr/>
      </dsp:nvSpPr>
      <dsp:spPr>
        <a:xfrm>
          <a:off x="6922233" y="-106826"/>
          <a:ext cx="2121165" cy="2121165"/>
        </a:xfrm>
        <a:prstGeom prst="circularArrow">
          <a:avLst>
            <a:gd name="adj1" fmla="val 4459"/>
            <a:gd name="adj2" fmla="val 566303"/>
            <a:gd name="adj3" fmla="val 19258187"/>
            <a:gd name="adj4" fmla="val 12575511"/>
            <a:gd name="adj5" fmla="val 5203"/>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5B3E825D-2948-4A30-A22A-C381E1363F10}">
      <dsp:nvSpPr>
        <dsp:cNvPr id="0" name=""/>
        <dsp:cNvSpPr/>
      </dsp:nvSpPr>
      <dsp:spPr>
        <a:xfrm>
          <a:off x="6505521" y="480624"/>
          <a:ext cx="1288311" cy="512318"/>
        </a:xfrm>
        <a:prstGeom prst="roundRect">
          <a:avLst>
            <a:gd name="adj" fmla="val 10000"/>
          </a:avLst>
        </a:prstGeom>
        <a:gradFill rotWithShape="0">
          <a:gsLst>
            <a:gs pos="0">
              <a:schemeClr val="accent2">
                <a:hueOff val="1016110"/>
                <a:satOff val="-4974"/>
                <a:lumOff val="2794"/>
                <a:alphaOff val="0"/>
                <a:tint val="98000"/>
                <a:lumMod val="114000"/>
              </a:schemeClr>
            </a:gs>
            <a:gs pos="100000">
              <a:schemeClr val="accent2">
                <a:hueOff val="1016110"/>
                <a:satOff val="-4974"/>
                <a:lumOff val="2794"/>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kern="1200" dirty="0"/>
            <a:t>Data Type</a:t>
          </a:r>
          <a:endParaRPr lang="en-GB" sz="1600" kern="1200" dirty="0"/>
        </a:p>
      </dsp:txBody>
      <dsp:txXfrm>
        <a:off x="6520526" y="495629"/>
        <a:ext cx="1258301" cy="482308"/>
      </dsp:txXfrm>
    </dsp:sp>
    <dsp:sp modelId="{1D71E794-B3A3-486F-9322-A06B3CABE525}">
      <dsp:nvSpPr>
        <dsp:cNvPr id="0" name=""/>
        <dsp:cNvSpPr/>
      </dsp:nvSpPr>
      <dsp:spPr>
        <a:xfrm>
          <a:off x="8244266" y="736784"/>
          <a:ext cx="1449350" cy="1195410"/>
        </a:xfrm>
        <a:prstGeom prst="roundRect">
          <a:avLst>
            <a:gd name="adj" fmla="val 10000"/>
          </a:avLst>
        </a:prstGeom>
        <a:solidFill>
          <a:schemeClr val="lt1">
            <a:alpha val="90000"/>
            <a:hueOff val="0"/>
            <a:satOff val="0"/>
            <a:lumOff val="0"/>
            <a:alphaOff val="0"/>
          </a:schemeClr>
        </a:soli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26670" tIns="26670" rIns="26670" bIns="26670" numCol="1" spcCol="1270" anchor="t" anchorCtr="0">
          <a:noAutofit/>
        </a:bodyPr>
        <a:lstStyle/>
        <a:p>
          <a:pPr marL="114300" lvl="1" indent="-114300" algn="l" defTabSz="622300">
            <a:lnSpc>
              <a:spcPct val="90000"/>
            </a:lnSpc>
            <a:spcBef>
              <a:spcPct val="0"/>
            </a:spcBef>
            <a:spcAft>
              <a:spcPct val="15000"/>
            </a:spcAft>
            <a:buChar char="•"/>
          </a:pPr>
          <a:r>
            <a:rPr lang="en-US" sz="1400" kern="1200" dirty="0"/>
            <a:t>Non Random</a:t>
          </a:r>
          <a:endParaRPr lang="en-GB" sz="1400" kern="1200" dirty="0"/>
        </a:p>
        <a:p>
          <a:pPr marL="114300" lvl="1" indent="-114300" algn="l" defTabSz="622300">
            <a:lnSpc>
              <a:spcPct val="90000"/>
            </a:lnSpc>
            <a:spcBef>
              <a:spcPct val="0"/>
            </a:spcBef>
            <a:spcAft>
              <a:spcPct val="15000"/>
            </a:spcAft>
            <a:buChar char="•"/>
          </a:pPr>
          <a:r>
            <a:rPr lang="en-US" sz="1400" kern="1200" dirty="0"/>
            <a:t>5 Sample Journals</a:t>
          </a:r>
          <a:endParaRPr lang="en-GB" sz="1400" kern="1200" dirty="0"/>
        </a:p>
      </dsp:txBody>
      <dsp:txXfrm>
        <a:off x="8271776" y="764294"/>
        <a:ext cx="1394330" cy="884231"/>
      </dsp:txXfrm>
    </dsp:sp>
    <dsp:sp modelId="{257C20DD-CE1F-4686-9B51-CFDDF3CF8026}">
      <dsp:nvSpPr>
        <dsp:cNvPr id="0" name=""/>
        <dsp:cNvSpPr/>
      </dsp:nvSpPr>
      <dsp:spPr>
        <a:xfrm>
          <a:off x="8566344" y="1676035"/>
          <a:ext cx="1288311" cy="512318"/>
        </a:xfrm>
        <a:prstGeom prst="roundRect">
          <a:avLst>
            <a:gd name="adj" fmla="val 10000"/>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US" sz="1600" kern="1200" dirty="0"/>
            <a:t>Sampling Method</a:t>
          </a:r>
          <a:endParaRPr lang="en-GB" sz="1600" kern="1200" dirty="0"/>
        </a:p>
      </dsp:txBody>
      <dsp:txXfrm>
        <a:off x="8581349" y="1691040"/>
        <a:ext cx="1258301" cy="482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903BE-DDD3-401D-88B7-B5FC851CB02C}">
      <dsp:nvSpPr>
        <dsp:cNvPr id="0" name=""/>
        <dsp:cNvSpPr/>
      </dsp:nvSpPr>
      <dsp:spPr>
        <a:xfrm>
          <a:off x="1231566" y="1980"/>
          <a:ext cx="2387917" cy="143275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Self-Management of Smoking Cessation</a:t>
          </a:r>
        </a:p>
      </dsp:txBody>
      <dsp:txXfrm>
        <a:off x="1231566" y="1980"/>
        <a:ext cx="2387917" cy="1432750"/>
      </dsp:txXfrm>
    </dsp:sp>
    <dsp:sp modelId="{608978D2-93E8-45DC-90EB-A611F3F49747}">
      <dsp:nvSpPr>
        <dsp:cNvPr id="0" name=""/>
        <dsp:cNvSpPr/>
      </dsp:nvSpPr>
      <dsp:spPr>
        <a:xfrm>
          <a:off x="3858275" y="1980"/>
          <a:ext cx="2387917" cy="143275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Focusing on Cold Turkey Method to Quit Smoking at a Certain Day for good</a:t>
          </a:r>
        </a:p>
      </dsp:txBody>
      <dsp:txXfrm>
        <a:off x="3858275" y="1980"/>
        <a:ext cx="2387917" cy="1432750"/>
      </dsp:txXfrm>
    </dsp:sp>
    <dsp:sp modelId="{D878260B-C0CC-4A10-ADB7-F88E8601E54A}">
      <dsp:nvSpPr>
        <dsp:cNvPr id="0" name=""/>
        <dsp:cNvSpPr/>
      </dsp:nvSpPr>
      <dsp:spPr>
        <a:xfrm>
          <a:off x="1231566" y="1673523"/>
          <a:ext cx="2387917" cy="143275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Engaging with Cessation Programs to Solve the Issue Through Individualistic Plans</a:t>
          </a:r>
        </a:p>
      </dsp:txBody>
      <dsp:txXfrm>
        <a:off x="1231566" y="1673523"/>
        <a:ext cx="2387917" cy="1432750"/>
      </dsp:txXfrm>
    </dsp:sp>
    <dsp:sp modelId="{74FC3FD8-36EF-446E-9940-78307FDF39AF}">
      <dsp:nvSpPr>
        <dsp:cNvPr id="0" name=""/>
        <dsp:cNvSpPr/>
      </dsp:nvSpPr>
      <dsp:spPr>
        <a:xfrm>
          <a:off x="3858275" y="1673523"/>
          <a:ext cx="2387917" cy="143275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Using Tamper Method to constantly reducing smoking to a point of completely Quitting it</a:t>
          </a:r>
        </a:p>
      </dsp:txBody>
      <dsp:txXfrm>
        <a:off x="3858275" y="1673523"/>
        <a:ext cx="2387917" cy="1432750"/>
      </dsp:txXfrm>
    </dsp:sp>
    <dsp:sp modelId="{6801AD0E-16E1-4641-ACCB-FDD5B02B8604}">
      <dsp:nvSpPr>
        <dsp:cNvPr id="0" name=""/>
        <dsp:cNvSpPr/>
      </dsp:nvSpPr>
      <dsp:spPr>
        <a:xfrm>
          <a:off x="2544921" y="3345065"/>
          <a:ext cx="2387917" cy="143275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Medical Support and Doctors Help can Also Assist in Smoking Cessation Largely.</a:t>
          </a:r>
        </a:p>
      </dsp:txBody>
      <dsp:txXfrm>
        <a:off x="2544921" y="3345065"/>
        <a:ext cx="2387917" cy="14327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42183-EDEB-4504-9DED-C167C0C09BE5}">
      <dsp:nvSpPr>
        <dsp:cNvPr id="0" name=""/>
        <dsp:cNvSpPr/>
      </dsp:nvSpPr>
      <dsp:spPr>
        <a:xfrm>
          <a:off x="994118" y="516886"/>
          <a:ext cx="3456598" cy="3456598"/>
        </a:xfrm>
        <a:prstGeom prst="blockArc">
          <a:avLst>
            <a:gd name="adj1" fmla="val 9000000"/>
            <a:gd name="adj2" fmla="val 16200000"/>
            <a:gd name="adj3" fmla="val 4636"/>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570363-3D03-4A41-9F07-77A5BF829A35}">
      <dsp:nvSpPr>
        <dsp:cNvPr id="0" name=""/>
        <dsp:cNvSpPr/>
      </dsp:nvSpPr>
      <dsp:spPr>
        <a:xfrm>
          <a:off x="994118" y="516886"/>
          <a:ext cx="3456598" cy="3456598"/>
        </a:xfrm>
        <a:prstGeom prst="blockArc">
          <a:avLst>
            <a:gd name="adj1" fmla="val 1800000"/>
            <a:gd name="adj2" fmla="val 9000000"/>
            <a:gd name="adj3" fmla="val 4636"/>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E7E7C8-7141-47B1-B28B-142D03061856}">
      <dsp:nvSpPr>
        <dsp:cNvPr id="0" name=""/>
        <dsp:cNvSpPr/>
      </dsp:nvSpPr>
      <dsp:spPr>
        <a:xfrm>
          <a:off x="994118" y="516886"/>
          <a:ext cx="3456598" cy="3456598"/>
        </a:xfrm>
        <a:prstGeom prst="blockArc">
          <a:avLst>
            <a:gd name="adj1" fmla="val 16200000"/>
            <a:gd name="adj2" fmla="val 1800000"/>
            <a:gd name="adj3" fmla="val 4636"/>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EAE1AAE-2B12-4403-AD14-4776D7A82B17}">
      <dsp:nvSpPr>
        <dsp:cNvPr id="0" name=""/>
        <dsp:cNvSpPr/>
      </dsp:nvSpPr>
      <dsp:spPr>
        <a:xfrm>
          <a:off x="1927493" y="1450260"/>
          <a:ext cx="1589849" cy="1589849"/>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dirty="0"/>
            <a:t>Strengths</a:t>
          </a:r>
        </a:p>
      </dsp:txBody>
      <dsp:txXfrm>
        <a:off x="2160321" y="1683088"/>
        <a:ext cx="1124193" cy="1124193"/>
      </dsp:txXfrm>
    </dsp:sp>
    <dsp:sp modelId="{8BF19D31-9C29-493A-8B48-A4528CCAB574}">
      <dsp:nvSpPr>
        <dsp:cNvPr id="0" name=""/>
        <dsp:cNvSpPr/>
      </dsp:nvSpPr>
      <dsp:spPr>
        <a:xfrm>
          <a:off x="2165970" y="503"/>
          <a:ext cx="1112894" cy="11128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Vast Amount of Data </a:t>
          </a:r>
        </a:p>
      </dsp:txBody>
      <dsp:txXfrm>
        <a:off x="2328950" y="163483"/>
        <a:ext cx="786934" cy="786934"/>
      </dsp:txXfrm>
    </dsp:sp>
    <dsp:sp modelId="{0C4BF5A3-B717-456D-A8A5-B4AC83DB4457}">
      <dsp:nvSpPr>
        <dsp:cNvPr id="0" name=""/>
        <dsp:cNvSpPr/>
      </dsp:nvSpPr>
      <dsp:spPr>
        <a:xfrm>
          <a:off x="3628024" y="2532855"/>
          <a:ext cx="1112894" cy="11128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Limited Resource Required</a:t>
          </a:r>
        </a:p>
      </dsp:txBody>
      <dsp:txXfrm>
        <a:off x="3791004" y="2695835"/>
        <a:ext cx="786934" cy="786934"/>
      </dsp:txXfrm>
    </dsp:sp>
    <dsp:sp modelId="{DBA3433B-94CF-4249-94BD-4AC7921265E7}">
      <dsp:nvSpPr>
        <dsp:cNvPr id="0" name=""/>
        <dsp:cNvSpPr/>
      </dsp:nvSpPr>
      <dsp:spPr>
        <a:xfrm>
          <a:off x="703916" y="2532855"/>
          <a:ext cx="1112894" cy="111289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Increased Amount of Analysis</a:t>
          </a:r>
        </a:p>
      </dsp:txBody>
      <dsp:txXfrm>
        <a:off x="866896" y="2695835"/>
        <a:ext cx="786934" cy="7869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2A6B5-19AC-40C9-9334-0C02388AE0E3}">
      <dsp:nvSpPr>
        <dsp:cNvPr id="0" name=""/>
        <dsp:cNvSpPr/>
      </dsp:nvSpPr>
      <dsp:spPr>
        <a:xfrm>
          <a:off x="1288470" y="1419439"/>
          <a:ext cx="1653746" cy="1382673"/>
        </a:xfrm>
        <a:prstGeom prst="ellipse">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Weaknesses and Limitations</a:t>
          </a:r>
        </a:p>
      </dsp:txBody>
      <dsp:txXfrm>
        <a:off x="1530655" y="1621927"/>
        <a:ext cx="1169376" cy="977697"/>
      </dsp:txXfrm>
    </dsp:sp>
    <dsp:sp modelId="{54AB94F6-6CC9-4C3D-93B1-FEF61F508770}">
      <dsp:nvSpPr>
        <dsp:cNvPr id="0" name=""/>
        <dsp:cNvSpPr/>
      </dsp:nvSpPr>
      <dsp:spPr>
        <a:xfrm rot="16200000">
          <a:off x="2070201" y="1148236"/>
          <a:ext cx="90285" cy="377167"/>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2083744" y="1237212"/>
        <a:ext cx="63200" cy="226301"/>
      </dsp:txXfrm>
    </dsp:sp>
    <dsp:sp modelId="{7E5BD1FA-F31D-414A-B4F7-2F44244B1CA0}">
      <dsp:nvSpPr>
        <dsp:cNvPr id="0" name=""/>
        <dsp:cNvSpPr/>
      </dsp:nvSpPr>
      <dsp:spPr>
        <a:xfrm>
          <a:off x="1288470" y="-133583"/>
          <a:ext cx="1653746" cy="1382673"/>
        </a:xfrm>
        <a:prstGeom prst="ellipse">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Old Data </a:t>
          </a:r>
        </a:p>
      </dsp:txBody>
      <dsp:txXfrm>
        <a:off x="1530655" y="68905"/>
        <a:ext cx="1169376" cy="977697"/>
      </dsp:txXfrm>
    </dsp:sp>
    <dsp:sp modelId="{3AFC8C49-15F2-40D6-B3B8-78AFFDDE16F3}">
      <dsp:nvSpPr>
        <dsp:cNvPr id="0" name=""/>
        <dsp:cNvSpPr/>
      </dsp:nvSpPr>
      <dsp:spPr>
        <a:xfrm rot="5400000">
          <a:off x="2070201" y="2696148"/>
          <a:ext cx="90285" cy="377167"/>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2083744" y="2758039"/>
        <a:ext cx="63200" cy="226301"/>
      </dsp:txXfrm>
    </dsp:sp>
    <dsp:sp modelId="{42C1C68D-C45A-4A00-AD06-1B4F897FB6DA}">
      <dsp:nvSpPr>
        <dsp:cNvPr id="0" name=""/>
        <dsp:cNvSpPr/>
      </dsp:nvSpPr>
      <dsp:spPr>
        <a:xfrm>
          <a:off x="1288470" y="2972462"/>
          <a:ext cx="1653746" cy="1382673"/>
        </a:xfrm>
        <a:prstGeom prst="ellipse">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Not Purely Targeted Population</a:t>
          </a:r>
        </a:p>
      </dsp:txBody>
      <dsp:txXfrm>
        <a:off x="1530655" y="3174950"/>
        <a:ext cx="1169376" cy="977697"/>
      </dsp:txXfrm>
    </dsp:sp>
  </dsp:spTree>
</dsp:drawing>
</file>

<file path=ppt/diagrams/layout1.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101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5">
  <dgm:title val=""/>
  <dgm:desc val=""/>
  <dgm:catLst>
    <dgm:cat type="relationship" pri="106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77C464-4DA0-40A3-A2D2-E90BE4030313}" type="datetimeFigureOut">
              <a:rPr lang="en-GB" smtClean="0"/>
              <a:t>16/04/2023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234DB2-5DD3-4687-A41D-89DC16068A7E}" type="slidenum">
              <a:rPr lang="en-GB" smtClean="0"/>
              <a:t>‹#›</a:t>
            </a:fld>
            <a:endParaRPr lang="en-GB"/>
          </a:p>
        </p:txBody>
      </p:sp>
    </p:spTree>
    <p:extLst>
      <p:ext uri="{BB962C8B-B14F-4D97-AF65-F5344CB8AC3E}">
        <p14:creationId xmlns:p14="http://schemas.microsoft.com/office/powerpoint/2010/main" val="19390408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Smoking cessation has become a serious issue in modern times as researchers have identified it to be a crisis developer. This issue can be resolved in different way and the study has shown that smoking cessation can be compromised through a strategic means.  </a:t>
            </a:r>
            <a:endParaRPr lang="en-GB" dirty="0"/>
          </a:p>
          <a:p>
            <a:r>
              <a:rPr lang="en-GB" sz="1200" b="1" kern="1200" dirty="0">
                <a:solidFill>
                  <a:schemeClr val="tx1"/>
                </a:solidFill>
                <a:effectLst/>
                <a:latin typeface="+mn-lt"/>
                <a:ea typeface="+mn-ea"/>
                <a:cs typeface="+mn-cs"/>
              </a:rPr>
              <a:t>Research Aim </a:t>
            </a:r>
          </a:p>
          <a:p>
            <a:r>
              <a:rPr lang="en-GB" sz="1200" kern="1200" dirty="0">
                <a:solidFill>
                  <a:schemeClr val="tx1"/>
                </a:solidFill>
                <a:effectLst/>
                <a:latin typeface="+mn-lt"/>
                <a:ea typeface="+mn-ea"/>
                <a:cs typeface="+mn-cs"/>
              </a:rPr>
              <a:t>This study has aimed to discover the approaches to inhibit smoking cessation in young adults in the UK.</a:t>
            </a:r>
          </a:p>
          <a:p>
            <a:r>
              <a:rPr lang="en-GB" sz="1200" b="1" kern="1200" dirty="0">
                <a:solidFill>
                  <a:schemeClr val="tx1"/>
                </a:solidFill>
                <a:effectLst/>
                <a:latin typeface="+mn-lt"/>
                <a:ea typeface="+mn-ea"/>
                <a:cs typeface="+mn-cs"/>
              </a:rPr>
              <a:t>Research Objectives </a:t>
            </a:r>
          </a:p>
          <a:p>
            <a:r>
              <a:rPr lang="en-GB" sz="1200" kern="1200" dirty="0">
                <a:solidFill>
                  <a:schemeClr val="tx1"/>
                </a:solidFill>
                <a:effectLst/>
                <a:latin typeface="+mn-lt"/>
                <a:ea typeface="+mn-ea"/>
                <a:cs typeface="+mn-cs"/>
              </a:rPr>
              <a:t>The objective of the study had been-</a:t>
            </a:r>
          </a:p>
          <a:p>
            <a:pPr lvl="0"/>
            <a:r>
              <a:rPr lang="en-GB" sz="1200" kern="1200" dirty="0">
                <a:solidFill>
                  <a:schemeClr val="tx1"/>
                </a:solidFill>
                <a:effectLst/>
                <a:latin typeface="+mn-lt"/>
                <a:ea typeface="+mn-ea"/>
                <a:cs typeface="+mn-cs"/>
              </a:rPr>
              <a:t>To identify the effectiveness of smoking cessation in young adults </a:t>
            </a:r>
          </a:p>
          <a:p>
            <a:pPr lvl="0"/>
            <a:r>
              <a:rPr lang="en-GB" sz="1200" kern="1200" dirty="0">
                <a:solidFill>
                  <a:schemeClr val="tx1"/>
                </a:solidFill>
                <a:effectLst/>
                <a:latin typeface="+mn-lt"/>
                <a:ea typeface="+mn-ea"/>
                <a:cs typeface="+mn-cs"/>
              </a:rPr>
              <a:t>To assess the approaches taken to prevent smoking cessation in young adults in the UK</a:t>
            </a:r>
          </a:p>
          <a:p>
            <a:pPr lvl="0"/>
            <a:r>
              <a:rPr lang="en-GB" sz="1200" kern="1200" dirty="0">
                <a:solidFill>
                  <a:schemeClr val="tx1"/>
                </a:solidFill>
                <a:effectLst/>
                <a:latin typeface="+mn-lt"/>
                <a:ea typeface="+mn-ea"/>
                <a:cs typeface="+mn-cs"/>
              </a:rPr>
              <a:t>To evaluate the effective way to prevent smoking cessation in young adults in the UK</a:t>
            </a:r>
          </a:p>
          <a:p>
            <a:pPr lvl="0"/>
            <a:r>
              <a:rPr lang="en-GB" sz="1200" kern="1200" dirty="0">
                <a:solidFill>
                  <a:schemeClr val="tx1"/>
                </a:solidFill>
                <a:effectLst/>
                <a:latin typeface="+mn-lt"/>
                <a:ea typeface="+mn-ea"/>
                <a:cs typeface="+mn-cs"/>
              </a:rPr>
              <a:t>To recommend the development programs for preventing smoking cessation in young adults in the UK</a:t>
            </a:r>
          </a:p>
          <a:p>
            <a:endParaRPr lang="en-GB" dirty="0"/>
          </a:p>
        </p:txBody>
      </p:sp>
      <p:sp>
        <p:nvSpPr>
          <p:cNvPr id="4" name="Slide Number Placeholder 3"/>
          <p:cNvSpPr>
            <a:spLocks noGrp="1"/>
          </p:cNvSpPr>
          <p:nvPr>
            <p:ph type="sldNum" sz="quarter" idx="10"/>
          </p:nvPr>
        </p:nvSpPr>
        <p:spPr/>
        <p:txBody>
          <a:bodyPr/>
          <a:lstStyle/>
          <a:p>
            <a:fld id="{5C234DB2-5DD3-4687-A41D-89DC16068A7E}" type="slidenum">
              <a:rPr lang="en-GB" smtClean="0"/>
              <a:t>2</a:t>
            </a:fld>
            <a:endParaRPr lang="en-GB"/>
          </a:p>
        </p:txBody>
      </p:sp>
    </p:spTree>
    <p:extLst>
      <p:ext uri="{BB962C8B-B14F-4D97-AF65-F5344CB8AC3E}">
        <p14:creationId xmlns:p14="http://schemas.microsoft.com/office/powerpoint/2010/main" val="1880340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Research Philosophy </a:t>
            </a:r>
          </a:p>
          <a:p>
            <a:r>
              <a:rPr lang="en-GB" sz="1200" kern="1200" dirty="0">
                <a:solidFill>
                  <a:schemeClr val="tx1"/>
                </a:solidFill>
                <a:effectLst/>
                <a:latin typeface="+mn-lt"/>
                <a:ea typeface="+mn-ea"/>
                <a:cs typeface="+mn-cs"/>
              </a:rPr>
              <a:t>Research philosophy is the study of the theoretical planning and strategic formation of a study (</a:t>
            </a:r>
            <a:r>
              <a:rPr lang="en-GB" sz="1200" kern="1200" dirty="0" err="1">
                <a:solidFill>
                  <a:schemeClr val="tx1"/>
                </a:solidFill>
                <a:effectLst/>
                <a:latin typeface="+mn-lt"/>
                <a:ea typeface="+mn-ea"/>
                <a:cs typeface="+mn-cs"/>
              </a:rPr>
              <a:t>Nunan</a:t>
            </a:r>
            <a:r>
              <a:rPr lang="en-GB" sz="1200" kern="1200" dirty="0">
                <a:solidFill>
                  <a:schemeClr val="tx1"/>
                </a:solidFill>
                <a:effectLst/>
                <a:latin typeface="+mn-lt"/>
                <a:ea typeface="+mn-ea"/>
                <a:cs typeface="+mn-cs"/>
              </a:rPr>
              <a:t> et al., 2020). In this study, the research has intended to use positivist research philosophy which deals with the knowledge of the truth. In this study, the positivism philosophy has helped to identify the truth about the best possible way to deal with smoking cessation for young adults in the UK. Moreover, interpretivism, which focuses on the subjective factor would not have been appropriate to evaluate and differentiate the best way to implement smoking cessation programs. </a:t>
            </a:r>
          </a:p>
          <a:p>
            <a:r>
              <a:rPr lang="en-GB" sz="1200" b="1" kern="1200" dirty="0">
                <a:solidFill>
                  <a:schemeClr val="tx1"/>
                </a:solidFill>
                <a:effectLst/>
                <a:latin typeface="+mn-lt"/>
                <a:ea typeface="+mn-ea"/>
                <a:cs typeface="+mn-cs"/>
              </a:rPr>
              <a:t>Research Approach </a:t>
            </a:r>
          </a:p>
          <a:p>
            <a:r>
              <a:rPr lang="en-GB" sz="1200" kern="1200" dirty="0">
                <a:solidFill>
                  <a:schemeClr val="tx1"/>
                </a:solidFill>
                <a:effectLst/>
                <a:latin typeface="+mn-lt"/>
                <a:ea typeface="+mn-ea"/>
                <a:cs typeface="+mn-cs"/>
              </a:rPr>
              <a:t>The research approach is the structural matter in which research is formed (</a:t>
            </a:r>
            <a:r>
              <a:rPr lang="en-GB" sz="1200" kern="1200" dirty="0" err="1">
                <a:solidFill>
                  <a:schemeClr val="tx1"/>
                </a:solidFill>
                <a:effectLst/>
                <a:latin typeface="+mn-lt"/>
                <a:ea typeface="+mn-ea"/>
                <a:cs typeface="+mn-cs"/>
              </a:rPr>
              <a:t>Klarmann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Feurer</a:t>
            </a:r>
            <a:r>
              <a:rPr lang="en-GB" sz="1200" kern="1200" dirty="0">
                <a:solidFill>
                  <a:schemeClr val="tx1"/>
                </a:solidFill>
                <a:effectLst/>
                <a:latin typeface="+mn-lt"/>
                <a:ea typeface="+mn-ea"/>
                <a:cs typeface="+mn-cs"/>
              </a:rPr>
              <a:t>, 2018). This study has intended the use a deductive approach where data from this study has been evaluated based on the previously analysed spectrums. This study has independently collected data that has been evaluated and compared with existing theories and literature articles to prove its authenticity. Moreover, an inductive approach, in this case, would not have been possible for the huge complexity and different patterns of problems. </a:t>
            </a:r>
          </a:p>
          <a:p>
            <a:r>
              <a:rPr lang="en-GB" sz="1200" b="1" kern="1200" dirty="0">
                <a:solidFill>
                  <a:schemeClr val="tx1"/>
                </a:solidFill>
                <a:effectLst/>
                <a:latin typeface="+mn-lt"/>
                <a:ea typeface="+mn-ea"/>
                <a:cs typeface="+mn-cs"/>
              </a:rPr>
              <a:t>Research Methods </a:t>
            </a:r>
          </a:p>
          <a:p>
            <a:r>
              <a:rPr lang="en-GB" sz="1200" kern="1200" dirty="0">
                <a:solidFill>
                  <a:schemeClr val="tx1"/>
                </a:solidFill>
                <a:effectLst/>
                <a:latin typeface="+mn-lt"/>
                <a:ea typeface="+mn-ea"/>
                <a:cs typeface="+mn-cs"/>
              </a:rPr>
              <a:t>In the process of completing a study, it is essential to understand the best-suited method that the study can go through (Kumar et al., 2019). In this study, the focus on systematic literature review has been focused on where data from different secondary journal articles have been used. The study has ensured that a proper analysis of the data can be made and for that purpose, the study has collected journal articles and evaluated them in a way that helps the study to reach its conclusion.  Moreover, a primary research method would not have been sufficient in this case as primary research requires much large amount of data which eventually requires a lot of resources. For that reason, the use of secondary journal articles would be effective in providing knowledge regarding the best methods of smoking cessation. </a:t>
            </a:r>
          </a:p>
          <a:p>
            <a:r>
              <a:rPr lang="en-GB" sz="1200" b="1" kern="1200" dirty="0">
                <a:solidFill>
                  <a:schemeClr val="tx1"/>
                </a:solidFill>
                <a:effectLst/>
                <a:latin typeface="+mn-lt"/>
                <a:ea typeface="+mn-ea"/>
                <a:cs typeface="+mn-cs"/>
              </a:rPr>
              <a:t>Sampling Strategy</a:t>
            </a:r>
          </a:p>
          <a:p>
            <a:r>
              <a:rPr lang="en-GB" sz="1200" kern="1200" dirty="0">
                <a:solidFill>
                  <a:schemeClr val="tx1"/>
                </a:solidFill>
                <a:effectLst/>
                <a:latin typeface="+mn-lt"/>
                <a:ea typeface="+mn-ea"/>
                <a:cs typeface="+mn-cs"/>
              </a:rPr>
              <a:t>In this study, the most critical element that was evident was the selection of sampling strategy and the optimum sampling planning. Sampling can be done using random and non-random techniques where different elements are taken into consideration (Saunders et al., 2016). This study has focused on evaluating the non-random sampling techniques to select those five articles that provide much detail and have a direct impact on this study’s outcomes. Moreover, this study had a huge sampling error problem and that has been avoided through the implementation of the non-random sampling method.</a:t>
            </a:r>
          </a:p>
        </p:txBody>
      </p:sp>
      <p:sp>
        <p:nvSpPr>
          <p:cNvPr id="4" name="Slide Number Placeholder 3"/>
          <p:cNvSpPr>
            <a:spLocks noGrp="1"/>
          </p:cNvSpPr>
          <p:nvPr>
            <p:ph type="sldNum" sz="quarter" idx="5"/>
          </p:nvPr>
        </p:nvSpPr>
        <p:spPr/>
        <p:txBody>
          <a:bodyPr/>
          <a:lstStyle/>
          <a:p>
            <a:fld id="{5C234DB2-5DD3-4687-A41D-89DC16068A7E}" type="slidenum">
              <a:rPr lang="en-GB" smtClean="0"/>
              <a:t>3</a:t>
            </a:fld>
            <a:endParaRPr lang="en-GB"/>
          </a:p>
        </p:txBody>
      </p:sp>
    </p:spTree>
    <p:extLst>
      <p:ext uri="{BB962C8B-B14F-4D97-AF65-F5344CB8AC3E}">
        <p14:creationId xmlns:p14="http://schemas.microsoft.com/office/powerpoint/2010/main" val="1560075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Keywords: Smoking Cessation, Young Adults, UK Smoking Cessation Programs, Effectiveness of Smoking Cessation Programs</a:t>
            </a:r>
          </a:p>
          <a:p>
            <a:r>
              <a:rPr lang="en-US" dirty="0"/>
              <a:t>Database(s): Google Scholar, </a:t>
            </a:r>
            <a:r>
              <a:rPr lang="en-US" dirty="0" err="1"/>
              <a:t>ResearchGate</a:t>
            </a:r>
            <a:r>
              <a:rPr lang="en-US" dirty="0"/>
              <a:t> and Emerald Research. </a:t>
            </a:r>
          </a:p>
          <a:p>
            <a:r>
              <a:rPr lang="en-US" dirty="0"/>
              <a:t>Inclusion Criteria: Published After 2010, English Language Research, Primary Data Collection Method Used and Legal Source. </a:t>
            </a:r>
          </a:p>
          <a:p>
            <a:r>
              <a:rPr lang="en-US" dirty="0"/>
              <a:t>Exclusion Criteria: Written on Teenagers and Written for Outside UK population only. </a:t>
            </a:r>
            <a:endParaRPr lang="en-GB" dirty="0"/>
          </a:p>
          <a:p>
            <a:endParaRPr lang="en-GB" dirty="0"/>
          </a:p>
        </p:txBody>
      </p:sp>
      <p:sp>
        <p:nvSpPr>
          <p:cNvPr id="4" name="Slide Number Placeholder 3"/>
          <p:cNvSpPr>
            <a:spLocks noGrp="1"/>
          </p:cNvSpPr>
          <p:nvPr>
            <p:ph type="sldNum" sz="quarter" idx="10"/>
          </p:nvPr>
        </p:nvSpPr>
        <p:spPr/>
        <p:txBody>
          <a:bodyPr/>
          <a:lstStyle/>
          <a:p>
            <a:fld id="{5C234DB2-5DD3-4687-A41D-89DC16068A7E}" type="slidenum">
              <a:rPr lang="en-GB" smtClean="0"/>
              <a:t>4</a:t>
            </a:fld>
            <a:endParaRPr lang="en-GB"/>
          </a:p>
        </p:txBody>
      </p:sp>
    </p:spTree>
    <p:extLst>
      <p:ext uri="{BB962C8B-B14F-4D97-AF65-F5344CB8AC3E}">
        <p14:creationId xmlns:p14="http://schemas.microsoft.com/office/powerpoint/2010/main" val="1278529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auto" latinLnBrk="0" hangingPunct="1"/>
            <a:r>
              <a:rPr lang="en-GB" sz="1200" b="0" i="0" u="none" strike="noStrike" kern="1200" dirty="0">
                <a:solidFill>
                  <a:schemeClr val="tx1"/>
                </a:solidFill>
                <a:effectLst/>
                <a:latin typeface="+mn-lt"/>
                <a:ea typeface="+mn-ea"/>
                <a:cs typeface="+mn-cs"/>
              </a:rPr>
              <a:t>Behavioural techniques can be an effective way to solve the problem of smoking in different cases. In this way, self-managed programs can be used to change certain behaviours and make proper changes so that smoking habits become obsolete. Moreover, using the self-management program, one can learn about one problem and weaknesses about own self and change the attitudes and behaviours accordingly. </a:t>
            </a:r>
          </a:p>
          <a:p>
            <a:pPr rtl="0" eaLnBrk="1" fontAlgn="auto" latinLnBrk="0" hangingPunct="1"/>
            <a:r>
              <a:rPr lang="en-GB" sz="1200" b="0" i="0" u="none" strike="noStrike" kern="1200" dirty="0">
                <a:solidFill>
                  <a:schemeClr val="tx1"/>
                </a:solidFill>
                <a:effectLst/>
                <a:latin typeface="+mn-lt"/>
                <a:ea typeface="+mn-ea"/>
                <a:cs typeface="+mn-cs"/>
              </a:rPr>
              <a:t>The use of smoking cessation programs can be the ideal way to strategically get rid of the smoking habit for good. In this way, an individual can slowly get rid of the habit and infuse a proper and healthy lifestyle in a much more effective way. Moreover, this method allows an individual to learn about the benefits of a smoking-free lifestyle while increasing the healthiness that one has. </a:t>
            </a:r>
            <a:r>
              <a:rPr lang="en-GB" sz="1200" b="1" i="0" u="none" strike="noStrike" kern="1200" dirty="0">
                <a:solidFill>
                  <a:schemeClr val="tx1"/>
                </a:solidFill>
                <a:effectLst/>
                <a:latin typeface="+mn-lt"/>
                <a:ea typeface="+mn-ea"/>
                <a:cs typeface="+mn-cs"/>
              </a:rPr>
              <a:t> </a:t>
            </a:r>
            <a:endParaRPr lang="en-GB" sz="1200" b="0" i="0" u="none" strike="noStrike" kern="1200" dirty="0">
              <a:solidFill>
                <a:schemeClr val="tx1"/>
              </a:solidFill>
              <a:effectLst/>
              <a:latin typeface="+mn-lt"/>
              <a:ea typeface="+mn-ea"/>
              <a:cs typeface="+mn-cs"/>
            </a:endParaRPr>
          </a:p>
          <a:p>
            <a:pPr rtl="0" eaLnBrk="1" fontAlgn="auto" latinLnBrk="0" hangingPunct="1"/>
            <a:r>
              <a:rPr lang="en-GB" sz="1200" b="0" i="0" u="none" strike="noStrike" kern="1200" dirty="0">
                <a:solidFill>
                  <a:schemeClr val="tx1"/>
                </a:solidFill>
                <a:effectLst/>
                <a:latin typeface="+mn-lt"/>
                <a:ea typeface="+mn-ea"/>
                <a:cs typeface="+mn-cs"/>
              </a:rPr>
              <a:t>Smoking cessation can be easily implemented through the cold turkey method. This method is more focused on increasing the efficiency of smoking cessation. An individual can focus on giving up smoking at a random point in time and not smoking from then on. This method helps the individual to completely enjoy a healthy lifestyle at an early time. However, this method does not consider the fact that giving away one habit is a gradual process but rather considers smoking to be a part of life that needs to be cut off for good. </a:t>
            </a:r>
          </a:p>
          <a:p>
            <a:pPr rtl="0" eaLnBrk="1" fontAlgn="auto" latinLnBrk="0" hangingPunct="1"/>
            <a:r>
              <a:rPr lang="en-GB" sz="1200" b="0" i="0" u="none" strike="noStrike" kern="1200" dirty="0">
                <a:solidFill>
                  <a:schemeClr val="tx1"/>
                </a:solidFill>
                <a:effectLst/>
                <a:latin typeface="+mn-lt"/>
                <a:ea typeface="+mn-ea"/>
                <a:cs typeface="+mn-cs"/>
              </a:rPr>
              <a:t>The tamper method is discussed in this study where pharmaceutical help is also considered. Using pharmaceutical elements including nicotine patches and other medicines to reduce the urge for smoking can be effective. In this method, one focuses on reducing the urge at first and trying to cope with a new lifestyle by simply reducing nicotine consumption.  </a:t>
            </a:r>
            <a:r>
              <a:rPr lang="en-GB" sz="1200" b="1" i="0" u="none" strike="noStrike" kern="1200" dirty="0">
                <a:solidFill>
                  <a:schemeClr val="tx1"/>
                </a:solidFill>
                <a:effectLst/>
                <a:latin typeface="+mn-lt"/>
                <a:ea typeface="+mn-ea"/>
                <a:cs typeface="+mn-cs"/>
              </a:rPr>
              <a:t> </a:t>
            </a:r>
            <a:endParaRPr lang="en-GB" sz="1200" b="0" i="0" u="none" strike="noStrike" kern="1200" dirty="0">
              <a:solidFill>
                <a:schemeClr val="tx1"/>
              </a:solidFill>
              <a:effectLst/>
              <a:latin typeface="+mn-lt"/>
              <a:ea typeface="+mn-ea"/>
              <a:cs typeface="+mn-cs"/>
            </a:endParaRPr>
          </a:p>
          <a:p>
            <a:pPr rtl="0" eaLnBrk="1" fontAlgn="auto" latinLnBrk="0" hangingPunct="1"/>
            <a:r>
              <a:rPr lang="en-GB" sz="1200" b="0" i="0" u="none" strike="noStrike" kern="1200" dirty="0">
                <a:solidFill>
                  <a:schemeClr val="tx1"/>
                </a:solidFill>
                <a:effectLst/>
                <a:latin typeface="+mn-lt"/>
                <a:ea typeface="+mn-ea"/>
                <a:cs typeface="+mn-cs"/>
              </a:rPr>
              <a:t>This study has also evaluated the effectiveness of the medication. The study has considered the use of vaccines and other methods while implementing a smoking cessation program. This is a systematic approach for preventing smoking cessation and can help individuals to be more strategic in terms of maintaining smoking consumption. Young adults can change their habits through medical as well as psychological support which can be seen as a more effective solution. </a:t>
            </a:r>
          </a:p>
          <a:p>
            <a:endParaRPr lang="en-GB" dirty="0"/>
          </a:p>
        </p:txBody>
      </p:sp>
      <p:sp>
        <p:nvSpPr>
          <p:cNvPr id="4" name="Slide Number Placeholder 3"/>
          <p:cNvSpPr>
            <a:spLocks noGrp="1"/>
          </p:cNvSpPr>
          <p:nvPr>
            <p:ph type="sldNum" sz="quarter" idx="10"/>
          </p:nvPr>
        </p:nvSpPr>
        <p:spPr/>
        <p:txBody>
          <a:bodyPr/>
          <a:lstStyle/>
          <a:p>
            <a:fld id="{5C234DB2-5DD3-4687-A41D-89DC16068A7E}" type="slidenum">
              <a:rPr lang="en-GB" smtClean="0"/>
              <a:t>6</a:t>
            </a:fld>
            <a:endParaRPr lang="en-GB"/>
          </a:p>
        </p:txBody>
      </p:sp>
    </p:spTree>
    <p:extLst>
      <p:ext uri="{BB962C8B-B14F-4D97-AF65-F5344CB8AC3E}">
        <p14:creationId xmlns:p14="http://schemas.microsoft.com/office/powerpoint/2010/main" val="1513189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use of secondary data analysis, this study has been able to gain a great deal of positive elements. This includes-</a:t>
            </a:r>
          </a:p>
          <a:p>
            <a:r>
              <a:rPr lang="en-US" b="1" dirty="0"/>
              <a:t>Vast</a:t>
            </a:r>
            <a:r>
              <a:rPr lang="en-US" b="1" baseline="0" dirty="0"/>
              <a:t> Amount of Data: </a:t>
            </a:r>
            <a:r>
              <a:rPr lang="en-US" b="0" baseline="0" dirty="0"/>
              <a:t>The first benefit that this study has presented, include the use of vast amount of data. There are a lot of research carried out in regards to smoking cessation. Through this secondary data analysis approach, the researcher has been able to use such a huge amount of data in such an effective manner. Moreover, in this way, the strength of the data that has been collected for this study has been improved by a great deal. </a:t>
            </a:r>
          </a:p>
          <a:p>
            <a:r>
              <a:rPr lang="en-US" b="1" baseline="0" dirty="0"/>
              <a:t>Resource Limitation: </a:t>
            </a:r>
            <a:r>
              <a:rPr lang="en-US" b="0" baseline="0" dirty="0"/>
              <a:t>This study had a constraint of resource limitation that this study has been able to solve in a much practical way. Through this study, the researcher has been able to use up the limited resources that are available into great use. In fact, the secondary data analysis has helped in increasing the efficiency of the study by a much larger margin. </a:t>
            </a:r>
          </a:p>
          <a:p>
            <a:r>
              <a:rPr lang="en-US" b="1" baseline="0" dirty="0"/>
              <a:t>Increased Amount of Analysis: </a:t>
            </a:r>
            <a:r>
              <a:rPr lang="en-US" b="0" baseline="0" dirty="0"/>
              <a:t>This study has presented with the scope to do a great deal of evaluation and analysis as the secondary data allowed the researcher to use data from a vast amount of sources. This has made the evaluation much more complex and much more accurate.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In this case, the research had faced</a:t>
            </a:r>
            <a:r>
              <a:rPr lang="en-US" baseline="0" dirty="0"/>
              <a:t> a challenge which included two core issues. At first, the research was based on old data due to the need for secondary journals to get available. Moreover, a primary study would have made the study to be on a much current data rather than old ones. Secondly, the study could not collect data that were readied for the targeted population solely. Rather, the study had to filter out data to include only those of the targeted population. </a:t>
            </a:r>
            <a:endParaRPr lang="en-GB" dirty="0"/>
          </a:p>
          <a:p>
            <a:endParaRPr lang="en-GB" b="1" dirty="0"/>
          </a:p>
        </p:txBody>
      </p:sp>
      <p:sp>
        <p:nvSpPr>
          <p:cNvPr id="4" name="Slide Number Placeholder 3"/>
          <p:cNvSpPr>
            <a:spLocks noGrp="1"/>
          </p:cNvSpPr>
          <p:nvPr>
            <p:ph type="sldNum" sz="quarter" idx="10"/>
          </p:nvPr>
        </p:nvSpPr>
        <p:spPr/>
        <p:txBody>
          <a:bodyPr/>
          <a:lstStyle/>
          <a:p>
            <a:fld id="{5C234DB2-5DD3-4687-A41D-89DC16068A7E}" type="slidenum">
              <a:rPr lang="en-GB" smtClean="0"/>
              <a:t>7</a:t>
            </a:fld>
            <a:endParaRPr lang="en-GB"/>
          </a:p>
        </p:txBody>
      </p:sp>
    </p:spTree>
    <p:extLst>
      <p:ext uri="{BB962C8B-B14F-4D97-AF65-F5344CB8AC3E}">
        <p14:creationId xmlns:p14="http://schemas.microsoft.com/office/powerpoint/2010/main" val="693700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Smoking is a habit and for that reason, the cold turkey method is highly unsustainable. Rather, the concentration on implementing smoking cessation through a smoking cessation program is much ideal and can influence making better corrections </a:t>
            </a:r>
            <a:r>
              <a:rPr lang="en-GB" sz="1200" dirty="0"/>
              <a:t>(Aveyard and Raw, 2012)</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A tamper method for young adults in the UK can also be a crucial way in which a sustainable result can be gained. This method alongside strategic planning can help in quitting smoking in a much more sustainable way </a:t>
            </a:r>
            <a:r>
              <a:rPr lang="en-GB" sz="1200" dirty="0"/>
              <a:t>(</a:t>
            </a:r>
            <a:r>
              <a:rPr lang="en-GB" sz="1200" dirty="0" err="1"/>
              <a:t>Zwar</a:t>
            </a:r>
            <a:r>
              <a:rPr lang="en-GB" sz="1200" dirty="0"/>
              <a:t> et al., 2014)</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For young adults, using medical and strategic help is essential. For that reason, going through strategic programs for such cases along with medical support can ensure a much better result </a:t>
            </a:r>
            <a:r>
              <a:rPr lang="en-GB" sz="1200" dirty="0"/>
              <a:t>(Ussher et al., 2014)</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5C234DB2-5DD3-4687-A41D-89DC16068A7E}" type="slidenum">
              <a:rPr lang="en-GB" smtClean="0"/>
              <a:t>8</a:t>
            </a:fld>
            <a:endParaRPr lang="en-GB"/>
          </a:p>
        </p:txBody>
      </p:sp>
    </p:spTree>
    <p:extLst>
      <p:ext uri="{BB962C8B-B14F-4D97-AF65-F5344CB8AC3E}">
        <p14:creationId xmlns:p14="http://schemas.microsoft.com/office/powerpoint/2010/main" val="3067098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study's findings showed that various strategies for quitting smoking can lower the prevalence of smoking among young adults in the United Kingdom. The culture surrounding the smoking debate may be significantly improved as a result of this. The most well-liked strategies for aiding smokers in quitting have been identified as self-management, tampering, quitting cold turkey, and smoking cessation </a:t>
            </a:r>
            <a:r>
              <a:rPr lang="en-US" dirty="0" err="1"/>
              <a:t>programmes</a:t>
            </a:r>
            <a:r>
              <a:rPr lang="en-US" dirty="0"/>
              <a:t>. The results of the study show that a successful smoking cessation </a:t>
            </a:r>
            <a:r>
              <a:rPr lang="en-US" dirty="0" err="1"/>
              <a:t>programme</a:t>
            </a:r>
            <a:r>
              <a:rPr lang="en-US" dirty="0"/>
              <a:t> significantly increases the likelihood that a person will give up smoking. In this situation, the </a:t>
            </a:r>
            <a:r>
              <a:rPr lang="en-US" dirty="0" err="1"/>
              <a:t>programme</a:t>
            </a:r>
            <a:r>
              <a:rPr lang="en-US" dirty="0"/>
              <a:t> can help a user get past their particular obstacles to giving up smoking.</a:t>
            </a:r>
            <a:endParaRPr lang="en-GB" dirty="0"/>
          </a:p>
        </p:txBody>
      </p:sp>
      <p:sp>
        <p:nvSpPr>
          <p:cNvPr id="4" name="Slide Number Placeholder 3"/>
          <p:cNvSpPr>
            <a:spLocks noGrp="1"/>
          </p:cNvSpPr>
          <p:nvPr>
            <p:ph type="sldNum" sz="quarter" idx="10"/>
          </p:nvPr>
        </p:nvSpPr>
        <p:spPr/>
        <p:txBody>
          <a:bodyPr/>
          <a:lstStyle/>
          <a:p>
            <a:fld id="{5C234DB2-5DD3-4687-A41D-89DC16068A7E}" type="slidenum">
              <a:rPr lang="en-GB" smtClean="0"/>
              <a:t>9</a:t>
            </a:fld>
            <a:endParaRPr lang="en-GB"/>
          </a:p>
        </p:txBody>
      </p:sp>
    </p:spTree>
    <p:extLst>
      <p:ext uri="{BB962C8B-B14F-4D97-AF65-F5344CB8AC3E}">
        <p14:creationId xmlns:p14="http://schemas.microsoft.com/office/powerpoint/2010/main" val="39960710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744676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079067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3167823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55C0AA-4FDB-42C7-8F8E-605E61F26313}"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3290232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55C0AA-4FDB-42C7-8F8E-605E61F26313}" type="datetimeFigureOut">
              <a:rPr lang="en-GB" smtClean="0"/>
              <a:t>16/04/2023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348642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3510754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660786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3100553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055C0AA-4FDB-42C7-8F8E-605E61F26313}"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1528782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055C0AA-4FDB-42C7-8F8E-605E61F26313}" type="datetimeFigureOut">
              <a:rPr lang="en-GB" smtClean="0"/>
              <a:t>16/04/2023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603046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76983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68319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8951602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317972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878371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13474275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C0AA-4FDB-42C7-8F8E-605E61F26313}" type="datetimeFigureOut">
              <a:rPr lang="en-GB" smtClean="0"/>
              <a:t>16/04/2023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3790FD-18E8-4222-A43A-8ACC709FC353}" type="slidenum">
              <a:rPr lang="en-GB" smtClean="0"/>
              <a:t>‹#›</a:t>
            </a:fld>
            <a:endParaRPr lang="en-GB"/>
          </a:p>
        </p:txBody>
      </p:sp>
    </p:spTree>
    <p:extLst>
      <p:ext uri="{BB962C8B-B14F-4D97-AF65-F5344CB8AC3E}">
        <p14:creationId xmlns:p14="http://schemas.microsoft.com/office/powerpoint/2010/main" val="2262330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055C0AA-4FDB-42C7-8F8E-605E61F26313}" type="datetimeFigureOut">
              <a:rPr lang="en-GB" smtClean="0"/>
              <a:t>16/04/2023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D3790FD-18E8-4222-A43A-8ACC709FC353}" type="slidenum">
              <a:rPr lang="en-GB" smtClean="0"/>
              <a:t>‹#›</a:t>
            </a:fld>
            <a:endParaRPr lang="en-GB"/>
          </a:p>
        </p:txBody>
      </p:sp>
    </p:spTree>
    <p:extLst>
      <p:ext uri="{BB962C8B-B14F-4D97-AF65-F5344CB8AC3E}">
        <p14:creationId xmlns:p14="http://schemas.microsoft.com/office/powerpoint/2010/main" val="624496947"/>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 /><Relationship Id="rId3" Type="http://schemas.openxmlformats.org/officeDocument/2006/relationships/diagramData" Target="../diagrams/data3.xml" /><Relationship Id="rId7" Type="http://schemas.microsoft.com/office/2007/relationships/diagramDrawing" Target="../diagrams/drawing3.xml" /><Relationship Id="rId12"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3.xml" /><Relationship Id="rId11" Type="http://schemas.openxmlformats.org/officeDocument/2006/relationships/diagramColors" Target="../diagrams/colors4.xml" /><Relationship Id="rId5" Type="http://schemas.openxmlformats.org/officeDocument/2006/relationships/diagramQuickStyle" Target="../diagrams/quickStyle3.xml" /><Relationship Id="rId10" Type="http://schemas.openxmlformats.org/officeDocument/2006/relationships/diagramQuickStyle" Target="../diagrams/quickStyle4.xml" /><Relationship Id="rId4" Type="http://schemas.openxmlformats.org/officeDocument/2006/relationships/diagramLayout" Target="../diagrams/layout3.xml" /><Relationship Id="rId9"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AB61E-3DBA-4669-A08D-71812D804437}"/>
              </a:ext>
            </a:extLst>
          </p:cNvPr>
          <p:cNvSpPr>
            <a:spLocks noGrp="1"/>
          </p:cNvSpPr>
          <p:nvPr>
            <p:ph type="ctrTitle"/>
          </p:nvPr>
        </p:nvSpPr>
        <p:spPr>
          <a:xfrm>
            <a:off x="885871" y="2589695"/>
            <a:ext cx="7766936" cy="2653836"/>
          </a:xfrm>
        </p:spPr>
        <p:txBody>
          <a:bodyPr>
            <a:normAutofit fontScale="90000"/>
          </a:bodyPr>
          <a:lstStyle/>
          <a:p>
            <a:br>
              <a:rPr lang="en-US" sz="5000" dirty="0"/>
            </a:br>
            <a:r>
              <a:rPr lang="en-US" sz="3600" dirty="0"/>
              <a:t>Introduction to research</a:t>
            </a:r>
            <a:br>
              <a:rPr lang="en-US" sz="3600" dirty="0"/>
            </a:br>
            <a:r>
              <a:rPr lang="en-US" sz="3600" dirty="0"/>
              <a:t>Module: BMHP5005</a:t>
            </a:r>
            <a:br>
              <a:rPr lang="en-US" sz="3600" dirty="0"/>
            </a:br>
            <a:r>
              <a:rPr lang="en-US" sz="3600" dirty="0"/>
              <a:t>Victoria </a:t>
            </a:r>
            <a:r>
              <a:rPr lang="en-US" sz="3600" dirty="0" err="1"/>
              <a:t>Fantodji</a:t>
            </a:r>
            <a:r>
              <a:rPr lang="en-US" sz="3600" dirty="0"/>
              <a:t> 2024740</a:t>
            </a:r>
            <a:br>
              <a:rPr lang="en-US" sz="3600" dirty="0"/>
            </a:br>
            <a:r>
              <a:rPr lang="en-US" sz="3600" dirty="0"/>
              <a:t>lecturer: Eleni </a:t>
            </a:r>
            <a:r>
              <a:rPr lang="en-US" sz="3600" dirty="0" err="1"/>
              <a:t>koutsogeorgou</a:t>
            </a:r>
            <a:br>
              <a:rPr lang="en-US" sz="3600" dirty="0"/>
            </a:br>
            <a:br>
              <a:rPr lang="en-US" sz="3600" dirty="0"/>
            </a:br>
            <a:r>
              <a:rPr lang="en-US" sz="3600" dirty="0"/>
              <a:t>An exploration of the strategies to prevent smoking cessation in young adults in the UK </a:t>
            </a:r>
            <a:endParaRPr lang="en-GB" sz="3600"/>
          </a:p>
        </p:txBody>
      </p:sp>
    </p:spTree>
    <p:extLst>
      <p:ext uri="{BB962C8B-B14F-4D97-AF65-F5344CB8AC3E}">
        <p14:creationId xmlns:p14="http://schemas.microsoft.com/office/powerpoint/2010/main" val="113281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3" name="Content Placeholder 2"/>
          <p:cNvSpPr>
            <a:spLocks noGrp="1"/>
          </p:cNvSpPr>
          <p:nvPr>
            <p:ph idx="1"/>
          </p:nvPr>
        </p:nvSpPr>
        <p:spPr>
          <a:xfrm>
            <a:off x="646111" y="1325877"/>
            <a:ext cx="9398433" cy="1452282"/>
          </a:xfrm>
        </p:spPr>
        <p:txBody>
          <a:bodyPr/>
          <a:lstStyle/>
          <a:p>
            <a:r>
              <a:rPr lang="en-US" dirty="0"/>
              <a:t>Smoking cessation has become a serious issue in modern times as researchers have identified it to be a crisis developer. This issue can be resolved in different way and the study has shown that smoking cessation can be compromised through a strategic means.  </a:t>
            </a:r>
            <a:endParaRPr lang="en-GB" dirty="0"/>
          </a:p>
        </p:txBody>
      </p:sp>
      <p:sp>
        <p:nvSpPr>
          <p:cNvPr id="4" name="Rectangle 3"/>
          <p:cNvSpPr/>
          <p:nvPr/>
        </p:nvSpPr>
        <p:spPr>
          <a:xfrm>
            <a:off x="646111" y="2926277"/>
            <a:ext cx="11055927" cy="3170099"/>
          </a:xfrm>
          <a:prstGeom prst="rect">
            <a:avLst/>
          </a:prstGeom>
        </p:spPr>
        <p:txBody>
          <a:bodyPr wrap="square">
            <a:spAutoFit/>
          </a:bodyPr>
          <a:lstStyle/>
          <a:p>
            <a:r>
              <a:rPr lang="en-GB" sz="2000" b="1" dirty="0"/>
              <a:t>Research Aim </a:t>
            </a:r>
          </a:p>
          <a:p>
            <a:r>
              <a:rPr lang="en-GB" sz="2000" dirty="0"/>
              <a:t>This study has aimed to discover the approaches to prevent smoking cessation in young adults in the UK.</a:t>
            </a:r>
          </a:p>
          <a:p>
            <a:r>
              <a:rPr lang="en-GB" sz="2000" b="1" dirty="0"/>
              <a:t>Research Objectives </a:t>
            </a:r>
          </a:p>
          <a:p>
            <a:r>
              <a:rPr lang="en-GB" sz="2000" dirty="0"/>
              <a:t>The objective of the study had been-</a:t>
            </a:r>
          </a:p>
          <a:p>
            <a:pPr lvl="0"/>
            <a:r>
              <a:rPr lang="en-GB" sz="2000" dirty="0"/>
              <a:t>To identify the effectiveness of smoking cessation in young adults </a:t>
            </a:r>
          </a:p>
          <a:p>
            <a:pPr lvl="0"/>
            <a:r>
              <a:rPr lang="en-GB" sz="2000" dirty="0"/>
              <a:t>To assess the approaches taken to prevent smoking cessation in young adults in the UK</a:t>
            </a:r>
          </a:p>
          <a:p>
            <a:pPr lvl="0"/>
            <a:r>
              <a:rPr lang="en-GB" sz="2000" dirty="0"/>
              <a:t>To evaluate the effective way to prevent smoking cessation in young adults in the UK</a:t>
            </a:r>
          </a:p>
          <a:p>
            <a:pPr lvl="0"/>
            <a:r>
              <a:rPr lang="en-GB" sz="2000" dirty="0"/>
              <a:t>To recommend the development programs for preventing smoking cessation in young adults in the UK</a:t>
            </a:r>
          </a:p>
        </p:txBody>
      </p:sp>
    </p:spTree>
    <p:extLst>
      <p:ext uri="{BB962C8B-B14F-4D97-AF65-F5344CB8AC3E}">
        <p14:creationId xmlns:p14="http://schemas.microsoft.com/office/powerpoint/2010/main" val="2080766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28AE9-BF61-4F7F-911A-6B68D2B7F4B8}"/>
              </a:ext>
            </a:extLst>
          </p:cNvPr>
          <p:cNvSpPr>
            <a:spLocks noGrp="1"/>
          </p:cNvSpPr>
          <p:nvPr>
            <p:ph type="title"/>
          </p:nvPr>
        </p:nvSpPr>
        <p:spPr>
          <a:xfrm>
            <a:off x="1286933" y="609600"/>
            <a:ext cx="10197494" cy="1099457"/>
          </a:xfrm>
        </p:spPr>
        <p:txBody>
          <a:bodyPr>
            <a:normAutofit/>
          </a:bodyPr>
          <a:lstStyle/>
          <a:p>
            <a:r>
              <a:rPr lang="en-GB" dirty="0"/>
              <a:t>Research Methodology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83004538"/>
              </p:ext>
            </p:extLst>
          </p:nvPr>
        </p:nvGraphicFramePr>
        <p:xfrm>
          <a:off x="1286933" y="2762003"/>
          <a:ext cx="9855633" cy="2668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698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Methodology: Search Strategy</a:t>
            </a:r>
            <a:endParaRPr lang="en-GB" dirty="0"/>
          </a:p>
        </p:txBody>
      </p:sp>
      <p:sp>
        <p:nvSpPr>
          <p:cNvPr id="3" name="Content Placeholder 2"/>
          <p:cNvSpPr>
            <a:spLocks noGrp="1"/>
          </p:cNvSpPr>
          <p:nvPr>
            <p:ph idx="1"/>
          </p:nvPr>
        </p:nvSpPr>
        <p:spPr>
          <a:xfrm>
            <a:off x="1089457" y="2523973"/>
            <a:ext cx="9135197" cy="3281082"/>
          </a:xfrm>
        </p:spPr>
        <p:txBody>
          <a:bodyPr/>
          <a:lstStyle/>
          <a:p>
            <a:r>
              <a:rPr lang="en-US" dirty="0"/>
              <a:t>Keywords: Smoking Cessation, Young Adults, UK Smoking Cessation Programs, Effectiveness of Smoking Cessation Programs</a:t>
            </a:r>
          </a:p>
          <a:p>
            <a:r>
              <a:rPr lang="en-US" dirty="0"/>
              <a:t>Database(s): Google Scholar, </a:t>
            </a:r>
            <a:r>
              <a:rPr lang="en-US" dirty="0" err="1"/>
              <a:t>ResearchGate</a:t>
            </a:r>
            <a:r>
              <a:rPr lang="en-US" dirty="0"/>
              <a:t> and Emerald Research. </a:t>
            </a:r>
          </a:p>
          <a:p>
            <a:r>
              <a:rPr lang="en-US" dirty="0"/>
              <a:t>Inclusion Criteria: Published After 2010, English Language Research, Primary Data Collection Method Used and Legal Source. </a:t>
            </a:r>
          </a:p>
          <a:p>
            <a:r>
              <a:rPr lang="en-US" dirty="0"/>
              <a:t>Exclusion Criteria: Written on Teenagers and Written for Outside UK population only. </a:t>
            </a:r>
            <a:endParaRPr lang="en-GB" dirty="0"/>
          </a:p>
        </p:txBody>
      </p:sp>
    </p:spTree>
    <p:extLst>
      <p:ext uri="{BB962C8B-B14F-4D97-AF65-F5344CB8AC3E}">
        <p14:creationId xmlns:p14="http://schemas.microsoft.com/office/powerpoint/2010/main" val="3618812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Systematic Literature Review</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58430265"/>
              </p:ext>
            </p:extLst>
          </p:nvPr>
        </p:nvGraphicFramePr>
        <p:xfrm>
          <a:off x="0" y="1367880"/>
          <a:ext cx="12192000" cy="5691290"/>
        </p:xfrm>
        <a:graphic>
          <a:graphicData uri="http://schemas.openxmlformats.org/drawingml/2006/table">
            <a:tbl>
              <a:tblPr firstRow="1" firstCol="1" bandRow="1">
                <a:tableStyleId>{5C22544A-7EE6-4342-B048-85BDC9FD1C3A}</a:tableStyleId>
              </a:tblPr>
              <a:tblGrid>
                <a:gridCol w="208155">
                  <a:extLst>
                    <a:ext uri="{9D8B030D-6E8A-4147-A177-3AD203B41FA5}">
                      <a16:colId xmlns:a16="http://schemas.microsoft.com/office/drawing/2014/main" val="3565702512"/>
                    </a:ext>
                  </a:extLst>
                </a:gridCol>
                <a:gridCol w="2792078">
                  <a:extLst>
                    <a:ext uri="{9D8B030D-6E8A-4147-A177-3AD203B41FA5}">
                      <a16:colId xmlns:a16="http://schemas.microsoft.com/office/drawing/2014/main" val="1822896429"/>
                    </a:ext>
                  </a:extLst>
                </a:gridCol>
                <a:gridCol w="2368408">
                  <a:extLst>
                    <a:ext uri="{9D8B030D-6E8A-4147-A177-3AD203B41FA5}">
                      <a16:colId xmlns:a16="http://schemas.microsoft.com/office/drawing/2014/main" val="2549919890"/>
                    </a:ext>
                  </a:extLst>
                </a:gridCol>
                <a:gridCol w="2598248">
                  <a:extLst>
                    <a:ext uri="{9D8B030D-6E8A-4147-A177-3AD203B41FA5}">
                      <a16:colId xmlns:a16="http://schemas.microsoft.com/office/drawing/2014/main" val="2212375519"/>
                    </a:ext>
                  </a:extLst>
                </a:gridCol>
                <a:gridCol w="4225111">
                  <a:extLst>
                    <a:ext uri="{9D8B030D-6E8A-4147-A177-3AD203B41FA5}">
                      <a16:colId xmlns:a16="http://schemas.microsoft.com/office/drawing/2014/main" val="27722552"/>
                    </a:ext>
                  </a:extLst>
                </a:gridCol>
              </a:tblGrid>
              <a:tr h="379009">
                <a:tc>
                  <a:txBody>
                    <a:bodyPr/>
                    <a:lstStyle/>
                    <a:p>
                      <a:pPr marL="0" marR="0">
                        <a:lnSpc>
                          <a:spcPct val="107000"/>
                        </a:lnSpc>
                        <a:spcBef>
                          <a:spcPts val="0"/>
                        </a:spcBef>
                        <a:spcAft>
                          <a:spcPts val="800"/>
                        </a:spcAft>
                      </a:pPr>
                      <a:r>
                        <a:rPr lang="en-GB" sz="1000">
                          <a:effectLst/>
                        </a:rPr>
                        <a:t>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800"/>
                        </a:spcAft>
                      </a:pPr>
                      <a:r>
                        <a:rPr lang="en-GB" sz="1050" dirty="0">
                          <a:effectLst/>
                        </a:rPr>
                        <a:t>Author(s), title, and year of publication</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50" dirty="0">
                          <a:effectLst/>
                        </a:rPr>
                        <a:t>Aim of study</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50" dirty="0">
                          <a:effectLst/>
                        </a:rPr>
                        <a:t>Methods, Sample size and characteristics</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50" dirty="0">
                          <a:effectLst/>
                        </a:rPr>
                        <a:t>Summary of main findings</a:t>
                      </a:r>
                    </a:p>
                    <a:p>
                      <a:pPr marL="0" marR="0">
                        <a:lnSpc>
                          <a:spcPct val="107000"/>
                        </a:lnSpc>
                        <a:spcBef>
                          <a:spcPts val="0"/>
                        </a:spcBef>
                        <a:spcAft>
                          <a:spcPts val="800"/>
                        </a:spcAft>
                      </a:pPr>
                      <a:r>
                        <a:rPr lang="en-GB" sz="1050" dirty="0">
                          <a:effectLst/>
                        </a:rPr>
                        <a:t> </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extLst>
                  <a:ext uri="{0D108BD9-81ED-4DB2-BD59-A6C34878D82A}">
                    <a16:rowId xmlns:a16="http://schemas.microsoft.com/office/drawing/2014/main" val="2034455843"/>
                  </a:ext>
                </a:extLst>
              </a:tr>
              <a:tr h="914954">
                <a:tc>
                  <a:txBody>
                    <a:bodyPr/>
                    <a:lstStyle/>
                    <a:p>
                      <a:pPr marL="0" marR="0" algn="ctr">
                        <a:lnSpc>
                          <a:spcPct val="107000"/>
                        </a:lnSpc>
                        <a:spcBef>
                          <a:spcPts val="0"/>
                        </a:spcBef>
                        <a:spcAft>
                          <a:spcPts val="800"/>
                        </a:spcAft>
                      </a:pPr>
                      <a:r>
                        <a:rPr lang="en-GB" sz="1000">
                          <a:effectLst/>
                        </a:rPr>
                        <a:t>1</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800"/>
                        </a:spcAft>
                      </a:pPr>
                      <a:r>
                        <a:rPr lang="en-GB" sz="900">
                          <a:effectLst/>
                        </a:rPr>
                        <a:t>Hajek, P., Stead, L.F., West, R., Jarvis, M., Hartmann‐Boyce, J. and Lancaster, T., 2013. Relapse prevention interventions for smoking cessation. Cochrane database of systematic reviews, (8).</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750"/>
                        </a:spcAft>
                      </a:pPr>
                      <a:r>
                        <a:rPr lang="en-US" sz="1000">
                          <a:effectLst/>
                        </a:rPr>
                        <a:t>To assess whether specific interventions for relapse prevention reduce the proportion of recent quitters who return to smoking.</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Random sampling technique used to collect sample size. Randomized or quasi‐randomized controlled trials were implemented.</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Specific use of behavioural  techniques and patterns can affect the prevention of smoking cessation. It can change a persons way of interacting with smoking but it alone can never be enough to help quit smoking completely. In fact, in some cases, these behavioural patterns play a vital role in prohibiting the intervention for smoking.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extLst>
                  <a:ext uri="{0D108BD9-81ED-4DB2-BD59-A6C34878D82A}">
                    <a16:rowId xmlns:a16="http://schemas.microsoft.com/office/drawing/2014/main" val="3020162329"/>
                  </a:ext>
                </a:extLst>
              </a:tr>
              <a:tr h="991456">
                <a:tc>
                  <a:txBody>
                    <a:bodyPr/>
                    <a:lstStyle/>
                    <a:p>
                      <a:pPr marL="0" marR="0" algn="ctr">
                        <a:lnSpc>
                          <a:spcPct val="107000"/>
                        </a:lnSpc>
                        <a:spcBef>
                          <a:spcPts val="0"/>
                        </a:spcBef>
                        <a:spcAft>
                          <a:spcPts val="800"/>
                        </a:spcAft>
                      </a:pPr>
                      <a:r>
                        <a:rPr lang="en-GB" sz="1000">
                          <a:effectLst/>
                        </a:rPr>
                        <a:t>2</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800"/>
                        </a:spcAft>
                      </a:pPr>
                      <a:r>
                        <a:rPr lang="en-GB" sz="900">
                          <a:effectLst/>
                        </a:rPr>
                        <a:t>Wu, A.D., Lindson, N., Hartmann-Boyce, J., Wahedi, A., Hajizadeh, A., Theodoulou, A., Thomas, E.T., Lee, C. and Aveyard, P., 2022. Smoking cessation for secondary prevention of cardiovascular disease. Cochrane Database of Systematic Reviews, (8).</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750"/>
                        </a:spcAft>
                      </a:pPr>
                      <a:r>
                        <a:rPr lang="en-US" sz="1000">
                          <a:effectLst/>
                        </a:rPr>
                        <a:t>To examine the impact of smoking cessation on death from CVD and major adverse cardiovascular events (MACE), in people with incident CHD.</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Cohort study design where sample  of people  over 18 years old were selected.</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Even after having cardio-vascular problems, a person can eliminate or at least reduce the risk of CVD attacks through quitting smoking. It means, when a person gives up smoking, he then can become safer from CVD problems. This is important as in most cases, smoking is shown to be danger for lungs rather than the threats it create  towards cardio-vascular diseases in the longer run.</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extLst>
                  <a:ext uri="{0D108BD9-81ED-4DB2-BD59-A6C34878D82A}">
                    <a16:rowId xmlns:a16="http://schemas.microsoft.com/office/drawing/2014/main" val="2893257371"/>
                  </a:ext>
                </a:extLst>
              </a:tr>
              <a:tr h="1221791">
                <a:tc>
                  <a:txBody>
                    <a:bodyPr/>
                    <a:lstStyle/>
                    <a:p>
                      <a:pPr marL="0" marR="0" algn="ctr">
                        <a:lnSpc>
                          <a:spcPct val="107000"/>
                        </a:lnSpc>
                        <a:spcBef>
                          <a:spcPts val="0"/>
                        </a:spcBef>
                        <a:spcAft>
                          <a:spcPts val="800"/>
                        </a:spcAft>
                      </a:pPr>
                      <a:r>
                        <a:rPr lang="en-GB" sz="1000">
                          <a:effectLst/>
                        </a:rPr>
                        <a:t>3</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800"/>
                        </a:spcAft>
                      </a:pPr>
                      <a:r>
                        <a:rPr lang="en-GB" sz="900">
                          <a:effectLst/>
                        </a:rPr>
                        <a:t>Palmer, M., Sutherland, J., Barnard, S., Wynne, A., Rezel, E., Doel, A., Grigsby-Duffy, L., Edwards, S., Russell, S., Hotopf, E. and Perel, P., 2018. The effectiveness of smoking cessation, physical activity/diet and alcohol reduction interventions delivered by mobile phones for the prevention of non-communicable diseases: a systematic review of randomised controlled trials. PloS one, 13(1), p.e0189801.</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To evaluate the effectiveness of smoking cessation, physical activity/diet and alcohol reduction interventions delivered by mobile phones for the prevention of non-communicable diseases.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Randomised controlled trials (RCTs) were implemented where a total participants of 71 sample size were  selected.</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The use of mobile communication can have a huge impact on the cessation of smoking. As mobile communication can affect the rate for increased amount of physical exercise, dietary changes and help in reducing alcohol use. This eventually helps in preventing smoking at a large scale. Moreover, SMS based communications help individuals to understand the activities that are needed to be to done for this cessation of smoking.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extLst>
                  <a:ext uri="{0D108BD9-81ED-4DB2-BD59-A6C34878D82A}">
                    <a16:rowId xmlns:a16="http://schemas.microsoft.com/office/drawing/2014/main" val="136595154"/>
                  </a:ext>
                </a:extLst>
              </a:tr>
              <a:tr h="685452">
                <a:tc>
                  <a:txBody>
                    <a:bodyPr/>
                    <a:lstStyle/>
                    <a:p>
                      <a:pPr marL="0" marR="0" algn="ctr">
                        <a:lnSpc>
                          <a:spcPct val="107000"/>
                        </a:lnSpc>
                        <a:spcBef>
                          <a:spcPts val="0"/>
                        </a:spcBef>
                        <a:spcAft>
                          <a:spcPts val="800"/>
                        </a:spcAft>
                      </a:pPr>
                      <a:r>
                        <a:rPr lang="en-GB" sz="1000">
                          <a:effectLst/>
                        </a:rPr>
                        <a:t>4</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800"/>
                        </a:spcAft>
                      </a:pPr>
                      <a:r>
                        <a:rPr lang="en-GB" sz="1000">
                          <a:effectLst/>
                        </a:rPr>
                        <a:t> </a:t>
                      </a:r>
                      <a:r>
                        <a:rPr lang="en-GB" sz="900">
                          <a:effectLst/>
                        </a:rPr>
                        <a:t>Aveyard, P. and Raw, M., 2012. Improving smoking cessation approaches at the individual level. Tobacco control, 21(2), pp.252-257.</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To improve smoking cessation methods at the individual level</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US" sz="1000">
                          <a:effectLst/>
                        </a:rPr>
                        <a:t> Random sampling technique, implemented to collect qualitative data from over 70 respondents.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US" sz="1000">
                          <a:effectLst/>
                        </a:rPr>
                        <a:t>Pharmacotherapy and behavioral support must work in hand-on-hand to prevent smoking to be prevented. Only in that way, an individual can have the opportunity of getting rid of smoking habits and increase their potential for a healthy and sound life.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extLst>
                  <a:ext uri="{0D108BD9-81ED-4DB2-BD59-A6C34878D82A}">
                    <a16:rowId xmlns:a16="http://schemas.microsoft.com/office/drawing/2014/main" val="841594453"/>
                  </a:ext>
                </a:extLst>
              </a:tr>
              <a:tr h="1297458">
                <a:tc>
                  <a:txBody>
                    <a:bodyPr/>
                    <a:lstStyle/>
                    <a:p>
                      <a:pPr marL="0" marR="0" algn="ctr">
                        <a:lnSpc>
                          <a:spcPct val="107000"/>
                        </a:lnSpc>
                        <a:spcBef>
                          <a:spcPts val="0"/>
                        </a:spcBef>
                        <a:spcAft>
                          <a:spcPts val="800"/>
                        </a:spcAft>
                      </a:pPr>
                      <a:r>
                        <a:rPr lang="en-GB" sz="1000">
                          <a:effectLst/>
                        </a:rPr>
                        <a:t>5</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tc>
                <a:tc>
                  <a:txBody>
                    <a:bodyPr/>
                    <a:lstStyle/>
                    <a:p>
                      <a:pPr marL="0" marR="0">
                        <a:lnSpc>
                          <a:spcPct val="107000"/>
                        </a:lnSpc>
                        <a:spcBef>
                          <a:spcPts val="0"/>
                        </a:spcBef>
                        <a:spcAft>
                          <a:spcPts val="800"/>
                        </a:spcAft>
                      </a:pPr>
                      <a:r>
                        <a:rPr lang="en-GB" sz="1000">
                          <a:effectLst/>
                        </a:rPr>
                        <a:t> </a:t>
                      </a:r>
                      <a:r>
                        <a:rPr lang="en-GB" sz="900">
                          <a:effectLst/>
                        </a:rPr>
                        <a:t>Hartmann‐Boyce, J., Cahill, K., Hatsukami, D. and Cornuz, J., 2012. Nicotine vaccines for smoking cessation. Cochrane Database of Systematic Reviews, (8).</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 The aims of this review are to assess the efficacy of nicotine vaccines for smoking cessation and for relapse prevention, and to assess the frequency and type of adverse events associated with the use of nicotine vaccines.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a:effectLst/>
                        </a:rPr>
                        <a:t> Cohort study was conducted on participants who  were affected  by smoking and were aged over  18years.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tc>
                  <a:txBody>
                    <a:bodyPr/>
                    <a:lstStyle/>
                    <a:p>
                      <a:pPr marL="0" marR="0">
                        <a:lnSpc>
                          <a:spcPct val="107000"/>
                        </a:lnSpc>
                        <a:spcBef>
                          <a:spcPts val="0"/>
                        </a:spcBef>
                        <a:spcAft>
                          <a:spcPts val="800"/>
                        </a:spcAft>
                      </a:pPr>
                      <a:r>
                        <a:rPr lang="en-GB" sz="1000" dirty="0">
                          <a:effectLst/>
                        </a:rPr>
                        <a:t> Nicotine vaccine has been a focus in scientific world for a long time. Despite this long term effort, vaccines to prevent people from smoking or getting affected by the bad effects of  smoking is not possible as of yet. For that reason, alternative prevention methods to stop smoking is the main and most effective way for the harm of smoking to be stopped. </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5874" marR="25874" marT="2396" marB="0"/>
                </a:tc>
                <a:extLst>
                  <a:ext uri="{0D108BD9-81ED-4DB2-BD59-A6C34878D82A}">
                    <a16:rowId xmlns:a16="http://schemas.microsoft.com/office/drawing/2014/main" val="1553608106"/>
                  </a:ext>
                </a:extLst>
              </a:tr>
            </a:tbl>
          </a:graphicData>
        </a:graphic>
      </p:graphicFrame>
    </p:spTree>
    <p:extLst>
      <p:ext uri="{BB962C8B-B14F-4D97-AF65-F5344CB8AC3E}">
        <p14:creationId xmlns:p14="http://schemas.microsoft.com/office/powerpoint/2010/main" val="3097109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Findings - Themes</a:t>
            </a:r>
            <a:endParaRPr lang="en-GB" dirty="0"/>
          </a:p>
        </p:txBody>
      </p:sp>
      <p:graphicFrame>
        <p:nvGraphicFramePr>
          <p:cNvPr id="3" name="Diagram 2"/>
          <p:cNvGraphicFramePr/>
          <p:nvPr>
            <p:extLst>
              <p:ext uri="{D42A27DB-BD31-4B8C-83A1-F6EECF244321}">
                <p14:modId xmlns:p14="http://schemas.microsoft.com/office/powerpoint/2010/main" val="270935154"/>
              </p:ext>
            </p:extLst>
          </p:nvPr>
        </p:nvGraphicFramePr>
        <p:xfrm>
          <a:off x="1965102" y="1716797"/>
          <a:ext cx="7477760" cy="4779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629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627937"/>
          </a:xfrm>
        </p:spPr>
        <p:txBody>
          <a:bodyPr/>
          <a:lstStyle/>
          <a:p>
            <a:r>
              <a:rPr lang="en-US" sz="2800" dirty="0"/>
              <a:t>Discussion</a:t>
            </a:r>
            <a:endParaRPr lang="en-GB"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88651438"/>
              </p:ext>
            </p:extLst>
          </p:nvPr>
        </p:nvGraphicFramePr>
        <p:xfrm>
          <a:off x="429492" y="1830965"/>
          <a:ext cx="5444836" cy="4195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3242008162"/>
              </p:ext>
            </p:extLst>
          </p:nvPr>
        </p:nvGraphicFramePr>
        <p:xfrm>
          <a:off x="7310149" y="2103711"/>
          <a:ext cx="4230688" cy="422155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478333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Recommendations</a:t>
            </a:r>
            <a:endParaRPr lang="en-GB" dirty="0"/>
          </a:p>
        </p:txBody>
      </p:sp>
      <p:sp>
        <p:nvSpPr>
          <p:cNvPr id="3" name="Content Placeholder 2"/>
          <p:cNvSpPr>
            <a:spLocks noGrp="1"/>
          </p:cNvSpPr>
          <p:nvPr>
            <p:ph idx="1"/>
          </p:nvPr>
        </p:nvSpPr>
        <p:spPr>
          <a:xfrm>
            <a:off x="1104293" y="2024782"/>
            <a:ext cx="10459350" cy="4195481"/>
          </a:xfrm>
        </p:spPr>
        <p:txBody>
          <a:bodyPr>
            <a:noAutofit/>
          </a:bodyPr>
          <a:lstStyle/>
          <a:p>
            <a:pPr lvl="0"/>
            <a:r>
              <a:rPr lang="en-GB" sz="2400" dirty="0"/>
              <a:t>Concentration on implementing smoking cessation through a smoking cessation program is much ideal and can influence making better corrections (Aveyard and Raw, 2012). </a:t>
            </a:r>
          </a:p>
          <a:p>
            <a:pPr lvl="0"/>
            <a:r>
              <a:rPr lang="en-GB" sz="2400" dirty="0"/>
              <a:t>A tamper method for young adults in the UK can also be a crucial way in which a sustainable result can be gained (</a:t>
            </a:r>
            <a:r>
              <a:rPr lang="en-GB" sz="2400" dirty="0" err="1"/>
              <a:t>Zwar</a:t>
            </a:r>
            <a:r>
              <a:rPr lang="en-GB" sz="2400" dirty="0"/>
              <a:t> et al., 2014).</a:t>
            </a:r>
          </a:p>
          <a:p>
            <a:pPr lvl="0"/>
            <a:r>
              <a:rPr lang="en-GB" sz="2400" dirty="0"/>
              <a:t> Going through strategic programs for such cases along with medical support can ensure a much better result (Ussher et al., 2014). </a:t>
            </a:r>
          </a:p>
          <a:p>
            <a:endParaRPr lang="en-GB" sz="2400" dirty="0"/>
          </a:p>
        </p:txBody>
      </p:sp>
    </p:spTree>
    <p:extLst>
      <p:ext uri="{BB962C8B-B14F-4D97-AF65-F5344CB8AC3E}">
        <p14:creationId xmlns:p14="http://schemas.microsoft.com/office/powerpoint/2010/main" val="334400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p:txBody>
          <a:bodyPr/>
          <a:lstStyle/>
          <a:p>
            <a:r>
              <a:rPr lang="en-US" dirty="0"/>
              <a:t>Various strategies for quitting smoking can lower the prevalence of smoking among young adults in the United Kingdom. </a:t>
            </a:r>
          </a:p>
          <a:p>
            <a:r>
              <a:rPr lang="en-US" dirty="0"/>
              <a:t>The culture surrounding the smoking debate may be significantly improved as a result of this. </a:t>
            </a:r>
          </a:p>
          <a:p>
            <a:r>
              <a:rPr lang="en-US" dirty="0"/>
              <a:t>The most well-liked strategies for aiding smokers in quitting have been identified as self-management, tampering, quitting cold turkey, and smoking cessation </a:t>
            </a:r>
            <a:r>
              <a:rPr lang="en-US" dirty="0" err="1"/>
              <a:t>programmes</a:t>
            </a:r>
            <a:r>
              <a:rPr lang="en-US" dirty="0"/>
              <a:t>. </a:t>
            </a:r>
          </a:p>
          <a:p>
            <a:r>
              <a:rPr lang="en-US" dirty="0"/>
              <a:t>Now, a successful smoking cessation </a:t>
            </a:r>
            <a:r>
              <a:rPr lang="en-US" dirty="0" err="1"/>
              <a:t>programme</a:t>
            </a:r>
            <a:r>
              <a:rPr lang="en-US" dirty="0"/>
              <a:t> significantly increases the likelihood that a person will give up smoking. </a:t>
            </a:r>
          </a:p>
          <a:p>
            <a:r>
              <a:rPr lang="en-US" dirty="0"/>
              <a:t>In this situation, the </a:t>
            </a:r>
            <a:r>
              <a:rPr lang="en-US" dirty="0" err="1"/>
              <a:t>programme</a:t>
            </a:r>
            <a:r>
              <a:rPr lang="en-US" dirty="0"/>
              <a:t> can help a user get past their particular obstacles to giving up smoking.</a:t>
            </a:r>
          </a:p>
          <a:p>
            <a:endParaRPr lang="en-GB" dirty="0"/>
          </a:p>
        </p:txBody>
      </p:sp>
    </p:spTree>
    <p:extLst>
      <p:ext uri="{BB962C8B-B14F-4D97-AF65-F5344CB8AC3E}">
        <p14:creationId xmlns:p14="http://schemas.microsoft.com/office/powerpoint/2010/main" val="2929454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References</a:t>
            </a:r>
            <a:endParaRPr lang="en-GB" dirty="0"/>
          </a:p>
        </p:txBody>
      </p:sp>
      <p:sp>
        <p:nvSpPr>
          <p:cNvPr id="8" name="Content Placeholder 7"/>
          <p:cNvSpPr>
            <a:spLocks noGrp="1"/>
          </p:cNvSpPr>
          <p:nvPr>
            <p:ph idx="1"/>
          </p:nvPr>
        </p:nvSpPr>
        <p:spPr>
          <a:xfrm>
            <a:off x="646111" y="2052918"/>
            <a:ext cx="10847193" cy="4544830"/>
          </a:xfrm>
        </p:spPr>
        <p:txBody>
          <a:bodyPr>
            <a:normAutofit fontScale="85000" lnSpcReduction="20000"/>
          </a:bodyPr>
          <a:lstStyle/>
          <a:p>
            <a:pPr lvl="0"/>
            <a:r>
              <a:rPr lang="en-GB" dirty="0"/>
              <a:t>Aveyard, P. and Raw, M., 2012. Improving smoking cessation approaches at the individual level. </a:t>
            </a:r>
            <a:r>
              <a:rPr lang="en-GB" i="1" dirty="0"/>
              <a:t>Tobacco control</a:t>
            </a:r>
            <a:r>
              <a:rPr lang="en-GB" dirty="0"/>
              <a:t>, </a:t>
            </a:r>
            <a:r>
              <a:rPr lang="en-GB" i="1" dirty="0"/>
              <a:t>21</a:t>
            </a:r>
            <a:r>
              <a:rPr lang="en-GB" dirty="0"/>
              <a:t>(2), pp.252-257.</a:t>
            </a:r>
            <a:endParaRPr lang="en-US" dirty="0"/>
          </a:p>
          <a:p>
            <a:pPr lvl="0"/>
            <a:r>
              <a:rPr lang="en-GB" dirty="0" err="1"/>
              <a:t>Hajek</a:t>
            </a:r>
            <a:r>
              <a:rPr lang="en-GB" dirty="0"/>
              <a:t>, P., Stead, L.F., West, R., Jarvis, M., Hartmann‐Boyce, J. and Lancaster, T., 2013. Relapse prevention interventions for smoking cessation. </a:t>
            </a:r>
            <a:r>
              <a:rPr lang="en-GB" i="1" dirty="0"/>
              <a:t>Cochrane database of systematic reviews</a:t>
            </a:r>
            <a:r>
              <a:rPr lang="en-GB" dirty="0"/>
              <a:t>, (8).</a:t>
            </a:r>
          </a:p>
          <a:p>
            <a:pPr lvl="0"/>
            <a:r>
              <a:rPr lang="en-GB" dirty="0"/>
              <a:t>Hartmann‐Boyce, J., Cahill, K., </a:t>
            </a:r>
            <a:r>
              <a:rPr lang="en-GB" dirty="0" err="1"/>
              <a:t>Hatsukami</a:t>
            </a:r>
            <a:r>
              <a:rPr lang="en-GB" dirty="0"/>
              <a:t>, D. and </a:t>
            </a:r>
            <a:r>
              <a:rPr lang="en-GB" dirty="0" err="1"/>
              <a:t>Cornuz</a:t>
            </a:r>
            <a:r>
              <a:rPr lang="en-GB" dirty="0"/>
              <a:t>, J., 2012. Nicotine vaccines for smoking cessation. </a:t>
            </a:r>
            <a:r>
              <a:rPr lang="en-GB" i="1" dirty="0"/>
              <a:t>Cochrane Database of Systematic Reviews</a:t>
            </a:r>
            <a:r>
              <a:rPr lang="en-GB" dirty="0"/>
              <a:t>, (8).</a:t>
            </a:r>
          </a:p>
          <a:p>
            <a:pPr lvl="0"/>
            <a:r>
              <a:rPr lang="en-GB" dirty="0"/>
              <a:t>Palmer, M., Sutherland, J., Barnard, S., Wynne, A., </a:t>
            </a:r>
            <a:r>
              <a:rPr lang="en-GB" dirty="0" err="1"/>
              <a:t>Rezel</a:t>
            </a:r>
            <a:r>
              <a:rPr lang="en-GB" dirty="0"/>
              <a:t>, E., </a:t>
            </a:r>
            <a:r>
              <a:rPr lang="en-GB" dirty="0" err="1"/>
              <a:t>Doel</a:t>
            </a:r>
            <a:r>
              <a:rPr lang="en-GB" dirty="0"/>
              <a:t>, A., Grigsby-Duffy, L., Edwards, S., Russell, S., </a:t>
            </a:r>
            <a:r>
              <a:rPr lang="en-GB" dirty="0" err="1"/>
              <a:t>Hotopf</a:t>
            </a:r>
            <a:r>
              <a:rPr lang="en-GB" dirty="0"/>
              <a:t>, E. and </a:t>
            </a:r>
            <a:r>
              <a:rPr lang="en-GB" dirty="0" err="1"/>
              <a:t>Perel</a:t>
            </a:r>
            <a:r>
              <a:rPr lang="en-GB" dirty="0"/>
              <a:t>, P., 2018. The effectiveness of smoking cessation, physical activity/diet and alcohol reduction interventions delivered by mobile phones for the prevention of non-communicable diseases: a systematic review of randomised controlled trials. </a:t>
            </a:r>
            <a:r>
              <a:rPr lang="en-GB" i="1" dirty="0" err="1"/>
              <a:t>PloS</a:t>
            </a:r>
            <a:r>
              <a:rPr lang="en-GB" i="1" dirty="0"/>
              <a:t> one</a:t>
            </a:r>
            <a:r>
              <a:rPr lang="en-GB" dirty="0"/>
              <a:t>, </a:t>
            </a:r>
            <a:r>
              <a:rPr lang="en-GB" i="1" dirty="0"/>
              <a:t>13</a:t>
            </a:r>
            <a:r>
              <a:rPr lang="en-GB" dirty="0"/>
              <a:t>(1), p.e0189801.</a:t>
            </a:r>
          </a:p>
          <a:p>
            <a:pPr lvl="0"/>
            <a:r>
              <a:rPr lang="en-GB" dirty="0"/>
              <a:t>Ussher, M.H., Taylor, A.H. and Faulkner, G.E., 2014. Exercise interventions for smoking cessation. </a:t>
            </a:r>
            <a:r>
              <a:rPr lang="en-GB" i="1" dirty="0"/>
              <a:t>Cochrane Database of Systematic Reviews</a:t>
            </a:r>
            <a:r>
              <a:rPr lang="en-GB" dirty="0"/>
              <a:t>, (8). </a:t>
            </a:r>
          </a:p>
          <a:p>
            <a:pPr lvl="0"/>
            <a:r>
              <a:rPr lang="en-GB" dirty="0"/>
              <a:t>Wu, A.D., </a:t>
            </a:r>
            <a:r>
              <a:rPr lang="en-GB" dirty="0" err="1"/>
              <a:t>Lindson</a:t>
            </a:r>
            <a:r>
              <a:rPr lang="en-GB" dirty="0"/>
              <a:t>, N., Hartmann-Boyce, J., </a:t>
            </a:r>
            <a:r>
              <a:rPr lang="en-GB" dirty="0" err="1"/>
              <a:t>Wahedi</a:t>
            </a:r>
            <a:r>
              <a:rPr lang="en-GB" dirty="0"/>
              <a:t>, A., </a:t>
            </a:r>
            <a:r>
              <a:rPr lang="en-GB" dirty="0" err="1"/>
              <a:t>Hajizadeh</a:t>
            </a:r>
            <a:r>
              <a:rPr lang="en-GB" dirty="0"/>
              <a:t>, A., </a:t>
            </a:r>
            <a:r>
              <a:rPr lang="en-GB" dirty="0" err="1"/>
              <a:t>Theodoulou</a:t>
            </a:r>
            <a:r>
              <a:rPr lang="en-GB" dirty="0"/>
              <a:t>, A., Thomas, E.T., Lee, C. and Aveyard, P., 2022. Smoking cessation for secondary prevention of cardiovascular disease. </a:t>
            </a:r>
            <a:r>
              <a:rPr lang="en-GB" i="1" dirty="0"/>
              <a:t>Cochrane Database of Systematic Reviews</a:t>
            </a:r>
            <a:r>
              <a:rPr lang="en-GB" dirty="0"/>
              <a:t>, (8).</a:t>
            </a:r>
          </a:p>
          <a:p>
            <a:pPr lvl="0"/>
            <a:r>
              <a:rPr lang="en-GB" dirty="0" err="1"/>
              <a:t>Zwar</a:t>
            </a:r>
            <a:r>
              <a:rPr lang="en-GB" dirty="0"/>
              <a:t>, N.A., Mendelsohn, C.P. and Richmond, R.L., 2014. Supporting smoking cessation. </a:t>
            </a:r>
            <a:r>
              <a:rPr lang="en-GB" i="1" dirty="0"/>
              <a:t>BMJ</a:t>
            </a:r>
            <a:r>
              <a:rPr lang="en-GB" dirty="0"/>
              <a:t>, </a:t>
            </a:r>
            <a:r>
              <a:rPr lang="en-GB" i="1" dirty="0"/>
              <a:t>348</a:t>
            </a:r>
            <a:r>
              <a:rPr lang="en-GB" dirty="0"/>
              <a:t>.</a:t>
            </a:r>
          </a:p>
        </p:txBody>
      </p:sp>
    </p:spTree>
    <p:extLst>
      <p:ext uri="{BB962C8B-B14F-4D97-AF65-F5344CB8AC3E}">
        <p14:creationId xmlns:p14="http://schemas.microsoft.com/office/powerpoint/2010/main" val="8884877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2350</Words>
  <Application>Microsoft Office PowerPoint</Application>
  <PresentationFormat>Widescreen</PresentationFormat>
  <Paragraphs>134</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 Introduction to research Module: BMHP5005 Victoria Fantodji 2024740 lecturer: Eleni koutsogeorgou  An exploration of the strategies to prevent smoking cessation in young adults in the UK </vt:lpstr>
      <vt:lpstr>Introduction</vt:lpstr>
      <vt:lpstr>Research Methodology</vt:lpstr>
      <vt:lpstr>Research Methodology: Search Strategy</vt:lpstr>
      <vt:lpstr>Systematic Literature Review</vt:lpstr>
      <vt:lpstr>Key Findings - Themes</vt:lpstr>
      <vt:lpstr>Discussion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An exploration of the strategies to prevent smoking cessation in young adults in the UK</dc:title>
  <dc:creator/>
  <cp:lastModifiedBy>victoria fantodji</cp:lastModifiedBy>
  <cp:revision>47</cp:revision>
  <dcterms:created xsi:type="dcterms:W3CDTF">2020-06-02T06:23:32Z</dcterms:created>
  <dcterms:modified xsi:type="dcterms:W3CDTF">2023-04-16T11:30:24Z</dcterms:modified>
</cp:coreProperties>
</file>