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63" r:id="rId3"/>
    <p:sldId id="258" r:id="rId4"/>
    <p:sldId id="262"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243820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358892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174688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157490-90F1-44C6-8206-4027542D1BF9}"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222843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157490-90F1-44C6-8206-4027542D1BF9}" type="datetimeFigureOut">
              <a:rPr lang="en-GB" smtClean="0"/>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1465495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157490-90F1-44C6-8206-4027542D1BF9}" type="datetimeFigureOut">
              <a:rPr lang="en-GB" smtClean="0"/>
              <a:t>17/02/2023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240193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157490-90F1-44C6-8206-4027542D1BF9}" type="datetimeFigureOut">
              <a:rPr lang="en-GB" smtClean="0"/>
              <a:t>17/02/2023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594231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157490-90F1-44C6-8206-4027542D1BF9}"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47982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157490-90F1-44C6-8206-4027542D1BF9}"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2133451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157490-90F1-44C6-8206-4027542D1BF9}"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2740170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1092129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81354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3918751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1157490-90F1-44C6-8206-4027542D1BF9}" type="datetimeFigureOut">
              <a:rPr lang="en-GB" smtClean="0"/>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4245576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1157490-90F1-44C6-8206-4027542D1BF9}" type="datetimeFigureOut">
              <a:rPr lang="en-GB" smtClean="0"/>
              <a:t>17/02/2023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3177251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423936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1157490-90F1-44C6-8206-4027542D1BF9}"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AE1655C-2935-4033-B5BF-616D46329DF9}" type="slidenum">
              <a:rPr lang="en-GB" smtClean="0"/>
              <a:t>‹#›</a:t>
            </a:fld>
            <a:endParaRPr lang="en-GB"/>
          </a:p>
        </p:txBody>
      </p:sp>
    </p:spTree>
    <p:extLst>
      <p:ext uri="{BB962C8B-B14F-4D97-AF65-F5344CB8AC3E}">
        <p14:creationId xmlns:p14="http://schemas.microsoft.com/office/powerpoint/2010/main" val="3251242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1157490-90F1-44C6-8206-4027542D1BF9}" type="datetimeFigureOut">
              <a:rPr lang="en-GB" smtClean="0"/>
              <a:t>17/02/2023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AE1655C-2935-4033-B5BF-616D46329DF9}" type="slidenum">
              <a:rPr lang="en-GB" smtClean="0"/>
              <a:t>‹#›</a:t>
            </a:fld>
            <a:endParaRPr lang="en-GB"/>
          </a:p>
        </p:txBody>
      </p:sp>
    </p:spTree>
    <p:extLst>
      <p:ext uri="{BB962C8B-B14F-4D97-AF65-F5344CB8AC3E}">
        <p14:creationId xmlns:p14="http://schemas.microsoft.com/office/powerpoint/2010/main" val="25514294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3-eu-west-1.amazonaws.com/websites-wordpress-uploads/tewinbury.co.uk/wp-content/uploads/2023/01/Tewinbury-Valentines-set-menu-2023-2.pdf" TargetMode="External"/><Relationship Id="rId2" Type="http://schemas.openxmlformats.org/officeDocument/2006/relationships/hyperlink" Target="https://www.canva.com/design/DAFap-RjwOg/xPZ-LSDc1LiYzew2mEFZng/edit?utm_content=DAFap-RjwOg&amp;utm_campaign=designshare&amp;utm_medium=link2&amp;utm_source=sharebutton" TargetMode="External"/><Relationship Id="rId1" Type="http://schemas.openxmlformats.org/officeDocument/2006/relationships/slideLayout" Target="../slideLayouts/slideLayout2.xml"/><Relationship Id="rId6" Type="http://schemas.openxmlformats.org/officeDocument/2006/relationships/hyperlink" Target="https://www.decanter.com/learn/food/christmas-beef-wine-pairing-tips-351001/" TargetMode="External"/><Relationship Id="rId5" Type="http://schemas.openxmlformats.org/officeDocument/2006/relationships/hyperlink" Target="https://www.heywoodspahotel.co.uk/valentine-s-day" TargetMode="External"/><Relationship Id="rId4" Type="http://schemas.openxmlformats.org/officeDocument/2006/relationships/hyperlink" Target="https://www.vandykbywildes.co.uk/assets/source/VanDyk_A4_Valentines_Feb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6452F-57F8-FA1D-3171-9CB5D5DF693A}"/>
              </a:ext>
            </a:extLst>
          </p:cNvPr>
          <p:cNvSpPr>
            <a:spLocks noGrp="1"/>
          </p:cNvSpPr>
          <p:nvPr>
            <p:ph type="title"/>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Assessment of Practical Tasks (Menu Engineering)</a:t>
            </a:r>
            <a:br>
              <a:rPr lang="en-GB" sz="1800" dirty="0">
                <a:effectLst/>
                <a:latin typeface="Elephant Pro" panose="00000500000000000000" pitchFamily="2"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45B2D44-C64F-B7B1-0185-AC70AAD5AAD9}"/>
              </a:ext>
            </a:extLst>
          </p:cNvPr>
          <p:cNvSpPr>
            <a:spLocks noGrp="1"/>
          </p:cNvSpPr>
          <p:nvPr>
            <p:ph idx="1"/>
          </p:nvPr>
        </p:nvSpPr>
        <p:spPr/>
        <p:txBody>
          <a:bodyPr/>
          <a:lstStyle/>
          <a:p>
            <a:pPr>
              <a:lnSpc>
                <a:spcPct val="150000"/>
              </a:lnSpc>
              <a:spcBef>
                <a:spcPts val="500"/>
              </a:spcBef>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Anat Dranciuc-Georgescu</a:t>
            </a:r>
            <a:endParaRPr lang="en-GB" sz="1800" dirty="0">
              <a:effectLst/>
              <a:latin typeface="Elephant Pro" panose="00000500000000000000" pitchFamily="2" charset="0"/>
              <a:ea typeface="Times New Roman" panose="02020603050405020304" pitchFamily="18" charset="0"/>
              <a:cs typeface="Times New Roman" panose="02020603050405020304" pitchFamily="18" charset="0"/>
            </a:endParaRPr>
          </a:p>
          <a:p>
            <a:pPr>
              <a:lnSpc>
                <a:spcPct val="150000"/>
              </a:lnSpc>
              <a:spcBef>
                <a:spcPts val="500"/>
              </a:spcBef>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Student Id: 2125394</a:t>
            </a:r>
            <a:endParaRPr lang="en-GB" sz="1800" dirty="0">
              <a:effectLst/>
              <a:latin typeface="Elephant Pro" panose="00000500000000000000" pitchFamily="2" charset="0"/>
              <a:ea typeface="Times New Roman" panose="02020603050405020304" pitchFamily="18" charset="0"/>
              <a:cs typeface="Times New Roman" panose="02020603050405020304" pitchFamily="18" charset="0"/>
            </a:endParaRPr>
          </a:p>
          <a:p>
            <a:pPr>
              <a:lnSpc>
                <a:spcPct val="150000"/>
              </a:lnSpc>
              <a:spcBef>
                <a:spcPts val="500"/>
              </a:spcBef>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Module: Food and Beverages Operations (BMIH4002)</a:t>
            </a:r>
            <a:endParaRPr lang="en-GB" sz="1800" dirty="0">
              <a:effectLst/>
              <a:latin typeface="Elephant Pro" panose="00000500000000000000" pitchFamily="2" charset="0"/>
              <a:ea typeface="Times New Roman" panose="02020603050405020304" pitchFamily="18" charset="0"/>
              <a:cs typeface="Times New Roman" panose="02020603050405020304" pitchFamily="18" charset="0"/>
            </a:endParaRPr>
          </a:p>
          <a:p>
            <a:pPr>
              <a:lnSpc>
                <a:spcPct val="150000"/>
              </a:lnSpc>
              <a:spcBef>
                <a:spcPts val="500"/>
              </a:spcBef>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Lecturer name: Tristan Hawkins </a:t>
            </a:r>
            <a:endParaRPr lang="en-GB" sz="1800" dirty="0">
              <a:effectLst/>
              <a:latin typeface="Elephant Pro" panose="00000500000000000000" pitchFamily="2"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08133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D6EDD-7698-5292-3A3D-1DA8ACF3DD49}"/>
              </a:ext>
            </a:extLst>
          </p:cNvPr>
          <p:cNvSpPr>
            <a:spLocks noGrp="1"/>
          </p:cNvSpPr>
          <p:nvPr>
            <p:ph type="title"/>
          </p:nvPr>
        </p:nvSpPr>
        <p:spPr>
          <a:xfrm>
            <a:off x="1154954" y="973668"/>
            <a:ext cx="8761413" cy="706964"/>
          </a:xfrm>
        </p:spPr>
        <p:txBody>
          <a:bodyPr>
            <a:normAutofit/>
          </a:bodyPr>
          <a:lstStyle/>
          <a:p>
            <a:r>
              <a:rPr lang="en-GB">
                <a:solidFill>
                  <a:srgbClr val="EBEBEB"/>
                </a:solidFill>
              </a:rPr>
              <a:t>Valentines Day Menu</a:t>
            </a:r>
          </a:p>
        </p:txBody>
      </p:sp>
      <p:pic>
        <p:nvPicPr>
          <p:cNvPr id="5" name="Picture 4" descr="Text&#10;&#10;Description automatically generated with medium confidence">
            <a:extLst>
              <a:ext uri="{FF2B5EF4-FFF2-40B4-BE49-F238E27FC236}">
                <a16:creationId xmlns:a16="http://schemas.microsoft.com/office/drawing/2014/main" id="{C8D8002D-8905-8478-2D10-3B059D5F7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539" y="2297337"/>
            <a:ext cx="3969679" cy="3969679"/>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95C6496A-FF87-B38D-4D30-2818627D907B}"/>
              </a:ext>
            </a:extLst>
          </p:cNvPr>
          <p:cNvSpPr>
            <a:spLocks noGrp="1"/>
          </p:cNvSpPr>
          <p:nvPr>
            <p:ph idx="1"/>
          </p:nvPr>
        </p:nvSpPr>
        <p:spPr>
          <a:xfrm>
            <a:off x="4641336" y="2603500"/>
            <a:ext cx="6551597" cy="3416300"/>
          </a:xfrm>
        </p:spPr>
        <p:txBody>
          <a:bodyPr anchor="ctr">
            <a:normAutofit fontScale="85000" lnSpcReduction="10000"/>
          </a:bodyPr>
          <a:lstStyle/>
          <a:p>
            <a:pPr algn="ctr">
              <a:lnSpc>
                <a:spcPct val="150000"/>
              </a:lnSpc>
            </a:pPr>
            <a:r>
              <a:rPr lang="en-GB" dirty="0">
                <a:latin typeface="Elephant" panose="02020904090505020303" pitchFamily="18" charset="0"/>
              </a:rPr>
              <a:t>Trinity Hotel and staff invite you to celebrate Valentine’s day with us at our exquisite location in the beautiful heart of London. We have prepared the following menu for all our guests who will celebrate with us. Trinity hotel and staff wish you all a happy Valentine’s day!</a:t>
            </a:r>
          </a:p>
          <a:p>
            <a:pPr marL="0" indent="0">
              <a:buNone/>
            </a:pPr>
            <a:endParaRPr lang="en-GB" dirty="0">
              <a:latin typeface="Elephant" panose="02020904090505020303" pitchFamily="18" charset="0"/>
              <a:ea typeface="Calibri" panose="020F0502020204030204" pitchFamily="34" charset="0"/>
              <a:cs typeface="Calibri" panose="020F0502020204030204" pitchFamily="34" charset="0"/>
            </a:endParaRPr>
          </a:p>
          <a:p>
            <a:pPr marL="0" indent="0" algn="ctr">
              <a:lnSpc>
                <a:spcPct val="160000"/>
              </a:lnSpc>
              <a:buNone/>
            </a:pPr>
            <a:r>
              <a:rPr lang="en-GB" dirty="0">
                <a:latin typeface="Elephant" panose="02020904090505020303" pitchFamily="18" charset="0"/>
                <a:ea typeface="Calibri" panose="020F0502020204030204" pitchFamily="34" charset="0"/>
                <a:cs typeface="Calibri" panose="020F0502020204030204" pitchFamily="34" charset="0"/>
              </a:rPr>
              <a:t>4-course meal - £60 per person on Tuesday 14th February (includes a glass of champagne)</a:t>
            </a:r>
          </a:p>
          <a:p>
            <a:pPr marL="0" indent="0" algn="ctr">
              <a:lnSpc>
                <a:spcPct val="160000"/>
              </a:lnSpc>
              <a:buNone/>
            </a:pPr>
            <a:r>
              <a:rPr lang="en-GB" dirty="0">
                <a:latin typeface="Elephant" panose="02020904090505020303" pitchFamily="18" charset="0"/>
                <a:ea typeface="Calibri" panose="020F0502020204030204" pitchFamily="34" charset="0"/>
                <a:cs typeface="Calibri" panose="020F0502020204030204" pitchFamily="34" charset="0"/>
              </a:rPr>
              <a:t> £45 on Friday 17, Saturday 18 and Sunday 19 February</a:t>
            </a:r>
            <a:endParaRPr lang="en-US" dirty="0">
              <a:latin typeface="Elephant" panose="02020904090505020303" pitchFamily="18" charset="0"/>
              <a:ea typeface="Calibri" panose="020F0502020204030204" pitchFamily="34" charset="0"/>
              <a:cs typeface="Calibri" panose="020F0502020204030204" pitchFamily="34" charset="0"/>
            </a:endParaRPr>
          </a:p>
          <a:p>
            <a:pPr marL="0" indent="0">
              <a:buNone/>
            </a:pPr>
            <a:endParaRPr lang="en-GB" dirty="0"/>
          </a:p>
          <a:p>
            <a:endParaRPr lang="en-GB" dirty="0"/>
          </a:p>
        </p:txBody>
      </p:sp>
      <p:sp>
        <p:nvSpPr>
          <p:cNvPr id="6" name="TextBox 5">
            <a:extLst>
              <a:ext uri="{FF2B5EF4-FFF2-40B4-BE49-F238E27FC236}">
                <a16:creationId xmlns:a16="http://schemas.microsoft.com/office/drawing/2014/main" id="{9D1DE2B9-C158-E5E9-3126-190ED73629EF}"/>
              </a:ext>
            </a:extLst>
          </p:cNvPr>
          <p:cNvSpPr txBox="1"/>
          <p:nvPr/>
        </p:nvSpPr>
        <p:spPr>
          <a:xfrm>
            <a:off x="3293919" y="5405242"/>
            <a:ext cx="1257299" cy="861774"/>
          </a:xfrm>
          <a:prstGeom prst="rect">
            <a:avLst/>
          </a:prstGeom>
          <a:noFill/>
        </p:spPr>
        <p:txBody>
          <a:bodyPr wrap="square" rtlCol="0">
            <a:spAutoFit/>
          </a:bodyPr>
          <a:lstStyle/>
          <a:p>
            <a:pPr marL="0" marR="0" lvl="0" indent="0" algn="ctr" defTabSz="457200" rtl="0" eaLnBrk="1" fontAlgn="auto" latinLnBrk="0" hangingPunct="1">
              <a:lnSpc>
                <a:spcPct val="100000"/>
              </a:lnSpc>
              <a:spcBef>
                <a:spcPct val="20000"/>
              </a:spcBef>
              <a:spcAft>
                <a:spcPts val="600"/>
              </a:spcAft>
              <a:buClr>
                <a:srgbClr val="83992A"/>
              </a:buClr>
              <a:buSzPct val="115000"/>
              <a:buFont typeface="Arial"/>
              <a:buNone/>
              <a:tabLst/>
              <a:defRPr/>
            </a:pPr>
            <a:r>
              <a:rPr kumimoji="0" lang="en-GB" sz="1000" b="0" i="0" u="none" strike="noStrike" kern="1200" cap="none" spc="0" normalizeH="0" baseline="0" noProof="0" dirty="0">
                <a:ln>
                  <a:noFill/>
                </a:ln>
                <a:solidFill>
                  <a:srgbClr val="736E62"/>
                </a:solidFill>
                <a:effectLst/>
                <a:uLnTx/>
                <a:uFillTx/>
                <a:latin typeface="Arial" panose="020B0604020202020204" pitchFamily="34" charset="0"/>
                <a:ea typeface="+mn-ea"/>
                <a:cs typeface="Arial" panose="020B0604020202020204" pitchFamily="34" charset="0"/>
              </a:rPr>
              <a:t>London's original</a:t>
            </a:r>
            <a:b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br>
            <a:r>
              <a:rPr kumimoji="0" lang="en-GB" sz="1000" b="0" i="0" u="none" strike="noStrike" kern="1200" cap="none" spc="0" normalizeH="0" baseline="0" noProof="0" dirty="0">
                <a:ln>
                  <a:noFill/>
                </a:ln>
                <a:solidFill>
                  <a:srgbClr val="736E62"/>
                </a:solidFill>
                <a:effectLst/>
                <a:uLnTx/>
                <a:uFillTx/>
                <a:latin typeface="Arial" panose="020B0604020202020204" pitchFamily="34" charset="0"/>
                <a:ea typeface="+mn-ea"/>
                <a:cs typeface="Arial" panose="020B0604020202020204" pitchFamily="34" charset="0"/>
              </a:rPr>
              <a:t>AA 4 Star Hotel with a</a:t>
            </a:r>
            <a:b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br>
            <a:r>
              <a:rPr kumimoji="0" lang="en-GB" sz="1000" b="0" i="0" u="none" strike="noStrike" kern="1200" cap="none" spc="0" normalizeH="0" baseline="0" noProof="0" dirty="0">
                <a:ln>
                  <a:noFill/>
                </a:ln>
                <a:solidFill>
                  <a:srgbClr val="736E62"/>
                </a:solidFill>
                <a:effectLst/>
                <a:uLnTx/>
                <a:uFillTx/>
                <a:latin typeface="Arial" panose="020B0604020202020204" pitchFamily="34" charset="0"/>
                <a:ea typeface="+mn-ea"/>
                <a:cs typeface="Arial" panose="020B0604020202020204" pitchFamily="34" charset="0"/>
              </a:rPr>
              <a:t>Rosette Food Award</a:t>
            </a:r>
            <a:endParaRPr kumimoji="0" lang="en-GB" sz="1000" b="0" i="0" u="none" strike="noStrike" kern="1200" cap="none" spc="0" normalizeH="0" baseline="0" noProof="0" dirty="0">
              <a:ln>
                <a:noFill/>
              </a:ln>
              <a:solidFill>
                <a:srgbClr val="A23C33">
                  <a:lumMod val="60000"/>
                  <a:lumOff val="40000"/>
                </a:srgbClr>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7974108-7B48-A817-9BD6-1FF25D74C488}"/>
              </a:ext>
            </a:extLst>
          </p:cNvPr>
          <p:cNvSpPr txBox="1"/>
          <p:nvPr/>
        </p:nvSpPr>
        <p:spPr>
          <a:xfrm>
            <a:off x="491421" y="6267016"/>
            <a:ext cx="180801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(Canva, 2023)</a:t>
            </a:r>
          </a:p>
        </p:txBody>
      </p:sp>
    </p:spTree>
    <p:extLst>
      <p:ext uri="{BB962C8B-B14F-4D97-AF65-F5344CB8AC3E}">
        <p14:creationId xmlns:p14="http://schemas.microsoft.com/office/powerpoint/2010/main" val="1303738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03CEF-4D6F-7D2F-001F-9486EB3112F1}"/>
              </a:ext>
            </a:extLst>
          </p:cNvPr>
          <p:cNvSpPr>
            <a:spLocks noGrp="1"/>
          </p:cNvSpPr>
          <p:nvPr>
            <p:ph type="title"/>
          </p:nvPr>
        </p:nvSpPr>
        <p:spPr>
          <a:xfrm>
            <a:off x="6094283" y="607814"/>
            <a:ext cx="4802184" cy="802392"/>
          </a:xfrm>
        </p:spPr>
        <p:txBody>
          <a:bodyPr>
            <a:normAutofit fontScale="90000"/>
          </a:bodyPr>
          <a:lstStyle/>
          <a:p>
            <a:pPr algn="ctr">
              <a:lnSpc>
                <a:spcPct val="90000"/>
              </a:lnSpc>
            </a:pPr>
            <a:br>
              <a:rPr lang="en-GB" sz="4100" dirty="0">
                <a:solidFill>
                  <a:srgbClr val="262626"/>
                </a:solidFill>
                <a:effectLst/>
                <a:latin typeface="Elephant Pro" panose="00000500000000000000" pitchFamily="2" charset="0"/>
                <a:ea typeface="Times New Roman" panose="02020603050405020304" pitchFamily="18" charset="0"/>
                <a:cs typeface="Times New Roman" panose="02020603050405020304" pitchFamily="18" charset="0"/>
              </a:rPr>
            </a:br>
            <a:endParaRPr lang="en-GB" sz="4100" dirty="0">
              <a:solidFill>
                <a:srgbClr val="262626"/>
              </a:solidFill>
            </a:endParaRPr>
          </a:p>
        </p:txBody>
      </p:sp>
      <p:sp>
        <p:nvSpPr>
          <p:cNvPr id="8" name="Content Placeholder 7">
            <a:extLst>
              <a:ext uri="{FF2B5EF4-FFF2-40B4-BE49-F238E27FC236}">
                <a16:creationId xmlns:a16="http://schemas.microsoft.com/office/drawing/2014/main" id="{3F3862C2-B850-D763-B8B7-B383A2791079}"/>
              </a:ext>
            </a:extLst>
          </p:cNvPr>
          <p:cNvSpPr>
            <a:spLocks noGrp="1"/>
          </p:cNvSpPr>
          <p:nvPr>
            <p:ph idx="1"/>
          </p:nvPr>
        </p:nvSpPr>
        <p:spPr>
          <a:xfrm>
            <a:off x="4873568" y="607814"/>
            <a:ext cx="6911527" cy="6250186"/>
          </a:xfrm>
        </p:spPr>
        <p:txBody>
          <a:bodyPr>
            <a:normAutofit fontScale="77500" lnSpcReduction="20000"/>
          </a:bodyPr>
          <a:lstStyle/>
          <a:p>
            <a:pPr marL="0" indent="0" algn="ctr">
              <a:buNone/>
            </a:pPr>
            <a:endParaRPr lang="en-GB" sz="1600" dirty="0">
              <a:solidFill>
                <a:schemeClr val="accent4">
                  <a:lumMod val="60000"/>
                  <a:lumOff val="40000"/>
                </a:schemeClr>
              </a:solidFill>
              <a:latin typeface="Elephant" panose="02020904090505020303" pitchFamily="18" charset="0"/>
              <a:ea typeface="Calibri" panose="020F0502020204030204" pitchFamily="34" charset="0"/>
              <a:cs typeface="Calibri" panose="020F0502020204030204" pitchFamily="34" charset="0"/>
            </a:endParaRPr>
          </a:p>
          <a:p>
            <a:pPr marL="0" indent="0" algn="ctr">
              <a:lnSpc>
                <a:spcPct val="170000"/>
              </a:lnSpc>
              <a:buNone/>
            </a:pPr>
            <a:r>
              <a:rPr lang="en-GB" sz="1900" dirty="0">
                <a:solidFill>
                  <a:schemeClr val="accent4"/>
                </a:solidFill>
                <a:latin typeface="Elephant" panose="02020904090505020303" pitchFamily="18" charset="0"/>
              </a:rPr>
              <a:t>Initial date</a:t>
            </a:r>
          </a:p>
          <a:p>
            <a:pPr marL="0" indent="0" algn="ctr">
              <a:lnSpc>
                <a:spcPct val="170000"/>
              </a:lnSpc>
              <a:buNone/>
            </a:pPr>
            <a:r>
              <a:rPr lang="en-GB" sz="1800" dirty="0">
                <a:solidFill>
                  <a:schemeClr val="tx1"/>
                </a:solidFill>
                <a:latin typeface="Calibri" panose="020F0502020204030204" pitchFamily="34" charset="0"/>
                <a:ea typeface="Calibri" panose="020F0502020204030204" pitchFamily="34" charset="0"/>
                <a:cs typeface="Calibri" panose="020F0502020204030204" pitchFamily="34" charset="0"/>
              </a:rPr>
              <a:t>Love shoots Tender broccoli, the heart of red-orange, whipped cream cheese.</a:t>
            </a:r>
          </a:p>
          <a:p>
            <a:pPr marL="0" indent="0" algn="ctr">
              <a:lnSpc>
                <a:spcPct val="170000"/>
              </a:lnSpc>
              <a:buNone/>
            </a:pPr>
            <a:r>
              <a:rPr lang="en-GB" sz="1800" dirty="0">
                <a:solidFill>
                  <a:schemeClr val="tx1"/>
                </a:solidFill>
                <a:latin typeface="Elephant" panose="02020904090505020303" pitchFamily="18" charset="0"/>
              </a:rPr>
              <a:t>Don’t go bacon my heart</a:t>
            </a:r>
          </a:p>
          <a:p>
            <a:pPr marL="0" indent="0" algn="ctr">
              <a:lnSpc>
                <a:spcPct val="170000"/>
              </a:lnSpc>
              <a:buNone/>
            </a:pPr>
            <a:r>
              <a:rPr lang="en-GB" sz="1800" dirty="0">
                <a:solidFill>
                  <a:schemeClr val="tx1"/>
                </a:solidFill>
                <a:latin typeface="Calibri" panose="020F0502020204030204" pitchFamily="34" charset="0"/>
                <a:ea typeface="Calibri" panose="020F0502020204030204" pitchFamily="34" charset="0"/>
                <a:cs typeface="Calibri" panose="020F0502020204030204" pitchFamily="34" charset="0"/>
              </a:rPr>
              <a:t>A sharing platter for 2 people to enjoy (Our Chefs special take on bacon and eggs)</a:t>
            </a:r>
          </a:p>
          <a:p>
            <a:pPr marL="0" indent="0" algn="ctr">
              <a:lnSpc>
                <a:spcPct val="170000"/>
              </a:lnSpc>
              <a:buNone/>
            </a:pPr>
            <a:r>
              <a:rPr lang="pt-BR" sz="1900" dirty="0">
                <a:solidFill>
                  <a:schemeClr val="accent4"/>
                </a:solidFill>
                <a:latin typeface="Elephant" panose="02020904090505020303" pitchFamily="18" charset="0"/>
                <a:ea typeface="Calibri" panose="020F0502020204030204" pitchFamily="34" charset="0"/>
                <a:cs typeface="Calibri" panose="020F0502020204030204" pitchFamily="34" charset="0"/>
              </a:rPr>
              <a:t>Phase Two</a:t>
            </a:r>
          </a:p>
          <a:p>
            <a:pPr marL="0" indent="0" algn="ctr">
              <a:lnSpc>
                <a:spcPct val="170000"/>
              </a:lnSpc>
              <a:buNone/>
            </a:pPr>
            <a:r>
              <a:rPr lang="en-GB" sz="1800" dirty="0">
                <a:solidFill>
                  <a:schemeClr val="tx1"/>
                </a:solidFill>
                <a:latin typeface="Elephant" panose="02020904090505020303" pitchFamily="18" charset="0"/>
                <a:ea typeface="Calibri" panose="020F0502020204030204" pitchFamily="34" charset="0"/>
                <a:cs typeface="Calibri" panose="020F0502020204030204" pitchFamily="34" charset="0"/>
              </a:rPr>
              <a:t>Citrus kiss</a:t>
            </a:r>
          </a:p>
          <a:p>
            <a:pPr marL="0" indent="0" algn="ctr">
              <a:lnSpc>
                <a:spcPct val="170000"/>
              </a:lnSpc>
              <a:buNone/>
            </a:pP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Selection of iced fruit sorbet</a:t>
            </a:r>
            <a:endParaRPr lang="pt-BR" sz="1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ctr">
              <a:lnSpc>
                <a:spcPct val="170000"/>
              </a:lnSpc>
              <a:buNone/>
            </a:pPr>
            <a:r>
              <a:rPr lang="pt-BR" sz="1900" dirty="0">
                <a:solidFill>
                  <a:schemeClr val="accent4"/>
                </a:solidFill>
                <a:latin typeface="Elephant" panose="02020904090505020303" pitchFamily="18" charset="0"/>
                <a:ea typeface="Calibri" panose="020F0502020204030204" pitchFamily="34" charset="0"/>
                <a:cs typeface="Calibri" panose="020F0502020204030204" pitchFamily="34" charset="0"/>
              </a:rPr>
              <a:t>Tour de Force</a:t>
            </a:r>
          </a:p>
          <a:p>
            <a:pPr marL="0" indent="0" algn="ctr">
              <a:lnSpc>
                <a:spcPct val="170000"/>
              </a:lnSpc>
              <a:buNone/>
            </a:pPr>
            <a:r>
              <a:rPr lang="en-GB" sz="1800" dirty="0">
                <a:solidFill>
                  <a:schemeClr val="tx1"/>
                </a:solidFill>
                <a:latin typeface="Elephant" panose="02020904090505020303" pitchFamily="18" charset="0"/>
                <a:ea typeface="Calibri" panose="020F0502020204030204" pitchFamily="34" charset="0"/>
                <a:cs typeface="Calibri" panose="020F0502020204030204" pitchFamily="34" charset="0"/>
              </a:rPr>
              <a:t>Ducker up</a:t>
            </a:r>
          </a:p>
          <a:p>
            <a:pPr marL="0" indent="0" algn="ctr">
              <a:lnSpc>
                <a:spcPct val="170000"/>
              </a:lnSpc>
              <a:buNone/>
            </a:pPr>
            <a:r>
              <a:rPr lang="en-GB" sz="1800" dirty="0">
                <a:solidFill>
                  <a:schemeClr val="tx1"/>
                </a:solidFill>
                <a:latin typeface="Arial" panose="020B0604020202020204" pitchFamily="34" charset="0"/>
                <a:ea typeface="Calibri" panose="020F0502020204030204" pitchFamily="34" charset="0"/>
                <a:cs typeface="Arial" panose="020B0604020202020204" pitchFamily="34" charset="0"/>
              </a:rPr>
              <a:t>Confit duck leg, braised shallot, carrot cumin puree, duck fat potato terrine, cherry jus</a:t>
            </a:r>
          </a:p>
          <a:p>
            <a:pPr marL="0" indent="0" algn="ctr">
              <a:lnSpc>
                <a:spcPct val="170000"/>
              </a:lnSpc>
              <a:buNone/>
            </a:pPr>
            <a:r>
              <a:rPr lang="en-GB" sz="1800" dirty="0">
                <a:solidFill>
                  <a:schemeClr val="tx1"/>
                </a:solidFill>
                <a:latin typeface="Elephant" panose="02020904090505020303" pitchFamily="18" charset="0"/>
                <a:ea typeface="Calibri" panose="020F0502020204030204" pitchFamily="34" charset="0"/>
                <a:cs typeface="Calibri" panose="020F0502020204030204" pitchFamily="34" charset="0"/>
              </a:rPr>
              <a:t>That’s Amore</a:t>
            </a:r>
          </a:p>
          <a:p>
            <a:pPr marL="0" indent="0">
              <a:lnSpc>
                <a:spcPct val="170000"/>
              </a:lnSpc>
              <a:buNone/>
            </a:pPr>
            <a:r>
              <a:rPr lang="en-GB" sz="1800" dirty="0">
                <a:solidFill>
                  <a:schemeClr val="tx1"/>
                </a:solidFill>
                <a:latin typeface="Calibri" panose="020F0502020204030204" pitchFamily="34" charset="0"/>
                <a:ea typeface="Calibri" panose="020F0502020204030204" pitchFamily="34" charset="0"/>
                <a:cs typeface="Calibri" panose="020F0502020204030204" pitchFamily="34" charset="0"/>
              </a:rPr>
              <a:t>Pan Seared Beef Medallions Wrapped in Pancetta confit potato cake, baby carrots, wild mushroom jus</a:t>
            </a:r>
          </a:p>
          <a:p>
            <a:pPr marL="0" indent="0">
              <a:lnSpc>
                <a:spcPct val="150000"/>
              </a:lnSpc>
              <a:buNone/>
            </a:pPr>
            <a:endParaRPr lang="en-GB" sz="1800" dirty="0">
              <a:solidFill>
                <a:schemeClr val="accent4"/>
              </a:solidFill>
              <a:latin typeface="Calibri" panose="020F0502020204030204" pitchFamily="34" charset="0"/>
              <a:ea typeface="Calibri" panose="020F0502020204030204" pitchFamily="34" charset="0"/>
              <a:cs typeface="Calibri" panose="020F0502020204030204" pitchFamily="34" charset="0"/>
            </a:endParaRPr>
          </a:p>
          <a:p>
            <a:pPr marL="0" indent="0" algn="ctr">
              <a:lnSpc>
                <a:spcPct val="150000"/>
              </a:lnSpc>
              <a:buNone/>
            </a:pPr>
            <a:endParaRPr lang="en-US" sz="1600" dirty="0">
              <a:solidFill>
                <a:schemeClr val="accent4">
                  <a:lumMod val="75000"/>
                </a:schemeClr>
              </a:solidFill>
            </a:endParaRPr>
          </a:p>
          <a:p>
            <a:pPr marL="0" indent="0" algn="ctr">
              <a:buNone/>
            </a:pPr>
            <a:endParaRPr lang="en-US" dirty="0">
              <a:solidFill>
                <a:srgbClr val="262626"/>
              </a:solidFill>
            </a:endParaRPr>
          </a:p>
        </p:txBody>
      </p:sp>
      <p:pic>
        <p:nvPicPr>
          <p:cNvPr id="4" name="Content Placeholder 3" descr="Text&#10;ca&#10;Description automatically generated with medium confidence">
            <a:extLst>
              <a:ext uri="{FF2B5EF4-FFF2-40B4-BE49-F238E27FC236}">
                <a16:creationId xmlns:a16="http://schemas.microsoft.com/office/drawing/2014/main" id="{0BB988FD-9F6F-1B3A-E406-3531500E7B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4788" y="1251589"/>
            <a:ext cx="3858780" cy="3996713"/>
          </a:xfrm>
          <a:prstGeom prst="rect">
            <a:avLst/>
          </a:prstGeom>
        </p:spPr>
      </p:pic>
      <p:sp>
        <p:nvSpPr>
          <p:cNvPr id="53" name="CuadroTexto 52">
            <a:extLst>
              <a:ext uri="{FF2B5EF4-FFF2-40B4-BE49-F238E27FC236}">
                <a16:creationId xmlns:a16="http://schemas.microsoft.com/office/drawing/2014/main" id="{5C798295-E676-42D2-B4D8-52F291B037F8}"/>
              </a:ext>
            </a:extLst>
          </p:cNvPr>
          <p:cNvSpPr txBox="1"/>
          <p:nvPr/>
        </p:nvSpPr>
        <p:spPr>
          <a:xfrm>
            <a:off x="-113504" y="5248302"/>
            <a:ext cx="3560614" cy="276999"/>
          </a:xfrm>
          <a:prstGeom prst="rect">
            <a:avLst/>
          </a:prstGeom>
          <a:noFill/>
        </p:spPr>
        <p:txBody>
          <a:bodyPr wrap="square" rtlCol="0" anchor="ctr" anchorCtr="1">
            <a:spAutoFit/>
          </a:bodyPr>
          <a:lstStyle/>
          <a:p>
            <a:pPr algn="ctr"/>
            <a:r>
              <a:rPr lang="en-GB" sz="1200" dirty="0">
                <a:solidFill>
                  <a:srgbClr val="000000"/>
                </a:solidFill>
                <a:latin typeface="Arial" panose="020B0604020202020204" pitchFamily="34" charset="0"/>
                <a:cs typeface="Arial" panose="020B0604020202020204" pitchFamily="34" charset="0"/>
              </a:rPr>
              <a:t>(Canva, 2023).</a:t>
            </a:r>
          </a:p>
        </p:txBody>
      </p:sp>
    </p:spTree>
    <p:extLst>
      <p:ext uri="{BB962C8B-B14F-4D97-AF65-F5344CB8AC3E}">
        <p14:creationId xmlns:p14="http://schemas.microsoft.com/office/powerpoint/2010/main" val="2237209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03CEF-4D6F-7D2F-001F-9486EB3112F1}"/>
              </a:ext>
            </a:extLst>
          </p:cNvPr>
          <p:cNvSpPr>
            <a:spLocks noGrp="1"/>
          </p:cNvSpPr>
          <p:nvPr>
            <p:ph type="title"/>
          </p:nvPr>
        </p:nvSpPr>
        <p:spPr>
          <a:xfrm>
            <a:off x="6096000" y="1305897"/>
            <a:ext cx="4802184" cy="161113"/>
          </a:xfrm>
        </p:spPr>
        <p:txBody>
          <a:bodyPr>
            <a:normAutofit fontScale="90000"/>
          </a:bodyPr>
          <a:lstStyle/>
          <a:p>
            <a:pPr marL="0" marR="0" lvl="0" indent="0" algn="ctr" defTabSz="457200" rtl="0" eaLnBrk="1" fontAlgn="auto" latinLnBrk="0" hangingPunct="1">
              <a:lnSpc>
                <a:spcPct val="150000"/>
              </a:lnSpc>
              <a:spcBef>
                <a:spcPts val="0"/>
              </a:spcBef>
              <a:spcAft>
                <a:spcPts val="0"/>
              </a:spcAft>
              <a:tabLst/>
              <a:defRPr/>
            </a:pPr>
            <a:r>
              <a:rPr kumimoji="0" lang="de-DE" sz="1600" b="0" i="0" u="none" strike="noStrike" kern="1200" cap="none" spc="0" normalizeH="0" baseline="0" noProof="0" dirty="0">
                <a:ln>
                  <a:noFill/>
                </a:ln>
                <a:solidFill>
                  <a:srgbClr val="D8B25C"/>
                </a:solidFill>
                <a:effectLst/>
                <a:uLnTx/>
                <a:uFillTx/>
                <a:latin typeface="Elephant" panose="02020904090505020303" pitchFamily="18" charset="0"/>
                <a:ea typeface="+mn-ea"/>
                <a:cs typeface="+mn-cs"/>
              </a:rPr>
              <a:t>SWEE T  BIT</a:t>
            </a:r>
            <a:br>
              <a:rPr kumimoji="0" lang="de-DE" sz="1600" b="0" i="0" u="none" strike="noStrike" kern="1200" cap="none" spc="0" normalizeH="0" baseline="0" noProof="0" dirty="0">
                <a:ln>
                  <a:noFill/>
                </a:ln>
                <a:solidFill>
                  <a:srgbClr val="D8B25C"/>
                </a:solidFill>
                <a:effectLst/>
                <a:uLnTx/>
                <a:uFillTx/>
                <a:latin typeface="Elephant" panose="02020904090505020303" pitchFamily="18" charset="0"/>
                <a:ea typeface="+mn-ea"/>
                <a:cs typeface="+mn-cs"/>
              </a:rPr>
            </a:br>
            <a:endParaRPr lang="en-GB" sz="4100" dirty="0">
              <a:solidFill>
                <a:srgbClr val="262626"/>
              </a:solidFill>
            </a:endParaRPr>
          </a:p>
        </p:txBody>
      </p:sp>
      <p:sp>
        <p:nvSpPr>
          <p:cNvPr id="8" name="Content Placeholder 7">
            <a:extLst>
              <a:ext uri="{FF2B5EF4-FFF2-40B4-BE49-F238E27FC236}">
                <a16:creationId xmlns:a16="http://schemas.microsoft.com/office/drawing/2014/main" id="{3F3862C2-B850-D763-B8B7-B383A2791079}"/>
              </a:ext>
            </a:extLst>
          </p:cNvPr>
          <p:cNvSpPr>
            <a:spLocks noGrp="1"/>
          </p:cNvSpPr>
          <p:nvPr>
            <p:ph idx="1"/>
          </p:nvPr>
        </p:nvSpPr>
        <p:spPr>
          <a:xfrm>
            <a:off x="6016336" y="1250695"/>
            <a:ext cx="5564475" cy="5118931"/>
          </a:xfrm>
        </p:spPr>
        <p:txBody>
          <a:bodyPr>
            <a:normAutofit/>
          </a:bodyPr>
          <a:lstStyle/>
          <a:p>
            <a:pPr marL="0" indent="0" algn="ctr">
              <a:buNone/>
            </a:pPr>
            <a:endParaRPr lang="en-US" sz="1600" dirty="0">
              <a:solidFill>
                <a:schemeClr val="accent4">
                  <a:lumMod val="60000"/>
                  <a:lumOff val="40000"/>
                </a:schemeClr>
              </a:solidFill>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en-GB" sz="1600" dirty="0"/>
          </a:p>
          <a:p>
            <a:pPr marL="0" indent="0" algn="ctr">
              <a:buNone/>
            </a:pPr>
            <a:endParaRPr lang="en-GB" sz="1400" dirty="0">
              <a:solidFill>
                <a:schemeClr val="accent4">
                  <a:lumMod val="60000"/>
                  <a:lumOff val="40000"/>
                </a:schemeClr>
              </a:solidFill>
            </a:endParaRPr>
          </a:p>
          <a:p>
            <a:pPr marL="0" indent="0" algn="ctr">
              <a:buNone/>
            </a:pPr>
            <a:endParaRPr lang="en-GB" sz="1400" dirty="0">
              <a:solidFill>
                <a:schemeClr val="accent4">
                  <a:lumMod val="60000"/>
                  <a:lumOff val="40000"/>
                </a:schemeClr>
              </a:solidFill>
            </a:endParaRPr>
          </a:p>
          <a:p>
            <a:pPr marL="0" indent="0" algn="ctr">
              <a:buNone/>
            </a:pPr>
            <a:endParaRPr lang="en-GB" sz="1400" dirty="0">
              <a:solidFill>
                <a:schemeClr val="accent4"/>
              </a:solidFill>
              <a:latin typeface="Elephant" panose="02020904090505020303" pitchFamily="18" charset="0"/>
            </a:endParaRPr>
          </a:p>
          <a:p>
            <a:pPr marL="0" indent="0" algn="ctr">
              <a:buNone/>
            </a:pPr>
            <a:endParaRPr lang="en-GB" sz="1400" dirty="0">
              <a:solidFill>
                <a:schemeClr val="accent4"/>
              </a:solidFill>
              <a:latin typeface="Elephant" panose="02020904090505020303" pitchFamily="18" charset="0"/>
            </a:endParaRPr>
          </a:p>
          <a:p>
            <a:pPr marL="0" indent="0" algn="ctr">
              <a:lnSpc>
                <a:spcPct val="150000"/>
              </a:lnSpc>
              <a:buNone/>
            </a:pPr>
            <a:endParaRPr lang="en-US" sz="1600" dirty="0">
              <a:solidFill>
                <a:schemeClr val="accent4">
                  <a:lumMod val="75000"/>
                </a:schemeClr>
              </a:solidFill>
            </a:endParaRPr>
          </a:p>
          <a:p>
            <a:pPr marL="0" indent="0" algn="ctr">
              <a:buNone/>
            </a:pPr>
            <a:endParaRPr lang="en-US" dirty="0">
              <a:solidFill>
                <a:srgbClr val="262626"/>
              </a:solidFill>
            </a:endParaRPr>
          </a:p>
        </p:txBody>
      </p:sp>
      <p:pic>
        <p:nvPicPr>
          <p:cNvPr id="4" name="Content Placeholder 3" descr="Text&#10;ca&#10;Description automatically generated with medium confidence">
            <a:extLst>
              <a:ext uri="{FF2B5EF4-FFF2-40B4-BE49-F238E27FC236}">
                <a16:creationId xmlns:a16="http://schemas.microsoft.com/office/drawing/2014/main" id="{0BB988FD-9F6F-1B3A-E406-3531500E7B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6704" y="1250695"/>
            <a:ext cx="3858780" cy="3996713"/>
          </a:xfrm>
          <a:prstGeom prst="rect">
            <a:avLst/>
          </a:prstGeom>
        </p:spPr>
      </p:pic>
      <p:sp>
        <p:nvSpPr>
          <p:cNvPr id="53" name="CuadroTexto 52">
            <a:extLst>
              <a:ext uri="{FF2B5EF4-FFF2-40B4-BE49-F238E27FC236}">
                <a16:creationId xmlns:a16="http://schemas.microsoft.com/office/drawing/2014/main" id="{5C798295-E676-42D2-B4D8-52F291B037F8}"/>
              </a:ext>
            </a:extLst>
          </p:cNvPr>
          <p:cNvSpPr txBox="1"/>
          <p:nvPr/>
        </p:nvSpPr>
        <p:spPr>
          <a:xfrm>
            <a:off x="-99892" y="5247408"/>
            <a:ext cx="3560614" cy="276999"/>
          </a:xfrm>
          <a:prstGeom prst="rect">
            <a:avLst/>
          </a:prstGeom>
          <a:noFill/>
        </p:spPr>
        <p:txBody>
          <a:bodyPr wrap="square" rtlCol="0" anchor="ctr" anchorCtr="1">
            <a:spAutoFit/>
          </a:bodyPr>
          <a:lstStyle/>
          <a:p>
            <a:pPr algn="ctr"/>
            <a:r>
              <a:rPr lang="en-GB" sz="1200" dirty="0">
                <a:solidFill>
                  <a:srgbClr val="000000"/>
                </a:solidFill>
                <a:latin typeface="Arial" panose="020B0604020202020204" pitchFamily="34" charset="0"/>
                <a:cs typeface="Arial" panose="020B0604020202020204" pitchFamily="34" charset="0"/>
              </a:rPr>
              <a:t>(Canva, 2023).</a:t>
            </a:r>
          </a:p>
        </p:txBody>
      </p:sp>
      <p:sp>
        <p:nvSpPr>
          <p:cNvPr id="3" name="TextBox 2">
            <a:extLst>
              <a:ext uri="{FF2B5EF4-FFF2-40B4-BE49-F238E27FC236}">
                <a16:creationId xmlns:a16="http://schemas.microsoft.com/office/drawing/2014/main" id="{CE1AE944-9EEB-93BE-BCFF-55ACED7D45D2}"/>
              </a:ext>
            </a:extLst>
          </p:cNvPr>
          <p:cNvSpPr txBox="1"/>
          <p:nvPr/>
        </p:nvSpPr>
        <p:spPr>
          <a:xfrm>
            <a:off x="5256390" y="883227"/>
            <a:ext cx="6481404" cy="8510022"/>
          </a:xfrm>
          <a:prstGeom prst="rect">
            <a:avLst/>
          </a:prstGeom>
          <a:noFill/>
        </p:spPr>
        <p:txBody>
          <a:bodyPr wrap="square" rtlCol="0">
            <a:spAutoFit/>
          </a:bodyPr>
          <a:lstStyle/>
          <a:p>
            <a:pPr algn="ctr"/>
            <a:endParaRPr lang="de-DE" sz="1000" dirty="0">
              <a:solidFill>
                <a:schemeClr val="accent4"/>
              </a:solidFill>
              <a:latin typeface="Elephant" panose="02020904090505020303" pitchFamily="18" charset="0"/>
            </a:endParaRPr>
          </a:p>
          <a:p>
            <a:pPr algn="ctr"/>
            <a:endParaRPr lang="de-DE" sz="1000" dirty="0">
              <a:solidFill>
                <a:schemeClr val="accent4"/>
              </a:solidFill>
              <a:latin typeface="Elephant" panose="02020904090505020303" pitchFamily="18" charset="0"/>
            </a:endParaRPr>
          </a:p>
          <a:p>
            <a:pPr algn="ctr"/>
            <a:endParaRPr lang="de-DE" sz="1000" dirty="0">
              <a:solidFill>
                <a:schemeClr val="accent4"/>
              </a:solidFill>
              <a:latin typeface="Elephant" panose="02020904090505020303" pitchFamily="18" charset="0"/>
            </a:endParaRPr>
          </a:p>
          <a:p>
            <a:pPr algn="ctr"/>
            <a:endParaRPr lang="de-DE" sz="1000" dirty="0">
              <a:solidFill>
                <a:schemeClr val="accent4"/>
              </a:solidFill>
              <a:latin typeface="Elephant" panose="02020904090505020303" pitchFamily="18" charset="0"/>
            </a:endParaRPr>
          </a:p>
          <a:p>
            <a:pPr algn="ctr"/>
            <a:endParaRPr lang="en-GB" sz="1000" dirty="0">
              <a:solidFill>
                <a:schemeClr val="accent4"/>
              </a:solidFill>
              <a:latin typeface="Elephant" panose="02020904090505020303" pitchFamily="18" charset="0"/>
            </a:endParaRPr>
          </a:p>
          <a:p>
            <a:pPr algn="ctr">
              <a:lnSpc>
                <a:spcPct val="150000"/>
              </a:lnSpc>
            </a:pPr>
            <a:r>
              <a:rPr lang="en-GB" sz="1400" dirty="0">
                <a:latin typeface="Elephant" panose="02020904090505020303" pitchFamily="18" charset="0"/>
              </a:rPr>
              <a:t>The lightest kiss</a:t>
            </a:r>
          </a:p>
          <a:p>
            <a:pPr algn="ctr"/>
            <a:endParaRPr lang="de-DE" sz="1000" dirty="0">
              <a:latin typeface="Elephant" panose="02020904090505020303" pitchFamily="18" charset="0"/>
            </a:endParaRPr>
          </a:p>
          <a:p>
            <a:pPr algn="ctr">
              <a:lnSpc>
                <a:spcPct val="150000"/>
              </a:lnSpc>
            </a:pPr>
            <a:r>
              <a:rPr lang="en-GB" sz="1000" b="0" i="0" dirty="0">
                <a:effectLst/>
                <a:latin typeface="Calibri" panose="020F0502020204030204" pitchFamily="34" charset="0"/>
                <a:ea typeface="Calibri" panose="020F0502020204030204" pitchFamily="34" charset="0"/>
                <a:cs typeface="Calibri" panose="020F0502020204030204" pitchFamily="34" charset="0"/>
              </a:rPr>
              <a:t>Lemon Tart with Mascarpone Ice cream</a:t>
            </a:r>
          </a:p>
          <a:p>
            <a:pPr algn="ctr"/>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pPr algn="ctr">
              <a:lnSpc>
                <a:spcPct val="150000"/>
              </a:lnSpc>
            </a:pPr>
            <a:r>
              <a:rPr lang="en-GB" sz="1400" dirty="0">
                <a:latin typeface="Elephant" panose="02020904090505020303" pitchFamily="18" charset="0"/>
              </a:rPr>
              <a:t>Trio of Chocolate Sharing Platter</a:t>
            </a:r>
          </a:p>
          <a:p>
            <a:pPr algn="ctr"/>
            <a:r>
              <a:rPr lang="en-GB" sz="1000" dirty="0">
                <a:latin typeface="Elephant" panose="02020904090505020303" pitchFamily="18" charset="0"/>
              </a:rPr>
              <a:t> </a:t>
            </a:r>
          </a:p>
          <a:p>
            <a:pPr algn="ctr">
              <a:lnSpc>
                <a:spcPct val="150000"/>
              </a:lnSpc>
            </a:pPr>
            <a:r>
              <a:rPr lang="en-GB" sz="1000" dirty="0">
                <a:latin typeface="Arial" panose="020B0604020202020204" pitchFamily="34" charset="0"/>
                <a:cs typeface="Arial" panose="020B0604020202020204" pitchFamily="34" charset="0"/>
              </a:rPr>
              <a:t>Milk chocolate marquis. dark chocolate tart. orange and white chocolate sorbet</a:t>
            </a:r>
            <a:endParaRPr lang="en-GB" sz="1000" dirty="0">
              <a:latin typeface="Arial" panose="020B0604020202020204" pitchFamily="34" charset="0"/>
              <a:ea typeface="Calibri" panose="020F0502020204030204" pitchFamily="34" charset="0"/>
              <a:cs typeface="Arial" panose="020B0604020202020204" pitchFamily="34" charset="0"/>
            </a:endParaRPr>
          </a:p>
          <a:p>
            <a:pPr algn="ctr"/>
            <a:endParaRPr lang="en-GB" sz="1000" dirty="0">
              <a:latin typeface="Calibri" panose="020F0502020204030204" pitchFamily="34" charset="0"/>
              <a:ea typeface="Calibri" panose="020F0502020204030204" pitchFamily="34" charset="0"/>
              <a:cs typeface="Calibri" panose="020F0502020204030204" pitchFamily="34" charset="0"/>
            </a:endParaRPr>
          </a:p>
          <a:p>
            <a:pPr algn="ctr">
              <a:lnSpc>
                <a:spcPct val="150000"/>
              </a:lnSpc>
            </a:pPr>
            <a:r>
              <a:rPr lang="en-GB" sz="1400" dirty="0">
                <a:latin typeface="Elephant" panose="02020904090505020303" pitchFamily="18" charset="0"/>
                <a:ea typeface="Calibri" panose="020F0502020204030204" pitchFamily="34" charset="0"/>
                <a:cs typeface="Calibri" panose="020F0502020204030204" pitchFamily="34" charset="0"/>
              </a:rPr>
              <a:t>The date shake</a:t>
            </a:r>
          </a:p>
          <a:p>
            <a:pPr algn="ctr"/>
            <a:endParaRPr lang="en-GB" sz="1000" dirty="0">
              <a:latin typeface="Elephant" panose="02020904090505020303" pitchFamily="18" charset="0"/>
              <a:ea typeface="Calibri" panose="020F0502020204030204" pitchFamily="34" charset="0"/>
              <a:cs typeface="Calibri" panose="020F0502020204030204" pitchFamily="34" charset="0"/>
            </a:endParaRPr>
          </a:p>
          <a:p>
            <a:pPr algn="ctr">
              <a:lnSpc>
                <a:spcPct val="150000"/>
              </a:lnSpc>
            </a:pPr>
            <a:r>
              <a:rPr lang="en-GB" sz="1000" dirty="0">
                <a:latin typeface="Arial" panose="020B0604020202020204" pitchFamily="34" charset="0"/>
                <a:ea typeface="Calibri" panose="020F0502020204030204" pitchFamily="34" charset="0"/>
                <a:cs typeface="Arial" panose="020B0604020202020204" pitchFamily="34" charset="0"/>
              </a:rPr>
              <a:t>Sticky toffee ice cream milkshake, little doughnuts and churros, dipping chocolate</a:t>
            </a: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lnSpc>
                <a:spcPct val="150000"/>
              </a:lnSpc>
            </a:pPr>
            <a:r>
              <a:rPr lang="en-GB" sz="1600" dirty="0">
                <a:solidFill>
                  <a:schemeClr val="accent4"/>
                </a:solidFill>
                <a:latin typeface="Elephant" panose="02020904090505020303" pitchFamily="18" charset="0"/>
                <a:ea typeface="Calibri" panose="020F0502020204030204" pitchFamily="34" charset="0"/>
                <a:cs typeface="Arial" panose="020B0604020202020204" pitchFamily="34" charset="0"/>
              </a:rPr>
              <a:t>Nectar of love </a:t>
            </a:r>
          </a:p>
          <a:p>
            <a:pPr algn="ctr">
              <a:lnSpc>
                <a:spcPct val="150000"/>
              </a:lnSpc>
            </a:pPr>
            <a:r>
              <a:rPr lang="en-GB" sz="1600" dirty="0">
                <a:solidFill>
                  <a:schemeClr val="accent4"/>
                </a:solidFill>
                <a:latin typeface="Elephant" panose="02020904090505020303" pitchFamily="18" charset="0"/>
                <a:ea typeface="Calibri" panose="020F0502020204030204" pitchFamily="34" charset="0"/>
                <a:cs typeface="Arial" panose="020B0604020202020204" pitchFamily="34" charset="0"/>
              </a:rPr>
              <a:t>(Glass served)</a:t>
            </a: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Cabernet Sauvignon</a:t>
            </a: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Grenache or ‘GSM’ blends</a:t>
            </a: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Malbec</a:t>
            </a: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Shiraz</a:t>
            </a: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Aged Nebbiolo (Barolo)</a:t>
            </a:r>
          </a:p>
          <a:p>
            <a:pPr algn="ctr" fontAlgn="base">
              <a:lnSpc>
                <a:spcPct val="150000"/>
              </a:lnSpc>
              <a:buFont typeface="Arial" panose="020B0604020202020204" pitchFamily="34" charset="0"/>
              <a:buChar char="•"/>
            </a:pPr>
            <a:r>
              <a:rPr lang="en-GB" sz="1000" b="0" i="0" dirty="0">
                <a:solidFill>
                  <a:srgbClr val="404040"/>
                </a:solidFill>
                <a:effectLst/>
                <a:latin typeface="Arial" panose="020B0604020202020204" pitchFamily="34" charset="0"/>
                <a:cs typeface="Arial" panose="020B0604020202020204" pitchFamily="34" charset="0"/>
              </a:rPr>
              <a:t>Traditional white Rioja</a:t>
            </a: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000" dirty="0">
              <a:solidFill>
                <a:schemeClr val="accent4"/>
              </a:solidFill>
              <a:latin typeface="Arial" panose="020B0604020202020204" pitchFamily="34" charset="0"/>
              <a:ea typeface="Calibri" panose="020F0502020204030204" pitchFamily="34" charset="0"/>
              <a:cs typeface="Arial" panose="020B0604020202020204" pitchFamily="34" charset="0"/>
            </a:endParaRPr>
          </a:p>
          <a:p>
            <a:pPr algn="ctr"/>
            <a:endParaRPr lang="en-GB" sz="1100" dirty="0">
              <a:solidFill>
                <a:schemeClr val="accent4"/>
              </a:solidFill>
            </a:endParaRPr>
          </a:p>
          <a:p>
            <a:pPr algn="ctr"/>
            <a:endParaRPr lang="en-GB" sz="1100" dirty="0">
              <a:solidFill>
                <a:schemeClr val="accent4"/>
              </a:solidFill>
            </a:endParaRPr>
          </a:p>
          <a:p>
            <a:pPr algn="ctr"/>
            <a:endParaRPr lang="en-GB" sz="1100" dirty="0">
              <a:solidFill>
                <a:schemeClr val="accent4"/>
              </a:solidFill>
            </a:endParaRPr>
          </a:p>
          <a:p>
            <a:pPr algn="ctr"/>
            <a:endParaRPr lang="en-GB" sz="1100" dirty="0">
              <a:solidFill>
                <a:schemeClr val="accent4"/>
              </a:solidFill>
            </a:endParaRPr>
          </a:p>
          <a:p>
            <a:pPr algn="ctr"/>
            <a:endParaRPr lang="en-GB" sz="1100" dirty="0">
              <a:solidFill>
                <a:schemeClr val="accent4"/>
              </a:solidFill>
            </a:endParaRPr>
          </a:p>
          <a:p>
            <a:pPr algn="ctr"/>
            <a:endParaRPr lang="en-GB" sz="1100" dirty="0">
              <a:solidFill>
                <a:schemeClr val="accent4"/>
              </a:solidFill>
            </a:endParaRPr>
          </a:p>
          <a:p>
            <a:pPr algn="ctr"/>
            <a:endParaRPr lang="en-GB" sz="1100" dirty="0">
              <a:solidFill>
                <a:schemeClr val="accent4"/>
              </a:solidFill>
            </a:endParaRPr>
          </a:p>
          <a:p>
            <a:pPr algn="ctr"/>
            <a:r>
              <a:rPr lang="en-GB" sz="1100" dirty="0">
                <a:solidFill>
                  <a:schemeClr val="accent4"/>
                </a:solidFill>
              </a:rPr>
              <a:t>Due to the food preparation process, we cannot guarantee our dishes will be prepared in an allergen-free environment. Should you have any dietary requirements, please inform your server and we will do our utmost to accommodate you. All dishes can be adapted for Gluten Free on request.</a:t>
            </a:r>
            <a:endParaRPr lang="en-GB" sz="1100" dirty="0">
              <a:solidFill>
                <a:schemeClr val="accent4"/>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14748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AFD35-1748-0AA9-7815-E2FBF81F0C5F}"/>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07580E6C-E9E9-28D6-4997-023004316583}"/>
              </a:ext>
            </a:extLst>
          </p:cNvPr>
          <p:cNvSpPr>
            <a:spLocks noGrp="1"/>
          </p:cNvSpPr>
          <p:nvPr>
            <p:ph idx="1"/>
          </p:nvPr>
        </p:nvSpPr>
        <p:spPr>
          <a:xfrm>
            <a:off x="914399" y="2348345"/>
            <a:ext cx="9232469" cy="4322619"/>
          </a:xfrm>
        </p:spPr>
        <p:txBody>
          <a:bodyPr>
            <a:normAutofit fontScale="62500" lnSpcReduction="20000"/>
          </a:bodyPr>
          <a:lstStyle/>
          <a:p>
            <a:pPr>
              <a:lnSpc>
                <a:spcPct val="170000"/>
              </a:lnSpc>
            </a:pPr>
            <a:r>
              <a:rPr lang="en-GB" dirty="0"/>
              <a:t>Canva (2023). Canva Logo. [Online]  </a:t>
            </a:r>
            <a:r>
              <a:rPr lang="en-GB" dirty="0">
                <a:hlinkClick r:id="rId2"/>
              </a:rPr>
              <a:t>https://www.canva.com/design/DAFap-RjwOg/xPZ-LSDc1LiYzew2mEFZng/edit?utm_content=DAFap-RjwOg&amp;utm_campaign=designshare&amp;utm_medium=link2&amp;utm_source=sharebutton</a:t>
            </a:r>
            <a:r>
              <a:rPr lang="en-GB" dirty="0"/>
              <a:t>  [Accessed 15/02/2023].</a:t>
            </a:r>
          </a:p>
          <a:p>
            <a:pPr>
              <a:lnSpc>
                <a:spcPct val="170000"/>
              </a:lnSpc>
            </a:pPr>
            <a:r>
              <a:rPr lang="en-GB" dirty="0" err="1"/>
              <a:t>Tewinbury</a:t>
            </a:r>
            <a:r>
              <a:rPr lang="en-GB" dirty="0"/>
              <a:t> (2023). Valentine's set menu 2023. [Online]  </a:t>
            </a:r>
            <a:r>
              <a:rPr lang="en-GB" dirty="0">
                <a:hlinkClick r:id="rId3"/>
              </a:rPr>
              <a:t>https://s3-eu-west-1.amazonaws.com/websites-wordpress-uploads/tewinbury.co.uk/wp-content/uploads/2023/01/Tewinbury-Valentines-set-menu-2023-2.pdf</a:t>
            </a:r>
            <a:r>
              <a:rPr lang="en-GB" dirty="0"/>
              <a:t>  [Accessed 15/02/2023].</a:t>
            </a:r>
          </a:p>
          <a:p>
            <a:pPr>
              <a:lnSpc>
                <a:spcPct val="170000"/>
              </a:lnSpc>
            </a:pPr>
            <a:r>
              <a:rPr lang="en-GB" dirty="0"/>
              <a:t>Van Dyk Hotel (2023). Valentine's Day |. [Online]  </a:t>
            </a:r>
            <a:r>
              <a:rPr lang="en-GB" dirty="0">
                <a:hlinkClick r:id="rId4"/>
              </a:rPr>
              <a:t>https://www.vandykbywildes.co.uk/assets/source/VanDyk_A4_Valentines_Feb23.pdf</a:t>
            </a:r>
            <a:r>
              <a:rPr lang="en-GB" dirty="0"/>
              <a:t>.. [Accessed 15/02/2023].</a:t>
            </a:r>
          </a:p>
          <a:p>
            <a:pPr>
              <a:lnSpc>
                <a:spcPct val="170000"/>
              </a:lnSpc>
            </a:pPr>
            <a:r>
              <a:rPr lang="en-GB" dirty="0"/>
              <a:t>Heywood Spa Hotel (2020). Valentine's Day | [Online]  </a:t>
            </a:r>
            <a:r>
              <a:rPr lang="en-GB" dirty="0">
                <a:hlinkClick r:id="rId5"/>
              </a:rPr>
              <a:t>https://www.heywoodspahotel.co.uk/valentine-s-day</a:t>
            </a:r>
            <a:r>
              <a:rPr lang="en-GB" dirty="0"/>
              <a:t>  [Accessed 15/02/2023].</a:t>
            </a:r>
          </a:p>
          <a:p>
            <a:pPr>
              <a:lnSpc>
                <a:spcPct val="170000"/>
              </a:lnSpc>
            </a:pPr>
            <a:r>
              <a:rPr lang="en-GB" dirty="0"/>
              <a:t>Mercer, C. (2022). Wine with beef: A food pairing guide with expert advice - Decanter. [Online] </a:t>
            </a:r>
            <a:r>
              <a:rPr lang="en-GB" dirty="0">
                <a:hlinkClick r:id="rId6"/>
              </a:rPr>
              <a:t>https://www.decanter.com/learn/food/christmas-beef-wine-pairing-tips-351001/</a:t>
            </a:r>
            <a:r>
              <a:rPr lang="en-GB" dirty="0"/>
              <a:t> [Accessed 16/02/2023].</a:t>
            </a:r>
          </a:p>
        </p:txBody>
      </p:sp>
    </p:spTree>
    <p:extLst>
      <p:ext uri="{BB962C8B-B14F-4D97-AF65-F5344CB8AC3E}">
        <p14:creationId xmlns:p14="http://schemas.microsoft.com/office/powerpoint/2010/main" val="7677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255</TotalTime>
  <Words>563</Words>
  <Application>Microsoft Office PowerPoint</Application>
  <PresentationFormat>Widescreen</PresentationFormat>
  <Paragraphs>82</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Century Gothic</vt:lpstr>
      <vt:lpstr>Elephant</vt:lpstr>
      <vt:lpstr>Elephant Pro</vt:lpstr>
      <vt:lpstr>Wingdings 3</vt:lpstr>
      <vt:lpstr>Ion Boardroom</vt:lpstr>
      <vt:lpstr>Assessment of Practical Tasks (Menu Engineering) </vt:lpstr>
      <vt:lpstr>Valentines Day Menu</vt:lpstr>
      <vt:lpstr> </vt:lpstr>
      <vt:lpstr>SWEE T  BIT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Practical Tasks (Menu Engineering)</dc:title>
  <dc:creator>Anat</dc:creator>
  <cp:lastModifiedBy>Anat</cp:lastModifiedBy>
  <cp:revision>6</cp:revision>
  <dcterms:created xsi:type="dcterms:W3CDTF">2023-02-15T16:57:16Z</dcterms:created>
  <dcterms:modified xsi:type="dcterms:W3CDTF">2023-02-17T19:29:55Z</dcterms:modified>
</cp:coreProperties>
</file>