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94" r:id="rId2"/>
    <p:sldId id="256" r:id="rId3"/>
    <p:sldId id="288" r:id="rId4"/>
    <p:sldId id="267" r:id="rId5"/>
    <p:sldId id="290" r:id="rId6"/>
    <p:sldId id="263" r:id="rId7"/>
    <p:sldId id="264" r:id="rId8"/>
    <p:sldId id="278" r:id="rId9"/>
    <p:sldId id="286" r:id="rId10"/>
    <p:sldId id="284" r:id="rId11"/>
    <p:sldId id="262" r:id="rId12"/>
    <p:sldId id="259" r:id="rId13"/>
    <p:sldId id="273" r:id="rId14"/>
    <p:sldId id="260" r:id="rId15"/>
    <p:sldId id="291" r:id="rId16"/>
    <p:sldId id="292" r:id="rId17"/>
    <p:sldId id="304" r:id="rId18"/>
    <p:sldId id="303" r:id="rId19"/>
    <p:sldId id="311" r:id="rId20"/>
    <p:sldId id="296" r:id="rId21"/>
    <p:sldId id="299" r:id="rId22"/>
    <p:sldId id="30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48F"/>
    <a:srgbClr val="0C0C0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8" d="100"/>
          <a:sy n="68" d="100"/>
        </p:scale>
        <p:origin x="616"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11096-00BE-4AE0-AC25-F7FDB53D39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3E73800-C989-4320-9C95-82BEF0B65E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2E509D1-44AE-44EB-8894-BD3C80468B4E}"/>
              </a:ext>
            </a:extLst>
          </p:cNvPr>
          <p:cNvSpPr>
            <a:spLocks noGrp="1"/>
          </p:cNvSpPr>
          <p:nvPr>
            <p:ph type="dt" sz="half" idx="10"/>
          </p:nvPr>
        </p:nvSpPr>
        <p:spPr/>
        <p:txBody>
          <a:bodyPr/>
          <a:lstStyle/>
          <a:p>
            <a:fld id="{A8650DAD-15EA-46EA-941B-276ED091DFFD}" type="datetimeFigureOut">
              <a:rPr lang="en-GB" smtClean="0"/>
              <a:t>09/04/2020</a:t>
            </a:fld>
            <a:endParaRPr lang="en-GB"/>
          </a:p>
        </p:txBody>
      </p:sp>
      <p:sp>
        <p:nvSpPr>
          <p:cNvPr id="5" name="Footer Placeholder 4">
            <a:extLst>
              <a:ext uri="{FF2B5EF4-FFF2-40B4-BE49-F238E27FC236}">
                <a16:creationId xmlns:a16="http://schemas.microsoft.com/office/drawing/2014/main" id="{0B532953-9969-4500-B70C-F46F96E97A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59125B-8546-4F18-B438-FF274EF70C0F}"/>
              </a:ext>
            </a:extLst>
          </p:cNvPr>
          <p:cNvSpPr>
            <a:spLocks noGrp="1"/>
          </p:cNvSpPr>
          <p:nvPr>
            <p:ph type="sldNum" sz="quarter" idx="12"/>
          </p:nvPr>
        </p:nvSpPr>
        <p:spPr/>
        <p:txBody>
          <a:bodyPr/>
          <a:lstStyle/>
          <a:p>
            <a:fld id="{9410CEFB-41DA-45B5-AD32-4D730342BE18}" type="slidenum">
              <a:rPr lang="en-GB" smtClean="0"/>
              <a:t>‹#›</a:t>
            </a:fld>
            <a:endParaRPr lang="en-GB"/>
          </a:p>
        </p:txBody>
      </p:sp>
    </p:spTree>
    <p:extLst>
      <p:ext uri="{BB962C8B-B14F-4D97-AF65-F5344CB8AC3E}">
        <p14:creationId xmlns:p14="http://schemas.microsoft.com/office/powerpoint/2010/main" val="3418457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1B6-B0BA-4F95-A2DF-394A1D6CDAE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1FA42B-B947-43CA-ADFF-C605A8CA536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BAFF37-07B6-4479-8913-31AD1B2B8FAF}"/>
              </a:ext>
            </a:extLst>
          </p:cNvPr>
          <p:cNvSpPr>
            <a:spLocks noGrp="1"/>
          </p:cNvSpPr>
          <p:nvPr>
            <p:ph type="dt" sz="half" idx="10"/>
          </p:nvPr>
        </p:nvSpPr>
        <p:spPr/>
        <p:txBody>
          <a:bodyPr/>
          <a:lstStyle/>
          <a:p>
            <a:fld id="{A8650DAD-15EA-46EA-941B-276ED091DFFD}" type="datetimeFigureOut">
              <a:rPr lang="en-GB" smtClean="0"/>
              <a:t>09/04/2020</a:t>
            </a:fld>
            <a:endParaRPr lang="en-GB"/>
          </a:p>
        </p:txBody>
      </p:sp>
      <p:sp>
        <p:nvSpPr>
          <p:cNvPr id="5" name="Footer Placeholder 4">
            <a:extLst>
              <a:ext uri="{FF2B5EF4-FFF2-40B4-BE49-F238E27FC236}">
                <a16:creationId xmlns:a16="http://schemas.microsoft.com/office/drawing/2014/main" id="{3A35A9E8-1D7D-4D75-AADF-5187BB44E1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1611E9-D894-4130-9196-B450C3C2BCEE}"/>
              </a:ext>
            </a:extLst>
          </p:cNvPr>
          <p:cNvSpPr>
            <a:spLocks noGrp="1"/>
          </p:cNvSpPr>
          <p:nvPr>
            <p:ph type="sldNum" sz="quarter" idx="12"/>
          </p:nvPr>
        </p:nvSpPr>
        <p:spPr/>
        <p:txBody>
          <a:bodyPr/>
          <a:lstStyle/>
          <a:p>
            <a:fld id="{9410CEFB-41DA-45B5-AD32-4D730342BE18}" type="slidenum">
              <a:rPr lang="en-GB" smtClean="0"/>
              <a:t>‹#›</a:t>
            </a:fld>
            <a:endParaRPr lang="en-GB"/>
          </a:p>
        </p:txBody>
      </p:sp>
    </p:spTree>
    <p:extLst>
      <p:ext uri="{BB962C8B-B14F-4D97-AF65-F5344CB8AC3E}">
        <p14:creationId xmlns:p14="http://schemas.microsoft.com/office/powerpoint/2010/main" val="3339818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6647A-B2B2-41A3-A265-4CE3B974EE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51B9F59-54FB-41F1-8873-E32A578ECD5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F7B4D1-9ACA-41A6-A5B8-48A0D5561FDC}"/>
              </a:ext>
            </a:extLst>
          </p:cNvPr>
          <p:cNvSpPr>
            <a:spLocks noGrp="1"/>
          </p:cNvSpPr>
          <p:nvPr>
            <p:ph type="dt" sz="half" idx="10"/>
          </p:nvPr>
        </p:nvSpPr>
        <p:spPr/>
        <p:txBody>
          <a:bodyPr/>
          <a:lstStyle/>
          <a:p>
            <a:fld id="{A8650DAD-15EA-46EA-941B-276ED091DFFD}" type="datetimeFigureOut">
              <a:rPr lang="en-GB" smtClean="0"/>
              <a:t>09/04/2020</a:t>
            </a:fld>
            <a:endParaRPr lang="en-GB"/>
          </a:p>
        </p:txBody>
      </p:sp>
      <p:sp>
        <p:nvSpPr>
          <p:cNvPr id="5" name="Footer Placeholder 4">
            <a:extLst>
              <a:ext uri="{FF2B5EF4-FFF2-40B4-BE49-F238E27FC236}">
                <a16:creationId xmlns:a16="http://schemas.microsoft.com/office/drawing/2014/main" id="{A59B7D70-4BEA-4BFC-88A0-E5C11B0EB0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2AA7D7-490F-462A-ADCB-7F55052F78FC}"/>
              </a:ext>
            </a:extLst>
          </p:cNvPr>
          <p:cNvSpPr>
            <a:spLocks noGrp="1"/>
          </p:cNvSpPr>
          <p:nvPr>
            <p:ph type="sldNum" sz="quarter" idx="12"/>
          </p:nvPr>
        </p:nvSpPr>
        <p:spPr/>
        <p:txBody>
          <a:bodyPr/>
          <a:lstStyle/>
          <a:p>
            <a:fld id="{9410CEFB-41DA-45B5-AD32-4D730342BE18}" type="slidenum">
              <a:rPr lang="en-GB" smtClean="0"/>
              <a:t>‹#›</a:t>
            </a:fld>
            <a:endParaRPr lang="en-GB"/>
          </a:p>
        </p:txBody>
      </p:sp>
    </p:spTree>
    <p:extLst>
      <p:ext uri="{BB962C8B-B14F-4D97-AF65-F5344CB8AC3E}">
        <p14:creationId xmlns:p14="http://schemas.microsoft.com/office/powerpoint/2010/main" val="35940921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7FBAA-80CB-43BB-843F-C78A09C48F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AEF7B0-2F30-4176-86C4-D6F1506D2D2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2107EE5-E5DB-4C5B-9DAC-71520176ADE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395429-0188-45B7-9056-EF550743FC76}"/>
              </a:ext>
            </a:extLst>
          </p:cNvPr>
          <p:cNvSpPr>
            <a:spLocks noGrp="1"/>
          </p:cNvSpPr>
          <p:nvPr>
            <p:ph type="dt" sz="half" idx="10"/>
          </p:nvPr>
        </p:nvSpPr>
        <p:spPr/>
        <p:txBody>
          <a:bodyPr/>
          <a:lstStyle/>
          <a:p>
            <a:fld id="{A8650DAD-15EA-46EA-941B-276ED091DFFD}" type="datetimeFigureOut">
              <a:rPr lang="en-GB" smtClean="0"/>
              <a:t>09/04/2020</a:t>
            </a:fld>
            <a:endParaRPr lang="en-GB"/>
          </a:p>
        </p:txBody>
      </p:sp>
      <p:sp>
        <p:nvSpPr>
          <p:cNvPr id="6" name="Footer Placeholder 5">
            <a:extLst>
              <a:ext uri="{FF2B5EF4-FFF2-40B4-BE49-F238E27FC236}">
                <a16:creationId xmlns:a16="http://schemas.microsoft.com/office/drawing/2014/main" id="{F8B6E4C9-8722-4BFF-808C-70ED7350BB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9964A9-6731-4653-85DE-EB3BD3C26AF0}"/>
              </a:ext>
            </a:extLst>
          </p:cNvPr>
          <p:cNvSpPr>
            <a:spLocks noGrp="1"/>
          </p:cNvSpPr>
          <p:nvPr>
            <p:ph type="sldNum" sz="quarter" idx="12"/>
          </p:nvPr>
        </p:nvSpPr>
        <p:spPr/>
        <p:txBody>
          <a:bodyPr/>
          <a:lstStyle/>
          <a:p>
            <a:fld id="{9410CEFB-41DA-45B5-AD32-4D730342BE18}" type="slidenum">
              <a:rPr lang="en-GB" smtClean="0"/>
              <a:t>‹#›</a:t>
            </a:fld>
            <a:endParaRPr lang="en-GB"/>
          </a:p>
        </p:txBody>
      </p:sp>
    </p:spTree>
    <p:extLst>
      <p:ext uri="{BB962C8B-B14F-4D97-AF65-F5344CB8AC3E}">
        <p14:creationId xmlns:p14="http://schemas.microsoft.com/office/powerpoint/2010/main" val="1830820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E3CD7-C89A-43EC-9BC0-B5246CD1D82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61B415-C5B4-4308-A4A1-7073FCD83E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D8AF2F1-BB13-43CC-B512-966ADBCD7A0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547896-71E9-4E76-B9ED-57AA00FF23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8DE04F6-71E1-4707-939D-ECAFD9BC0AF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CC7FCE8-CED6-4A96-8EC4-9B47CA8E47F0}"/>
              </a:ext>
            </a:extLst>
          </p:cNvPr>
          <p:cNvSpPr>
            <a:spLocks noGrp="1"/>
          </p:cNvSpPr>
          <p:nvPr>
            <p:ph type="dt" sz="half" idx="10"/>
          </p:nvPr>
        </p:nvSpPr>
        <p:spPr/>
        <p:txBody>
          <a:bodyPr/>
          <a:lstStyle/>
          <a:p>
            <a:fld id="{A8650DAD-15EA-46EA-941B-276ED091DFFD}" type="datetimeFigureOut">
              <a:rPr lang="en-GB" smtClean="0"/>
              <a:t>09/04/2020</a:t>
            </a:fld>
            <a:endParaRPr lang="en-GB"/>
          </a:p>
        </p:txBody>
      </p:sp>
      <p:sp>
        <p:nvSpPr>
          <p:cNvPr id="8" name="Footer Placeholder 7">
            <a:extLst>
              <a:ext uri="{FF2B5EF4-FFF2-40B4-BE49-F238E27FC236}">
                <a16:creationId xmlns:a16="http://schemas.microsoft.com/office/drawing/2014/main" id="{7E7596F3-3E1F-4851-A611-9329F075286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2A1490-3C33-4E8D-8FD6-1232EE394D9A}"/>
              </a:ext>
            </a:extLst>
          </p:cNvPr>
          <p:cNvSpPr>
            <a:spLocks noGrp="1"/>
          </p:cNvSpPr>
          <p:nvPr>
            <p:ph type="sldNum" sz="quarter" idx="12"/>
          </p:nvPr>
        </p:nvSpPr>
        <p:spPr/>
        <p:txBody>
          <a:bodyPr/>
          <a:lstStyle/>
          <a:p>
            <a:fld id="{9410CEFB-41DA-45B5-AD32-4D730342BE18}" type="slidenum">
              <a:rPr lang="en-GB" smtClean="0"/>
              <a:t>‹#›</a:t>
            </a:fld>
            <a:endParaRPr lang="en-GB"/>
          </a:p>
        </p:txBody>
      </p:sp>
    </p:spTree>
    <p:extLst>
      <p:ext uri="{BB962C8B-B14F-4D97-AF65-F5344CB8AC3E}">
        <p14:creationId xmlns:p14="http://schemas.microsoft.com/office/powerpoint/2010/main" val="2384524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03A0E-1071-4813-9E96-6335CCF3F3C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DFEC767-5E44-440C-AE7C-40F95B5E78D5}"/>
              </a:ext>
            </a:extLst>
          </p:cNvPr>
          <p:cNvSpPr>
            <a:spLocks noGrp="1"/>
          </p:cNvSpPr>
          <p:nvPr>
            <p:ph type="dt" sz="half" idx="10"/>
          </p:nvPr>
        </p:nvSpPr>
        <p:spPr/>
        <p:txBody>
          <a:bodyPr/>
          <a:lstStyle/>
          <a:p>
            <a:fld id="{A8650DAD-15EA-46EA-941B-276ED091DFFD}" type="datetimeFigureOut">
              <a:rPr lang="en-GB" smtClean="0"/>
              <a:t>09/04/2020</a:t>
            </a:fld>
            <a:endParaRPr lang="en-GB"/>
          </a:p>
        </p:txBody>
      </p:sp>
      <p:sp>
        <p:nvSpPr>
          <p:cNvPr id="4" name="Footer Placeholder 3">
            <a:extLst>
              <a:ext uri="{FF2B5EF4-FFF2-40B4-BE49-F238E27FC236}">
                <a16:creationId xmlns:a16="http://schemas.microsoft.com/office/drawing/2014/main" id="{7184A069-DAD5-4D7E-8F5B-8E5056D2A57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441AB6-CC3A-4B9E-BC98-3732A6D597E4}"/>
              </a:ext>
            </a:extLst>
          </p:cNvPr>
          <p:cNvSpPr>
            <a:spLocks noGrp="1"/>
          </p:cNvSpPr>
          <p:nvPr>
            <p:ph type="sldNum" sz="quarter" idx="12"/>
          </p:nvPr>
        </p:nvSpPr>
        <p:spPr/>
        <p:txBody>
          <a:bodyPr/>
          <a:lstStyle/>
          <a:p>
            <a:fld id="{9410CEFB-41DA-45B5-AD32-4D730342BE18}" type="slidenum">
              <a:rPr lang="en-GB" smtClean="0"/>
              <a:t>‹#›</a:t>
            </a:fld>
            <a:endParaRPr lang="en-GB"/>
          </a:p>
        </p:txBody>
      </p:sp>
    </p:spTree>
    <p:extLst>
      <p:ext uri="{BB962C8B-B14F-4D97-AF65-F5344CB8AC3E}">
        <p14:creationId xmlns:p14="http://schemas.microsoft.com/office/powerpoint/2010/main" val="2765022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B39D7D-0170-4134-AE7A-11688E50150A}"/>
              </a:ext>
            </a:extLst>
          </p:cNvPr>
          <p:cNvSpPr>
            <a:spLocks noGrp="1"/>
          </p:cNvSpPr>
          <p:nvPr>
            <p:ph type="dt" sz="half" idx="10"/>
          </p:nvPr>
        </p:nvSpPr>
        <p:spPr/>
        <p:txBody>
          <a:bodyPr/>
          <a:lstStyle/>
          <a:p>
            <a:fld id="{A8650DAD-15EA-46EA-941B-276ED091DFFD}" type="datetimeFigureOut">
              <a:rPr lang="en-GB" smtClean="0"/>
              <a:t>09/04/2020</a:t>
            </a:fld>
            <a:endParaRPr lang="en-GB"/>
          </a:p>
        </p:txBody>
      </p:sp>
      <p:sp>
        <p:nvSpPr>
          <p:cNvPr id="3" name="Footer Placeholder 2">
            <a:extLst>
              <a:ext uri="{FF2B5EF4-FFF2-40B4-BE49-F238E27FC236}">
                <a16:creationId xmlns:a16="http://schemas.microsoft.com/office/drawing/2014/main" id="{B9442CC1-9B70-43C7-8346-2D2EB4A68E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E31CBCC-3009-4098-B124-D73AAB203D7E}"/>
              </a:ext>
            </a:extLst>
          </p:cNvPr>
          <p:cNvSpPr>
            <a:spLocks noGrp="1"/>
          </p:cNvSpPr>
          <p:nvPr>
            <p:ph type="sldNum" sz="quarter" idx="12"/>
          </p:nvPr>
        </p:nvSpPr>
        <p:spPr/>
        <p:txBody>
          <a:bodyPr/>
          <a:lstStyle/>
          <a:p>
            <a:fld id="{9410CEFB-41DA-45B5-AD32-4D730342BE18}" type="slidenum">
              <a:rPr lang="en-GB" smtClean="0"/>
              <a:t>‹#›</a:t>
            </a:fld>
            <a:endParaRPr lang="en-GB"/>
          </a:p>
        </p:txBody>
      </p:sp>
    </p:spTree>
    <p:extLst>
      <p:ext uri="{BB962C8B-B14F-4D97-AF65-F5344CB8AC3E}">
        <p14:creationId xmlns:p14="http://schemas.microsoft.com/office/powerpoint/2010/main" val="1030199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D78BE-AF19-40DB-BCFC-88A5DD8E39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8E18B2B-81B6-4194-9265-6087A6711E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5DB3C6D-33EF-4A68-BEEE-F6A8EA1FA6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233C8E-A252-4C93-B3D9-AD9A7094BAAF}"/>
              </a:ext>
            </a:extLst>
          </p:cNvPr>
          <p:cNvSpPr>
            <a:spLocks noGrp="1"/>
          </p:cNvSpPr>
          <p:nvPr>
            <p:ph type="dt" sz="half" idx="10"/>
          </p:nvPr>
        </p:nvSpPr>
        <p:spPr/>
        <p:txBody>
          <a:bodyPr/>
          <a:lstStyle/>
          <a:p>
            <a:fld id="{A8650DAD-15EA-46EA-941B-276ED091DFFD}" type="datetimeFigureOut">
              <a:rPr lang="en-GB" smtClean="0"/>
              <a:t>09/04/2020</a:t>
            </a:fld>
            <a:endParaRPr lang="en-GB"/>
          </a:p>
        </p:txBody>
      </p:sp>
      <p:sp>
        <p:nvSpPr>
          <p:cNvPr id="6" name="Footer Placeholder 5">
            <a:extLst>
              <a:ext uri="{FF2B5EF4-FFF2-40B4-BE49-F238E27FC236}">
                <a16:creationId xmlns:a16="http://schemas.microsoft.com/office/drawing/2014/main" id="{670ECB46-202E-4D89-939E-483C36BDF5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71D494-1C21-4B14-BFD0-32A8C71138B9}"/>
              </a:ext>
            </a:extLst>
          </p:cNvPr>
          <p:cNvSpPr>
            <a:spLocks noGrp="1"/>
          </p:cNvSpPr>
          <p:nvPr>
            <p:ph type="sldNum" sz="quarter" idx="12"/>
          </p:nvPr>
        </p:nvSpPr>
        <p:spPr/>
        <p:txBody>
          <a:bodyPr/>
          <a:lstStyle/>
          <a:p>
            <a:fld id="{9410CEFB-41DA-45B5-AD32-4D730342BE18}" type="slidenum">
              <a:rPr lang="en-GB" smtClean="0"/>
              <a:t>‹#›</a:t>
            </a:fld>
            <a:endParaRPr lang="en-GB"/>
          </a:p>
        </p:txBody>
      </p:sp>
    </p:spTree>
    <p:extLst>
      <p:ext uri="{BB962C8B-B14F-4D97-AF65-F5344CB8AC3E}">
        <p14:creationId xmlns:p14="http://schemas.microsoft.com/office/powerpoint/2010/main" val="12088551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86DFB-7925-4C77-B451-F001CBFDE5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ED8721D-3E82-4AD8-9C74-F07648844B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1B14DBA-1676-47F6-9FE8-2B285152A9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A708DD-C4F8-4199-BF32-074608CCB1F0}"/>
              </a:ext>
            </a:extLst>
          </p:cNvPr>
          <p:cNvSpPr>
            <a:spLocks noGrp="1"/>
          </p:cNvSpPr>
          <p:nvPr>
            <p:ph type="dt" sz="half" idx="10"/>
          </p:nvPr>
        </p:nvSpPr>
        <p:spPr/>
        <p:txBody>
          <a:bodyPr/>
          <a:lstStyle/>
          <a:p>
            <a:fld id="{A8650DAD-15EA-46EA-941B-276ED091DFFD}" type="datetimeFigureOut">
              <a:rPr lang="en-GB" smtClean="0"/>
              <a:t>09/04/2020</a:t>
            </a:fld>
            <a:endParaRPr lang="en-GB"/>
          </a:p>
        </p:txBody>
      </p:sp>
      <p:sp>
        <p:nvSpPr>
          <p:cNvPr id="6" name="Footer Placeholder 5">
            <a:extLst>
              <a:ext uri="{FF2B5EF4-FFF2-40B4-BE49-F238E27FC236}">
                <a16:creationId xmlns:a16="http://schemas.microsoft.com/office/drawing/2014/main" id="{3842B3CB-9FF0-483F-86B9-82A9C083AB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19CA4D-0926-4A7C-B927-7EE0043D055F}"/>
              </a:ext>
            </a:extLst>
          </p:cNvPr>
          <p:cNvSpPr>
            <a:spLocks noGrp="1"/>
          </p:cNvSpPr>
          <p:nvPr>
            <p:ph type="sldNum" sz="quarter" idx="12"/>
          </p:nvPr>
        </p:nvSpPr>
        <p:spPr/>
        <p:txBody>
          <a:bodyPr/>
          <a:lstStyle/>
          <a:p>
            <a:fld id="{9410CEFB-41DA-45B5-AD32-4D730342BE18}" type="slidenum">
              <a:rPr lang="en-GB" smtClean="0"/>
              <a:t>‹#›</a:t>
            </a:fld>
            <a:endParaRPr lang="en-GB"/>
          </a:p>
        </p:txBody>
      </p:sp>
    </p:spTree>
    <p:extLst>
      <p:ext uri="{BB962C8B-B14F-4D97-AF65-F5344CB8AC3E}">
        <p14:creationId xmlns:p14="http://schemas.microsoft.com/office/powerpoint/2010/main" val="2769855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C6A7A-5B7C-4288-A27B-EB95BE31B0E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DE476AF-1028-4235-8324-399C5BB86E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C04DC2-D648-4258-8B31-14D4D04B9F6D}"/>
              </a:ext>
            </a:extLst>
          </p:cNvPr>
          <p:cNvSpPr>
            <a:spLocks noGrp="1"/>
          </p:cNvSpPr>
          <p:nvPr>
            <p:ph type="dt" sz="half" idx="10"/>
          </p:nvPr>
        </p:nvSpPr>
        <p:spPr/>
        <p:txBody>
          <a:bodyPr/>
          <a:lstStyle/>
          <a:p>
            <a:fld id="{A8650DAD-15EA-46EA-941B-276ED091DFFD}" type="datetimeFigureOut">
              <a:rPr lang="en-GB" smtClean="0"/>
              <a:t>09/04/2020</a:t>
            </a:fld>
            <a:endParaRPr lang="en-GB"/>
          </a:p>
        </p:txBody>
      </p:sp>
      <p:sp>
        <p:nvSpPr>
          <p:cNvPr id="5" name="Footer Placeholder 4">
            <a:extLst>
              <a:ext uri="{FF2B5EF4-FFF2-40B4-BE49-F238E27FC236}">
                <a16:creationId xmlns:a16="http://schemas.microsoft.com/office/drawing/2014/main" id="{DB458A9D-CED0-4A98-8EE5-AB140CCC7D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0BD927-F498-43D9-AB39-040863AAD048}"/>
              </a:ext>
            </a:extLst>
          </p:cNvPr>
          <p:cNvSpPr>
            <a:spLocks noGrp="1"/>
          </p:cNvSpPr>
          <p:nvPr>
            <p:ph type="sldNum" sz="quarter" idx="12"/>
          </p:nvPr>
        </p:nvSpPr>
        <p:spPr/>
        <p:txBody>
          <a:bodyPr/>
          <a:lstStyle/>
          <a:p>
            <a:fld id="{9410CEFB-41DA-45B5-AD32-4D730342BE18}" type="slidenum">
              <a:rPr lang="en-GB" smtClean="0"/>
              <a:t>‹#›</a:t>
            </a:fld>
            <a:endParaRPr lang="en-GB"/>
          </a:p>
        </p:txBody>
      </p:sp>
    </p:spTree>
    <p:extLst>
      <p:ext uri="{BB962C8B-B14F-4D97-AF65-F5344CB8AC3E}">
        <p14:creationId xmlns:p14="http://schemas.microsoft.com/office/powerpoint/2010/main" val="1696331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AADE7E-C31E-49B2-9AA4-24E288F4F66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71A003-0F5C-4000-9AFA-1988A7EBB79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B656CF-A472-47A3-B470-D25DF91D4F5B}"/>
              </a:ext>
            </a:extLst>
          </p:cNvPr>
          <p:cNvSpPr>
            <a:spLocks noGrp="1"/>
          </p:cNvSpPr>
          <p:nvPr>
            <p:ph type="dt" sz="half" idx="10"/>
          </p:nvPr>
        </p:nvSpPr>
        <p:spPr/>
        <p:txBody>
          <a:bodyPr/>
          <a:lstStyle/>
          <a:p>
            <a:fld id="{A8650DAD-15EA-46EA-941B-276ED091DFFD}" type="datetimeFigureOut">
              <a:rPr lang="en-GB" smtClean="0"/>
              <a:t>09/04/2020</a:t>
            </a:fld>
            <a:endParaRPr lang="en-GB"/>
          </a:p>
        </p:txBody>
      </p:sp>
      <p:sp>
        <p:nvSpPr>
          <p:cNvPr id="5" name="Footer Placeholder 4">
            <a:extLst>
              <a:ext uri="{FF2B5EF4-FFF2-40B4-BE49-F238E27FC236}">
                <a16:creationId xmlns:a16="http://schemas.microsoft.com/office/drawing/2014/main" id="{40A5C5BD-AE8E-47E2-85BC-DBE675D64C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FA34E1-0839-4E4B-B3CA-3773EFABBA80}"/>
              </a:ext>
            </a:extLst>
          </p:cNvPr>
          <p:cNvSpPr>
            <a:spLocks noGrp="1"/>
          </p:cNvSpPr>
          <p:nvPr>
            <p:ph type="sldNum" sz="quarter" idx="12"/>
          </p:nvPr>
        </p:nvSpPr>
        <p:spPr/>
        <p:txBody>
          <a:bodyPr/>
          <a:lstStyle/>
          <a:p>
            <a:fld id="{9410CEFB-41DA-45B5-AD32-4D730342BE18}" type="slidenum">
              <a:rPr lang="en-GB" smtClean="0"/>
              <a:t>‹#›</a:t>
            </a:fld>
            <a:endParaRPr lang="en-GB"/>
          </a:p>
        </p:txBody>
      </p:sp>
    </p:spTree>
    <p:extLst>
      <p:ext uri="{BB962C8B-B14F-4D97-AF65-F5344CB8AC3E}">
        <p14:creationId xmlns:p14="http://schemas.microsoft.com/office/powerpoint/2010/main" val="15480663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0AD38D-7705-4B7A-AA08-AC541BD6E3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3D01DE-ED2E-4D08-B282-1B4926185C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B66C47-4BAD-4B94-9738-D4286238B7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650DAD-15EA-46EA-941B-276ED091DFFD}" type="datetimeFigureOut">
              <a:rPr lang="en-GB" smtClean="0"/>
              <a:t>09/04/2020</a:t>
            </a:fld>
            <a:endParaRPr lang="en-GB"/>
          </a:p>
        </p:txBody>
      </p:sp>
      <p:sp>
        <p:nvSpPr>
          <p:cNvPr id="5" name="Footer Placeholder 4">
            <a:extLst>
              <a:ext uri="{FF2B5EF4-FFF2-40B4-BE49-F238E27FC236}">
                <a16:creationId xmlns:a16="http://schemas.microsoft.com/office/drawing/2014/main" id="{0666D04E-9B61-4BA4-B719-02173C9CC15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CBD68D7-B0E6-4295-B212-11958686E6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10CEFB-41DA-45B5-AD32-4D730342BE18}" type="slidenum">
              <a:rPr lang="en-GB" smtClean="0"/>
              <a:t>‹#›</a:t>
            </a:fld>
            <a:endParaRPr lang="en-GB"/>
          </a:p>
        </p:txBody>
      </p:sp>
    </p:spTree>
    <p:extLst>
      <p:ext uri="{BB962C8B-B14F-4D97-AF65-F5344CB8AC3E}">
        <p14:creationId xmlns:p14="http://schemas.microsoft.com/office/powerpoint/2010/main" val="32719409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subliminalmanipulation.blogspot.com/2010/10/introduction-typical-subliminal-message.html" TargetMode="External"/><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hyperlink" Target="https://www.etymonline.com/word/scope" TargetMode="Externa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11.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15.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marketing.uni-graz.at/en/research/marketing-lab/tachistoscopic-analysis/" TargetMode="External"/><Relationship Id="rId5" Type="http://schemas.openxmlformats.org/officeDocument/2006/relationships/image" Target="../media/image14.png"/><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slideLayout" Target="../slideLayouts/slideLayout7.xml"/><Relationship Id="rId7" Type="http://schemas.openxmlformats.org/officeDocument/2006/relationships/image" Target="../media/image18.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4.jpeg"/><Relationship Id="rId9"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20.png"/><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21.png"/><Relationship Id="rId4" Type="http://schemas.openxmlformats.org/officeDocument/2006/relationships/image" Target="../media/image4.jpeg"/></Relationships>
</file>

<file path=ppt/slides/_rels/slide11.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slideLayout" Target="../slideLayouts/slideLayout7.xml"/><Relationship Id="rId7" Type="http://schemas.openxmlformats.org/officeDocument/2006/relationships/image" Target="../media/image24.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3.png"/><Relationship Id="rId5" Type="http://schemas.openxmlformats.org/officeDocument/2006/relationships/image" Target="../media/image22.png"/><Relationship Id="rId10" Type="http://schemas.openxmlformats.org/officeDocument/2006/relationships/image" Target="../media/image3.png"/><Relationship Id="rId4" Type="http://schemas.openxmlformats.org/officeDocument/2006/relationships/image" Target="../media/image4.jpeg"/><Relationship Id="rId9" Type="http://schemas.openxmlformats.org/officeDocument/2006/relationships/image" Target="../media/image26.png"/></Relationships>
</file>

<file path=ppt/slides/_rels/slide1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hyperlink" Target="https://www.pnas.org/content/111/15/E1454" TargetMode="Externa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doi.org/10.1073/pnas.1322355111" TargetMode="External"/><Relationship Id="rId5" Type="http://schemas.openxmlformats.org/officeDocument/2006/relationships/image" Target="../media/image27.png"/><Relationship Id="rId4" Type="http://schemas.openxmlformats.org/officeDocument/2006/relationships/image" Target="../media/image4.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4.jpeg"/></Relationships>
</file>

<file path=ppt/slides/_rels/slide14.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slideLayout" Target="../slideLayouts/slideLayout7.xml"/><Relationship Id="rId7" Type="http://schemas.openxmlformats.org/officeDocument/2006/relationships/image" Target="../media/image28.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4.jpeg"/><Relationship Id="rId9" Type="http://schemas.openxmlformats.org/officeDocument/2006/relationships/image" Target="../media/image3.png"/></Relationships>
</file>

<file path=ppt/slides/_rels/slide15.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slideLayout" Target="../slideLayouts/slideLayout7.xml"/><Relationship Id="rId7" Type="http://schemas.openxmlformats.org/officeDocument/2006/relationships/image" Target="../media/image28.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4.jpeg"/><Relationship Id="rId9" Type="http://schemas.openxmlformats.org/officeDocument/2006/relationships/image" Target="../media/image3.png"/></Relationships>
</file>

<file path=ppt/slides/_rels/slide16.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slideLayout" Target="../slideLayouts/slideLayout7.xml"/><Relationship Id="rId7" Type="http://schemas.openxmlformats.org/officeDocument/2006/relationships/image" Target="../media/image28.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4.jpeg"/><Relationship Id="rId9"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hyperlink" Target="https://phys.org/news/2014-03-distinct-emotional-expressionseven-happily-disgusted.html" TargetMode="External"/><Relationship Id="rId5" Type="http://schemas.openxmlformats.org/officeDocument/2006/relationships/image" Target="../media/image33.png"/><Relationship Id="rId4" Type="http://schemas.openxmlformats.org/officeDocument/2006/relationships/image" Target="../media/image4.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3.png"/><Relationship Id="rId5" Type="http://schemas.openxmlformats.org/officeDocument/2006/relationships/image" Target="../media/image34.png"/><Relationship Id="rId4" Type="http://schemas.openxmlformats.org/officeDocument/2006/relationships/image" Target="../media/image4.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3.png"/><Relationship Id="rId4" Type="http://schemas.openxmlformats.org/officeDocument/2006/relationships/image" Target="../media/image4.jpe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4.jpeg"/></Relationships>
</file>

<file path=ppt/slides/_rels/slide21.xml.rels><?xml version="1.0" encoding="UTF-8" standalone="yes"?>
<Relationships xmlns="http://schemas.openxmlformats.org/package/2006/relationships"><Relationship Id="rId8" Type="http://schemas.openxmlformats.org/officeDocument/2006/relationships/image" Target="../media/image40.png"/><Relationship Id="rId13" Type="http://schemas.openxmlformats.org/officeDocument/2006/relationships/image" Target="../media/image45.png"/><Relationship Id="rId3" Type="http://schemas.openxmlformats.org/officeDocument/2006/relationships/slideLayout" Target="../slideLayouts/slideLayout7.xml"/><Relationship Id="rId7" Type="http://schemas.openxmlformats.org/officeDocument/2006/relationships/image" Target="../media/image39.png"/><Relationship Id="rId12" Type="http://schemas.openxmlformats.org/officeDocument/2006/relationships/image" Target="../media/image44.png"/><Relationship Id="rId2" Type="http://schemas.openxmlformats.org/officeDocument/2006/relationships/audio" Target="../media/media21.m4a"/><Relationship Id="rId16" Type="http://schemas.openxmlformats.org/officeDocument/2006/relationships/image" Target="../media/image3.png"/><Relationship Id="rId1" Type="http://schemas.microsoft.com/office/2007/relationships/media" Target="../media/media21.m4a"/><Relationship Id="rId6" Type="http://schemas.openxmlformats.org/officeDocument/2006/relationships/image" Target="../media/image38.png"/><Relationship Id="rId11" Type="http://schemas.openxmlformats.org/officeDocument/2006/relationships/image" Target="../media/image43.png"/><Relationship Id="rId5" Type="http://schemas.openxmlformats.org/officeDocument/2006/relationships/image" Target="../media/image37.png"/><Relationship Id="rId15" Type="http://schemas.openxmlformats.org/officeDocument/2006/relationships/hyperlink" Target="http://web.mit.edu/curhan/www/docs/Articles/biases/Science_1980_Affective_discrimination_of_stimuli.pdf" TargetMode="External"/><Relationship Id="rId10" Type="http://schemas.openxmlformats.org/officeDocument/2006/relationships/image" Target="../media/image42.png"/><Relationship Id="rId4" Type="http://schemas.openxmlformats.org/officeDocument/2006/relationships/image" Target="../media/image4.jpeg"/><Relationship Id="rId9" Type="http://schemas.openxmlformats.org/officeDocument/2006/relationships/image" Target="../media/image41.png"/><Relationship Id="rId14" Type="http://schemas.openxmlformats.org/officeDocument/2006/relationships/image" Target="../media/image46.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CF6257E-FAF4-481B-93F8-79737A67E57C}"/>
              </a:ext>
            </a:extLst>
          </p:cNvPr>
          <p:cNvPicPr>
            <a:picLocks noChangeAspect="1"/>
          </p:cNvPicPr>
          <p:nvPr/>
        </p:nvPicPr>
        <p:blipFill>
          <a:blip r:embed="rId4"/>
          <a:stretch>
            <a:fillRect/>
          </a:stretch>
        </p:blipFill>
        <p:spPr>
          <a:xfrm>
            <a:off x="-150688" y="1010598"/>
            <a:ext cx="12493375" cy="480561"/>
          </a:xfrm>
          <a:prstGeom prst="rect">
            <a:avLst/>
          </a:prstGeom>
        </p:spPr>
      </p:pic>
      <p:pic>
        <p:nvPicPr>
          <p:cNvPr id="2" name="Picture 1">
            <a:extLst>
              <a:ext uri="{FF2B5EF4-FFF2-40B4-BE49-F238E27FC236}">
                <a16:creationId xmlns:a16="http://schemas.microsoft.com/office/drawing/2014/main" id="{EAA6F6B5-046A-4C68-860A-EA760448B414}"/>
              </a:ext>
            </a:extLst>
          </p:cNvPr>
          <p:cNvPicPr>
            <a:picLocks noChangeAspect="1"/>
          </p:cNvPicPr>
          <p:nvPr/>
        </p:nvPicPr>
        <p:blipFill>
          <a:blip r:embed="rId5"/>
          <a:stretch>
            <a:fillRect/>
          </a:stretch>
        </p:blipFill>
        <p:spPr>
          <a:xfrm rot="21320928">
            <a:off x="-162328" y="724300"/>
            <a:ext cx="5468586" cy="6169687"/>
          </a:xfrm>
          <a:prstGeom prst="rect">
            <a:avLst/>
          </a:prstGeom>
        </p:spPr>
      </p:pic>
      <p:sp>
        <p:nvSpPr>
          <p:cNvPr id="3" name="Rectangle 2">
            <a:extLst>
              <a:ext uri="{FF2B5EF4-FFF2-40B4-BE49-F238E27FC236}">
                <a16:creationId xmlns:a16="http://schemas.microsoft.com/office/drawing/2014/main" id="{2C56324D-3A18-4A76-981C-CE0DE0166EB4}"/>
              </a:ext>
            </a:extLst>
          </p:cNvPr>
          <p:cNvSpPr/>
          <p:nvPr/>
        </p:nvSpPr>
        <p:spPr>
          <a:xfrm>
            <a:off x="5636618" y="3292078"/>
            <a:ext cx="6096000" cy="1609671"/>
          </a:xfrm>
          <a:prstGeom prst="rect">
            <a:avLst/>
          </a:prstGeom>
        </p:spPr>
        <p:txBody>
          <a:bodyPr>
            <a:spAutoFit/>
          </a:bodyPr>
          <a:lstStyle/>
          <a:p>
            <a:pPr lvl="0" algn="ctr">
              <a:lnSpc>
                <a:spcPct val="90000"/>
              </a:lnSpc>
              <a:spcBef>
                <a:spcPct val="0"/>
              </a:spcBef>
              <a:spcAft>
                <a:spcPts val="600"/>
              </a:spcAft>
            </a:pPr>
            <a:r>
              <a:rPr lang="en-US" sz="3400" dirty="0">
                <a:solidFill>
                  <a:srgbClr val="FFC000"/>
                </a:solidFill>
                <a:latin typeface="Calibri Light" panose="020F0302020204030204"/>
              </a:rPr>
              <a:t>Subliminal Perception: Practical Research Topics &amp; Ideas</a:t>
            </a:r>
          </a:p>
          <a:p>
            <a:pPr lvl="0" algn="ctr">
              <a:lnSpc>
                <a:spcPct val="90000"/>
              </a:lnSpc>
              <a:spcBef>
                <a:spcPct val="0"/>
              </a:spcBef>
              <a:spcAft>
                <a:spcPts val="600"/>
              </a:spcAft>
            </a:pPr>
            <a:r>
              <a:rPr lang="en-US" sz="3600" dirty="0">
                <a:solidFill>
                  <a:srgbClr val="FFC000"/>
                </a:solidFill>
                <a:latin typeface="+mj-lt"/>
              </a:rPr>
              <a:t>for Tachistoscopic Analysis</a:t>
            </a:r>
            <a:r>
              <a:rPr lang="en-US" sz="3400" dirty="0">
                <a:solidFill>
                  <a:srgbClr val="FFC000"/>
                </a:solidFill>
                <a:latin typeface="+mj-lt"/>
              </a:rPr>
              <a:t>  </a:t>
            </a:r>
          </a:p>
        </p:txBody>
      </p:sp>
      <p:sp>
        <p:nvSpPr>
          <p:cNvPr id="6" name="TextBox 5">
            <a:extLst>
              <a:ext uri="{FF2B5EF4-FFF2-40B4-BE49-F238E27FC236}">
                <a16:creationId xmlns:a16="http://schemas.microsoft.com/office/drawing/2014/main" id="{E41982BB-17E5-4A50-AA1D-6D1B0B3AF0D7}"/>
              </a:ext>
            </a:extLst>
          </p:cNvPr>
          <p:cNvSpPr txBox="1"/>
          <p:nvPr/>
        </p:nvSpPr>
        <p:spPr>
          <a:xfrm>
            <a:off x="3800796" y="274835"/>
            <a:ext cx="8288166" cy="830997"/>
          </a:xfrm>
          <a:prstGeom prst="rect">
            <a:avLst/>
          </a:prstGeom>
          <a:noFill/>
        </p:spPr>
        <p:txBody>
          <a:bodyPr wrap="none" rtlCol="0">
            <a:spAutoFit/>
          </a:bodyPr>
          <a:lstStyle/>
          <a:p>
            <a:r>
              <a:rPr lang="en-GB" sz="4800" dirty="0">
                <a:solidFill>
                  <a:srgbClr val="FFC000"/>
                </a:solidFill>
              </a:rPr>
              <a:t>Mind Games: Media Psychology </a:t>
            </a:r>
          </a:p>
        </p:txBody>
      </p:sp>
      <p:pic>
        <p:nvPicPr>
          <p:cNvPr id="7" name="Audio 6">
            <a:hlinkClick r:id="" action="ppaction://media"/>
            <a:extLst>
              <a:ext uri="{FF2B5EF4-FFF2-40B4-BE49-F238E27FC236}">
                <a16:creationId xmlns:a16="http://schemas.microsoft.com/office/drawing/2014/main" id="{AC673E3C-F475-4CC2-9332-3E04536399B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079400635"/>
      </p:ext>
    </p:extLst>
  </p:cSld>
  <p:clrMapOvr>
    <a:masterClrMapping/>
  </p:clrMapOvr>
  <mc:AlternateContent xmlns:mc="http://schemas.openxmlformats.org/markup-compatibility/2006">
    <mc:Choice xmlns:p14="http://schemas.microsoft.com/office/powerpoint/2010/main" Requires="p14">
      <p:transition spd="slow" p14:dur="2000" advTm="46569"/>
    </mc:Choice>
    <mc:Fallback>
      <p:transition spd="slow" advTm="46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A57D3A5-7A3F-46CB-903B-C68053BFE53F}"/>
              </a:ext>
            </a:extLst>
          </p:cNvPr>
          <p:cNvPicPr>
            <a:picLocks noChangeAspect="1"/>
          </p:cNvPicPr>
          <p:nvPr/>
        </p:nvPicPr>
        <p:blipFill>
          <a:blip r:embed="rId5"/>
          <a:stretch>
            <a:fillRect/>
          </a:stretch>
        </p:blipFill>
        <p:spPr>
          <a:xfrm>
            <a:off x="212271" y="119403"/>
            <a:ext cx="11767457" cy="6619193"/>
          </a:xfrm>
          <a:prstGeom prst="rect">
            <a:avLst/>
          </a:prstGeom>
        </p:spPr>
      </p:pic>
      <p:sp>
        <p:nvSpPr>
          <p:cNvPr id="5" name="Rectangle 4">
            <a:extLst>
              <a:ext uri="{FF2B5EF4-FFF2-40B4-BE49-F238E27FC236}">
                <a16:creationId xmlns:a16="http://schemas.microsoft.com/office/drawing/2014/main" id="{BA9AEF57-D3C5-4942-BCAB-51EFBCD2D7B7}"/>
              </a:ext>
            </a:extLst>
          </p:cNvPr>
          <p:cNvSpPr/>
          <p:nvPr/>
        </p:nvSpPr>
        <p:spPr>
          <a:xfrm>
            <a:off x="1947380" y="3105834"/>
            <a:ext cx="6096000" cy="646331"/>
          </a:xfrm>
          <a:prstGeom prst="rect">
            <a:avLst/>
          </a:prstGeom>
        </p:spPr>
        <p:txBody>
          <a:bodyPr>
            <a:spAutoFit/>
          </a:bodyPr>
          <a:lstStyle/>
          <a:p>
            <a:r>
              <a:rPr lang="en-GB" dirty="0">
                <a:hlinkClick r:id="rId6"/>
              </a:rPr>
              <a:t>https://subliminalmanipulation.blogspot.com/2010/10/introduction-typical-subliminal-message.html</a:t>
            </a:r>
            <a:r>
              <a:rPr lang="en-GB" dirty="0"/>
              <a:t> </a:t>
            </a:r>
          </a:p>
        </p:txBody>
      </p:sp>
      <p:pic>
        <p:nvPicPr>
          <p:cNvPr id="3" name="Audio 2">
            <a:hlinkClick r:id="" action="ppaction://media"/>
            <a:extLst>
              <a:ext uri="{FF2B5EF4-FFF2-40B4-BE49-F238E27FC236}">
                <a16:creationId xmlns:a16="http://schemas.microsoft.com/office/drawing/2014/main" id="{FCC4C5AA-4491-4517-88EC-152C000A424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81253257"/>
      </p:ext>
    </p:extLst>
  </p:cSld>
  <p:clrMapOvr>
    <a:masterClrMapping/>
  </p:clrMapOvr>
  <mc:AlternateContent xmlns:mc="http://schemas.openxmlformats.org/markup-compatibility/2006">
    <mc:Choice xmlns:p14="http://schemas.microsoft.com/office/powerpoint/2010/main" Requires="p14">
      <p:transition spd="slow" p14:dur="2000" advTm="18254"/>
    </mc:Choice>
    <mc:Fallback>
      <p:transition spd="slow" advTm="182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65805A6-FA16-4BD1-869C-E7166340D373}"/>
              </a:ext>
            </a:extLst>
          </p:cNvPr>
          <p:cNvSpPr/>
          <p:nvPr/>
        </p:nvSpPr>
        <p:spPr>
          <a:xfrm>
            <a:off x="2860963" y="1235471"/>
            <a:ext cx="7058892" cy="4862870"/>
          </a:xfrm>
          <a:prstGeom prst="rect">
            <a:avLst/>
          </a:prstGeom>
        </p:spPr>
        <p:txBody>
          <a:bodyPr wrap="square">
            <a:spAutoFit/>
          </a:bodyPr>
          <a:lstStyle/>
          <a:p>
            <a:r>
              <a:rPr lang="en-US" sz="7200" dirty="0"/>
              <a:t>The Tachistoscope</a:t>
            </a:r>
          </a:p>
          <a:p>
            <a:endParaRPr lang="en-US" dirty="0"/>
          </a:p>
          <a:p>
            <a:endParaRPr lang="en-US" dirty="0"/>
          </a:p>
          <a:p>
            <a:endParaRPr lang="en-US" dirty="0"/>
          </a:p>
          <a:p>
            <a:endParaRPr lang="en-US" dirty="0"/>
          </a:p>
          <a:p>
            <a:endParaRPr lang="en-US" dirty="0"/>
          </a:p>
          <a:p>
            <a:endParaRPr lang="en-US" dirty="0"/>
          </a:p>
          <a:p>
            <a:r>
              <a:rPr lang="en-US" sz="2800" dirty="0"/>
              <a:t>Etymology: Greek :tachys” meaning swift</a:t>
            </a:r>
          </a:p>
          <a:p>
            <a:r>
              <a:rPr lang="en-US" sz="2800" dirty="0"/>
              <a:t>&amp; Greek “skopos” meaning "aim, target, object of attention, seeing = “rapid seeing”</a:t>
            </a:r>
          </a:p>
          <a:p>
            <a:endParaRPr lang="en-US" sz="2800" dirty="0"/>
          </a:p>
          <a:p>
            <a:endParaRPr lang="en-US" dirty="0"/>
          </a:p>
        </p:txBody>
      </p:sp>
      <p:sp>
        <p:nvSpPr>
          <p:cNvPr id="3" name="Rectangle 2">
            <a:extLst>
              <a:ext uri="{FF2B5EF4-FFF2-40B4-BE49-F238E27FC236}">
                <a16:creationId xmlns:a16="http://schemas.microsoft.com/office/drawing/2014/main" id="{C285C131-1054-489B-A225-674330FB0001}"/>
              </a:ext>
            </a:extLst>
          </p:cNvPr>
          <p:cNvSpPr/>
          <p:nvPr/>
        </p:nvSpPr>
        <p:spPr>
          <a:xfrm>
            <a:off x="3721192" y="5936627"/>
            <a:ext cx="4230069" cy="369332"/>
          </a:xfrm>
          <a:prstGeom prst="rect">
            <a:avLst/>
          </a:prstGeom>
        </p:spPr>
        <p:txBody>
          <a:bodyPr wrap="none">
            <a:spAutoFit/>
          </a:bodyPr>
          <a:lstStyle/>
          <a:p>
            <a:r>
              <a:rPr lang="en-GB" dirty="0">
                <a:hlinkClick r:id="rId5"/>
              </a:rPr>
              <a:t>https://www.etymonline.com/word/scope</a:t>
            </a:r>
            <a:r>
              <a:rPr lang="en-GB" dirty="0"/>
              <a:t> </a:t>
            </a:r>
          </a:p>
        </p:txBody>
      </p:sp>
      <p:pic>
        <p:nvPicPr>
          <p:cNvPr id="5" name="Audio 4">
            <a:hlinkClick r:id="" action="ppaction://media"/>
            <a:extLst>
              <a:ext uri="{FF2B5EF4-FFF2-40B4-BE49-F238E27FC236}">
                <a16:creationId xmlns:a16="http://schemas.microsoft.com/office/drawing/2014/main" id="{D1A1F897-058A-46BF-A7DB-CFC9507CEFE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3621226"/>
      </p:ext>
    </p:extLst>
  </p:cSld>
  <p:clrMapOvr>
    <a:masterClrMapping/>
  </p:clrMapOvr>
  <mc:AlternateContent xmlns:mc="http://schemas.openxmlformats.org/markup-compatibility/2006">
    <mc:Choice xmlns:p14="http://schemas.microsoft.com/office/powerpoint/2010/main" Requires="p14">
      <p:transition spd="slow" p14:dur="2000" advTm="20704"/>
    </mc:Choice>
    <mc:Fallback>
      <p:transition spd="slow" advTm="207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309B272-3DF5-4AE6-B2D3-59381D9514E2}"/>
              </a:ext>
            </a:extLst>
          </p:cNvPr>
          <p:cNvPicPr>
            <a:picLocks noChangeAspect="1"/>
          </p:cNvPicPr>
          <p:nvPr/>
        </p:nvPicPr>
        <p:blipFill>
          <a:blip r:embed="rId5"/>
          <a:stretch>
            <a:fillRect/>
          </a:stretch>
        </p:blipFill>
        <p:spPr>
          <a:xfrm>
            <a:off x="1328324" y="1590902"/>
            <a:ext cx="5850062" cy="3880541"/>
          </a:xfrm>
          <a:prstGeom prst="rect">
            <a:avLst/>
          </a:prstGeom>
        </p:spPr>
      </p:pic>
      <p:sp>
        <p:nvSpPr>
          <p:cNvPr id="4" name="Rectangle 3">
            <a:extLst>
              <a:ext uri="{FF2B5EF4-FFF2-40B4-BE49-F238E27FC236}">
                <a16:creationId xmlns:a16="http://schemas.microsoft.com/office/drawing/2014/main" id="{5A4B24D0-2716-4C95-8531-319ED57ADC17}"/>
              </a:ext>
            </a:extLst>
          </p:cNvPr>
          <p:cNvSpPr/>
          <p:nvPr/>
        </p:nvSpPr>
        <p:spPr>
          <a:xfrm>
            <a:off x="5698494" y="5255999"/>
            <a:ext cx="1479892" cy="215444"/>
          </a:xfrm>
          <a:prstGeom prst="rect">
            <a:avLst/>
          </a:prstGeom>
        </p:spPr>
        <p:txBody>
          <a:bodyPr wrap="none">
            <a:spAutoFit/>
          </a:bodyPr>
          <a:lstStyle/>
          <a:p>
            <a:r>
              <a:rPr lang="en-GB" sz="800" dirty="0"/>
              <a:t>http://rood.co.nz/blog/?p=665</a:t>
            </a:r>
          </a:p>
        </p:txBody>
      </p:sp>
      <p:pic>
        <p:nvPicPr>
          <p:cNvPr id="6" name="Picture 5">
            <a:extLst>
              <a:ext uri="{FF2B5EF4-FFF2-40B4-BE49-F238E27FC236}">
                <a16:creationId xmlns:a16="http://schemas.microsoft.com/office/drawing/2014/main" id="{EBBA86B4-25C1-4257-9067-679183C99BE9}"/>
              </a:ext>
            </a:extLst>
          </p:cNvPr>
          <p:cNvPicPr>
            <a:picLocks noChangeAspect="1"/>
          </p:cNvPicPr>
          <p:nvPr/>
        </p:nvPicPr>
        <p:blipFill>
          <a:blip r:embed="rId6"/>
          <a:stretch>
            <a:fillRect/>
          </a:stretch>
        </p:blipFill>
        <p:spPr>
          <a:xfrm>
            <a:off x="8454303" y="1590902"/>
            <a:ext cx="2238375" cy="3771900"/>
          </a:xfrm>
          <a:prstGeom prst="rect">
            <a:avLst/>
          </a:prstGeom>
        </p:spPr>
      </p:pic>
      <p:sp>
        <p:nvSpPr>
          <p:cNvPr id="7" name="Rectangle 6">
            <a:extLst>
              <a:ext uri="{FF2B5EF4-FFF2-40B4-BE49-F238E27FC236}">
                <a16:creationId xmlns:a16="http://schemas.microsoft.com/office/drawing/2014/main" id="{72E31B8E-86F9-4C76-A19E-6D25FBB7FEBE}"/>
              </a:ext>
            </a:extLst>
          </p:cNvPr>
          <p:cNvSpPr/>
          <p:nvPr/>
        </p:nvSpPr>
        <p:spPr>
          <a:xfrm>
            <a:off x="8860125" y="5379110"/>
            <a:ext cx="1832553" cy="184666"/>
          </a:xfrm>
          <a:prstGeom prst="rect">
            <a:avLst/>
          </a:prstGeom>
        </p:spPr>
        <p:txBody>
          <a:bodyPr wrap="none">
            <a:spAutoFit/>
          </a:bodyPr>
          <a:lstStyle/>
          <a:p>
            <a:r>
              <a:rPr lang="en-GB" sz="600" dirty="0"/>
              <a:t>http://www.khodiyarlab.com/content/tachistoscope</a:t>
            </a:r>
          </a:p>
        </p:txBody>
      </p:sp>
      <p:pic>
        <p:nvPicPr>
          <p:cNvPr id="5" name="Audio 4">
            <a:hlinkClick r:id="" action="ppaction://media"/>
            <a:extLst>
              <a:ext uri="{FF2B5EF4-FFF2-40B4-BE49-F238E27FC236}">
                <a16:creationId xmlns:a16="http://schemas.microsoft.com/office/drawing/2014/main" id="{8395E4E9-626B-4702-A304-17A3A42AA59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71187939"/>
      </p:ext>
    </p:extLst>
  </p:cSld>
  <p:clrMapOvr>
    <a:masterClrMapping/>
  </p:clrMapOvr>
  <mc:AlternateContent xmlns:mc="http://schemas.openxmlformats.org/markup-compatibility/2006">
    <mc:Choice xmlns:p14="http://schemas.microsoft.com/office/powerpoint/2010/main" Requires="p14">
      <p:transition spd="slow" p14:dur="2000" advTm="38825"/>
    </mc:Choice>
    <mc:Fallback>
      <p:transition spd="slow" advTm="388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9E301E5-1206-47D0-9CDF-72583D739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A31FBE-7948-4384-B68A-75DEFDC49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780D1CC-4477-4122-A13D-992402E566CF}"/>
              </a:ext>
            </a:extLst>
          </p:cNvPr>
          <p:cNvPicPr>
            <a:picLocks noChangeAspect="1"/>
          </p:cNvPicPr>
          <p:nvPr/>
        </p:nvPicPr>
        <p:blipFill rotWithShape="1">
          <a:blip r:embed="rId5"/>
          <a:srcRect l="2161" r="4443" b="1"/>
          <a:stretch/>
        </p:blipFill>
        <p:spPr>
          <a:xfrm>
            <a:off x="641276" y="633193"/>
            <a:ext cx="4013020" cy="2702558"/>
          </a:xfrm>
          <a:prstGeom prst="rect">
            <a:avLst/>
          </a:prstGeom>
        </p:spPr>
      </p:pic>
      <p:pic>
        <p:nvPicPr>
          <p:cNvPr id="4" name="Picture 3">
            <a:extLst>
              <a:ext uri="{FF2B5EF4-FFF2-40B4-BE49-F238E27FC236}">
                <a16:creationId xmlns:a16="http://schemas.microsoft.com/office/drawing/2014/main" id="{D2BFD679-3F87-4EA3-995B-77BBE91752EE}"/>
              </a:ext>
            </a:extLst>
          </p:cNvPr>
          <p:cNvPicPr>
            <a:picLocks noChangeAspect="1"/>
          </p:cNvPicPr>
          <p:nvPr/>
        </p:nvPicPr>
        <p:blipFill rotWithShape="1">
          <a:blip r:embed="rId6"/>
          <a:srcRect t="13485" r="2" b="6303"/>
          <a:stretch/>
        </p:blipFill>
        <p:spPr>
          <a:xfrm>
            <a:off x="643467" y="3509433"/>
            <a:ext cx="4010830" cy="2705099"/>
          </a:xfrm>
          <a:prstGeom prst="rect">
            <a:avLst/>
          </a:prstGeom>
        </p:spPr>
      </p:pic>
      <p:pic>
        <p:nvPicPr>
          <p:cNvPr id="5" name="Picture 4">
            <a:extLst>
              <a:ext uri="{FF2B5EF4-FFF2-40B4-BE49-F238E27FC236}">
                <a16:creationId xmlns:a16="http://schemas.microsoft.com/office/drawing/2014/main" id="{592F0775-B0E3-4666-B445-B39BA1112EA1}"/>
              </a:ext>
            </a:extLst>
          </p:cNvPr>
          <p:cNvPicPr>
            <a:picLocks noChangeAspect="1"/>
          </p:cNvPicPr>
          <p:nvPr/>
        </p:nvPicPr>
        <p:blipFill rotWithShape="1">
          <a:blip r:embed="rId7"/>
          <a:srcRect r="9436" b="1"/>
          <a:stretch/>
        </p:blipFill>
        <p:spPr>
          <a:xfrm>
            <a:off x="4812633" y="633193"/>
            <a:ext cx="6735900" cy="5571066"/>
          </a:xfrm>
          <a:prstGeom prst="rect">
            <a:avLst/>
          </a:prstGeom>
        </p:spPr>
      </p:pic>
      <p:sp>
        <p:nvSpPr>
          <p:cNvPr id="6" name="Rectangle 5">
            <a:extLst>
              <a:ext uri="{FF2B5EF4-FFF2-40B4-BE49-F238E27FC236}">
                <a16:creationId xmlns:a16="http://schemas.microsoft.com/office/drawing/2014/main" id="{3DF40D0A-DA37-42C5-AF75-BD0FFB1E198B}"/>
              </a:ext>
            </a:extLst>
          </p:cNvPr>
          <p:cNvSpPr/>
          <p:nvPr/>
        </p:nvSpPr>
        <p:spPr>
          <a:xfrm>
            <a:off x="1066800" y="4696458"/>
            <a:ext cx="3020290" cy="184666"/>
          </a:xfrm>
          <a:prstGeom prst="rect">
            <a:avLst/>
          </a:prstGeom>
        </p:spPr>
        <p:txBody>
          <a:bodyPr wrap="square">
            <a:spAutoFit/>
          </a:bodyPr>
          <a:lstStyle/>
          <a:p>
            <a:pPr>
              <a:spcAft>
                <a:spcPts val="600"/>
              </a:spcAft>
            </a:pPr>
            <a:r>
              <a:rPr lang="en-GB" sz="600" dirty="0"/>
              <a:t>https://missjanetsblog.blogspot.com/2009/04/roger-sperrys-study-on-layeralisation.html</a:t>
            </a:r>
          </a:p>
        </p:txBody>
      </p:sp>
      <p:sp>
        <p:nvSpPr>
          <p:cNvPr id="7" name="Rectangle 6">
            <a:extLst>
              <a:ext uri="{FF2B5EF4-FFF2-40B4-BE49-F238E27FC236}">
                <a16:creationId xmlns:a16="http://schemas.microsoft.com/office/drawing/2014/main" id="{680B764F-C26A-4C49-998B-CB4051386FD5}"/>
              </a:ext>
            </a:extLst>
          </p:cNvPr>
          <p:cNvSpPr/>
          <p:nvPr/>
        </p:nvSpPr>
        <p:spPr>
          <a:xfrm>
            <a:off x="7037278" y="6193274"/>
            <a:ext cx="6096000" cy="184666"/>
          </a:xfrm>
          <a:prstGeom prst="rect">
            <a:avLst/>
          </a:prstGeom>
        </p:spPr>
        <p:txBody>
          <a:bodyPr>
            <a:spAutoFit/>
          </a:bodyPr>
          <a:lstStyle/>
          <a:p>
            <a:r>
              <a:rPr lang="en-GB" sz="600" dirty="0"/>
              <a:t>https://www.researchgate.net/figure/A-participant-looking-through-a-tachistoscope-three-channel-Gebrandt-T-scope-in-the_fig1_290504525</a:t>
            </a:r>
          </a:p>
        </p:txBody>
      </p:sp>
      <p:sp>
        <p:nvSpPr>
          <p:cNvPr id="8" name="Rectangle 7">
            <a:extLst>
              <a:ext uri="{FF2B5EF4-FFF2-40B4-BE49-F238E27FC236}">
                <a16:creationId xmlns:a16="http://schemas.microsoft.com/office/drawing/2014/main" id="{DFF3440A-DF03-407B-8359-B6AFD0016CCE}"/>
              </a:ext>
            </a:extLst>
          </p:cNvPr>
          <p:cNvSpPr/>
          <p:nvPr/>
        </p:nvSpPr>
        <p:spPr>
          <a:xfrm>
            <a:off x="523680" y="6214532"/>
            <a:ext cx="3048000" cy="184666"/>
          </a:xfrm>
          <a:prstGeom prst="rect">
            <a:avLst/>
          </a:prstGeom>
        </p:spPr>
        <p:txBody>
          <a:bodyPr wrap="square">
            <a:spAutoFit/>
          </a:bodyPr>
          <a:lstStyle/>
          <a:p>
            <a:r>
              <a:rPr lang="en-GB" sz="600" dirty="0"/>
              <a:t>https://missjanetsblog.blogspot.com/2009/04/roger-sperrys-study-on-layeralisation.html</a:t>
            </a:r>
          </a:p>
        </p:txBody>
      </p:sp>
      <p:sp>
        <p:nvSpPr>
          <p:cNvPr id="9" name="Rectangle 8">
            <a:extLst>
              <a:ext uri="{FF2B5EF4-FFF2-40B4-BE49-F238E27FC236}">
                <a16:creationId xmlns:a16="http://schemas.microsoft.com/office/drawing/2014/main" id="{9642184E-0CD6-4A37-950F-FCC48CBBA30F}"/>
              </a:ext>
            </a:extLst>
          </p:cNvPr>
          <p:cNvSpPr/>
          <p:nvPr/>
        </p:nvSpPr>
        <p:spPr>
          <a:xfrm>
            <a:off x="613736" y="480059"/>
            <a:ext cx="2640261" cy="184666"/>
          </a:xfrm>
          <a:prstGeom prst="rect">
            <a:avLst/>
          </a:prstGeom>
        </p:spPr>
        <p:txBody>
          <a:bodyPr wrap="square">
            <a:spAutoFit/>
          </a:bodyPr>
          <a:lstStyle/>
          <a:p>
            <a:r>
              <a:rPr lang="en-GB" sz="600" dirty="0"/>
              <a:t>https://link.springer.com/protocol/10.1007/978-1-4939-6725-4_1</a:t>
            </a:r>
          </a:p>
        </p:txBody>
      </p:sp>
      <p:pic>
        <p:nvPicPr>
          <p:cNvPr id="10" name="Audio 9">
            <a:hlinkClick r:id="" action="ppaction://media"/>
            <a:extLst>
              <a:ext uri="{FF2B5EF4-FFF2-40B4-BE49-F238E27FC236}">
                <a16:creationId xmlns:a16="http://schemas.microsoft.com/office/drawing/2014/main" id="{DC5C27D7-2305-4BDD-8477-4D2346F63AC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76249731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8651"/>
    </mc:Choice>
    <mc:Fallback>
      <p:transition spd="slow" advTm="186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81DFE8B-34F1-4448-8361-BA9C14FF3D36}"/>
              </a:ext>
            </a:extLst>
          </p:cNvPr>
          <p:cNvPicPr>
            <a:picLocks noChangeAspect="1"/>
          </p:cNvPicPr>
          <p:nvPr/>
        </p:nvPicPr>
        <p:blipFill>
          <a:blip r:embed="rId5"/>
          <a:stretch>
            <a:fillRect/>
          </a:stretch>
        </p:blipFill>
        <p:spPr>
          <a:xfrm>
            <a:off x="614684" y="378946"/>
            <a:ext cx="5929099" cy="3928921"/>
          </a:xfrm>
          <a:prstGeom prst="rect">
            <a:avLst/>
          </a:prstGeom>
        </p:spPr>
      </p:pic>
      <p:sp>
        <p:nvSpPr>
          <p:cNvPr id="3" name="Rectangle 2">
            <a:extLst>
              <a:ext uri="{FF2B5EF4-FFF2-40B4-BE49-F238E27FC236}">
                <a16:creationId xmlns:a16="http://schemas.microsoft.com/office/drawing/2014/main" id="{EA7703C0-4CD5-4F31-82DC-5FCFFB7BB298}"/>
              </a:ext>
            </a:extLst>
          </p:cNvPr>
          <p:cNvSpPr/>
          <p:nvPr/>
        </p:nvSpPr>
        <p:spPr>
          <a:xfrm>
            <a:off x="9119440" y="4424473"/>
            <a:ext cx="2562277" cy="184666"/>
          </a:xfrm>
          <a:prstGeom prst="rect">
            <a:avLst/>
          </a:prstGeom>
        </p:spPr>
        <p:txBody>
          <a:bodyPr wrap="square">
            <a:spAutoFit/>
          </a:bodyPr>
          <a:lstStyle/>
          <a:p>
            <a:r>
              <a:rPr lang="en-GB" sz="600" dirty="0"/>
              <a:t>https://www.indiamart.com/proddetail/tachistoscope-2282263388.html</a:t>
            </a:r>
          </a:p>
        </p:txBody>
      </p:sp>
      <p:sp>
        <p:nvSpPr>
          <p:cNvPr id="4" name="Rectangle 3">
            <a:extLst>
              <a:ext uri="{FF2B5EF4-FFF2-40B4-BE49-F238E27FC236}">
                <a16:creationId xmlns:a16="http://schemas.microsoft.com/office/drawing/2014/main" id="{594C7B7B-8E6B-4B22-9304-D416388D5F35}"/>
              </a:ext>
            </a:extLst>
          </p:cNvPr>
          <p:cNvSpPr/>
          <p:nvPr/>
        </p:nvSpPr>
        <p:spPr>
          <a:xfrm>
            <a:off x="724226" y="4307867"/>
            <a:ext cx="10853090" cy="2554545"/>
          </a:xfrm>
          <a:prstGeom prst="rect">
            <a:avLst/>
          </a:prstGeom>
        </p:spPr>
        <p:txBody>
          <a:bodyPr wrap="square">
            <a:spAutoFit/>
          </a:bodyPr>
          <a:lstStyle/>
          <a:p>
            <a:r>
              <a:rPr lang="en-US" sz="2400" dirty="0"/>
              <a:t>“</a:t>
            </a:r>
            <a:r>
              <a:rPr lang="en-US" sz="1200" b="1" dirty="0"/>
              <a:t>Product Description</a:t>
            </a:r>
          </a:p>
          <a:p>
            <a:r>
              <a:rPr lang="en-US" sz="1200" dirty="0"/>
              <a:t>Tachistoscope is an instrument projects a series of images on to a screen at rapid speed to test visual perception, memory &amp; learning. The US Air Force originally used tachistoscopes to help pilots identify aircraft by gradually reducing the size and time of flashing images. This technique was then adapted to reading by flashing words. Shortening perception time only produced improvements for reading while the exercises were maintained. The name is derived from the Greek :tachys”(swift) and “scope”(seeing) literally “rapid seeing”.</a:t>
            </a:r>
          </a:p>
          <a:p>
            <a:endParaRPr lang="en-US" sz="1200" dirty="0"/>
          </a:p>
          <a:p>
            <a:r>
              <a:rPr lang="en-US" sz="1200" dirty="0"/>
              <a:t>An apparatus used for briefly viewing a screen bearing letters or figures. It is used in studying the range attention or the power of distinguishing separate objects in a single impression.</a:t>
            </a:r>
          </a:p>
          <a:p>
            <a:r>
              <a:rPr lang="en-US" sz="1200" b="1" dirty="0"/>
              <a:t>Features</a:t>
            </a:r>
          </a:p>
          <a:p>
            <a:r>
              <a:rPr lang="en-US" sz="1200" dirty="0"/>
              <a:t>1.Stim time for display of light on screen10,20,50,100,200,500 ms,1 sec,2 sec.</a:t>
            </a:r>
          </a:p>
          <a:p>
            <a:r>
              <a:rPr lang="en-US" sz="1200" dirty="0"/>
              <a:t>2. 10 spare slides comprising of words, symbols, pictures.</a:t>
            </a:r>
            <a:r>
              <a:rPr lang="en-US" sz="2400" dirty="0"/>
              <a:t>”</a:t>
            </a:r>
            <a:endParaRPr lang="en-GB" sz="2400" dirty="0"/>
          </a:p>
        </p:txBody>
      </p:sp>
      <p:pic>
        <p:nvPicPr>
          <p:cNvPr id="5" name="Picture 4">
            <a:extLst>
              <a:ext uri="{FF2B5EF4-FFF2-40B4-BE49-F238E27FC236}">
                <a16:creationId xmlns:a16="http://schemas.microsoft.com/office/drawing/2014/main" id="{92873459-4EF9-4285-B974-BBBC547B764B}"/>
              </a:ext>
            </a:extLst>
          </p:cNvPr>
          <p:cNvPicPr>
            <a:picLocks noChangeAspect="1"/>
          </p:cNvPicPr>
          <p:nvPr/>
        </p:nvPicPr>
        <p:blipFill rotWithShape="1">
          <a:blip r:embed="rId6"/>
          <a:srcRect t="7964" b="7070"/>
          <a:stretch/>
        </p:blipFill>
        <p:spPr>
          <a:xfrm>
            <a:off x="6914232" y="378946"/>
            <a:ext cx="4767485" cy="4045527"/>
          </a:xfrm>
          <a:prstGeom prst="rect">
            <a:avLst/>
          </a:prstGeom>
        </p:spPr>
      </p:pic>
      <p:sp>
        <p:nvSpPr>
          <p:cNvPr id="6" name="Rectangle 5">
            <a:extLst>
              <a:ext uri="{FF2B5EF4-FFF2-40B4-BE49-F238E27FC236}">
                <a16:creationId xmlns:a16="http://schemas.microsoft.com/office/drawing/2014/main" id="{F96038DC-1CCA-4886-A30B-6DA327918A72}"/>
              </a:ext>
            </a:extLst>
          </p:cNvPr>
          <p:cNvSpPr/>
          <p:nvPr/>
        </p:nvSpPr>
        <p:spPr>
          <a:xfrm>
            <a:off x="614684" y="378946"/>
            <a:ext cx="2535382" cy="184666"/>
          </a:xfrm>
          <a:prstGeom prst="rect">
            <a:avLst/>
          </a:prstGeom>
        </p:spPr>
        <p:txBody>
          <a:bodyPr wrap="square">
            <a:spAutoFit/>
          </a:bodyPr>
          <a:lstStyle/>
          <a:p>
            <a:r>
              <a:rPr lang="en-GB" sz="600" dirty="0">
                <a:solidFill>
                  <a:schemeClr val="bg1"/>
                </a:solidFill>
              </a:rPr>
              <a:t>https://www.indiamart.com/proddetail/tachistoscope-2282263388.html</a:t>
            </a:r>
          </a:p>
        </p:txBody>
      </p:sp>
      <p:pic>
        <p:nvPicPr>
          <p:cNvPr id="8" name="Audio 7">
            <a:hlinkClick r:id="" action="ppaction://media"/>
            <a:extLst>
              <a:ext uri="{FF2B5EF4-FFF2-40B4-BE49-F238E27FC236}">
                <a16:creationId xmlns:a16="http://schemas.microsoft.com/office/drawing/2014/main" id="{3A622C06-8123-4171-BC3B-024E329E062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308535771"/>
      </p:ext>
    </p:extLst>
  </p:cSld>
  <p:clrMapOvr>
    <a:masterClrMapping/>
  </p:clrMapOvr>
  <mc:AlternateContent xmlns:mc="http://schemas.openxmlformats.org/markup-compatibility/2006">
    <mc:Choice xmlns:p14="http://schemas.microsoft.com/office/powerpoint/2010/main" Requires="p14">
      <p:transition spd="slow" p14:dur="2000" advTm="83404"/>
    </mc:Choice>
    <mc:Fallback>
      <p:transition spd="slow" advTm="834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0FF46D8-BA96-4756-8AFF-F4A8C7B3CE3D}"/>
              </a:ext>
            </a:extLst>
          </p:cNvPr>
          <p:cNvPicPr>
            <a:picLocks noChangeAspect="1"/>
          </p:cNvPicPr>
          <p:nvPr/>
        </p:nvPicPr>
        <p:blipFill>
          <a:blip r:embed="rId5"/>
          <a:stretch>
            <a:fillRect/>
          </a:stretch>
        </p:blipFill>
        <p:spPr>
          <a:xfrm>
            <a:off x="4667249" y="2476499"/>
            <a:ext cx="5346125" cy="3564083"/>
          </a:xfrm>
          <a:prstGeom prst="rect">
            <a:avLst/>
          </a:prstGeom>
        </p:spPr>
      </p:pic>
      <p:sp>
        <p:nvSpPr>
          <p:cNvPr id="3" name="Rectangle 2">
            <a:extLst>
              <a:ext uri="{FF2B5EF4-FFF2-40B4-BE49-F238E27FC236}">
                <a16:creationId xmlns:a16="http://schemas.microsoft.com/office/drawing/2014/main" id="{EC151A59-9C49-453D-B3E7-B80DCD26A17F}"/>
              </a:ext>
            </a:extLst>
          </p:cNvPr>
          <p:cNvSpPr/>
          <p:nvPr/>
        </p:nvSpPr>
        <p:spPr>
          <a:xfrm>
            <a:off x="665757" y="2240924"/>
            <a:ext cx="3406662" cy="3847207"/>
          </a:xfrm>
          <a:prstGeom prst="rect">
            <a:avLst/>
          </a:prstGeom>
        </p:spPr>
        <p:txBody>
          <a:bodyPr wrap="square">
            <a:spAutoFit/>
          </a:bodyPr>
          <a:lstStyle/>
          <a:p>
            <a:r>
              <a:rPr lang="en-US" sz="1600" dirty="0"/>
              <a:t>Tachistoscopes were originally used in experimental perceptual psychology. Nowadays they are also being used in consumer behavior studies, for example to test the effectiveness of an advertising medium or product packaging. Follow-up interviews with participants may examine what they noticed or recall. In our lab we use both traditional screen displays and computer screen displays to take advantage of all the potentials of tachistoscopic analysis.</a:t>
            </a:r>
            <a:endParaRPr lang="en-US" sz="3600" dirty="0"/>
          </a:p>
          <a:p>
            <a:r>
              <a:rPr lang="en-US" sz="3600" dirty="0"/>
              <a:t>            </a:t>
            </a:r>
            <a:endParaRPr lang="en-GB" sz="3600" dirty="0"/>
          </a:p>
        </p:txBody>
      </p:sp>
      <p:sp>
        <p:nvSpPr>
          <p:cNvPr id="4" name="Rectangle 3">
            <a:extLst>
              <a:ext uri="{FF2B5EF4-FFF2-40B4-BE49-F238E27FC236}">
                <a16:creationId xmlns:a16="http://schemas.microsoft.com/office/drawing/2014/main" id="{D0306CCE-3811-4050-9317-11097491619B}"/>
              </a:ext>
            </a:extLst>
          </p:cNvPr>
          <p:cNvSpPr/>
          <p:nvPr/>
        </p:nvSpPr>
        <p:spPr>
          <a:xfrm>
            <a:off x="539217" y="385148"/>
            <a:ext cx="6096000" cy="646331"/>
          </a:xfrm>
          <a:prstGeom prst="rect">
            <a:avLst/>
          </a:prstGeom>
        </p:spPr>
        <p:txBody>
          <a:bodyPr>
            <a:spAutoFit/>
          </a:bodyPr>
          <a:lstStyle/>
          <a:p>
            <a:r>
              <a:rPr lang="en-GB" dirty="0">
                <a:hlinkClick r:id="rId6"/>
              </a:rPr>
              <a:t>https://marketing.uni-graz.at/en/research/marketing-lab/tachistoscopic-analysis/</a:t>
            </a:r>
            <a:r>
              <a:rPr lang="en-GB" dirty="0"/>
              <a:t> </a:t>
            </a:r>
          </a:p>
        </p:txBody>
      </p:sp>
      <p:sp>
        <p:nvSpPr>
          <p:cNvPr id="5" name="Rectangle 4">
            <a:extLst>
              <a:ext uri="{FF2B5EF4-FFF2-40B4-BE49-F238E27FC236}">
                <a16:creationId xmlns:a16="http://schemas.microsoft.com/office/drawing/2014/main" id="{5BCF6C66-B604-46F4-93DF-0D0F61BA813A}"/>
              </a:ext>
            </a:extLst>
          </p:cNvPr>
          <p:cNvSpPr/>
          <p:nvPr/>
        </p:nvSpPr>
        <p:spPr>
          <a:xfrm>
            <a:off x="4072419" y="1082454"/>
            <a:ext cx="4424309" cy="1077218"/>
          </a:xfrm>
          <a:prstGeom prst="rect">
            <a:avLst/>
          </a:prstGeom>
        </p:spPr>
        <p:txBody>
          <a:bodyPr wrap="square">
            <a:spAutoFit/>
          </a:bodyPr>
          <a:lstStyle/>
          <a:p>
            <a:r>
              <a:rPr lang="en-US" sz="3600" dirty="0"/>
              <a:t>UNIVERSITY OF GRAZ</a:t>
            </a:r>
          </a:p>
          <a:p>
            <a:r>
              <a:rPr lang="en-US" sz="2800" dirty="0"/>
              <a:t>Institute of Marketing</a:t>
            </a:r>
          </a:p>
        </p:txBody>
      </p:sp>
      <p:pic>
        <p:nvPicPr>
          <p:cNvPr id="6" name="Picture 5">
            <a:extLst>
              <a:ext uri="{FF2B5EF4-FFF2-40B4-BE49-F238E27FC236}">
                <a16:creationId xmlns:a16="http://schemas.microsoft.com/office/drawing/2014/main" id="{F3B88546-F276-4511-812D-9BA90461D40F}"/>
              </a:ext>
            </a:extLst>
          </p:cNvPr>
          <p:cNvPicPr>
            <a:picLocks noChangeAspect="1"/>
          </p:cNvPicPr>
          <p:nvPr/>
        </p:nvPicPr>
        <p:blipFill>
          <a:blip r:embed="rId7"/>
          <a:stretch>
            <a:fillRect/>
          </a:stretch>
        </p:blipFill>
        <p:spPr>
          <a:xfrm>
            <a:off x="8795283" y="308653"/>
            <a:ext cx="2857500" cy="1905000"/>
          </a:xfrm>
          <a:prstGeom prst="rect">
            <a:avLst/>
          </a:prstGeom>
        </p:spPr>
      </p:pic>
      <p:sp>
        <p:nvSpPr>
          <p:cNvPr id="7" name="TextBox 6">
            <a:extLst>
              <a:ext uri="{FF2B5EF4-FFF2-40B4-BE49-F238E27FC236}">
                <a16:creationId xmlns:a16="http://schemas.microsoft.com/office/drawing/2014/main" id="{F9214ECF-6D66-4FF7-A8B2-0F21DD11EB62}"/>
              </a:ext>
            </a:extLst>
          </p:cNvPr>
          <p:cNvSpPr txBox="1"/>
          <p:nvPr/>
        </p:nvSpPr>
        <p:spPr>
          <a:xfrm>
            <a:off x="2630185" y="5075752"/>
            <a:ext cx="378630" cy="646331"/>
          </a:xfrm>
          <a:prstGeom prst="rect">
            <a:avLst/>
          </a:prstGeom>
          <a:noFill/>
        </p:spPr>
        <p:txBody>
          <a:bodyPr wrap="none" rtlCol="0">
            <a:spAutoFit/>
          </a:bodyPr>
          <a:lstStyle/>
          <a:p>
            <a:r>
              <a:rPr lang="en-US" sz="3600" dirty="0">
                <a:solidFill>
                  <a:prstClr val="black"/>
                </a:solidFill>
              </a:rPr>
              <a:t>”</a:t>
            </a:r>
            <a:endParaRPr lang="en-GB" dirty="0"/>
          </a:p>
        </p:txBody>
      </p:sp>
      <p:sp>
        <p:nvSpPr>
          <p:cNvPr id="8" name="Rectangle 7">
            <a:extLst>
              <a:ext uri="{FF2B5EF4-FFF2-40B4-BE49-F238E27FC236}">
                <a16:creationId xmlns:a16="http://schemas.microsoft.com/office/drawing/2014/main" id="{3657430B-9268-4C48-863C-1D855BCA1557}"/>
              </a:ext>
            </a:extLst>
          </p:cNvPr>
          <p:cNvSpPr/>
          <p:nvPr/>
        </p:nvSpPr>
        <p:spPr>
          <a:xfrm>
            <a:off x="476442" y="2078419"/>
            <a:ext cx="378630" cy="646331"/>
          </a:xfrm>
          <a:prstGeom prst="rect">
            <a:avLst/>
          </a:prstGeom>
        </p:spPr>
        <p:txBody>
          <a:bodyPr wrap="none">
            <a:spAutoFit/>
          </a:bodyPr>
          <a:lstStyle/>
          <a:p>
            <a:r>
              <a:rPr lang="en-US" sz="3600" dirty="0">
                <a:solidFill>
                  <a:prstClr val="black"/>
                </a:solidFill>
              </a:rPr>
              <a:t>“</a:t>
            </a:r>
            <a:endParaRPr lang="en-GB" dirty="0"/>
          </a:p>
        </p:txBody>
      </p:sp>
      <p:pic>
        <p:nvPicPr>
          <p:cNvPr id="10" name="Audio 9">
            <a:hlinkClick r:id="" action="ppaction://media"/>
            <a:extLst>
              <a:ext uri="{FF2B5EF4-FFF2-40B4-BE49-F238E27FC236}">
                <a16:creationId xmlns:a16="http://schemas.microsoft.com/office/drawing/2014/main" id="{B3E55C50-E140-4800-B4EA-243B4633423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292832815"/>
      </p:ext>
    </p:extLst>
  </p:cSld>
  <p:clrMapOvr>
    <a:masterClrMapping/>
  </p:clrMapOvr>
  <mc:AlternateContent xmlns:mc="http://schemas.openxmlformats.org/markup-compatibility/2006">
    <mc:Choice xmlns:p14="http://schemas.microsoft.com/office/powerpoint/2010/main" Requires="p14">
      <p:transition spd="slow" p14:dur="2000" advTm="28459"/>
    </mc:Choice>
    <mc:Fallback>
      <p:transition spd="slow" advTm="284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0A418DE-B017-45F5-A783-76FB8B631347}"/>
              </a:ext>
            </a:extLst>
          </p:cNvPr>
          <p:cNvPicPr>
            <a:picLocks noChangeAspect="1"/>
          </p:cNvPicPr>
          <p:nvPr/>
        </p:nvPicPr>
        <p:blipFill rotWithShape="1">
          <a:blip r:embed="rId5"/>
          <a:srcRect t="32478" r="-3" b="5869"/>
          <a:stretch/>
        </p:blipFill>
        <p:spPr>
          <a:xfrm>
            <a:off x="20" y="10"/>
            <a:ext cx="7215381" cy="2969294"/>
          </a:xfrm>
          <a:custGeom>
            <a:avLst/>
            <a:gdLst/>
            <a:ahLst/>
            <a:cxnLst/>
            <a:rect l="l" t="t" r="r" b="b"/>
            <a:pathLst>
              <a:path w="7215401" h="2969304">
                <a:moveTo>
                  <a:pt x="0" y="0"/>
                </a:moveTo>
                <a:lnTo>
                  <a:pt x="677334" y="0"/>
                </a:lnTo>
                <a:lnTo>
                  <a:pt x="1168036" y="0"/>
                </a:lnTo>
                <a:lnTo>
                  <a:pt x="1205499" y="0"/>
                </a:lnTo>
                <a:lnTo>
                  <a:pt x="1647632" y="0"/>
                </a:lnTo>
                <a:lnTo>
                  <a:pt x="7215401" y="0"/>
                </a:lnTo>
                <a:lnTo>
                  <a:pt x="5840224" y="2969304"/>
                </a:lnTo>
                <a:lnTo>
                  <a:pt x="0" y="2969304"/>
                </a:lnTo>
                <a:close/>
              </a:path>
            </a:pathLst>
          </a:custGeom>
        </p:spPr>
      </p:pic>
      <p:pic>
        <p:nvPicPr>
          <p:cNvPr id="3" name="Picture 2">
            <a:extLst>
              <a:ext uri="{FF2B5EF4-FFF2-40B4-BE49-F238E27FC236}">
                <a16:creationId xmlns:a16="http://schemas.microsoft.com/office/drawing/2014/main" id="{B836569A-3B0D-4B6E-94C2-13F4B79F0BBA}"/>
              </a:ext>
            </a:extLst>
          </p:cNvPr>
          <p:cNvPicPr>
            <a:picLocks noChangeAspect="1"/>
          </p:cNvPicPr>
          <p:nvPr/>
        </p:nvPicPr>
        <p:blipFill rotWithShape="1">
          <a:blip r:embed="rId6"/>
          <a:srcRect t="14471" r="-3" b="-3"/>
          <a:stretch/>
        </p:blipFill>
        <p:spPr>
          <a:xfrm>
            <a:off x="5622233" y="10"/>
            <a:ext cx="6569769" cy="3750724"/>
          </a:xfrm>
          <a:custGeom>
            <a:avLst/>
            <a:gdLst/>
            <a:ahLst/>
            <a:cxnLst/>
            <a:rect l="l" t="t" r="r" b="b"/>
            <a:pathLst>
              <a:path w="6569769" h="3750734">
                <a:moveTo>
                  <a:pt x="1738471" y="0"/>
                </a:moveTo>
                <a:lnTo>
                  <a:pt x="6569769" y="0"/>
                </a:lnTo>
                <a:lnTo>
                  <a:pt x="6569769" y="3750734"/>
                </a:lnTo>
                <a:lnTo>
                  <a:pt x="0" y="3750734"/>
                </a:lnTo>
                <a:close/>
              </a:path>
            </a:pathLst>
          </a:custGeom>
        </p:spPr>
      </p:pic>
      <p:pic>
        <p:nvPicPr>
          <p:cNvPr id="5" name="Picture 4">
            <a:extLst>
              <a:ext uri="{FF2B5EF4-FFF2-40B4-BE49-F238E27FC236}">
                <a16:creationId xmlns:a16="http://schemas.microsoft.com/office/drawing/2014/main" id="{2CE368E5-8E2B-4FF7-A403-32CC74359A45}"/>
              </a:ext>
            </a:extLst>
          </p:cNvPr>
          <p:cNvPicPr>
            <a:picLocks noChangeAspect="1"/>
          </p:cNvPicPr>
          <p:nvPr/>
        </p:nvPicPr>
        <p:blipFill rotWithShape="1">
          <a:blip r:embed="rId7"/>
          <a:srcRect t="32941" b="11509"/>
          <a:stretch/>
        </p:blipFill>
        <p:spPr>
          <a:xfrm>
            <a:off x="4182011" y="3887894"/>
            <a:ext cx="8009991" cy="2970106"/>
          </a:xfrm>
          <a:custGeom>
            <a:avLst/>
            <a:gdLst/>
            <a:ahLst/>
            <a:cxnLst/>
            <a:rect l="l" t="t" r="r" b="b"/>
            <a:pathLst>
              <a:path w="8009991" h="2970106">
                <a:moveTo>
                  <a:pt x="1376648" y="0"/>
                </a:moveTo>
                <a:lnTo>
                  <a:pt x="8009991" y="0"/>
                </a:lnTo>
                <a:lnTo>
                  <a:pt x="8009991" y="2970106"/>
                </a:lnTo>
                <a:lnTo>
                  <a:pt x="0" y="2970106"/>
                </a:lnTo>
                <a:close/>
              </a:path>
            </a:pathLst>
          </a:custGeom>
        </p:spPr>
      </p:pic>
      <p:pic>
        <p:nvPicPr>
          <p:cNvPr id="6" name="Picture 5">
            <a:extLst>
              <a:ext uri="{FF2B5EF4-FFF2-40B4-BE49-F238E27FC236}">
                <a16:creationId xmlns:a16="http://schemas.microsoft.com/office/drawing/2014/main" id="{D5EBADDB-7477-4B06-AB33-3E6F2021CF7E}"/>
              </a:ext>
            </a:extLst>
          </p:cNvPr>
          <p:cNvPicPr>
            <a:picLocks noChangeAspect="1"/>
          </p:cNvPicPr>
          <p:nvPr/>
        </p:nvPicPr>
        <p:blipFill rotWithShape="1">
          <a:blip r:embed="rId8"/>
          <a:srcRect t="9490" r="1" b="1"/>
          <a:stretch/>
        </p:blipFill>
        <p:spPr>
          <a:xfrm>
            <a:off x="1" y="3137287"/>
            <a:ext cx="6209553" cy="3751536"/>
          </a:xfrm>
          <a:custGeom>
            <a:avLst/>
            <a:gdLst/>
            <a:ahLst/>
            <a:cxnLst/>
            <a:rect l="l" t="t" r="r" b="b"/>
            <a:pathLst>
              <a:path w="6209553" h="3751536">
                <a:moveTo>
                  <a:pt x="0" y="0"/>
                </a:moveTo>
                <a:lnTo>
                  <a:pt x="5776701" y="0"/>
                </a:lnTo>
                <a:lnTo>
                  <a:pt x="4041567" y="3746529"/>
                </a:lnTo>
                <a:lnTo>
                  <a:pt x="6209553" y="3746529"/>
                </a:lnTo>
                <a:lnTo>
                  <a:pt x="6209553" y="3746530"/>
                </a:lnTo>
                <a:lnTo>
                  <a:pt x="1647632" y="3746530"/>
                </a:lnTo>
                <a:lnTo>
                  <a:pt x="1647632" y="3751536"/>
                </a:lnTo>
                <a:lnTo>
                  <a:pt x="0" y="3751536"/>
                </a:lnTo>
                <a:close/>
              </a:path>
            </a:pathLst>
          </a:custGeom>
        </p:spPr>
      </p:pic>
      <p:pic>
        <p:nvPicPr>
          <p:cNvPr id="7" name="Audio 6">
            <a:hlinkClick r:id="" action="ppaction://media"/>
            <a:extLst>
              <a:ext uri="{FF2B5EF4-FFF2-40B4-BE49-F238E27FC236}">
                <a16:creationId xmlns:a16="http://schemas.microsoft.com/office/drawing/2014/main" id="{20EF7FC2-4AB4-48B9-A018-A50E1DA07D7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738356705"/>
      </p:ext>
    </p:extLst>
  </p:cSld>
  <p:clrMapOvr>
    <a:masterClrMapping/>
  </p:clrMapOvr>
  <mc:AlternateContent xmlns:mc="http://schemas.openxmlformats.org/markup-compatibility/2006">
    <mc:Choice xmlns:p14="http://schemas.microsoft.com/office/powerpoint/2010/main" Requires="p14">
      <p:transition spd="slow" p14:dur="2000" advTm="60361"/>
    </mc:Choice>
    <mc:Fallback>
      <p:transition spd="slow" advTm="60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BBACCDD-5D04-425F-868C-704791DE00F6}"/>
              </a:ext>
            </a:extLst>
          </p:cNvPr>
          <p:cNvPicPr>
            <a:picLocks noChangeAspect="1"/>
          </p:cNvPicPr>
          <p:nvPr/>
        </p:nvPicPr>
        <p:blipFill>
          <a:blip r:embed="rId5"/>
          <a:stretch>
            <a:fillRect/>
          </a:stretch>
        </p:blipFill>
        <p:spPr>
          <a:xfrm>
            <a:off x="1129145" y="127780"/>
            <a:ext cx="9933709" cy="6602440"/>
          </a:xfrm>
          <a:prstGeom prst="rect">
            <a:avLst/>
          </a:prstGeom>
        </p:spPr>
      </p:pic>
      <p:pic>
        <p:nvPicPr>
          <p:cNvPr id="4" name="Audio 3">
            <a:hlinkClick r:id="" action="ppaction://media"/>
            <a:extLst>
              <a:ext uri="{FF2B5EF4-FFF2-40B4-BE49-F238E27FC236}">
                <a16:creationId xmlns:a16="http://schemas.microsoft.com/office/drawing/2014/main" id="{F1AA042F-4D54-4F47-9B12-70C07650D52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00309597"/>
      </p:ext>
    </p:extLst>
  </p:cSld>
  <p:clrMapOvr>
    <a:masterClrMapping/>
  </p:clrMapOvr>
  <mc:AlternateContent xmlns:mc="http://schemas.openxmlformats.org/markup-compatibility/2006">
    <mc:Choice xmlns:p14="http://schemas.microsoft.com/office/powerpoint/2010/main" Requires="p14">
      <p:transition spd="slow" p14:dur="2000" advTm="60110"/>
    </mc:Choice>
    <mc:Fallback>
      <p:transition spd="slow" advTm="60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568550-4DF2-4D35-AFF9-0CF986458F1C}"/>
              </a:ext>
            </a:extLst>
          </p:cNvPr>
          <p:cNvPicPr>
            <a:picLocks noChangeAspect="1"/>
          </p:cNvPicPr>
          <p:nvPr/>
        </p:nvPicPr>
        <p:blipFill rotWithShape="1">
          <a:blip r:embed="rId5"/>
          <a:srcRect l="32046" t="27273" r="5227" b="11919"/>
          <a:stretch/>
        </p:blipFill>
        <p:spPr>
          <a:xfrm>
            <a:off x="336883" y="366969"/>
            <a:ext cx="11633444" cy="6343599"/>
          </a:xfrm>
          <a:prstGeom prst="rect">
            <a:avLst/>
          </a:prstGeom>
          <a:solidFill>
            <a:srgbClr val="FFFF00"/>
          </a:solidFill>
        </p:spPr>
      </p:pic>
      <p:pic>
        <p:nvPicPr>
          <p:cNvPr id="4" name="Audio 3">
            <a:hlinkClick r:id="" action="ppaction://media"/>
            <a:extLst>
              <a:ext uri="{FF2B5EF4-FFF2-40B4-BE49-F238E27FC236}">
                <a16:creationId xmlns:a16="http://schemas.microsoft.com/office/drawing/2014/main" id="{CC72FF34-1374-43B6-AC6E-3064BA2E8AB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22264243"/>
      </p:ext>
    </p:extLst>
  </p:cSld>
  <p:clrMapOvr>
    <a:masterClrMapping/>
  </p:clrMapOvr>
  <mc:AlternateContent xmlns:mc="http://schemas.openxmlformats.org/markup-compatibility/2006">
    <mc:Choice xmlns:p14="http://schemas.microsoft.com/office/powerpoint/2010/main" Requires="p14">
      <p:transition spd="slow" p14:dur="2000" advTm="2617"/>
    </mc:Choice>
    <mc:Fallback>
      <p:transition spd="slow" advTm="26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9802C19-3A2E-455E-9276-319F14854203}"/>
              </a:ext>
            </a:extLst>
          </p:cNvPr>
          <p:cNvPicPr>
            <a:picLocks noChangeAspect="1"/>
          </p:cNvPicPr>
          <p:nvPr/>
        </p:nvPicPr>
        <p:blipFill>
          <a:blip r:embed="rId5"/>
          <a:stretch>
            <a:fillRect/>
          </a:stretch>
        </p:blipFill>
        <p:spPr>
          <a:xfrm>
            <a:off x="7190225" y="4070442"/>
            <a:ext cx="1862204" cy="1481456"/>
          </a:xfrm>
          <a:prstGeom prst="rect">
            <a:avLst/>
          </a:prstGeom>
        </p:spPr>
      </p:pic>
      <p:pic>
        <p:nvPicPr>
          <p:cNvPr id="3" name="Picture 2">
            <a:extLst>
              <a:ext uri="{FF2B5EF4-FFF2-40B4-BE49-F238E27FC236}">
                <a16:creationId xmlns:a16="http://schemas.microsoft.com/office/drawing/2014/main" id="{27B43EAB-20FC-426E-9F95-1C8DA4EAF66A}"/>
              </a:ext>
            </a:extLst>
          </p:cNvPr>
          <p:cNvPicPr>
            <a:picLocks noChangeAspect="1"/>
          </p:cNvPicPr>
          <p:nvPr/>
        </p:nvPicPr>
        <p:blipFill>
          <a:blip r:embed="rId6"/>
          <a:stretch>
            <a:fillRect/>
          </a:stretch>
        </p:blipFill>
        <p:spPr>
          <a:xfrm>
            <a:off x="3191108" y="4070442"/>
            <a:ext cx="1810669" cy="1481456"/>
          </a:xfrm>
          <a:prstGeom prst="rect">
            <a:avLst/>
          </a:prstGeom>
        </p:spPr>
      </p:pic>
      <p:sp>
        <p:nvSpPr>
          <p:cNvPr id="4" name="Rectangle 3">
            <a:extLst>
              <a:ext uri="{FF2B5EF4-FFF2-40B4-BE49-F238E27FC236}">
                <a16:creationId xmlns:a16="http://schemas.microsoft.com/office/drawing/2014/main" id="{AAE99488-8BA1-4C0D-A7BE-422EA986CA85}"/>
              </a:ext>
            </a:extLst>
          </p:cNvPr>
          <p:cNvSpPr/>
          <p:nvPr/>
        </p:nvSpPr>
        <p:spPr>
          <a:xfrm>
            <a:off x="9393103" y="6503604"/>
            <a:ext cx="2574744" cy="246221"/>
          </a:xfrm>
          <a:prstGeom prst="rect">
            <a:avLst/>
          </a:prstGeom>
        </p:spPr>
        <p:txBody>
          <a:bodyPr wrap="none">
            <a:spAutoFit/>
          </a:bodyPr>
          <a:lstStyle/>
          <a:p>
            <a:r>
              <a:rPr lang="en-GB" sz="1000" dirty="0"/>
              <a:t>https://making-the-web.com/clipart-9693446</a:t>
            </a:r>
          </a:p>
        </p:txBody>
      </p:sp>
      <p:pic>
        <p:nvPicPr>
          <p:cNvPr id="5" name="Picture 4">
            <a:extLst>
              <a:ext uri="{FF2B5EF4-FFF2-40B4-BE49-F238E27FC236}">
                <a16:creationId xmlns:a16="http://schemas.microsoft.com/office/drawing/2014/main" id="{32691DFB-DE39-40AB-A186-CBE9667D5578}"/>
              </a:ext>
            </a:extLst>
          </p:cNvPr>
          <p:cNvPicPr>
            <a:picLocks noChangeAspect="1"/>
          </p:cNvPicPr>
          <p:nvPr/>
        </p:nvPicPr>
        <p:blipFill>
          <a:blip r:embed="rId7"/>
          <a:stretch>
            <a:fillRect/>
          </a:stretch>
        </p:blipFill>
        <p:spPr>
          <a:xfrm>
            <a:off x="8749919" y="1886277"/>
            <a:ext cx="1286367" cy="1024217"/>
          </a:xfrm>
          <a:prstGeom prst="rect">
            <a:avLst/>
          </a:prstGeom>
        </p:spPr>
      </p:pic>
      <p:pic>
        <p:nvPicPr>
          <p:cNvPr id="6" name="Picture 5">
            <a:extLst>
              <a:ext uri="{FF2B5EF4-FFF2-40B4-BE49-F238E27FC236}">
                <a16:creationId xmlns:a16="http://schemas.microsoft.com/office/drawing/2014/main" id="{30AABD63-3EB5-4E5F-88CB-D01A4A02A548}"/>
              </a:ext>
            </a:extLst>
          </p:cNvPr>
          <p:cNvPicPr>
            <a:picLocks noChangeAspect="1"/>
          </p:cNvPicPr>
          <p:nvPr/>
        </p:nvPicPr>
        <p:blipFill>
          <a:blip r:embed="rId8"/>
          <a:stretch>
            <a:fillRect/>
          </a:stretch>
        </p:blipFill>
        <p:spPr>
          <a:xfrm>
            <a:off x="1927198" y="1864940"/>
            <a:ext cx="1371719" cy="1066892"/>
          </a:xfrm>
          <a:prstGeom prst="rect">
            <a:avLst/>
          </a:prstGeom>
        </p:spPr>
      </p:pic>
      <p:pic>
        <p:nvPicPr>
          <p:cNvPr id="7" name="Picture 6">
            <a:extLst>
              <a:ext uri="{FF2B5EF4-FFF2-40B4-BE49-F238E27FC236}">
                <a16:creationId xmlns:a16="http://schemas.microsoft.com/office/drawing/2014/main" id="{4FD46C22-91C0-48B8-B2C6-7E9AB2B761BC}"/>
              </a:ext>
            </a:extLst>
          </p:cNvPr>
          <p:cNvPicPr>
            <a:picLocks noChangeAspect="1"/>
          </p:cNvPicPr>
          <p:nvPr/>
        </p:nvPicPr>
        <p:blipFill>
          <a:blip r:embed="rId9"/>
          <a:stretch>
            <a:fillRect/>
          </a:stretch>
        </p:blipFill>
        <p:spPr>
          <a:xfrm>
            <a:off x="5452816" y="1864940"/>
            <a:ext cx="1286367" cy="1048603"/>
          </a:xfrm>
          <a:prstGeom prst="rect">
            <a:avLst/>
          </a:prstGeom>
        </p:spPr>
      </p:pic>
      <p:pic>
        <p:nvPicPr>
          <p:cNvPr id="9" name="Audio 8">
            <a:hlinkClick r:id="" action="ppaction://media"/>
            <a:extLst>
              <a:ext uri="{FF2B5EF4-FFF2-40B4-BE49-F238E27FC236}">
                <a16:creationId xmlns:a16="http://schemas.microsoft.com/office/drawing/2014/main" id="{78BA9DB5-3220-43B0-BAFA-F13A5125032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819391780"/>
      </p:ext>
    </p:extLst>
  </p:cSld>
  <p:clrMapOvr>
    <a:masterClrMapping/>
  </p:clrMapOvr>
  <mc:AlternateContent xmlns:mc="http://schemas.openxmlformats.org/markup-compatibility/2006">
    <mc:Choice xmlns:p14="http://schemas.microsoft.com/office/powerpoint/2010/main" Requires="p14">
      <p:transition spd="slow" p14:dur="2000" advTm="127115"/>
    </mc:Choice>
    <mc:Fallback>
      <p:transition spd="slow" advTm="1271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64588B4-0BF3-44B2-8233-63DD8A6A31B4}"/>
              </a:ext>
            </a:extLst>
          </p:cNvPr>
          <p:cNvPicPr>
            <a:picLocks noChangeAspect="1"/>
          </p:cNvPicPr>
          <p:nvPr/>
        </p:nvPicPr>
        <p:blipFill>
          <a:blip r:embed="rId5"/>
          <a:stretch>
            <a:fillRect/>
          </a:stretch>
        </p:blipFill>
        <p:spPr>
          <a:xfrm>
            <a:off x="935189" y="2237719"/>
            <a:ext cx="5037257" cy="3779848"/>
          </a:xfrm>
          <a:prstGeom prst="rect">
            <a:avLst/>
          </a:prstGeom>
        </p:spPr>
      </p:pic>
      <p:sp>
        <p:nvSpPr>
          <p:cNvPr id="3" name="Rectangle 2">
            <a:extLst>
              <a:ext uri="{FF2B5EF4-FFF2-40B4-BE49-F238E27FC236}">
                <a16:creationId xmlns:a16="http://schemas.microsoft.com/office/drawing/2014/main" id="{7DDFB00B-F6E8-4555-9C1C-52FCAC4A3CAA}"/>
              </a:ext>
            </a:extLst>
          </p:cNvPr>
          <p:cNvSpPr/>
          <p:nvPr/>
        </p:nvSpPr>
        <p:spPr>
          <a:xfrm>
            <a:off x="3037724" y="548197"/>
            <a:ext cx="7164514" cy="1354217"/>
          </a:xfrm>
          <a:prstGeom prst="rect">
            <a:avLst/>
          </a:prstGeom>
        </p:spPr>
        <p:txBody>
          <a:bodyPr wrap="square">
            <a:spAutoFit/>
          </a:bodyPr>
          <a:lstStyle/>
          <a:p>
            <a:r>
              <a:rPr lang="en-US" sz="2800" dirty="0"/>
              <a:t>Compound Facial Expressions of Emotion</a:t>
            </a:r>
          </a:p>
          <a:p>
            <a:r>
              <a:rPr lang="en-US" dirty="0" err="1"/>
              <a:t>Shichuan</a:t>
            </a:r>
            <a:r>
              <a:rPr lang="en-US" dirty="0"/>
              <a:t> Du, Yong Tao, and </a:t>
            </a:r>
            <a:r>
              <a:rPr lang="en-US" dirty="0" err="1"/>
              <a:t>Aleix</a:t>
            </a:r>
            <a:r>
              <a:rPr lang="en-US" dirty="0"/>
              <a:t> M. Martinez</a:t>
            </a:r>
          </a:p>
          <a:p>
            <a:r>
              <a:rPr lang="en-US" dirty="0"/>
              <a:t>PNAS April 15, 2014 111 (15) E1454-E1462; first published March 31, 2014 </a:t>
            </a:r>
            <a:r>
              <a:rPr lang="en-US" dirty="0">
                <a:hlinkClick r:id="rId6"/>
              </a:rPr>
              <a:t>https://doi.org/10.1073/pnas.1322355111</a:t>
            </a:r>
            <a:r>
              <a:rPr lang="en-US" dirty="0"/>
              <a:t> </a:t>
            </a:r>
            <a:endParaRPr lang="en-GB" dirty="0"/>
          </a:p>
        </p:txBody>
      </p:sp>
      <p:sp>
        <p:nvSpPr>
          <p:cNvPr id="4" name="Rectangle 3">
            <a:extLst>
              <a:ext uri="{FF2B5EF4-FFF2-40B4-BE49-F238E27FC236}">
                <a16:creationId xmlns:a16="http://schemas.microsoft.com/office/drawing/2014/main" id="{044C710B-6FF7-4B94-B0C5-79A3EF69F97E}"/>
              </a:ext>
            </a:extLst>
          </p:cNvPr>
          <p:cNvSpPr/>
          <p:nvPr/>
        </p:nvSpPr>
        <p:spPr>
          <a:xfrm>
            <a:off x="3453818" y="6332323"/>
            <a:ext cx="4615366" cy="369332"/>
          </a:xfrm>
          <a:prstGeom prst="rect">
            <a:avLst/>
          </a:prstGeom>
        </p:spPr>
        <p:txBody>
          <a:bodyPr wrap="none">
            <a:spAutoFit/>
          </a:bodyPr>
          <a:lstStyle/>
          <a:p>
            <a:r>
              <a:rPr lang="en-GB" dirty="0">
                <a:hlinkClick r:id="rId7"/>
              </a:rPr>
              <a:t>https://www.pnas.org/content/111/15/E1454</a:t>
            </a:r>
            <a:r>
              <a:rPr lang="en-GB" dirty="0"/>
              <a:t>  </a:t>
            </a:r>
          </a:p>
        </p:txBody>
      </p:sp>
      <p:sp>
        <p:nvSpPr>
          <p:cNvPr id="5" name="Rectangle 4">
            <a:extLst>
              <a:ext uri="{FF2B5EF4-FFF2-40B4-BE49-F238E27FC236}">
                <a16:creationId xmlns:a16="http://schemas.microsoft.com/office/drawing/2014/main" id="{0DA16653-0179-4204-A63D-F20BE6819C61}"/>
              </a:ext>
            </a:extLst>
          </p:cNvPr>
          <p:cNvSpPr/>
          <p:nvPr/>
        </p:nvSpPr>
        <p:spPr>
          <a:xfrm>
            <a:off x="6931632" y="2419483"/>
            <a:ext cx="4615366" cy="3416320"/>
          </a:xfrm>
          <a:prstGeom prst="rect">
            <a:avLst/>
          </a:prstGeom>
        </p:spPr>
        <p:txBody>
          <a:bodyPr wrap="square">
            <a:spAutoFit/>
          </a:bodyPr>
          <a:lstStyle/>
          <a:p>
            <a:endParaRPr lang="en-US" dirty="0"/>
          </a:p>
          <a:p>
            <a:r>
              <a:rPr lang="en-US" dirty="0"/>
              <a:t>Though people regularly recognize many distinct emotions, for the most part, research studies have been limited to six basic categories—happiness, surprise, sadness, anger, fear, and disgust; the reason for this is grounded in the assumption that only these six categories are differentially represented by our cognitive and social systems. The results reported herein propound otherwise, suggesting that a larger number of categories is used by humans.</a:t>
            </a:r>
            <a:endParaRPr lang="en-GB" dirty="0"/>
          </a:p>
        </p:txBody>
      </p:sp>
      <p:sp>
        <p:nvSpPr>
          <p:cNvPr id="7" name="Rectangle 6">
            <a:extLst>
              <a:ext uri="{FF2B5EF4-FFF2-40B4-BE49-F238E27FC236}">
                <a16:creationId xmlns:a16="http://schemas.microsoft.com/office/drawing/2014/main" id="{ADA323AE-931F-4DF4-93F0-C1FA153930CD}"/>
              </a:ext>
            </a:extLst>
          </p:cNvPr>
          <p:cNvSpPr/>
          <p:nvPr/>
        </p:nvSpPr>
        <p:spPr>
          <a:xfrm>
            <a:off x="6742317" y="2571579"/>
            <a:ext cx="378630" cy="646331"/>
          </a:xfrm>
          <a:prstGeom prst="rect">
            <a:avLst/>
          </a:prstGeom>
        </p:spPr>
        <p:txBody>
          <a:bodyPr wrap="none">
            <a:spAutoFit/>
          </a:bodyPr>
          <a:lstStyle/>
          <a:p>
            <a:pPr lvl="0"/>
            <a:r>
              <a:rPr lang="en-US" sz="3600" dirty="0">
                <a:solidFill>
                  <a:prstClr val="black"/>
                </a:solidFill>
              </a:rPr>
              <a:t>“</a:t>
            </a:r>
            <a:endParaRPr lang="en-GB" dirty="0">
              <a:solidFill>
                <a:prstClr val="black"/>
              </a:solidFill>
            </a:endParaRPr>
          </a:p>
        </p:txBody>
      </p:sp>
      <p:sp>
        <p:nvSpPr>
          <p:cNvPr id="8" name="Rectangle 7">
            <a:extLst>
              <a:ext uri="{FF2B5EF4-FFF2-40B4-BE49-F238E27FC236}">
                <a16:creationId xmlns:a16="http://schemas.microsoft.com/office/drawing/2014/main" id="{1F1088D8-6FC0-4005-A7AA-47DD34B65891}"/>
              </a:ext>
            </a:extLst>
          </p:cNvPr>
          <p:cNvSpPr/>
          <p:nvPr/>
        </p:nvSpPr>
        <p:spPr>
          <a:xfrm>
            <a:off x="8557417" y="5371236"/>
            <a:ext cx="378630" cy="646331"/>
          </a:xfrm>
          <a:prstGeom prst="rect">
            <a:avLst/>
          </a:prstGeom>
        </p:spPr>
        <p:txBody>
          <a:bodyPr wrap="none">
            <a:spAutoFit/>
          </a:bodyPr>
          <a:lstStyle/>
          <a:p>
            <a:pPr lvl="0"/>
            <a:r>
              <a:rPr lang="en-US" sz="3600" dirty="0">
                <a:solidFill>
                  <a:prstClr val="black"/>
                </a:solidFill>
              </a:rPr>
              <a:t>”</a:t>
            </a:r>
            <a:endParaRPr lang="en-GB" dirty="0">
              <a:solidFill>
                <a:prstClr val="black"/>
              </a:solidFill>
            </a:endParaRPr>
          </a:p>
        </p:txBody>
      </p:sp>
      <p:pic>
        <p:nvPicPr>
          <p:cNvPr id="9" name="Audio 8">
            <a:hlinkClick r:id="" action="ppaction://media"/>
            <a:extLst>
              <a:ext uri="{FF2B5EF4-FFF2-40B4-BE49-F238E27FC236}">
                <a16:creationId xmlns:a16="http://schemas.microsoft.com/office/drawing/2014/main" id="{C45D5A23-8255-41C7-992E-50469152A9B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26608917"/>
      </p:ext>
    </p:extLst>
  </p:cSld>
  <p:clrMapOvr>
    <a:masterClrMapping/>
  </p:clrMapOvr>
  <mc:AlternateContent xmlns:mc="http://schemas.openxmlformats.org/markup-compatibility/2006">
    <mc:Choice xmlns:p14="http://schemas.microsoft.com/office/powerpoint/2010/main" Requires="p14">
      <p:transition spd="slow" p14:dur="2000" advTm="13128"/>
    </mc:Choice>
    <mc:Fallback>
      <p:transition spd="slow" advTm="13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720C3F8-9AB8-41FB-892A-0526F192018C}"/>
              </a:ext>
            </a:extLst>
          </p:cNvPr>
          <p:cNvPicPr>
            <a:picLocks noChangeAspect="1"/>
          </p:cNvPicPr>
          <p:nvPr/>
        </p:nvPicPr>
        <p:blipFill rotWithShape="1">
          <a:blip r:embed="rId5"/>
          <a:srcRect l="37827" t="5528" r="50453" b="66234"/>
          <a:stretch/>
        </p:blipFill>
        <p:spPr>
          <a:xfrm>
            <a:off x="8820972" y="1321659"/>
            <a:ext cx="1902448" cy="3440622"/>
          </a:xfrm>
          <a:prstGeom prst="rect">
            <a:avLst/>
          </a:prstGeom>
        </p:spPr>
      </p:pic>
      <p:sp>
        <p:nvSpPr>
          <p:cNvPr id="3" name="TextBox 2">
            <a:extLst>
              <a:ext uri="{FF2B5EF4-FFF2-40B4-BE49-F238E27FC236}">
                <a16:creationId xmlns:a16="http://schemas.microsoft.com/office/drawing/2014/main" id="{746905E1-A228-4345-B38C-3856F540AFBB}"/>
              </a:ext>
            </a:extLst>
          </p:cNvPr>
          <p:cNvSpPr txBox="1"/>
          <p:nvPr/>
        </p:nvSpPr>
        <p:spPr>
          <a:xfrm>
            <a:off x="9209536" y="5076917"/>
            <a:ext cx="2081463" cy="523220"/>
          </a:xfrm>
          <a:prstGeom prst="rect">
            <a:avLst/>
          </a:prstGeom>
          <a:noFill/>
        </p:spPr>
        <p:txBody>
          <a:bodyPr wrap="square" rtlCol="0">
            <a:spAutoFit/>
          </a:bodyPr>
          <a:lstStyle/>
          <a:p>
            <a:r>
              <a:rPr lang="en-GB" sz="2800" dirty="0"/>
              <a:t>Fearful</a:t>
            </a:r>
          </a:p>
        </p:txBody>
      </p:sp>
      <p:pic>
        <p:nvPicPr>
          <p:cNvPr id="4" name="Picture 3">
            <a:extLst>
              <a:ext uri="{FF2B5EF4-FFF2-40B4-BE49-F238E27FC236}">
                <a16:creationId xmlns:a16="http://schemas.microsoft.com/office/drawing/2014/main" id="{2D96334E-659C-43D0-85F8-39DB292680D7}"/>
              </a:ext>
            </a:extLst>
          </p:cNvPr>
          <p:cNvPicPr>
            <a:picLocks noChangeAspect="1"/>
          </p:cNvPicPr>
          <p:nvPr/>
        </p:nvPicPr>
        <p:blipFill>
          <a:blip r:embed="rId6"/>
          <a:stretch>
            <a:fillRect/>
          </a:stretch>
        </p:blipFill>
        <p:spPr>
          <a:xfrm>
            <a:off x="1959088" y="1115467"/>
            <a:ext cx="5114987" cy="3853006"/>
          </a:xfrm>
          <a:prstGeom prst="rect">
            <a:avLst/>
          </a:prstGeom>
        </p:spPr>
      </p:pic>
      <p:pic>
        <p:nvPicPr>
          <p:cNvPr id="6" name="Audio 5">
            <a:hlinkClick r:id="" action="ppaction://media"/>
            <a:extLst>
              <a:ext uri="{FF2B5EF4-FFF2-40B4-BE49-F238E27FC236}">
                <a16:creationId xmlns:a16="http://schemas.microsoft.com/office/drawing/2014/main" id="{898CC9C7-6F01-4378-BF1D-2BD28468A78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265514847"/>
      </p:ext>
    </p:extLst>
  </p:cSld>
  <p:clrMapOvr>
    <a:masterClrMapping/>
  </p:clrMapOvr>
  <mc:AlternateContent xmlns:mc="http://schemas.openxmlformats.org/markup-compatibility/2006">
    <mc:Choice xmlns:p14="http://schemas.microsoft.com/office/powerpoint/2010/main" Requires="p14">
      <p:transition spd="slow" p14:dur="2000" advTm="14860"/>
    </mc:Choice>
    <mc:Fallback>
      <p:transition spd="slow" advTm="14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05ECF47-E624-48D2-BA7B-D901BE855A9B}"/>
              </a:ext>
            </a:extLst>
          </p:cNvPr>
          <p:cNvPicPr>
            <a:picLocks noChangeAspect="1"/>
          </p:cNvPicPr>
          <p:nvPr/>
        </p:nvPicPr>
        <p:blipFill rotWithShape="1">
          <a:blip r:embed="rId5"/>
          <a:srcRect r="4345" b="3024"/>
          <a:stretch/>
        </p:blipFill>
        <p:spPr>
          <a:xfrm>
            <a:off x="2233287" y="795300"/>
            <a:ext cx="1650344" cy="2554075"/>
          </a:xfrm>
          <a:prstGeom prst="rect">
            <a:avLst/>
          </a:prstGeom>
        </p:spPr>
      </p:pic>
      <p:pic>
        <p:nvPicPr>
          <p:cNvPr id="3" name="Picture 2">
            <a:extLst>
              <a:ext uri="{FF2B5EF4-FFF2-40B4-BE49-F238E27FC236}">
                <a16:creationId xmlns:a16="http://schemas.microsoft.com/office/drawing/2014/main" id="{A9821412-CB64-46CC-B13E-3CF9E7B554AF}"/>
              </a:ext>
            </a:extLst>
          </p:cNvPr>
          <p:cNvPicPr>
            <a:picLocks noChangeAspect="1"/>
          </p:cNvPicPr>
          <p:nvPr/>
        </p:nvPicPr>
        <p:blipFill rotWithShape="1">
          <a:blip r:embed="rId6"/>
          <a:srcRect l="4748" b="2633"/>
          <a:stretch/>
        </p:blipFill>
        <p:spPr>
          <a:xfrm>
            <a:off x="4746660" y="795300"/>
            <a:ext cx="1649205" cy="2564349"/>
          </a:xfrm>
          <a:prstGeom prst="rect">
            <a:avLst/>
          </a:prstGeom>
        </p:spPr>
      </p:pic>
      <p:sp>
        <p:nvSpPr>
          <p:cNvPr id="4" name="Rectangle 3">
            <a:extLst>
              <a:ext uri="{FF2B5EF4-FFF2-40B4-BE49-F238E27FC236}">
                <a16:creationId xmlns:a16="http://schemas.microsoft.com/office/drawing/2014/main" id="{8CFFAAD8-5374-45A7-9820-05757E0F40FC}"/>
              </a:ext>
            </a:extLst>
          </p:cNvPr>
          <p:cNvSpPr/>
          <p:nvPr/>
        </p:nvSpPr>
        <p:spPr>
          <a:xfrm>
            <a:off x="602751" y="3970399"/>
            <a:ext cx="6096000" cy="2585323"/>
          </a:xfrm>
          <a:prstGeom prst="rect">
            <a:avLst/>
          </a:prstGeom>
        </p:spPr>
        <p:txBody>
          <a:bodyPr>
            <a:spAutoFit/>
          </a:bodyPr>
          <a:lstStyle/>
          <a:p>
            <a:r>
              <a:rPr lang="en-GB" dirty="0"/>
              <a:t>Fig. 1.</a:t>
            </a:r>
          </a:p>
          <a:p>
            <a:r>
              <a:rPr lang="en-GB" dirty="0"/>
              <a:t>Sample images of the 22 categories in the database: (A) neutral, (B) happy, (C) sad, (D) fearful, (E) angry, (F) surprised, (G) disgusted, (H) happily surprised, (I) happily disgusted, (J) sadly fearful, (K) sadly angry, (L) sadly surprised, (M) sadly disgusted, (N) fearfully angry, (O) fearfully surprised, (P) fearfully disgusted, (Q) angrily surprised, (R) angrily disgusted, (S) disgustedly surprised, (T) appalled, (U) hatred, and (V) awed.</a:t>
            </a:r>
          </a:p>
        </p:txBody>
      </p:sp>
      <p:pic>
        <p:nvPicPr>
          <p:cNvPr id="5" name="Picture 4">
            <a:extLst>
              <a:ext uri="{FF2B5EF4-FFF2-40B4-BE49-F238E27FC236}">
                <a16:creationId xmlns:a16="http://schemas.microsoft.com/office/drawing/2014/main" id="{85FED21E-F951-452F-801C-572CFE5553CC}"/>
              </a:ext>
            </a:extLst>
          </p:cNvPr>
          <p:cNvPicPr>
            <a:picLocks noChangeAspect="1"/>
          </p:cNvPicPr>
          <p:nvPr/>
        </p:nvPicPr>
        <p:blipFill>
          <a:blip r:embed="rId7"/>
          <a:stretch>
            <a:fillRect/>
          </a:stretch>
        </p:blipFill>
        <p:spPr>
          <a:xfrm>
            <a:off x="7560379" y="3775190"/>
            <a:ext cx="3938892" cy="2956554"/>
          </a:xfrm>
          <a:prstGeom prst="rect">
            <a:avLst/>
          </a:prstGeom>
        </p:spPr>
      </p:pic>
      <p:sp>
        <p:nvSpPr>
          <p:cNvPr id="6" name="TextBox 5">
            <a:extLst>
              <a:ext uri="{FF2B5EF4-FFF2-40B4-BE49-F238E27FC236}">
                <a16:creationId xmlns:a16="http://schemas.microsoft.com/office/drawing/2014/main" id="{C50CEF58-294B-4D9F-918E-340F36720710}"/>
              </a:ext>
            </a:extLst>
          </p:cNvPr>
          <p:cNvSpPr txBox="1"/>
          <p:nvPr/>
        </p:nvSpPr>
        <p:spPr>
          <a:xfrm>
            <a:off x="5530159" y="3405858"/>
            <a:ext cx="45719" cy="369332"/>
          </a:xfrm>
          <a:prstGeom prst="rect">
            <a:avLst/>
          </a:prstGeom>
          <a:noFill/>
        </p:spPr>
        <p:txBody>
          <a:bodyPr wrap="square" rtlCol="0">
            <a:spAutoFit/>
          </a:bodyPr>
          <a:lstStyle/>
          <a:p>
            <a:r>
              <a:rPr lang="en-GB" dirty="0"/>
              <a:t>C</a:t>
            </a:r>
          </a:p>
        </p:txBody>
      </p:sp>
      <p:sp>
        <p:nvSpPr>
          <p:cNvPr id="7" name="TextBox 6">
            <a:extLst>
              <a:ext uri="{FF2B5EF4-FFF2-40B4-BE49-F238E27FC236}">
                <a16:creationId xmlns:a16="http://schemas.microsoft.com/office/drawing/2014/main" id="{FFDA148B-4F91-4C61-9547-3A932C1919E3}"/>
              </a:ext>
            </a:extLst>
          </p:cNvPr>
          <p:cNvSpPr txBox="1"/>
          <p:nvPr/>
        </p:nvSpPr>
        <p:spPr>
          <a:xfrm>
            <a:off x="2993306" y="3353713"/>
            <a:ext cx="205280" cy="369332"/>
          </a:xfrm>
          <a:prstGeom prst="rect">
            <a:avLst/>
          </a:prstGeom>
          <a:noFill/>
        </p:spPr>
        <p:txBody>
          <a:bodyPr wrap="square" rtlCol="0">
            <a:spAutoFit/>
          </a:bodyPr>
          <a:lstStyle/>
          <a:p>
            <a:r>
              <a:rPr lang="en-GB" dirty="0"/>
              <a:t>B</a:t>
            </a:r>
          </a:p>
        </p:txBody>
      </p:sp>
      <p:pic>
        <p:nvPicPr>
          <p:cNvPr id="8" name="Picture 7">
            <a:extLst>
              <a:ext uri="{FF2B5EF4-FFF2-40B4-BE49-F238E27FC236}">
                <a16:creationId xmlns:a16="http://schemas.microsoft.com/office/drawing/2014/main" id="{C9F4CD58-9D55-4937-BCFE-164161CA7AD3}"/>
              </a:ext>
            </a:extLst>
          </p:cNvPr>
          <p:cNvPicPr>
            <a:picLocks noChangeAspect="1"/>
          </p:cNvPicPr>
          <p:nvPr/>
        </p:nvPicPr>
        <p:blipFill rotWithShape="1">
          <a:blip r:embed="rId8"/>
          <a:srcRect r="1301" b="17243"/>
          <a:stretch/>
        </p:blipFill>
        <p:spPr>
          <a:xfrm>
            <a:off x="7354663" y="795300"/>
            <a:ext cx="1669696" cy="2524322"/>
          </a:xfrm>
          <a:prstGeom prst="rect">
            <a:avLst/>
          </a:prstGeom>
        </p:spPr>
      </p:pic>
      <p:sp>
        <p:nvSpPr>
          <p:cNvPr id="9" name="TextBox 8">
            <a:extLst>
              <a:ext uri="{FF2B5EF4-FFF2-40B4-BE49-F238E27FC236}">
                <a16:creationId xmlns:a16="http://schemas.microsoft.com/office/drawing/2014/main" id="{E492553C-D46A-4FE1-A7DD-CEBABFE28E89}"/>
              </a:ext>
            </a:extLst>
          </p:cNvPr>
          <p:cNvSpPr txBox="1"/>
          <p:nvPr/>
        </p:nvSpPr>
        <p:spPr>
          <a:xfrm>
            <a:off x="8143792" y="3353713"/>
            <a:ext cx="45719" cy="369332"/>
          </a:xfrm>
          <a:prstGeom prst="rect">
            <a:avLst/>
          </a:prstGeom>
          <a:noFill/>
        </p:spPr>
        <p:txBody>
          <a:bodyPr wrap="square" rtlCol="0">
            <a:spAutoFit/>
          </a:bodyPr>
          <a:lstStyle/>
          <a:p>
            <a:r>
              <a:rPr lang="en-GB" dirty="0"/>
              <a:t>D</a:t>
            </a:r>
          </a:p>
        </p:txBody>
      </p:sp>
      <p:pic>
        <p:nvPicPr>
          <p:cNvPr id="11" name="Audio 10">
            <a:hlinkClick r:id="" action="ppaction://media"/>
            <a:extLst>
              <a:ext uri="{FF2B5EF4-FFF2-40B4-BE49-F238E27FC236}">
                <a16:creationId xmlns:a16="http://schemas.microsoft.com/office/drawing/2014/main" id="{9019AB06-F6D3-4F1A-B3FE-55342BE2B0C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88315690"/>
      </p:ext>
    </p:extLst>
  </p:cSld>
  <p:clrMapOvr>
    <a:masterClrMapping/>
  </p:clrMapOvr>
  <mc:AlternateContent xmlns:mc="http://schemas.openxmlformats.org/markup-compatibility/2006">
    <mc:Choice xmlns:p14="http://schemas.microsoft.com/office/powerpoint/2010/main" Requires="p14">
      <p:transition spd="slow" p14:dur="2000" advTm="44609"/>
    </mc:Choice>
    <mc:Fallback>
      <p:transition spd="slow" advTm="446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05ECF47-E624-48D2-BA7B-D901BE855A9B}"/>
              </a:ext>
            </a:extLst>
          </p:cNvPr>
          <p:cNvPicPr>
            <a:picLocks noChangeAspect="1"/>
          </p:cNvPicPr>
          <p:nvPr/>
        </p:nvPicPr>
        <p:blipFill rotWithShape="1">
          <a:blip r:embed="rId5">
            <a:alphaModFix amt="70000"/>
          </a:blip>
          <a:srcRect r="4941" b="2633"/>
          <a:stretch/>
        </p:blipFill>
        <p:spPr>
          <a:xfrm>
            <a:off x="2233287" y="795300"/>
            <a:ext cx="1640070" cy="2564349"/>
          </a:xfrm>
          <a:prstGeom prst="rect">
            <a:avLst/>
          </a:prstGeom>
        </p:spPr>
      </p:pic>
      <p:pic>
        <p:nvPicPr>
          <p:cNvPr id="3" name="Picture 2">
            <a:extLst>
              <a:ext uri="{FF2B5EF4-FFF2-40B4-BE49-F238E27FC236}">
                <a16:creationId xmlns:a16="http://schemas.microsoft.com/office/drawing/2014/main" id="{A9821412-CB64-46CC-B13E-3CF9E7B554AF}"/>
              </a:ext>
            </a:extLst>
          </p:cNvPr>
          <p:cNvPicPr>
            <a:picLocks noChangeAspect="1"/>
          </p:cNvPicPr>
          <p:nvPr/>
        </p:nvPicPr>
        <p:blipFill>
          <a:blip r:embed="rId6">
            <a:alphaModFix amt="50000"/>
            <a:duotone>
              <a:prstClr val="black"/>
              <a:srgbClr val="D9C3A5">
                <a:tint val="50000"/>
                <a:satMod val="180000"/>
              </a:srgbClr>
            </a:duotone>
          </a:blip>
          <a:stretch>
            <a:fillRect/>
          </a:stretch>
        </p:blipFill>
        <p:spPr>
          <a:xfrm>
            <a:off x="4664452" y="795300"/>
            <a:ext cx="1731414" cy="2633700"/>
          </a:xfrm>
          <a:prstGeom prst="rect">
            <a:avLst/>
          </a:prstGeom>
        </p:spPr>
      </p:pic>
      <p:sp>
        <p:nvSpPr>
          <p:cNvPr id="4" name="Rectangle 3">
            <a:extLst>
              <a:ext uri="{FF2B5EF4-FFF2-40B4-BE49-F238E27FC236}">
                <a16:creationId xmlns:a16="http://schemas.microsoft.com/office/drawing/2014/main" id="{8CFFAAD8-5374-45A7-9820-05757E0F40FC}"/>
              </a:ext>
            </a:extLst>
          </p:cNvPr>
          <p:cNvSpPr/>
          <p:nvPr/>
        </p:nvSpPr>
        <p:spPr>
          <a:xfrm>
            <a:off x="602751" y="3970399"/>
            <a:ext cx="6096000" cy="2585323"/>
          </a:xfrm>
          <a:prstGeom prst="rect">
            <a:avLst/>
          </a:prstGeom>
        </p:spPr>
        <p:txBody>
          <a:bodyPr>
            <a:spAutoFit/>
          </a:bodyPr>
          <a:lstStyle/>
          <a:p>
            <a:r>
              <a:rPr lang="en-GB" dirty="0"/>
              <a:t>Fig. 1.</a:t>
            </a:r>
          </a:p>
          <a:p>
            <a:r>
              <a:rPr lang="en-GB" dirty="0"/>
              <a:t>Sample images of the 22 categories in the database: (A) neutral, (B) happy, (C) sad, (D) fearful, (E) angry, (F) surprised, (G) disgusted, (H) happily surprised, (I) happily disgusted, (J) sadly fearful, (K) sadly angry, (L) sadly surprised, (M) sadly disgusted, (N) fearfully angry, (O) fearfully surprised, (P) fearfully disgusted, (Q) angrily surprised, (R) angrily disgusted, (S) disgustedly surprised, (T) appalled, (U) hatred, and (V) awed.</a:t>
            </a:r>
          </a:p>
        </p:txBody>
      </p:sp>
      <p:pic>
        <p:nvPicPr>
          <p:cNvPr id="5" name="Picture 4">
            <a:extLst>
              <a:ext uri="{FF2B5EF4-FFF2-40B4-BE49-F238E27FC236}">
                <a16:creationId xmlns:a16="http://schemas.microsoft.com/office/drawing/2014/main" id="{85FED21E-F951-452F-801C-572CFE5553CC}"/>
              </a:ext>
            </a:extLst>
          </p:cNvPr>
          <p:cNvPicPr>
            <a:picLocks noChangeAspect="1"/>
          </p:cNvPicPr>
          <p:nvPr/>
        </p:nvPicPr>
        <p:blipFill>
          <a:blip r:embed="rId7"/>
          <a:stretch>
            <a:fillRect/>
          </a:stretch>
        </p:blipFill>
        <p:spPr>
          <a:xfrm>
            <a:off x="7560379" y="3775190"/>
            <a:ext cx="3938892" cy="2956554"/>
          </a:xfrm>
          <a:prstGeom prst="rect">
            <a:avLst/>
          </a:prstGeom>
        </p:spPr>
      </p:pic>
      <p:sp>
        <p:nvSpPr>
          <p:cNvPr id="6" name="TextBox 5">
            <a:extLst>
              <a:ext uri="{FF2B5EF4-FFF2-40B4-BE49-F238E27FC236}">
                <a16:creationId xmlns:a16="http://schemas.microsoft.com/office/drawing/2014/main" id="{C50CEF58-294B-4D9F-918E-340F36720710}"/>
              </a:ext>
            </a:extLst>
          </p:cNvPr>
          <p:cNvSpPr txBox="1"/>
          <p:nvPr/>
        </p:nvSpPr>
        <p:spPr>
          <a:xfrm>
            <a:off x="5530159" y="3405858"/>
            <a:ext cx="45719" cy="369332"/>
          </a:xfrm>
          <a:prstGeom prst="rect">
            <a:avLst/>
          </a:prstGeom>
          <a:noFill/>
        </p:spPr>
        <p:txBody>
          <a:bodyPr wrap="square" rtlCol="0">
            <a:spAutoFit/>
          </a:bodyPr>
          <a:lstStyle/>
          <a:p>
            <a:r>
              <a:rPr lang="en-GB" dirty="0"/>
              <a:t>C</a:t>
            </a:r>
          </a:p>
        </p:txBody>
      </p:sp>
      <p:sp>
        <p:nvSpPr>
          <p:cNvPr id="7" name="TextBox 6">
            <a:extLst>
              <a:ext uri="{FF2B5EF4-FFF2-40B4-BE49-F238E27FC236}">
                <a16:creationId xmlns:a16="http://schemas.microsoft.com/office/drawing/2014/main" id="{FFDA148B-4F91-4C61-9547-3A932C1919E3}"/>
              </a:ext>
            </a:extLst>
          </p:cNvPr>
          <p:cNvSpPr txBox="1"/>
          <p:nvPr/>
        </p:nvSpPr>
        <p:spPr>
          <a:xfrm>
            <a:off x="2993306" y="3353713"/>
            <a:ext cx="205280" cy="369332"/>
          </a:xfrm>
          <a:prstGeom prst="rect">
            <a:avLst/>
          </a:prstGeom>
          <a:noFill/>
        </p:spPr>
        <p:txBody>
          <a:bodyPr wrap="square" rtlCol="0">
            <a:spAutoFit/>
          </a:bodyPr>
          <a:lstStyle/>
          <a:p>
            <a:r>
              <a:rPr lang="en-GB" dirty="0"/>
              <a:t>B</a:t>
            </a:r>
          </a:p>
        </p:txBody>
      </p:sp>
      <p:pic>
        <p:nvPicPr>
          <p:cNvPr id="8" name="Picture 7">
            <a:extLst>
              <a:ext uri="{FF2B5EF4-FFF2-40B4-BE49-F238E27FC236}">
                <a16:creationId xmlns:a16="http://schemas.microsoft.com/office/drawing/2014/main" id="{C9F4CD58-9D55-4937-BCFE-164161CA7AD3}"/>
              </a:ext>
            </a:extLst>
          </p:cNvPr>
          <p:cNvPicPr>
            <a:picLocks noChangeAspect="1"/>
          </p:cNvPicPr>
          <p:nvPr/>
        </p:nvPicPr>
        <p:blipFill rotWithShape="1">
          <a:blip r:embed="rId8">
            <a:alphaModFix amt="35000"/>
            <a:grayscl/>
          </a:blip>
          <a:srcRect r="1301" b="17243"/>
          <a:stretch/>
        </p:blipFill>
        <p:spPr>
          <a:xfrm>
            <a:off x="7354663" y="795300"/>
            <a:ext cx="1669696" cy="2524322"/>
          </a:xfrm>
          <a:prstGeom prst="rect">
            <a:avLst/>
          </a:prstGeom>
        </p:spPr>
      </p:pic>
      <p:sp>
        <p:nvSpPr>
          <p:cNvPr id="9" name="TextBox 8">
            <a:extLst>
              <a:ext uri="{FF2B5EF4-FFF2-40B4-BE49-F238E27FC236}">
                <a16:creationId xmlns:a16="http://schemas.microsoft.com/office/drawing/2014/main" id="{E492553C-D46A-4FE1-A7DD-CEBABFE28E89}"/>
              </a:ext>
            </a:extLst>
          </p:cNvPr>
          <p:cNvSpPr txBox="1"/>
          <p:nvPr/>
        </p:nvSpPr>
        <p:spPr>
          <a:xfrm>
            <a:off x="8143792" y="3353713"/>
            <a:ext cx="45719" cy="369332"/>
          </a:xfrm>
          <a:prstGeom prst="rect">
            <a:avLst/>
          </a:prstGeom>
          <a:noFill/>
        </p:spPr>
        <p:txBody>
          <a:bodyPr wrap="square" rtlCol="0">
            <a:spAutoFit/>
          </a:bodyPr>
          <a:lstStyle/>
          <a:p>
            <a:r>
              <a:rPr lang="en-GB" dirty="0"/>
              <a:t>D</a:t>
            </a:r>
          </a:p>
        </p:txBody>
      </p:sp>
      <p:pic>
        <p:nvPicPr>
          <p:cNvPr id="11" name="Audio 10">
            <a:hlinkClick r:id="" action="ppaction://media"/>
            <a:extLst>
              <a:ext uri="{FF2B5EF4-FFF2-40B4-BE49-F238E27FC236}">
                <a16:creationId xmlns:a16="http://schemas.microsoft.com/office/drawing/2014/main" id="{C76138D8-C57C-4D48-B6EB-697CEAC6198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701965446"/>
      </p:ext>
    </p:extLst>
  </p:cSld>
  <p:clrMapOvr>
    <a:masterClrMapping/>
  </p:clrMapOvr>
  <mc:AlternateContent xmlns:mc="http://schemas.openxmlformats.org/markup-compatibility/2006">
    <mc:Choice xmlns:p14="http://schemas.microsoft.com/office/powerpoint/2010/main" Requires="p14">
      <p:transition spd="slow" p14:dur="2000" advTm="9498"/>
    </mc:Choice>
    <mc:Fallback>
      <p:transition spd="slow" advTm="94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05ECF47-E624-48D2-BA7B-D901BE855A9B}"/>
              </a:ext>
            </a:extLst>
          </p:cNvPr>
          <p:cNvPicPr>
            <a:picLocks noChangeAspect="1"/>
          </p:cNvPicPr>
          <p:nvPr/>
        </p:nvPicPr>
        <p:blipFill>
          <a:blip r:embed="rId5">
            <a:alphaModFix amt="50000"/>
            <a:duotone>
              <a:prstClr val="black"/>
              <a:srgbClr val="D9C3A5">
                <a:tint val="50000"/>
                <a:satMod val="180000"/>
              </a:srgbClr>
            </a:duotone>
          </a:blip>
          <a:stretch>
            <a:fillRect/>
          </a:stretch>
        </p:blipFill>
        <p:spPr>
          <a:xfrm>
            <a:off x="2233287" y="795300"/>
            <a:ext cx="1725318" cy="2633700"/>
          </a:xfrm>
          <a:prstGeom prst="rect">
            <a:avLst/>
          </a:prstGeom>
        </p:spPr>
      </p:pic>
      <p:pic>
        <p:nvPicPr>
          <p:cNvPr id="3" name="Picture 2">
            <a:extLst>
              <a:ext uri="{FF2B5EF4-FFF2-40B4-BE49-F238E27FC236}">
                <a16:creationId xmlns:a16="http://schemas.microsoft.com/office/drawing/2014/main" id="{A9821412-CB64-46CC-B13E-3CF9E7B554AF}"/>
              </a:ext>
            </a:extLst>
          </p:cNvPr>
          <p:cNvPicPr>
            <a:picLocks noChangeAspect="1"/>
          </p:cNvPicPr>
          <p:nvPr/>
        </p:nvPicPr>
        <p:blipFill>
          <a:blip r:embed="rId6">
            <a:alphaModFix amt="50000"/>
            <a:duotone>
              <a:prstClr val="black"/>
              <a:srgbClr val="D9C3A5">
                <a:tint val="50000"/>
                <a:satMod val="180000"/>
              </a:srgbClr>
            </a:duotone>
          </a:blip>
          <a:stretch>
            <a:fillRect/>
          </a:stretch>
        </p:blipFill>
        <p:spPr>
          <a:xfrm>
            <a:off x="4664452" y="795300"/>
            <a:ext cx="1731414" cy="2633700"/>
          </a:xfrm>
          <a:prstGeom prst="rect">
            <a:avLst/>
          </a:prstGeom>
        </p:spPr>
      </p:pic>
      <p:sp>
        <p:nvSpPr>
          <p:cNvPr id="4" name="Rectangle 3">
            <a:extLst>
              <a:ext uri="{FF2B5EF4-FFF2-40B4-BE49-F238E27FC236}">
                <a16:creationId xmlns:a16="http://schemas.microsoft.com/office/drawing/2014/main" id="{8CFFAAD8-5374-45A7-9820-05757E0F40FC}"/>
              </a:ext>
            </a:extLst>
          </p:cNvPr>
          <p:cNvSpPr/>
          <p:nvPr/>
        </p:nvSpPr>
        <p:spPr>
          <a:xfrm>
            <a:off x="602751" y="3970399"/>
            <a:ext cx="6096000" cy="2585323"/>
          </a:xfrm>
          <a:prstGeom prst="rect">
            <a:avLst/>
          </a:prstGeom>
        </p:spPr>
        <p:txBody>
          <a:bodyPr>
            <a:spAutoFit/>
          </a:bodyPr>
          <a:lstStyle/>
          <a:p>
            <a:r>
              <a:rPr lang="en-GB" dirty="0"/>
              <a:t>Fig. 1.</a:t>
            </a:r>
          </a:p>
          <a:p>
            <a:r>
              <a:rPr lang="en-GB" dirty="0"/>
              <a:t>Sample images of the 22 categories in the database: (A) neutral, (B) happy, (C) sad, (D) fearful, (E) angry, (F) surprised, (G) disgusted, (H) happily surprised, (I) happily disgusted, (J) sadly fearful, (K) sadly angry, (L) sadly surprised, (M) sadly disgusted, (N) fearfully angry, (O) fearfully surprised, (P) fearfully disgusted, (Q) angrily surprised, (R) angrily disgusted, (S) disgustedly surprised, (T) appalled, (U) hatred, and (V) awed.</a:t>
            </a:r>
          </a:p>
        </p:txBody>
      </p:sp>
      <p:pic>
        <p:nvPicPr>
          <p:cNvPr id="5" name="Picture 4">
            <a:extLst>
              <a:ext uri="{FF2B5EF4-FFF2-40B4-BE49-F238E27FC236}">
                <a16:creationId xmlns:a16="http://schemas.microsoft.com/office/drawing/2014/main" id="{85FED21E-F951-452F-801C-572CFE5553CC}"/>
              </a:ext>
            </a:extLst>
          </p:cNvPr>
          <p:cNvPicPr>
            <a:picLocks noChangeAspect="1"/>
          </p:cNvPicPr>
          <p:nvPr/>
        </p:nvPicPr>
        <p:blipFill>
          <a:blip r:embed="rId7"/>
          <a:stretch>
            <a:fillRect/>
          </a:stretch>
        </p:blipFill>
        <p:spPr>
          <a:xfrm>
            <a:off x="7560379" y="3775190"/>
            <a:ext cx="3938892" cy="2956554"/>
          </a:xfrm>
          <a:prstGeom prst="rect">
            <a:avLst/>
          </a:prstGeom>
        </p:spPr>
      </p:pic>
      <p:sp>
        <p:nvSpPr>
          <p:cNvPr id="6" name="TextBox 5">
            <a:extLst>
              <a:ext uri="{FF2B5EF4-FFF2-40B4-BE49-F238E27FC236}">
                <a16:creationId xmlns:a16="http://schemas.microsoft.com/office/drawing/2014/main" id="{C50CEF58-294B-4D9F-918E-340F36720710}"/>
              </a:ext>
            </a:extLst>
          </p:cNvPr>
          <p:cNvSpPr txBox="1"/>
          <p:nvPr/>
        </p:nvSpPr>
        <p:spPr>
          <a:xfrm>
            <a:off x="5530159" y="3405858"/>
            <a:ext cx="45719" cy="369332"/>
          </a:xfrm>
          <a:prstGeom prst="rect">
            <a:avLst/>
          </a:prstGeom>
          <a:noFill/>
        </p:spPr>
        <p:txBody>
          <a:bodyPr wrap="square" rtlCol="0">
            <a:spAutoFit/>
          </a:bodyPr>
          <a:lstStyle/>
          <a:p>
            <a:r>
              <a:rPr lang="en-GB" dirty="0"/>
              <a:t>C</a:t>
            </a:r>
          </a:p>
        </p:txBody>
      </p:sp>
      <p:sp>
        <p:nvSpPr>
          <p:cNvPr id="7" name="TextBox 6">
            <a:extLst>
              <a:ext uri="{FF2B5EF4-FFF2-40B4-BE49-F238E27FC236}">
                <a16:creationId xmlns:a16="http://schemas.microsoft.com/office/drawing/2014/main" id="{FFDA148B-4F91-4C61-9547-3A932C1919E3}"/>
              </a:ext>
            </a:extLst>
          </p:cNvPr>
          <p:cNvSpPr txBox="1"/>
          <p:nvPr/>
        </p:nvSpPr>
        <p:spPr>
          <a:xfrm>
            <a:off x="2993306" y="3353713"/>
            <a:ext cx="205280" cy="369332"/>
          </a:xfrm>
          <a:prstGeom prst="rect">
            <a:avLst/>
          </a:prstGeom>
          <a:noFill/>
        </p:spPr>
        <p:txBody>
          <a:bodyPr wrap="square" rtlCol="0">
            <a:spAutoFit/>
          </a:bodyPr>
          <a:lstStyle/>
          <a:p>
            <a:r>
              <a:rPr lang="en-GB" dirty="0"/>
              <a:t>B</a:t>
            </a:r>
          </a:p>
        </p:txBody>
      </p:sp>
      <p:pic>
        <p:nvPicPr>
          <p:cNvPr id="8" name="Picture 7">
            <a:extLst>
              <a:ext uri="{FF2B5EF4-FFF2-40B4-BE49-F238E27FC236}">
                <a16:creationId xmlns:a16="http://schemas.microsoft.com/office/drawing/2014/main" id="{C9F4CD58-9D55-4937-BCFE-164161CA7AD3}"/>
              </a:ext>
            </a:extLst>
          </p:cNvPr>
          <p:cNvPicPr>
            <a:picLocks noChangeAspect="1"/>
          </p:cNvPicPr>
          <p:nvPr/>
        </p:nvPicPr>
        <p:blipFill rotWithShape="1">
          <a:blip r:embed="rId8">
            <a:duotone>
              <a:prstClr val="black"/>
              <a:srgbClr val="D9C3A5">
                <a:tint val="50000"/>
                <a:satMod val="180000"/>
              </a:srgbClr>
            </a:duotone>
            <a:alphaModFix amt="50000"/>
          </a:blip>
          <a:srcRect r="1301" b="17243"/>
          <a:stretch/>
        </p:blipFill>
        <p:spPr>
          <a:xfrm>
            <a:off x="7354663" y="795300"/>
            <a:ext cx="1669696" cy="2524322"/>
          </a:xfrm>
          <a:prstGeom prst="rect">
            <a:avLst/>
          </a:prstGeom>
        </p:spPr>
      </p:pic>
      <p:sp>
        <p:nvSpPr>
          <p:cNvPr id="9" name="TextBox 8">
            <a:extLst>
              <a:ext uri="{FF2B5EF4-FFF2-40B4-BE49-F238E27FC236}">
                <a16:creationId xmlns:a16="http://schemas.microsoft.com/office/drawing/2014/main" id="{E492553C-D46A-4FE1-A7DD-CEBABFE28E89}"/>
              </a:ext>
            </a:extLst>
          </p:cNvPr>
          <p:cNvSpPr txBox="1"/>
          <p:nvPr/>
        </p:nvSpPr>
        <p:spPr>
          <a:xfrm>
            <a:off x="8143792" y="3353713"/>
            <a:ext cx="45719" cy="369332"/>
          </a:xfrm>
          <a:prstGeom prst="rect">
            <a:avLst/>
          </a:prstGeom>
          <a:noFill/>
        </p:spPr>
        <p:txBody>
          <a:bodyPr wrap="square" rtlCol="0">
            <a:spAutoFit/>
          </a:bodyPr>
          <a:lstStyle/>
          <a:p>
            <a:r>
              <a:rPr lang="en-GB" dirty="0"/>
              <a:t>D</a:t>
            </a:r>
          </a:p>
        </p:txBody>
      </p:sp>
      <p:pic>
        <p:nvPicPr>
          <p:cNvPr id="11" name="Audio 10">
            <a:hlinkClick r:id="" action="ppaction://media"/>
            <a:extLst>
              <a:ext uri="{FF2B5EF4-FFF2-40B4-BE49-F238E27FC236}">
                <a16:creationId xmlns:a16="http://schemas.microsoft.com/office/drawing/2014/main" id="{D07A30F1-FECB-4B83-8093-30D1E020737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995287524"/>
      </p:ext>
    </p:extLst>
  </p:cSld>
  <p:clrMapOvr>
    <a:masterClrMapping/>
  </p:clrMapOvr>
  <mc:AlternateContent xmlns:mc="http://schemas.openxmlformats.org/markup-compatibility/2006">
    <mc:Choice xmlns:p14="http://schemas.microsoft.com/office/powerpoint/2010/main" Requires="p14">
      <p:transition spd="slow" p14:dur="2000" advTm="34911"/>
    </mc:Choice>
    <mc:Fallback>
      <p:transition spd="slow" advTm="34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A0202FD-B5D4-49A7-9328-F7360023DE15}"/>
              </a:ext>
            </a:extLst>
          </p:cNvPr>
          <p:cNvPicPr>
            <a:picLocks noChangeAspect="1"/>
          </p:cNvPicPr>
          <p:nvPr/>
        </p:nvPicPr>
        <p:blipFill rotWithShape="1">
          <a:blip r:embed="rId5"/>
          <a:srcRect l="4341" r="3200"/>
          <a:stretch/>
        </p:blipFill>
        <p:spPr>
          <a:xfrm>
            <a:off x="6096000" y="1446461"/>
            <a:ext cx="4003964" cy="4879017"/>
          </a:xfrm>
          <a:prstGeom prst="rect">
            <a:avLst/>
          </a:prstGeom>
        </p:spPr>
      </p:pic>
      <p:sp>
        <p:nvSpPr>
          <p:cNvPr id="3" name="Rectangle 2">
            <a:extLst>
              <a:ext uri="{FF2B5EF4-FFF2-40B4-BE49-F238E27FC236}">
                <a16:creationId xmlns:a16="http://schemas.microsoft.com/office/drawing/2014/main" id="{54971BED-8DBE-4F96-8A41-36A11FB0600A}"/>
              </a:ext>
            </a:extLst>
          </p:cNvPr>
          <p:cNvSpPr/>
          <p:nvPr/>
        </p:nvSpPr>
        <p:spPr>
          <a:xfrm>
            <a:off x="6096000" y="532522"/>
            <a:ext cx="6096000" cy="646331"/>
          </a:xfrm>
          <a:prstGeom prst="rect">
            <a:avLst/>
          </a:prstGeom>
        </p:spPr>
        <p:txBody>
          <a:bodyPr>
            <a:spAutoFit/>
          </a:bodyPr>
          <a:lstStyle/>
          <a:p>
            <a:r>
              <a:rPr lang="en-GB" dirty="0">
                <a:hlinkClick r:id="rId6"/>
              </a:rPr>
              <a:t>https://phys.org/news/2014-03-distinct-emotional-expressionseven-happily-disgusted.html</a:t>
            </a:r>
            <a:r>
              <a:rPr lang="en-GB" dirty="0"/>
              <a:t>   </a:t>
            </a:r>
          </a:p>
        </p:txBody>
      </p:sp>
      <p:sp>
        <p:nvSpPr>
          <p:cNvPr id="5" name="Rectangle 4">
            <a:extLst>
              <a:ext uri="{FF2B5EF4-FFF2-40B4-BE49-F238E27FC236}">
                <a16:creationId xmlns:a16="http://schemas.microsoft.com/office/drawing/2014/main" id="{77880402-2308-43C6-8AD2-E493E475B58C}"/>
              </a:ext>
            </a:extLst>
          </p:cNvPr>
          <p:cNvSpPr/>
          <p:nvPr/>
        </p:nvSpPr>
        <p:spPr>
          <a:xfrm>
            <a:off x="1510145" y="1956000"/>
            <a:ext cx="3637760" cy="2585323"/>
          </a:xfrm>
          <a:prstGeom prst="rect">
            <a:avLst/>
          </a:prstGeom>
        </p:spPr>
        <p:txBody>
          <a:bodyPr wrap="square">
            <a:spAutoFit/>
          </a:bodyPr>
          <a:lstStyle/>
          <a:p>
            <a:r>
              <a:rPr lang="en-US" b="1" dirty="0"/>
              <a:t>Compound facial expressions of emotion</a:t>
            </a:r>
          </a:p>
          <a:p>
            <a:r>
              <a:rPr lang="en-US" dirty="0" err="1"/>
              <a:t>Shichuan</a:t>
            </a:r>
            <a:r>
              <a:rPr lang="en-US" dirty="0"/>
              <a:t> Du, Yong Tao, and </a:t>
            </a:r>
            <a:r>
              <a:rPr lang="en-US" dirty="0" err="1"/>
              <a:t>Aleix</a:t>
            </a:r>
            <a:r>
              <a:rPr lang="en-US" dirty="0"/>
              <a:t> M. Martinez</a:t>
            </a:r>
          </a:p>
          <a:p>
            <a:r>
              <a:rPr lang="en-US" dirty="0"/>
              <a:t>PNAS April 15, 2014 111 (15) E1454-E1462; first published March 31, 2014 https://doi.org/10.1073/pnas.1322355111</a:t>
            </a:r>
            <a:endParaRPr lang="en-GB" dirty="0"/>
          </a:p>
        </p:txBody>
      </p:sp>
      <p:pic>
        <p:nvPicPr>
          <p:cNvPr id="6" name="Audio 5">
            <a:hlinkClick r:id="" action="ppaction://media"/>
            <a:extLst>
              <a:ext uri="{FF2B5EF4-FFF2-40B4-BE49-F238E27FC236}">
                <a16:creationId xmlns:a16="http://schemas.microsoft.com/office/drawing/2014/main" id="{60185329-F0A7-45B2-A99B-BBB3A7C90E0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987724587"/>
      </p:ext>
    </p:extLst>
  </p:cSld>
  <p:clrMapOvr>
    <a:masterClrMapping/>
  </p:clrMapOvr>
  <mc:AlternateContent xmlns:mc="http://schemas.openxmlformats.org/markup-compatibility/2006">
    <mc:Choice xmlns:p14="http://schemas.microsoft.com/office/powerpoint/2010/main" Requires="p14">
      <p:transition spd="slow" p14:dur="2000" advTm="41789"/>
    </mc:Choice>
    <mc:Fallback>
      <p:transition spd="slow" advTm="41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9F06E6B-AB17-42DC-9FAD-CAECE901B894}"/>
              </a:ext>
            </a:extLst>
          </p:cNvPr>
          <p:cNvPicPr>
            <a:picLocks noChangeAspect="1"/>
          </p:cNvPicPr>
          <p:nvPr/>
        </p:nvPicPr>
        <p:blipFill rotWithShape="1">
          <a:blip r:embed="rId5"/>
          <a:srcRect l="22040" t="23462" r="16582" b="38702"/>
          <a:stretch/>
        </p:blipFill>
        <p:spPr>
          <a:xfrm>
            <a:off x="1161472" y="1523999"/>
            <a:ext cx="9869056" cy="3422073"/>
          </a:xfrm>
          <a:prstGeom prst="rect">
            <a:avLst/>
          </a:prstGeom>
          <a:scene3d>
            <a:camera prst="orthographicFront">
              <a:rot lat="0" lon="0" rev="0"/>
            </a:camera>
            <a:lightRig rig="threePt" dir="t"/>
          </a:scene3d>
        </p:spPr>
      </p:pic>
      <p:pic>
        <p:nvPicPr>
          <p:cNvPr id="3" name="Audio 2">
            <a:hlinkClick r:id="" action="ppaction://media"/>
            <a:extLst>
              <a:ext uri="{FF2B5EF4-FFF2-40B4-BE49-F238E27FC236}">
                <a16:creationId xmlns:a16="http://schemas.microsoft.com/office/drawing/2014/main" id="{167DB0F7-C101-4E51-A928-56E032AD5FA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645995837"/>
      </p:ext>
    </p:extLst>
  </p:cSld>
  <p:clrMapOvr>
    <a:masterClrMapping/>
  </p:clrMapOvr>
  <mc:AlternateContent xmlns:mc="http://schemas.openxmlformats.org/markup-compatibility/2006">
    <mc:Choice xmlns:p14="http://schemas.microsoft.com/office/powerpoint/2010/main" Requires="p14">
      <p:transition spd="slow" p14:dur="2000" advTm="32815"/>
    </mc:Choice>
    <mc:Fallback>
      <p:transition spd="slow" advTm="328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A58BF4-A35F-48B0-A94F-13B4E78E3AB7}"/>
              </a:ext>
            </a:extLst>
          </p:cNvPr>
          <p:cNvSpPr txBox="1"/>
          <p:nvPr/>
        </p:nvSpPr>
        <p:spPr>
          <a:xfrm>
            <a:off x="1821873" y="2875002"/>
            <a:ext cx="8548254" cy="1107996"/>
          </a:xfrm>
          <a:prstGeom prst="rect">
            <a:avLst/>
          </a:prstGeom>
          <a:noFill/>
        </p:spPr>
        <p:txBody>
          <a:bodyPr wrap="square" rtlCol="0">
            <a:spAutoFit/>
          </a:bodyPr>
          <a:lstStyle/>
          <a:p>
            <a:r>
              <a:rPr lang="en-GB" sz="6600" dirty="0"/>
              <a:t>Mere Exposure Effect</a:t>
            </a:r>
          </a:p>
        </p:txBody>
      </p:sp>
      <p:pic>
        <p:nvPicPr>
          <p:cNvPr id="4" name="Audio 3">
            <a:hlinkClick r:id="" action="ppaction://media"/>
            <a:extLst>
              <a:ext uri="{FF2B5EF4-FFF2-40B4-BE49-F238E27FC236}">
                <a16:creationId xmlns:a16="http://schemas.microsoft.com/office/drawing/2014/main" id="{22B9EEB0-FCEC-4989-8063-3340D70D3F6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634875623"/>
      </p:ext>
    </p:extLst>
  </p:cSld>
  <p:clrMapOvr>
    <a:masterClrMapping/>
  </p:clrMapOvr>
  <mc:AlternateContent xmlns:mc="http://schemas.openxmlformats.org/markup-compatibility/2006">
    <mc:Choice xmlns:p14="http://schemas.microsoft.com/office/powerpoint/2010/main" Requires="p14">
      <p:transition spd="slow" p14:dur="2000" advTm="15552"/>
    </mc:Choice>
    <mc:Fallback>
      <p:transition spd="slow" advTm="15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F8567D8-39A0-4F2C-AFA0-3AA2AA44741B}"/>
              </a:ext>
            </a:extLst>
          </p:cNvPr>
          <p:cNvPicPr>
            <a:picLocks noChangeAspect="1"/>
          </p:cNvPicPr>
          <p:nvPr/>
        </p:nvPicPr>
        <p:blipFill rotWithShape="1">
          <a:blip r:embed="rId5"/>
          <a:srcRect l="24016" t="31910" r="25928" b="14757"/>
          <a:stretch/>
        </p:blipFill>
        <p:spPr>
          <a:xfrm>
            <a:off x="4972612" y="2034283"/>
            <a:ext cx="7003631" cy="4197462"/>
          </a:xfrm>
          <a:prstGeom prst="rect">
            <a:avLst/>
          </a:prstGeom>
        </p:spPr>
      </p:pic>
      <p:sp>
        <p:nvSpPr>
          <p:cNvPr id="4" name="Rectangle 3">
            <a:extLst>
              <a:ext uri="{FF2B5EF4-FFF2-40B4-BE49-F238E27FC236}">
                <a16:creationId xmlns:a16="http://schemas.microsoft.com/office/drawing/2014/main" id="{52C18AA0-00A7-4851-8C1C-9117A3A37142}"/>
              </a:ext>
            </a:extLst>
          </p:cNvPr>
          <p:cNvSpPr/>
          <p:nvPr/>
        </p:nvSpPr>
        <p:spPr>
          <a:xfrm>
            <a:off x="5138751" y="705978"/>
            <a:ext cx="6671352" cy="646331"/>
          </a:xfrm>
          <a:prstGeom prst="rect">
            <a:avLst/>
          </a:prstGeom>
        </p:spPr>
        <p:txBody>
          <a:bodyPr wrap="square">
            <a:spAutoFit/>
          </a:bodyPr>
          <a:lstStyle/>
          <a:p>
            <a:r>
              <a:rPr lang="en-US" dirty="0"/>
              <a:t>Zajonc, R.B. (1968). Attitudinal effects of mere exposure. </a:t>
            </a:r>
            <a:r>
              <a:rPr lang="en-US" i="1" dirty="0"/>
              <a:t>Journal of Personality and Social Psychology Monograph</a:t>
            </a:r>
            <a:r>
              <a:rPr lang="en-US" dirty="0"/>
              <a:t>, 9, 1-27.</a:t>
            </a:r>
            <a:endParaRPr lang="en-GB" dirty="0"/>
          </a:p>
        </p:txBody>
      </p:sp>
      <p:pic>
        <p:nvPicPr>
          <p:cNvPr id="5" name="Picture 4">
            <a:extLst>
              <a:ext uri="{FF2B5EF4-FFF2-40B4-BE49-F238E27FC236}">
                <a16:creationId xmlns:a16="http://schemas.microsoft.com/office/drawing/2014/main" id="{85091975-5742-47BF-A5E4-5E3FC0F44015}"/>
              </a:ext>
            </a:extLst>
          </p:cNvPr>
          <p:cNvPicPr>
            <a:picLocks noChangeAspect="1"/>
          </p:cNvPicPr>
          <p:nvPr/>
        </p:nvPicPr>
        <p:blipFill>
          <a:blip r:embed="rId6"/>
          <a:stretch>
            <a:fillRect/>
          </a:stretch>
        </p:blipFill>
        <p:spPr>
          <a:xfrm>
            <a:off x="893852" y="492690"/>
            <a:ext cx="3523571" cy="5872619"/>
          </a:xfrm>
          <a:prstGeom prst="rect">
            <a:avLst/>
          </a:prstGeom>
        </p:spPr>
      </p:pic>
      <p:pic>
        <p:nvPicPr>
          <p:cNvPr id="6" name="Audio 5">
            <a:hlinkClick r:id="" action="ppaction://media"/>
            <a:extLst>
              <a:ext uri="{FF2B5EF4-FFF2-40B4-BE49-F238E27FC236}">
                <a16:creationId xmlns:a16="http://schemas.microsoft.com/office/drawing/2014/main" id="{042E8D4B-6D68-4248-A62F-F608E063286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09110718"/>
      </p:ext>
    </p:extLst>
  </p:cSld>
  <p:clrMapOvr>
    <a:masterClrMapping/>
  </p:clrMapOvr>
  <mc:AlternateContent xmlns:mc="http://schemas.openxmlformats.org/markup-compatibility/2006">
    <mc:Choice xmlns:p14="http://schemas.microsoft.com/office/powerpoint/2010/main" Requires="p14">
      <p:transition spd="slow" p14:dur="2000" advTm="80197"/>
    </mc:Choice>
    <mc:Fallback>
      <p:transition spd="slow" advTm="801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AE2215D-F0B7-4297-8A43-8B041787DAAF}"/>
              </a:ext>
            </a:extLst>
          </p:cNvPr>
          <p:cNvPicPr>
            <a:picLocks noChangeAspect="1"/>
          </p:cNvPicPr>
          <p:nvPr/>
        </p:nvPicPr>
        <p:blipFill rotWithShape="1">
          <a:blip r:embed="rId5"/>
          <a:srcRect l="30642" t="26313" r="30770" b="18891"/>
          <a:stretch/>
        </p:blipFill>
        <p:spPr>
          <a:xfrm>
            <a:off x="2760789" y="1880237"/>
            <a:ext cx="2145422" cy="1903918"/>
          </a:xfrm>
          <a:prstGeom prst="rect">
            <a:avLst/>
          </a:prstGeom>
          <a:ln>
            <a:solidFill>
              <a:srgbClr val="0070C0"/>
            </a:solidFill>
          </a:ln>
        </p:spPr>
      </p:pic>
      <p:pic>
        <p:nvPicPr>
          <p:cNvPr id="4" name="Picture 3">
            <a:extLst>
              <a:ext uri="{FF2B5EF4-FFF2-40B4-BE49-F238E27FC236}">
                <a16:creationId xmlns:a16="http://schemas.microsoft.com/office/drawing/2014/main" id="{CC87B236-6781-449A-87E7-F74907C26189}"/>
              </a:ext>
            </a:extLst>
          </p:cNvPr>
          <p:cNvPicPr>
            <a:picLocks noChangeAspect="1"/>
          </p:cNvPicPr>
          <p:nvPr/>
        </p:nvPicPr>
        <p:blipFill rotWithShape="1">
          <a:blip r:embed="rId6"/>
          <a:srcRect l="30399" t="26312" r="30517" b="17964"/>
          <a:stretch/>
        </p:blipFill>
        <p:spPr>
          <a:xfrm>
            <a:off x="4961413" y="1870809"/>
            <a:ext cx="2209949" cy="1903917"/>
          </a:xfrm>
          <a:prstGeom prst="rect">
            <a:avLst/>
          </a:prstGeom>
          <a:ln>
            <a:solidFill>
              <a:srgbClr val="0070C0"/>
            </a:solidFill>
          </a:ln>
        </p:spPr>
      </p:pic>
      <p:pic>
        <p:nvPicPr>
          <p:cNvPr id="5" name="Picture 4">
            <a:extLst>
              <a:ext uri="{FF2B5EF4-FFF2-40B4-BE49-F238E27FC236}">
                <a16:creationId xmlns:a16="http://schemas.microsoft.com/office/drawing/2014/main" id="{57BD8908-163B-4237-98CE-9606E4192DCE}"/>
              </a:ext>
            </a:extLst>
          </p:cNvPr>
          <p:cNvPicPr>
            <a:picLocks noChangeAspect="1"/>
          </p:cNvPicPr>
          <p:nvPr/>
        </p:nvPicPr>
        <p:blipFill rotWithShape="1">
          <a:blip r:embed="rId7"/>
          <a:srcRect l="31598" t="25970" r="31487" b="18044"/>
          <a:stretch/>
        </p:blipFill>
        <p:spPr>
          <a:xfrm>
            <a:off x="7229327" y="1851957"/>
            <a:ext cx="2201884" cy="1922769"/>
          </a:xfrm>
          <a:prstGeom prst="rect">
            <a:avLst/>
          </a:prstGeom>
          <a:ln>
            <a:solidFill>
              <a:srgbClr val="0070C0"/>
            </a:solidFill>
          </a:ln>
        </p:spPr>
      </p:pic>
      <p:pic>
        <p:nvPicPr>
          <p:cNvPr id="7" name="Picture 6">
            <a:extLst>
              <a:ext uri="{FF2B5EF4-FFF2-40B4-BE49-F238E27FC236}">
                <a16:creationId xmlns:a16="http://schemas.microsoft.com/office/drawing/2014/main" id="{E815F681-8D1F-4E5D-B4F9-8A8C28861C2D}"/>
              </a:ext>
            </a:extLst>
          </p:cNvPr>
          <p:cNvPicPr>
            <a:picLocks noChangeAspect="1"/>
          </p:cNvPicPr>
          <p:nvPr/>
        </p:nvPicPr>
        <p:blipFill rotWithShape="1">
          <a:blip r:embed="rId8"/>
          <a:srcRect l="31552" t="25530" r="31728" b="16531"/>
          <a:stretch/>
        </p:blipFill>
        <p:spPr>
          <a:xfrm>
            <a:off x="560165" y="4025804"/>
            <a:ext cx="2116477" cy="1878480"/>
          </a:xfrm>
          <a:prstGeom prst="rect">
            <a:avLst/>
          </a:prstGeom>
          <a:ln>
            <a:solidFill>
              <a:srgbClr val="0070C0"/>
            </a:solidFill>
          </a:ln>
        </p:spPr>
      </p:pic>
      <p:pic>
        <p:nvPicPr>
          <p:cNvPr id="8" name="Picture 7">
            <a:extLst>
              <a:ext uri="{FF2B5EF4-FFF2-40B4-BE49-F238E27FC236}">
                <a16:creationId xmlns:a16="http://schemas.microsoft.com/office/drawing/2014/main" id="{A0A2FB61-2CF1-4292-8627-791BF8856E61}"/>
              </a:ext>
            </a:extLst>
          </p:cNvPr>
          <p:cNvPicPr>
            <a:picLocks noChangeAspect="1"/>
          </p:cNvPicPr>
          <p:nvPr/>
        </p:nvPicPr>
        <p:blipFill rotWithShape="1">
          <a:blip r:embed="rId9"/>
          <a:srcRect l="32086" t="26370" r="31676" b="17223"/>
          <a:stretch/>
        </p:blipFill>
        <p:spPr>
          <a:xfrm>
            <a:off x="2753869" y="4025804"/>
            <a:ext cx="2145422" cy="1878480"/>
          </a:xfrm>
          <a:prstGeom prst="rect">
            <a:avLst/>
          </a:prstGeom>
          <a:ln>
            <a:solidFill>
              <a:srgbClr val="0070C0"/>
            </a:solidFill>
          </a:ln>
        </p:spPr>
      </p:pic>
      <p:pic>
        <p:nvPicPr>
          <p:cNvPr id="6" name="Picture 5">
            <a:extLst>
              <a:ext uri="{FF2B5EF4-FFF2-40B4-BE49-F238E27FC236}">
                <a16:creationId xmlns:a16="http://schemas.microsoft.com/office/drawing/2014/main" id="{D2386C66-C82F-4FE4-95A9-72EFCE138DDA}"/>
              </a:ext>
            </a:extLst>
          </p:cNvPr>
          <p:cNvPicPr>
            <a:picLocks noChangeAspect="1"/>
          </p:cNvPicPr>
          <p:nvPr/>
        </p:nvPicPr>
        <p:blipFill rotWithShape="1">
          <a:blip r:embed="rId10"/>
          <a:srcRect l="30464" t="26521" r="30244" b="17856"/>
          <a:stretch/>
        </p:blipFill>
        <p:spPr>
          <a:xfrm>
            <a:off x="9486809" y="1833106"/>
            <a:ext cx="2126120" cy="1922769"/>
          </a:xfrm>
          <a:prstGeom prst="rect">
            <a:avLst/>
          </a:prstGeom>
          <a:ln>
            <a:solidFill>
              <a:srgbClr val="0070C0"/>
            </a:solidFill>
          </a:ln>
        </p:spPr>
      </p:pic>
      <p:pic>
        <p:nvPicPr>
          <p:cNvPr id="9" name="Picture 8">
            <a:extLst>
              <a:ext uri="{FF2B5EF4-FFF2-40B4-BE49-F238E27FC236}">
                <a16:creationId xmlns:a16="http://schemas.microsoft.com/office/drawing/2014/main" id="{BFD4DA57-25A9-47AC-B01C-0D8E05297C20}"/>
              </a:ext>
            </a:extLst>
          </p:cNvPr>
          <p:cNvPicPr>
            <a:picLocks noChangeAspect="1"/>
          </p:cNvPicPr>
          <p:nvPr/>
        </p:nvPicPr>
        <p:blipFill rotWithShape="1">
          <a:blip r:embed="rId11"/>
          <a:srcRect l="31223" t="25954" r="31157" b="17115"/>
          <a:stretch/>
        </p:blipFill>
        <p:spPr>
          <a:xfrm>
            <a:off x="4976366" y="4025805"/>
            <a:ext cx="2206739" cy="1878479"/>
          </a:xfrm>
          <a:prstGeom prst="rect">
            <a:avLst/>
          </a:prstGeom>
          <a:ln>
            <a:solidFill>
              <a:srgbClr val="0070C0"/>
            </a:solidFill>
          </a:ln>
        </p:spPr>
      </p:pic>
      <p:pic>
        <p:nvPicPr>
          <p:cNvPr id="10" name="Picture 9">
            <a:extLst>
              <a:ext uri="{FF2B5EF4-FFF2-40B4-BE49-F238E27FC236}">
                <a16:creationId xmlns:a16="http://schemas.microsoft.com/office/drawing/2014/main" id="{BFEA7D4D-582D-4175-81F9-525E8702B0F6}"/>
              </a:ext>
            </a:extLst>
          </p:cNvPr>
          <p:cNvPicPr>
            <a:picLocks noChangeAspect="1"/>
          </p:cNvPicPr>
          <p:nvPr/>
        </p:nvPicPr>
        <p:blipFill rotWithShape="1">
          <a:blip r:embed="rId12"/>
          <a:srcRect l="31732" t="29600" r="31603" b="20185"/>
          <a:stretch/>
        </p:blipFill>
        <p:spPr>
          <a:xfrm>
            <a:off x="7260180" y="4025804"/>
            <a:ext cx="2206739" cy="1880664"/>
          </a:xfrm>
          <a:prstGeom prst="rect">
            <a:avLst/>
          </a:prstGeom>
          <a:ln>
            <a:solidFill>
              <a:srgbClr val="0070C0"/>
            </a:solidFill>
          </a:ln>
        </p:spPr>
      </p:pic>
      <p:pic>
        <p:nvPicPr>
          <p:cNvPr id="11" name="Picture 10">
            <a:extLst>
              <a:ext uri="{FF2B5EF4-FFF2-40B4-BE49-F238E27FC236}">
                <a16:creationId xmlns:a16="http://schemas.microsoft.com/office/drawing/2014/main" id="{EDB3675A-75EE-4691-A089-213F695A8F13}"/>
              </a:ext>
            </a:extLst>
          </p:cNvPr>
          <p:cNvPicPr>
            <a:picLocks noChangeAspect="1"/>
          </p:cNvPicPr>
          <p:nvPr/>
        </p:nvPicPr>
        <p:blipFill rotWithShape="1">
          <a:blip r:embed="rId13"/>
          <a:srcRect l="33210" t="25012" r="32582" b="17308"/>
          <a:stretch/>
        </p:blipFill>
        <p:spPr>
          <a:xfrm>
            <a:off x="9543994" y="4011963"/>
            <a:ext cx="2116478" cy="1892321"/>
          </a:xfrm>
          <a:prstGeom prst="rect">
            <a:avLst/>
          </a:prstGeom>
          <a:ln>
            <a:solidFill>
              <a:srgbClr val="0070C0"/>
            </a:solidFill>
          </a:ln>
        </p:spPr>
      </p:pic>
      <p:pic>
        <p:nvPicPr>
          <p:cNvPr id="2" name="Picture 1">
            <a:extLst>
              <a:ext uri="{FF2B5EF4-FFF2-40B4-BE49-F238E27FC236}">
                <a16:creationId xmlns:a16="http://schemas.microsoft.com/office/drawing/2014/main" id="{18B1DD59-E0F2-4C20-8521-A626415A5A0B}"/>
              </a:ext>
            </a:extLst>
          </p:cNvPr>
          <p:cNvPicPr>
            <a:picLocks noChangeAspect="1"/>
          </p:cNvPicPr>
          <p:nvPr/>
        </p:nvPicPr>
        <p:blipFill rotWithShape="1">
          <a:blip r:embed="rId14"/>
          <a:srcRect l="30025" t="25342" r="29948" b="16136"/>
          <a:stretch/>
        </p:blipFill>
        <p:spPr>
          <a:xfrm>
            <a:off x="560165" y="1870808"/>
            <a:ext cx="2145422" cy="1885067"/>
          </a:xfrm>
          <a:prstGeom prst="rect">
            <a:avLst/>
          </a:prstGeom>
          <a:ln>
            <a:solidFill>
              <a:srgbClr val="0070C0"/>
            </a:solidFill>
          </a:ln>
        </p:spPr>
      </p:pic>
      <p:sp>
        <p:nvSpPr>
          <p:cNvPr id="12" name="TextBox 11">
            <a:extLst>
              <a:ext uri="{FF2B5EF4-FFF2-40B4-BE49-F238E27FC236}">
                <a16:creationId xmlns:a16="http://schemas.microsoft.com/office/drawing/2014/main" id="{CA2B958E-4FE4-4113-9E21-93ED4E4981BB}"/>
              </a:ext>
            </a:extLst>
          </p:cNvPr>
          <p:cNvSpPr txBox="1"/>
          <p:nvPr/>
        </p:nvSpPr>
        <p:spPr>
          <a:xfrm>
            <a:off x="939930" y="303434"/>
            <a:ext cx="10912539" cy="1446550"/>
          </a:xfrm>
          <a:prstGeom prst="rect">
            <a:avLst/>
          </a:prstGeom>
          <a:noFill/>
        </p:spPr>
        <p:txBody>
          <a:bodyPr wrap="none" rtlCol="0">
            <a:spAutoFit/>
          </a:bodyPr>
          <a:lstStyle/>
          <a:p>
            <a:pPr lvl="0"/>
            <a:r>
              <a:rPr lang="en-GB" sz="4400" dirty="0"/>
              <a:t>Mere Exposure Effect </a:t>
            </a:r>
            <a:r>
              <a:rPr lang="en-GB" sz="3600" dirty="0"/>
              <a:t>(</a:t>
            </a:r>
            <a:r>
              <a:rPr lang="en-GB" sz="3600" dirty="0">
                <a:solidFill>
                  <a:prstClr val="black"/>
                </a:solidFill>
              </a:rPr>
              <a:t>Kunst-Wilson &amp; Zajonc,1980)</a:t>
            </a:r>
          </a:p>
          <a:p>
            <a:endParaRPr lang="en-GB" sz="4400" dirty="0"/>
          </a:p>
        </p:txBody>
      </p:sp>
      <p:sp>
        <p:nvSpPr>
          <p:cNvPr id="14" name="Rectangle 13">
            <a:extLst>
              <a:ext uri="{FF2B5EF4-FFF2-40B4-BE49-F238E27FC236}">
                <a16:creationId xmlns:a16="http://schemas.microsoft.com/office/drawing/2014/main" id="{3D0C02AB-FC2C-4D11-9CC0-CC7087B42BBA}"/>
              </a:ext>
            </a:extLst>
          </p:cNvPr>
          <p:cNvSpPr/>
          <p:nvPr/>
        </p:nvSpPr>
        <p:spPr>
          <a:xfrm>
            <a:off x="3018387" y="6046342"/>
            <a:ext cx="6096000" cy="646331"/>
          </a:xfrm>
          <a:prstGeom prst="rect">
            <a:avLst/>
          </a:prstGeom>
        </p:spPr>
        <p:txBody>
          <a:bodyPr>
            <a:spAutoFit/>
          </a:bodyPr>
          <a:lstStyle/>
          <a:p>
            <a:r>
              <a:rPr lang="en-GB" dirty="0">
                <a:hlinkClick r:id="rId15"/>
              </a:rPr>
              <a:t>http://web.mit.edu/curhan/www/docs/Articles/biases/Science_1980_Affective_discrimination_of_stimuli.pdf</a:t>
            </a:r>
            <a:r>
              <a:rPr lang="en-GB" dirty="0"/>
              <a:t>  </a:t>
            </a:r>
          </a:p>
        </p:txBody>
      </p:sp>
      <p:pic>
        <p:nvPicPr>
          <p:cNvPr id="15" name="Audio 14">
            <a:hlinkClick r:id="" action="ppaction://media"/>
            <a:extLst>
              <a:ext uri="{FF2B5EF4-FFF2-40B4-BE49-F238E27FC236}">
                <a16:creationId xmlns:a16="http://schemas.microsoft.com/office/drawing/2014/main" id="{A5C2745A-48CE-4788-941B-8620435C29AD}"/>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034911361"/>
      </p:ext>
    </p:extLst>
  </p:cSld>
  <p:clrMapOvr>
    <a:masterClrMapping/>
  </p:clrMapOvr>
  <mc:AlternateContent xmlns:mc="http://schemas.openxmlformats.org/markup-compatibility/2006">
    <mc:Choice xmlns:p14="http://schemas.microsoft.com/office/powerpoint/2010/main" Requires="p14">
      <p:transition spd="slow" p14:dur="2000" advTm="96098"/>
    </mc:Choice>
    <mc:Fallback>
      <p:transition spd="slow" advTm="960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udio 2">
            <a:hlinkClick r:id="" action="ppaction://media"/>
            <a:extLst>
              <a:ext uri="{FF2B5EF4-FFF2-40B4-BE49-F238E27FC236}">
                <a16:creationId xmlns:a16="http://schemas.microsoft.com/office/drawing/2014/main" id="{660DA77F-08EE-465F-86DD-77940FCC391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427316163"/>
      </p:ext>
    </p:extLst>
  </p:cSld>
  <p:clrMapOvr>
    <a:masterClrMapping/>
  </p:clrMapOvr>
  <mc:AlternateContent xmlns:mc="http://schemas.openxmlformats.org/markup-compatibility/2006">
    <mc:Choice xmlns:p14="http://schemas.microsoft.com/office/powerpoint/2010/main" Requires="p14">
      <p:transition spd="slow" p14:dur="2000" advTm="3904"/>
    </mc:Choice>
    <mc:Fallback>
      <p:transition spd="slow" advTm="3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1185</TotalTime>
  <Words>1122</Words>
  <Application>Microsoft Office PowerPoint</Application>
  <PresentationFormat>Widescreen</PresentationFormat>
  <Paragraphs>69</Paragraphs>
  <Slides>22</Slides>
  <Notes>0</Notes>
  <HiddenSlides>0</HiddenSlides>
  <MMClips>22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Andy Coard</dc:creator>
  <cp:lastModifiedBy>Andy Coard</cp:lastModifiedBy>
  <cp:revision>31</cp:revision>
  <dcterms:created xsi:type="dcterms:W3CDTF">2020-04-07T19:22:49Z</dcterms:created>
  <dcterms:modified xsi:type="dcterms:W3CDTF">2020-04-09T09:53:30Z</dcterms:modified>
</cp:coreProperties>
</file>