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2" d="100"/>
          <a:sy n="92" d="100"/>
        </p:scale>
        <p:origin x="540" y="7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BF3B90DB-F943-4C31-8F26-67C726C3BB75}" type="datetimeFigureOut">
              <a:rPr lang="en-US" smtClean="0"/>
              <a:t>12/8/2021</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2332CF3E-D094-402F-997F-A86D939A7ED1}"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F3B90DB-F943-4C31-8F26-67C726C3BB75}"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32CF3E-D094-402F-997F-A86D939A7ED1}" type="slidenum">
              <a:rPr lang="en-US" smtClean="0"/>
              <a:t>‹#›</a:t>
            </a:fld>
            <a:endParaRPr lang="en-US"/>
          </a:p>
        </p:txBody>
      </p:sp>
      <p:sp>
        <p:nvSpPr>
          <p:cNvPr id="7" name="Title 6"/>
          <p:cNvSpPr>
            <a:spLocks noGrp="1"/>
          </p:cNvSpPr>
          <p:nvPr>
            <p:ph type="title"/>
          </p:nvPr>
        </p:nvSpPr>
        <p:spPr/>
        <p:txBody>
          <a:bodyPr rtlCol="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a:t>Click to edit Master title style</a:t>
            </a:r>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BF3B90DB-F943-4C31-8F26-67C726C3BB75}"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32CF3E-D094-402F-997F-A86D939A7ED1}"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BF3B90DB-F943-4C31-8F26-67C726C3BB75}"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32CF3E-D094-402F-997F-A86D939A7ED1}" type="slidenum">
              <a:rPr lang="en-US" smtClean="0"/>
              <a:t>‹#›</a:t>
            </a:fld>
            <a:endParaRPr lang="en-US"/>
          </a:p>
        </p:txBody>
      </p:sp>
      <p:sp>
        <p:nvSpPr>
          <p:cNvPr id="8" name="Title 7"/>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a:t>Click to edit Master title style</a:t>
            </a:r>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BF3B90DB-F943-4C31-8F26-67C726C3BB75}" type="datetimeFigureOut">
              <a:rPr lang="en-US" smtClean="0"/>
              <a:t>12/8/2021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332CF3E-D094-402F-997F-A86D939A7ED1}"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BF3B90DB-F943-4C31-8F26-67C726C3BB75}" type="datetimeFigureOut">
              <a:rPr lang="en-US" smtClean="0"/>
              <a:t>12/8/2021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332CF3E-D094-402F-997F-A86D939A7ED1}" type="slidenum">
              <a:rPr lang="en-US" smtClean="0"/>
              <a:t>‹#›</a:t>
            </a:fld>
            <a:endParaRPr lang="en-US"/>
          </a:p>
        </p:txBody>
      </p:sp>
      <p:sp>
        <p:nvSpPr>
          <p:cNvPr id="6" name="Title 5"/>
          <p:cNvSpPr>
            <a:spLocks noGrp="1"/>
          </p:cNvSpPr>
          <p:nvPr>
            <p:ph type="title"/>
          </p:nvPr>
        </p:nvSpPr>
        <p:spPr/>
        <p:txBody>
          <a:bodyPr rtlCol="0"/>
          <a:lstStyle/>
          <a:p>
            <a:r>
              <a:rPr kumimoji="0" lang="en-US"/>
              <a:t>Click to edit Master title style</a:t>
            </a:r>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F3B90DB-F943-4C31-8F26-67C726C3BB75}" type="datetimeFigureOut">
              <a:rPr lang="en-US" smtClean="0"/>
              <a:t>12/8/2021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332CF3E-D094-402F-997F-A86D939A7ED1}"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a:t>Click to edit Master title style</a:t>
            </a:r>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BF3B90DB-F943-4C31-8F26-67C726C3BB75}" type="datetimeFigureOut">
              <a:rPr lang="en-US" smtClean="0"/>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332CF3E-D094-402F-997F-A86D939A7ED1}"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BF3B90DB-F943-4C31-8F26-67C726C3BB75}" type="datetimeFigureOut">
              <a:rPr lang="en-US" smtClean="0"/>
              <a:t>12/8/2021</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2332CF3E-D094-402F-997F-A86D939A7ED1}"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a:t>Click to edit Master title style</a:t>
            </a:r>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F3B90DB-F943-4C31-8F26-67C726C3BB75}"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32CF3E-D094-402F-997F-A86D939A7ED1}"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F3B90DB-F943-4C31-8F26-67C726C3BB75}" type="datetimeFigureOut">
              <a:rPr lang="en-US" smtClean="0"/>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332CF3E-D094-402F-997F-A86D939A7ED1}"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a:t>Click to edit Master title style</a:t>
            </a:r>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BF3B90DB-F943-4C31-8F26-67C726C3BB75}" type="datetimeFigureOut">
              <a:rPr lang="en-US" smtClean="0"/>
              <a:t>12/8/2021</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332CF3E-D094-402F-997F-A86D939A7ED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5745" y="228600"/>
            <a:ext cx="7862455" cy="2820362"/>
          </a:xfrm>
        </p:spPr>
        <p:txBody>
          <a:bodyPr>
            <a:normAutofit fontScale="90000"/>
          </a:bodyPr>
          <a:lstStyle/>
          <a:p>
            <a:pPr algn="ctr"/>
            <a:r>
              <a:rPr lang="en-US" dirty="0">
                <a:latin typeface="Arial" panose="020B0604020202020204" pitchFamily="34" charset="0"/>
                <a:cs typeface="Arial" panose="020B0604020202020204" pitchFamily="34" charset="0"/>
              </a:rPr>
              <a:t>The Problem of Job Dissatisfaction in the United Kingdom</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595745" y="3124200"/>
            <a:ext cx="7938655" cy="2133600"/>
          </a:xfrm>
        </p:spPr>
        <p:txBody>
          <a:bodyPr>
            <a:normAutofit/>
          </a:bodyPr>
          <a:lstStyle/>
          <a:p>
            <a:pPr algn="l"/>
            <a:r>
              <a:rPr lang="en-US" sz="2400" b="1" dirty="0">
                <a:latin typeface="Arial" panose="020B0604020202020204" pitchFamily="34" charset="0"/>
                <a:cs typeface="Arial" panose="020B0604020202020204" pitchFamily="34" charset="0"/>
              </a:rPr>
              <a:t>Student name and ID</a:t>
            </a:r>
            <a:r>
              <a:rPr lang="en-US" sz="2400" dirty="0">
                <a:latin typeface="Arial" panose="020B0604020202020204" pitchFamily="34" charset="0"/>
                <a:cs typeface="Arial" panose="020B0604020202020204" pitchFamily="34" charset="0"/>
              </a:rPr>
              <a:t>: Alexandru George Poiana, 2009955 </a:t>
            </a:r>
          </a:p>
          <a:p>
            <a:pPr algn="l"/>
            <a:r>
              <a:rPr lang="en-US" sz="2400" b="1" dirty="0">
                <a:latin typeface="Arial" panose="020B0604020202020204" pitchFamily="34" charset="0"/>
                <a:cs typeface="Arial" panose="020B0604020202020204" pitchFamily="34" charset="0"/>
              </a:rPr>
              <a:t>Module name and code</a:t>
            </a:r>
            <a:r>
              <a:rPr lang="en-US" sz="2400" dirty="0">
                <a:latin typeface="Arial" panose="020B0604020202020204" pitchFamily="34" charset="0"/>
                <a:cs typeface="Arial" panose="020B0604020202020204" pitchFamily="34" charset="0"/>
              </a:rPr>
              <a:t>: Problem Solving and Decision making, BMSW4004</a:t>
            </a:r>
          </a:p>
          <a:p>
            <a:pPr algn="l"/>
            <a:r>
              <a:rPr lang="en-US" sz="2400" b="1" dirty="0">
                <a:latin typeface="Arial" panose="020B0604020202020204" pitchFamily="34" charset="0"/>
                <a:cs typeface="Arial" panose="020B0604020202020204" pitchFamily="34" charset="0"/>
              </a:rPr>
              <a:t>Lecturer</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Mr</a:t>
            </a:r>
            <a:r>
              <a:rPr lang="en-US" sz="2400" dirty="0">
                <a:latin typeface="Arial" panose="020B0604020202020204" pitchFamily="34" charset="0"/>
                <a:cs typeface="Arial" panose="020B0604020202020204" pitchFamily="34" charset="0"/>
              </a:rPr>
              <a:t> Ernest </a:t>
            </a:r>
            <a:r>
              <a:rPr lang="en-US" sz="2400" dirty="0" err="1">
                <a:latin typeface="Arial" panose="020B0604020202020204" pitchFamily="34" charset="0"/>
                <a:cs typeface="Arial" panose="020B0604020202020204" pitchFamily="34" charset="0"/>
              </a:rPr>
              <a:t>Ovia</a:t>
            </a:r>
            <a:endParaRPr lang="en-US" sz="2400" dirty="0">
              <a:latin typeface="Arial" panose="020B0604020202020204" pitchFamily="34" charset="0"/>
              <a:cs typeface="Arial" panose="020B0604020202020204" pitchFamily="34" charset="0"/>
            </a:endParaRPr>
          </a:p>
          <a:p>
            <a:pPr algn="l"/>
            <a:endParaRPr lang="en-US"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96019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Autofit/>
          </a:bodyPr>
          <a:lstStyle/>
          <a:p>
            <a:r>
              <a:rPr lang="en-US" sz="2200" dirty="0">
                <a:latin typeface="Arial" panose="020B0604020202020204" pitchFamily="34" charset="0"/>
                <a:cs typeface="Arial" panose="020B0604020202020204" pitchFamily="34" charset="0"/>
              </a:rPr>
              <a:t>Job dissatisfaction is characterized by a negative feeling towards one’s work or work environment.</a:t>
            </a:r>
          </a:p>
          <a:p>
            <a:r>
              <a:rPr lang="en-US" sz="2200" dirty="0">
                <a:latin typeface="Arial" panose="020B0604020202020204" pitchFamily="34" charset="0"/>
                <a:cs typeface="Arial" panose="020B0604020202020204" pitchFamily="34" charset="0"/>
              </a:rPr>
              <a:t>The problem has an attitudinal component to it as different employees can have different attitudes towards their jobs such that they harbor different feelings towards the same job (Locke, 2017).</a:t>
            </a:r>
          </a:p>
          <a:p>
            <a:r>
              <a:rPr lang="en-US" sz="2200" dirty="0">
                <a:latin typeface="Arial" panose="020B0604020202020204" pitchFamily="34" charset="0"/>
                <a:cs typeface="Arial" panose="020B0604020202020204" pitchFamily="34" charset="0"/>
              </a:rPr>
              <a:t>The problem of job dissatisfaction has a peculiar nature in the sense that it cannot be quantified. This follows from the fact that different employees have different levels of job dissatisfaction towards the same job as the extent to which they dislike their jobs varies from one employee to another.</a:t>
            </a:r>
          </a:p>
          <a:p>
            <a:r>
              <a:rPr lang="en-US" sz="2200" dirty="0">
                <a:latin typeface="Arial" panose="020B0604020202020204" pitchFamily="34" charset="0"/>
                <a:cs typeface="Arial" panose="020B0604020202020204" pitchFamily="34" charset="0"/>
              </a:rPr>
              <a:t>Job dissatisfaction as a problem is tied to the prevailing work environment in a country’s job market.  </a:t>
            </a:r>
          </a:p>
        </p:txBody>
      </p:sp>
      <p:sp>
        <p:nvSpPr>
          <p:cNvPr id="2" name="Title 1"/>
          <p:cNvSpPr>
            <a:spLocks noGrp="1"/>
          </p:cNvSpPr>
          <p:nvPr>
            <p:ph type="title"/>
          </p:nvPr>
        </p:nvSpPr>
        <p:spPr/>
        <p:txBody>
          <a:bodyPr>
            <a:noAutofit/>
          </a:bodyPr>
          <a:lstStyle/>
          <a:p>
            <a:pPr algn="ctr"/>
            <a:r>
              <a:rPr lang="en-US" sz="3600" u="sng" dirty="0">
                <a:latin typeface="Arial" panose="020B0604020202020204" pitchFamily="34" charset="0"/>
                <a:cs typeface="Arial" panose="020B0604020202020204" pitchFamily="34" charset="0"/>
              </a:rPr>
              <a:t>Nature of the Problem of Job Dissatisfaction</a:t>
            </a:r>
          </a:p>
        </p:txBody>
      </p:sp>
    </p:spTree>
    <p:extLst>
      <p:ext uri="{BB962C8B-B14F-4D97-AF65-F5344CB8AC3E}">
        <p14:creationId xmlns:p14="http://schemas.microsoft.com/office/powerpoint/2010/main" val="25310377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Job dissatisfaction can only affect the organization negatively. In an organization where the employees experience job dissatisfaction, the general output will diminish (</a:t>
            </a:r>
            <a:r>
              <a:rPr lang="en-US" sz="2400" dirty="0" err="1">
                <a:latin typeface="Arial" panose="020B0604020202020204" pitchFamily="34" charset="0"/>
                <a:cs typeface="Arial" panose="020B0604020202020204" pitchFamily="34" charset="0"/>
              </a:rPr>
              <a:t>Shaikh</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Shaikh</a:t>
            </a:r>
            <a:r>
              <a:rPr lang="en-US" sz="2400" dirty="0">
                <a:latin typeface="Arial" panose="020B0604020202020204" pitchFamily="34" charset="0"/>
                <a:cs typeface="Arial" panose="020B0604020202020204" pitchFamily="34" charset="0"/>
              </a:rPr>
              <a:t>, and </a:t>
            </a:r>
            <a:r>
              <a:rPr lang="en-US" sz="2400" dirty="0" err="1">
                <a:latin typeface="Arial" panose="020B0604020202020204" pitchFamily="34" charset="0"/>
                <a:cs typeface="Arial" panose="020B0604020202020204" pitchFamily="34" charset="0"/>
              </a:rPr>
              <a:t>Shaikh</a:t>
            </a:r>
            <a:r>
              <a:rPr lang="en-US" sz="2400" dirty="0">
                <a:latin typeface="Arial" panose="020B0604020202020204" pitchFamily="34" charset="0"/>
                <a:cs typeface="Arial" panose="020B0604020202020204" pitchFamily="34" charset="0"/>
              </a:rPr>
              <a:t>, 2019). The following are some of the causes of reduced output associated with job dissatisfaction.</a:t>
            </a:r>
          </a:p>
          <a:p>
            <a:r>
              <a:rPr lang="en-US" sz="2400" dirty="0">
                <a:latin typeface="Arial" panose="020B0604020202020204" pitchFamily="34" charset="0"/>
                <a:cs typeface="Arial" panose="020B0604020202020204" pitchFamily="34" charset="0"/>
              </a:rPr>
              <a:t>Poor productivity </a:t>
            </a:r>
          </a:p>
          <a:p>
            <a:r>
              <a:rPr lang="en-US" sz="2400" dirty="0">
                <a:latin typeface="Arial" panose="020B0604020202020204" pitchFamily="34" charset="0"/>
                <a:cs typeface="Arial" panose="020B0604020202020204" pitchFamily="34" charset="0"/>
              </a:rPr>
              <a:t>High turnover </a:t>
            </a:r>
          </a:p>
          <a:p>
            <a:r>
              <a:rPr lang="en-US" sz="2400" dirty="0">
                <a:latin typeface="Arial" panose="020B0604020202020204" pitchFamily="34" charset="0"/>
                <a:cs typeface="Arial" panose="020B0604020202020204" pitchFamily="34" charset="0"/>
              </a:rPr>
              <a:t>Absenteeism</a:t>
            </a:r>
          </a:p>
          <a:p>
            <a:r>
              <a:rPr lang="en-US" sz="2400" dirty="0">
                <a:latin typeface="Arial" panose="020B0604020202020204" pitchFamily="34" charset="0"/>
                <a:cs typeface="Arial" panose="020B0604020202020204" pitchFamily="34" charset="0"/>
              </a:rPr>
              <a:t>Disgruntled employees.</a:t>
            </a:r>
          </a:p>
        </p:txBody>
      </p:sp>
      <p:sp>
        <p:nvSpPr>
          <p:cNvPr id="2" name="Title 1"/>
          <p:cNvSpPr>
            <a:spLocks noGrp="1"/>
          </p:cNvSpPr>
          <p:nvPr>
            <p:ph type="title"/>
          </p:nvPr>
        </p:nvSpPr>
        <p:spPr/>
        <p:txBody>
          <a:bodyPr>
            <a:noAutofit/>
          </a:bodyPr>
          <a:lstStyle/>
          <a:p>
            <a:pPr algn="ctr"/>
            <a:r>
              <a:rPr lang="en-US" sz="3600" u="sng" dirty="0">
                <a:latin typeface="Arial" panose="020B0604020202020204" pitchFamily="34" charset="0"/>
                <a:cs typeface="Arial" panose="020B0604020202020204" pitchFamily="34" charset="0"/>
              </a:rPr>
              <a:t>Impact of Job Dissatisfaction on Organizations </a:t>
            </a:r>
          </a:p>
        </p:txBody>
      </p:sp>
    </p:spTree>
    <p:extLst>
      <p:ext uri="{BB962C8B-B14F-4D97-AF65-F5344CB8AC3E}">
        <p14:creationId xmlns:p14="http://schemas.microsoft.com/office/powerpoint/2010/main" val="2441263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Job dissatisfaction is a problem with diverse causes as there are different reasons as to why an employee will develop a negative feeling towards their job (Hill, 2006). The following are some of the most common causes of job dissatisfaction:</a:t>
            </a:r>
          </a:p>
          <a:p>
            <a:r>
              <a:rPr lang="en-US" sz="2400" dirty="0">
                <a:latin typeface="Arial" panose="020B0604020202020204" pitchFamily="34" charset="0"/>
                <a:cs typeface="Arial" panose="020B0604020202020204" pitchFamily="34" charset="0"/>
              </a:rPr>
              <a:t>Low pay</a:t>
            </a:r>
          </a:p>
          <a:p>
            <a:r>
              <a:rPr lang="en-US" sz="2400" dirty="0">
                <a:latin typeface="Arial" panose="020B0604020202020204" pitchFamily="34" charset="0"/>
                <a:cs typeface="Arial" panose="020B0604020202020204" pitchFamily="34" charset="0"/>
              </a:rPr>
              <a:t>Long working hours</a:t>
            </a:r>
          </a:p>
          <a:p>
            <a:r>
              <a:rPr lang="en-US" sz="2400" dirty="0">
                <a:latin typeface="Arial" panose="020B0604020202020204" pitchFamily="34" charset="0"/>
                <a:cs typeface="Arial" panose="020B0604020202020204" pitchFamily="34" charset="0"/>
              </a:rPr>
              <a:t>Repetitive and boring roles</a:t>
            </a:r>
          </a:p>
          <a:p>
            <a:r>
              <a:rPr lang="en-US" sz="2400" dirty="0">
                <a:latin typeface="Arial" panose="020B0604020202020204" pitchFamily="34" charset="0"/>
                <a:cs typeface="Arial" panose="020B0604020202020204" pitchFamily="34" charset="0"/>
              </a:rPr>
              <a:t>Lack of support from the management </a:t>
            </a:r>
          </a:p>
          <a:p>
            <a:r>
              <a:rPr lang="en-US" sz="2400" dirty="0">
                <a:latin typeface="Arial" panose="020B0604020202020204" pitchFamily="34" charset="0"/>
                <a:cs typeface="Arial" panose="020B0604020202020204" pitchFamily="34" charset="0"/>
              </a:rPr>
              <a:t>Lack of career development </a:t>
            </a:r>
          </a:p>
          <a:p>
            <a:r>
              <a:rPr lang="en-US" sz="2400" dirty="0">
                <a:latin typeface="Arial" panose="020B0604020202020204" pitchFamily="34" charset="0"/>
                <a:cs typeface="Arial" panose="020B0604020202020204" pitchFamily="34" charset="0"/>
              </a:rPr>
              <a:t>Poor relations with co-workers</a:t>
            </a:r>
          </a:p>
        </p:txBody>
      </p:sp>
      <p:sp>
        <p:nvSpPr>
          <p:cNvPr id="2" name="Title 1"/>
          <p:cNvSpPr>
            <a:spLocks noGrp="1"/>
          </p:cNvSpPr>
          <p:nvPr>
            <p:ph type="title"/>
          </p:nvPr>
        </p:nvSpPr>
        <p:spPr/>
        <p:txBody>
          <a:bodyPr>
            <a:normAutofit/>
          </a:bodyPr>
          <a:lstStyle/>
          <a:p>
            <a:pPr algn="ctr"/>
            <a:r>
              <a:rPr lang="en-US" sz="3600" b="1" u="sng" dirty="0">
                <a:latin typeface="Arial" panose="020B0604020202020204" pitchFamily="34" charset="0"/>
                <a:cs typeface="Arial" panose="020B0604020202020204" pitchFamily="34" charset="0"/>
              </a:rPr>
              <a:t>Causes of Job Dissatisfaction </a:t>
            </a:r>
          </a:p>
        </p:txBody>
      </p:sp>
    </p:spTree>
    <p:extLst>
      <p:ext uri="{BB962C8B-B14F-4D97-AF65-F5344CB8AC3E}">
        <p14:creationId xmlns:p14="http://schemas.microsoft.com/office/powerpoint/2010/main" val="29301184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29600" cy="4843272"/>
          </a:xfrm>
        </p:spPr>
        <p:txBody>
          <a:bodyPr>
            <a:normAutofit/>
          </a:bodyPr>
          <a:lstStyle/>
          <a:p>
            <a:endParaRPr lang="en-US" sz="2400" dirty="0">
              <a:latin typeface="Arial" panose="020B0604020202020204" pitchFamily="34" charset="0"/>
              <a:cs typeface="Arial" panose="020B0604020202020204" pitchFamily="34" charset="0"/>
            </a:endParaRPr>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Job Dissatisfaction Root Cause Analysis </a:t>
            </a:r>
            <a:endParaRPr lang="en-US" sz="3600" u="sng" dirty="0">
              <a:latin typeface="Arial" panose="020B0604020202020204" pitchFamily="34" charset="0"/>
              <a:cs typeface="Arial" panose="020B0604020202020204" pitchFamily="34" charset="0"/>
            </a:endParaRPr>
          </a:p>
        </p:txBody>
      </p:sp>
      <p:sp>
        <p:nvSpPr>
          <p:cNvPr id="4" name="Rectangle 3"/>
          <p:cNvSpPr/>
          <p:nvPr/>
        </p:nvSpPr>
        <p:spPr>
          <a:xfrm>
            <a:off x="3276600" y="2209800"/>
            <a:ext cx="27432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Job Dissatisfaction</a:t>
            </a:r>
          </a:p>
        </p:txBody>
      </p:sp>
      <p:sp>
        <p:nvSpPr>
          <p:cNvPr id="5" name="Rectangle 4"/>
          <p:cNvSpPr/>
          <p:nvPr/>
        </p:nvSpPr>
        <p:spPr>
          <a:xfrm>
            <a:off x="1219200" y="3340290"/>
            <a:ext cx="1828800" cy="5459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Underpayment </a:t>
            </a:r>
          </a:p>
        </p:txBody>
      </p:sp>
      <p:sp>
        <p:nvSpPr>
          <p:cNvPr id="7" name="Rectangle 6"/>
          <p:cNvSpPr/>
          <p:nvPr/>
        </p:nvSpPr>
        <p:spPr>
          <a:xfrm>
            <a:off x="3276600" y="3352800"/>
            <a:ext cx="1752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Long Working Hours</a:t>
            </a:r>
          </a:p>
        </p:txBody>
      </p:sp>
      <p:sp>
        <p:nvSpPr>
          <p:cNvPr id="8" name="Rectangle 7"/>
          <p:cNvSpPr/>
          <p:nvPr/>
        </p:nvSpPr>
        <p:spPr>
          <a:xfrm>
            <a:off x="5410199" y="3124200"/>
            <a:ext cx="1943083" cy="762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a:p>
            <a:pPr algn="ctr"/>
            <a:r>
              <a:rPr lang="en-US" dirty="0"/>
              <a:t>Poor relations with co-workers</a:t>
            </a:r>
          </a:p>
          <a:p>
            <a:pPr algn="ctr"/>
            <a:endParaRPr lang="en-US" dirty="0"/>
          </a:p>
        </p:txBody>
      </p:sp>
      <p:sp>
        <p:nvSpPr>
          <p:cNvPr id="9" name="Rectangle 8"/>
          <p:cNvSpPr/>
          <p:nvPr/>
        </p:nvSpPr>
        <p:spPr>
          <a:xfrm>
            <a:off x="1219200" y="4343400"/>
            <a:ext cx="1752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Financial Difficulties</a:t>
            </a:r>
          </a:p>
        </p:txBody>
      </p:sp>
      <p:sp>
        <p:nvSpPr>
          <p:cNvPr id="10" name="Rectangle 9"/>
          <p:cNvSpPr/>
          <p:nvPr/>
        </p:nvSpPr>
        <p:spPr>
          <a:xfrm>
            <a:off x="3276600" y="4343400"/>
            <a:ext cx="17526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Huge Workload</a:t>
            </a:r>
          </a:p>
        </p:txBody>
      </p:sp>
      <p:sp>
        <p:nvSpPr>
          <p:cNvPr id="11" name="Rectangle 10"/>
          <p:cNvSpPr/>
          <p:nvPr/>
        </p:nvSpPr>
        <p:spPr>
          <a:xfrm>
            <a:off x="5410200" y="4343400"/>
            <a:ext cx="1905000" cy="533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Conflicts at Workplace</a:t>
            </a:r>
          </a:p>
        </p:txBody>
      </p:sp>
      <p:sp>
        <p:nvSpPr>
          <p:cNvPr id="12" name="Rectangle 11"/>
          <p:cNvSpPr/>
          <p:nvPr/>
        </p:nvSpPr>
        <p:spPr>
          <a:xfrm>
            <a:off x="2971800" y="5410200"/>
            <a:ext cx="2895600" cy="6858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Poor Human Resource Management </a:t>
            </a:r>
          </a:p>
        </p:txBody>
      </p:sp>
      <p:cxnSp>
        <p:nvCxnSpPr>
          <p:cNvPr id="14" name="Straight Arrow Connector 13"/>
          <p:cNvCxnSpPr/>
          <p:nvPr/>
        </p:nvCxnSpPr>
        <p:spPr>
          <a:xfrm flipH="1">
            <a:off x="2209800" y="2743200"/>
            <a:ext cx="24384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6" name="Straight Arrow Connector 15"/>
          <p:cNvCxnSpPr/>
          <p:nvPr/>
        </p:nvCxnSpPr>
        <p:spPr>
          <a:xfrm>
            <a:off x="4648200" y="2743200"/>
            <a:ext cx="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a:cxnSpLocks/>
            <a:endCxn id="8" idx="0"/>
          </p:cNvCxnSpPr>
          <p:nvPr/>
        </p:nvCxnSpPr>
        <p:spPr>
          <a:xfrm>
            <a:off x="4648200" y="2743200"/>
            <a:ext cx="1733541" cy="3810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a:off x="2095500" y="3886200"/>
            <a:ext cx="0" cy="457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7" idx="2"/>
          </p:cNvCxnSpPr>
          <p:nvPr/>
        </p:nvCxnSpPr>
        <p:spPr>
          <a:xfrm>
            <a:off x="4152900" y="3886200"/>
            <a:ext cx="0" cy="457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cxnSpLocks/>
            <a:stCxn id="8" idx="2"/>
          </p:cNvCxnSpPr>
          <p:nvPr/>
        </p:nvCxnSpPr>
        <p:spPr>
          <a:xfrm flipH="1">
            <a:off x="6362701" y="3886200"/>
            <a:ext cx="19040" cy="4572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a:stCxn id="9" idx="2"/>
            <a:endCxn id="12" idx="0"/>
          </p:cNvCxnSpPr>
          <p:nvPr/>
        </p:nvCxnSpPr>
        <p:spPr>
          <a:xfrm>
            <a:off x="2095500" y="4876800"/>
            <a:ext cx="23241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4152900" y="4876800"/>
            <a:ext cx="2667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a:stCxn id="11" idx="2"/>
            <a:endCxn id="12" idx="0"/>
          </p:cNvCxnSpPr>
          <p:nvPr/>
        </p:nvCxnSpPr>
        <p:spPr>
          <a:xfrm flipH="1">
            <a:off x="4419600" y="4876800"/>
            <a:ext cx="1943100" cy="533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6012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2800" b="1" dirty="0">
                <a:latin typeface="Arial" panose="020B0604020202020204" pitchFamily="34" charset="0"/>
                <a:cs typeface="Arial" panose="020B0604020202020204" pitchFamily="34" charset="0"/>
              </a:rPr>
              <a:t>Political Factors </a:t>
            </a:r>
          </a:p>
          <a:p>
            <a:pPr marL="0" indent="0" algn="ctr">
              <a:buNone/>
            </a:pPr>
            <a:endParaRPr lang="en-US" b="1" dirty="0"/>
          </a:p>
          <a:p>
            <a:r>
              <a:rPr lang="en-US" sz="2400" dirty="0">
                <a:latin typeface="Arial" panose="020B0604020202020204" pitchFamily="34" charset="0"/>
                <a:cs typeface="Arial" panose="020B0604020202020204" pitchFamily="34" charset="0"/>
              </a:rPr>
              <a:t>Political ideologies causing changes in organizational cultures much to the disappointment of some employees (Burris, 2013).</a:t>
            </a:r>
          </a:p>
          <a:p>
            <a:r>
              <a:rPr lang="en-US" sz="2400" dirty="0">
                <a:latin typeface="Arial" panose="020B0604020202020204" pitchFamily="34" charset="0"/>
                <a:cs typeface="Arial" panose="020B0604020202020204" pitchFamily="34" charset="0"/>
              </a:rPr>
              <a:t>Changes in political leadership causing uncertainty hence worry and job dissatisfaction</a:t>
            </a:r>
          </a:p>
          <a:p>
            <a:r>
              <a:rPr lang="en-US" sz="2400" dirty="0">
                <a:latin typeface="Arial" panose="020B0604020202020204" pitchFamily="34" charset="0"/>
                <a:cs typeface="Arial" panose="020B0604020202020204" pitchFamily="34" charset="0"/>
              </a:rPr>
              <a:t>Lack of political representation for the workforce leads to employees’ grievances going unattended thus job dissatisfaction.   </a:t>
            </a:r>
          </a:p>
          <a:p>
            <a:endParaRPr lang="en-US" dirty="0"/>
          </a:p>
          <a:p>
            <a:endParaRPr lang="en-US" dirty="0"/>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PESTEL Analysis of the Problem of Job Dissatisfaction </a:t>
            </a:r>
          </a:p>
        </p:txBody>
      </p:sp>
    </p:spTree>
    <p:extLst>
      <p:ext uri="{BB962C8B-B14F-4D97-AF65-F5344CB8AC3E}">
        <p14:creationId xmlns:p14="http://schemas.microsoft.com/office/powerpoint/2010/main" val="4044790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2800" b="1" dirty="0">
                <a:latin typeface="Arial" panose="020B0604020202020204" pitchFamily="34" charset="0"/>
                <a:cs typeface="Arial" panose="020B0604020202020204" pitchFamily="34" charset="0"/>
              </a:rPr>
              <a:t>Economic Factors</a:t>
            </a:r>
          </a:p>
          <a:p>
            <a:pPr marL="0" indent="0" algn="ctr">
              <a:buNone/>
            </a:pPr>
            <a:endParaRPr lang="en-US" dirty="0"/>
          </a:p>
          <a:p>
            <a:pPr>
              <a:buFont typeface="Wingdings" pitchFamily="2" charset="2"/>
              <a:buChar char="§"/>
            </a:pPr>
            <a:r>
              <a:rPr lang="en-US" sz="2400" dirty="0">
                <a:latin typeface="Arial" panose="020B0604020202020204" pitchFamily="34" charset="0"/>
                <a:cs typeface="Arial" panose="020B0604020202020204" pitchFamily="34" charset="0"/>
              </a:rPr>
              <a:t>Globalization of the economy leads to access of potential employees from different countries, which leads to job insecurity hence dissatisfaction (Siemens, 2018).</a:t>
            </a:r>
          </a:p>
          <a:p>
            <a:pPr>
              <a:buFont typeface="Wingdings" pitchFamily="2" charset="2"/>
              <a:buChar char="§"/>
            </a:pPr>
            <a:r>
              <a:rPr lang="en-US" sz="2400" dirty="0">
                <a:latin typeface="Arial" panose="020B0604020202020204" pitchFamily="34" charset="0"/>
                <a:cs typeface="Arial" panose="020B0604020202020204" pitchFamily="34" charset="0"/>
              </a:rPr>
              <a:t>The economy of the UK struggling due to Brexit has caused some companies to downsize thus causing tension among employees.</a:t>
            </a:r>
          </a:p>
          <a:p>
            <a:pPr marL="0" indent="0">
              <a:buNone/>
            </a:pPr>
            <a:r>
              <a:rPr lang="en-US" dirty="0"/>
              <a:t>   </a:t>
            </a:r>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PESTEL Analysis of the Problem of Job Dissatisfaction </a:t>
            </a:r>
            <a:endParaRPr lang="en-US" sz="36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0169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lgn="ctr">
              <a:buNone/>
            </a:pPr>
            <a:r>
              <a:rPr lang="en-US" sz="2800" b="1" dirty="0">
                <a:latin typeface="Arial" panose="020B0604020202020204" pitchFamily="34" charset="0"/>
                <a:cs typeface="Arial" panose="020B0604020202020204" pitchFamily="34" charset="0"/>
              </a:rPr>
              <a:t>Social Factors </a:t>
            </a:r>
          </a:p>
          <a:p>
            <a:pPr marL="109728" indent="0" algn="ctr">
              <a:buNone/>
            </a:pPr>
            <a:endParaRPr lang="en-US" sz="2800"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Immigration into the UK has increased the supply for labor thus causing job insecurity for employees (</a:t>
            </a:r>
            <a:r>
              <a:rPr lang="en-US" sz="2400" dirty="0" err="1">
                <a:latin typeface="Arial" panose="020B0604020202020204" pitchFamily="34" charset="0"/>
                <a:cs typeface="Arial" panose="020B0604020202020204" pitchFamily="34" charset="0"/>
              </a:rPr>
              <a:t>Kifle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Kler</a:t>
            </a:r>
            <a:r>
              <a:rPr lang="en-US" sz="2400" dirty="0">
                <a:latin typeface="Arial" panose="020B0604020202020204" pitchFamily="34" charset="0"/>
                <a:cs typeface="Arial" panose="020B0604020202020204" pitchFamily="34" charset="0"/>
              </a:rPr>
              <a:t>, and Shankar, 2016).</a:t>
            </a:r>
          </a:p>
          <a:p>
            <a:r>
              <a:rPr lang="en-US" sz="2400" dirty="0">
                <a:latin typeface="Arial" panose="020B0604020202020204" pitchFamily="34" charset="0"/>
                <a:cs typeface="Arial" panose="020B0604020202020204" pitchFamily="34" charset="0"/>
              </a:rPr>
              <a:t>Strained relations among employees due to social issues cause job dissatisfaction.</a:t>
            </a:r>
          </a:p>
          <a:p>
            <a:pPr marL="0" indent="0">
              <a:buNone/>
            </a:pPr>
            <a:endParaRPr lang="en-US" sz="2400" dirty="0">
              <a:latin typeface="Arial" panose="020B0604020202020204" pitchFamily="34" charset="0"/>
              <a:cs typeface="Arial" panose="020B0604020202020204" pitchFamily="34" charset="0"/>
            </a:endParaRPr>
          </a:p>
          <a:p>
            <a:endParaRPr lang="en-US" dirty="0"/>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PESTEL Analysis of the Problem of Job Dissatisfaction </a:t>
            </a:r>
            <a:endParaRPr lang="en-US" sz="36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069107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109728" indent="0" algn="ctr">
              <a:buNone/>
            </a:pPr>
            <a:r>
              <a:rPr lang="en-US" sz="3000" b="1" dirty="0">
                <a:latin typeface="Arial" panose="020B0604020202020204" pitchFamily="34" charset="0"/>
                <a:cs typeface="Arial" panose="020B0604020202020204" pitchFamily="34" charset="0"/>
              </a:rPr>
              <a:t>Technological Factors</a:t>
            </a:r>
          </a:p>
          <a:p>
            <a:pPr marL="109728" indent="0" algn="ctr">
              <a:buNone/>
            </a:pPr>
            <a:endParaRPr lang="en-US" b="1" dirty="0"/>
          </a:p>
          <a:p>
            <a:r>
              <a:rPr lang="en-US" sz="2400" dirty="0">
                <a:latin typeface="Arial" panose="020B0604020202020204" pitchFamily="34" charset="0"/>
                <a:cs typeface="Arial" panose="020B0604020202020204" pitchFamily="34" charset="0"/>
              </a:rPr>
              <a:t>Artificial intelligence threatens the jobs of employees in most organizations thus causing job insecurity, which in turn causes job dissatisfaction (</a:t>
            </a:r>
            <a:r>
              <a:rPr lang="en-US" sz="2400" dirty="0" err="1">
                <a:latin typeface="Arial" panose="020B0604020202020204" pitchFamily="34" charset="0"/>
                <a:cs typeface="Arial" panose="020B0604020202020204" pitchFamily="34" charset="0"/>
              </a:rPr>
              <a:t>Dunnette</a:t>
            </a:r>
            <a:r>
              <a:rPr lang="en-US" sz="2400" dirty="0">
                <a:latin typeface="Arial" panose="020B0604020202020204" pitchFamily="34" charset="0"/>
                <a:cs typeface="Arial" panose="020B0604020202020204" pitchFamily="34" charset="0"/>
              </a:rPr>
              <a:t>, Campbell and </a:t>
            </a:r>
            <a:r>
              <a:rPr lang="en-US" sz="2400" dirty="0" err="1">
                <a:latin typeface="Arial" panose="020B0604020202020204" pitchFamily="34" charset="0"/>
                <a:cs typeface="Arial" panose="020B0604020202020204" pitchFamily="34" charset="0"/>
              </a:rPr>
              <a:t>Hakel</a:t>
            </a:r>
            <a:r>
              <a:rPr lang="en-US" sz="2400" dirty="0">
                <a:latin typeface="Arial" panose="020B0604020202020204" pitchFamily="34" charset="0"/>
                <a:cs typeface="Arial" panose="020B0604020202020204" pitchFamily="34" charset="0"/>
              </a:rPr>
              <a:t>, 2019).</a:t>
            </a:r>
          </a:p>
          <a:p>
            <a:r>
              <a:rPr lang="en-US" sz="2400" dirty="0">
                <a:latin typeface="Arial" panose="020B0604020202020204" pitchFamily="34" charset="0"/>
                <a:cs typeface="Arial" panose="020B0604020202020204" pitchFamily="34" charset="0"/>
              </a:rPr>
              <a:t>Information technology and social media causes job dissatisfaction by availing a wider pool of potential employees to employers, which causes job insecurity (</a:t>
            </a:r>
            <a:r>
              <a:rPr lang="en-US" sz="2400" dirty="0" err="1">
                <a:latin typeface="Arial" panose="020B0604020202020204" pitchFamily="34" charset="0"/>
                <a:cs typeface="Arial" panose="020B0604020202020204" pitchFamily="34" charset="0"/>
              </a:rPr>
              <a:t>Dunnette</a:t>
            </a:r>
            <a:r>
              <a:rPr lang="en-US" sz="2400" dirty="0">
                <a:latin typeface="Arial" panose="020B0604020202020204" pitchFamily="34" charset="0"/>
                <a:cs typeface="Arial" panose="020B0604020202020204" pitchFamily="34" charset="0"/>
              </a:rPr>
              <a:t>, Campbell and </a:t>
            </a:r>
            <a:r>
              <a:rPr lang="en-US" sz="2400" dirty="0" err="1">
                <a:latin typeface="Arial" panose="020B0604020202020204" pitchFamily="34" charset="0"/>
                <a:cs typeface="Arial" panose="020B0604020202020204" pitchFamily="34" charset="0"/>
              </a:rPr>
              <a:t>Hakel</a:t>
            </a:r>
            <a:r>
              <a:rPr lang="en-US" sz="2400" dirty="0">
                <a:latin typeface="Arial" panose="020B0604020202020204" pitchFamily="34" charset="0"/>
                <a:cs typeface="Arial" panose="020B0604020202020204" pitchFamily="34" charset="0"/>
              </a:rPr>
              <a:t>, 2019).</a:t>
            </a:r>
          </a:p>
          <a:p>
            <a:endParaRPr lang="en-US" dirty="0"/>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PESTEL Analysis of the Problem of Job Dissatisfaction </a:t>
            </a:r>
            <a:endParaRPr lang="en-US" sz="36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56022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lgn="ctr">
              <a:buNone/>
            </a:pPr>
            <a:r>
              <a:rPr lang="en-US" sz="2800" b="1" dirty="0">
                <a:latin typeface="Arial" panose="020B0604020202020204" pitchFamily="34" charset="0"/>
                <a:cs typeface="Arial" panose="020B0604020202020204" pitchFamily="34" charset="0"/>
              </a:rPr>
              <a:t>Environmental Factors</a:t>
            </a:r>
          </a:p>
          <a:p>
            <a:pPr marL="109728" indent="0" algn="ctr">
              <a:buNone/>
            </a:pPr>
            <a:endParaRPr lang="en-US" sz="2800"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Employees who work for companies that break laws put in place to curb environmental degradation experience job dissatisfaction (</a:t>
            </a:r>
            <a:r>
              <a:rPr lang="en-US" sz="2400" dirty="0" err="1">
                <a:latin typeface="Arial" panose="020B0604020202020204" pitchFamily="34" charset="0"/>
                <a:cs typeface="Arial" panose="020B0604020202020204" pitchFamily="34" charset="0"/>
              </a:rPr>
              <a:t>Takase</a:t>
            </a:r>
            <a:r>
              <a:rPr lang="en-US" sz="2400" dirty="0">
                <a:latin typeface="Arial" panose="020B0604020202020204" pitchFamily="34" charset="0"/>
                <a:cs typeface="Arial" panose="020B0604020202020204" pitchFamily="34" charset="0"/>
              </a:rPr>
              <a:t>, Maude, and Manias, 2005).</a:t>
            </a:r>
          </a:p>
          <a:p>
            <a:r>
              <a:rPr lang="en-US" sz="2400" dirty="0">
                <a:latin typeface="Arial" panose="020B0604020202020204" pitchFamily="34" charset="0"/>
                <a:cs typeface="Arial" panose="020B0604020202020204" pitchFamily="34" charset="0"/>
              </a:rPr>
              <a:t>Companies have to restrict their employees’ freedom to meet the environmental requirements thus job dissatisfaction.  </a:t>
            </a:r>
          </a:p>
          <a:p>
            <a:pPr marL="109728" indent="0">
              <a:buNone/>
            </a:pPr>
            <a:endParaRPr lang="en-US" b="1" dirty="0"/>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PESTEL Analysis of the Problem of Job Dissatisfaction </a:t>
            </a:r>
            <a:endParaRPr lang="en-US" sz="36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909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109728" indent="0" algn="ctr">
              <a:buNone/>
            </a:pPr>
            <a:r>
              <a:rPr lang="en-US" sz="2800" b="1" dirty="0">
                <a:latin typeface="Arial" panose="020B0604020202020204" pitchFamily="34" charset="0"/>
                <a:cs typeface="Arial" panose="020B0604020202020204" pitchFamily="34" charset="0"/>
              </a:rPr>
              <a:t>Legal Factors</a:t>
            </a:r>
          </a:p>
          <a:p>
            <a:pPr marL="109728" indent="0" algn="ctr">
              <a:buNone/>
            </a:pPr>
            <a:endParaRPr lang="en-US" sz="2800" b="1"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Laws that govern the employment industry cause organizations to adjust their modes of operation, which leads to changes in routine for employees thus job dissatisfaction (</a:t>
            </a:r>
            <a:r>
              <a:rPr lang="en-US" sz="2400" dirty="0" err="1">
                <a:latin typeface="Arial" panose="020B0604020202020204" pitchFamily="34" charset="0"/>
                <a:cs typeface="Arial" panose="020B0604020202020204" pitchFamily="34" charset="0"/>
              </a:rPr>
              <a:t>Deakin</a:t>
            </a:r>
            <a:r>
              <a:rPr lang="en-US" sz="2400" dirty="0">
                <a:latin typeface="Arial" panose="020B0604020202020204" pitchFamily="34" charset="0"/>
                <a:cs typeface="Arial" panose="020B0604020202020204" pitchFamily="34" charset="0"/>
              </a:rPr>
              <a:t>, 2016). </a:t>
            </a:r>
          </a:p>
        </p:txBody>
      </p:sp>
      <p:sp>
        <p:nvSpPr>
          <p:cNvPr id="2" name="Title 1"/>
          <p:cNvSpPr>
            <a:spLocks noGrp="1"/>
          </p:cNvSpPr>
          <p:nvPr>
            <p:ph type="title"/>
          </p:nvPr>
        </p:nvSpPr>
        <p:spPr/>
        <p:txBody>
          <a:bodyPr>
            <a:noAutofit/>
          </a:bodyPr>
          <a:lstStyle/>
          <a:p>
            <a:pPr algn="ctr"/>
            <a:r>
              <a:rPr lang="en-US" sz="3600" b="1" u="sng" dirty="0">
                <a:latin typeface="Arial" panose="020B0604020202020204" pitchFamily="34" charset="0"/>
                <a:cs typeface="Arial" panose="020B0604020202020204" pitchFamily="34" charset="0"/>
              </a:rPr>
              <a:t>PESTEL Analysis of the Problem of Job Dissatisfaction </a:t>
            </a:r>
            <a:endParaRPr lang="en-US" sz="36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31343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US" sz="2400" dirty="0">
                <a:latin typeface="Arial" panose="020B0604020202020204" pitchFamily="34" charset="0"/>
                <a:cs typeface="Arial" panose="020B0604020202020204" pitchFamily="34" charset="0"/>
              </a:rPr>
              <a:t>Job dissatisfaction is a problem that can have multiple solutions. According to Lee (2017), the following two solutions stand the best chance of eradicating most of the causes of job dissatisfaction:</a:t>
            </a:r>
          </a:p>
          <a:p>
            <a:r>
              <a:rPr lang="en-US" sz="2400" dirty="0">
                <a:latin typeface="Arial" panose="020B0604020202020204" pitchFamily="34" charset="0"/>
                <a:cs typeface="Arial" panose="020B0604020202020204" pitchFamily="34" charset="0"/>
              </a:rPr>
              <a:t>Government intervention</a:t>
            </a:r>
          </a:p>
          <a:p>
            <a:r>
              <a:rPr lang="en-US" sz="2400" dirty="0">
                <a:latin typeface="Arial" panose="020B0604020202020204" pitchFamily="34" charset="0"/>
                <a:cs typeface="Arial" panose="020B0604020202020204" pitchFamily="34" charset="0"/>
              </a:rPr>
              <a:t>Improving human resource management.</a:t>
            </a:r>
          </a:p>
          <a:p>
            <a:endParaRPr lang="en-US" dirty="0"/>
          </a:p>
          <a:p>
            <a:endParaRPr lang="en-US" dirty="0"/>
          </a:p>
        </p:txBody>
      </p:sp>
      <p:sp>
        <p:nvSpPr>
          <p:cNvPr id="2" name="Title 1"/>
          <p:cNvSpPr>
            <a:spLocks noGrp="1"/>
          </p:cNvSpPr>
          <p:nvPr>
            <p:ph type="title"/>
          </p:nvPr>
        </p:nvSpPr>
        <p:spPr/>
        <p:txBody>
          <a:bodyPr>
            <a:normAutofit/>
          </a:bodyPr>
          <a:lstStyle/>
          <a:p>
            <a:pPr algn="ctr"/>
            <a:r>
              <a:rPr lang="en-US" sz="3600" b="1" u="sng" dirty="0">
                <a:latin typeface="Arial" panose="020B0604020202020204" pitchFamily="34" charset="0"/>
                <a:cs typeface="Arial" panose="020B0604020202020204" pitchFamily="34" charset="0"/>
              </a:rPr>
              <a:t>Alternative Solutions</a:t>
            </a:r>
          </a:p>
        </p:txBody>
      </p:sp>
    </p:spTree>
    <p:extLst>
      <p:ext uri="{BB962C8B-B14F-4D97-AF65-F5344CB8AC3E}">
        <p14:creationId xmlns:p14="http://schemas.microsoft.com/office/powerpoint/2010/main" val="3206573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The solution of government intervention can be justified by the fact that it is the UK’s government interest to have a workforce that is motivated and interested in the work they do on a daily basis. A workforce riddled with job dissatisfaction is detrimental to the economy and the wellbeing of the country. In this solution, the government can legislate the causes of job dissatisfaction out of existence. Such causes can include underpayment, long working hours and work-life balance. However, the solution has a major limitation of failing to take care of the causes of job dissatisfaction that cannot be eliminated through legislation. </a:t>
            </a:r>
          </a:p>
        </p:txBody>
      </p:sp>
      <p:sp>
        <p:nvSpPr>
          <p:cNvPr id="2" name="Title 1"/>
          <p:cNvSpPr>
            <a:spLocks noGrp="1"/>
          </p:cNvSpPr>
          <p:nvPr>
            <p:ph type="title"/>
          </p:nvPr>
        </p:nvSpPr>
        <p:spPr/>
        <p:txBody>
          <a:bodyPr>
            <a:normAutofit/>
          </a:bodyPr>
          <a:lstStyle/>
          <a:p>
            <a:pPr algn="ctr"/>
            <a:r>
              <a:rPr lang="en-US" sz="3600" u="sng" dirty="0">
                <a:latin typeface="Arial" panose="020B0604020202020204" pitchFamily="34" charset="0"/>
                <a:cs typeface="Arial" panose="020B0604020202020204" pitchFamily="34" charset="0"/>
              </a:rPr>
              <a:t>Evaluation of Alternative Solutions</a:t>
            </a:r>
          </a:p>
        </p:txBody>
      </p:sp>
    </p:spTree>
    <p:extLst>
      <p:ext uri="{BB962C8B-B14F-4D97-AF65-F5344CB8AC3E}">
        <p14:creationId xmlns:p14="http://schemas.microsoft.com/office/powerpoint/2010/main" val="7292531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In the second solution, organizations should engage in improved human resource management as a means of tackling the problem. This solution has the main advantage of tailoring the solutions to the specific needs of the employees as they have a firsthand knowledge of the issues that cause them job dissatisfaction. Additionally, the solution has the advantage of room for monitoring its performance. This is because human resource managers at organizations have access to the employees and can, therefore, monitor their progress as far as job satisfaction is concerned.   </a:t>
            </a:r>
          </a:p>
        </p:txBody>
      </p:sp>
      <p:sp>
        <p:nvSpPr>
          <p:cNvPr id="2" name="Title 1"/>
          <p:cNvSpPr>
            <a:spLocks noGrp="1"/>
          </p:cNvSpPr>
          <p:nvPr>
            <p:ph type="title"/>
          </p:nvPr>
        </p:nvSpPr>
        <p:spPr/>
        <p:txBody>
          <a:bodyPr>
            <a:normAutofit/>
          </a:bodyPr>
          <a:lstStyle/>
          <a:p>
            <a:pPr algn="ctr"/>
            <a:r>
              <a:rPr lang="en-US" sz="3600" u="sng" dirty="0">
                <a:latin typeface="Arial" panose="020B0604020202020204" pitchFamily="34" charset="0"/>
                <a:cs typeface="Arial" panose="020B0604020202020204" pitchFamily="34" charset="0"/>
              </a:rPr>
              <a:t>Evaluation of Alternative Solutions</a:t>
            </a:r>
          </a:p>
        </p:txBody>
      </p:sp>
    </p:spTree>
    <p:extLst>
      <p:ext uri="{BB962C8B-B14F-4D97-AF65-F5344CB8AC3E}">
        <p14:creationId xmlns:p14="http://schemas.microsoft.com/office/powerpoint/2010/main" val="230754657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02110"/>
            <a:ext cx="8229600" cy="4525963"/>
          </a:xfrm>
        </p:spPr>
        <p:txBody>
          <a:bodyPr>
            <a:normAutofit/>
          </a:bodyPr>
          <a:lstStyle/>
          <a:p>
            <a:r>
              <a:rPr lang="en-US" sz="2400" dirty="0">
                <a:latin typeface="Arial" panose="020B0604020202020204" pitchFamily="34" charset="0"/>
                <a:cs typeface="Arial" panose="020B0604020202020204" pitchFamily="34" charset="0"/>
              </a:rPr>
              <a:t>Of the two solutions proposed in the previous two slides, improved human resource management presents the better option. The solution beats that of government intervention mainly because of the fact that government intervention is severely limited in its ability to eliminate the causes of job dissatisfaction that cannot be legislated out of existence. On the other hand, the solution of improved human resource management promises the elimination of all possible causes of job dissatisfaction.  </a:t>
            </a:r>
          </a:p>
        </p:txBody>
      </p:sp>
      <p:sp>
        <p:nvSpPr>
          <p:cNvPr id="2" name="Title 1"/>
          <p:cNvSpPr>
            <a:spLocks noGrp="1"/>
          </p:cNvSpPr>
          <p:nvPr>
            <p:ph type="title"/>
          </p:nvPr>
        </p:nvSpPr>
        <p:spPr/>
        <p:txBody>
          <a:bodyPr>
            <a:normAutofit/>
          </a:bodyPr>
          <a:lstStyle/>
          <a:p>
            <a:pPr algn="ctr"/>
            <a:r>
              <a:rPr lang="en-US" sz="3600" b="1" u="sng" dirty="0">
                <a:latin typeface="Arial" panose="020B0604020202020204" pitchFamily="34" charset="0"/>
                <a:cs typeface="Arial" panose="020B0604020202020204" pitchFamily="34" charset="0"/>
              </a:rPr>
              <a:t>Chosen Solution</a:t>
            </a:r>
          </a:p>
        </p:txBody>
      </p:sp>
    </p:spTree>
    <p:extLst>
      <p:ext uri="{BB962C8B-B14F-4D97-AF65-F5344CB8AC3E}">
        <p14:creationId xmlns:p14="http://schemas.microsoft.com/office/powerpoint/2010/main" val="35329012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70000" lnSpcReduction="20000"/>
          </a:bodyPr>
          <a:lstStyle/>
          <a:p>
            <a:r>
              <a:rPr lang="en-US" sz="2900" dirty="0">
                <a:latin typeface="Arial" panose="020B0604020202020204" pitchFamily="34" charset="0"/>
                <a:cs typeface="Arial" panose="020B0604020202020204" pitchFamily="34" charset="0"/>
              </a:rPr>
              <a:t>Lee, T.W., 2017. How job dissatisfaction leads to employee turnover. </a:t>
            </a:r>
            <a:r>
              <a:rPr lang="en-US" sz="2900" i="1" dirty="0">
                <a:latin typeface="Arial" panose="020B0604020202020204" pitchFamily="34" charset="0"/>
                <a:cs typeface="Arial" panose="020B0604020202020204" pitchFamily="34" charset="0"/>
              </a:rPr>
              <a:t>Journal of Business and psychology</a:t>
            </a:r>
            <a:r>
              <a:rPr lang="en-US" sz="2900" dirty="0">
                <a:latin typeface="Arial" panose="020B0604020202020204" pitchFamily="34" charset="0"/>
                <a:cs typeface="Arial" panose="020B0604020202020204" pitchFamily="34" charset="0"/>
              </a:rPr>
              <a:t>, </a:t>
            </a:r>
            <a:r>
              <a:rPr lang="en-US" sz="2900" i="1" dirty="0">
                <a:latin typeface="Arial" panose="020B0604020202020204" pitchFamily="34" charset="0"/>
                <a:cs typeface="Arial" panose="020B0604020202020204" pitchFamily="34" charset="0"/>
              </a:rPr>
              <a:t>2</a:t>
            </a:r>
            <a:r>
              <a:rPr lang="en-US" sz="2900" dirty="0">
                <a:latin typeface="Arial" panose="020B0604020202020204" pitchFamily="34" charset="0"/>
                <a:cs typeface="Arial" panose="020B0604020202020204" pitchFamily="34" charset="0"/>
              </a:rPr>
              <a:t>(3), pp.263-271.</a:t>
            </a:r>
          </a:p>
          <a:p>
            <a:r>
              <a:rPr lang="en-US" sz="2900" b="0" i="0" dirty="0" err="1">
                <a:solidFill>
                  <a:srgbClr val="222222"/>
                </a:solidFill>
                <a:effectLst/>
                <a:latin typeface="Arial" panose="020B0604020202020204" pitchFamily="34" charset="0"/>
                <a:cs typeface="Arial" panose="020B0604020202020204" pitchFamily="34" charset="0"/>
              </a:rPr>
              <a:t>Henne</a:t>
            </a:r>
            <a:r>
              <a:rPr lang="en-US" sz="2900" b="0" i="0" dirty="0">
                <a:solidFill>
                  <a:srgbClr val="222222"/>
                </a:solidFill>
                <a:effectLst/>
                <a:latin typeface="Arial" panose="020B0604020202020204" pitchFamily="34" charset="0"/>
                <a:cs typeface="Arial" panose="020B0604020202020204" pitchFamily="34" charset="0"/>
              </a:rPr>
              <a:t>, D. and Locke, E.A., 2017. Job dissatisfaction: What are the consequences?. </a:t>
            </a:r>
            <a:r>
              <a:rPr lang="en-US" sz="2900" b="0" i="1" dirty="0">
                <a:solidFill>
                  <a:srgbClr val="222222"/>
                </a:solidFill>
                <a:effectLst/>
                <a:latin typeface="Arial" panose="020B0604020202020204" pitchFamily="34" charset="0"/>
                <a:cs typeface="Arial" panose="020B0604020202020204" pitchFamily="34" charset="0"/>
              </a:rPr>
              <a:t>International Journal of Psychology</a:t>
            </a:r>
            <a:r>
              <a:rPr lang="en-US" sz="2900" b="0" i="0" dirty="0">
                <a:solidFill>
                  <a:srgbClr val="222222"/>
                </a:solidFill>
                <a:effectLst/>
                <a:latin typeface="Arial" panose="020B0604020202020204" pitchFamily="34" charset="0"/>
                <a:cs typeface="Arial" panose="020B0604020202020204" pitchFamily="34" charset="0"/>
              </a:rPr>
              <a:t>, </a:t>
            </a:r>
            <a:r>
              <a:rPr lang="en-US" sz="2900" b="0" i="1" dirty="0">
                <a:solidFill>
                  <a:srgbClr val="222222"/>
                </a:solidFill>
                <a:effectLst/>
                <a:latin typeface="Arial" panose="020B0604020202020204" pitchFamily="34" charset="0"/>
                <a:cs typeface="Arial" panose="020B0604020202020204" pitchFamily="34" charset="0"/>
              </a:rPr>
              <a:t>20</a:t>
            </a:r>
            <a:r>
              <a:rPr lang="en-US" sz="2900" b="0" i="0" dirty="0">
                <a:solidFill>
                  <a:srgbClr val="222222"/>
                </a:solidFill>
                <a:effectLst/>
                <a:latin typeface="Arial" panose="020B0604020202020204" pitchFamily="34" charset="0"/>
                <a:cs typeface="Arial" panose="020B0604020202020204" pitchFamily="34" charset="0"/>
              </a:rPr>
              <a:t>(2), pp.221-240.</a:t>
            </a:r>
          </a:p>
          <a:p>
            <a:r>
              <a:rPr lang="en-US" sz="2900" dirty="0" err="1">
                <a:latin typeface="Arial" panose="020B0604020202020204" pitchFamily="34" charset="0"/>
                <a:cs typeface="Arial" panose="020B0604020202020204" pitchFamily="34" charset="0"/>
              </a:rPr>
              <a:t>Shaikh</a:t>
            </a:r>
            <a:r>
              <a:rPr lang="en-US" sz="2900" dirty="0">
                <a:latin typeface="Arial" panose="020B0604020202020204" pitchFamily="34" charset="0"/>
                <a:cs typeface="Arial" panose="020B0604020202020204" pitchFamily="34" charset="0"/>
              </a:rPr>
              <a:t>, S.H., </a:t>
            </a:r>
            <a:r>
              <a:rPr lang="en-US" sz="2900" dirty="0" err="1">
                <a:latin typeface="Arial" panose="020B0604020202020204" pitchFamily="34" charset="0"/>
                <a:cs typeface="Arial" panose="020B0604020202020204" pitchFamily="34" charset="0"/>
              </a:rPr>
              <a:t>Shaikh</a:t>
            </a:r>
            <a:r>
              <a:rPr lang="en-US" sz="2900" dirty="0">
                <a:latin typeface="Arial" panose="020B0604020202020204" pitchFamily="34" charset="0"/>
                <a:cs typeface="Arial" panose="020B0604020202020204" pitchFamily="34" charset="0"/>
              </a:rPr>
              <a:t>, H. and </a:t>
            </a:r>
            <a:r>
              <a:rPr lang="en-US" sz="2900" dirty="0" err="1">
                <a:latin typeface="Arial" panose="020B0604020202020204" pitchFamily="34" charset="0"/>
                <a:cs typeface="Arial" panose="020B0604020202020204" pitchFamily="34" charset="0"/>
              </a:rPr>
              <a:t>Shaikh</a:t>
            </a:r>
            <a:r>
              <a:rPr lang="en-US" sz="2900" dirty="0">
                <a:latin typeface="Arial" panose="020B0604020202020204" pitchFamily="34" charset="0"/>
                <a:cs typeface="Arial" panose="020B0604020202020204" pitchFamily="34" charset="0"/>
              </a:rPr>
              <a:t>, S., 2019. The impact of job satisfaction and job dissatisfaction on Herzberg theory: A case study of </a:t>
            </a:r>
            <a:r>
              <a:rPr lang="en-US" sz="2900" dirty="0" err="1">
                <a:latin typeface="Arial" panose="020B0604020202020204" pitchFamily="34" charset="0"/>
                <a:cs typeface="Arial" panose="020B0604020202020204" pitchFamily="34" charset="0"/>
              </a:rPr>
              <a:t>Meezan</a:t>
            </a:r>
            <a:r>
              <a:rPr lang="en-US" sz="2900" dirty="0">
                <a:latin typeface="Arial" panose="020B0604020202020204" pitchFamily="34" charset="0"/>
                <a:cs typeface="Arial" panose="020B0604020202020204" pitchFamily="34" charset="0"/>
              </a:rPr>
              <a:t> Bank Limited and National Bank Limited. </a:t>
            </a:r>
            <a:r>
              <a:rPr lang="en-US" sz="2900" i="1" dirty="0">
                <a:latin typeface="Arial" panose="020B0604020202020204" pitchFamily="34" charset="0"/>
                <a:cs typeface="Arial" panose="020B0604020202020204" pitchFamily="34" charset="0"/>
              </a:rPr>
              <a:t>International Journal of Business and Social Science</a:t>
            </a:r>
            <a:r>
              <a:rPr lang="en-US" sz="2900" dirty="0">
                <a:latin typeface="Arial" panose="020B0604020202020204" pitchFamily="34" charset="0"/>
                <a:cs typeface="Arial" panose="020B0604020202020204" pitchFamily="34" charset="0"/>
              </a:rPr>
              <a:t>, </a:t>
            </a:r>
            <a:r>
              <a:rPr lang="en-US" sz="2900" i="1" dirty="0">
                <a:latin typeface="Arial" panose="020B0604020202020204" pitchFamily="34" charset="0"/>
                <a:cs typeface="Arial" panose="020B0604020202020204" pitchFamily="34" charset="0"/>
              </a:rPr>
              <a:t>10</a:t>
            </a:r>
            <a:r>
              <a:rPr lang="en-US" sz="2900" dirty="0">
                <a:latin typeface="Arial" panose="020B0604020202020204" pitchFamily="34" charset="0"/>
                <a:cs typeface="Arial" panose="020B0604020202020204" pitchFamily="34" charset="0"/>
              </a:rPr>
              <a:t>(6), pp.143-147.</a:t>
            </a:r>
          </a:p>
          <a:p>
            <a:r>
              <a:rPr lang="en-US" sz="2900" dirty="0">
                <a:latin typeface="Arial" panose="020B0604020202020204" pitchFamily="34" charset="0"/>
                <a:cs typeface="Arial" panose="020B0604020202020204" pitchFamily="34" charset="0"/>
              </a:rPr>
              <a:t> Hill, M.D., 2006. A theoretical analysis of faculty job satisfaction/dissatisfaction. </a:t>
            </a:r>
            <a:r>
              <a:rPr lang="en-US" sz="2900" i="1" dirty="0">
                <a:latin typeface="Arial" panose="020B0604020202020204" pitchFamily="34" charset="0"/>
                <a:cs typeface="Arial" panose="020B0604020202020204" pitchFamily="34" charset="0"/>
              </a:rPr>
              <a:t>Educational Research Quarterly</a:t>
            </a:r>
            <a:r>
              <a:rPr lang="en-US" sz="2900" dirty="0">
                <a:latin typeface="Arial" panose="020B0604020202020204" pitchFamily="34" charset="0"/>
                <a:cs typeface="Arial" panose="020B0604020202020204" pitchFamily="34" charset="0"/>
              </a:rPr>
              <a:t>.</a:t>
            </a:r>
          </a:p>
          <a:p>
            <a:r>
              <a:rPr lang="en-US" sz="2900" dirty="0">
                <a:latin typeface="Arial" panose="020B0604020202020204" pitchFamily="34" charset="0"/>
                <a:cs typeface="Arial" panose="020B0604020202020204" pitchFamily="34" charset="0"/>
              </a:rPr>
              <a:t>Burris, V., 2013. The social and political consequences of overeducation. </a:t>
            </a:r>
            <a:r>
              <a:rPr lang="en-US" sz="2900" i="1" dirty="0">
                <a:latin typeface="Arial" panose="020B0604020202020204" pitchFamily="34" charset="0"/>
                <a:cs typeface="Arial" panose="020B0604020202020204" pitchFamily="34" charset="0"/>
              </a:rPr>
              <a:t>American Sociological Review</a:t>
            </a:r>
            <a:r>
              <a:rPr lang="en-US" sz="2900" dirty="0">
                <a:latin typeface="Arial" panose="020B0604020202020204" pitchFamily="34" charset="0"/>
                <a:cs typeface="Arial" panose="020B0604020202020204" pitchFamily="34" charset="0"/>
              </a:rPr>
              <a:t>, pp.454-467.</a:t>
            </a:r>
          </a:p>
          <a:p>
            <a:r>
              <a:rPr lang="en-US" sz="2900" dirty="0">
                <a:latin typeface="Arial" panose="020B0604020202020204" pitchFamily="34" charset="0"/>
                <a:cs typeface="Arial" panose="020B0604020202020204" pitchFamily="34" charset="0"/>
              </a:rPr>
              <a:t>Siemens, L., 2018. Motivation in a global economy: Lessons from Herzberg. </a:t>
            </a:r>
            <a:r>
              <a:rPr lang="en-US" sz="2900" i="1" dirty="0">
                <a:latin typeface="Arial" panose="020B0604020202020204" pitchFamily="34" charset="0"/>
                <a:cs typeface="Arial" panose="020B0604020202020204" pitchFamily="34" charset="0"/>
              </a:rPr>
              <a:t>Canadian Public Administration</a:t>
            </a:r>
            <a:r>
              <a:rPr lang="en-US" sz="2900" dirty="0">
                <a:latin typeface="Arial" panose="020B0604020202020204" pitchFamily="34" charset="0"/>
                <a:cs typeface="Arial" panose="020B0604020202020204" pitchFamily="34" charset="0"/>
              </a:rPr>
              <a:t>, </a:t>
            </a:r>
            <a:r>
              <a:rPr lang="en-US" sz="2900" i="1" dirty="0">
                <a:latin typeface="Arial" panose="020B0604020202020204" pitchFamily="34" charset="0"/>
                <a:cs typeface="Arial" panose="020B0604020202020204" pitchFamily="34" charset="0"/>
              </a:rPr>
              <a:t>48</a:t>
            </a:r>
            <a:r>
              <a:rPr lang="en-US" sz="2900" dirty="0">
                <a:latin typeface="Arial" panose="020B0604020202020204" pitchFamily="34" charset="0"/>
                <a:cs typeface="Arial" panose="020B0604020202020204" pitchFamily="34" charset="0"/>
              </a:rPr>
              <a:t>(3), pp.413-419.</a:t>
            </a:r>
          </a:p>
          <a:p>
            <a:endParaRPr lang="en-US" dirty="0"/>
          </a:p>
        </p:txBody>
      </p:sp>
      <p:sp>
        <p:nvSpPr>
          <p:cNvPr id="2" name="Title 1"/>
          <p:cNvSpPr>
            <a:spLocks noGrp="1"/>
          </p:cNvSpPr>
          <p:nvPr>
            <p:ph type="title"/>
          </p:nvPr>
        </p:nvSpPr>
        <p:spPr/>
        <p:txBody>
          <a:bodyPr>
            <a:normAutofit/>
          </a:bodyPr>
          <a:lstStyle/>
          <a:p>
            <a:pPr algn="ctr"/>
            <a:r>
              <a:rPr lang="en-US" sz="3600" b="1" u="sng" dirty="0">
                <a:latin typeface="Arial" panose="020B0604020202020204" pitchFamily="34" charset="0"/>
                <a:cs typeface="Arial" panose="020B0604020202020204" pitchFamily="34" charset="0"/>
              </a:rPr>
              <a:t>References</a:t>
            </a:r>
            <a:r>
              <a:rPr lang="en-US" sz="3600" u="sng"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3431870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85000" lnSpcReduction="20000"/>
          </a:bodyPr>
          <a:lstStyle/>
          <a:p>
            <a:r>
              <a:rPr lang="en-US" sz="2800" dirty="0" err="1">
                <a:latin typeface="Arial" panose="020B0604020202020204" pitchFamily="34" charset="0"/>
                <a:cs typeface="Arial" panose="020B0604020202020204" pitchFamily="34" charset="0"/>
              </a:rPr>
              <a:t>Kifle</a:t>
            </a:r>
            <a:r>
              <a:rPr lang="en-US" sz="2800" dirty="0">
                <a:latin typeface="Arial" panose="020B0604020202020204" pitchFamily="34" charset="0"/>
                <a:cs typeface="Arial" panose="020B0604020202020204" pitchFamily="34" charset="0"/>
              </a:rPr>
              <a:t>, T., </a:t>
            </a:r>
            <a:r>
              <a:rPr lang="en-US" sz="2800" dirty="0" err="1">
                <a:latin typeface="Arial" panose="020B0604020202020204" pitchFamily="34" charset="0"/>
                <a:cs typeface="Arial" panose="020B0604020202020204" pitchFamily="34" charset="0"/>
              </a:rPr>
              <a:t>Kler</a:t>
            </a:r>
            <a:r>
              <a:rPr lang="en-US" sz="2800" dirty="0">
                <a:latin typeface="Arial" panose="020B0604020202020204" pitchFamily="34" charset="0"/>
                <a:cs typeface="Arial" panose="020B0604020202020204" pitchFamily="34" charset="0"/>
              </a:rPr>
              <a:t>, P. and Shankar, S., 2016. Immigrant job satisfaction: The Australian experience. </a:t>
            </a:r>
            <a:r>
              <a:rPr lang="en-US" sz="2800" i="1" dirty="0">
                <a:latin typeface="Arial" panose="020B0604020202020204" pitchFamily="34" charset="0"/>
                <a:cs typeface="Arial" panose="020B0604020202020204" pitchFamily="34" charset="0"/>
              </a:rPr>
              <a:t>International Journal of Manpower</a:t>
            </a:r>
            <a:r>
              <a:rPr lang="en-US" sz="2800" dirty="0">
                <a:latin typeface="Arial" panose="020B0604020202020204" pitchFamily="34" charset="0"/>
                <a:cs typeface="Arial" panose="020B0604020202020204" pitchFamily="34" charset="0"/>
              </a:rPr>
              <a:t>.</a:t>
            </a:r>
          </a:p>
          <a:p>
            <a:r>
              <a:rPr lang="en-US" sz="2800" dirty="0" err="1">
                <a:latin typeface="Arial" panose="020B0604020202020204" pitchFamily="34" charset="0"/>
                <a:cs typeface="Arial" panose="020B0604020202020204" pitchFamily="34" charset="0"/>
              </a:rPr>
              <a:t>Dunnette</a:t>
            </a:r>
            <a:r>
              <a:rPr lang="en-US" sz="2800" dirty="0">
                <a:latin typeface="Arial" panose="020B0604020202020204" pitchFamily="34" charset="0"/>
                <a:cs typeface="Arial" panose="020B0604020202020204" pitchFamily="34" charset="0"/>
              </a:rPr>
              <a:t>, M.D., Campbell, J.P. and </a:t>
            </a:r>
            <a:r>
              <a:rPr lang="en-US" sz="2800" dirty="0" err="1">
                <a:latin typeface="Arial" panose="020B0604020202020204" pitchFamily="34" charset="0"/>
                <a:cs typeface="Arial" panose="020B0604020202020204" pitchFamily="34" charset="0"/>
              </a:rPr>
              <a:t>Hakel</a:t>
            </a:r>
            <a:r>
              <a:rPr lang="en-US" sz="2800" dirty="0">
                <a:latin typeface="Arial" panose="020B0604020202020204" pitchFamily="34" charset="0"/>
                <a:cs typeface="Arial" panose="020B0604020202020204" pitchFamily="34" charset="0"/>
              </a:rPr>
              <a:t>, M.D., 2019. Factors contributing to job satisfaction and job dissatisfaction in six occupational groups. </a:t>
            </a:r>
            <a:r>
              <a:rPr lang="en-US" sz="2800" i="1" dirty="0">
                <a:latin typeface="Arial" panose="020B0604020202020204" pitchFamily="34" charset="0"/>
                <a:cs typeface="Arial" panose="020B0604020202020204" pitchFamily="34" charset="0"/>
              </a:rPr>
              <a:t>Organizational behavior and human performance</a:t>
            </a:r>
            <a:r>
              <a:rPr lang="en-US" sz="2800" dirty="0">
                <a:latin typeface="Arial" panose="020B0604020202020204" pitchFamily="34" charset="0"/>
                <a:cs typeface="Arial" panose="020B0604020202020204" pitchFamily="34" charset="0"/>
              </a:rPr>
              <a:t>, </a:t>
            </a:r>
            <a:r>
              <a:rPr lang="en-US" sz="2800" i="1" dirty="0">
                <a:latin typeface="Arial" panose="020B0604020202020204" pitchFamily="34" charset="0"/>
                <a:cs typeface="Arial" panose="020B0604020202020204" pitchFamily="34" charset="0"/>
              </a:rPr>
              <a:t>2</a:t>
            </a:r>
            <a:r>
              <a:rPr lang="en-US" sz="2800" dirty="0">
                <a:latin typeface="Arial" panose="020B0604020202020204" pitchFamily="34" charset="0"/>
                <a:cs typeface="Arial" panose="020B0604020202020204" pitchFamily="34" charset="0"/>
              </a:rPr>
              <a:t>(2), pp.143-174.</a:t>
            </a:r>
          </a:p>
          <a:p>
            <a:r>
              <a:rPr lang="en-US" sz="2800" dirty="0" err="1">
                <a:latin typeface="Arial" panose="020B0604020202020204" pitchFamily="34" charset="0"/>
                <a:cs typeface="Arial" panose="020B0604020202020204" pitchFamily="34" charset="0"/>
              </a:rPr>
              <a:t>Takase</a:t>
            </a:r>
            <a:r>
              <a:rPr lang="en-US" sz="2800" dirty="0">
                <a:latin typeface="Arial" panose="020B0604020202020204" pitchFamily="34" charset="0"/>
                <a:cs typeface="Arial" panose="020B0604020202020204" pitchFamily="34" charset="0"/>
              </a:rPr>
              <a:t>, M., Maude, P. and Manias, E., 2005. Nurses’ job dissatisfaction and turnover intention: Methodological myths and an alternative approach. </a:t>
            </a:r>
            <a:r>
              <a:rPr lang="en-US" sz="2800" i="1" dirty="0">
                <a:latin typeface="Arial" panose="020B0604020202020204" pitchFamily="34" charset="0"/>
                <a:cs typeface="Arial" panose="020B0604020202020204" pitchFamily="34" charset="0"/>
              </a:rPr>
              <a:t>Nursing &amp; health sciences</a:t>
            </a:r>
            <a:r>
              <a:rPr lang="en-US" sz="2800" dirty="0">
                <a:latin typeface="Arial" panose="020B0604020202020204" pitchFamily="34" charset="0"/>
                <a:cs typeface="Arial" panose="020B0604020202020204" pitchFamily="34" charset="0"/>
              </a:rPr>
              <a:t>, </a:t>
            </a:r>
            <a:r>
              <a:rPr lang="en-US" sz="2800" i="1" dirty="0">
                <a:latin typeface="Arial" panose="020B0604020202020204" pitchFamily="34" charset="0"/>
                <a:cs typeface="Arial" panose="020B0604020202020204" pitchFamily="34" charset="0"/>
              </a:rPr>
              <a:t>7</a:t>
            </a:r>
            <a:r>
              <a:rPr lang="en-US" sz="2800" dirty="0">
                <a:latin typeface="Arial" panose="020B0604020202020204" pitchFamily="34" charset="0"/>
                <a:cs typeface="Arial" panose="020B0604020202020204" pitchFamily="34" charset="0"/>
              </a:rPr>
              <a:t>(3), pp.209-217.</a:t>
            </a:r>
          </a:p>
          <a:p>
            <a:r>
              <a:rPr lang="en-US" sz="2800" dirty="0">
                <a:latin typeface="Arial" panose="020B0604020202020204" pitchFamily="34" charset="0"/>
                <a:cs typeface="Arial" panose="020B0604020202020204" pitchFamily="34" charset="0"/>
              </a:rPr>
              <a:t>Deakin, S., 2016. Labor law and the developing employment relationship in the UK. </a:t>
            </a:r>
            <a:r>
              <a:rPr lang="en-US" sz="2800" i="1" dirty="0">
                <a:latin typeface="Arial" panose="020B0604020202020204" pitchFamily="34" charset="0"/>
                <a:cs typeface="Arial" panose="020B0604020202020204" pitchFamily="34" charset="0"/>
              </a:rPr>
              <a:t>Cambridge Journal of Economics</a:t>
            </a:r>
            <a:r>
              <a:rPr lang="en-US" sz="2800" dirty="0">
                <a:latin typeface="Arial" panose="020B0604020202020204" pitchFamily="34" charset="0"/>
                <a:cs typeface="Arial" panose="020B0604020202020204" pitchFamily="34" charset="0"/>
              </a:rPr>
              <a:t>, </a:t>
            </a:r>
            <a:r>
              <a:rPr lang="en-US" sz="2800" i="1" dirty="0">
                <a:latin typeface="Arial" panose="020B0604020202020204" pitchFamily="34" charset="0"/>
                <a:cs typeface="Arial" panose="020B0604020202020204" pitchFamily="34" charset="0"/>
              </a:rPr>
              <a:t>10</a:t>
            </a:r>
            <a:r>
              <a:rPr lang="en-US" sz="2800" dirty="0">
                <a:latin typeface="Arial" panose="020B0604020202020204" pitchFamily="34" charset="0"/>
                <a:cs typeface="Arial" panose="020B0604020202020204" pitchFamily="34" charset="0"/>
              </a:rPr>
              <a:t>(3), pp.225-246.</a:t>
            </a:r>
          </a:p>
          <a:p>
            <a:endParaRPr lang="en-US" dirty="0"/>
          </a:p>
        </p:txBody>
      </p:sp>
      <p:sp>
        <p:nvSpPr>
          <p:cNvPr id="2" name="Title 1"/>
          <p:cNvSpPr>
            <a:spLocks noGrp="1"/>
          </p:cNvSpPr>
          <p:nvPr>
            <p:ph type="title"/>
          </p:nvPr>
        </p:nvSpPr>
        <p:spPr/>
        <p:txBody>
          <a:bodyPr>
            <a:normAutofit/>
          </a:bodyPr>
          <a:lstStyle/>
          <a:p>
            <a:pPr algn="ctr"/>
            <a:r>
              <a:rPr lang="en-US" sz="3600" b="1" u="sng" dirty="0">
                <a:latin typeface="Arial" panose="020B0604020202020204" pitchFamily="34" charset="0"/>
                <a:cs typeface="Arial" panose="020B0604020202020204" pitchFamily="34" charset="0"/>
              </a:rPr>
              <a:t>References</a:t>
            </a:r>
            <a:endParaRPr lang="en-US" sz="3600"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4487831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1601</TotalTime>
  <Words>1325</Words>
  <Application>Microsoft Office PowerPoint</Application>
  <PresentationFormat>On-screen Show (4:3)</PresentationFormat>
  <Paragraphs>86</Paragraphs>
  <Slides>17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Arial</vt:lpstr>
      <vt:lpstr>Lucida Sans Unicode</vt:lpstr>
      <vt:lpstr>Verdana</vt:lpstr>
      <vt:lpstr>Wingdings</vt:lpstr>
      <vt:lpstr>Wingdings 2</vt:lpstr>
      <vt:lpstr>Wingdings 3</vt:lpstr>
      <vt:lpstr>Concourse</vt:lpstr>
      <vt:lpstr>The Problem of Job Dissatisfaction in the United Kingdom </vt:lpstr>
      <vt:lpstr>Nature of the Problem of Job Dissatisfaction</vt:lpstr>
      <vt:lpstr>Impact of Job Dissatisfaction on Organizations </vt:lpstr>
      <vt:lpstr>Causes of Job Dissatisfaction </vt:lpstr>
      <vt:lpstr>Job Dissatisfaction Root Cause Analysis </vt:lpstr>
      <vt:lpstr>PESTEL Analysis of the Problem of Job Dissatisfaction </vt:lpstr>
      <vt:lpstr>PESTEL Analysis of the Problem of Job Dissatisfaction </vt:lpstr>
      <vt:lpstr>PESTEL Analysis of the Problem of Job Dissatisfaction </vt:lpstr>
      <vt:lpstr>PESTEL Analysis of the Problem of Job Dissatisfaction </vt:lpstr>
      <vt:lpstr>PESTEL Analysis of the Problem of Job Dissatisfaction </vt:lpstr>
      <vt:lpstr>PESTEL Analysis of the Problem of Job Dissatisfaction </vt:lpstr>
      <vt:lpstr>Alternative Solutions</vt:lpstr>
      <vt:lpstr>Evaluation of Alternative Solutions</vt:lpstr>
      <vt:lpstr>Evaluation of Alternative Solutions</vt:lpstr>
      <vt:lpstr>Chosen Solution</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Problem of Job Dissatisfaction in the United Kingdom</dc:title>
  <cp:revision>2</cp:revision>
  <dcterms:created xsi:type="dcterms:W3CDTF">2021-12-08T06:50:35Z</dcterms:created>
  <dcterms:modified xsi:type="dcterms:W3CDTF">2021-12-09T16:36:56Z</dcterms:modified>
</cp:coreProperties>
</file>