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81" r:id="rId2"/>
    <p:sldId id="259" r:id="rId3"/>
    <p:sldId id="260" r:id="rId4"/>
    <p:sldId id="261" r:id="rId5"/>
    <p:sldId id="262" r:id="rId6"/>
    <p:sldId id="272" r:id="rId7"/>
    <p:sldId id="273" r:id="rId8"/>
    <p:sldId id="274" r:id="rId9"/>
    <p:sldId id="275" r:id="rId10"/>
    <p:sldId id="276" r:id="rId11"/>
    <p:sldId id="277" r:id="rId12"/>
    <p:sldId id="278" r:id="rId13"/>
    <p:sldId id="279" r:id="rId14"/>
    <p:sldId id="28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140"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B07712-C4DF-468E-82BE-5C45573E8014}" type="datetimeFigureOut">
              <a:rPr lang="en-GB" smtClean="0"/>
              <a:pPr/>
              <a:t>03/04/2016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1C6C6B-5E38-4423-93E7-79529579FC34}" type="slidenum">
              <a:rPr lang="en-GB" smtClean="0"/>
              <a:pPr/>
              <a:t>‹#›</a:t>
            </a:fld>
            <a:endParaRPr lang="en-GB"/>
          </a:p>
        </p:txBody>
      </p:sp>
    </p:spTree>
    <p:extLst>
      <p:ext uri="{BB962C8B-B14F-4D97-AF65-F5344CB8AC3E}">
        <p14:creationId xmlns:p14="http://schemas.microsoft.com/office/powerpoint/2010/main" xmlns="" val="2137936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Rot="1" noChangeAspect="1" noChangeArrowheads="1" noTextEdit="1"/>
          </p:cNvSpPr>
          <p:nvPr>
            <p:ph type="sldImg"/>
          </p:nvPr>
        </p:nvSpPr>
        <p:spPr>
          <a:ln/>
        </p:spPr>
      </p:sp>
      <p:sp>
        <p:nvSpPr>
          <p:cNvPr id="21506" name="Rectangle 3"/>
          <p:cNvSpPr>
            <a:spLocks noGrp="1" noChangeArrowheads="1"/>
          </p:cNvSpPr>
          <p:nvPr>
            <p:ph type="body" idx="1"/>
          </p:nvPr>
        </p:nvSpPr>
        <p:spPr>
          <a:noFill/>
        </p:spPr>
        <p:txBody>
          <a:bodyPr/>
          <a:lstStyle/>
          <a:p>
            <a:pPr eaLnBrk="1" hangingPunct="1"/>
            <a:r>
              <a:rPr lang="en-GB" smtClean="0"/>
              <a:t>An hypothesis is a specific statement of prediction. It describes in concrete (rather than theoretical) terms what you expect will happen in your study. Not all studies have hypotheses. Sometimes a study is designed to be exploratory (for example in the case of inductive research). There is no formal hypothesis, and perhaps the purpose of the study is to explore some area more thoroughly in order to develop some specific hypothesis or prediction that can be tested in future research. A single study may have one or many hypotheses.</a:t>
            </a:r>
          </a:p>
          <a:p>
            <a:pPr eaLnBrk="1" hangingPunct="1"/>
            <a:r>
              <a:rPr lang="en-GB" smtClean="0"/>
              <a:t>The logic of hypothesis testing is based on these two basic principles: </a:t>
            </a:r>
          </a:p>
          <a:p>
            <a:pPr eaLnBrk="1" hangingPunct="1"/>
            <a:r>
              <a:rPr lang="en-GB" smtClean="0"/>
              <a:t>the formulation of two mutually exclusive hypothesis statements that, together, exhaust all possible outcomes </a:t>
            </a:r>
          </a:p>
          <a:p>
            <a:pPr eaLnBrk="1" hangingPunct="1"/>
            <a:r>
              <a:rPr lang="en-GB" smtClean="0"/>
              <a:t>the testing of these so that one is necessarily accepted and the other rejected </a:t>
            </a:r>
          </a:p>
          <a:p>
            <a:pPr eaLnBrk="1" hangingPunct="1"/>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615569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819982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358813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379570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3243151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1412910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3380985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3802789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3369807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2584189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8D4691-B609-4ED1-A036-730A51C99C72}" type="datetimeFigureOut">
              <a:rPr lang="en-GB" smtClean="0"/>
              <a:pPr/>
              <a:t>03/04/2016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2154624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8D4691-B609-4ED1-A036-730A51C99C72}" type="datetimeFigureOut">
              <a:rPr lang="en-GB" smtClean="0"/>
              <a:pPr/>
              <a:t>03/04/2016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30661B-5AB6-4B18-BE45-967937930465}" type="slidenum">
              <a:rPr lang="en-GB" smtClean="0"/>
              <a:pPr/>
              <a:t>‹#›</a:t>
            </a:fld>
            <a:endParaRPr lang="en-GB"/>
          </a:p>
        </p:txBody>
      </p:sp>
    </p:spTree>
    <p:extLst>
      <p:ext uri="{BB962C8B-B14F-4D97-AF65-F5344CB8AC3E}">
        <p14:creationId xmlns:p14="http://schemas.microsoft.com/office/powerpoint/2010/main" xmlns="" val="458593219"/>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16832"/>
            <a:ext cx="7772400" cy="1470025"/>
          </a:xfrm>
        </p:spPr>
        <p:txBody>
          <a:bodyPr>
            <a:normAutofit fontScale="90000"/>
          </a:bodyPr>
          <a:lstStyle/>
          <a:p>
            <a:r>
              <a:rPr lang="en-GB" dirty="0" smtClean="0"/>
              <a:t>SBPD7001</a:t>
            </a:r>
            <a:br>
              <a:rPr lang="en-GB" dirty="0" smtClean="0"/>
            </a:br>
            <a:r>
              <a:rPr lang="en-GB" dirty="0" smtClean="0"/>
              <a:t>Approaches to Research and Academic Communication</a:t>
            </a:r>
            <a:endParaRPr lang="en-GB" dirty="0"/>
          </a:p>
        </p:txBody>
      </p:sp>
      <p:sp>
        <p:nvSpPr>
          <p:cNvPr id="3" name="Subtitle 2"/>
          <p:cNvSpPr>
            <a:spLocks noGrp="1"/>
          </p:cNvSpPr>
          <p:nvPr>
            <p:ph type="subTitle" idx="1"/>
          </p:nvPr>
        </p:nvSpPr>
        <p:spPr>
          <a:xfrm>
            <a:off x="1371600" y="3886200"/>
            <a:ext cx="6400800" cy="2279104"/>
          </a:xfrm>
        </p:spPr>
        <p:txBody>
          <a:bodyPr>
            <a:normAutofit fontScale="77500" lnSpcReduction="20000"/>
          </a:bodyPr>
          <a:lstStyle/>
          <a:p>
            <a:endParaRPr lang="en-GB" dirty="0"/>
          </a:p>
          <a:p>
            <a:r>
              <a:rPr lang="en-GB" sz="3400" dirty="0" smtClean="0"/>
              <a:t>Developing Research Questions</a:t>
            </a:r>
          </a:p>
          <a:p>
            <a:pPr algn="l"/>
            <a:endParaRPr lang="en-GB" dirty="0" smtClean="0">
              <a:solidFill>
                <a:srgbClr val="FFFF00"/>
              </a:solidFill>
            </a:endParaRPr>
          </a:p>
          <a:p>
            <a:pPr algn="l"/>
            <a:r>
              <a:rPr lang="en-GB" dirty="0" smtClean="0">
                <a:solidFill>
                  <a:srgbClr val="FFFF00"/>
                </a:solidFill>
              </a:rPr>
              <a:t>Relevant </a:t>
            </a:r>
            <a:r>
              <a:rPr lang="en-GB" dirty="0">
                <a:solidFill>
                  <a:srgbClr val="FFFF00"/>
                </a:solidFill>
              </a:rPr>
              <a:t>reading:</a:t>
            </a:r>
            <a:r>
              <a:rPr lang="en-GB" dirty="0"/>
              <a:t> </a:t>
            </a:r>
            <a:endParaRPr lang="en-GB" dirty="0" smtClean="0"/>
          </a:p>
          <a:p>
            <a:pPr algn="l"/>
            <a:r>
              <a:rPr lang="en-GB" dirty="0"/>
              <a:t>Fox, M. et al. 2007. </a:t>
            </a:r>
            <a:r>
              <a:rPr lang="en-GB" i="1" dirty="0"/>
              <a:t>Doing Practitioner Research.</a:t>
            </a:r>
            <a:r>
              <a:rPr lang="en-GB" dirty="0"/>
              <a:t> Chapter </a:t>
            </a:r>
            <a:r>
              <a:rPr lang="en-GB" dirty="0" smtClean="0"/>
              <a:t>1: Framing Research</a:t>
            </a:r>
            <a:r>
              <a:rPr lang="en-GB" dirty="0"/>
              <a:t>.</a:t>
            </a:r>
          </a:p>
          <a:p>
            <a:endParaRPr lang="en-GB" dirty="0"/>
          </a:p>
        </p:txBody>
      </p:sp>
    </p:spTree>
    <p:extLst>
      <p:ext uri="{BB962C8B-B14F-4D97-AF65-F5344CB8AC3E}">
        <p14:creationId xmlns:p14="http://schemas.microsoft.com/office/powerpoint/2010/main" xmlns="" val="513638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normAutofit fontScale="90000"/>
          </a:bodyPr>
          <a:lstStyle/>
          <a:p>
            <a:r>
              <a:rPr lang="en-GB" sz="4000" b="1" smtClean="0"/>
              <a:t>Starting with a research topic. Ask yourself –</a:t>
            </a:r>
            <a:endParaRPr lang="en-GB" sz="4000" smtClean="0"/>
          </a:p>
        </p:txBody>
      </p:sp>
      <p:sp>
        <p:nvSpPr>
          <p:cNvPr id="23554" name="Rectangle 3"/>
          <p:cNvSpPr>
            <a:spLocks noGrp="1" noChangeArrowheads="1"/>
          </p:cNvSpPr>
          <p:nvPr>
            <p:ph type="body" idx="1"/>
          </p:nvPr>
        </p:nvSpPr>
        <p:spPr/>
        <p:txBody>
          <a:bodyPr/>
          <a:lstStyle/>
          <a:p>
            <a:r>
              <a:rPr lang="en-GB" smtClean="0"/>
              <a:t>What are the key texts and authors on the general subject?</a:t>
            </a:r>
          </a:p>
          <a:p>
            <a:r>
              <a:rPr lang="en-GB" smtClean="0"/>
              <a:t>What concepts and theories have been used on the topic?</a:t>
            </a:r>
          </a:p>
          <a:p>
            <a:r>
              <a:rPr lang="en-GB" smtClean="0"/>
              <a:t>What is the history of the topic?</a:t>
            </a:r>
          </a:p>
          <a:p>
            <a:r>
              <a:rPr lang="en-GB" smtClean="0"/>
              <a:t>What kind of arguments are there about the topic?</a:t>
            </a:r>
          </a:p>
          <a:p>
            <a:endParaRPr lang="en-GB" smtClean="0"/>
          </a:p>
        </p:txBody>
      </p:sp>
    </p:spTree>
    <p:extLst>
      <p:ext uri="{BB962C8B-B14F-4D97-AF65-F5344CB8AC3E}">
        <p14:creationId xmlns:p14="http://schemas.microsoft.com/office/powerpoint/2010/main" xmlns="" val="33181277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r>
              <a:rPr lang="en-GB" sz="4000" b="1" smtClean="0"/>
              <a:t>Go on to ask yourself –</a:t>
            </a:r>
            <a:br>
              <a:rPr lang="en-GB" sz="4000" b="1" smtClean="0"/>
            </a:br>
            <a:endParaRPr lang="en-GB" sz="4000" b="1" smtClean="0"/>
          </a:p>
        </p:txBody>
      </p:sp>
      <p:sp>
        <p:nvSpPr>
          <p:cNvPr id="43011" name="Rectangle 3"/>
          <p:cNvSpPr>
            <a:spLocks noGrp="1" noChangeArrowheads="1"/>
          </p:cNvSpPr>
          <p:nvPr>
            <p:ph type="body" idx="1"/>
          </p:nvPr>
        </p:nvSpPr>
        <p:spPr/>
        <p:txBody>
          <a:bodyPr/>
          <a:lstStyle/>
          <a:p>
            <a:r>
              <a:rPr lang="en-GB" smtClean="0"/>
              <a:t>Has anyone else done research on this topic?</a:t>
            </a:r>
          </a:p>
          <a:p>
            <a:r>
              <a:rPr lang="en-GB" smtClean="0"/>
              <a:t>If so, how?</a:t>
            </a:r>
          </a:p>
          <a:p>
            <a:r>
              <a:rPr lang="en-GB" smtClean="0"/>
              <a:t>What research questions did they ask?</a:t>
            </a:r>
          </a:p>
          <a:p>
            <a:r>
              <a:rPr lang="en-GB" smtClean="0"/>
              <a:t>Did they use an hypothesis?</a:t>
            </a:r>
          </a:p>
          <a:p>
            <a:r>
              <a:rPr lang="en-GB" smtClean="0"/>
              <a:t>What methodology and data collection tools did they use?</a:t>
            </a:r>
          </a:p>
          <a:p>
            <a:r>
              <a:rPr lang="en-GB" smtClean="0"/>
              <a:t>What did they find?</a:t>
            </a:r>
          </a:p>
          <a:p>
            <a:endParaRPr lang="en-GB" smtClean="0"/>
          </a:p>
        </p:txBody>
      </p:sp>
    </p:spTree>
    <p:extLst>
      <p:ext uri="{BB962C8B-B14F-4D97-AF65-F5344CB8AC3E}">
        <p14:creationId xmlns:p14="http://schemas.microsoft.com/office/powerpoint/2010/main" xmlns="" val="1353788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p:txBody>
          <a:bodyPr/>
          <a:lstStyle/>
          <a:p>
            <a:r>
              <a:rPr lang="en-GB" smtClean="0"/>
              <a:t>Research Questions</a:t>
            </a:r>
          </a:p>
        </p:txBody>
      </p:sp>
      <p:sp>
        <p:nvSpPr>
          <p:cNvPr id="24578" name="Rectangle 3"/>
          <p:cNvSpPr>
            <a:spLocks noGrp="1" noChangeArrowheads="1"/>
          </p:cNvSpPr>
          <p:nvPr>
            <p:ph type="body" idx="1"/>
          </p:nvPr>
        </p:nvSpPr>
        <p:spPr/>
        <p:txBody>
          <a:bodyPr/>
          <a:lstStyle/>
          <a:p>
            <a:r>
              <a:rPr lang="en-GB" smtClean="0"/>
              <a:t>It is not a problem if someone else has already done research on the topic you have in mind.</a:t>
            </a:r>
          </a:p>
          <a:p>
            <a:r>
              <a:rPr lang="en-GB" smtClean="0"/>
              <a:t>Use this as an opportunity to deconstruct this research, to critique it and find ways of developing it in different ways from the original.</a:t>
            </a:r>
          </a:p>
        </p:txBody>
      </p:sp>
    </p:spTree>
    <p:extLst>
      <p:ext uri="{BB962C8B-B14F-4D97-AF65-F5344CB8AC3E}">
        <p14:creationId xmlns:p14="http://schemas.microsoft.com/office/powerpoint/2010/main" xmlns="" val="22265865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p:txBody>
          <a:bodyPr/>
          <a:lstStyle/>
          <a:p>
            <a:r>
              <a:rPr lang="en-GB" sz="4000" b="1" smtClean="0"/>
              <a:t>So good research questions are</a:t>
            </a:r>
            <a:r>
              <a:rPr lang="en-GB" sz="4000" smtClean="0"/>
              <a:t>:</a:t>
            </a:r>
          </a:p>
        </p:txBody>
      </p:sp>
      <p:sp>
        <p:nvSpPr>
          <p:cNvPr id="25602" name="Rectangle 3"/>
          <p:cNvSpPr>
            <a:spLocks noGrp="1" noChangeArrowheads="1"/>
          </p:cNvSpPr>
          <p:nvPr>
            <p:ph type="body" idx="1"/>
          </p:nvPr>
        </p:nvSpPr>
        <p:spPr/>
        <p:txBody>
          <a:bodyPr/>
          <a:lstStyle/>
          <a:p>
            <a:pPr>
              <a:lnSpc>
                <a:spcPct val="90000"/>
              </a:lnSpc>
            </a:pPr>
            <a:r>
              <a:rPr lang="en-GB" sz="2800" smtClean="0"/>
              <a:t>Well grounded in current theoretical and empirical knowledge (i.e. You must know the relevant literature well)</a:t>
            </a:r>
          </a:p>
          <a:p>
            <a:pPr>
              <a:lnSpc>
                <a:spcPct val="90000"/>
              </a:lnSpc>
            </a:pPr>
            <a:r>
              <a:rPr lang="en-GB" sz="2800" smtClean="0"/>
              <a:t>Amenable to the formulation of clear hypotheses (if appropriate to the type of research) and operational definitions</a:t>
            </a:r>
          </a:p>
          <a:p>
            <a:pPr>
              <a:lnSpc>
                <a:spcPct val="90000"/>
              </a:lnSpc>
            </a:pPr>
            <a:r>
              <a:rPr lang="en-GB" sz="2800" smtClean="0"/>
              <a:t>Important in terms of both theory and application</a:t>
            </a:r>
          </a:p>
        </p:txBody>
      </p:sp>
    </p:spTree>
    <p:extLst>
      <p:ext uri="{BB962C8B-B14F-4D97-AF65-F5344CB8AC3E}">
        <p14:creationId xmlns:p14="http://schemas.microsoft.com/office/powerpoint/2010/main" xmlns="" val="33514460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p:txBody>
          <a:bodyPr/>
          <a:lstStyle/>
          <a:p>
            <a:r>
              <a:rPr lang="en-GB" sz="4000" dirty="0" smtClean="0"/>
              <a:t>Evaluating your Research Questions</a:t>
            </a:r>
          </a:p>
        </p:txBody>
      </p:sp>
      <p:sp>
        <p:nvSpPr>
          <p:cNvPr id="38914" name="Rectangle 3"/>
          <p:cNvSpPr>
            <a:spLocks noGrp="1" noChangeArrowheads="1"/>
          </p:cNvSpPr>
          <p:nvPr>
            <p:ph type="body" idx="1"/>
          </p:nvPr>
        </p:nvSpPr>
        <p:spPr/>
        <p:txBody>
          <a:bodyPr/>
          <a:lstStyle/>
          <a:p>
            <a:pPr>
              <a:lnSpc>
                <a:spcPct val="80000"/>
              </a:lnSpc>
            </a:pPr>
            <a:r>
              <a:rPr lang="en-GB" sz="2400" dirty="0" smtClean="0"/>
              <a:t>Does the question deal with a topic or issue that interests me enough to spark my own thoughts and opinions?</a:t>
            </a:r>
          </a:p>
          <a:p>
            <a:pPr>
              <a:lnSpc>
                <a:spcPct val="80000"/>
              </a:lnSpc>
            </a:pPr>
            <a:r>
              <a:rPr lang="en-GB" sz="2400" dirty="0" smtClean="0"/>
              <a:t>Is the question easily and fully researchable?</a:t>
            </a:r>
          </a:p>
          <a:p>
            <a:pPr>
              <a:lnSpc>
                <a:spcPct val="80000"/>
              </a:lnSpc>
            </a:pPr>
            <a:r>
              <a:rPr lang="en-GB" sz="2400" dirty="0" smtClean="0"/>
              <a:t>What type of information do I need to answer the research question?</a:t>
            </a:r>
          </a:p>
          <a:p>
            <a:pPr>
              <a:lnSpc>
                <a:spcPct val="80000"/>
              </a:lnSpc>
            </a:pPr>
            <a:r>
              <a:rPr lang="en-GB" sz="2400" dirty="0" smtClean="0"/>
              <a:t>Is the scope of this information reasonable?</a:t>
            </a:r>
          </a:p>
          <a:p>
            <a:pPr>
              <a:lnSpc>
                <a:spcPct val="80000"/>
              </a:lnSpc>
            </a:pPr>
            <a:r>
              <a:rPr lang="en-GB" sz="2400" dirty="0" smtClean="0"/>
              <a:t>Given the type and scope of the information that I need, is my question too broad, too narrow, or about right?</a:t>
            </a:r>
          </a:p>
          <a:p>
            <a:pPr>
              <a:lnSpc>
                <a:spcPct val="80000"/>
              </a:lnSpc>
            </a:pPr>
            <a:r>
              <a:rPr lang="en-GB" sz="2400" dirty="0" smtClean="0"/>
              <a:t>What sources will have the type of information that I need to answer the research question?</a:t>
            </a:r>
          </a:p>
          <a:p>
            <a:pPr>
              <a:lnSpc>
                <a:spcPct val="80000"/>
              </a:lnSpc>
            </a:pPr>
            <a:r>
              <a:rPr lang="en-GB" sz="2400" dirty="0" smtClean="0"/>
              <a:t>Can I access these sources?</a:t>
            </a:r>
          </a:p>
          <a:p>
            <a:pPr>
              <a:lnSpc>
                <a:spcPct val="80000"/>
              </a:lnSpc>
              <a:buFont typeface="Wingdings" pitchFamily="2" charset="2"/>
              <a:buNone/>
            </a:pPr>
            <a:endParaRPr lang="en-GB" sz="2400" dirty="0" smtClean="0"/>
          </a:p>
        </p:txBody>
      </p:sp>
    </p:spTree>
    <p:extLst>
      <p:ext uri="{BB962C8B-B14F-4D97-AF65-F5344CB8AC3E}">
        <p14:creationId xmlns:p14="http://schemas.microsoft.com/office/powerpoint/2010/main" xmlns="" val="25145113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r>
              <a:rPr lang="en-GB" sz="4000" smtClean="0"/>
              <a:t>Research Questions</a:t>
            </a:r>
          </a:p>
        </p:txBody>
      </p:sp>
      <p:sp>
        <p:nvSpPr>
          <p:cNvPr id="39938" name="Rectangle 3"/>
          <p:cNvSpPr>
            <a:spLocks noGrp="1" noChangeArrowheads="1"/>
          </p:cNvSpPr>
          <p:nvPr>
            <p:ph type="body" idx="1"/>
          </p:nvPr>
        </p:nvSpPr>
        <p:spPr/>
        <p:txBody>
          <a:bodyPr/>
          <a:lstStyle/>
          <a:p>
            <a:pPr>
              <a:lnSpc>
                <a:spcPct val="90000"/>
              </a:lnSpc>
              <a:buFont typeface="Wingdings" pitchFamily="2" charset="2"/>
              <a:buNone/>
            </a:pPr>
            <a:r>
              <a:rPr lang="en-GB" b="1" smtClean="0"/>
              <a:t>Risks –</a:t>
            </a:r>
          </a:p>
          <a:p>
            <a:pPr>
              <a:lnSpc>
                <a:spcPct val="90000"/>
              </a:lnSpc>
            </a:pPr>
            <a:r>
              <a:rPr lang="en-GB" smtClean="0"/>
              <a:t>Choosing a topic in a hurry (with insufficient reading)</a:t>
            </a:r>
          </a:p>
          <a:p>
            <a:pPr>
              <a:lnSpc>
                <a:spcPct val="90000"/>
              </a:lnSpc>
            </a:pPr>
            <a:r>
              <a:rPr lang="en-GB" smtClean="0"/>
              <a:t>Selecting the method before the topic</a:t>
            </a:r>
          </a:p>
          <a:p>
            <a:pPr>
              <a:lnSpc>
                <a:spcPct val="90000"/>
              </a:lnSpc>
            </a:pPr>
            <a:r>
              <a:rPr lang="en-GB" smtClean="0"/>
              <a:t>Procrastinating for months over different topic ideas</a:t>
            </a:r>
          </a:p>
          <a:p>
            <a:pPr>
              <a:lnSpc>
                <a:spcPct val="90000"/>
              </a:lnSpc>
            </a:pPr>
            <a:r>
              <a:rPr lang="en-GB" smtClean="0"/>
              <a:t>Generalising about your topic</a:t>
            </a:r>
          </a:p>
          <a:p>
            <a:pPr>
              <a:lnSpc>
                <a:spcPct val="90000"/>
              </a:lnSpc>
            </a:pPr>
            <a:r>
              <a:rPr lang="en-GB" smtClean="0"/>
              <a:t>Ignoring the basic criteria</a:t>
            </a:r>
          </a:p>
          <a:p>
            <a:pPr>
              <a:lnSpc>
                <a:spcPct val="90000"/>
              </a:lnSpc>
            </a:pPr>
            <a:endParaRPr lang="en-GB" smtClean="0"/>
          </a:p>
        </p:txBody>
      </p:sp>
    </p:spTree>
    <p:extLst>
      <p:ext uri="{BB962C8B-B14F-4D97-AF65-F5344CB8AC3E}">
        <p14:creationId xmlns:p14="http://schemas.microsoft.com/office/powerpoint/2010/main" xmlns="" val="1192575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p:cNvSpPr>
            <a:spLocks noGrp="1" noChangeArrowheads="1"/>
          </p:cNvSpPr>
          <p:nvPr>
            <p:ph type="title"/>
          </p:nvPr>
        </p:nvSpPr>
        <p:spPr/>
        <p:txBody>
          <a:bodyPr/>
          <a:lstStyle/>
          <a:p>
            <a:r>
              <a:rPr lang="en-GB" sz="4000" smtClean="0"/>
              <a:t>Also Consider:</a:t>
            </a:r>
          </a:p>
        </p:txBody>
      </p:sp>
      <p:sp>
        <p:nvSpPr>
          <p:cNvPr id="40962" name="Rectangle 3"/>
          <p:cNvSpPr>
            <a:spLocks noGrp="1" noChangeArrowheads="1"/>
          </p:cNvSpPr>
          <p:nvPr>
            <p:ph type="body" idx="1"/>
          </p:nvPr>
        </p:nvSpPr>
        <p:spPr/>
        <p:txBody>
          <a:bodyPr/>
          <a:lstStyle/>
          <a:p>
            <a:pPr>
              <a:buFont typeface="Wingdings" pitchFamily="2" charset="2"/>
              <a:buNone/>
            </a:pPr>
            <a:endParaRPr lang="en-GB" smtClean="0"/>
          </a:p>
          <a:p>
            <a:r>
              <a:rPr lang="en-GB" smtClean="0"/>
              <a:t>How does your epistemological and ontological position affect the formulation of the research question?</a:t>
            </a:r>
          </a:p>
        </p:txBody>
      </p:sp>
    </p:spTree>
    <p:extLst>
      <p:ext uri="{BB962C8B-B14F-4D97-AF65-F5344CB8AC3E}">
        <p14:creationId xmlns:p14="http://schemas.microsoft.com/office/powerpoint/2010/main" xmlns="" val="16701710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p:txBody>
          <a:bodyPr/>
          <a:lstStyle/>
          <a:p>
            <a:r>
              <a:rPr lang="en-GB" smtClean="0"/>
              <a:t>Research Questions</a:t>
            </a:r>
          </a:p>
        </p:txBody>
      </p:sp>
      <p:sp>
        <p:nvSpPr>
          <p:cNvPr id="16386" name="Rectangle 3"/>
          <p:cNvSpPr>
            <a:spLocks noGrp="1" noChangeArrowheads="1"/>
          </p:cNvSpPr>
          <p:nvPr>
            <p:ph type="body" idx="1"/>
          </p:nvPr>
        </p:nvSpPr>
        <p:spPr/>
        <p:txBody>
          <a:bodyPr/>
          <a:lstStyle/>
          <a:p>
            <a:r>
              <a:rPr lang="en-GB" smtClean="0"/>
              <a:t>The research question provides a CLEAR identification of the purpose of the research.</a:t>
            </a:r>
          </a:p>
          <a:p>
            <a:r>
              <a:rPr lang="en-GB" smtClean="0"/>
              <a:t>Not all researchers agree with pre-specifying research questions. Some feel it is more appropriate to describe aims and objectives.</a:t>
            </a:r>
            <a:endParaRPr lang="en-GB" sz="2400" smtClean="0"/>
          </a:p>
          <a:p>
            <a:pPr>
              <a:buFont typeface="Wingdings" pitchFamily="2" charset="2"/>
              <a:buNone/>
            </a:pPr>
            <a:endParaRPr lang="en-GB" sz="2400" smtClean="0"/>
          </a:p>
        </p:txBody>
      </p:sp>
    </p:spTree>
    <p:extLst>
      <p:ext uri="{BB962C8B-B14F-4D97-AF65-F5344CB8AC3E}">
        <p14:creationId xmlns:p14="http://schemas.microsoft.com/office/powerpoint/2010/main" xmlns="" val="41497288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r>
              <a:rPr lang="en-GB" sz="4000" smtClean="0"/>
              <a:t>Research Questions</a:t>
            </a:r>
          </a:p>
        </p:txBody>
      </p:sp>
      <p:sp>
        <p:nvSpPr>
          <p:cNvPr id="17410" name="Rectangle 3"/>
          <p:cNvSpPr>
            <a:spLocks noGrp="1" noChangeArrowheads="1"/>
          </p:cNvSpPr>
          <p:nvPr>
            <p:ph type="body" idx="1"/>
          </p:nvPr>
        </p:nvSpPr>
        <p:spPr/>
        <p:txBody>
          <a:bodyPr/>
          <a:lstStyle/>
          <a:p>
            <a:pPr>
              <a:lnSpc>
                <a:spcPct val="80000"/>
              </a:lnSpc>
              <a:buFont typeface="Wingdings" pitchFamily="2" charset="2"/>
              <a:buNone/>
            </a:pPr>
            <a:r>
              <a:rPr lang="en-GB" sz="2200" b="1" smtClean="0"/>
              <a:t>To develop a strong research question from your ideas, ask yourself the following questions</a:t>
            </a:r>
            <a:r>
              <a:rPr lang="en-GB" sz="2200" smtClean="0"/>
              <a:t> –</a:t>
            </a:r>
          </a:p>
          <a:p>
            <a:pPr>
              <a:lnSpc>
                <a:spcPct val="80000"/>
              </a:lnSpc>
            </a:pPr>
            <a:r>
              <a:rPr lang="en-GB" sz="2200" smtClean="0"/>
              <a:t>Do I know the field and the literature well?</a:t>
            </a:r>
          </a:p>
          <a:p>
            <a:pPr>
              <a:lnSpc>
                <a:spcPct val="80000"/>
              </a:lnSpc>
            </a:pPr>
            <a:r>
              <a:rPr lang="en-GB" sz="2200" smtClean="0"/>
              <a:t>What are the important research questions in my field?</a:t>
            </a:r>
          </a:p>
          <a:p>
            <a:pPr>
              <a:lnSpc>
                <a:spcPct val="80000"/>
              </a:lnSpc>
            </a:pPr>
            <a:r>
              <a:rPr lang="en-GB" sz="2200" smtClean="0"/>
              <a:t>What areas need further exploration?</a:t>
            </a:r>
          </a:p>
          <a:p>
            <a:pPr>
              <a:lnSpc>
                <a:spcPct val="80000"/>
              </a:lnSpc>
            </a:pPr>
            <a:r>
              <a:rPr lang="en-GB" sz="2200" smtClean="0"/>
              <a:t>Could my study fill a gap? Lead to greater understanding?</a:t>
            </a:r>
          </a:p>
          <a:p>
            <a:pPr>
              <a:lnSpc>
                <a:spcPct val="80000"/>
              </a:lnSpc>
            </a:pPr>
            <a:r>
              <a:rPr lang="en-GB" sz="2200" smtClean="0"/>
              <a:t>Has this study been done before?  If so, is there room for improvement?</a:t>
            </a:r>
          </a:p>
          <a:p>
            <a:pPr>
              <a:lnSpc>
                <a:spcPct val="80000"/>
              </a:lnSpc>
            </a:pPr>
            <a:r>
              <a:rPr lang="en-GB" sz="2200" smtClean="0"/>
              <a:t>Is the timing right for this question to be answered?  Is it a hot topic, or is it becoming obsolete?</a:t>
            </a:r>
          </a:p>
          <a:p>
            <a:pPr>
              <a:lnSpc>
                <a:spcPct val="80000"/>
              </a:lnSpc>
            </a:pPr>
            <a:r>
              <a:rPr lang="en-GB" sz="2200" smtClean="0"/>
              <a:t>Most importantly, will my research have a significant impact on the field of interest?</a:t>
            </a:r>
          </a:p>
        </p:txBody>
      </p:sp>
    </p:spTree>
    <p:extLst>
      <p:ext uri="{BB962C8B-B14F-4D97-AF65-F5344CB8AC3E}">
        <p14:creationId xmlns:p14="http://schemas.microsoft.com/office/powerpoint/2010/main" xmlns="" val="15367677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lstStyle/>
          <a:p>
            <a:r>
              <a:rPr lang="en-GB" sz="4000" smtClean="0"/>
              <a:t>Research Questions</a:t>
            </a:r>
          </a:p>
        </p:txBody>
      </p:sp>
      <p:sp>
        <p:nvSpPr>
          <p:cNvPr id="18434" name="Rectangle 3"/>
          <p:cNvSpPr>
            <a:spLocks noGrp="1" noChangeArrowheads="1"/>
          </p:cNvSpPr>
          <p:nvPr>
            <p:ph type="body" idx="1"/>
          </p:nvPr>
        </p:nvSpPr>
        <p:spPr/>
        <p:txBody>
          <a:bodyPr/>
          <a:lstStyle/>
          <a:p>
            <a:pPr>
              <a:buFont typeface="Wingdings" pitchFamily="2" charset="2"/>
              <a:buNone/>
            </a:pPr>
            <a:r>
              <a:rPr lang="en-GB" b="1" smtClean="0"/>
              <a:t>Strong research question should pass the ‘so what’ test.</a:t>
            </a:r>
          </a:p>
          <a:p>
            <a:r>
              <a:rPr lang="en-GB" smtClean="0"/>
              <a:t>What is the potential impact of the research you are proposing?</a:t>
            </a:r>
          </a:p>
          <a:p>
            <a:r>
              <a:rPr lang="en-GB" smtClean="0"/>
              <a:t>What is the benefit of answering your research question?</a:t>
            </a:r>
          </a:p>
          <a:p>
            <a:r>
              <a:rPr lang="en-GB" smtClean="0"/>
              <a:t>Who will it help?</a:t>
            </a:r>
          </a:p>
          <a:p>
            <a:endParaRPr lang="en-GB" smtClean="0"/>
          </a:p>
        </p:txBody>
      </p:sp>
    </p:spTree>
    <p:extLst>
      <p:ext uri="{BB962C8B-B14F-4D97-AF65-F5344CB8AC3E}">
        <p14:creationId xmlns:p14="http://schemas.microsoft.com/office/powerpoint/2010/main" xmlns="" val="23408423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lstStyle/>
          <a:p>
            <a:r>
              <a:rPr lang="en-GB" sz="4000" smtClean="0"/>
              <a:t>Research Questions</a:t>
            </a:r>
          </a:p>
        </p:txBody>
      </p:sp>
      <p:sp>
        <p:nvSpPr>
          <p:cNvPr id="20482" name="Rectangle 3"/>
          <p:cNvSpPr>
            <a:spLocks noGrp="1" noChangeArrowheads="1"/>
          </p:cNvSpPr>
          <p:nvPr>
            <p:ph type="body" idx="1"/>
          </p:nvPr>
        </p:nvSpPr>
        <p:spPr/>
        <p:txBody>
          <a:bodyPr/>
          <a:lstStyle/>
          <a:p>
            <a:pPr>
              <a:lnSpc>
                <a:spcPct val="80000"/>
              </a:lnSpc>
              <a:buFont typeface="Wingdings" pitchFamily="2" charset="2"/>
              <a:buNone/>
            </a:pPr>
            <a:r>
              <a:rPr lang="en-GB" sz="2800" smtClean="0"/>
              <a:t>	In certain types of research the </a:t>
            </a:r>
            <a:r>
              <a:rPr lang="en-GB" sz="2800" b="1" smtClean="0"/>
              <a:t>research question</a:t>
            </a:r>
            <a:r>
              <a:rPr lang="en-GB" sz="2800" smtClean="0"/>
              <a:t> should easily lead to the development of the </a:t>
            </a:r>
            <a:r>
              <a:rPr lang="en-GB" sz="2800" b="1" smtClean="0"/>
              <a:t>research hypothesis</a:t>
            </a:r>
            <a:r>
              <a:rPr lang="en-GB" sz="2800" smtClean="0"/>
              <a:t> – the predictions that you want to make about the phenomenon that you plan to study.</a:t>
            </a:r>
          </a:p>
          <a:p>
            <a:pPr>
              <a:lnSpc>
                <a:spcPct val="80000"/>
              </a:lnSpc>
              <a:buFont typeface="Wingdings" pitchFamily="2" charset="2"/>
              <a:buNone/>
            </a:pPr>
            <a:endParaRPr lang="en-GB" sz="2800" smtClean="0"/>
          </a:p>
          <a:p>
            <a:pPr>
              <a:lnSpc>
                <a:spcPct val="80000"/>
              </a:lnSpc>
              <a:buFont typeface="Wingdings" pitchFamily="2" charset="2"/>
              <a:buNone/>
            </a:pPr>
            <a:r>
              <a:rPr lang="en-GB" sz="2800" b="1" smtClean="0"/>
              <a:t>Good hypotheses</a:t>
            </a:r>
          </a:p>
          <a:p>
            <a:pPr>
              <a:lnSpc>
                <a:spcPct val="80000"/>
              </a:lnSpc>
            </a:pPr>
            <a:r>
              <a:rPr lang="en-GB" sz="2800" smtClean="0"/>
              <a:t>Give insight into a research question</a:t>
            </a:r>
          </a:p>
          <a:p>
            <a:pPr>
              <a:lnSpc>
                <a:spcPct val="80000"/>
              </a:lnSpc>
            </a:pPr>
            <a:r>
              <a:rPr lang="en-GB" sz="2800" smtClean="0"/>
              <a:t>Are testable and measurable by the proposed experiments</a:t>
            </a:r>
          </a:p>
          <a:p>
            <a:pPr>
              <a:lnSpc>
                <a:spcPct val="80000"/>
              </a:lnSpc>
            </a:pPr>
            <a:r>
              <a:rPr lang="en-GB" sz="2800" smtClean="0"/>
              <a:t>Spring logically from the question</a:t>
            </a:r>
          </a:p>
        </p:txBody>
      </p:sp>
    </p:spTree>
    <p:extLst>
      <p:ext uri="{BB962C8B-B14F-4D97-AF65-F5344CB8AC3E}">
        <p14:creationId xmlns:p14="http://schemas.microsoft.com/office/powerpoint/2010/main" xmlns="" val="1691295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p:txBody>
          <a:bodyPr/>
          <a:lstStyle/>
          <a:p>
            <a:r>
              <a:rPr lang="en-GB" sz="4000" smtClean="0"/>
              <a:t>Research Questions</a:t>
            </a:r>
          </a:p>
        </p:txBody>
      </p:sp>
      <p:sp>
        <p:nvSpPr>
          <p:cNvPr id="22530" name="Rectangle 3"/>
          <p:cNvSpPr>
            <a:spLocks noGrp="1" noChangeArrowheads="1"/>
          </p:cNvSpPr>
          <p:nvPr>
            <p:ph type="body" idx="1"/>
          </p:nvPr>
        </p:nvSpPr>
        <p:spPr/>
        <p:txBody>
          <a:bodyPr/>
          <a:lstStyle/>
          <a:p>
            <a:pPr>
              <a:lnSpc>
                <a:spcPct val="90000"/>
              </a:lnSpc>
              <a:buFont typeface="Wingdings" pitchFamily="2" charset="2"/>
              <a:buNone/>
            </a:pPr>
            <a:r>
              <a:rPr lang="en-GB" sz="2800" dirty="0" smtClean="0"/>
              <a:t>Thus, we can see clear and logical linkages between –</a:t>
            </a:r>
          </a:p>
          <a:p>
            <a:pPr>
              <a:lnSpc>
                <a:spcPct val="90000"/>
              </a:lnSpc>
              <a:buFont typeface="Wingdings" pitchFamily="2" charset="2"/>
              <a:buNone/>
            </a:pPr>
            <a:endParaRPr lang="en-GB" sz="2800" dirty="0" smtClean="0"/>
          </a:p>
          <a:p>
            <a:pPr>
              <a:lnSpc>
                <a:spcPct val="90000"/>
              </a:lnSpc>
            </a:pPr>
            <a:r>
              <a:rPr lang="en-GB" sz="2800" dirty="0" smtClean="0"/>
              <a:t>Research ideas</a:t>
            </a:r>
          </a:p>
          <a:p>
            <a:pPr>
              <a:lnSpc>
                <a:spcPct val="90000"/>
              </a:lnSpc>
            </a:pPr>
            <a:r>
              <a:rPr lang="en-GB" sz="2800" dirty="0" smtClean="0"/>
              <a:t>Research topics</a:t>
            </a:r>
          </a:p>
          <a:p>
            <a:pPr>
              <a:lnSpc>
                <a:spcPct val="90000"/>
              </a:lnSpc>
            </a:pPr>
            <a:r>
              <a:rPr lang="en-GB" sz="2800" dirty="0" smtClean="0"/>
              <a:t>Research questions</a:t>
            </a:r>
          </a:p>
          <a:p>
            <a:pPr>
              <a:lnSpc>
                <a:spcPct val="90000"/>
              </a:lnSpc>
            </a:pPr>
            <a:r>
              <a:rPr lang="en-GB" sz="2800" dirty="0" smtClean="0"/>
              <a:t>Hypotheses</a:t>
            </a:r>
          </a:p>
          <a:p>
            <a:pPr>
              <a:lnSpc>
                <a:spcPct val="90000"/>
              </a:lnSpc>
            </a:pPr>
            <a:r>
              <a:rPr lang="en-GB" sz="2800" dirty="0" smtClean="0"/>
              <a:t>Specific Aims</a:t>
            </a:r>
          </a:p>
          <a:p>
            <a:pPr>
              <a:lnSpc>
                <a:spcPct val="90000"/>
              </a:lnSpc>
            </a:pPr>
            <a:r>
              <a:rPr lang="en-GB" sz="2800" dirty="0" smtClean="0"/>
              <a:t>Long-Term Goals of the Research</a:t>
            </a:r>
          </a:p>
          <a:p>
            <a:pPr>
              <a:lnSpc>
                <a:spcPct val="90000"/>
              </a:lnSpc>
            </a:pPr>
            <a:r>
              <a:rPr lang="en-GB" sz="2800" smtClean="0"/>
              <a:t>Methodology </a:t>
            </a:r>
            <a:endParaRPr lang="en-GB" sz="2800" dirty="0" smtClean="0"/>
          </a:p>
        </p:txBody>
      </p:sp>
    </p:spTree>
    <p:extLst>
      <p:ext uri="{BB962C8B-B14F-4D97-AF65-F5344CB8AC3E}">
        <p14:creationId xmlns:p14="http://schemas.microsoft.com/office/powerpoint/2010/main" xmlns="" val="23624904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Journal Activity:</a:t>
            </a:r>
            <a:br>
              <a:rPr lang="en-GB" dirty="0"/>
            </a:br>
            <a:r>
              <a:rPr lang="en-GB" dirty="0" smtClean="0"/>
              <a:t>Developing Research Questions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Choose a topic that you would like to use for your assignment.</a:t>
            </a:r>
          </a:p>
          <a:p>
            <a:r>
              <a:rPr lang="en-GB" dirty="0" smtClean="0"/>
              <a:t>Write down your preliminary thoughts about possible research questions related to this topic.  Evaluate your ideas using the guidance provided in this lecture. </a:t>
            </a:r>
          </a:p>
          <a:p>
            <a:r>
              <a:rPr lang="en-GB" dirty="0" smtClean="0"/>
              <a:t>How might you revise your questions in light of this evaluation?</a:t>
            </a:r>
          </a:p>
          <a:p>
            <a:r>
              <a:rPr lang="en-GB" dirty="0" smtClean="0"/>
              <a:t>As you carry out your literature review, continue to evaluate and revise your thoughts about possible research questions.</a:t>
            </a:r>
            <a:endParaRPr lang="en-GB" dirty="0"/>
          </a:p>
        </p:txBody>
      </p:sp>
    </p:spTree>
    <p:extLst>
      <p:ext uri="{BB962C8B-B14F-4D97-AF65-F5344CB8AC3E}">
        <p14:creationId xmlns:p14="http://schemas.microsoft.com/office/powerpoint/2010/main" xmlns="" val="15986033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814</Words>
  <Application>Microsoft Office PowerPoint</Application>
  <PresentationFormat>On-screen Show (4:3)</PresentationFormat>
  <Paragraphs>86</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SBPD7001 Approaches to Research and Academic Communication</vt:lpstr>
      <vt:lpstr>Starting with a research topic. Ask yourself –</vt:lpstr>
      <vt:lpstr>Go on to ask yourself – </vt:lpstr>
      <vt:lpstr>Research Questions</vt:lpstr>
      <vt:lpstr>So good research questions are:</vt:lpstr>
      <vt:lpstr>Evaluating your Research Questions</vt:lpstr>
      <vt:lpstr>Research Questions</vt:lpstr>
      <vt:lpstr>Also Consider:</vt:lpstr>
      <vt:lpstr>Research Questions</vt:lpstr>
      <vt:lpstr>Research Questions</vt:lpstr>
      <vt:lpstr>Research Questions</vt:lpstr>
      <vt:lpstr>Research Questions</vt:lpstr>
      <vt:lpstr>Research Questions</vt:lpstr>
      <vt:lpstr>Journal Activity: Developing Research Questions</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Approaches to Research and Academic Communication</dc:title>
  <dc:creator>Rachel Casiday</dc:creator>
  <cp:lastModifiedBy>Windows User</cp:lastModifiedBy>
  <cp:revision>3</cp:revision>
  <dcterms:created xsi:type="dcterms:W3CDTF">2014-04-09T07:00:13Z</dcterms:created>
  <dcterms:modified xsi:type="dcterms:W3CDTF">2016-04-03T12:24:40Z</dcterms:modified>
</cp:coreProperties>
</file>