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66" r:id="rId11"/>
    <p:sldId id="264" r:id="rId12"/>
    <p:sldId id="265" r:id="rId13"/>
    <p:sldId id="268" r:id="rId14"/>
    <p:sldId id="269" r:id="rId15"/>
    <p:sldId id="270"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p:scale>
          <a:sx n="58" d="100"/>
          <a:sy n="58" d="100"/>
        </p:scale>
        <p:origin x="7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03/09/2020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03/09/2020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03/09/2020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03/09/2020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03/09/2020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03/09/2020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03/09/2020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03/09/2020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114651"/>
          </a:xfrm>
        </p:spPr>
        <p:txBody>
          <a:bodyPr/>
          <a:lstStyle/>
          <a:p>
            <a:r>
              <a:rPr lang="en-GB" dirty="0"/>
              <a:t>Social and Ethical Marketing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1542" y="2374900"/>
            <a:ext cx="6008915" cy="4005943"/>
          </a:xfrm>
          <a:prstGeom prst="rect">
            <a:avLst/>
          </a:pr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Welcome back…..</a:t>
            </a:r>
          </a:p>
        </p:txBody>
      </p:sp>
      <p:sp>
        <p:nvSpPr>
          <p:cNvPr id="3" name="Content Placeholder 2"/>
          <p:cNvSpPr>
            <a:spLocks noGrp="1"/>
          </p:cNvSpPr>
          <p:nvPr>
            <p:ph idx="1"/>
          </p:nvPr>
        </p:nvSpPr>
        <p:spPr/>
        <p:txBody>
          <a:bodyPr/>
          <a:lstStyle/>
          <a:p>
            <a:pPr marL="0" indent="0">
              <a:buNone/>
            </a:pPr>
            <a:r>
              <a:rPr lang="en-GB" dirty="0"/>
              <a:t>Social and Ethical Marketing</a:t>
            </a:r>
          </a:p>
          <a:p>
            <a:pPr marL="0" indent="0">
              <a:buNone/>
            </a:pPr>
            <a:endParaRPr lang="en-GB" dirty="0"/>
          </a:p>
          <a:p>
            <a:pPr marL="0" indent="0">
              <a:buNone/>
            </a:pPr>
            <a:r>
              <a:rPr lang="en-GB" dirty="0"/>
              <a:t>Within this module we will be exploring the current activities and trends in Social and Ethical Marketing and considering how marketing frameworks, concepts and techniques can be applied to social problems.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fontScale="70000" lnSpcReduction="20000"/>
          </a:bodyPr>
          <a:lstStyle/>
          <a:p>
            <a:pPr marL="0" indent="0">
              <a:buNone/>
            </a:pPr>
            <a:r>
              <a:rPr lang="en-GB" dirty="0"/>
              <a:t>Learning Outcomes and syllabus</a:t>
            </a:r>
          </a:p>
          <a:p>
            <a:endParaRPr lang="en-GB" dirty="0"/>
          </a:p>
          <a:p>
            <a:pPr marL="0" indent="0">
              <a:buNone/>
            </a:pPr>
            <a:r>
              <a:rPr lang="en-GB" dirty="0"/>
              <a:t>Upon the successful completion of this module, you should be able to demonstrate the ability to:</a:t>
            </a:r>
          </a:p>
          <a:p>
            <a:pPr marL="0" indent="0">
              <a:buNone/>
            </a:pPr>
            <a:r>
              <a:rPr lang="en-GB" dirty="0"/>
              <a:t>1.  assess the development of marketing in creating value in a social context;</a:t>
            </a:r>
          </a:p>
          <a:p>
            <a:pPr marL="0" indent="0">
              <a:buNone/>
            </a:pPr>
            <a:r>
              <a:rPr lang="en-GB" dirty="0"/>
              <a:t>2.  identify relevant stakeholders and assess their impact on the marketing activities of the organisation;</a:t>
            </a:r>
          </a:p>
          <a:p>
            <a:pPr marL="0" indent="0">
              <a:buNone/>
            </a:pPr>
            <a:r>
              <a:rPr lang="en-GB" dirty="0"/>
              <a:t>3.  Critically understand marketing processes, concepts and techniques and their application and use.  Including the role of the marketing mix, the marketing environment and marketing ethics.</a:t>
            </a:r>
          </a:p>
          <a:p>
            <a:endParaRPr lang="en-GB" dirty="0"/>
          </a:p>
          <a:p>
            <a:r>
              <a:rPr lang="en-GB" dirty="0"/>
              <a:t>Indicative topics for this module are:</a:t>
            </a:r>
          </a:p>
          <a:p>
            <a:r>
              <a:rPr lang="en-GB" dirty="0"/>
              <a:t>•The Marketing Concept and Social Marketing</a:t>
            </a:r>
          </a:p>
          <a:p>
            <a:r>
              <a:rPr lang="en-GB" dirty="0"/>
              <a:t>•Marketing Past, Present and Future</a:t>
            </a:r>
          </a:p>
          <a:p>
            <a:r>
              <a:rPr lang="en-GB" dirty="0"/>
              <a:t>•Customers and other Stakeholders</a:t>
            </a:r>
          </a:p>
          <a:p>
            <a:r>
              <a:rPr lang="en-GB" dirty="0"/>
              <a:t>•Marketing Strategy and Planning</a:t>
            </a:r>
          </a:p>
          <a:p>
            <a:r>
              <a:rPr lang="en-GB" dirty="0"/>
              <a:t>•Macro and Micro Environment</a:t>
            </a:r>
          </a:p>
          <a:p>
            <a:r>
              <a:rPr lang="en-GB" dirty="0"/>
              <a:t>•Segmentation, Targeting and Positioning</a:t>
            </a:r>
          </a:p>
          <a:p>
            <a:r>
              <a:rPr lang="en-GB" dirty="0"/>
              <a:t>•The Marketing Mix and 7 P's</a:t>
            </a:r>
          </a:p>
          <a:p>
            <a:r>
              <a:rPr lang="en-GB" dirty="0"/>
              <a:t>•Making Ethical Decisions in Marketing</a:t>
            </a:r>
          </a:p>
          <a:p>
            <a:endParaRPr lang="en-GB" dirty="0"/>
          </a:p>
        </p:txBody>
      </p:sp>
    </p:spTree>
    <p:extLst>
      <p:ext uri="{BB962C8B-B14F-4D97-AF65-F5344CB8AC3E}">
        <p14:creationId xmlns:p14="http://schemas.microsoft.com/office/powerpoint/2010/main" val="3225445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Assignment 1 – 12</a:t>
            </a:r>
            <a:r>
              <a:rPr lang="en-GB" b="1" baseline="30000" dirty="0"/>
              <a:t>th</a:t>
            </a:r>
            <a:r>
              <a:rPr lang="en-GB" b="1" dirty="0"/>
              <a:t> November 2020</a:t>
            </a:r>
          </a:p>
          <a:p>
            <a:pPr marL="0" indent="0">
              <a:buNone/>
            </a:pPr>
            <a:r>
              <a:rPr lang="en-GB" dirty="0"/>
              <a:t>Discuss the relevance of Ethics within Marketing decisions for contemporary business. You should use suitable academic theory and relevant industry examples to support your discussion and analysis.  </a:t>
            </a:r>
          </a:p>
          <a:p>
            <a:pPr marL="0" indent="0">
              <a:buNone/>
            </a:pPr>
            <a:r>
              <a:rPr lang="en-GB" b="1" dirty="0"/>
              <a:t>Assignment 2 – 26</a:t>
            </a:r>
            <a:r>
              <a:rPr lang="en-GB" b="1" baseline="30000" dirty="0"/>
              <a:t>th</a:t>
            </a:r>
            <a:r>
              <a:rPr lang="en-GB" b="1" dirty="0"/>
              <a:t> November 2020</a:t>
            </a:r>
          </a:p>
          <a:p>
            <a:pPr marL="0" indent="0">
              <a:buNone/>
            </a:pPr>
            <a:r>
              <a:rPr lang="en-GB" b="1" dirty="0"/>
              <a:t>For this task you are asked to produce and present a social marketing plan for the a business of your choice.  You should research the Business and identify an area of the Business which will be the subject of the marketing plan.</a:t>
            </a:r>
            <a:endParaRPr lang="en-GB" dirty="0"/>
          </a:p>
          <a:p>
            <a:pPr marL="0" indent="0">
              <a:buNone/>
            </a:pPr>
            <a:r>
              <a:rPr lang="en-GB" b="1" dirty="0"/>
              <a:t>Ensure that you cover the various aspects of the marketing plan including its objective.</a:t>
            </a:r>
            <a:endParaRPr lang="en-GB" dirty="0"/>
          </a:p>
          <a:p>
            <a:pPr marL="0" indent="0">
              <a:buNone/>
            </a:pPr>
            <a:r>
              <a:rPr lang="en-GB" dirty="0"/>
              <a:t>Your presentation should be recorded and the recording sent to the tutor on or before the deadline.  You should also include typed speaker notes detailing your rationale and details of objectives and implementation of your social marketing plan.  Within your work you should discuss a range of theory, drawing from the work discussed within the module as well as your own additional research.</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1574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Marketing?					15mins</a:t>
            </a:r>
          </a:p>
        </p:txBody>
      </p:sp>
      <p:sp>
        <p:nvSpPr>
          <p:cNvPr id="3" name="Content Placeholder 2"/>
          <p:cNvSpPr>
            <a:spLocks noGrp="1"/>
          </p:cNvSpPr>
          <p:nvPr>
            <p:ph idx="1"/>
          </p:nvPr>
        </p:nvSpPr>
        <p:spPr/>
        <p:txBody>
          <a:bodyPr/>
          <a:lstStyle/>
          <a:p>
            <a:pPr marL="0" indent="0">
              <a:buNone/>
            </a:pPr>
            <a:r>
              <a:rPr lang="en-GB" dirty="0"/>
              <a:t>In Groups,</a:t>
            </a:r>
          </a:p>
          <a:p>
            <a:pPr marL="0" indent="0">
              <a:buNone/>
            </a:pPr>
            <a:r>
              <a:rPr lang="en-GB" dirty="0"/>
              <a:t>Consider what Marketing is?  What can and does Marketing do?</a:t>
            </a:r>
          </a:p>
          <a:p>
            <a:pPr marL="0" indent="0">
              <a:buNone/>
            </a:pPr>
            <a:endParaRPr lang="en-GB" dirty="0"/>
          </a:p>
          <a:p>
            <a:pPr marL="0" indent="0">
              <a:buNone/>
            </a:pPr>
            <a:r>
              <a:rPr lang="en-GB" dirty="0"/>
              <a:t> ** Design a definition **</a:t>
            </a:r>
          </a:p>
          <a:p>
            <a:pPr marL="0" indent="0">
              <a:buNone/>
            </a:pPr>
            <a:endParaRPr lang="en-GB" dirty="0"/>
          </a:p>
          <a:p>
            <a:pPr marL="0" indent="0">
              <a:buNone/>
            </a:pPr>
            <a:r>
              <a:rPr lang="en-GB" dirty="0"/>
              <a:t>https://www.youtube.com/watch?v=i1xz5Kv-7VY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815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365125"/>
            <a:ext cx="11223171" cy="1325563"/>
          </a:xfrm>
        </p:spPr>
        <p:txBody>
          <a:bodyPr/>
          <a:lstStyle/>
          <a:p>
            <a:r>
              <a:rPr lang="en-GB" dirty="0"/>
              <a:t>A few definitions</a:t>
            </a:r>
          </a:p>
        </p:txBody>
      </p:sp>
      <p:sp>
        <p:nvSpPr>
          <p:cNvPr id="3" name="Content Placeholder 2"/>
          <p:cNvSpPr>
            <a:spLocks noGrp="1"/>
          </p:cNvSpPr>
          <p:nvPr>
            <p:ph idx="1"/>
          </p:nvPr>
        </p:nvSpPr>
        <p:spPr>
          <a:xfrm>
            <a:off x="130629" y="1469571"/>
            <a:ext cx="11794671" cy="4740049"/>
          </a:xfrm>
        </p:spPr>
        <p:txBody>
          <a:bodyPr>
            <a:normAutofit lnSpcReduction="10000"/>
          </a:bodyPr>
          <a:lstStyle/>
          <a:p>
            <a:pPr marL="0" indent="0">
              <a:buNone/>
            </a:pPr>
            <a:r>
              <a:rPr lang="en-GB" dirty="0"/>
              <a:t>“Marketing is a social and managerial process by which individuals and groups obtain what they want and need through creating and exchanging products and value with others (Kotler </a:t>
            </a:r>
            <a:r>
              <a:rPr lang="en-GB" i="1" dirty="0"/>
              <a:t>et al</a:t>
            </a:r>
            <a:r>
              <a:rPr lang="en-GB" dirty="0"/>
              <a:t>, 1999)”</a:t>
            </a:r>
          </a:p>
          <a:p>
            <a:pPr marL="0" indent="0">
              <a:buNone/>
            </a:pPr>
            <a:r>
              <a:rPr lang="en-GB" dirty="0"/>
              <a:t>“Marketing is the management process responsible for identifying, anticipating and satisfying customers’ requirements profitably”. (CIM)</a:t>
            </a:r>
          </a:p>
          <a:p>
            <a:pPr marL="0" indent="0">
              <a:buNone/>
            </a:pPr>
            <a:r>
              <a:rPr lang="en-GB" dirty="0"/>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dirty="0"/>
          </a:p>
          <a:p>
            <a:pPr marL="0" indent="0">
              <a:buNone/>
            </a:pPr>
            <a:r>
              <a:rPr lang="en-GB" dirty="0"/>
              <a:t>Which one do you prefer and why?</a:t>
            </a:r>
          </a:p>
          <a:p>
            <a:pPr marL="0" indent="0">
              <a:buNone/>
            </a:pPr>
            <a:endParaRPr lang="en-GB" dirty="0"/>
          </a:p>
        </p:txBody>
      </p:sp>
    </p:spTree>
    <p:extLst>
      <p:ext uri="{BB962C8B-B14F-4D97-AF65-F5344CB8AC3E}">
        <p14:creationId xmlns:p14="http://schemas.microsoft.com/office/powerpoint/2010/main" val="216155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you have Marketing Experience?</a:t>
            </a:r>
          </a:p>
        </p:txBody>
      </p:sp>
      <p:sp>
        <p:nvSpPr>
          <p:cNvPr id="3" name="Content Placeholder 2"/>
          <p:cNvSpPr>
            <a:spLocks noGrp="1"/>
          </p:cNvSpPr>
          <p:nvPr>
            <p:ph idx="1"/>
          </p:nvPr>
        </p:nvSpPr>
        <p:spPr/>
        <p:txBody>
          <a:bodyPr>
            <a:normAutofit lnSpcReduction="10000"/>
          </a:bodyPr>
          <a:lstStyle/>
          <a:p>
            <a:pPr marL="0" indent="0">
              <a:buNone/>
            </a:pPr>
            <a:r>
              <a:rPr lang="en-GB" dirty="0"/>
              <a:t>Have you ever used face book to sell an item?</a:t>
            </a:r>
          </a:p>
          <a:p>
            <a:pPr marL="0" indent="0">
              <a:buNone/>
            </a:pPr>
            <a:r>
              <a:rPr lang="en-GB" dirty="0"/>
              <a:t>Have you marketed a club or society?</a:t>
            </a:r>
          </a:p>
          <a:p>
            <a:pPr marL="0" indent="0">
              <a:buNone/>
            </a:pPr>
            <a:endParaRPr lang="en-GB" dirty="0"/>
          </a:p>
          <a:p>
            <a:pPr marL="0" indent="0">
              <a:buNone/>
            </a:pPr>
            <a:r>
              <a:rPr lang="en-GB" dirty="0"/>
              <a:t>In groups, consider and discuss any marketing that you may have been involved in.</a:t>
            </a:r>
          </a:p>
          <a:p>
            <a:pPr marL="0" indent="0">
              <a:buNone/>
            </a:pPr>
            <a:r>
              <a:rPr lang="en-GB" dirty="0"/>
              <a:t>What did you do?</a:t>
            </a:r>
          </a:p>
          <a:p>
            <a:pPr marL="0" indent="0">
              <a:buNone/>
            </a:pPr>
            <a:r>
              <a:rPr lang="en-GB" dirty="0"/>
              <a:t>How did you do it?</a:t>
            </a:r>
          </a:p>
          <a:p>
            <a:pPr marL="0" indent="0">
              <a:buNone/>
            </a:pPr>
            <a:r>
              <a:rPr lang="en-GB" dirty="0"/>
              <a:t>How successful was it?</a:t>
            </a:r>
          </a:p>
          <a:p>
            <a:pPr marL="0" indent="0">
              <a:buNone/>
            </a:pPr>
            <a:r>
              <a:rPr lang="en-GB" dirty="0"/>
              <a:t>We shall then discuss as a class.</a:t>
            </a:r>
          </a:p>
        </p:txBody>
      </p:sp>
    </p:spTree>
    <p:extLst>
      <p:ext uri="{BB962C8B-B14F-4D97-AF65-F5344CB8AC3E}">
        <p14:creationId xmlns:p14="http://schemas.microsoft.com/office/powerpoint/2010/main" val="2932967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Marketing Concept</a:t>
            </a:r>
          </a:p>
        </p:txBody>
      </p:sp>
      <p:sp>
        <p:nvSpPr>
          <p:cNvPr id="3" name="Content Placeholder 2"/>
          <p:cNvSpPr>
            <a:spLocks noGrp="1"/>
          </p:cNvSpPr>
          <p:nvPr>
            <p:ph idx="1"/>
          </p:nvPr>
        </p:nvSpPr>
        <p:spPr>
          <a:xfrm>
            <a:off x="838200" y="1825625"/>
            <a:ext cx="10515600" cy="4722132"/>
          </a:xfrm>
        </p:spPr>
        <p:txBody>
          <a:bodyPr>
            <a:normAutofit lnSpcReduction="10000"/>
          </a:bodyPr>
          <a:lstStyle/>
          <a:p>
            <a:pPr marL="0" indent="0">
              <a:buNone/>
            </a:pPr>
            <a:r>
              <a:rPr lang="en-GB" dirty="0"/>
              <a:t>Created in the 1950’s</a:t>
            </a:r>
          </a:p>
          <a:p>
            <a:pPr marL="0" indent="0">
              <a:buNone/>
            </a:pPr>
            <a:r>
              <a:rPr lang="en-GB" dirty="0"/>
              <a:t>The implementation structure of the Marketing philosophy.</a:t>
            </a:r>
          </a:p>
          <a:p>
            <a:pPr marL="0" indent="0">
              <a:buNone/>
            </a:pPr>
            <a:r>
              <a:rPr lang="en-GB" dirty="0"/>
              <a:t>The Marketing Philosophy includes 4 key areas:</a:t>
            </a:r>
            <a:br>
              <a:rPr lang="en-GB" dirty="0"/>
            </a:br>
            <a:endParaRPr lang="en-GB" dirty="0"/>
          </a:p>
          <a:p>
            <a:pPr>
              <a:buFont typeface="Wingdings" panose="05000000000000000000" pitchFamily="2" charset="2"/>
              <a:buChar char="q"/>
            </a:pPr>
            <a:r>
              <a:rPr lang="en-GB" sz="2000" dirty="0"/>
              <a:t>Customer Orientation</a:t>
            </a:r>
          </a:p>
          <a:p>
            <a:pPr marL="0" indent="0">
              <a:buNone/>
            </a:pPr>
            <a:r>
              <a:rPr lang="en-GB" sz="2000" dirty="0"/>
              <a:t>Understanding of customer needs, wants and behaviour.</a:t>
            </a:r>
          </a:p>
          <a:p>
            <a:pPr>
              <a:buFont typeface="Wingdings" panose="05000000000000000000" pitchFamily="2" charset="2"/>
              <a:buChar char="q"/>
            </a:pPr>
            <a:r>
              <a:rPr lang="en-GB" sz="2000" dirty="0"/>
              <a:t>Integrated Effort</a:t>
            </a:r>
          </a:p>
          <a:p>
            <a:pPr marL="0" indent="0">
              <a:buNone/>
            </a:pPr>
            <a:r>
              <a:rPr lang="en-GB" sz="2000" dirty="0"/>
              <a:t>The marketing function must be integrated into all areas of the Business</a:t>
            </a:r>
          </a:p>
          <a:p>
            <a:pPr>
              <a:buFont typeface="Wingdings" panose="05000000000000000000" pitchFamily="2" charset="2"/>
              <a:buChar char="q"/>
            </a:pPr>
            <a:r>
              <a:rPr lang="en-GB" sz="2000" dirty="0"/>
              <a:t>Profit Direction</a:t>
            </a:r>
          </a:p>
          <a:p>
            <a:pPr marL="0" indent="0">
              <a:buNone/>
            </a:pPr>
            <a:r>
              <a:rPr lang="en-GB" sz="2000" dirty="0"/>
              <a:t>Focus efforts on profit rather than sales volumes</a:t>
            </a:r>
          </a:p>
          <a:p>
            <a:pPr>
              <a:buFont typeface="Wingdings" panose="05000000000000000000" pitchFamily="2" charset="2"/>
              <a:buChar char="q"/>
            </a:pPr>
            <a:r>
              <a:rPr lang="en-GB" sz="2000" dirty="0"/>
              <a:t>Competitor orientation</a:t>
            </a:r>
          </a:p>
          <a:p>
            <a:pPr marL="0" indent="0">
              <a:buNone/>
            </a:pPr>
            <a:r>
              <a:rPr lang="en-GB" sz="2000" dirty="0"/>
              <a:t>Considering Competitors approach</a:t>
            </a:r>
          </a:p>
        </p:txBody>
      </p:sp>
    </p:spTree>
    <p:extLst>
      <p:ext uri="{BB962C8B-B14F-4D97-AF65-F5344CB8AC3E}">
        <p14:creationId xmlns:p14="http://schemas.microsoft.com/office/powerpoint/2010/main" val="61663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to assist with the implementation</a:t>
            </a:r>
          </a:p>
        </p:txBody>
      </p:sp>
      <p:sp>
        <p:nvSpPr>
          <p:cNvPr id="3" name="Content Placeholder 2"/>
          <p:cNvSpPr>
            <a:spLocks noGrp="1"/>
          </p:cNvSpPr>
          <p:nvPr>
            <p:ph idx="1"/>
          </p:nvPr>
        </p:nvSpPr>
        <p:spPr>
          <a:xfrm>
            <a:off x="838200" y="1825625"/>
            <a:ext cx="4370614" cy="4351338"/>
          </a:xfrm>
        </p:spPr>
        <p:txBody>
          <a:bodyPr>
            <a:normAutofit/>
          </a:bodyPr>
          <a:lstStyle/>
          <a:p>
            <a:pPr marL="0" indent="0">
              <a:buNone/>
            </a:pPr>
            <a:r>
              <a:rPr lang="en-GB" dirty="0"/>
              <a:t>Include:</a:t>
            </a:r>
          </a:p>
          <a:p>
            <a:r>
              <a:rPr lang="en-GB" dirty="0"/>
              <a:t>Marketing mix</a:t>
            </a:r>
          </a:p>
          <a:p>
            <a:r>
              <a:rPr lang="en-GB" dirty="0"/>
              <a:t>Product planning</a:t>
            </a:r>
          </a:p>
          <a:p>
            <a:r>
              <a:rPr lang="en-GB" dirty="0"/>
              <a:t>Pricing</a:t>
            </a:r>
          </a:p>
          <a:p>
            <a:r>
              <a:rPr lang="en-GB" dirty="0"/>
              <a:t>Branding</a:t>
            </a:r>
          </a:p>
          <a:p>
            <a:r>
              <a:rPr lang="en-GB" dirty="0"/>
              <a:t>Channels of distribution</a:t>
            </a:r>
          </a:p>
        </p:txBody>
      </p:sp>
      <p:sp>
        <p:nvSpPr>
          <p:cNvPr id="4" name="TextBox 3"/>
          <p:cNvSpPr txBox="1"/>
          <p:nvPr/>
        </p:nvSpPr>
        <p:spPr>
          <a:xfrm>
            <a:off x="5568043" y="2282825"/>
            <a:ext cx="5192485"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Personal selling</a:t>
            </a:r>
          </a:p>
          <a:p>
            <a:pPr marL="457200" indent="-457200">
              <a:buFont typeface="Arial" panose="020B0604020202020204" pitchFamily="34" charset="0"/>
              <a:buChar char="•"/>
            </a:pPr>
            <a:r>
              <a:rPr lang="en-GB" sz="2800" dirty="0"/>
              <a:t>Advertising</a:t>
            </a:r>
          </a:p>
          <a:p>
            <a:pPr marL="457200" indent="-457200">
              <a:buFont typeface="Arial" panose="020B0604020202020204" pitchFamily="34" charset="0"/>
              <a:buChar char="•"/>
            </a:pPr>
            <a:r>
              <a:rPr lang="en-GB" sz="2800" dirty="0"/>
              <a:t>Sales promotion</a:t>
            </a:r>
          </a:p>
          <a:p>
            <a:pPr marL="457200" indent="-457200">
              <a:buFont typeface="Arial" panose="020B0604020202020204" pitchFamily="34" charset="0"/>
              <a:buChar char="•"/>
            </a:pPr>
            <a:r>
              <a:rPr lang="en-GB" sz="2800" dirty="0"/>
              <a:t>Service</a:t>
            </a:r>
          </a:p>
          <a:p>
            <a:pPr marL="457200" indent="-457200">
              <a:buFont typeface="Arial" panose="020B0604020202020204" pitchFamily="34" charset="0"/>
              <a:buChar char="•"/>
            </a:pPr>
            <a:r>
              <a:rPr lang="en-GB" sz="2800" dirty="0"/>
              <a:t>Physical distribution </a:t>
            </a:r>
          </a:p>
          <a:p>
            <a:pPr marL="457200" indent="-457200">
              <a:buFont typeface="Arial" panose="020B0604020202020204" pitchFamily="34" charset="0"/>
              <a:buChar char="•"/>
            </a:pPr>
            <a:r>
              <a:rPr lang="en-GB" sz="2800" dirty="0"/>
              <a:t>Market Research</a:t>
            </a:r>
          </a:p>
        </p:txBody>
      </p:sp>
    </p:spTree>
    <p:extLst>
      <p:ext uri="{BB962C8B-B14F-4D97-AF65-F5344CB8AC3E}">
        <p14:creationId xmlns:p14="http://schemas.microsoft.com/office/powerpoint/2010/main" val="411277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differences between the Marketing Concept and anything before</a:t>
            </a:r>
          </a:p>
        </p:txBody>
      </p:sp>
      <p:sp>
        <p:nvSpPr>
          <p:cNvPr id="3" name="Content Placeholder 2"/>
          <p:cNvSpPr>
            <a:spLocks noGrp="1"/>
          </p:cNvSpPr>
          <p:nvPr>
            <p:ph idx="1"/>
          </p:nvPr>
        </p:nvSpPr>
        <p:spPr/>
        <p:txBody>
          <a:bodyPr/>
          <a:lstStyle/>
          <a:p>
            <a:r>
              <a:rPr lang="en-GB" dirty="0"/>
              <a:t>Identifies customer needs and satisfies them</a:t>
            </a:r>
          </a:p>
          <a:p>
            <a:r>
              <a:rPr lang="en-GB" dirty="0"/>
              <a:t>Making products which will sell instead of selling what is made</a:t>
            </a:r>
          </a:p>
          <a:p>
            <a:r>
              <a:rPr lang="en-GB" dirty="0"/>
              <a:t>Realising that the customer is more important than the product</a:t>
            </a:r>
          </a:p>
          <a:p>
            <a:r>
              <a:rPr lang="en-GB" dirty="0"/>
              <a:t>Liberty of the customer to buy in terms of place, quality, kind and quantity.</a:t>
            </a:r>
          </a:p>
          <a:p>
            <a:r>
              <a:rPr lang="en-GB" dirty="0"/>
              <a:t>Satisfying the esteem of consumers</a:t>
            </a:r>
          </a:p>
          <a:p>
            <a:r>
              <a:rPr lang="en-GB" dirty="0"/>
              <a:t>Drawing up a marketing approach to gain the confidence of consumers and achieve business targets.</a:t>
            </a:r>
          </a:p>
        </p:txBody>
      </p:sp>
    </p:spTree>
    <p:extLst>
      <p:ext uri="{BB962C8B-B14F-4D97-AF65-F5344CB8AC3E}">
        <p14:creationId xmlns:p14="http://schemas.microsoft.com/office/powerpoint/2010/main" val="2530520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a:t>
            </a:r>
          </a:p>
        </p:txBody>
      </p:sp>
      <p:sp>
        <p:nvSpPr>
          <p:cNvPr id="3" name="Content Placeholder 2"/>
          <p:cNvSpPr>
            <a:spLocks noGrp="1"/>
          </p:cNvSpPr>
          <p:nvPr>
            <p:ph idx="1"/>
          </p:nvPr>
        </p:nvSpPr>
        <p:spPr/>
        <p:txBody>
          <a:bodyPr/>
          <a:lstStyle/>
          <a:p>
            <a:r>
              <a:rPr lang="en-GB" dirty="0"/>
              <a:t>An incomplete understanding of the marketing concept itself;</a:t>
            </a:r>
          </a:p>
          <a:p>
            <a:r>
              <a:rPr lang="en-GB" dirty="0"/>
              <a:t>The inherent conflict between short-term and long-term sales and profit goals</a:t>
            </a:r>
          </a:p>
          <a:p>
            <a:r>
              <a:rPr lang="en-GB" dirty="0"/>
              <a:t>An overemphasis on short-term financially-orientated measure of management performance;</a:t>
            </a:r>
          </a:p>
          <a:p>
            <a:r>
              <a:rPr lang="en-GB" dirty="0"/>
              <a:t>Top management’s own values and priorities concerning the relative importance of customers and the firm’s other constituencies.</a:t>
            </a:r>
          </a:p>
        </p:txBody>
      </p:sp>
    </p:spTree>
    <p:extLst>
      <p:ext uri="{BB962C8B-B14F-4D97-AF65-F5344CB8AC3E}">
        <p14:creationId xmlns:p14="http://schemas.microsoft.com/office/powerpoint/2010/main" val="1937561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Marketing</a:t>
            </a:r>
          </a:p>
        </p:txBody>
      </p:sp>
      <p:sp>
        <p:nvSpPr>
          <p:cNvPr id="3" name="Content Placeholder 2"/>
          <p:cNvSpPr>
            <a:spLocks noGrp="1"/>
          </p:cNvSpPr>
          <p:nvPr>
            <p:ph idx="1"/>
          </p:nvPr>
        </p:nvSpPr>
        <p:spPr/>
        <p:txBody>
          <a:bodyPr/>
          <a:lstStyle/>
          <a:p>
            <a:pPr marL="0" indent="0">
              <a:buNone/>
            </a:pPr>
            <a:r>
              <a:rPr lang="en-GB" dirty="0"/>
              <a:t>The origins of Social Marketing came from Kotler and Levy, after they became interested in Wiebe’s 1951-1952 famous question:</a:t>
            </a:r>
          </a:p>
          <a:p>
            <a:pPr marL="0" indent="0">
              <a:buNone/>
            </a:pPr>
            <a:endParaRPr lang="en-GB" dirty="0"/>
          </a:p>
          <a:p>
            <a:pPr marL="0" indent="0">
              <a:buNone/>
            </a:pPr>
            <a:r>
              <a:rPr lang="en-GB" dirty="0"/>
              <a:t>“Why can’t you sell Brotherhood like you sell soap?”</a:t>
            </a:r>
          </a:p>
          <a:p>
            <a:pPr marL="0" indent="0">
              <a:buNone/>
            </a:pPr>
            <a:endParaRPr lang="en-GB" dirty="0"/>
          </a:p>
          <a:p>
            <a:pPr marL="0" indent="0">
              <a:buNone/>
            </a:pPr>
            <a:r>
              <a:rPr lang="en-GB" dirty="0"/>
              <a:t>What do you think of this?  </a:t>
            </a:r>
          </a:p>
        </p:txBody>
      </p:sp>
    </p:spTree>
    <p:extLst>
      <p:ext uri="{BB962C8B-B14F-4D97-AF65-F5344CB8AC3E}">
        <p14:creationId xmlns:p14="http://schemas.microsoft.com/office/powerpoint/2010/main" val="193726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Social Marketing Campaign</a:t>
            </a:r>
            <a:br>
              <a:rPr lang="en-GB" dirty="0"/>
            </a:br>
            <a:r>
              <a:rPr lang="en-GB" dirty="0"/>
              <a:t>Wear your seatbelt</a:t>
            </a:r>
          </a:p>
        </p:txBody>
      </p:sp>
      <p:sp>
        <p:nvSpPr>
          <p:cNvPr id="3" name="Content Placeholder 2"/>
          <p:cNvSpPr>
            <a:spLocks noGrp="1"/>
          </p:cNvSpPr>
          <p:nvPr>
            <p:ph idx="1"/>
          </p:nvPr>
        </p:nvSpPr>
        <p:spPr/>
        <p:txBody>
          <a:bodyPr/>
          <a:lstStyle/>
          <a:p>
            <a:pPr marL="0" indent="0">
              <a:buNone/>
            </a:pPr>
            <a:r>
              <a:rPr lang="en-GB" dirty="0"/>
              <a:t>https://www.youtube.com/watch?v=h-8PBx7isoM&amp;list=PLCA9CC18204062AA2</a:t>
            </a:r>
          </a:p>
        </p:txBody>
      </p:sp>
    </p:spTree>
    <p:extLst>
      <p:ext uri="{BB962C8B-B14F-4D97-AF65-F5344CB8AC3E}">
        <p14:creationId xmlns:p14="http://schemas.microsoft.com/office/powerpoint/2010/main" val="3340534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 to change….</a:t>
            </a:r>
          </a:p>
        </p:txBody>
      </p:sp>
      <p:sp>
        <p:nvSpPr>
          <p:cNvPr id="3" name="Content Placeholder 2"/>
          <p:cNvSpPr>
            <a:spLocks noGrp="1"/>
          </p:cNvSpPr>
          <p:nvPr>
            <p:ph idx="1"/>
          </p:nvPr>
        </p:nvSpPr>
        <p:spPr/>
        <p:txBody>
          <a:bodyPr/>
          <a:lstStyle/>
          <a:p>
            <a:pPr marL="0" indent="0">
              <a:buNone/>
            </a:pPr>
            <a:r>
              <a:rPr lang="en-GB" dirty="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a:t>The rising expectation upon voluntary organisations, charities and communities to deliver former public services.</a:t>
            </a:r>
          </a:p>
        </p:txBody>
      </p:sp>
    </p:spTree>
    <p:extLst>
      <p:ext uri="{BB962C8B-B14F-4D97-AF65-F5344CB8AC3E}">
        <p14:creationId xmlns:p14="http://schemas.microsoft.com/office/powerpoint/2010/main" val="1468295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715C8-3EAC-489F-B7D4-640F69DE022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48D83E01-E9A3-4648-8D8E-E9ADD56A94FD}"/>
              </a:ext>
            </a:extLst>
          </p:cNvPr>
          <p:cNvSpPr>
            <a:spLocks noGrp="1"/>
          </p:cNvSpPr>
          <p:nvPr>
            <p:ph idx="1"/>
          </p:nvPr>
        </p:nvSpPr>
        <p:spPr/>
        <p:txBody>
          <a:bodyPr/>
          <a:lstStyle/>
          <a:p>
            <a:pPr marL="0" indent="0">
              <a:buNone/>
            </a:pPr>
            <a:r>
              <a:rPr lang="en-GB" dirty="0"/>
              <a:t>In your discussion groups, think about any social marketing campaigns that you have seen recently.  </a:t>
            </a:r>
          </a:p>
          <a:p>
            <a:pPr marL="0" indent="0">
              <a:buNone/>
            </a:pPr>
            <a:r>
              <a:rPr lang="en-GB" dirty="0"/>
              <a:t>What was the message?  You could use your phones to </a:t>
            </a:r>
            <a:r>
              <a:rPr lang="en-GB" dirty="0" err="1"/>
              <a:t>rewatch</a:t>
            </a:r>
            <a:r>
              <a:rPr lang="en-GB" dirty="0"/>
              <a:t> them and discuss in </a:t>
            </a:r>
            <a:r>
              <a:rPr lang="en-GB"/>
              <a:t>your group.</a:t>
            </a:r>
          </a:p>
        </p:txBody>
      </p:sp>
    </p:spTree>
    <p:extLst>
      <p:ext uri="{BB962C8B-B14F-4D97-AF65-F5344CB8AC3E}">
        <p14:creationId xmlns:p14="http://schemas.microsoft.com/office/powerpoint/2010/main" val="895959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466</TotalTime>
  <Words>880</Words>
  <Application>Microsoft Office PowerPoint</Application>
  <PresentationFormat>Widescreen</PresentationFormat>
  <Paragraphs>104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Social and Ethical Marketing</vt:lpstr>
      <vt:lpstr>Welcome back…..</vt:lpstr>
      <vt:lpstr>PowerPoint Presentation</vt:lpstr>
      <vt:lpstr>Assessments</vt:lpstr>
      <vt:lpstr>What is Marketing?     15mins</vt:lpstr>
      <vt:lpstr>A few definitions</vt:lpstr>
      <vt:lpstr>Do you have Marketing Experience?</vt:lpstr>
      <vt:lpstr>The Marketing Concept</vt:lpstr>
      <vt:lpstr>PowerPoint Presentation</vt:lpstr>
      <vt:lpstr>Tools to assist with the implementation</vt:lpstr>
      <vt:lpstr>The differences between the Marketing Concept and anything before</vt:lpstr>
      <vt:lpstr>Barriers</vt:lpstr>
      <vt:lpstr>Social Marketing</vt:lpstr>
      <vt:lpstr>Example of Social Marketing Campaign Wear your seatbelt</vt:lpstr>
      <vt:lpstr>Reaction to change….</vt:lpstr>
      <vt:lpstr>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14</cp:revision>
  <dcterms:created xsi:type="dcterms:W3CDTF">2019-01-21T16:41:47Z</dcterms:created>
  <dcterms:modified xsi:type="dcterms:W3CDTF">2020-09-03T11:04:32Z</dcterms:modified>
</cp:coreProperties>
</file>