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8" r:id="rId3"/>
    <p:sldId id="259" r:id="rId4"/>
    <p:sldId id="260" r:id="rId5"/>
    <p:sldId id="261" r:id="rId6"/>
    <p:sldId id="262" r:id="rId7"/>
    <p:sldId id="263" r:id="rId8"/>
    <p:sldId id="264" r:id="rId9"/>
    <p:sldId id="265" r:id="rId10"/>
    <p:sldId id="257"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8803" autoAdjust="0"/>
  </p:normalViewPr>
  <p:slideViewPr>
    <p:cSldViewPr snapToGrid="0">
      <p:cViewPr varScale="1">
        <p:scale>
          <a:sx n="35" d="100"/>
          <a:sy n="35" d="100"/>
        </p:scale>
        <p:origin x="1868" y="2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3AF6AD-D1A1-4FCF-9E43-6DB39E311458}" type="datetimeFigureOut">
              <a:rPr lang="en-GB" smtClean="0"/>
              <a:t>21/04/2026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415C42-BAD3-4109-9082-E080CF4CB8B0}" type="slidenum">
              <a:rPr lang="en-GB" smtClean="0"/>
              <a:t>‹#›</a:t>
            </a:fld>
            <a:endParaRPr lang="en-GB"/>
          </a:p>
        </p:txBody>
      </p:sp>
    </p:spTree>
    <p:extLst>
      <p:ext uri="{BB962C8B-B14F-4D97-AF65-F5344CB8AC3E}">
        <p14:creationId xmlns:p14="http://schemas.microsoft.com/office/powerpoint/2010/main" val="32749037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Flight Foods Ltd is having persistent problems as it relates to food quality and consistent food preparation. Many complaint reports by airlines cite complaints of meals being undercooked, meals being packaged with the wrong ingredients, poor and unsightly meal packing. These issues have tarnished the reputation of Flight Foods Ltd, as well as the company’s relationships with its clients.</a:t>
            </a:r>
          </a:p>
          <a:p>
            <a:r>
              <a:rPr lang="en-GB" sz="1200" b="0" i="0" kern="1200" dirty="0">
                <a:solidFill>
                  <a:schemeClr val="tx1"/>
                </a:solidFill>
                <a:effectLst/>
                <a:latin typeface="+mn-lt"/>
                <a:ea typeface="+mn-ea"/>
                <a:cs typeface="+mn-cs"/>
              </a:rPr>
              <a:t>As a result of the complaints, the company has been losing business while failing to sustain its previous competitive position. These issues, while appearing operational, give strong indications of what the deep-seated communication issues may be.</a:t>
            </a:r>
          </a:p>
          <a:p>
            <a:r>
              <a:rPr lang="en-GB" sz="1200" b="0" i="0" kern="1200" dirty="0">
                <a:solidFill>
                  <a:schemeClr val="tx1"/>
                </a:solidFill>
                <a:effectLst/>
                <a:latin typeface="+mn-lt"/>
                <a:ea typeface="+mn-ea"/>
                <a:cs typeface="+mn-cs"/>
              </a:rPr>
              <a:t>Ineffective communication in the workplace results in a number of things such as misunderstandings, mistakes and decreased productivity (Adler, Rodman and du Pré, 2020). Of these, ineffective communication in management and staff has been the greater detriment to productivity, and has led to operational inefficiencies.</a:t>
            </a:r>
          </a:p>
          <a:p>
            <a:endParaRPr lang="en-GB" dirty="0"/>
          </a:p>
        </p:txBody>
      </p:sp>
      <p:sp>
        <p:nvSpPr>
          <p:cNvPr id="4" name="Slide Number Placeholder 3"/>
          <p:cNvSpPr>
            <a:spLocks noGrp="1"/>
          </p:cNvSpPr>
          <p:nvPr>
            <p:ph type="sldNum" sz="quarter" idx="5"/>
          </p:nvPr>
        </p:nvSpPr>
        <p:spPr/>
        <p:txBody>
          <a:bodyPr/>
          <a:lstStyle/>
          <a:p>
            <a:fld id="{0E415C42-BAD3-4109-9082-E080CF4CB8B0}" type="slidenum">
              <a:rPr lang="en-GB" smtClean="0"/>
              <a:t>2</a:t>
            </a:fld>
            <a:endParaRPr lang="en-GB"/>
          </a:p>
        </p:txBody>
      </p:sp>
    </p:spTree>
    <p:extLst>
      <p:ext uri="{BB962C8B-B14F-4D97-AF65-F5344CB8AC3E}">
        <p14:creationId xmlns:p14="http://schemas.microsoft.com/office/powerpoint/2010/main" val="33666036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Environmental noise is one of the most significant communication barriers at Flight Foods Ltd. The factory is filled with old machinery, which causes a disruptive working environment, making communication very difficult.</a:t>
            </a:r>
          </a:p>
          <a:p>
            <a:r>
              <a:rPr lang="en-GB" sz="1200" b="0" i="0" kern="1200" dirty="0">
                <a:solidFill>
                  <a:schemeClr val="tx1"/>
                </a:solidFill>
                <a:effectLst/>
                <a:latin typeface="+mn-lt"/>
                <a:ea typeface="+mn-ea"/>
                <a:cs typeface="+mn-cs"/>
              </a:rPr>
              <a:t>In the communication model of Shannon and Weaver, there is the term called noise, and it is any occurrence that is annoying and that either distorts or completely blocks a message from the sender to a receiver (Shannon and Weaver, 1949). In this scenario, Shannon and Weaver's model of noise is the barrier that makes McKenzie Executives’ instructions difficult for employees to comprehend and understand.</a:t>
            </a:r>
          </a:p>
          <a:p>
            <a:r>
              <a:rPr lang="en-GB" sz="1200" b="0" i="0" kern="1200" dirty="0">
                <a:solidFill>
                  <a:schemeClr val="tx1"/>
                </a:solidFill>
                <a:effectLst/>
                <a:latin typeface="+mn-lt"/>
                <a:ea typeface="+mn-ea"/>
                <a:cs typeface="+mn-cs"/>
              </a:rPr>
              <a:t>Because of this, employees are likely to interpret the task differently or completely fail to take the steps as outlined. This leads to problems such as undercooked food, inadequate food handling, and poor packaging.</a:t>
            </a:r>
          </a:p>
          <a:p>
            <a:r>
              <a:rPr lang="en-GB" sz="1200" b="0" i="0" kern="1200" dirty="0">
                <a:solidFill>
                  <a:schemeClr val="tx1"/>
                </a:solidFill>
                <a:effectLst/>
                <a:latin typeface="+mn-lt"/>
                <a:ea typeface="+mn-ea"/>
                <a:cs typeface="+mn-cs"/>
              </a:rPr>
              <a:t>Impact:</a:t>
            </a:r>
          </a:p>
          <a:p>
            <a:r>
              <a:rPr lang="en-GB" sz="1200" b="0" i="0" kern="1200" dirty="0">
                <a:solidFill>
                  <a:schemeClr val="tx1"/>
                </a:solidFill>
                <a:effectLst/>
                <a:latin typeface="+mn-lt"/>
                <a:ea typeface="+mn-ea"/>
                <a:cs typeface="+mn-cs"/>
              </a:rPr>
              <a:t>In very few cases, operational errors appear to have resulted from the poor quality of the finished product (Lunenburg, 2010).</a:t>
            </a:r>
          </a:p>
          <a:p>
            <a:r>
              <a:rPr lang="en-GB" sz="1200" b="0" i="0" kern="1200" dirty="0">
                <a:solidFill>
                  <a:schemeClr val="tx1"/>
                </a:solidFill>
                <a:effectLst/>
                <a:latin typeface="+mn-lt"/>
                <a:ea typeface="+mn-ea"/>
                <a:cs typeface="+mn-cs"/>
              </a:rPr>
              <a:t>Solution:</a:t>
            </a:r>
          </a:p>
          <a:p>
            <a:r>
              <a:rPr lang="en-GB" sz="1200" b="0" i="0" kern="1200" dirty="0">
                <a:solidFill>
                  <a:schemeClr val="tx1"/>
                </a:solidFill>
                <a:effectLst/>
                <a:latin typeface="+mn-lt"/>
                <a:ea typeface="+mn-ea"/>
                <a:cs typeface="+mn-cs"/>
              </a:rPr>
              <a:t>To some extent, a barrier in communication like this one can be reduced by the company’s use of design in a better work environment, in which employees are provided with the expected layout of the workplace.</a:t>
            </a:r>
          </a:p>
          <a:p>
            <a:br>
              <a:rPr lang="en-GB" dirty="0"/>
            </a:br>
            <a:endParaRPr lang="en-GB" dirty="0"/>
          </a:p>
        </p:txBody>
      </p:sp>
      <p:sp>
        <p:nvSpPr>
          <p:cNvPr id="4" name="Slide Number Placeholder 3"/>
          <p:cNvSpPr>
            <a:spLocks noGrp="1"/>
          </p:cNvSpPr>
          <p:nvPr>
            <p:ph type="sldNum" sz="quarter" idx="5"/>
          </p:nvPr>
        </p:nvSpPr>
        <p:spPr/>
        <p:txBody>
          <a:bodyPr/>
          <a:lstStyle/>
          <a:p>
            <a:fld id="{0E415C42-BAD3-4109-9082-E080CF4CB8B0}" type="slidenum">
              <a:rPr lang="en-GB" smtClean="0"/>
              <a:t>3</a:t>
            </a:fld>
            <a:endParaRPr lang="en-GB"/>
          </a:p>
        </p:txBody>
      </p:sp>
    </p:spTree>
    <p:extLst>
      <p:ext uri="{BB962C8B-B14F-4D97-AF65-F5344CB8AC3E}">
        <p14:creationId xmlns:p14="http://schemas.microsoft.com/office/powerpoint/2010/main" val="23973191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At Flight Foods Ltd, the issue of language and communication differences among employees is more pronounced and problematic. The employees come from different linguistic backgrounds, and the majority use their native language as the medium of communication.</a:t>
            </a:r>
          </a:p>
          <a:p>
            <a:r>
              <a:rPr lang="en-GB" sz="1200" b="0" i="0" kern="1200" dirty="0">
                <a:solidFill>
                  <a:schemeClr val="tx1"/>
                </a:solidFill>
                <a:effectLst/>
                <a:latin typeface="+mn-lt"/>
                <a:ea typeface="+mn-ea"/>
                <a:cs typeface="+mn-cs"/>
              </a:rPr>
              <a:t>According to Berlo’s communication model, communication is about the sender and the receiver. The sender must encode the message and the receiver must decode the message, accurately and meaningfully, respectively (Berlo, 1960). Therefore, in this scenario, there is a disconnect between message and meaning and perhaps transmission and, of course, message instructions will be misinterpreted.</a:t>
            </a:r>
          </a:p>
          <a:p>
            <a:r>
              <a:rPr lang="en-GB" sz="1200" b="0" i="0" kern="1200" dirty="0">
                <a:solidFill>
                  <a:schemeClr val="tx1"/>
                </a:solidFill>
                <a:effectLst/>
                <a:latin typeface="+mn-lt"/>
                <a:ea typeface="+mn-ea"/>
                <a:cs typeface="+mn-cs"/>
              </a:rPr>
              <a:t>This will, of course, result in inaccurate food preparation with a total disregard for hygiene. Communication barriers will lead to the workers being unable to coordinate properly, leading to delays and inefficiencies in the production line (Adler, Rodman and du Pré, 2020).</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Impact</a:t>
            </a:r>
          </a:p>
          <a:p>
            <a:r>
              <a:rPr lang="en-GB" sz="1200" b="0" i="0" kern="1200" dirty="0">
                <a:solidFill>
                  <a:schemeClr val="tx1"/>
                </a:solidFill>
                <a:effectLst/>
                <a:latin typeface="+mn-lt"/>
                <a:ea typeface="+mn-ea"/>
                <a:cs typeface="+mn-cs"/>
              </a:rPr>
              <a:t>Inconsistencies of processes and quality failures will be as a result of communication barriers.</a:t>
            </a:r>
          </a:p>
          <a:p>
            <a:r>
              <a:rPr lang="en-GB" sz="1200" b="0" i="0" kern="1200" dirty="0">
                <a:solidFill>
                  <a:schemeClr val="tx1"/>
                </a:solidFill>
                <a:effectLst/>
                <a:latin typeface="+mn-lt"/>
                <a:ea typeface="+mn-ea"/>
                <a:cs typeface="+mn-cs"/>
              </a:rPr>
              <a:t>Solution</a:t>
            </a:r>
          </a:p>
          <a:p>
            <a:r>
              <a:rPr lang="en-GB" sz="1200" b="0" i="0" kern="1200" dirty="0">
                <a:solidFill>
                  <a:schemeClr val="tx1"/>
                </a:solidFill>
                <a:effectLst/>
                <a:latin typeface="+mn-lt"/>
                <a:ea typeface="+mn-ea"/>
                <a:cs typeface="+mn-cs"/>
              </a:rPr>
              <a:t>The barriers can be minimized with the introduction of multi-lingual training, simplifying and clarifying communication, and encouraging the use of symbols and diagrams to aid understanding.</a:t>
            </a:r>
          </a:p>
          <a:p>
            <a:endParaRPr lang="en-GB" dirty="0"/>
          </a:p>
        </p:txBody>
      </p:sp>
      <p:sp>
        <p:nvSpPr>
          <p:cNvPr id="4" name="Slide Number Placeholder 3"/>
          <p:cNvSpPr>
            <a:spLocks noGrp="1"/>
          </p:cNvSpPr>
          <p:nvPr>
            <p:ph type="sldNum" sz="quarter" idx="5"/>
          </p:nvPr>
        </p:nvSpPr>
        <p:spPr/>
        <p:txBody>
          <a:bodyPr/>
          <a:lstStyle/>
          <a:p>
            <a:fld id="{0E415C42-BAD3-4109-9082-E080CF4CB8B0}" type="slidenum">
              <a:rPr lang="en-GB" smtClean="0"/>
              <a:t>4</a:t>
            </a:fld>
            <a:endParaRPr lang="en-GB"/>
          </a:p>
        </p:txBody>
      </p:sp>
    </p:spTree>
    <p:extLst>
      <p:ext uri="{BB962C8B-B14F-4D97-AF65-F5344CB8AC3E}">
        <p14:creationId xmlns:p14="http://schemas.microsoft.com/office/powerpoint/2010/main" val="42081117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Another communication barrier at Flight Foods Ltd relates to the food touches cultural diversity of employees. They have employees from diverse cultural backgrounds and this leads to different beliefs and perceptions on value and work</a:t>
            </a:r>
          </a:p>
          <a:p>
            <a:r>
              <a:rPr lang="en-GB" sz="1200" b="0" i="0" kern="1200" dirty="0">
                <a:solidFill>
                  <a:schemeClr val="tx1"/>
                </a:solidFill>
                <a:effectLst/>
                <a:latin typeface="+mn-lt"/>
                <a:ea typeface="+mn-ea"/>
                <a:cs typeface="+mn-cs"/>
              </a:rPr>
              <a:t>Hall's theory on cultural communication suggests that people perceive and interpret messages from different cultural perspectives (Hall, 1976). This is likely to create confusion and lack of understanding, especially in industry that rely on standardized communication and procedures like food production.</a:t>
            </a:r>
          </a:p>
          <a:p>
            <a:r>
              <a:rPr lang="en-GB" sz="1200" b="0" i="0" kern="1200" dirty="0">
                <a:solidFill>
                  <a:schemeClr val="tx1"/>
                </a:solidFill>
                <a:effectLst/>
                <a:latin typeface="+mn-lt"/>
                <a:ea typeface="+mn-ea"/>
                <a:cs typeface="+mn-cs"/>
              </a:rPr>
              <a:t>In this instance, this means that due to differences in cultural standards, employees will have dissimilar perceptions of the standards and means of communication, and the means and methods of food handling. Further this is likely to result in inconsistent employees and uncoordinated functioning. This will further create a lack of collaboration and team work (</a:t>
            </a:r>
            <a:r>
              <a:rPr lang="en-GB" sz="1200" b="0" i="0" kern="1200" dirty="0" err="1">
                <a:solidFill>
                  <a:schemeClr val="tx1"/>
                </a:solidFill>
                <a:effectLst/>
                <a:latin typeface="+mn-lt"/>
                <a:ea typeface="+mn-ea"/>
                <a:cs typeface="+mn-cs"/>
              </a:rPr>
              <a:t>Gudykunst</a:t>
            </a:r>
            <a:r>
              <a:rPr lang="en-GB" sz="1200" b="0" i="0" kern="1200" dirty="0">
                <a:solidFill>
                  <a:schemeClr val="tx1"/>
                </a:solidFill>
                <a:effectLst/>
                <a:latin typeface="+mn-lt"/>
                <a:ea typeface="+mn-ea"/>
                <a:cs typeface="+mn-cs"/>
              </a:rPr>
              <a:t>, 2003).</a:t>
            </a:r>
          </a:p>
          <a:p>
            <a:r>
              <a:rPr lang="en-GB" sz="1200" b="0" i="0" kern="1200" dirty="0">
                <a:solidFill>
                  <a:schemeClr val="tx1"/>
                </a:solidFill>
                <a:effectLst/>
                <a:latin typeface="+mn-lt"/>
                <a:ea typeface="+mn-ea"/>
                <a:cs typeface="+mn-cs"/>
              </a:rPr>
              <a:t>Impact</a:t>
            </a:r>
          </a:p>
          <a:p>
            <a:r>
              <a:rPr lang="en-GB" sz="1200" b="0" i="0" kern="1200" dirty="0">
                <a:solidFill>
                  <a:schemeClr val="tx1"/>
                </a:solidFill>
                <a:effectLst/>
                <a:latin typeface="+mn-lt"/>
                <a:ea typeface="+mn-ea"/>
                <a:cs typeface="+mn-cs"/>
              </a:rPr>
              <a:t>Lack of collaboration and team work will lead to poor quality of goods produced.</a:t>
            </a:r>
          </a:p>
          <a:p>
            <a:r>
              <a:rPr lang="en-GB" sz="1200" b="0" i="0" kern="1200" dirty="0">
                <a:solidFill>
                  <a:schemeClr val="tx1"/>
                </a:solidFill>
                <a:effectLst/>
                <a:latin typeface="+mn-lt"/>
                <a:ea typeface="+mn-ea"/>
                <a:cs typeface="+mn-cs"/>
              </a:rPr>
              <a:t>Solution:</a:t>
            </a:r>
          </a:p>
          <a:p>
            <a:r>
              <a:rPr lang="en-GB" sz="1200" b="0" i="0" kern="1200" dirty="0">
                <a:solidFill>
                  <a:schemeClr val="tx1"/>
                </a:solidFill>
                <a:effectLst/>
                <a:latin typeface="+mn-lt"/>
                <a:ea typeface="+mn-ea"/>
                <a:cs typeface="+mn-cs"/>
              </a:rPr>
              <a:t>In order to resume functioning, Flight Foods Ltd should initiate some cultural training to embrace the diversity, then develop a standard operating system and further, encourage an inclusive approach to communication.</a:t>
            </a:r>
          </a:p>
          <a:p>
            <a:endParaRPr lang="en-GB" dirty="0"/>
          </a:p>
        </p:txBody>
      </p:sp>
      <p:sp>
        <p:nvSpPr>
          <p:cNvPr id="4" name="Slide Number Placeholder 3"/>
          <p:cNvSpPr>
            <a:spLocks noGrp="1"/>
          </p:cNvSpPr>
          <p:nvPr>
            <p:ph type="sldNum" sz="quarter" idx="5"/>
          </p:nvPr>
        </p:nvSpPr>
        <p:spPr/>
        <p:txBody>
          <a:bodyPr/>
          <a:lstStyle/>
          <a:p>
            <a:fld id="{0E415C42-BAD3-4109-9082-E080CF4CB8B0}" type="slidenum">
              <a:rPr lang="en-GB" smtClean="0"/>
              <a:t>5</a:t>
            </a:fld>
            <a:endParaRPr lang="en-GB"/>
          </a:p>
        </p:txBody>
      </p:sp>
    </p:spTree>
    <p:extLst>
      <p:ext uri="{BB962C8B-B14F-4D97-AF65-F5344CB8AC3E}">
        <p14:creationId xmlns:p14="http://schemas.microsoft.com/office/powerpoint/2010/main" val="29425986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Another barrier to communication at Flight Foods Ltd is diversity in age and generation among the employees. The employees range in age from younger to older workers, providing differences in the understanding and implementation of the instructions.</a:t>
            </a:r>
          </a:p>
          <a:p>
            <a:r>
              <a:rPr lang="en-GB" sz="1200" b="0" i="0" kern="1200" dirty="0">
                <a:solidFill>
                  <a:schemeClr val="tx1"/>
                </a:solidFill>
                <a:effectLst/>
                <a:latin typeface="+mn-lt"/>
                <a:ea typeface="+mn-ea"/>
                <a:cs typeface="+mn-cs"/>
              </a:rPr>
              <a:t>The absence of an effective working group can be explained, in part, by the evolution of the working group and the degree of cohesion experienced, particularly with younger workers, most of whom are said to lack the ability to follow instructions.</a:t>
            </a:r>
          </a:p>
          <a:p>
            <a:r>
              <a:rPr lang="en-GB" sz="1200" b="0" i="0" kern="1200" dirty="0">
                <a:solidFill>
                  <a:schemeClr val="tx1"/>
                </a:solidFill>
                <a:effectLst/>
                <a:latin typeface="+mn-lt"/>
                <a:ea typeface="+mn-ea"/>
                <a:cs typeface="+mn-cs"/>
              </a:rPr>
              <a:t>Several generations can have differences in attitudes toward authority or even have distinct communication or learning styles, as well as different ways of dealing with or accepting challenges, which can result in situational misunderstandings and ineffective work (Robbins and Judge, 2017).a</a:t>
            </a:r>
          </a:p>
          <a:p>
            <a:r>
              <a:rPr lang="en-GB" sz="1200" b="0" i="0" kern="1200" dirty="0">
                <a:solidFill>
                  <a:schemeClr val="tx1"/>
                </a:solidFill>
                <a:effectLst/>
                <a:latin typeface="+mn-lt"/>
                <a:ea typeface="+mn-ea"/>
                <a:cs typeface="+mn-cs"/>
              </a:rPr>
              <a:t>Effect of the missing cohesion:</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In the work group, there is a loss of synchronization in the implementation of the tasks assigned.</a:t>
            </a:r>
          </a:p>
          <a:p>
            <a:r>
              <a:rPr lang="en-GB" sz="1200" b="0" i="0" kern="1200" dirty="0">
                <a:solidFill>
                  <a:schemeClr val="tx1"/>
                </a:solidFill>
                <a:effectLst/>
                <a:latin typeface="+mn-lt"/>
                <a:ea typeface="+mn-ea"/>
                <a:cs typeface="+mn-cs"/>
              </a:rPr>
              <a:t>Recommendation:</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organization should implement structured training and mentoring in a supervisor-mentee (</a:t>
            </a:r>
            <a:r>
              <a:rPr lang="en-GB" sz="1200" b="0" i="0" kern="1200" dirty="0" err="1">
                <a:solidFill>
                  <a:schemeClr val="tx1"/>
                </a:solidFill>
                <a:effectLst/>
                <a:latin typeface="+mn-lt"/>
                <a:ea typeface="+mn-ea"/>
                <a:cs typeface="+mn-cs"/>
              </a:rPr>
              <a:t>Counselor</a:t>
            </a:r>
            <a:r>
              <a:rPr lang="en-GB" sz="1200" b="0" i="0" kern="1200" dirty="0">
                <a:solidFill>
                  <a:schemeClr val="tx1"/>
                </a:solidFill>
                <a:effectLst/>
                <a:latin typeface="+mn-lt"/>
                <a:ea typeface="+mn-ea"/>
                <a:cs typeface="+mn-cs"/>
              </a:rPr>
              <a:t>) relationship, either of older, experienced employees, or younger employees, and should provide clearer supervision to aid employees in constructing a common </a:t>
            </a:r>
            <a:r>
              <a:rPr lang="en-GB" sz="1200" b="0" i="0" kern="1200" dirty="0" err="1">
                <a:solidFill>
                  <a:schemeClr val="tx1"/>
                </a:solidFill>
                <a:effectLst/>
                <a:latin typeface="+mn-lt"/>
                <a:ea typeface="+mn-ea"/>
                <a:cs typeface="+mn-cs"/>
              </a:rPr>
              <a:t>understandingema</a:t>
            </a:r>
            <a:r>
              <a:rPr lang="en-GB" sz="1200" b="0" i="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5"/>
          </p:nvPr>
        </p:nvSpPr>
        <p:spPr/>
        <p:txBody>
          <a:bodyPr/>
          <a:lstStyle/>
          <a:p>
            <a:fld id="{0E415C42-BAD3-4109-9082-E080CF4CB8B0}" type="slidenum">
              <a:rPr lang="en-GB" smtClean="0"/>
              <a:t>6</a:t>
            </a:fld>
            <a:endParaRPr lang="en-GB"/>
          </a:p>
        </p:txBody>
      </p:sp>
    </p:spTree>
    <p:extLst>
      <p:ext uri="{BB962C8B-B14F-4D97-AF65-F5344CB8AC3E}">
        <p14:creationId xmlns:p14="http://schemas.microsoft.com/office/powerpoint/2010/main" val="24591214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emotional communication barrier manifests as the factory manager losing patience and taking out his/her frustration on the team and employees, which is another communication barrier at Flight Foods Ltd.</a:t>
            </a:r>
          </a:p>
          <a:p>
            <a:r>
              <a:rPr lang="en-GB" sz="1200" b="0" i="0" kern="1200" dirty="0">
                <a:solidFill>
                  <a:schemeClr val="tx1"/>
                </a:solidFill>
                <a:effectLst/>
                <a:latin typeface="+mn-lt"/>
                <a:ea typeface="+mn-ea"/>
                <a:cs typeface="+mn-cs"/>
              </a:rPr>
              <a:t>Frustration, stress, and emotional outbursts create channel noise, which distort impact, meaning, and feedback of messages (Lunenburg, 2010). As such, the manager of this factory works against the opaqueness of the manager-employee communication channel, and employees do not feel encouraged to talk.</a:t>
            </a:r>
          </a:p>
          <a:p>
            <a:r>
              <a:rPr lang="en-GB" sz="1200" b="0" i="0" kern="1200" dirty="0">
                <a:solidFill>
                  <a:schemeClr val="tx1"/>
                </a:solidFill>
                <a:effectLst/>
                <a:latin typeface="+mn-lt"/>
                <a:ea typeface="+mn-ea"/>
                <a:cs typeface="+mn-cs"/>
              </a:rPr>
              <a:t>Further, the manager’s emotional communication barrier promotes workplace initiatives to provide distance and disengagement, thus employees feel they should distance themselves from the workplace, and when more distance is created, more mistakes are committed. Poor emotional communication barriers promote poor communication and teamwork (Huczynski and Buchanan, 2013).</a:t>
            </a:r>
          </a:p>
          <a:p>
            <a:r>
              <a:rPr lang="en-GB" sz="1200" b="0" i="0" kern="1200" dirty="0">
                <a:solidFill>
                  <a:schemeClr val="tx1"/>
                </a:solidFill>
                <a:effectLst/>
                <a:latin typeface="+mn-lt"/>
                <a:ea typeface="+mn-ea"/>
                <a:cs typeface="+mn-cs"/>
              </a:rPr>
              <a:t>Impact:</a:t>
            </a:r>
          </a:p>
          <a:p>
            <a:r>
              <a:rPr lang="en-GB" sz="1200" b="0" i="0" kern="1200" dirty="0">
                <a:solidFill>
                  <a:schemeClr val="tx1"/>
                </a:solidFill>
                <a:effectLst/>
                <a:latin typeface="+mn-lt"/>
                <a:ea typeface="+mn-ea"/>
                <a:cs typeface="+mn-cs"/>
              </a:rPr>
              <a:t>Reduced performance, low morale, and more errors.</a:t>
            </a:r>
          </a:p>
          <a:p>
            <a:r>
              <a:rPr lang="en-GB" sz="1200" b="0" i="0" kern="1200" dirty="0">
                <a:solidFill>
                  <a:schemeClr val="tx1"/>
                </a:solidFill>
                <a:effectLst/>
                <a:latin typeface="+mn-lt"/>
                <a:ea typeface="+mn-ea"/>
                <a:cs typeface="+mn-cs"/>
              </a:rPr>
              <a:t>Solution:</a:t>
            </a:r>
          </a:p>
          <a:p>
            <a:r>
              <a:rPr lang="en-GB" sz="1200" b="0" i="0" kern="1200" dirty="0">
                <a:solidFill>
                  <a:schemeClr val="tx1"/>
                </a:solidFill>
                <a:effectLst/>
                <a:latin typeface="+mn-lt"/>
                <a:ea typeface="+mn-ea"/>
                <a:cs typeface="+mn-cs"/>
              </a:rPr>
              <a:t>For this workplace communication barrier to be eliminated, Flight Foods Ltd needs to create a supportive management style and provide leadership and communication skills to management to create a workplace where staff and management work positively, respectfully and interact.</a:t>
            </a:r>
          </a:p>
          <a:p>
            <a:endParaRPr lang="en-GB" dirty="0"/>
          </a:p>
        </p:txBody>
      </p:sp>
      <p:sp>
        <p:nvSpPr>
          <p:cNvPr id="4" name="Slide Number Placeholder 3"/>
          <p:cNvSpPr>
            <a:spLocks noGrp="1"/>
          </p:cNvSpPr>
          <p:nvPr>
            <p:ph type="sldNum" sz="quarter" idx="5"/>
          </p:nvPr>
        </p:nvSpPr>
        <p:spPr/>
        <p:txBody>
          <a:bodyPr/>
          <a:lstStyle/>
          <a:p>
            <a:fld id="{0E415C42-BAD3-4109-9082-E080CF4CB8B0}" type="slidenum">
              <a:rPr lang="en-GB" smtClean="0"/>
              <a:t>7</a:t>
            </a:fld>
            <a:endParaRPr lang="en-GB"/>
          </a:p>
        </p:txBody>
      </p:sp>
    </p:spTree>
    <p:extLst>
      <p:ext uri="{BB962C8B-B14F-4D97-AF65-F5344CB8AC3E}">
        <p14:creationId xmlns:p14="http://schemas.microsoft.com/office/powerpoint/2010/main" val="37305193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Based on the specific obstacles to communication, improvements in performance at Flight Foods Ltd can include a range of options.</a:t>
            </a:r>
          </a:p>
          <a:p>
            <a:r>
              <a:rPr lang="en-GB" sz="1200" b="0" i="0" kern="1200" dirty="0">
                <a:solidFill>
                  <a:schemeClr val="tx1"/>
                </a:solidFill>
                <a:effectLst/>
                <a:latin typeface="+mn-lt"/>
                <a:ea typeface="+mn-ea"/>
                <a:cs typeface="+mn-cs"/>
              </a:rPr>
              <a:t>First, employees will need more training to grasp the essentials of food safety and standard operating procedures. There is a need to address deficiencies and ensure consistent improvements to overall quality.</a:t>
            </a:r>
          </a:p>
          <a:p>
            <a:r>
              <a:rPr lang="en-GB" sz="1200" b="0" i="0" kern="1200" dirty="0">
                <a:solidFill>
                  <a:schemeClr val="tx1"/>
                </a:solidFill>
                <a:effectLst/>
                <a:latin typeface="+mn-lt"/>
                <a:ea typeface="+mn-ea"/>
                <a:cs typeface="+mn-cs"/>
              </a:rPr>
              <a:t>Second, to combat the barriers to communication posed by the environment, introduce simple, clear diagrams, signage, and a colour code to employees in a multilingual and noisy workplace (Shannon and Weaver, 1949).</a:t>
            </a:r>
          </a:p>
          <a:p>
            <a:r>
              <a:rPr lang="en-GB" sz="1200" b="0" i="0" kern="1200" dirty="0">
                <a:solidFill>
                  <a:schemeClr val="tx1"/>
                </a:solidFill>
                <a:effectLst/>
                <a:latin typeface="+mn-lt"/>
                <a:ea typeface="+mn-ea"/>
                <a:cs typeface="+mn-cs"/>
              </a:rPr>
              <a:t>Workforce barriers can be addressed through the use of multilingual resources to facilitate clear, direct communication (Berlo, 1960).</a:t>
            </a:r>
          </a:p>
          <a:p>
            <a:r>
              <a:rPr lang="en-GB" sz="1200" b="0" i="0" kern="1200" dirty="0">
                <a:solidFill>
                  <a:schemeClr val="tx1"/>
                </a:solidFill>
                <a:effectLst/>
                <a:latin typeface="+mn-lt"/>
                <a:ea typeface="+mn-ea"/>
                <a:cs typeface="+mn-cs"/>
              </a:rPr>
              <a:t>Improvement of operations also requires a genuine and more supportive communication approach from the managers in the case. There are problems that are characteristic of most poor communication systems, including emotional and psychological barriers, so a communication approach is also directed (Lunenburg, 2010).</a:t>
            </a:r>
          </a:p>
          <a:p>
            <a:r>
              <a:rPr lang="en-GB" sz="1200" b="0" i="0" kern="1200" dirty="0">
                <a:solidFill>
                  <a:schemeClr val="tx1"/>
                </a:solidFill>
                <a:effectLst/>
                <a:latin typeface="+mn-lt"/>
                <a:ea typeface="+mn-ea"/>
                <a:cs typeface="+mn-cs"/>
              </a:rPr>
              <a:t>The recommendations above aim to improve the quality of operations by creating a consistent, simpler communication system.</a:t>
            </a:r>
          </a:p>
          <a:p>
            <a:endParaRPr lang="en-GB" dirty="0"/>
          </a:p>
        </p:txBody>
      </p:sp>
      <p:sp>
        <p:nvSpPr>
          <p:cNvPr id="4" name="Slide Number Placeholder 3"/>
          <p:cNvSpPr>
            <a:spLocks noGrp="1"/>
          </p:cNvSpPr>
          <p:nvPr>
            <p:ph type="sldNum" sz="quarter" idx="5"/>
          </p:nvPr>
        </p:nvSpPr>
        <p:spPr/>
        <p:txBody>
          <a:bodyPr/>
          <a:lstStyle/>
          <a:p>
            <a:fld id="{0E415C42-BAD3-4109-9082-E080CF4CB8B0}" type="slidenum">
              <a:rPr lang="en-GB" smtClean="0"/>
              <a:t>8</a:t>
            </a:fld>
            <a:endParaRPr lang="en-GB"/>
          </a:p>
        </p:txBody>
      </p:sp>
    </p:spTree>
    <p:extLst>
      <p:ext uri="{BB962C8B-B14F-4D97-AF65-F5344CB8AC3E}">
        <p14:creationId xmlns:p14="http://schemas.microsoft.com/office/powerpoint/2010/main" val="23171147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closing, Flight Foods Ltd. does face certain operational issues. And, in large part, they are due to internal organizational communication problems.</a:t>
            </a:r>
          </a:p>
          <a:p>
            <a:r>
              <a:rPr lang="en-GB" sz="1200" b="0" i="0" kern="1200" dirty="0">
                <a:solidFill>
                  <a:schemeClr val="tx1"/>
                </a:solidFill>
                <a:effectLst/>
                <a:latin typeface="+mn-lt"/>
                <a:ea typeface="+mn-ea"/>
                <a:cs typeface="+mn-cs"/>
              </a:rPr>
              <a:t>Environmental noise, language differences, cultural diversity, age-related differences, and emotional factors are significant communication barriers. These barriers lead to misunderstandings and communication breakdowns resulting in poor customer satisfaction and product quality.</a:t>
            </a:r>
          </a:p>
          <a:p>
            <a:r>
              <a:rPr lang="en-GB" sz="1200" b="0" i="0" kern="1200" dirty="0">
                <a:solidFill>
                  <a:schemeClr val="tx1"/>
                </a:solidFill>
                <a:effectLst/>
                <a:latin typeface="+mn-lt"/>
                <a:ea typeface="+mn-ea"/>
                <a:cs typeface="+mn-cs"/>
              </a:rPr>
              <a:t>Communication theory postulates that in order to do their best, organizations must convey and receive messages with some degree of accuracy and understanding (Adler, Rodman and du Pré, 2020). Communication problems lead to errors and lost efficiency.</a:t>
            </a:r>
          </a:p>
          <a:p>
            <a:r>
              <a:rPr lang="en-GB" sz="1200" b="0" i="0" kern="1200" dirty="0">
                <a:solidFill>
                  <a:schemeClr val="tx1"/>
                </a:solidFill>
                <a:effectLst/>
                <a:latin typeface="+mn-lt"/>
                <a:ea typeface="+mn-ea"/>
                <a:cs typeface="+mn-cs"/>
              </a:rPr>
              <a:t>If Flight Foods Ltd. addresses these barriers with better communication, training, and leadership, they have the potential to improve the quality of their products and services as well as recover their competitive edge in the marketplace.</a:t>
            </a:r>
          </a:p>
          <a:p>
            <a:endParaRPr lang="en-GB" dirty="0"/>
          </a:p>
        </p:txBody>
      </p:sp>
      <p:sp>
        <p:nvSpPr>
          <p:cNvPr id="4" name="Slide Number Placeholder 3"/>
          <p:cNvSpPr>
            <a:spLocks noGrp="1"/>
          </p:cNvSpPr>
          <p:nvPr>
            <p:ph type="sldNum" sz="quarter" idx="5"/>
          </p:nvPr>
        </p:nvSpPr>
        <p:spPr/>
        <p:txBody>
          <a:bodyPr/>
          <a:lstStyle/>
          <a:p>
            <a:fld id="{0E415C42-BAD3-4109-9082-E080CF4CB8B0}" type="slidenum">
              <a:rPr lang="en-GB" smtClean="0"/>
              <a:t>9</a:t>
            </a:fld>
            <a:endParaRPr lang="en-GB"/>
          </a:p>
        </p:txBody>
      </p:sp>
    </p:spTree>
    <p:extLst>
      <p:ext uri="{BB962C8B-B14F-4D97-AF65-F5344CB8AC3E}">
        <p14:creationId xmlns:p14="http://schemas.microsoft.com/office/powerpoint/2010/main" val="137971849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8707133-D014-4B98-ADE1-10FDB05BE1BD}" type="datetimeFigureOut">
              <a:rPr lang="en-GB" smtClean="0"/>
              <a:t>21/04/2026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63EF85FC-01BF-40FF-B815-25133396AE71}" type="slidenum">
              <a:rPr lang="en-GB" smtClean="0"/>
              <a:t>‹#›</a:t>
            </a:fld>
            <a:endParaRPr lang="en-GB"/>
          </a:p>
        </p:txBody>
      </p:sp>
    </p:spTree>
    <p:extLst>
      <p:ext uri="{BB962C8B-B14F-4D97-AF65-F5344CB8AC3E}">
        <p14:creationId xmlns:p14="http://schemas.microsoft.com/office/powerpoint/2010/main" val="41466136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8707133-D014-4B98-ADE1-10FDB05BE1BD}" type="datetimeFigureOut">
              <a:rPr lang="en-GB" smtClean="0"/>
              <a:t>21/04/2026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EF85FC-01BF-40FF-B815-25133396AE71}" type="slidenum">
              <a:rPr lang="en-GB" smtClean="0"/>
              <a:t>‹#›</a:t>
            </a:fld>
            <a:endParaRPr lang="en-GB"/>
          </a:p>
        </p:txBody>
      </p:sp>
    </p:spTree>
    <p:extLst>
      <p:ext uri="{BB962C8B-B14F-4D97-AF65-F5344CB8AC3E}">
        <p14:creationId xmlns:p14="http://schemas.microsoft.com/office/powerpoint/2010/main" val="7441114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8707133-D014-4B98-ADE1-10FDB05BE1BD}" type="datetimeFigureOut">
              <a:rPr lang="en-GB" smtClean="0"/>
              <a:t>21/04/2026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63EF85FC-01BF-40FF-B815-25133396AE71}" type="slidenum">
              <a:rPr lang="en-GB" smtClean="0"/>
              <a:t>‹#›</a:t>
            </a:fld>
            <a:endParaRPr lang="en-GB"/>
          </a:p>
        </p:txBody>
      </p:sp>
    </p:spTree>
    <p:extLst>
      <p:ext uri="{BB962C8B-B14F-4D97-AF65-F5344CB8AC3E}">
        <p14:creationId xmlns:p14="http://schemas.microsoft.com/office/powerpoint/2010/main" val="12764810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8707133-D014-4B98-ADE1-10FDB05BE1BD}" type="datetimeFigureOut">
              <a:rPr lang="en-GB" smtClean="0"/>
              <a:t>21/04/2026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EF85FC-01BF-40FF-B815-25133396AE71}" type="slidenum">
              <a:rPr lang="en-GB" smtClean="0"/>
              <a:t>‹#›</a:t>
            </a:fld>
            <a:endParaRPr lang="en-GB"/>
          </a:p>
        </p:txBody>
      </p:sp>
    </p:spTree>
    <p:extLst>
      <p:ext uri="{BB962C8B-B14F-4D97-AF65-F5344CB8AC3E}">
        <p14:creationId xmlns:p14="http://schemas.microsoft.com/office/powerpoint/2010/main" val="10538536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8707133-D014-4B98-ADE1-10FDB05BE1BD}" type="datetimeFigureOut">
              <a:rPr lang="en-GB" smtClean="0"/>
              <a:t>21/04/2026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3EF85FC-01BF-40FF-B815-25133396AE71}" type="slidenum">
              <a:rPr lang="en-GB" smtClean="0"/>
              <a:t>‹#›</a:t>
            </a:fld>
            <a:endParaRPr lang="en-GB"/>
          </a:p>
        </p:txBody>
      </p:sp>
    </p:spTree>
    <p:extLst>
      <p:ext uri="{BB962C8B-B14F-4D97-AF65-F5344CB8AC3E}">
        <p14:creationId xmlns:p14="http://schemas.microsoft.com/office/powerpoint/2010/main" val="6271948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8707133-D014-4B98-ADE1-10FDB05BE1BD}" type="datetimeFigureOut">
              <a:rPr lang="en-GB" smtClean="0"/>
              <a:t>21/04/2026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3EF85FC-01BF-40FF-B815-25133396AE71}" type="slidenum">
              <a:rPr lang="en-GB" smtClean="0"/>
              <a:t>‹#›</a:t>
            </a:fld>
            <a:endParaRPr lang="en-GB"/>
          </a:p>
        </p:txBody>
      </p:sp>
    </p:spTree>
    <p:extLst>
      <p:ext uri="{BB962C8B-B14F-4D97-AF65-F5344CB8AC3E}">
        <p14:creationId xmlns:p14="http://schemas.microsoft.com/office/powerpoint/2010/main" val="1976148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78707133-D014-4B98-ADE1-10FDB05BE1BD}" type="datetimeFigureOut">
              <a:rPr lang="en-GB" smtClean="0"/>
              <a:t>21/04/2026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3EF85FC-01BF-40FF-B815-25133396AE71}" type="slidenum">
              <a:rPr lang="en-GB" smtClean="0"/>
              <a:t>‹#›</a:t>
            </a:fld>
            <a:endParaRPr lang="en-GB"/>
          </a:p>
        </p:txBody>
      </p:sp>
    </p:spTree>
    <p:extLst>
      <p:ext uri="{BB962C8B-B14F-4D97-AF65-F5344CB8AC3E}">
        <p14:creationId xmlns:p14="http://schemas.microsoft.com/office/powerpoint/2010/main" val="1000674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8707133-D014-4B98-ADE1-10FDB05BE1BD}" type="datetimeFigureOut">
              <a:rPr lang="en-GB" smtClean="0"/>
              <a:t>21/04/2026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EF85FC-01BF-40FF-B815-25133396AE71}" type="slidenum">
              <a:rPr lang="en-GB" smtClean="0"/>
              <a:t>‹#›</a:t>
            </a:fld>
            <a:endParaRPr lang="en-GB"/>
          </a:p>
        </p:txBody>
      </p:sp>
    </p:spTree>
    <p:extLst>
      <p:ext uri="{BB962C8B-B14F-4D97-AF65-F5344CB8AC3E}">
        <p14:creationId xmlns:p14="http://schemas.microsoft.com/office/powerpoint/2010/main" val="14840049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8707133-D014-4B98-ADE1-10FDB05BE1BD}" type="datetimeFigureOut">
              <a:rPr lang="en-GB" smtClean="0"/>
              <a:t>21/04/2026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EF85FC-01BF-40FF-B815-25133396AE71}" type="slidenum">
              <a:rPr lang="en-GB" smtClean="0"/>
              <a:t>‹#›</a:t>
            </a:fld>
            <a:endParaRPr lang="en-GB"/>
          </a:p>
        </p:txBody>
      </p:sp>
    </p:spTree>
    <p:extLst>
      <p:ext uri="{BB962C8B-B14F-4D97-AF65-F5344CB8AC3E}">
        <p14:creationId xmlns:p14="http://schemas.microsoft.com/office/powerpoint/2010/main" val="33206362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8707133-D014-4B98-ADE1-10FDB05BE1BD}" type="datetimeFigureOut">
              <a:rPr lang="en-GB" smtClean="0"/>
              <a:t>21/04/2026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63EF85FC-01BF-40FF-B815-25133396AE71}" type="slidenum">
              <a:rPr lang="en-GB" smtClean="0"/>
              <a:t>‹#›</a:t>
            </a:fld>
            <a:endParaRPr lang="en-GB"/>
          </a:p>
        </p:txBody>
      </p:sp>
    </p:spTree>
    <p:extLst>
      <p:ext uri="{BB962C8B-B14F-4D97-AF65-F5344CB8AC3E}">
        <p14:creationId xmlns:p14="http://schemas.microsoft.com/office/powerpoint/2010/main" val="4269608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8707133-D014-4B98-ADE1-10FDB05BE1BD}" type="datetimeFigureOut">
              <a:rPr lang="en-GB" smtClean="0"/>
              <a:t>21/04/2026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63EF85FC-01BF-40FF-B815-25133396AE71}" type="slidenum">
              <a:rPr lang="en-GB" smtClean="0"/>
              <a:t>‹#›</a:t>
            </a:fld>
            <a:endParaRPr lang="en-GB"/>
          </a:p>
        </p:txBody>
      </p:sp>
    </p:spTree>
    <p:extLst>
      <p:ext uri="{BB962C8B-B14F-4D97-AF65-F5344CB8AC3E}">
        <p14:creationId xmlns:p14="http://schemas.microsoft.com/office/powerpoint/2010/main" val="2128143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8707133-D014-4B98-ADE1-10FDB05BE1BD}" type="datetimeFigureOut">
              <a:rPr lang="en-GB" smtClean="0"/>
              <a:t>21/04/2026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63EF85FC-01BF-40FF-B815-25133396AE71}"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6441006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8707133-D014-4B98-ADE1-10FDB05BE1BD}" type="datetimeFigureOut">
              <a:rPr lang="en-GB" smtClean="0"/>
              <a:t>21/04/2026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63EF85FC-01BF-40FF-B815-25133396AE71}" type="slidenum">
              <a:rPr lang="en-GB" smtClean="0"/>
              <a:t>‹#›</a:t>
            </a:fld>
            <a:endParaRPr lang="en-GB"/>
          </a:p>
        </p:txBody>
      </p:sp>
    </p:spTree>
    <p:extLst>
      <p:ext uri="{BB962C8B-B14F-4D97-AF65-F5344CB8AC3E}">
        <p14:creationId xmlns:p14="http://schemas.microsoft.com/office/powerpoint/2010/main" val="13034168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8707133-D014-4B98-ADE1-10FDB05BE1BD}" type="datetimeFigureOut">
              <a:rPr lang="en-GB" smtClean="0"/>
              <a:t>21/04/2026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3EF85FC-01BF-40FF-B815-25133396AE71}" type="slidenum">
              <a:rPr lang="en-GB" smtClean="0"/>
              <a:t>‹#›</a:t>
            </a:fld>
            <a:endParaRPr lang="en-GB"/>
          </a:p>
        </p:txBody>
      </p:sp>
    </p:spTree>
    <p:extLst>
      <p:ext uri="{BB962C8B-B14F-4D97-AF65-F5344CB8AC3E}">
        <p14:creationId xmlns:p14="http://schemas.microsoft.com/office/powerpoint/2010/main" val="22332097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8707133-D014-4B98-ADE1-10FDB05BE1BD}" type="datetimeFigureOut">
              <a:rPr lang="en-GB" smtClean="0"/>
              <a:t>21/04/2026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3EF85FC-01BF-40FF-B815-25133396AE71}" type="slidenum">
              <a:rPr lang="en-GB" smtClean="0"/>
              <a:t>‹#›</a:t>
            </a:fld>
            <a:endParaRPr lang="en-GB"/>
          </a:p>
        </p:txBody>
      </p:sp>
    </p:spTree>
    <p:extLst>
      <p:ext uri="{BB962C8B-B14F-4D97-AF65-F5344CB8AC3E}">
        <p14:creationId xmlns:p14="http://schemas.microsoft.com/office/powerpoint/2010/main" val="4147606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8707133-D014-4B98-ADE1-10FDB05BE1BD}" type="datetimeFigureOut">
              <a:rPr lang="en-GB" smtClean="0"/>
              <a:t>21/04/2026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EF85FC-01BF-40FF-B815-25133396AE71}" type="slidenum">
              <a:rPr lang="en-GB" smtClean="0"/>
              <a:t>‹#›</a:t>
            </a:fld>
            <a:endParaRPr lang="en-GB"/>
          </a:p>
        </p:txBody>
      </p:sp>
    </p:spTree>
    <p:extLst>
      <p:ext uri="{BB962C8B-B14F-4D97-AF65-F5344CB8AC3E}">
        <p14:creationId xmlns:p14="http://schemas.microsoft.com/office/powerpoint/2010/main" val="12137898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78707133-D014-4B98-ADE1-10FDB05BE1BD}" type="datetimeFigureOut">
              <a:rPr lang="en-GB" smtClean="0"/>
              <a:t>21/04/2026</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3EF85FC-01BF-40FF-B815-25133396AE71}" type="slidenum">
              <a:rPr lang="en-GB" smtClean="0"/>
              <a:t>‹#›</a:t>
            </a:fld>
            <a:endParaRPr lang="en-GB"/>
          </a:p>
        </p:txBody>
      </p:sp>
    </p:spTree>
    <p:extLst>
      <p:ext uri="{BB962C8B-B14F-4D97-AF65-F5344CB8AC3E}">
        <p14:creationId xmlns:p14="http://schemas.microsoft.com/office/powerpoint/2010/main" val="17292185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8707133-D014-4B98-ADE1-10FDB05BE1BD}" type="datetimeFigureOut">
              <a:rPr lang="en-GB" smtClean="0"/>
              <a:t>21/04/2026</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3EF85FC-01BF-40FF-B815-25133396AE71}" type="slidenum">
              <a:rPr lang="en-GB" smtClean="0"/>
              <a:t>‹#›</a:t>
            </a:fld>
            <a:endParaRPr lang="en-GB"/>
          </a:p>
        </p:txBody>
      </p:sp>
    </p:spTree>
    <p:extLst>
      <p:ext uri="{BB962C8B-B14F-4D97-AF65-F5344CB8AC3E}">
        <p14:creationId xmlns:p14="http://schemas.microsoft.com/office/powerpoint/2010/main" val="155195940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CDB46-9064-E61E-9697-2C0BC6EAA20F}"/>
              </a:ext>
            </a:extLst>
          </p:cNvPr>
          <p:cNvSpPr>
            <a:spLocks noGrp="1"/>
          </p:cNvSpPr>
          <p:nvPr>
            <p:ph type="ctrTitle"/>
          </p:nvPr>
        </p:nvSpPr>
        <p:spPr/>
        <p:txBody>
          <a:bodyPr/>
          <a:lstStyle/>
          <a:p>
            <a:r>
              <a:rPr lang="en-GB" dirty="0"/>
              <a:t>Flight Foods Ltd – Communication Analysis</a:t>
            </a:r>
          </a:p>
        </p:txBody>
      </p:sp>
      <p:sp>
        <p:nvSpPr>
          <p:cNvPr id="3" name="Subtitle 2">
            <a:extLst>
              <a:ext uri="{FF2B5EF4-FFF2-40B4-BE49-F238E27FC236}">
                <a16:creationId xmlns:a16="http://schemas.microsoft.com/office/drawing/2014/main" id="{2DED078E-2676-5380-C4D0-8A20CA7960BF}"/>
              </a:ext>
            </a:extLst>
          </p:cNvPr>
          <p:cNvSpPr>
            <a:spLocks noGrp="1"/>
          </p:cNvSpPr>
          <p:nvPr>
            <p:ph type="subTitle" idx="1"/>
          </p:nvPr>
        </p:nvSpPr>
        <p:spPr>
          <a:xfrm>
            <a:off x="680322" y="4394039"/>
            <a:ext cx="8957454" cy="1117687"/>
          </a:xfrm>
        </p:spPr>
        <p:txBody>
          <a:bodyPr>
            <a:normAutofit/>
          </a:bodyPr>
          <a:lstStyle/>
          <a:p>
            <a:r>
              <a:rPr lang="en-GB" sz="2400" dirty="0"/>
              <a:t>Student Name: Helen Iosif</a:t>
            </a:r>
          </a:p>
          <a:p>
            <a:r>
              <a:rPr lang="en-GB" sz="2400" dirty="0"/>
              <a:t>Student ID: 2427234 </a:t>
            </a:r>
          </a:p>
        </p:txBody>
      </p:sp>
      <p:sp>
        <p:nvSpPr>
          <p:cNvPr id="5" name="TextBox 4">
            <a:extLst>
              <a:ext uri="{FF2B5EF4-FFF2-40B4-BE49-F238E27FC236}">
                <a16:creationId xmlns:a16="http://schemas.microsoft.com/office/drawing/2014/main" id="{274BC476-DDD5-A484-A0CD-96B5E02AC102}"/>
              </a:ext>
            </a:extLst>
          </p:cNvPr>
          <p:cNvSpPr txBox="1"/>
          <p:nvPr/>
        </p:nvSpPr>
        <p:spPr>
          <a:xfrm>
            <a:off x="718339" y="1346274"/>
            <a:ext cx="10755321" cy="707886"/>
          </a:xfrm>
          <a:prstGeom prst="rect">
            <a:avLst/>
          </a:prstGeom>
          <a:noFill/>
        </p:spPr>
        <p:txBody>
          <a:bodyPr wrap="square">
            <a:spAutoFit/>
          </a:bodyPr>
          <a:lstStyle/>
          <a:p>
            <a:r>
              <a:rPr lang="en-GB" sz="4000" b="1" dirty="0"/>
              <a:t>Effective Teamwork and Communication </a:t>
            </a:r>
          </a:p>
        </p:txBody>
      </p:sp>
    </p:spTree>
    <p:extLst>
      <p:ext uri="{BB962C8B-B14F-4D97-AF65-F5344CB8AC3E}">
        <p14:creationId xmlns:p14="http://schemas.microsoft.com/office/powerpoint/2010/main" val="16621710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610D2AE-07EF-436A-9755-AA8DF4B93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6CACDD17-9043-46DF-882D-420365B79C1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CF2D8AD5-434A-4C0E-9F5B-C1AFD645F3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0340950-16F3-CAC7-BD84-26BE60FBB2C4}"/>
              </a:ext>
            </a:extLst>
          </p:cNvPr>
          <p:cNvSpPr>
            <a:spLocks noGrp="1"/>
          </p:cNvSpPr>
          <p:nvPr>
            <p:ph type="title"/>
          </p:nvPr>
        </p:nvSpPr>
        <p:spPr>
          <a:xfrm>
            <a:off x="680321" y="753228"/>
            <a:ext cx="4136123" cy="1080938"/>
          </a:xfrm>
        </p:spPr>
        <p:txBody>
          <a:bodyPr>
            <a:normAutofit/>
          </a:bodyPr>
          <a:lstStyle/>
          <a:p>
            <a:r>
              <a:rPr lang="en-GB" sz="2400"/>
              <a:t>Case Overview</a:t>
            </a:r>
          </a:p>
        </p:txBody>
      </p:sp>
      <p:pic>
        <p:nvPicPr>
          <p:cNvPr id="16" name="Picture 15">
            <a:extLst>
              <a:ext uri="{FF2B5EF4-FFF2-40B4-BE49-F238E27FC236}">
                <a16:creationId xmlns:a16="http://schemas.microsoft.com/office/drawing/2014/main" id="{E92B246D-47CC-40F8-8DE7-B65D409E9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3" name="Content Placeholder 2">
            <a:extLst>
              <a:ext uri="{FF2B5EF4-FFF2-40B4-BE49-F238E27FC236}">
                <a16:creationId xmlns:a16="http://schemas.microsoft.com/office/drawing/2014/main" id="{4009E641-C036-230B-0922-11AB0DB5A4AC}"/>
              </a:ext>
            </a:extLst>
          </p:cNvPr>
          <p:cNvSpPr>
            <a:spLocks noGrp="1"/>
          </p:cNvSpPr>
          <p:nvPr>
            <p:ph idx="1"/>
          </p:nvPr>
        </p:nvSpPr>
        <p:spPr>
          <a:xfrm>
            <a:off x="680321" y="2336873"/>
            <a:ext cx="4136123" cy="3599316"/>
          </a:xfrm>
        </p:spPr>
        <p:txBody>
          <a:bodyPr>
            <a:normAutofit/>
          </a:bodyPr>
          <a:lstStyle/>
          <a:p>
            <a:pPr marL="0" indent="0">
              <a:buNone/>
            </a:pPr>
            <a:r>
              <a:rPr lang="en-GB" sz="2000" b="1" dirty="0"/>
              <a:t>Flight Foods Ltd - Case Summary</a:t>
            </a:r>
          </a:p>
          <a:p>
            <a:r>
              <a:rPr lang="en-GB" sz="2000" dirty="0"/>
              <a:t>Falling standards of food</a:t>
            </a:r>
          </a:p>
          <a:p>
            <a:r>
              <a:rPr lang="en-GB" sz="2000" dirty="0"/>
              <a:t>Increasing Airline client complaints</a:t>
            </a:r>
          </a:p>
          <a:p>
            <a:r>
              <a:rPr lang="en-GB" sz="2000" dirty="0"/>
              <a:t> Production-related operational inefficiencies</a:t>
            </a:r>
          </a:p>
          <a:p>
            <a:r>
              <a:rPr lang="en-GB" sz="2000" dirty="0"/>
              <a:t>Loss in Business &amp; Market share</a:t>
            </a:r>
          </a:p>
          <a:p>
            <a:r>
              <a:rPr lang="en-GB" sz="2000" dirty="0"/>
              <a:t>Breakdown of Communication which affects Operations (Lunenburg, 2010)</a:t>
            </a:r>
          </a:p>
          <a:p>
            <a:endParaRPr lang="en-GB" sz="1800" dirty="0"/>
          </a:p>
        </p:txBody>
      </p:sp>
      <p:pic>
        <p:nvPicPr>
          <p:cNvPr id="5" name="Picture 4">
            <a:extLst>
              <a:ext uri="{FF2B5EF4-FFF2-40B4-BE49-F238E27FC236}">
                <a16:creationId xmlns:a16="http://schemas.microsoft.com/office/drawing/2014/main" id="{ACF2C46E-1128-CB46-C139-1E731DC9E8E5}"/>
              </a:ext>
            </a:extLst>
          </p:cNvPr>
          <p:cNvPicPr>
            <a:picLocks noChangeAspect="1"/>
          </p:cNvPicPr>
          <p:nvPr/>
        </p:nvPicPr>
        <p:blipFill>
          <a:blip r:embed="rId5"/>
          <a:stretch>
            <a:fillRect/>
          </a:stretch>
        </p:blipFill>
        <p:spPr>
          <a:xfrm>
            <a:off x="5276090" y="1491304"/>
            <a:ext cx="6303134" cy="3844911"/>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35194381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610D2AE-07EF-436A-9755-AA8DF4B93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6CACDD17-9043-46DF-882D-420365B79C1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CF2D8AD5-434A-4C0E-9F5B-C1AFD645F3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180F4C8-C907-9572-0DE9-03C389DFC02C}"/>
              </a:ext>
            </a:extLst>
          </p:cNvPr>
          <p:cNvSpPr>
            <a:spLocks noGrp="1"/>
          </p:cNvSpPr>
          <p:nvPr>
            <p:ph type="title"/>
          </p:nvPr>
        </p:nvSpPr>
        <p:spPr>
          <a:xfrm>
            <a:off x="680321" y="753228"/>
            <a:ext cx="4136123" cy="1080938"/>
          </a:xfrm>
        </p:spPr>
        <p:txBody>
          <a:bodyPr>
            <a:normAutofit/>
          </a:bodyPr>
          <a:lstStyle/>
          <a:p>
            <a:r>
              <a:rPr lang="en-GB" sz="2400"/>
              <a:t>Barrier 1: Environmental Noise</a:t>
            </a:r>
          </a:p>
        </p:txBody>
      </p:sp>
      <p:pic>
        <p:nvPicPr>
          <p:cNvPr id="16" name="Picture 15">
            <a:extLst>
              <a:ext uri="{FF2B5EF4-FFF2-40B4-BE49-F238E27FC236}">
                <a16:creationId xmlns:a16="http://schemas.microsoft.com/office/drawing/2014/main" id="{E92B246D-47CC-40F8-8DE7-B65D409E9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3" name="Content Placeholder 2">
            <a:extLst>
              <a:ext uri="{FF2B5EF4-FFF2-40B4-BE49-F238E27FC236}">
                <a16:creationId xmlns:a16="http://schemas.microsoft.com/office/drawing/2014/main" id="{988D5DCF-BEDF-5E7B-752D-25D6ABEBEBC5}"/>
              </a:ext>
            </a:extLst>
          </p:cNvPr>
          <p:cNvSpPr>
            <a:spLocks noGrp="1"/>
          </p:cNvSpPr>
          <p:nvPr>
            <p:ph idx="1"/>
          </p:nvPr>
        </p:nvSpPr>
        <p:spPr>
          <a:xfrm>
            <a:off x="680321" y="2336873"/>
            <a:ext cx="4136123" cy="3599316"/>
          </a:xfrm>
        </p:spPr>
        <p:txBody>
          <a:bodyPr>
            <a:normAutofit/>
          </a:bodyPr>
          <a:lstStyle/>
          <a:p>
            <a:pPr marL="0" indent="0">
              <a:buNone/>
            </a:pPr>
            <a:r>
              <a:rPr lang="en-GB" sz="2000" dirty="0"/>
              <a:t>Barrier 1: Environmental Noise</a:t>
            </a:r>
          </a:p>
          <a:p>
            <a:r>
              <a:rPr lang="en-GB" sz="2000" dirty="0"/>
              <a:t>High volume machinery hinders effective communication</a:t>
            </a:r>
          </a:p>
          <a:p>
            <a:r>
              <a:rPr lang="en-GB" sz="2000" dirty="0"/>
              <a:t>Lack of clear instructions</a:t>
            </a:r>
          </a:p>
          <a:p>
            <a:r>
              <a:rPr lang="en-GB" sz="2000" dirty="0"/>
              <a:t>Results in food preparation errors</a:t>
            </a:r>
          </a:p>
          <a:p>
            <a:r>
              <a:rPr lang="en-GB" sz="2000" dirty="0" err="1"/>
              <a:t>Percieved</a:t>
            </a:r>
            <a:r>
              <a:rPr lang="en-GB" sz="2000" dirty="0"/>
              <a:t> “noise” obstructs transmission of the message (Shannon and Weaver, 1949)</a:t>
            </a:r>
          </a:p>
          <a:p>
            <a:endParaRPr lang="en-GB" sz="1800" dirty="0"/>
          </a:p>
        </p:txBody>
      </p:sp>
      <p:pic>
        <p:nvPicPr>
          <p:cNvPr id="5" name="Picture 4">
            <a:extLst>
              <a:ext uri="{FF2B5EF4-FFF2-40B4-BE49-F238E27FC236}">
                <a16:creationId xmlns:a16="http://schemas.microsoft.com/office/drawing/2014/main" id="{AEB7397A-4C9E-6FEE-2929-5E5C995B7260}"/>
              </a:ext>
            </a:extLst>
          </p:cNvPr>
          <p:cNvPicPr>
            <a:picLocks noChangeAspect="1"/>
          </p:cNvPicPr>
          <p:nvPr/>
        </p:nvPicPr>
        <p:blipFill>
          <a:blip r:embed="rId5"/>
          <a:stretch>
            <a:fillRect/>
          </a:stretch>
        </p:blipFill>
        <p:spPr>
          <a:xfrm>
            <a:off x="5276090" y="719170"/>
            <a:ext cx="6303134" cy="5389179"/>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10954460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FECAD23-900F-4F1B-A441-6A68749F8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7943801-CAEC-4F98-9332-2A4D912846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8A233090-6C39-4F59-8A0F-86F011A7E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4DCAA0-4BF1-4FB9-97BA-D6BA63041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0C9AE3F-B67D-32E3-82A3-C2AA1AB35559}"/>
              </a:ext>
            </a:extLst>
          </p:cNvPr>
          <p:cNvSpPr>
            <a:spLocks noGrp="1"/>
          </p:cNvSpPr>
          <p:nvPr>
            <p:ph type="title"/>
          </p:nvPr>
        </p:nvSpPr>
        <p:spPr>
          <a:xfrm>
            <a:off x="680321" y="753228"/>
            <a:ext cx="7087552" cy="1080938"/>
          </a:xfrm>
        </p:spPr>
        <p:txBody>
          <a:bodyPr>
            <a:normAutofit/>
          </a:bodyPr>
          <a:lstStyle/>
          <a:p>
            <a:r>
              <a:rPr lang="en-GB" dirty="0"/>
              <a:t>Barrier 2: Language &amp; Communication</a:t>
            </a:r>
          </a:p>
        </p:txBody>
      </p:sp>
      <p:pic>
        <p:nvPicPr>
          <p:cNvPr id="18" name="Picture 17">
            <a:extLst>
              <a:ext uri="{FF2B5EF4-FFF2-40B4-BE49-F238E27FC236}">
                <a16:creationId xmlns:a16="http://schemas.microsoft.com/office/drawing/2014/main" id="{9BC2FEA5-B399-458A-8393-E06CE40DB8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11AD39BB-2A94-0631-DDB6-FE99B3F55AEF}"/>
              </a:ext>
            </a:extLst>
          </p:cNvPr>
          <p:cNvSpPr>
            <a:spLocks noGrp="1"/>
          </p:cNvSpPr>
          <p:nvPr>
            <p:ph idx="1"/>
          </p:nvPr>
        </p:nvSpPr>
        <p:spPr>
          <a:xfrm>
            <a:off x="680321" y="2336873"/>
            <a:ext cx="6423211" cy="3599316"/>
          </a:xfrm>
        </p:spPr>
        <p:txBody>
          <a:bodyPr>
            <a:normAutofit/>
          </a:bodyPr>
          <a:lstStyle/>
          <a:p>
            <a:pPr marL="0" indent="0">
              <a:buNone/>
            </a:pPr>
            <a:r>
              <a:rPr lang="en-GB" dirty="0"/>
              <a:t>Barrier 2: Language &amp; Communication</a:t>
            </a:r>
          </a:p>
          <a:p>
            <a:r>
              <a:rPr lang="en-GB" dirty="0"/>
              <a:t>Diversity in language in the workforce</a:t>
            </a:r>
          </a:p>
          <a:p>
            <a:r>
              <a:rPr lang="en-GB" dirty="0"/>
              <a:t>Clarity and accuracy of the meaning of the instructions</a:t>
            </a:r>
          </a:p>
          <a:p>
            <a:r>
              <a:rPr lang="en-GB" dirty="0"/>
              <a:t>Ability of the peers to understand tasks coherently</a:t>
            </a:r>
          </a:p>
          <a:p>
            <a:r>
              <a:rPr lang="en-GB" dirty="0"/>
              <a:t>Issue in the message encoding/decoding (Berlo, 1960)</a:t>
            </a:r>
          </a:p>
        </p:txBody>
      </p:sp>
      <p:pic>
        <p:nvPicPr>
          <p:cNvPr id="5" name="Picture 4">
            <a:extLst>
              <a:ext uri="{FF2B5EF4-FFF2-40B4-BE49-F238E27FC236}">
                <a16:creationId xmlns:a16="http://schemas.microsoft.com/office/drawing/2014/main" id="{A76368C4-8C61-0267-AB5C-790027448D9A}"/>
              </a:ext>
            </a:extLst>
          </p:cNvPr>
          <p:cNvPicPr>
            <a:picLocks noChangeAspect="1"/>
          </p:cNvPicPr>
          <p:nvPr/>
        </p:nvPicPr>
        <p:blipFill>
          <a:blip r:embed="rId5"/>
          <a:stretch>
            <a:fillRect/>
          </a:stretch>
        </p:blipFill>
        <p:spPr>
          <a:xfrm>
            <a:off x="8187091" y="2308108"/>
            <a:ext cx="3358478" cy="2241783"/>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21877530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610D2AE-07EF-436A-9755-AA8DF4B93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6CACDD17-9043-46DF-882D-420365B79C1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CF2D8AD5-434A-4C0E-9F5B-C1AFD645F3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5B2379C-5847-D580-C543-DAD0A46829B0}"/>
              </a:ext>
            </a:extLst>
          </p:cNvPr>
          <p:cNvSpPr>
            <a:spLocks noGrp="1"/>
          </p:cNvSpPr>
          <p:nvPr>
            <p:ph type="title"/>
          </p:nvPr>
        </p:nvSpPr>
        <p:spPr>
          <a:xfrm>
            <a:off x="680321" y="753228"/>
            <a:ext cx="4136123" cy="1080938"/>
          </a:xfrm>
        </p:spPr>
        <p:txBody>
          <a:bodyPr>
            <a:normAutofit/>
          </a:bodyPr>
          <a:lstStyle/>
          <a:p>
            <a:r>
              <a:rPr lang="en-GB" sz="2400"/>
              <a:t>Barrier 3: Cultural Differences</a:t>
            </a:r>
          </a:p>
        </p:txBody>
      </p:sp>
      <p:pic>
        <p:nvPicPr>
          <p:cNvPr id="16" name="Picture 15">
            <a:extLst>
              <a:ext uri="{FF2B5EF4-FFF2-40B4-BE49-F238E27FC236}">
                <a16:creationId xmlns:a16="http://schemas.microsoft.com/office/drawing/2014/main" id="{E92B246D-47CC-40F8-8DE7-B65D409E9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3" name="Content Placeholder 2">
            <a:extLst>
              <a:ext uri="{FF2B5EF4-FFF2-40B4-BE49-F238E27FC236}">
                <a16:creationId xmlns:a16="http://schemas.microsoft.com/office/drawing/2014/main" id="{65E64575-0332-FE6A-3FB1-6AECFAA9C0AA}"/>
              </a:ext>
            </a:extLst>
          </p:cNvPr>
          <p:cNvSpPr>
            <a:spLocks noGrp="1"/>
          </p:cNvSpPr>
          <p:nvPr>
            <p:ph idx="1"/>
          </p:nvPr>
        </p:nvSpPr>
        <p:spPr>
          <a:xfrm>
            <a:off x="680321" y="2336873"/>
            <a:ext cx="4136123" cy="3599316"/>
          </a:xfrm>
        </p:spPr>
        <p:txBody>
          <a:bodyPr>
            <a:normAutofit/>
          </a:bodyPr>
          <a:lstStyle/>
          <a:p>
            <a:pPr marL="0" indent="0">
              <a:buNone/>
            </a:pPr>
            <a:r>
              <a:rPr lang="en-GB" sz="2000" dirty="0"/>
              <a:t>Barrier 3: Cultural Differences</a:t>
            </a:r>
          </a:p>
          <a:p>
            <a:r>
              <a:rPr lang="en-GB" sz="2000" dirty="0"/>
              <a:t>A workforce from several cultural backgrounds</a:t>
            </a:r>
          </a:p>
          <a:p>
            <a:r>
              <a:rPr lang="en-GB" sz="2000" dirty="0"/>
              <a:t>Dissimilar norms, values, and ways of working</a:t>
            </a:r>
          </a:p>
          <a:p>
            <a:r>
              <a:rPr lang="en-GB" sz="2000" dirty="0"/>
              <a:t>Variable comprehension of food standards</a:t>
            </a:r>
          </a:p>
          <a:p>
            <a:r>
              <a:rPr lang="en-GB" sz="2000" dirty="0"/>
              <a:t>Culture influences the meaning of a message (Hall, 1976)</a:t>
            </a:r>
          </a:p>
          <a:p>
            <a:endParaRPr lang="en-GB" sz="1800" dirty="0"/>
          </a:p>
        </p:txBody>
      </p:sp>
      <p:pic>
        <p:nvPicPr>
          <p:cNvPr id="5" name="Picture 4">
            <a:extLst>
              <a:ext uri="{FF2B5EF4-FFF2-40B4-BE49-F238E27FC236}">
                <a16:creationId xmlns:a16="http://schemas.microsoft.com/office/drawing/2014/main" id="{982E4029-DE5F-6A4A-5B73-160405DB4C99}"/>
              </a:ext>
            </a:extLst>
          </p:cNvPr>
          <p:cNvPicPr>
            <a:picLocks noChangeAspect="1"/>
          </p:cNvPicPr>
          <p:nvPr/>
        </p:nvPicPr>
        <p:blipFill>
          <a:blip r:embed="rId5"/>
          <a:stretch>
            <a:fillRect/>
          </a:stretch>
        </p:blipFill>
        <p:spPr>
          <a:xfrm>
            <a:off x="5276090" y="892507"/>
            <a:ext cx="6303134" cy="5042506"/>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995736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610D2AE-07EF-436A-9755-AA8DF4B93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6CACDD17-9043-46DF-882D-420365B79C1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CF2D8AD5-434A-4C0E-9F5B-C1AFD645F3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F74E2EA-4AF7-648B-B6E4-5E6B199A2ADF}"/>
              </a:ext>
            </a:extLst>
          </p:cNvPr>
          <p:cNvSpPr>
            <a:spLocks noGrp="1"/>
          </p:cNvSpPr>
          <p:nvPr>
            <p:ph type="title"/>
          </p:nvPr>
        </p:nvSpPr>
        <p:spPr>
          <a:xfrm>
            <a:off x="680321" y="753228"/>
            <a:ext cx="4136123" cy="1080938"/>
          </a:xfrm>
        </p:spPr>
        <p:txBody>
          <a:bodyPr>
            <a:normAutofit/>
          </a:bodyPr>
          <a:lstStyle/>
          <a:p>
            <a:r>
              <a:rPr lang="en-GB" sz="2400"/>
              <a:t>Barrier 4: Age / Generational Differences</a:t>
            </a:r>
          </a:p>
        </p:txBody>
      </p:sp>
      <p:pic>
        <p:nvPicPr>
          <p:cNvPr id="16" name="Picture 15">
            <a:extLst>
              <a:ext uri="{FF2B5EF4-FFF2-40B4-BE49-F238E27FC236}">
                <a16:creationId xmlns:a16="http://schemas.microsoft.com/office/drawing/2014/main" id="{E92B246D-47CC-40F8-8DE7-B65D409E9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3" name="Content Placeholder 2">
            <a:extLst>
              <a:ext uri="{FF2B5EF4-FFF2-40B4-BE49-F238E27FC236}">
                <a16:creationId xmlns:a16="http://schemas.microsoft.com/office/drawing/2014/main" id="{43BFF6DE-0A8F-DFA7-6DC1-E00BA2BEA547}"/>
              </a:ext>
            </a:extLst>
          </p:cNvPr>
          <p:cNvSpPr>
            <a:spLocks noGrp="1"/>
          </p:cNvSpPr>
          <p:nvPr>
            <p:ph idx="1"/>
          </p:nvPr>
        </p:nvSpPr>
        <p:spPr>
          <a:xfrm>
            <a:off x="680321" y="2336873"/>
            <a:ext cx="4136123" cy="3599316"/>
          </a:xfrm>
        </p:spPr>
        <p:txBody>
          <a:bodyPr>
            <a:normAutofit lnSpcReduction="10000"/>
          </a:bodyPr>
          <a:lstStyle/>
          <a:p>
            <a:pPr marL="0" indent="0">
              <a:buNone/>
            </a:pPr>
            <a:r>
              <a:rPr lang="en-GB" sz="2000" dirty="0"/>
              <a:t>Barrier 4: Age / Generational Differences</a:t>
            </a:r>
          </a:p>
          <a:p>
            <a:r>
              <a:rPr lang="en-GB" sz="2000" dirty="0"/>
              <a:t>A broad age span of 16 to 60 years in the workforce</a:t>
            </a:r>
          </a:p>
          <a:p>
            <a:r>
              <a:rPr lang="en-GB" sz="2000" dirty="0"/>
              <a:t>Diverse behaviour patterns in the workplace</a:t>
            </a:r>
          </a:p>
          <a:p>
            <a:r>
              <a:rPr lang="en-GB" sz="2000" dirty="0"/>
              <a:t>Millennials and Gen Z are less responsive and resilient to instructions</a:t>
            </a:r>
          </a:p>
          <a:p>
            <a:r>
              <a:rPr lang="en-GB" sz="2000" dirty="0"/>
              <a:t>Basic team cohesion and coordination issues (Tuckman, 1965)</a:t>
            </a:r>
          </a:p>
          <a:p>
            <a:endParaRPr lang="en-GB" sz="1800" dirty="0"/>
          </a:p>
        </p:txBody>
      </p:sp>
      <p:pic>
        <p:nvPicPr>
          <p:cNvPr id="5" name="Picture 4">
            <a:extLst>
              <a:ext uri="{FF2B5EF4-FFF2-40B4-BE49-F238E27FC236}">
                <a16:creationId xmlns:a16="http://schemas.microsoft.com/office/drawing/2014/main" id="{C4D95B54-2C2D-845A-0CE5-6509230938BE}"/>
              </a:ext>
            </a:extLst>
          </p:cNvPr>
          <p:cNvPicPr>
            <a:picLocks noChangeAspect="1"/>
          </p:cNvPicPr>
          <p:nvPr/>
        </p:nvPicPr>
        <p:blipFill>
          <a:blip r:embed="rId5"/>
          <a:stretch>
            <a:fillRect/>
          </a:stretch>
        </p:blipFill>
        <p:spPr>
          <a:xfrm>
            <a:off x="5276090" y="1767066"/>
            <a:ext cx="6303134" cy="3293387"/>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1865050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610D2AE-07EF-436A-9755-AA8DF4B93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6CACDD17-9043-46DF-882D-420365B79C1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CF2D8AD5-434A-4C0E-9F5B-C1AFD645F3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E6C1F1C-46A2-091A-9B8E-360EA7B271F2}"/>
              </a:ext>
            </a:extLst>
          </p:cNvPr>
          <p:cNvSpPr>
            <a:spLocks noGrp="1"/>
          </p:cNvSpPr>
          <p:nvPr>
            <p:ph type="title"/>
          </p:nvPr>
        </p:nvSpPr>
        <p:spPr>
          <a:xfrm>
            <a:off x="680321" y="753228"/>
            <a:ext cx="4136123" cy="1080938"/>
          </a:xfrm>
        </p:spPr>
        <p:txBody>
          <a:bodyPr>
            <a:normAutofit/>
          </a:bodyPr>
          <a:lstStyle/>
          <a:p>
            <a:r>
              <a:rPr lang="en-GB" sz="2400"/>
              <a:t>Barrier 5: Emotional Communication</a:t>
            </a:r>
          </a:p>
        </p:txBody>
      </p:sp>
      <p:pic>
        <p:nvPicPr>
          <p:cNvPr id="16" name="Picture 15">
            <a:extLst>
              <a:ext uri="{FF2B5EF4-FFF2-40B4-BE49-F238E27FC236}">
                <a16:creationId xmlns:a16="http://schemas.microsoft.com/office/drawing/2014/main" id="{E92B246D-47CC-40F8-8DE7-B65D409E9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3" name="Content Placeholder 2">
            <a:extLst>
              <a:ext uri="{FF2B5EF4-FFF2-40B4-BE49-F238E27FC236}">
                <a16:creationId xmlns:a16="http://schemas.microsoft.com/office/drawing/2014/main" id="{7528F17B-6ACC-2735-C806-911D28D51730}"/>
              </a:ext>
            </a:extLst>
          </p:cNvPr>
          <p:cNvSpPr>
            <a:spLocks noGrp="1"/>
          </p:cNvSpPr>
          <p:nvPr>
            <p:ph idx="1"/>
          </p:nvPr>
        </p:nvSpPr>
        <p:spPr>
          <a:xfrm>
            <a:off x="680321" y="2336873"/>
            <a:ext cx="4136123" cy="3599316"/>
          </a:xfrm>
        </p:spPr>
        <p:txBody>
          <a:bodyPr>
            <a:normAutofit/>
          </a:bodyPr>
          <a:lstStyle/>
          <a:p>
            <a:pPr marL="0" indent="0">
              <a:buNone/>
            </a:pPr>
            <a:r>
              <a:rPr lang="en-GB" sz="2000" dirty="0"/>
              <a:t>Barrier 5: Emotional Communication</a:t>
            </a:r>
          </a:p>
          <a:p>
            <a:r>
              <a:rPr lang="en-GB" sz="2000" dirty="0"/>
              <a:t>Frustration and Stress Expressed by Manager</a:t>
            </a:r>
          </a:p>
          <a:p>
            <a:r>
              <a:rPr lang="en-GB" sz="2000" dirty="0"/>
              <a:t>Use of Shouting and Negative Tone</a:t>
            </a:r>
          </a:p>
          <a:p>
            <a:r>
              <a:rPr lang="en-GB" sz="2000" dirty="0" err="1"/>
              <a:t>Instills</a:t>
            </a:r>
            <a:r>
              <a:rPr lang="en-GB" sz="2000" dirty="0"/>
              <a:t> Fear and Lowers Morale</a:t>
            </a:r>
          </a:p>
          <a:p>
            <a:r>
              <a:rPr lang="en-GB" sz="2000" dirty="0"/>
              <a:t>Communicative Efficacy is Loosely Correlated with Emotion (Lunenburg, 2010)</a:t>
            </a:r>
          </a:p>
          <a:p>
            <a:endParaRPr lang="en-GB" sz="1800" dirty="0"/>
          </a:p>
        </p:txBody>
      </p:sp>
      <p:pic>
        <p:nvPicPr>
          <p:cNvPr id="5" name="Picture 4">
            <a:extLst>
              <a:ext uri="{FF2B5EF4-FFF2-40B4-BE49-F238E27FC236}">
                <a16:creationId xmlns:a16="http://schemas.microsoft.com/office/drawing/2014/main" id="{80E4BFFF-AB46-2BA4-79DF-4FADBD9485E0}"/>
              </a:ext>
            </a:extLst>
          </p:cNvPr>
          <p:cNvPicPr>
            <a:picLocks noChangeAspect="1"/>
          </p:cNvPicPr>
          <p:nvPr/>
        </p:nvPicPr>
        <p:blipFill>
          <a:blip r:embed="rId5"/>
          <a:stretch>
            <a:fillRect/>
          </a:stretch>
        </p:blipFill>
        <p:spPr>
          <a:xfrm>
            <a:off x="5623497" y="609600"/>
            <a:ext cx="5608320" cy="5608320"/>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2699442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7A865E47-4365-4F21-B8EA-13B2C12BCB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1" name="Rectangle 10">
              <a:extLst>
                <a:ext uri="{FF2B5EF4-FFF2-40B4-BE49-F238E27FC236}">
                  <a16:creationId xmlns:a16="http://schemas.microsoft.com/office/drawing/2014/main" id="{0CE24988-BB27-40E5-A961-9FA7ED0DB9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80BDE80E-ADE0-4E16-8F80-306A15F4D3F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3" name="Content Placeholder 2">
            <a:extLst>
              <a:ext uri="{FF2B5EF4-FFF2-40B4-BE49-F238E27FC236}">
                <a16:creationId xmlns:a16="http://schemas.microsoft.com/office/drawing/2014/main" id="{7CD4711C-814E-2831-2D83-6C4BCEFA2F54}"/>
              </a:ext>
            </a:extLst>
          </p:cNvPr>
          <p:cNvSpPr>
            <a:spLocks noGrp="1"/>
          </p:cNvSpPr>
          <p:nvPr>
            <p:ph idx="1"/>
          </p:nvPr>
        </p:nvSpPr>
        <p:spPr>
          <a:xfrm>
            <a:off x="680322" y="2336872"/>
            <a:ext cx="5041628" cy="3911527"/>
          </a:xfrm>
        </p:spPr>
        <p:txBody>
          <a:bodyPr>
            <a:normAutofit fontScale="92500" lnSpcReduction="20000"/>
          </a:bodyPr>
          <a:lstStyle/>
          <a:p>
            <a:pPr marL="0" indent="0">
              <a:buNone/>
            </a:pPr>
            <a:r>
              <a:rPr lang="en-GB" sz="2000" dirty="0"/>
              <a:t>Main Recommendations</a:t>
            </a:r>
          </a:p>
          <a:p>
            <a:r>
              <a:rPr lang="en-GB" sz="2000" dirty="0"/>
              <a:t>Employ organised employee training programs</a:t>
            </a:r>
          </a:p>
          <a:p>
            <a:r>
              <a:rPr lang="en-GB" sz="2000" dirty="0"/>
              <a:t> Utilise visual communication tools (signs, diagrams, etc.)</a:t>
            </a:r>
          </a:p>
          <a:p>
            <a:r>
              <a:rPr lang="en-GB" sz="2000" dirty="0"/>
              <a:t> Standardise protocols and food safety regulations</a:t>
            </a:r>
          </a:p>
          <a:p>
            <a:r>
              <a:rPr lang="en-GB" sz="2000" dirty="0"/>
              <a:t>Create and implement a simple communication and instruction model incorporating multilingual alternatives</a:t>
            </a:r>
          </a:p>
          <a:p>
            <a:r>
              <a:rPr lang="en-GB" sz="2000" dirty="0"/>
              <a:t>Adjust Leadership and management communication styles</a:t>
            </a:r>
          </a:p>
          <a:p>
            <a:r>
              <a:rPr lang="en-GB" sz="2000" dirty="0"/>
              <a:t>Increase the high-performance teamwork and team collaboration</a:t>
            </a:r>
          </a:p>
          <a:p>
            <a:endParaRPr lang="en-GB" sz="1600" dirty="0"/>
          </a:p>
        </p:txBody>
      </p:sp>
      <p:pic>
        <p:nvPicPr>
          <p:cNvPr id="5" name="Picture 4">
            <a:extLst>
              <a:ext uri="{FF2B5EF4-FFF2-40B4-BE49-F238E27FC236}">
                <a16:creationId xmlns:a16="http://schemas.microsoft.com/office/drawing/2014/main" id="{F356A75A-086F-04E8-D7C5-CC1C25DDFB8F}"/>
              </a:ext>
            </a:extLst>
          </p:cNvPr>
          <p:cNvPicPr>
            <a:picLocks noChangeAspect="1"/>
          </p:cNvPicPr>
          <p:nvPr/>
        </p:nvPicPr>
        <p:blipFill>
          <a:blip r:embed="rId4"/>
          <a:srcRect l="21621" r="19285" b="2"/>
          <a:stretch>
            <a:fillRect/>
          </a:stretch>
        </p:blipFill>
        <p:spPr>
          <a:xfrm>
            <a:off x="6096000" y="10"/>
            <a:ext cx="6092823" cy="6856310"/>
          </a:xfrm>
          <a:prstGeom prst="rect">
            <a:avLst/>
          </a:prstGeom>
          <a:ln>
            <a:noFill/>
          </a:ln>
          <a:effectLst/>
        </p:spPr>
      </p:pic>
      <p:sp>
        <p:nvSpPr>
          <p:cNvPr id="20" name="Rectangle 19">
            <a:extLst>
              <a:ext uri="{FF2B5EF4-FFF2-40B4-BE49-F238E27FC236}">
                <a16:creationId xmlns:a16="http://schemas.microsoft.com/office/drawing/2014/main" id="{13BC1C09-8FD1-4619-B317-E9EED5E55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19655B0-F352-623A-829E-3A6C3E3B8CFB}"/>
              </a:ext>
            </a:extLst>
          </p:cNvPr>
          <p:cNvSpPr>
            <a:spLocks noGrp="1"/>
          </p:cNvSpPr>
          <p:nvPr>
            <p:ph type="title"/>
          </p:nvPr>
        </p:nvSpPr>
        <p:spPr>
          <a:xfrm>
            <a:off x="680321" y="753228"/>
            <a:ext cx="5041629" cy="1080938"/>
          </a:xfrm>
        </p:spPr>
        <p:txBody>
          <a:bodyPr>
            <a:normAutofit/>
          </a:bodyPr>
          <a:lstStyle/>
          <a:p>
            <a:r>
              <a:rPr lang="en-GB"/>
              <a:t>Key Recommendations</a:t>
            </a:r>
            <a:endParaRPr lang="en-GB" dirty="0"/>
          </a:p>
        </p:txBody>
      </p:sp>
      <p:pic>
        <p:nvPicPr>
          <p:cNvPr id="21" name="Picture 20">
            <a:extLst>
              <a:ext uri="{FF2B5EF4-FFF2-40B4-BE49-F238E27FC236}">
                <a16:creationId xmlns:a16="http://schemas.microsoft.com/office/drawing/2014/main" id="{D3143E80-C928-46DB-9299-0BD06348A9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Tree>
    <p:extLst>
      <p:ext uri="{BB962C8B-B14F-4D97-AF65-F5344CB8AC3E}">
        <p14:creationId xmlns:p14="http://schemas.microsoft.com/office/powerpoint/2010/main" val="1132016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A865E47-4365-4F21-B8EA-13B2C12BCB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1" name="Rectangle 10">
              <a:extLst>
                <a:ext uri="{FF2B5EF4-FFF2-40B4-BE49-F238E27FC236}">
                  <a16:creationId xmlns:a16="http://schemas.microsoft.com/office/drawing/2014/main" id="{0CE24988-BB27-40E5-A961-9FA7ED0DB9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80BDE80E-ADE0-4E16-8F80-306A15F4D3F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3" name="Content Placeholder 2">
            <a:extLst>
              <a:ext uri="{FF2B5EF4-FFF2-40B4-BE49-F238E27FC236}">
                <a16:creationId xmlns:a16="http://schemas.microsoft.com/office/drawing/2014/main" id="{4802B65B-881E-21DA-F490-6E3A544BA361}"/>
              </a:ext>
            </a:extLst>
          </p:cNvPr>
          <p:cNvSpPr>
            <a:spLocks noGrp="1"/>
          </p:cNvSpPr>
          <p:nvPr>
            <p:ph idx="1"/>
          </p:nvPr>
        </p:nvSpPr>
        <p:spPr>
          <a:xfrm>
            <a:off x="680322" y="2336873"/>
            <a:ext cx="5041628" cy="3599316"/>
          </a:xfrm>
        </p:spPr>
        <p:txBody>
          <a:bodyPr>
            <a:normAutofit lnSpcReduction="10000"/>
          </a:bodyPr>
          <a:lstStyle/>
          <a:p>
            <a:r>
              <a:rPr lang="en-GB" dirty="0"/>
              <a:t>Operational issues stem from communication failure</a:t>
            </a:r>
          </a:p>
          <a:p>
            <a:r>
              <a:rPr lang="en-GB" dirty="0"/>
              <a:t>Different barriers impact the performance and quality of the product</a:t>
            </a:r>
          </a:p>
          <a:p>
            <a:r>
              <a:rPr lang="en-GB" dirty="0"/>
              <a:t>Poor communication results in mistakes and unhappy customers</a:t>
            </a:r>
          </a:p>
          <a:p>
            <a:r>
              <a:rPr lang="en-GB" dirty="0"/>
              <a:t>Addressing communication should yield better efficiency and company results</a:t>
            </a:r>
          </a:p>
          <a:p>
            <a:endParaRPr lang="en-GB" sz="2000" dirty="0"/>
          </a:p>
        </p:txBody>
      </p:sp>
      <p:pic>
        <p:nvPicPr>
          <p:cNvPr id="5" name="Picture 4">
            <a:extLst>
              <a:ext uri="{FF2B5EF4-FFF2-40B4-BE49-F238E27FC236}">
                <a16:creationId xmlns:a16="http://schemas.microsoft.com/office/drawing/2014/main" id="{715E92B3-3771-F37D-1E78-F408A9F24C8B}"/>
              </a:ext>
            </a:extLst>
          </p:cNvPr>
          <p:cNvPicPr>
            <a:picLocks noChangeAspect="1"/>
          </p:cNvPicPr>
          <p:nvPr/>
        </p:nvPicPr>
        <p:blipFill>
          <a:blip r:embed="rId4"/>
          <a:srcRect l="20410" r="20273"/>
          <a:stretch>
            <a:fillRect/>
          </a:stretch>
        </p:blipFill>
        <p:spPr>
          <a:xfrm>
            <a:off x="6096000" y="10"/>
            <a:ext cx="6092823" cy="6856310"/>
          </a:xfrm>
          <a:prstGeom prst="rect">
            <a:avLst/>
          </a:prstGeom>
          <a:ln>
            <a:noFill/>
          </a:ln>
          <a:effectLst/>
        </p:spPr>
      </p:pic>
      <p:sp>
        <p:nvSpPr>
          <p:cNvPr id="14" name="Rectangle 13">
            <a:extLst>
              <a:ext uri="{FF2B5EF4-FFF2-40B4-BE49-F238E27FC236}">
                <a16:creationId xmlns:a16="http://schemas.microsoft.com/office/drawing/2014/main" id="{13BC1C09-8FD1-4619-B317-E9EED5E55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48CCE15-6E0C-DB96-520F-72C0E5577B9A}"/>
              </a:ext>
            </a:extLst>
          </p:cNvPr>
          <p:cNvSpPr>
            <a:spLocks noGrp="1"/>
          </p:cNvSpPr>
          <p:nvPr>
            <p:ph type="title"/>
          </p:nvPr>
        </p:nvSpPr>
        <p:spPr>
          <a:xfrm>
            <a:off x="680321" y="753228"/>
            <a:ext cx="5041629" cy="1080938"/>
          </a:xfrm>
        </p:spPr>
        <p:txBody>
          <a:bodyPr>
            <a:normAutofit/>
          </a:bodyPr>
          <a:lstStyle/>
          <a:p>
            <a:r>
              <a:rPr lang="en-GB" dirty="0"/>
              <a:t>Conclusion</a:t>
            </a:r>
          </a:p>
        </p:txBody>
      </p:sp>
      <p:pic>
        <p:nvPicPr>
          <p:cNvPr id="16" name="Picture 15">
            <a:extLst>
              <a:ext uri="{FF2B5EF4-FFF2-40B4-BE49-F238E27FC236}">
                <a16:creationId xmlns:a16="http://schemas.microsoft.com/office/drawing/2014/main" id="{D3143E80-C928-46DB-9299-0BD06348A9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Tree>
    <p:extLst>
      <p:ext uri="{BB962C8B-B14F-4D97-AF65-F5344CB8AC3E}">
        <p14:creationId xmlns:p14="http://schemas.microsoft.com/office/powerpoint/2010/main" val="24233298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419D4-019D-0832-2A65-6CAFFFB6D03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AED95D0-0E73-860A-5999-219088DF9DD6}"/>
              </a:ext>
            </a:extLst>
          </p:cNvPr>
          <p:cNvSpPr>
            <a:spLocks noGrp="1"/>
          </p:cNvSpPr>
          <p:nvPr>
            <p:ph idx="1"/>
          </p:nvPr>
        </p:nvSpPr>
        <p:spPr/>
        <p:txBody>
          <a:bodyPr>
            <a:normAutofit fontScale="55000" lnSpcReduction="20000"/>
          </a:bodyPr>
          <a:lstStyle/>
          <a:p>
            <a:r>
              <a:rPr lang="en-GB" dirty="0"/>
              <a:t>Adler, R.B., Rodman, G. and du Pré, A. (2020) </a:t>
            </a:r>
            <a:r>
              <a:rPr lang="en-GB" i="1" dirty="0"/>
              <a:t>Understanding Human Communication</a:t>
            </a:r>
            <a:r>
              <a:rPr lang="en-GB" dirty="0"/>
              <a:t>. 14th </a:t>
            </a:r>
            <a:r>
              <a:rPr lang="en-GB" dirty="0" err="1"/>
              <a:t>edn</a:t>
            </a:r>
            <a:r>
              <a:rPr lang="en-GB" dirty="0"/>
              <a:t>. Oxford: Oxford University Press.</a:t>
            </a:r>
          </a:p>
          <a:p>
            <a:r>
              <a:rPr lang="en-GB" dirty="0"/>
              <a:t>Berlo, D.K. (1960) </a:t>
            </a:r>
            <a:r>
              <a:rPr lang="en-GB" i="1" dirty="0"/>
              <a:t>The Process of Communication: An Introduction to Theory and Practice</a:t>
            </a:r>
            <a:r>
              <a:rPr lang="en-GB" dirty="0"/>
              <a:t>. New York: Holt, Rinehart and Winston.</a:t>
            </a:r>
          </a:p>
          <a:p>
            <a:r>
              <a:rPr lang="en-GB" dirty="0" err="1"/>
              <a:t>Gudykunst</a:t>
            </a:r>
            <a:r>
              <a:rPr lang="en-GB" dirty="0"/>
              <a:t>, W.B. (2003) </a:t>
            </a:r>
            <a:r>
              <a:rPr lang="en-GB" i="1" dirty="0"/>
              <a:t>Cross-Cultural and Intercultural Communication</a:t>
            </a:r>
            <a:r>
              <a:rPr lang="en-GB" dirty="0"/>
              <a:t>. Thousand Oaks: Sage.</a:t>
            </a:r>
          </a:p>
          <a:p>
            <a:r>
              <a:rPr lang="en-GB" dirty="0"/>
              <a:t>Hall, E.T. (1976) </a:t>
            </a:r>
            <a:r>
              <a:rPr lang="en-GB" i="1" dirty="0"/>
              <a:t>Beyond Culture</a:t>
            </a:r>
            <a:r>
              <a:rPr lang="en-GB" dirty="0"/>
              <a:t>. New York: Anchor Books.</a:t>
            </a:r>
          </a:p>
          <a:p>
            <a:r>
              <a:rPr lang="en-GB" dirty="0"/>
              <a:t>Huczynski, A. and Buchanan, D. (2013) </a:t>
            </a:r>
            <a:r>
              <a:rPr lang="en-GB" i="1" dirty="0"/>
              <a:t>Organisational Behaviour</a:t>
            </a:r>
            <a:r>
              <a:rPr lang="en-GB" dirty="0"/>
              <a:t>. 8th </a:t>
            </a:r>
            <a:r>
              <a:rPr lang="en-GB" dirty="0" err="1"/>
              <a:t>edn</a:t>
            </a:r>
            <a:r>
              <a:rPr lang="en-GB" dirty="0"/>
              <a:t>. Harlow: Pearson.</a:t>
            </a:r>
          </a:p>
          <a:p>
            <a:r>
              <a:rPr lang="en-GB" dirty="0"/>
              <a:t>Keyton, J. (2011) </a:t>
            </a:r>
            <a:r>
              <a:rPr lang="en-GB" i="1" dirty="0"/>
              <a:t>Communication and Organizational Culture: A Key to Understanding Work Experiences</a:t>
            </a:r>
            <a:r>
              <a:rPr lang="en-GB" dirty="0"/>
              <a:t>. 2nd </a:t>
            </a:r>
            <a:r>
              <a:rPr lang="en-GB" dirty="0" err="1"/>
              <a:t>edn</a:t>
            </a:r>
            <a:r>
              <a:rPr lang="en-GB" dirty="0"/>
              <a:t>. Thousand Oaks: Sage.</a:t>
            </a:r>
          </a:p>
          <a:p>
            <a:r>
              <a:rPr lang="en-GB" dirty="0"/>
              <a:t>Lunenburg, F.C. (2010) ‘Communication: The process, barriers, and improving effectiveness’, </a:t>
            </a:r>
            <a:r>
              <a:rPr lang="en-GB" i="1" dirty="0"/>
              <a:t>Schooling</a:t>
            </a:r>
            <a:r>
              <a:rPr lang="en-GB" dirty="0"/>
              <a:t>, 1(1), pp. 1–10.</a:t>
            </a:r>
          </a:p>
          <a:p>
            <a:r>
              <a:rPr lang="en-GB" dirty="0"/>
              <a:t>Robbins, S.P. and Judge, T.A. (2017) </a:t>
            </a:r>
            <a:r>
              <a:rPr lang="en-GB" i="1" dirty="0"/>
              <a:t>Organizational </a:t>
            </a:r>
            <a:r>
              <a:rPr lang="en-GB" i="1" dirty="0" err="1"/>
              <a:t>Behavior</a:t>
            </a:r>
            <a:r>
              <a:rPr lang="en-GB" dirty="0"/>
              <a:t>. 17th </a:t>
            </a:r>
            <a:r>
              <a:rPr lang="en-GB" dirty="0" err="1"/>
              <a:t>edn</a:t>
            </a:r>
            <a:r>
              <a:rPr lang="en-GB" dirty="0"/>
              <a:t>. Harlow: Pearson.</a:t>
            </a:r>
          </a:p>
          <a:p>
            <a:r>
              <a:rPr lang="en-GB" dirty="0"/>
              <a:t>Schramm, W. (1954) </a:t>
            </a:r>
            <a:r>
              <a:rPr lang="en-GB" i="1" dirty="0"/>
              <a:t>The Process and Effects of Mass Communication</a:t>
            </a:r>
            <a:r>
              <a:rPr lang="en-GB" dirty="0"/>
              <a:t>. Urbana: University of Illinois Press.</a:t>
            </a:r>
          </a:p>
          <a:p>
            <a:r>
              <a:rPr lang="en-GB" dirty="0"/>
              <a:t>Shannon, C.E. and Weaver, W. (1949) </a:t>
            </a:r>
            <a:r>
              <a:rPr lang="en-GB" i="1" dirty="0"/>
              <a:t>The Mathematical Theory of Communication</a:t>
            </a:r>
            <a:r>
              <a:rPr lang="en-GB" dirty="0"/>
              <a:t>. Urbana: University of Illinois Press.</a:t>
            </a:r>
          </a:p>
          <a:p>
            <a:r>
              <a:rPr lang="en-GB" dirty="0"/>
              <a:t>Tuckman, B.W. (1965) ‘Developmental sequence in small groups’, </a:t>
            </a:r>
            <a:r>
              <a:rPr lang="en-GB" i="1" dirty="0"/>
              <a:t>Psychological Bulletin</a:t>
            </a:r>
            <a:r>
              <a:rPr lang="en-GB" dirty="0"/>
              <a:t>, 63(6), pp. 384–399.</a:t>
            </a:r>
          </a:p>
        </p:txBody>
      </p:sp>
    </p:spTree>
    <p:extLst>
      <p:ext uri="{BB962C8B-B14F-4D97-AF65-F5344CB8AC3E}">
        <p14:creationId xmlns:p14="http://schemas.microsoft.com/office/powerpoint/2010/main" val="10965864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55C2497-A31D-411B-B7CC-5CB04199A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277" y="609600"/>
            <a:ext cx="9659904" cy="5604933"/>
          </a:xfrm>
          <a:prstGeom prst="rect">
            <a:avLst/>
          </a:prstGeom>
          <a:solidFill>
            <a:srgbClr val="FFFFFF"/>
          </a:solidFill>
          <a:ln>
            <a:noFill/>
          </a:ln>
          <a:effectLst>
            <a:outerShdw blurRad="76200" dist="63500" dir="5040000" algn="ctr" rotWithShape="0">
              <a:srgbClr val="000000">
                <a:alpha val="41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10DE7BD-79E8-145C-AACE-DA85FDA3B40B}"/>
              </a:ext>
            </a:extLst>
          </p:cNvPr>
          <p:cNvPicPr>
            <a:picLocks noChangeAspect="1"/>
          </p:cNvPicPr>
          <p:nvPr/>
        </p:nvPicPr>
        <p:blipFill>
          <a:blip r:embed="rId2"/>
          <a:srcRect t="2174"/>
          <a:stretch>
            <a:fillRect/>
          </a:stretch>
        </p:blipFill>
        <p:spPr>
          <a:xfrm>
            <a:off x="956009" y="931333"/>
            <a:ext cx="9016437" cy="4961466"/>
          </a:xfrm>
          <a:prstGeom prst="rect">
            <a:avLst/>
          </a:prstGeom>
          <a:ln>
            <a:noFill/>
          </a:ln>
          <a:effectLst/>
        </p:spPr>
      </p:pic>
      <p:pic>
        <p:nvPicPr>
          <p:cNvPr id="10" name="Picture 9">
            <a:extLst>
              <a:ext uri="{FF2B5EF4-FFF2-40B4-BE49-F238E27FC236}">
                <a16:creationId xmlns:a16="http://schemas.microsoft.com/office/drawing/2014/main" id="{1702A4D1-2C2E-40B4-9C63-D31CDB407FE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a:extLst>
              <a:ext uri="{FF2B5EF4-FFF2-40B4-BE49-F238E27FC236}">
                <a16:creationId xmlns:a16="http://schemas.microsoft.com/office/drawing/2014/main" id="{77C4A954-C4D8-4B3C-8268-C93B77D49D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516212723"/>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Berlin</Template>
  <TotalTime>234</TotalTime>
  <Words>2167</Words>
  <PresentationFormat>Widescreen</PresentationFormat>
  <Paragraphs>120</Paragraphs>
  <Slides>11</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Arial</vt:lpstr>
      <vt:lpstr>Trebuchet MS</vt:lpstr>
      <vt:lpstr>Berlin</vt:lpstr>
      <vt:lpstr>Flight Foods Ltd – Communication Analysis</vt:lpstr>
      <vt:lpstr>Case Overview</vt:lpstr>
      <vt:lpstr>Barrier 1: Environmental Noise</vt:lpstr>
      <vt:lpstr>Barrier 2: Language &amp; Communication</vt:lpstr>
      <vt:lpstr>Barrier 3: Cultural Differences</vt:lpstr>
      <vt:lpstr>Barrier 4: Age / Generational Differences</vt:lpstr>
      <vt:lpstr>Barrier 5: Emotional Communication</vt:lpstr>
      <vt:lpstr>Key Recommendations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2026-04-21T11:56:25Z</dcterms:created>
  <dcterms:modified xsi:type="dcterms:W3CDTF">2026-04-21T15:51:09Z</dcterms:modified>
</cp:coreProperties>
</file>