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72"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8288000" cy="10287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3CCBAEB-CCE2-4470-9CFB-375E7E45E216}" v="3" dt="2026-05-05T14:28:25.982"/>
  </p1510:revLst>
</p1510:revInfo>
</file>

<file path=ppt/tableStyles.xml><?xml version="1.0" encoding="utf-8"?>
<a:tblStyleLst xmlns:a="http://schemas.openxmlformats.org/drawingml/2006/main" def="{5C22544A-7EE6-4342-B048-85BDC9FD1C3A}">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21" autoAdjust="0"/>
    <p:restoredTop sz="75061" autoAdjust="0"/>
  </p:normalViewPr>
  <p:slideViewPr>
    <p:cSldViewPr>
      <p:cViewPr varScale="1">
        <p:scale>
          <a:sx n="54" d="100"/>
          <a:sy n="54" d="100"/>
        </p:scale>
        <p:origin x="1770" y="7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C1B9DED-6B5F-4C62-858C-C598CB0888F5}" type="datetimeFigureOut">
              <a:rPr lang="en-GB" smtClean="0"/>
              <a:t>10/05/2026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12FF655-3D99-433E-9682-9830FF908FCF}" type="slidenum">
              <a:rPr lang="en-GB" smtClean="0"/>
              <a:t>‹#›</a:t>
            </a:fld>
            <a:endParaRPr lang="en-GB"/>
          </a:p>
        </p:txBody>
      </p:sp>
    </p:spTree>
    <p:extLst>
      <p:ext uri="{BB962C8B-B14F-4D97-AF65-F5344CB8AC3E}">
        <p14:creationId xmlns:p14="http://schemas.microsoft.com/office/powerpoint/2010/main" val="32357530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2FF655-3D99-433E-9682-9830FF908FCF}" type="slidenum">
              <a:rPr lang="en-GB" smtClean="0"/>
              <a:t>1</a:t>
            </a:fld>
            <a:endParaRPr lang="en-GB"/>
          </a:p>
        </p:txBody>
      </p:sp>
    </p:spTree>
    <p:extLst>
      <p:ext uri="{BB962C8B-B14F-4D97-AF65-F5344CB8AC3E}">
        <p14:creationId xmlns:p14="http://schemas.microsoft.com/office/powerpoint/2010/main" val="1970960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As a financial services company with growing cybersecurity risks attributed to the transition to cloud services and the hybrid work regime, the introduction provides an overview of the Vigilant Trust &amp; Asset Management (VTAM). The presentation will focus on describing a Zero Trust-based cybersecurity system that will deal with the current threats, policies, mitigation measures, monitoring, incident response, and ongoing training.</a:t>
            </a:r>
          </a:p>
        </p:txBody>
      </p:sp>
      <p:sp>
        <p:nvSpPr>
          <p:cNvPr id="4" name="Slide Number Placeholder 3"/>
          <p:cNvSpPr>
            <a:spLocks noGrp="1"/>
          </p:cNvSpPr>
          <p:nvPr>
            <p:ph type="sldNum" sz="quarter" idx="10"/>
          </p:nvPr>
        </p:nvSpPr>
        <p:spPr/>
        <p:txBody>
          <a:bodyPr/>
          <a:lstStyle/>
          <a:p>
            <a:fld id="{412FF655-3D99-433E-9682-9830FF908FCF}" type="slidenum">
              <a:rPr lang="en-GB" smtClean="0"/>
              <a:t>2</a:t>
            </a:fld>
            <a:endParaRPr lang="en-GB"/>
          </a:p>
        </p:txBody>
      </p:sp>
    </p:spTree>
    <p:extLst>
      <p:ext uri="{BB962C8B-B14F-4D97-AF65-F5344CB8AC3E}">
        <p14:creationId xmlns:p14="http://schemas.microsoft.com/office/powerpoint/2010/main" val="41464360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This slide brings out the most vital contemporary cyber threats to be encountered by VTAM. These are Ransomware-as-a-Service (</a:t>
            </a:r>
            <a:r>
              <a:rPr lang="en-GB" sz="1200" kern="1200" dirty="0" err="1">
                <a:solidFill>
                  <a:schemeClr val="tx1"/>
                </a:solidFill>
                <a:effectLst/>
                <a:latin typeface="+mn-lt"/>
                <a:ea typeface="+mn-ea"/>
                <a:cs typeface="+mn-cs"/>
              </a:rPr>
              <a:t>RaaS</a:t>
            </a:r>
            <a:r>
              <a:rPr lang="en-GB" sz="1200" kern="1200" dirty="0">
                <a:solidFill>
                  <a:schemeClr val="tx1"/>
                </a:solidFill>
                <a:effectLst/>
                <a:latin typeface="+mn-lt"/>
                <a:ea typeface="+mn-ea"/>
                <a:cs typeface="+mn-cs"/>
              </a:rPr>
              <a:t>) is one of the rising threats in this category; cybercriminals rent ransomware tools to attack the target system. The risks of cloud adoption/hybrid models of work are also addressed, with the emphasis on misconfigurations and unauthorised access.</a:t>
            </a:r>
            <a:endParaRPr lang="en-GB" dirty="0"/>
          </a:p>
        </p:txBody>
      </p:sp>
      <p:sp>
        <p:nvSpPr>
          <p:cNvPr id="4" name="Slide Number Placeholder 3"/>
          <p:cNvSpPr>
            <a:spLocks noGrp="1"/>
          </p:cNvSpPr>
          <p:nvPr>
            <p:ph type="sldNum" sz="quarter" idx="10"/>
          </p:nvPr>
        </p:nvSpPr>
        <p:spPr/>
        <p:txBody>
          <a:bodyPr/>
          <a:lstStyle/>
          <a:p>
            <a:fld id="{412FF655-3D99-433E-9682-9830FF908FCF}" type="slidenum">
              <a:rPr lang="en-GB" smtClean="0"/>
              <a:t>3</a:t>
            </a:fld>
            <a:endParaRPr lang="en-GB"/>
          </a:p>
        </p:txBody>
      </p:sp>
    </p:spTree>
    <p:extLst>
      <p:ext uri="{BB962C8B-B14F-4D97-AF65-F5344CB8AC3E}">
        <p14:creationId xmlns:p14="http://schemas.microsoft.com/office/powerpoint/2010/main" val="17603813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model of Zero Trust stresses never trust, always verify, continuous authentication, least privilege access, and micro-segmentation. It is most suitable with respect to VTAM, the threat both internal and external. The driving principles found in the Zero Trust Architecture Diagram are listed as having restricted access, where users are only allowed to access the necessary ones, based on verified need.</a:t>
            </a:r>
          </a:p>
        </p:txBody>
      </p:sp>
      <p:sp>
        <p:nvSpPr>
          <p:cNvPr id="4" name="Slide Number Placeholder 3"/>
          <p:cNvSpPr>
            <a:spLocks noGrp="1"/>
          </p:cNvSpPr>
          <p:nvPr>
            <p:ph type="sldNum" sz="quarter" idx="10"/>
          </p:nvPr>
        </p:nvSpPr>
        <p:spPr/>
        <p:txBody>
          <a:bodyPr/>
          <a:lstStyle/>
          <a:p>
            <a:fld id="{412FF655-3D99-433E-9682-9830FF908FCF}" type="slidenum">
              <a:rPr lang="en-GB" smtClean="0"/>
              <a:t>4</a:t>
            </a:fld>
            <a:endParaRPr lang="en-GB"/>
          </a:p>
        </p:txBody>
      </p:sp>
    </p:spTree>
    <p:extLst>
      <p:ext uri="{BB962C8B-B14F-4D97-AF65-F5344CB8AC3E}">
        <p14:creationId xmlns:p14="http://schemas.microsoft.com/office/powerpoint/2010/main" val="40231377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slide presents the suggested security policies, which are based on the Zero Trust approach. These policies are Least Privilege Access, which guarantees that employees are able to access only those resources they need to perform their role, and Identity and Access Management (IAM), which ensures that employees can only access resources they need to perform their role. Micro-segmentation is also suggested to separate their critical systems from the rest of the network to limit the lateral movement in case a breach occurs. Finally, Continuous Authentication should also be considered to check users periodically, even after they have logged in. </a:t>
            </a:r>
          </a:p>
        </p:txBody>
      </p:sp>
      <p:sp>
        <p:nvSpPr>
          <p:cNvPr id="4" name="Slide Number Placeholder 3"/>
          <p:cNvSpPr>
            <a:spLocks noGrp="1"/>
          </p:cNvSpPr>
          <p:nvPr>
            <p:ph type="sldNum" sz="quarter" idx="10"/>
          </p:nvPr>
        </p:nvSpPr>
        <p:spPr/>
        <p:txBody>
          <a:bodyPr/>
          <a:lstStyle/>
          <a:p>
            <a:fld id="{412FF655-3D99-433E-9682-9830FF908FCF}" type="slidenum">
              <a:rPr lang="en-GB" smtClean="0"/>
              <a:t>5</a:t>
            </a:fld>
            <a:endParaRPr lang="en-GB"/>
          </a:p>
        </p:txBody>
      </p:sp>
    </p:spTree>
    <p:extLst>
      <p:ext uri="{BB962C8B-B14F-4D97-AF65-F5344CB8AC3E}">
        <p14:creationId xmlns:p14="http://schemas.microsoft.com/office/powerpoint/2010/main" val="41293626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technical mitigation measures assure that the systems already in place in VTAM are assessed to the threats identified. MFA provides extra security measures, and SIEM and CSPM track and protect the use of cloud services and network events. Immutable backups and patching minimise ransomware and vulnerabilities. </a:t>
            </a:r>
            <a:endParaRPr lang="en-GB" dirty="0"/>
          </a:p>
        </p:txBody>
      </p:sp>
      <p:sp>
        <p:nvSpPr>
          <p:cNvPr id="4" name="Slide Number Placeholder 3"/>
          <p:cNvSpPr>
            <a:spLocks noGrp="1"/>
          </p:cNvSpPr>
          <p:nvPr>
            <p:ph type="sldNum" sz="quarter" idx="10"/>
          </p:nvPr>
        </p:nvSpPr>
        <p:spPr/>
        <p:txBody>
          <a:bodyPr/>
          <a:lstStyle/>
          <a:p>
            <a:fld id="{412FF655-3D99-433E-9682-9830FF908FCF}" type="slidenum">
              <a:rPr lang="en-GB" smtClean="0"/>
              <a:t>6</a:t>
            </a:fld>
            <a:endParaRPr lang="en-GB"/>
          </a:p>
        </p:txBody>
      </p:sp>
    </p:spTree>
    <p:extLst>
      <p:ext uri="{BB962C8B-B14F-4D97-AF65-F5344CB8AC3E}">
        <p14:creationId xmlns:p14="http://schemas.microsoft.com/office/powerpoint/2010/main" val="251154088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incident response plan would assist VTAM in effectively responding to security incidents. The plan involves several steps: Detection, which involves identifying the incident using SIEM and other monitoring software; Containment, which involves isolating the infected system to further damage; Eradication, which involves removing the malicious elements of the infected system; Recovery, which involves restoring the system using safe backups; and Post-Incident Review, which involves ensuring that lessons have been learned and put in place to enhance future responses. </a:t>
            </a:r>
            <a:endParaRPr lang="en-GB" dirty="0"/>
          </a:p>
        </p:txBody>
      </p:sp>
      <p:sp>
        <p:nvSpPr>
          <p:cNvPr id="4" name="Slide Number Placeholder 3"/>
          <p:cNvSpPr>
            <a:spLocks noGrp="1"/>
          </p:cNvSpPr>
          <p:nvPr>
            <p:ph type="sldNum" sz="quarter" idx="10"/>
          </p:nvPr>
        </p:nvSpPr>
        <p:spPr/>
        <p:txBody>
          <a:bodyPr/>
          <a:lstStyle/>
          <a:p>
            <a:fld id="{412FF655-3D99-433E-9682-9830FF908FCF}" type="slidenum">
              <a:rPr lang="en-GB" smtClean="0"/>
              <a:t>7</a:t>
            </a:fld>
            <a:endParaRPr lang="en-GB"/>
          </a:p>
        </p:txBody>
      </p:sp>
    </p:spTree>
    <p:extLst>
      <p:ext uri="{BB962C8B-B14F-4D97-AF65-F5344CB8AC3E}">
        <p14:creationId xmlns:p14="http://schemas.microsoft.com/office/powerpoint/2010/main" val="262542067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This slide is based on the Continuous Training and Awareness Program, which is crucial in developing a workforce that is security-conscious at VTAM. Phishing and vishing simulations will be part of the program to enable the company to train employees to be more alert and responsive to the most common cyber threats. Specific training on the content to the specific needs of such different departments will also be considered to make sure that the employees receive relevant training on cybersecurity. The training will also instil a culture of security with the focus on ensuring that cybersecurity is the responsibility of everyone at VTAM. The Continuous Training Program Schedule provides the distribution of frequencies, contents, and delivery of these programs and training, and involves monthly simulation, quarterly workshop, and regular mini-learning sessions through the inside learning management system.</a:t>
            </a:r>
            <a:endParaRPr lang="en-GB" dirty="0"/>
          </a:p>
        </p:txBody>
      </p:sp>
      <p:sp>
        <p:nvSpPr>
          <p:cNvPr id="4" name="Slide Number Placeholder 3"/>
          <p:cNvSpPr>
            <a:spLocks noGrp="1"/>
          </p:cNvSpPr>
          <p:nvPr>
            <p:ph type="sldNum" sz="quarter" idx="10"/>
          </p:nvPr>
        </p:nvSpPr>
        <p:spPr/>
        <p:txBody>
          <a:bodyPr/>
          <a:lstStyle/>
          <a:p>
            <a:fld id="{412FF655-3D99-433E-9682-9830FF908FCF}" type="slidenum">
              <a:rPr lang="en-GB" smtClean="0"/>
              <a:t>8</a:t>
            </a:fld>
            <a:endParaRPr lang="en-GB"/>
          </a:p>
        </p:txBody>
      </p:sp>
    </p:spTree>
    <p:extLst>
      <p:ext uri="{BB962C8B-B14F-4D97-AF65-F5344CB8AC3E}">
        <p14:creationId xmlns:p14="http://schemas.microsoft.com/office/powerpoint/2010/main" val="226776714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slide highlights the business impact of adopting a comprehensive cybersecurity strategy that is based on the zero-trust concept. The offered security measures will have an enormous payback since they will help VTAM to offset the losses related to experiencing a data breach, reduce the operational downtime, and to ensure that the art of VTAM can preserve its image in society. More than just lowering the risk of cyberattacks, Zero Trust means that VTAM will be able to retain the confidence of its clients, regulators, and partners. </a:t>
            </a:r>
          </a:p>
        </p:txBody>
      </p:sp>
      <p:sp>
        <p:nvSpPr>
          <p:cNvPr id="4" name="Slide Number Placeholder 3"/>
          <p:cNvSpPr>
            <a:spLocks noGrp="1"/>
          </p:cNvSpPr>
          <p:nvPr>
            <p:ph type="sldNum" sz="quarter" idx="10"/>
          </p:nvPr>
        </p:nvSpPr>
        <p:spPr/>
        <p:txBody>
          <a:bodyPr/>
          <a:lstStyle/>
          <a:p>
            <a:fld id="{412FF655-3D99-433E-9682-9830FF908FCF}" type="slidenum">
              <a:rPr lang="en-GB" smtClean="0"/>
              <a:t>9</a:t>
            </a:fld>
            <a:endParaRPr lang="en-GB"/>
          </a:p>
        </p:txBody>
      </p:sp>
    </p:spTree>
    <p:extLst>
      <p:ext uri="{BB962C8B-B14F-4D97-AF65-F5344CB8AC3E}">
        <p14:creationId xmlns:p14="http://schemas.microsoft.com/office/powerpoint/2010/main" val="105925591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This slide will give the main conclusions of this presentation, which are the necessity to introduce the concept of Zero Trust in order to respond to modern cyber threats effectively. All these proposed technical measures, the incident response plan and the ongoing training program are fundamental to the cybersecurity strategy at VTAM. The strategic suggestion is to continue with the realisation of Zero Trust to make VTAM resilient towards security threats and to make it resilient towards the ever-changing cyber threats.</a:t>
            </a:r>
            <a:endParaRPr lang="en-GB" dirty="0"/>
          </a:p>
        </p:txBody>
      </p:sp>
      <p:sp>
        <p:nvSpPr>
          <p:cNvPr id="4" name="Slide Number Placeholder 3"/>
          <p:cNvSpPr>
            <a:spLocks noGrp="1"/>
          </p:cNvSpPr>
          <p:nvPr>
            <p:ph type="sldNum" sz="quarter" idx="10"/>
          </p:nvPr>
        </p:nvSpPr>
        <p:spPr/>
        <p:txBody>
          <a:bodyPr/>
          <a:lstStyle/>
          <a:p>
            <a:fld id="{412FF655-3D99-433E-9682-9830FF908FCF}" type="slidenum">
              <a:rPr lang="en-GB" smtClean="0"/>
              <a:t>10</a:t>
            </a:fld>
            <a:endParaRPr lang="en-GB"/>
          </a:p>
        </p:txBody>
      </p:sp>
    </p:spTree>
    <p:extLst>
      <p:ext uri="{BB962C8B-B14F-4D97-AF65-F5344CB8AC3E}">
        <p14:creationId xmlns:p14="http://schemas.microsoft.com/office/powerpoint/2010/main" val="341595151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2FF655-3D99-433E-9682-9830FF908FCF}" type="slidenum">
              <a:rPr lang="en-GB" smtClean="0"/>
              <a:t>11</a:t>
            </a:fld>
            <a:endParaRPr lang="en-GB"/>
          </a:p>
        </p:txBody>
      </p:sp>
    </p:spTree>
    <p:extLst>
      <p:ext uri="{BB962C8B-B14F-4D97-AF65-F5344CB8AC3E}">
        <p14:creationId xmlns:p14="http://schemas.microsoft.com/office/powerpoint/2010/main" val="2463515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2F07C4-73AF-F199-39D3-AEBBC4481486}"/>
              </a:ext>
            </a:extLst>
          </p:cNvPr>
          <p:cNvSpPr>
            <a:spLocks noGrp="1"/>
          </p:cNvSpPr>
          <p:nvPr>
            <p:ph type="ctrTitle"/>
          </p:nvPr>
        </p:nvSpPr>
        <p:spPr>
          <a:xfrm>
            <a:off x="2286000" y="1683545"/>
            <a:ext cx="13716000" cy="3581400"/>
          </a:xfrm>
        </p:spPr>
        <p:txBody>
          <a:bodyPr anchor="b"/>
          <a:lstStyle>
            <a:lvl1pPr algn="ctr">
              <a:defRPr sz="9000"/>
            </a:lvl1pPr>
          </a:lstStyle>
          <a:p>
            <a:r>
              <a:rPr lang="en-GB"/>
              <a:t>Click to edit Master title style</a:t>
            </a:r>
          </a:p>
        </p:txBody>
      </p:sp>
      <p:sp>
        <p:nvSpPr>
          <p:cNvPr id="3" name="Subtitle 2">
            <a:extLst>
              <a:ext uri="{FF2B5EF4-FFF2-40B4-BE49-F238E27FC236}">
                <a16:creationId xmlns:a16="http://schemas.microsoft.com/office/drawing/2014/main" id="{2921B211-257E-5B0B-6EBA-AB294A75E45F}"/>
              </a:ext>
            </a:extLst>
          </p:cNvPr>
          <p:cNvSpPr>
            <a:spLocks noGrp="1"/>
          </p:cNvSpPr>
          <p:nvPr>
            <p:ph type="subTitle" idx="1"/>
          </p:nvPr>
        </p:nvSpPr>
        <p:spPr>
          <a:xfrm>
            <a:off x="2286000" y="5403057"/>
            <a:ext cx="13716000" cy="2483643"/>
          </a:xfrm>
        </p:spPr>
        <p:txBody>
          <a:bodyPr/>
          <a:lstStyle>
            <a:lvl1pPr marL="0" indent="0" algn="ctr">
              <a:buNone/>
              <a:defRPr sz="3600"/>
            </a:lvl1pPr>
            <a:lvl2pPr marL="685800" indent="0" algn="ctr">
              <a:buNone/>
              <a:defRPr sz="3000"/>
            </a:lvl2pPr>
            <a:lvl3pPr marL="1371600" indent="0" algn="ctr">
              <a:buNone/>
              <a:defRPr sz="2700"/>
            </a:lvl3pPr>
            <a:lvl4pPr marL="2057400" indent="0" algn="ctr">
              <a:buNone/>
              <a:defRPr sz="2400"/>
            </a:lvl4pPr>
            <a:lvl5pPr marL="2743200" indent="0" algn="ctr">
              <a:buNone/>
              <a:defRPr sz="2400"/>
            </a:lvl5pPr>
            <a:lvl6pPr marL="3429000" indent="0" algn="ctr">
              <a:buNone/>
              <a:defRPr sz="2400"/>
            </a:lvl6pPr>
            <a:lvl7pPr marL="4114800" indent="0" algn="ctr">
              <a:buNone/>
              <a:defRPr sz="2400"/>
            </a:lvl7pPr>
            <a:lvl8pPr marL="4800600" indent="0" algn="ctr">
              <a:buNone/>
              <a:defRPr sz="2400"/>
            </a:lvl8pPr>
            <a:lvl9pPr marL="5486400" indent="0" algn="ctr">
              <a:buNone/>
              <a:defRPr sz="2400"/>
            </a:lvl9pPr>
          </a:lstStyle>
          <a:p>
            <a:r>
              <a:rPr lang="en-GB"/>
              <a:t>Click to edit Master subtitle style</a:t>
            </a:r>
          </a:p>
        </p:txBody>
      </p:sp>
      <p:sp>
        <p:nvSpPr>
          <p:cNvPr id="4" name="Date Placeholder 3">
            <a:extLst>
              <a:ext uri="{FF2B5EF4-FFF2-40B4-BE49-F238E27FC236}">
                <a16:creationId xmlns:a16="http://schemas.microsoft.com/office/drawing/2014/main" id="{B1107AA0-D283-1EDF-E423-00B73B7AF1E4}"/>
              </a:ext>
            </a:extLst>
          </p:cNvPr>
          <p:cNvSpPr>
            <a:spLocks noGrp="1"/>
          </p:cNvSpPr>
          <p:nvPr>
            <p:ph type="dt" sz="half" idx="10"/>
          </p:nvPr>
        </p:nvSpPr>
        <p:spPr/>
        <p:txBody>
          <a:bodyPr/>
          <a:lstStyle/>
          <a:p>
            <a:fld id="{389C959B-DBE9-49A2-A068-567BAAE73F54}" type="datetime1">
              <a:rPr lang="en-US" smtClean="0"/>
              <a:t>5/10/2026</a:t>
            </a:fld>
            <a:endParaRPr lang="en-US"/>
          </a:p>
        </p:txBody>
      </p:sp>
      <p:sp>
        <p:nvSpPr>
          <p:cNvPr id="5" name="Footer Placeholder 4">
            <a:extLst>
              <a:ext uri="{FF2B5EF4-FFF2-40B4-BE49-F238E27FC236}">
                <a16:creationId xmlns:a16="http://schemas.microsoft.com/office/drawing/2014/main" id="{F887C893-C1DA-2ECA-6EA8-7D9E767CEA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C0BDDD8-C319-FF6F-CC45-B816E1F9A61E}"/>
              </a:ext>
            </a:extLst>
          </p:cNvPr>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9887041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4DD68F-01C1-9EA3-0E7F-CBF6880863A0}"/>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F38CA2F8-F3BC-7011-ACEB-691C6646BA6C}"/>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70B66AC-1CF1-EB12-C423-73FCD00CA5BC}"/>
              </a:ext>
            </a:extLst>
          </p:cNvPr>
          <p:cNvSpPr>
            <a:spLocks noGrp="1"/>
          </p:cNvSpPr>
          <p:nvPr>
            <p:ph type="dt" sz="half" idx="10"/>
          </p:nvPr>
        </p:nvSpPr>
        <p:spPr/>
        <p:txBody>
          <a:bodyPr/>
          <a:lstStyle/>
          <a:p>
            <a:fld id="{40240627-E5CD-4FEE-A08B-78C9ECA9F125}" type="datetime1">
              <a:rPr lang="en-US" smtClean="0"/>
              <a:t>5/10/2026</a:t>
            </a:fld>
            <a:endParaRPr lang="en-US"/>
          </a:p>
        </p:txBody>
      </p:sp>
      <p:sp>
        <p:nvSpPr>
          <p:cNvPr id="5" name="Footer Placeholder 4">
            <a:extLst>
              <a:ext uri="{FF2B5EF4-FFF2-40B4-BE49-F238E27FC236}">
                <a16:creationId xmlns:a16="http://schemas.microsoft.com/office/drawing/2014/main" id="{3E007F2A-2601-5D02-816B-4BAF2EE48C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34E8C0-AE0F-4EF0-0246-DD0931160AAF}"/>
              </a:ext>
            </a:extLst>
          </p:cNvPr>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8267475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DEB0B9-B1FE-E16D-B7C1-6171E2079C86}"/>
              </a:ext>
            </a:extLst>
          </p:cNvPr>
          <p:cNvSpPr>
            <a:spLocks noGrp="1"/>
          </p:cNvSpPr>
          <p:nvPr>
            <p:ph type="title"/>
          </p:nvPr>
        </p:nvSpPr>
        <p:spPr>
          <a:xfrm>
            <a:off x="1247775" y="2564608"/>
            <a:ext cx="15773400" cy="4279106"/>
          </a:xfrm>
        </p:spPr>
        <p:txBody>
          <a:bodyPr anchor="b"/>
          <a:lstStyle>
            <a:lvl1pPr>
              <a:defRPr sz="9000"/>
            </a:lvl1pPr>
          </a:lstStyle>
          <a:p>
            <a:r>
              <a:rPr lang="en-GB"/>
              <a:t>Click to edit Master title style</a:t>
            </a:r>
          </a:p>
        </p:txBody>
      </p:sp>
      <p:sp>
        <p:nvSpPr>
          <p:cNvPr id="3" name="Text Placeholder 2">
            <a:extLst>
              <a:ext uri="{FF2B5EF4-FFF2-40B4-BE49-F238E27FC236}">
                <a16:creationId xmlns:a16="http://schemas.microsoft.com/office/drawing/2014/main" id="{A955796D-D253-CC87-21A4-0CFC38C94CAA}"/>
              </a:ext>
            </a:extLst>
          </p:cNvPr>
          <p:cNvSpPr>
            <a:spLocks noGrp="1"/>
          </p:cNvSpPr>
          <p:nvPr>
            <p:ph type="body" idx="1"/>
          </p:nvPr>
        </p:nvSpPr>
        <p:spPr>
          <a:xfrm>
            <a:off x="1247775" y="6884195"/>
            <a:ext cx="15773400" cy="2250281"/>
          </a:xfrm>
        </p:spPr>
        <p:txBody>
          <a:bodyPr/>
          <a:lstStyle>
            <a:lvl1pPr marL="0" indent="0">
              <a:buNone/>
              <a:defRPr sz="3600">
                <a:solidFill>
                  <a:schemeClr val="tx1">
                    <a:tint val="82000"/>
                  </a:schemeClr>
                </a:solidFill>
              </a:defRPr>
            </a:lvl1pPr>
            <a:lvl2pPr marL="685800" indent="0">
              <a:buNone/>
              <a:defRPr sz="3000">
                <a:solidFill>
                  <a:schemeClr val="tx1">
                    <a:tint val="82000"/>
                  </a:schemeClr>
                </a:solidFill>
              </a:defRPr>
            </a:lvl2pPr>
            <a:lvl3pPr marL="1371600" indent="0">
              <a:buNone/>
              <a:defRPr sz="2700">
                <a:solidFill>
                  <a:schemeClr val="tx1">
                    <a:tint val="82000"/>
                  </a:schemeClr>
                </a:solidFill>
              </a:defRPr>
            </a:lvl3pPr>
            <a:lvl4pPr marL="2057400" indent="0">
              <a:buNone/>
              <a:defRPr sz="2400">
                <a:solidFill>
                  <a:schemeClr val="tx1">
                    <a:tint val="82000"/>
                  </a:schemeClr>
                </a:solidFill>
              </a:defRPr>
            </a:lvl4pPr>
            <a:lvl5pPr marL="2743200" indent="0">
              <a:buNone/>
              <a:defRPr sz="2400">
                <a:solidFill>
                  <a:schemeClr val="tx1">
                    <a:tint val="82000"/>
                  </a:schemeClr>
                </a:solidFill>
              </a:defRPr>
            </a:lvl5pPr>
            <a:lvl6pPr marL="3429000" indent="0">
              <a:buNone/>
              <a:defRPr sz="2400">
                <a:solidFill>
                  <a:schemeClr val="tx1">
                    <a:tint val="82000"/>
                  </a:schemeClr>
                </a:solidFill>
              </a:defRPr>
            </a:lvl6pPr>
            <a:lvl7pPr marL="4114800" indent="0">
              <a:buNone/>
              <a:defRPr sz="2400">
                <a:solidFill>
                  <a:schemeClr val="tx1">
                    <a:tint val="82000"/>
                  </a:schemeClr>
                </a:solidFill>
              </a:defRPr>
            </a:lvl7pPr>
            <a:lvl8pPr marL="4800600" indent="0">
              <a:buNone/>
              <a:defRPr sz="2400">
                <a:solidFill>
                  <a:schemeClr val="tx1">
                    <a:tint val="82000"/>
                  </a:schemeClr>
                </a:solidFill>
              </a:defRPr>
            </a:lvl8pPr>
            <a:lvl9pPr marL="5486400" indent="0">
              <a:buNone/>
              <a:defRPr sz="24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78806BCE-4BD1-120A-B1CA-50D74DFCD57C}"/>
              </a:ext>
            </a:extLst>
          </p:cNvPr>
          <p:cNvSpPr>
            <a:spLocks noGrp="1"/>
          </p:cNvSpPr>
          <p:nvPr>
            <p:ph type="dt" sz="half" idx="10"/>
          </p:nvPr>
        </p:nvSpPr>
        <p:spPr/>
        <p:txBody>
          <a:bodyPr/>
          <a:lstStyle/>
          <a:p>
            <a:fld id="{745962D4-3596-45A8-8CDF-8CC773B15AB3}" type="datetime1">
              <a:rPr lang="en-US" smtClean="0"/>
              <a:t>5/10/2026</a:t>
            </a:fld>
            <a:endParaRPr lang="en-US"/>
          </a:p>
        </p:txBody>
      </p:sp>
      <p:sp>
        <p:nvSpPr>
          <p:cNvPr id="5" name="Footer Placeholder 4">
            <a:extLst>
              <a:ext uri="{FF2B5EF4-FFF2-40B4-BE49-F238E27FC236}">
                <a16:creationId xmlns:a16="http://schemas.microsoft.com/office/drawing/2014/main" id="{03D89BA9-820D-4B59-233F-7B07B901690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A996CF8-D726-6091-1718-A7A7F67A37D4}"/>
              </a:ext>
            </a:extLst>
          </p:cNvPr>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4627586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B9D11C-CA94-6190-61C0-356588B2DDE7}"/>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2E86535E-6F01-774F-E1BC-2CEA70977316}"/>
              </a:ext>
            </a:extLst>
          </p:cNvPr>
          <p:cNvSpPr>
            <a:spLocks noGrp="1"/>
          </p:cNvSpPr>
          <p:nvPr>
            <p:ph sz="half" idx="1"/>
          </p:nvPr>
        </p:nvSpPr>
        <p:spPr>
          <a:xfrm>
            <a:off x="1257300" y="2738438"/>
            <a:ext cx="7772400" cy="65270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281EADBA-7A90-D433-A8E1-46E30B210CF6}"/>
              </a:ext>
            </a:extLst>
          </p:cNvPr>
          <p:cNvSpPr>
            <a:spLocks noGrp="1"/>
          </p:cNvSpPr>
          <p:nvPr>
            <p:ph sz="half" idx="2"/>
          </p:nvPr>
        </p:nvSpPr>
        <p:spPr>
          <a:xfrm>
            <a:off x="9258300" y="2738438"/>
            <a:ext cx="7772400" cy="65270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78E34D3F-85C8-EE92-ECC8-E064F3B5E412}"/>
              </a:ext>
            </a:extLst>
          </p:cNvPr>
          <p:cNvSpPr>
            <a:spLocks noGrp="1"/>
          </p:cNvSpPr>
          <p:nvPr>
            <p:ph type="dt" sz="half" idx="10"/>
          </p:nvPr>
        </p:nvSpPr>
        <p:spPr/>
        <p:txBody>
          <a:bodyPr/>
          <a:lstStyle/>
          <a:p>
            <a:fld id="{85C976F0-FEA5-4384-88D2-F50786687B7F}" type="datetime1">
              <a:rPr lang="en-US" smtClean="0"/>
              <a:t>5/10/2026</a:t>
            </a:fld>
            <a:endParaRPr lang="en-US"/>
          </a:p>
        </p:txBody>
      </p:sp>
      <p:sp>
        <p:nvSpPr>
          <p:cNvPr id="6" name="Footer Placeholder 5">
            <a:extLst>
              <a:ext uri="{FF2B5EF4-FFF2-40B4-BE49-F238E27FC236}">
                <a16:creationId xmlns:a16="http://schemas.microsoft.com/office/drawing/2014/main" id="{0CEF883B-66D7-0A05-3278-38087B4424B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C93E88E-C66A-38A9-324F-FD59B6C76895}"/>
              </a:ext>
            </a:extLst>
          </p:cNvPr>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7673518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104184-DFF1-9A26-9B2B-4C269EA1F77A}"/>
              </a:ext>
            </a:extLst>
          </p:cNvPr>
          <p:cNvSpPr>
            <a:spLocks noGrp="1"/>
          </p:cNvSpPr>
          <p:nvPr>
            <p:ph type="title"/>
          </p:nvPr>
        </p:nvSpPr>
        <p:spPr>
          <a:xfrm>
            <a:off x="1259682" y="547688"/>
            <a:ext cx="15773400" cy="1988345"/>
          </a:xfrm>
        </p:spPr>
        <p:txBody>
          <a:bodyPr/>
          <a:lstStyle/>
          <a:p>
            <a:r>
              <a:rPr lang="en-GB"/>
              <a:t>Click to edit Master title style</a:t>
            </a:r>
          </a:p>
        </p:txBody>
      </p:sp>
      <p:sp>
        <p:nvSpPr>
          <p:cNvPr id="3" name="Text Placeholder 2">
            <a:extLst>
              <a:ext uri="{FF2B5EF4-FFF2-40B4-BE49-F238E27FC236}">
                <a16:creationId xmlns:a16="http://schemas.microsoft.com/office/drawing/2014/main" id="{4D090954-9B3D-FF0C-EFC4-98B04ACD95F2}"/>
              </a:ext>
            </a:extLst>
          </p:cNvPr>
          <p:cNvSpPr>
            <a:spLocks noGrp="1"/>
          </p:cNvSpPr>
          <p:nvPr>
            <p:ph type="body" idx="1"/>
          </p:nvPr>
        </p:nvSpPr>
        <p:spPr>
          <a:xfrm>
            <a:off x="1259683" y="2521745"/>
            <a:ext cx="7736681" cy="1235868"/>
          </a:xfrm>
        </p:spPr>
        <p:txBody>
          <a:bodyPr anchor="b"/>
          <a:lstStyle>
            <a:lvl1pPr marL="0" indent="0">
              <a:buNone/>
              <a:defRPr sz="3600" b="1"/>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GB"/>
              <a:t>Click to edit Master text styles</a:t>
            </a:r>
          </a:p>
        </p:txBody>
      </p:sp>
      <p:sp>
        <p:nvSpPr>
          <p:cNvPr id="4" name="Content Placeholder 3">
            <a:extLst>
              <a:ext uri="{FF2B5EF4-FFF2-40B4-BE49-F238E27FC236}">
                <a16:creationId xmlns:a16="http://schemas.microsoft.com/office/drawing/2014/main" id="{A68C862E-47CB-186D-2199-A639C99463F4}"/>
              </a:ext>
            </a:extLst>
          </p:cNvPr>
          <p:cNvSpPr>
            <a:spLocks noGrp="1"/>
          </p:cNvSpPr>
          <p:nvPr>
            <p:ph sz="half" idx="2"/>
          </p:nvPr>
        </p:nvSpPr>
        <p:spPr>
          <a:xfrm>
            <a:off x="1259683" y="3757613"/>
            <a:ext cx="7736681" cy="55268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81707195-1B7F-3AFC-A037-01E4BB4CA154}"/>
              </a:ext>
            </a:extLst>
          </p:cNvPr>
          <p:cNvSpPr>
            <a:spLocks noGrp="1"/>
          </p:cNvSpPr>
          <p:nvPr>
            <p:ph type="body" sz="quarter" idx="3"/>
          </p:nvPr>
        </p:nvSpPr>
        <p:spPr>
          <a:xfrm>
            <a:off x="9258300" y="2521745"/>
            <a:ext cx="7774782" cy="1235868"/>
          </a:xfrm>
        </p:spPr>
        <p:txBody>
          <a:bodyPr anchor="b"/>
          <a:lstStyle>
            <a:lvl1pPr marL="0" indent="0">
              <a:buNone/>
              <a:defRPr sz="3600" b="1"/>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GB"/>
              <a:t>Click to edit Master text styles</a:t>
            </a:r>
          </a:p>
        </p:txBody>
      </p:sp>
      <p:sp>
        <p:nvSpPr>
          <p:cNvPr id="6" name="Content Placeholder 5">
            <a:extLst>
              <a:ext uri="{FF2B5EF4-FFF2-40B4-BE49-F238E27FC236}">
                <a16:creationId xmlns:a16="http://schemas.microsoft.com/office/drawing/2014/main" id="{7D975658-11BD-FD8F-8009-B7880B6B4B26}"/>
              </a:ext>
            </a:extLst>
          </p:cNvPr>
          <p:cNvSpPr>
            <a:spLocks noGrp="1"/>
          </p:cNvSpPr>
          <p:nvPr>
            <p:ph sz="quarter" idx="4"/>
          </p:nvPr>
        </p:nvSpPr>
        <p:spPr>
          <a:xfrm>
            <a:off x="9258300" y="3757613"/>
            <a:ext cx="7774782" cy="55268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659B91A6-3CBE-250A-FD7C-C5FB736EA7DE}"/>
              </a:ext>
            </a:extLst>
          </p:cNvPr>
          <p:cNvSpPr>
            <a:spLocks noGrp="1"/>
          </p:cNvSpPr>
          <p:nvPr>
            <p:ph type="dt" sz="half" idx="10"/>
          </p:nvPr>
        </p:nvSpPr>
        <p:spPr/>
        <p:txBody>
          <a:bodyPr/>
          <a:lstStyle/>
          <a:p>
            <a:fld id="{3AE393BE-8FCE-4B56-8E2B-D7A62848D747}" type="datetime1">
              <a:rPr lang="en-US" smtClean="0"/>
              <a:t>5/10/2026</a:t>
            </a:fld>
            <a:endParaRPr lang="en-US"/>
          </a:p>
        </p:txBody>
      </p:sp>
      <p:sp>
        <p:nvSpPr>
          <p:cNvPr id="8" name="Footer Placeholder 7">
            <a:extLst>
              <a:ext uri="{FF2B5EF4-FFF2-40B4-BE49-F238E27FC236}">
                <a16:creationId xmlns:a16="http://schemas.microsoft.com/office/drawing/2014/main" id="{8259DF18-82FE-C5D8-A0FA-296DFD8CB0C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A5FD937-4567-C89F-D730-9D27515304BF}"/>
              </a:ext>
            </a:extLst>
          </p:cNvPr>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9405307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9EEBE-DF30-C6F7-3207-A434D3434E1A}"/>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0A564693-C69F-01CA-831C-2E4720778555}"/>
              </a:ext>
            </a:extLst>
          </p:cNvPr>
          <p:cNvSpPr>
            <a:spLocks noGrp="1"/>
          </p:cNvSpPr>
          <p:nvPr>
            <p:ph type="dt" sz="half" idx="10"/>
          </p:nvPr>
        </p:nvSpPr>
        <p:spPr/>
        <p:txBody>
          <a:bodyPr/>
          <a:lstStyle/>
          <a:p>
            <a:fld id="{35E60BEE-4AA1-47B6-B700-54EF4A2803C4}" type="datetime1">
              <a:rPr lang="en-US" smtClean="0"/>
              <a:t>5/10/2026</a:t>
            </a:fld>
            <a:endParaRPr lang="en-US"/>
          </a:p>
        </p:txBody>
      </p:sp>
      <p:sp>
        <p:nvSpPr>
          <p:cNvPr id="4" name="Footer Placeholder 3">
            <a:extLst>
              <a:ext uri="{FF2B5EF4-FFF2-40B4-BE49-F238E27FC236}">
                <a16:creationId xmlns:a16="http://schemas.microsoft.com/office/drawing/2014/main" id="{3E51B9C2-FD57-1975-8193-D1DF04A1916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3AF10870-7B7B-F192-1CA6-212519C68450}"/>
              </a:ext>
            </a:extLst>
          </p:cNvPr>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7267111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9A2867E-0459-0C3E-AF1B-D62CA6CD8B92}"/>
              </a:ext>
            </a:extLst>
          </p:cNvPr>
          <p:cNvSpPr>
            <a:spLocks noGrp="1"/>
          </p:cNvSpPr>
          <p:nvPr>
            <p:ph type="dt" sz="half" idx="10"/>
          </p:nvPr>
        </p:nvSpPr>
        <p:spPr/>
        <p:txBody>
          <a:bodyPr/>
          <a:lstStyle/>
          <a:p>
            <a:fld id="{908A292C-879C-4D59-A31D-1FAFAFDCEFAD}" type="datetime1">
              <a:rPr lang="en-US" smtClean="0"/>
              <a:t>5/10/2026</a:t>
            </a:fld>
            <a:endParaRPr lang="en-US"/>
          </a:p>
        </p:txBody>
      </p:sp>
      <p:sp>
        <p:nvSpPr>
          <p:cNvPr id="3" name="Footer Placeholder 2">
            <a:extLst>
              <a:ext uri="{FF2B5EF4-FFF2-40B4-BE49-F238E27FC236}">
                <a16:creationId xmlns:a16="http://schemas.microsoft.com/office/drawing/2014/main" id="{31D92B1E-03F0-F1A3-6400-75A682163B8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49A6187C-C41B-A442-1187-4228CA5A22E8}"/>
              </a:ext>
            </a:extLst>
          </p:cNvPr>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9317462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7807AD-6199-F056-75C0-2748A07A4055}"/>
              </a:ext>
            </a:extLst>
          </p:cNvPr>
          <p:cNvSpPr>
            <a:spLocks noGrp="1"/>
          </p:cNvSpPr>
          <p:nvPr>
            <p:ph type="title"/>
          </p:nvPr>
        </p:nvSpPr>
        <p:spPr>
          <a:xfrm>
            <a:off x="1259683" y="685800"/>
            <a:ext cx="5898356" cy="2400300"/>
          </a:xfrm>
        </p:spPr>
        <p:txBody>
          <a:bodyPr anchor="b"/>
          <a:lstStyle>
            <a:lvl1pPr>
              <a:defRPr sz="4800"/>
            </a:lvl1pPr>
          </a:lstStyle>
          <a:p>
            <a:r>
              <a:rPr lang="en-GB"/>
              <a:t>Click to edit Master title style</a:t>
            </a:r>
          </a:p>
        </p:txBody>
      </p:sp>
      <p:sp>
        <p:nvSpPr>
          <p:cNvPr id="3" name="Content Placeholder 2">
            <a:extLst>
              <a:ext uri="{FF2B5EF4-FFF2-40B4-BE49-F238E27FC236}">
                <a16:creationId xmlns:a16="http://schemas.microsoft.com/office/drawing/2014/main" id="{4E371E77-934D-739F-0B7F-91F6B195458D}"/>
              </a:ext>
            </a:extLst>
          </p:cNvPr>
          <p:cNvSpPr>
            <a:spLocks noGrp="1"/>
          </p:cNvSpPr>
          <p:nvPr>
            <p:ph idx="1"/>
          </p:nvPr>
        </p:nvSpPr>
        <p:spPr>
          <a:xfrm>
            <a:off x="7774782" y="1481138"/>
            <a:ext cx="9258300" cy="7310438"/>
          </a:xfrm>
        </p:spPr>
        <p:txBody>
          <a:bodyPr/>
          <a:lstStyle>
            <a:lvl1pPr>
              <a:defRPr sz="4800"/>
            </a:lvl1pPr>
            <a:lvl2pPr>
              <a:defRPr sz="4200"/>
            </a:lvl2pPr>
            <a:lvl3pPr>
              <a:defRPr sz="3600"/>
            </a:lvl3pPr>
            <a:lvl4pPr>
              <a:defRPr sz="3000"/>
            </a:lvl4pPr>
            <a:lvl5pPr>
              <a:defRPr sz="3000"/>
            </a:lvl5pPr>
            <a:lvl6pPr>
              <a:defRPr sz="3000"/>
            </a:lvl6pPr>
            <a:lvl7pPr>
              <a:defRPr sz="3000"/>
            </a:lvl7pPr>
            <a:lvl8pPr>
              <a:defRPr sz="3000"/>
            </a:lvl8pPr>
            <a:lvl9pPr>
              <a:defRPr sz="3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40FE8D32-FF09-0E0C-1FBD-5C9702D81705}"/>
              </a:ext>
            </a:extLst>
          </p:cNvPr>
          <p:cNvSpPr>
            <a:spLocks noGrp="1"/>
          </p:cNvSpPr>
          <p:nvPr>
            <p:ph type="body" sz="half" idx="2"/>
          </p:nvPr>
        </p:nvSpPr>
        <p:spPr>
          <a:xfrm>
            <a:off x="1259683" y="3086100"/>
            <a:ext cx="5898356" cy="5717382"/>
          </a:xfrm>
        </p:spPr>
        <p:txBody>
          <a:bodyPr/>
          <a:lstStyle>
            <a:lvl1pPr marL="0" indent="0">
              <a:buNone/>
              <a:defRPr sz="2400"/>
            </a:lvl1pPr>
            <a:lvl2pPr marL="685800" indent="0">
              <a:buNone/>
              <a:defRPr sz="2100"/>
            </a:lvl2pPr>
            <a:lvl3pPr marL="1371600" indent="0">
              <a:buNone/>
              <a:defRPr sz="1800"/>
            </a:lvl3pPr>
            <a:lvl4pPr marL="2057400" indent="0">
              <a:buNone/>
              <a:defRPr sz="1500"/>
            </a:lvl4pPr>
            <a:lvl5pPr marL="2743200" indent="0">
              <a:buNone/>
              <a:defRPr sz="1500"/>
            </a:lvl5pPr>
            <a:lvl6pPr marL="3429000" indent="0">
              <a:buNone/>
              <a:defRPr sz="1500"/>
            </a:lvl6pPr>
            <a:lvl7pPr marL="4114800" indent="0">
              <a:buNone/>
              <a:defRPr sz="1500"/>
            </a:lvl7pPr>
            <a:lvl8pPr marL="4800600" indent="0">
              <a:buNone/>
              <a:defRPr sz="1500"/>
            </a:lvl8pPr>
            <a:lvl9pPr marL="5486400" indent="0">
              <a:buNone/>
              <a:defRPr sz="1500"/>
            </a:lvl9pPr>
          </a:lstStyle>
          <a:p>
            <a:pPr lvl="0"/>
            <a:r>
              <a:rPr lang="en-GB"/>
              <a:t>Click to edit Master text styles</a:t>
            </a:r>
          </a:p>
        </p:txBody>
      </p:sp>
      <p:sp>
        <p:nvSpPr>
          <p:cNvPr id="5" name="Date Placeholder 4">
            <a:extLst>
              <a:ext uri="{FF2B5EF4-FFF2-40B4-BE49-F238E27FC236}">
                <a16:creationId xmlns:a16="http://schemas.microsoft.com/office/drawing/2014/main" id="{64730D68-8C1F-F27A-6D54-BAAAE807BE37}"/>
              </a:ext>
            </a:extLst>
          </p:cNvPr>
          <p:cNvSpPr>
            <a:spLocks noGrp="1"/>
          </p:cNvSpPr>
          <p:nvPr>
            <p:ph type="dt" sz="half" idx="10"/>
          </p:nvPr>
        </p:nvSpPr>
        <p:spPr/>
        <p:txBody>
          <a:bodyPr/>
          <a:lstStyle/>
          <a:p>
            <a:fld id="{814359AA-B088-4134-9190-AB006C7923E5}" type="datetime1">
              <a:rPr lang="en-US" smtClean="0"/>
              <a:t>5/10/2026</a:t>
            </a:fld>
            <a:endParaRPr lang="en-US"/>
          </a:p>
        </p:txBody>
      </p:sp>
      <p:sp>
        <p:nvSpPr>
          <p:cNvPr id="6" name="Footer Placeholder 5">
            <a:extLst>
              <a:ext uri="{FF2B5EF4-FFF2-40B4-BE49-F238E27FC236}">
                <a16:creationId xmlns:a16="http://schemas.microsoft.com/office/drawing/2014/main" id="{4E85530A-CCD0-3BB7-7FD3-BA1059E622D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B266A85-A1D0-1187-A79C-8E4E21F17E40}"/>
              </a:ext>
            </a:extLst>
          </p:cNvPr>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8433269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A9D5AF-2C57-12BC-A29E-271E38EF15A5}"/>
              </a:ext>
            </a:extLst>
          </p:cNvPr>
          <p:cNvSpPr>
            <a:spLocks noGrp="1"/>
          </p:cNvSpPr>
          <p:nvPr>
            <p:ph type="title"/>
          </p:nvPr>
        </p:nvSpPr>
        <p:spPr>
          <a:xfrm>
            <a:off x="1259683" y="685800"/>
            <a:ext cx="5898356" cy="2400300"/>
          </a:xfrm>
        </p:spPr>
        <p:txBody>
          <a:bodyPr anchor="b"/>
          <a:lstStyle>
            <a:lvl1pPr>
              <a:defRPr sz="4800"/>
            </a:lvl1pPr>
          </a:lstStyle>
          <a:p>
            <a:r>
              <a:rPr lang="en-GB"/>
              <a:t>Click to edit Master title style</a:t>
            </a:r>
          </a:p>
        </p:txBody>
      </p:sp>
      <p:sp>
        <p:nvSpPr>
          <p:cNvPr id="3" name="Picture Placeholder 2">
            <a:extLst>
              <a:ext uri="{FF2B5EF4-FFF2-40B4-BE49-F238E27FC236}">
                <a16:creationId xmlns:a16="http://schemas.microsoft.com/office/drawing/2014/main" id="{53ED0332-B383-3861-6554-56CE0CED5195}"/>
              </a:ext>
            </a:extLst>
          </p:cNvPr>
          <p:cNvSpPr>
            <a:spLocks noGrp="1"/>
          </p:cNvSpPr>
          <p:nvPr>
            <p:ph type="pic" idx="1"/>
          </p:nvPr>
        </p:nvSpPr>
        <p:spPr>
          <a:xfrm>
            <a:off x="7774782" y="1481138"/>
            <a:ext cx="9258300" cy="7310438"/>
          </a:xfrm>
        </p:spPr>
        <p:txBody>
          <a:bodyPr/>
          <a:lstStyle>
            <a:lvl1pPr marL="0" indent="0">
              <a:buNone/>
              <a:defRPr sz="4800"/>
            </a:lvl1pPr>
            <a:lvl2pPr marL="685800" indent="0">
              <a:buNone/>
              <a:defRPr sz="4200"/>
            </a:lvl2pPr>
            <a:lvl3pPr marL="1371600" indent="0">
              <a:buNone/>
              <a:defRPr sz="3600"/>
            </a:lvl3pPr>
            <a:lvl4pPr marL="2057400" indent="0">
              <a:buNone/>
              <a:defRPr sz="3000"/>
            </a:lvl4pPr>
            <a:lvl5pPr marL="2743200" indent="0">
              <a:buNone/>
              <a:defRPr sz="3000"/>
            </a:lvl5pPr>
            <a:lvl6pPr marL="3429000" indent="0">
              <a:buNone/>
              <a:defRPr sz="3000"/>
            </a:lvl6pPr>
            <a:lvl7pPr marL="4114800" indent="0">
              <a:buNone/>
              <a:defRPr sz="3000"/>
            </a:lvl7pPr>
            <a:lvl8pPr marL="4800600" indent="0">
              <a:buNone/>
              <a:defRPr sz="3000"/>
            </a:lvl8pPr>
            <a:lvl9pPr marL="5486400" indent="0">
              <a:buNone/>
              <a:defRPr sz="3000"/>
            </a:lvl9pPr>
          </a:lstStyle>
          <a:p>
            <a:endParaRPr lang="en-GB"/>
          </a:p>
        </p:txBody>
      </p:sp>
      <p:sp>
        <p:nvSpPr>
          <p:cNvPr id="4" name="Text Placeholder 3">
            <a:extLst>
              <a:ext uri="{FF2B5EF4-FFF2-40B4-BE49-F238E27FC236}">
                <a16:creationId xmlns:a16="http://schemas.microsoft.com/office/drawing/2014/main" id="{240039A8-EE83-6C71-18B0-93CD95909EB5}"/>
              </a:ext>
            </a:extLst>
          </p:cNvPr>
          <p:cNvSpPr>
            <a:spLocks noGrp="1"/>
          </p:cNvSpPr>
          <p:nvPr>
            <p:ph type="body" sz="half" idx="2"/>
          </p:nvPr>
        </p:nvSpPr>
        <p:spPr>
          <a:xfrm>
            <a:off x="1259683" y="3086100"/>
            <a:ext cx="5898356" cy="5717382"/>
          </a:xfrm>
        </p:spPr>
        <p:txBody>
          <a:bodyPr/>
          <a:lstStyle>
            <a:lvl1pPr marL="0" indent="0">
              <a:buNone/>
              <a:defRPr sz="2400"/>
            </a:lvl1pPr>
            <a:lvl2pPr marL="685800" indent="0">
              <a:buNone/>
              <a:defRPr sz="2100"/>
            </a:lvl2pPr>
            <a:lvl3pPr marL="1371600" indent="0">
              <a:buNone/>
              <a:defRPr sz="1800"/>
            </a:lvl3pPr>
            <a:lvl4pPr marL="2057400" indent="0">
              <a:buNone/>
              <a:defRPr sz="1500"/>
            </a:lvl4pPr>
            <a:lvl5pPr marL="2743200" indent="0">
              <a:buNone/>
              <a:defRPr sz="1500"/>
            </a:lvl5pPr>
            <a:lvl6pPr marL="3429000" indent="0">
              <a:buNone/>
              <a:defRPr sz="1500"/>
            </a:lvl6pPr>
            <a:lvl7pPr marL="4114800" indent="0">
              <a:buNone/>
              <a:defRPr sz="1500"/>
            </a:lvl7pPr>
            <a:lvl8pPr marL="4800600" indent="0">
              <a:buNone/>
              <a:defRPr sz="1500"/>
            </a:lvl8pPr>
            <a:lvl9pPr marL="5486400" indent="0">
              <a:buNone/>
              <a:defRPr sz="1500"/>
            </a:lvl9pPr>
          </a:lstStyle>
          <a:p>
            <a:pPr lvl="0"/>
            <a:r>
              <a:rPr lang="en-GB"/>
              <a:t>Click to edit Master text styles</a:t>
            </a:r>
          </a:p>
        </p:txBody>
      </p:sp>
      <p:sp>
        <p:nvSpPr>
          <p:cNvPr id="5" name="Date Placeholder 4">
            <a:extLst>
              <a:ext uri="{FF2B5EF4-FFF2-40B4-BE49-F238E27FC236}">
                <a16:creationId xmlns:a16="http://schemas.microsoft.com/office/drawing/2014/main" id="{76391709-6F1E-8E73-D574-3ABD1C1D42C2}"/>
              </a:ext>
            </a:extLst>
          </p:cNvPr>
          <p:cNvSpPr>
            <a:spLocks noGrp="1"/>
          </p:cNvSpPr>
          <p:nvPr>
            <p:ph type="dt" sz="half" idx="10"/>
          </p:nvPr>
        </p:nvSpPr>
        <p:spPr/>
        <p:txBody>
          <a:bodyPr/>
          <a:lstStyle/>
          <a:p>
            <a:fld id="{F8DAE541-8446-4A17-B160-0AF06742B5DC}" type="datetime1">
              <a:rPr lang="en-US" smtClean="0"/>
              <a:t>5/10/2026</a:t>
            </a:fld>
            <a:endParaRPr lang="en-US"/>
          </a:p>
        </p:txBody>
      </p:sp>
      <p:sp>
        <p:nvSpPr>
          <p:cNvPr id="6" name="Footer Placeholder 5">
            <a:extLst>
              <a:ext uri="{FF2B5EF4-FFF2-40B4-BE49-F238E27FC236}">
                <a16:creationId xmlns:a16="http://schemas.microsoft.com/office/drawing/2014/main" id="{553EF1C6-E88D-EF4C-A3A5-268445B80BD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C9AC6FE-CE49-F798-4F31-E651F0455644}"/>
              </a:ext>
            </a:extLst>
          </p:cNvPr>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2910441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FEA872-ADDF-F4BE-E124-C92D1182CA93}"/>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C72CDC79-2180-94A3-3D45-675DAC364D74}"/>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801426A-2619-F3D5-5580-902D9D08ACB1}"/>
              </a:ext>
            </a:extLst>
          </p:cNvPr>
          <p:cNvSpPr>
            <a:spLocks noGrp="1"/>
          </p:cNvSpPr>
          <p:nvPr>
            <p:ph type="dt" sz="half" idx="10"/>
          </p:nvPr>
        </p:nvSpPr>
        <p:spPr/>
        <p:txBody>
          <a:bodyPr/>
          <a:lstStyle/>
          <a:p>
            <a:fld id="{8AF6866C-0211-409B-BA40-9B478C34B56D}" type="datetime1">
              <a:rPr lang="en-US" smtClean="0"/>
              <a:t>5/10/2026</a:t>
            </a:fld>
            <a:endParaRPr lang="en-US"/>
          </a:p>
        </p:txBody>
      </p:sp>
      <p:sp>
        <p:nvSpPr>
          <p:cNvPr id="5" name="Footer Placeholder 4">
            <a:extLst>
              <a:ext uri="{FF2B5EF4-FFF2-40B4-BE49-F238E27FC236}">
                <a16:creationId xmlns:a16="http://schemas.microsoft.com/office/drawing/2014/main" id="{BDCE9142-7465-78AD-DA5E-624CE1EA126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7C4C216-1916-3369-95F7-82FC81A2978E}"/>
              </a:ext>
            </a:extLst>
          </p:cNvPr>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873781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0298573-F907-9557-87D1-D67C63A071AF}"/>
              </a:ext>
            </a:extLst>
          </p:cNvPr>
          <p:cNvSpPr>
            <a:spLocks noGrp="1"/>
          </p:cNvSpPr>
          <p:nvPr>
            <p:ph type="title" orient="vert"/>
          </p:nvPr>
        </p:nvSpPr>
        <p:spPr>
          <a:xfrm>
            <a:off x="13087350" y="547688"/>
            <a:ext cx="3943350" cy="8717757"/>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FE8A8C92-99FD-2F14-9A5F-8F13693310B9}"/>
              </a:ext>
            </a:extLst>
          </p:cNvPr>
          <p:cNvSpPr>
            <a:spLocks noGrp="1"/>
          </p:cNvSpPr>
          <p:nvPr>
            <p:ph type="body" orient="vert" idx="1"/>
          </p:nvPr>
        </p:nvSpPr>
        <p:spPr>
          <a:xfrm>
            <a:off x="1257300" y="547688"/>
            <a:ext cx="11601450" cy="871775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95863F7-0A60-F9D0-579A-B5E495A07FE9}"/>
              </a:ext>
            </a:extLst>
          </p:cNvPr>
          <p:cNvSpPr>
            <a:spLocks noGrp="1"/>
          </p:cNvSpPr>
          <p:nvPr>
            <p:ph type="dt" sz="half" idx="10"/>
          </p:nvPr>
        </p:nvSpPr>
        <p:spPr/>
        <p:txBody>
          <a:bodyPr/>
          <a:lstStyle/>
          <a:p>
            <a:fld id="{E78644BE-B8F7-4C58-BE65-144DC41CE809}" type="datetime1">
              <a:rPr lang="en-US" smtClean="0"/>
              <a:t>5/10/2026</a:t>
            </a:fld>
            <a:endParaRPr lang="en-US"/>
          </a:p>
        </p:txBody>
      </p:sp>
      <p:sp>
        <p:nvSpPr>
          <p:cNvPr id="5" name="Footer Placeholder 4">
            <a:extLst>
              <a:ext uri="{FF2B5EF4-FFF2-40B4-BE49-F238E27FC236}">
                <a16:creationId xmlns:a16="http://schemas.microsoft.com/office/drawing/2014/main" id="{F12288CA-8378-B6CA-5C78-118A428B088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B2860AE-D824-EC37-D4BF-C40BF1FC011A}"/>
              </a:ext>
            </a:extLst>
          </p:cNvPr>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9326983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E5E699-2AFF-E3B8-8348-B30502D79C37}"/>
              </a:ext>
            </a:extLst>
          </p:cNvPr>
          <p:cNvSpPr>
            <a:spLocks noGrp="1"/>
          </p:cNvSpPr>
          <p:nvPr>
            <p:ph type="title"/>
          </p:nvPr>
        </p:nvSpPr>
        <p:spPr>
          <a:xfrm>
            <a:off x="1257300" y="547688"/>
            <a:ext cx="15773400" cy="1988345"/>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0975F777-8D88-23FC-667A-EF1641481B38}"/>
              </a:ext>
            </a:extLst>
          </p:cNvPr>
          <p:cNvSpPr>
            <a:spLocks noGrp="1"/>
          </p:cNvSpPr>
          <p:nvPr>
            <p:ph type="body" idx="1"/>
          </p:nvPr>
        </p:nvSpPr>
        <p:spPr>
          <a:xfrm>
            <a:off x="1257300" y="2738438"/>
            <a:ext cx="15773400" cy="6527007"/>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AF0D48A-86EC-9D54-79BD-BB1355944171}"/>
              </a:ext>
            </a:extLst>
          </p:cNvPr>
          <p:cNvSpPr>
            <a:spLocks noGrp="1"/>
          </p:cNvSpPr>
          <p:nvPr>
            <p:ph type="dt" sz="half" idx="2"/>
          </p:nvPr>
        </p:nvSpPr>
        <p:spPr>
          <a:xfrm>
            <a:off x="1257300" y="9534526"/>
            <a:ext cx="4114800" cy="547688"/>
          </a:xfrm>
          <a:prstGeom prst="rect">
            <a:avLst/>
          </a:prstGeom>
        </p:spPr>
        <p:txBody>
          <a:bodyPr vert="horz" lIns="91440" tIns="45720" rIns="91440" bIns="45720" rtlCol="0" anchor="ctr"/>
          <a:lstStyle>
            <a:lvl1pPr algn="l">
              <a:defRPr sz="1800">
                <a:solidFill>
                  <a:schemeClr val="tx1">
                    <a:tint val="82000"/>
                  </a:schemeClr>
                </a:solidFill>
              </a:defRPr>
            </a:lvl1pPr>
          </a:lstStyle>
          <a:p>
            <a:fld id="{687D95FD-C448-402E-89C3-0B5B2E6C4207}" type="datetime1">
              <a:rPr lang="en-US" smtClean="0"/>
              <a:t>5/10/2026</a:t>
            </a:fld>
            <a:endParaRPr lang="en-US"/>
          </a:p>
        </p:txBody>
      </p:sp>
      <p:sp>
        <p:nvSpPr>
          <p:cNvPr id="5" name="Footer Placeholder 4">
            <a:extLst>
              <a:ext uri="{FF2B5EF4-FFF2-40B4-BE49-F238E27FC236}">
                <a16:creationId xmlns:a16="http://schemas.microsoft.com/office/drawing/2014/main" id="{495F16F0-8E4C-159B-B7ED-394B8938321B}"/>
              </a:ext>
            </a:extLst>
          </p:cNvPr>
          <p:cNvSpPr>
            <a:spLocks noGrp="1"/>
          </p:cNvSpPr>
          <p:nvPr>
            <p:ph type="ftr" sz="quarter" idx="3"/>
          </p:nvPr>
        </p:nvSpPr>
        <p:spPr>
          <a:xfrm>
            <a:off x="6057900" y="9534526"/>
            <a:ext cx="6172200" cy="547688"/>
          </a:xfrm>
          <a:prstGeom prst="rect">
            <a:avLst/>
          </a:prstGeom>
        </p:spPr>
        <p:txBody>
          <a:bodyPr vert="horz" lIns="91440" tIns="45720" rIns="91440" bIns="45720" rtlCol="0" anchor="ctr"/>
          <a:lstStyle>
            <a:lvl1pPr algn="ctr">
              <a:defRPr sz="18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818E5976-4276-E14B-DCA5-CF6C07B090C7}"/>
              </a:ext>
            </a:extLst>
          </p:cNvPr>
          <p:cNvSpPr>
            <a:spLocks noGrp="1"/>
          </p:cNvSpPr>
          <p:nvPr>
            <p:ph type="sldNum" sz="quarter" idx="4"/>
          </p:nvPr>
        </p:nvSpPr>
        <p:spPr>
          <a:xfrm>
            <a:off x="12915900" y="9534526"/>
            <a:ext cx="4114800" cy="547688"/>
          </a:xfrm>
          <a:prstGeom prst="rect">
            <a:avLst/>
          </a:prstGeom>
        </p:spPr>
        <p:txBody>
          <a:bodyPr vert="horz" lIns="91440" tIns="45720" rIns="91440" bIns="45720" rtlCol="0" anchor="ctr"/>
          <a:lstStyle>
            <a:lvl1pPr algn="r">
              <a:defRPr sz="1800">
                <a:solidFill>
                  <a:schemeClr val="tx1">
                    <a:tint val="82000"/>
                  </a:schemeClr>
                </a:solidFill>
              </a:defRPr>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3551281540"/>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ftr="0" dt="0"/>
  <p:txStyles>
    <p:titleStyle>
      <a:lvl1pPr algn="l" defTabSz="1371600" rtl="0" eaLnBrk="1" latinLnBrk="0" hangingPunct="1">
        <a:lnSpc>
          <a:spcPct val="90000"/>
        </a:lnSpc>
        <a:spcBef>
          <a:spcPct val="0"/>
        </a:spcBef>
        <a:buNone/>
        <a:defRPr sz="6600" kern="1200">
          <a:solidFill>
            <a:schemeClr val="tx1"/>
          </a:solidFill>
          <a:latin typeface="+mj-lt"/>
          <a:ea typeface="+mj-ea"/>
          <a:cs typeface="+mj-cs"/>
        </a:defRPr>
      </a:lvl1pPr>
    </p:titleStyle>
    <p:bodyStyle>
      <a:lvl1pPr marL="342900" indent="-342900" algn="l" defTabSz="1371600" rtl="0" eaLnBrk="1" latinLnBrk="0" hangingPunct="1">
        <a:lnSpc>
          <a:spcPct val="90000"/>
        </a:lnSpc>
        <a:spcBef>
          <a:spcPts val="1500"/>
        </a:spcBef>
        <a:buFont typeface="Arial" panose="020B0604020202020204" pitchFamily="34" charset="0"/>
        <a:buChar char="•"/>
        <a:defRPr sz="4200" kern="1200">
          <a:solidFill>
            <a:schemeClr val="tx1"/>
          </a:solidFill>
          <a:latin typeface="+mn-lt"/>
          <a:ea typeface="+mn-ea"/>
          <a:cs typeface="+mn-cs"/>
        </a:defRPr>
      </a:lvl1pPr>
      <a:lvl2pPr marL="1028700" indent="-342900" algn="l" defTabSz="1371600" rtl="0" eaLnBrk="1" latinLnBrk="0" hangingPunct="1">
        <a:lnSpc>
          <a:spcPct val="90000"/>
        </a:lnSpc>
        <a:spcBef>
          <a:spcPts val="750"/>
        </a:spcBef>
        <a:buFont typeface="Arial" panose="020B0604020202020204" pitchFamily="34" charset="0"/>
        <a:buChar char="•"/>
        <a:defRPr sz="3600" kern="1200">
          <a:solidFill>
            <a:schemeClr val="tx1"/>
          </a:solidFill>
          <a:latin typeface="+mn-lt"/>
          <a:ea typeface="+mn-ea"/>
          <a:cs typeface="+mn-cs"/>
        </a:defRPr>
      </a:lvl2pPr>
      <a:lvl3pPr marL="1714500" indent="-342900" algn="l" defTabSz="1371600" rtl="0" eaLnBrk="1" latinLnBrk="0" hangingPunct="1">
        <a:lnSpc>
          <a:spcPct val="90000"/>
        </a:lnSpc>
        <a:spcBef>
          <a:spcPts val="750"/>
        </a:spcBef>
        <a:buFont typeface="Arial" panose="020B0604020202020204" pitchFamily="34" charset="0"/>
        <a:buChar char="•"/>
        <a:defRPr sz="3000" kern="1200">
          <a:solidFill>
            <a:schemeClr val="tx1"/>
          </a:solidFill>
          <a:latin typeface="+mn-lt"/>
          <a:ea typeface="+mn-ea"/>
          <a:cs typeface="+mn-cs"/>
        </a:defRPr>
      </a:lvl3pPr>
      <a:lvl4pPr marL="2400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4pPr>
      <a:lvl5pPr marL="30861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3"/>
          <p:cNvSpPr txBox="1"/>
          <p:nvPr/>
        </p:nvSpPr>
        <p:spPr>
          <a:xfrm>
            <a:off x="1600200" y="496275"/>
            <a:ext cx="14097000" cy="1107996"/>
          </a:xfrm>
          <a:prstGeom prst="rect">
            <a:avLst/>
          </a:prstGeom>
        </p:spPr>
        <p:txBody>
          <a:bodyPr wrap="square" lIns="0" tIns="0" rIns="0" bIns="0" rtlCol="0" anchor="t">
            <a:spAutoFit/>
          </a:bodyPr>
          <a:lstStyle/>
          <a:p>
            <a:pPr algn="ctr"/>
            <a:r>
              <a:rPr lang="en-GB" sz="3600" b="1" noProof="0" dirty="0">
                <a:latin typeface="Times New Roman" panose="02020603050405020304" pitchFamily="18" charset="0"/>
                <a:cs typeface="Times New Roman" panose="02020603050405020304" pitchFamily="18" charset="0"/>
              </a:rPr>
              <a:t>Cybersecurity Framework for Vigilant Trust &amp; Asset Management: A Zero Trust Approach</a:t>
            </a:r>
            <a:endParaRPr lang="en-GB" sz="3600" b="1" noProof="0" dirty="0">
              <a:solidFill>
                <a:srgbClr val="000000"/>
              </a:solidFill>
              <a:latin typeface="Times New Roman" panose="02020603050405020304" pitchFamily="18" charset="0"/>
              <a:ea typeface="Century Gothic Paneuropean Bold"/>
              <a:cs typeface="Times New Roman" panose="02020603050405020304" pitchFamily="18" charset="0"/>
              <a:sym typeface="Century Gothic Paneuropean Bold"/>
            </a:endParaRPr>
          </a:p>
        </p:txBody>
      </p:sp>
      <p:sp>
        <p:nvSpPr>
          <p:cNvPr id="9" name="Freeform 9"/>
          <p:cNvSpPr/>
          <p:nvPr/>
        </p:nvSpPr>
        <p:spPr>
          <a:xfrm>
            <a:off x="423765" y="2710998"/>
            <a:ext cx="5672235" cy="3363250"/>
          </a:xfrm>
          <a:custGeom>
            <a:avLst/>
            <a:gdLst/>
            <a:ahLst/>
            <a:cxnLst/>
            <a:rect l="l" t="t" r="r" b="b"/>
            <a:pathLst>
              <a:path w="5672235" h="3363250">
                <a:moveTo>
                  <a:pt x="0" y="0"/>
                </a:moveTo>
                <a:lnTo>
                  <a:pt x="5672235" y="0"/>
                </a:lnTo>
                <a:lnTo>
                  <a:pt x="5672235" y="3363250"/>
                </a:lnTo>
                <a:lnTo>
                  <a:pt x="0" y="3363250"/>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noProof="0" dirty="0"/>
          </a:p>
        </p:txBody>
      </p:sp>
      <p:sp>
        <p:nvSpPr>
          <p:cNvPr id="11" name="TextBox 11"/>
          <p:cNvSpPr txBox="1"/>
          <p:nvPr/>
        </p:nvSpPr>
        <p:spPr>
          <a:xfrm>
            <a:off x="6781800" y="8008313"/>
            <a:ext cx="5076616" cy="2073901"/>
          </a:xfrm>
          <a:prstGeom prst="rect">
            <a:avLst/>
          </a:prstGeom>
        </p:spPr>
        <p:txBody>
          <a:bodyPr wrap="square" lIns="0" tIns="0" rIns="0" bIns="0" rtlCol="0" anchor="t">
            <a:spAutoFit/>
          </a:bodyPr>
          <a:lstStyle/>
          <a:p>
            <a:pPr>
              <a:lnSpc>
                <a:spcPct val="150000"/>
              </a:lnSpc>
            </a:pPr>
            <a:r>
              <a:rPr lang="en-GB" b="1" noProof="0" dirty="0">
                <a:latin typeface="Times New Roman" panose="02020603050405020304" pitchFamily="18" charset="0"/>
                <a:cs typeface="Times New Roman" panose="02020603050405020304" pitchFamily="18" charset="0"/>
              </a:rPr>
              <a:t>Submitted by</a:t>
            </a:r>
            <a:r>
              <a:rPr lang="en-GB" noProof="0" dirty="0">
                <a:latin typeface="Times New Roman" panose="02020603050405020304" pitchFamily="18" charset="0"/>
                <a:cs typeface="Times New Roman" panose="02020603050405020304" pitchFamily="18" charset="0"/>
              </a:rPr>
              <a:t> Lucian Ilie </a:t>
            </a:r>
          </a:p>
          <a:p>
            <a:pPr>
              <a:lnSpc>
                <a:spcPct val="150000"/>
              </a:lnSpc>
            </a:pPr>
            <a:r>
              <a:rPr lang="en-GB" b="1" noProof="0" dirty="0">
                <a:latin typeface="Times New Roman" panose="02020603050405020304" pitchFamily="18" charset="0"/>
                <a:cs typeface="Times New Roman" panose="02020603050405020304" pitchFamily="18" charset="0"/>
              </a:rPr>
              <a:t>Module</a:t>
            </a:r>
            <a:r>
              <a:rPr lang="en-GB" noProof="0" dirty="0">
                <a:latin typeface="Times New Roman" panose="02020603050405020304" pitchFamily="18" charset="0"/>
                <a:cs typeface="Times New Roman" panose="02020603050405020304" pitchFamily="18" charset="0"/>
              </a:rPr>
              <a:t>: Networks and Cyber Security Essentials</a:t>
            </a:r>
          </a:p>
          <a:p>
            <a:pPr>
              <a:lnSpc>
                <a:spcPct val="150000"/>
              </a:lnSpc>
            </a:pPr>
            <a:r>
              <a:rPr lang="en-GB" b="1" noProof="0" dirty="0">
                <a:latin typeface="Times New Roman" panose="02020603050405020304" pitchFamily="18" charset="0"/>
                <a:cs typeface="Times New Roman" panose="02020603050405020304" pitchFamily="18" charset="0"/>
              </a:rPr>
              <a:t>Module Code</a:t>
            </a:r>
            <a:r>
              <a:rPr lang="en-GB" noProof="0">
                <a:latin typeface="Times New Roman" panose="02020603050405020304" pitchFamily="18" charset="0"/>
                <a:cs typeface="Times New Roman" panose="02020603050405020304" pitchFamily="18" charset="0"/>
              </a:rPr>
              <a:t>: ACCA4024</a:t>
            </a:r>
            <a:endParaRPr lang="en-GB" noProof="0" dirty="0">
              <a:latin typeface="Times New Roman" panose="02020603050405020304" pitchFamily="18" charset="0"/>
              <a:cs typeface="Times New Roman" panose="02020603050405020304" pitchFamily="18" charset="0"/>
            </a:endParaRPr>
          </a:p>
          <a:p>
            <a:pPr>
              <a:lnSpc>
                <a:spcPct val="150000"/>
              </a:lnSpc>
            </a:pPr>
            <a:r>
              <a:rPr lang="en-GB" sz="2000" b="1" noProof="0" dirty="0">
                <a:latin typeface="Times New Roman" panose="02020603050405020304" pitchFamily="18" charset="0"/>
                <a:cs typeface="Times New Roman" panose="02020603050405020304" pitchFamily="18" charset="0"/>
              </a:rPr>
              <a:t>Student id</a:t>
            </a:r>
            <a:r>
              <a:rPr lang="en-GB" sz="2000" b="1" dirty="0">
                <a:latin typeface="Times New Roman" panose="02020603050405020304" pitchFamily="18" charset="0"/>
                <a:cs typeface="Times New Roman" panose="02020603050405020304" pitchFamily="18" charset="0"/>
              </a:rPr>
              <a:t>: </a:t>
            </a:r>
            <a:r>
              <a:rPr lang="en-GB" sz="2000" dirty="0">
                <a:latin typeface="Times New Roman" panose="02020603050405020304" pitchFamily="18" charset="0"/>
                <a:cs typeface="Times New Roman" panose="02020603050405020304" pitchFamily="18" charset="0"/>
              </a:rPr>
              <a:t>2126669</a:t>
            </a:r>
            <a:endParaRPr lang="en-GB" sz="2000" noProof="0" dirty="0">
              <a:latin typeface="Times New Roman" panose="02020603050405020304" pitchFamily="18" charset="0"/>
              <a:cs typeface="Times New Roman" panose="02020603050405020304" pitchFamily="18" charset="0"/>
            </a:endParaRPr>
          </a:p>
          <a:p>
            <a:pPr>
              <a:lnSpc>
                <a:spcPct val="150000"/>
              </a:lnSpc>
            </a:pPr>
            <a:r>
              <a:rPr lang="en-GB" b="1" noProof="0" dirty="0">
                <a:latin typeface="Times New Roman" panose="02020603050405020304" pitchFamily="18" charset="0"/>
                <a:cs typeface="Times New Roman" panose="02020603050405020304" pitchFamily="18" charset="0"/>
              </a:rPr>
              <a:t>Date</a:t>
            </a:r>
            <a:r>
              <a:rPr lang="en-GB" noProof="0" dirty="0">
                <a:latin typeface="Times New Roman" panose="02020603050405020304" pitchFamily="18" charset="0"/>
                <a:cs typeface="Times New Roman" panose="02020603050405020304" pitchFamily="18" charset="0"/>
              </a:rPr>
              <a:t>: 15/05/2026</a:t>
            </a:r>
          </a:p>
        </p:txBody>
      </p:sp>
      <p:pic>
        <p:nvPicPr>
          <p:cNvPr id="13" name="Picture 12"/>
          <p:cNvPicPr>
            <a:picLocks noChangeAspect="1"/>
          </p:cNvPicPr>
          <p:nvPr/>
        </p:nvPicPr>
        <p:blipFill>
          <a:blip r:embed="rId4"/>
          <a:stretch>
            <a:fillRect/>
          </a:stretch>
        </p:blipFill>
        <p:spPr>
          <a:xfrm>
            <a:off x="9753600" y="1866900"/>
            <a:ext cx="7168145" cy="476754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4" name="Slide Number Placeholder 3">
            <a:extLst>
              <a:ext uri="{FF2B5EF4-FFF2-40B4-BE49-F238E27FC236}">
                <a16:creationId xmlns:a16="http://schemas.microsoft.com/office/drawing/2014/main" id="{541154DD-A1BC-517D-F5E9-34CA3A972A10}"/>
              </a:ext>
            </a:extLst>
          </p:cNvPr>
          <p:cNvSpPr>
            <a:spLocks noGrp="1"/>
          </p:cNvSpPr>
          <p:nvPr>
            <p:ph type="sldNum" sz="quarter" idx="12"/>
          </p:nvPr>
        </p:nvSpPr>
        <p:spPr/>
        <p:txBody>
          <a:bodyPr/>
          <a:lstStyle/>
          <a:p>
            <a:fld id="{B6F15528-21DE-4FAA-801E-634DDDAF4B2B}" type="slidenum">
              <a:rPr lang="en-US" smtClean="0"/>
              <a:pPr/>
              <a:t>1</a:t>
            </a:fld>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7998" cy="1028604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grpSp>
        <p:nvGrpSpPr>
          <p:cNvPr id="26" name="Group 25">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824895"/>
            <a:ext cx="1097278" cy="1010190"/>
            <a:chOff x="3940602" y="308034"/>
            <a:chExt cx="2116791" cy="3428999"/>
          </a:xfrm>
          <a:solidFill>
            <a:schemeClr val="accent4"/>
          </a:solidFill>
        </p:grpSpPr>
        <p:sp>
          <p:nvSpPr>
            <p:cNvPr id="21" name="Rectangle 2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8" name="Rectangle 27">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3" name="Rectangle 2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grpSp>
      <p:sp>
        <p:nvSpPr>
          <p:cNvPr id="25" name="Rectangle 2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118" y="920931"/>
            <a:ext cx="16361231" cy="284117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7" name="TextBox 7"/>
          <p:cNvSpPr txBox="1"/>
          <p:nvPr/>
        </p:nvSpPr>
        <p:spPr>
          <a:xfrm>
            <a:off x="1565446" y="1214847"/>
            <a:ext cx="14914074" cy="2331720"/>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GB" sz="7200" b="1" kern="1200" noProof="0" dirty="0">
                <a:solidFill>
                  <a:schemeClr val="tx1"/>
                </a:solidFill>
                <a:latin typeface="+mj-lt"/>
                <a:ea typeface="+mj-ea"/>
                <a:cs typeface="+mj-cs"/>
              </a:rPr>
              <a:t>Introduction</a:t>
            </a:r>
            <a:endParaRPr lang="en-GB" sz="7200" b="1" kern="1200" noProof="0" dirty="0">
              <a:solidFill>
                <a:schemeClr val="tx1"/>
              </a:solidFill>
              <a:latin typeface="+mj-lt"/>
              <a:ea typeface="+mj-ea"/>
              <a:cs typeface="+mj-cs"/>
              <a:sym typeface="Century Gothic Paneuropean Bold"/>
            </a:endParaRPr>
          </a:p>
        </p:txBody>
      </p:sp>
      <p:sp>
        <p:nvSpPr>
          <p:cNvPr id="13" name="Rectangle 12"/>
          <p:cNvSpPr/>
          <p:nvPr/>
        </p:nvSpPr>
        <p:spPr>
          <a:xfrm>
            <a:off x="1567542" y="4526283"/>
            <a:ext cx="14911978" cy="4686987"/>
          </a:xfrm>
          <a:prstGeom prst="rect">
            <a:avLst/>
          </a:prstGeom>
        </p:spPr>
        <p:txBody>
          <a:bodyPr vert="horz" lIns="91440" tIns="45720" rIns="91440" bIns="45720" rtlCol="0" anchor="ctr">
            <a:normAutofit/>
          </a:bodyPr>
          <a:lstStyle/>
          <a:p>
            <a:pPr indent="-228600">
              <a:lnSpc>
                <a:spcPct val="90000"/>
              </a:lnSpc>
              <a:spcAft>
                <a:spcPts val="1000"/>
              </a:spcAft>
              <a:buFont typeface="Arial" panose="020B0604020202020204" pitchFamily="34" charset="0"/>
              <a:buChar char="•"/>
            </a:pPr>
            <a:r>
              <a:rPr lang="en-GB" sz="2500" b="1" noProof="0" dirty="0"/>
              <a:t>VTAM Overview </a:t>
            </a:r>
            <a:endParaRPr lang="en-GB" sz="2500" noProof="0" dirty="0"/>
          </a:p>
          <a:p>
            <a:pPr marL="342900" marR="0" lvl="0" indent="-228600">
              <a:lnSpc>
                <a:spcPct val="90000"/>
              </a:lnSpc>
              <a:spcBef>
                <a:spcPts val="0"/>
              </a:spcBef>
              <a:spcAft>
                <a:spcPts val="0"/>
              </a:spcAft>
              <a:buFont typeface="Arial" panose="020B0604020202020204" pitchFamily="34" charset="0"/>
              <a:buChar char="•"/>
            </a:pPr>
            <a:r>
              <a:rPr lang="en-GB" sz="2500" noProof="0" dirty="0"/>
              <a:t>Financial services firm providing wealth management. </a:t>
            </a:r>
          </a:p>
          <a:p>
            <a:pPr marL="342900" marR="0" lvl="0" indent="-228600">
              <a:lnSpc>
                <a:spcPct val="90000"/>
              </a:lnSpc>
              <a:spcBef>
                <a:spcPts val="0"/>
              </a:spcBef>
              <a:spcAft>
                <a:spcPts val="1000"/>
              </a:spcAft>
              <a:buFont typeface="Arial" panose="020B0604020202020204" pitchFamily="34" charset="0"/>
              <a:buChar char="•"/>
            </a:pPr>
            <a:r>
              <a:rPr lang="en-GB" sz="2500" noProof="0" dirty="0"/>
              <a:t>Faces increasing cybersecurity risks due to hybrid work models and reliance on cloud services [1]. </a:t>
            </a:r>
          </a:p>
          <a:p>
            <a:pPr indent="-228600">
              <a:lnSpc>
                <a:spcPct val="90000"/>
              </a:lnSpc>
              <a:spcAft>
                <a:spcPts val="1000"/>
              </a:spcAft>
              <a:buFont typeface="Arial" panose="020B0604020202020204" pitchFamily="34" charset="0"/>
              <a:buChar char="•"/>
            </a:pPr>
            <a:r>
              <a:rPr lang="en-GB" sz="2500" b="1" noProof="0" dirty="0"/>
              <a:t>Purpose of the Presentation </a:t>
            </a:r>
            <a:endParaRPr lang="en-GB" sz="2500" noProof="0" dirty="0"/>
          </a:p>
          <a:p>
            <a:pPr marL="342900" marR="0" lvl="0" indent="-228600">
              <a:lnSpc>
                <a:spcPct val="90000"/>
              </a:lnSpc>
              <a:spcBef>
                <a:spcPts val="0"/>
              </a:spcBef>
              <a:spcAft>
                <a:spcPts val="0"/>
              </a:spcAft>
              <a:buFont typeface="Arial" panose="020B0604020202020204" pitchFamily="34" charset="0"/>
              <a:buChar char="•"/>
            </a:pPr>
            <a:r>
              <a:rPr lang="en-GB" sz="2500" noProof="0" dirty="0"/>
              <a:t>Present a cybersecurity solution based on Zero Trust principles</a:t>
            </a:r>
            <a:r>
              <a:rPr lang="en-GB" sz="2500" dirty="0"/>
              <a:t>.</a:t>
            </a:r>
            <a:endParaRPr lang="en-GB" sz="2500" noProof="0" dirty="0"/>
          </a:p>
          <a:p>
            <a:pPr marL="342900" marR="0" lvl="0" indent="-228600">
              <a:lnSpc>
                <a:spcPct val="90000"/>
              </a:lnSpc>
              <a:spcBef>
                <a:spcPts val="0"/>
              </a:spcBef>
              <a:spcAft>
                <a:spcPts val="1000"/>
              </a:spcAft>
              <a:buFont typeface="Arial" panose="020B0604020202020204" pitchFamily="34" charset="0"/>
              <a:buChar char="•"/>
            </a:pPr>
            <a:r>
              <a:rPr lang="en-GB" sz="2500" noProof="0" dirty="0"/>
              <a:t>Discuss strategies to mitigate modern cyber threats and protect VTAM’s sensitive data and infrastructure. </a:t>
            </a:r>
          </a:p>
          <a:p>
            <a:pPr indent="-228600">
              <a:lnSpc>
                <a:spcPct val="90000"/>
              </a:lnSpc>
              <a:spcAft>
                <a:spcPts val="1000"/>
              </a:spcAft>
              <a:buFont typeface="Arial" panose="020B0604020202020204" pitchFamily="34" charset="0"/>
              <a:buChar char="•"/>
            </a:pPr>
            <a:r>
              <a:rPr lang="en-GB" sz="2500" b="1" noProof="0" dirty="0"/>
              <a:t>Key Points </a:t>
            </a:r>
            <a:endParaRPr lang="en-GB" sz="2500" noProof="0" dirty="0"/>
          </a:p>
          <a:p>
            <a:pPr marL="342900" marR="0" lvl="0" indent="-228600">
              <a:lnSpc>
                <a:spcPct val="90000"/>
              </a:lnSpc>
              <a:spcBef>
                <a:spcPts val="0"/>
              </a:spcBef>
              <a:spcAft>
                <a:spcPts val="0"/>
              </a:spcAft>
              <a:buFont typeface="Arial" panose="020B0604020202020204" pitchFamily="34" charset="0"/>
              <a:buChar char="•"/>
            </a:pPr>
            <a:r>
              <a:rPr lang="en-GB" sz="2500" noProof="0" dirty="0"/>
              <a:t>Identifying modern cyber threats. </a:t>
            </a:r>
          </a:p>
          <a:p>
            <a:pPr marL="342900" marR="0" lvl="0" indent="-228600">
              <a:lnSpc>
                <a:spcPct val="90000"/>
              </a:lnSpc>
              <a:spcBef>
                <a:spcPts val="0"/>
              </a:spcBef>
              <a:spcAft>
                <a:spcPts val="0"/>
              </a:spcAft>
              <a:buFont typeface="Arial" panose="020B0604020202020204" pitchFamily="34" charset="0"/>
              <a:buChar char="•"/>
            </a:pPr>
            <a:r>
              <a:rPr lang="en-GB" sz="2500" noProof="0" dirty="0"/>
              <a:t>Implementing Zero Trust security policies. </a:t>
            </a:r>
          </a:p>
          <a:p>
            <a:pPr marL="342900" marR="0" lvl="0" indent="-228600">
              <a:lnSpc>
                <a:spcPct val="90000"/>
              </a:lnSpc>
              <a:spcBef>
                <a:spcPts val="0"/>
              </a:spcBef>
              <a:spcAft>
                <a:spcPts val="0"/>
              </a:spcAft>
              <a:buFont typeface="Arial" panose="020B0604020202020204" pitchFamily="34" charset="0"/>
              <a:buChar char="•"/>
            </a:pPr>
            <a:r>
              <a:rPr lang="en-GB" sz="2500" noProof="0" dirty="0"/>
              <a:t>Technical measures and incident response [2]. </a:t>
            </a:r>
          </a:p>
          <a:p>
            <a:pPr marL="342900" marR="0" lvl="0" indent="-228600">
              <a:lnSpc>
                <a:spcPct val="90000"/>
              </a:lnSpc>
              <a:spcBef>
                <a:spcPts val="0"/>
              </a:spcBef>
              <a:spcAft>
                <a:spcPts val="1000"/>
              </a:spcAft>
              <a:buFont typeface="Arial" panose="020B0604020202020204" pitchFamily="34" charset="0"/>
              <a:buChar char="•"/>
            </a:pPr>
            <a:r>
              <a:rPr lang="en-GB" sz="2500" noProof="0" dirty="0"/>
              <a:t>Business impact and strategic recommendations. </a:t>
            </a:r>
          </a:p>
        </p:txBody>
      </p:sp>
      <p:cxnSp>
        <p:nvCxnSpPr>
          <p:cNvPr id="27" name="Straight Connector 2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257300" y="9727969"/>
            <a:ext cx="157734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Slide Number Placeholder 2">
            <a:extLst>
              <a:ext uri="{FF2B5EF4-FFF2-40B4-BE49-F238E27FC236}">
                <a16:creationId xmlns:a16="http://schemas.microsoft.com/office/drawing/2014/main" id="{076AB362-8D9D-0C9D-546A-E3C4E8E16645}"/>
              </a:ext>
            </a:extLst>
          </p:cNvPr>
          <p:cNvSpPr>
            <a:spLocks noGrp="1"/>
          </p:cNvSpPr>
          <p:nvPr>
            <p:ph type="sldNum" sz="quarter" idx="12"/>
          </p:nvPr>
        </p:nvSpPr>
        <p:spPr/>
        <p:txBody>
          <a:bodyPr/>
          <a:lstStyle/>
          <a:p>
            <a:fld id="{B6F15528-21DE-4FAA-801E-634DDDAF4B2B}" type="slidenum">
              <a:rPr lang="en-US" smtClean="0"/>
              <a:pPr/>
              <a:t>2</a:t>
            </a:fld>
            <a:endParaRPr 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7998" cy="1028604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7" name="TextBox 7"/>
          <p:cNvSpPr txBox="1"/>
          <p:nvPr/>
        </p:nvSpPr>
        <p:spPr>
          <a:xfrm>
            <a:off x="967596" y="788973"/>
            <a:ext cx="6424474" cy="1800541"/>
          </a:xfrm>
          <a:prstGeom prst="rect">
            <a:avLst/>
          </a:prstGeom>
        </p:spPr>
        <p:txBody>
          <a:bodyPr vert="horz" lIns="91440" tIns="45720" rIns="91440" bIns="45720" rtlCol="0" anchor="b">
            <a:normAutofit/>
          </a:bodyPr>
          <a:lstStyle/>
          <a:p>
            <a:pPr>
              <a:lnSpc>
                <a:spcPct val="90000"/>
              </a:lnSpc>
              <a:spcBef>
                <a:spcPct val="0"/>
              </a:spcBef>
              <a:spcAft>
                <a:spcPts val="600"/>
              </a:spcAft>
            </a:pPr>
            <a:r>
              <a:rPr lang="en-GB" sz="5400" b="1" kern="1200" noProof="0" dirty="0">
                <a:solidFill>
                  <a:schemeClr val="tx1"/>
                </a:solidFill>
                <a:latin typeface="+mj-lt"/>
                <a:ea typeface="+mj-ea"/>
                <a:cs typeface="+mj-cs"/>
              </a:rPr>
              <a:t>Identifying Modern Cyber Threats</a:t>
            </a:r>
            <a:endParaRPr lang="en-GB" sz="5400" kern="1200" noProof="0" dirty="0">
              <a:solidFill>
                <a:schemeClr val="tx1"/>
              </a:solidFill>
              <a:latin typeface="+mj-lt"/>
              <a:ea typeface="+mj-ea"/>
              <a:cs typeface="+mj-cs"/>
            </a:endParaRPr>
          </a:p>
        </p:txBody>
      </p:sp>
      <p:sp>
        <p:nvSpPr>
          <p:cNvPr id="21" name="Rectangle 20">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924799" y="2917369"/>
            <a:ext cx="6035040" cy="4114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3" name="Rectangle 12"/>
          <p:cNvSpPr/>
          <p:nvPr/>
        </p:nvSpPr>
        <p:spPr>
          <a:xfrm>
            <a:off x="967599" y="3046651"/>
            <a:ext cx="6424476" cy="5267915"/>
          </a:xfrm>
          <a:prstGeom prst="rect">
            <a:avLst/>
          </a:prstGeom>
        </p:spPr>
        <p:txBody>
          <a:bodyPr vert="horz" lIns="91440" tIns="45720" rIns="91440" bIns="45720" rtlCol="0" anchor="ctr">
            <a:normAutofit/>
          </a:bodyPr>
          <a:lstStyle/>
          <a:p>
            <a:pPr indent="-228600">
              <a:lnSpc>
                <a:spcPct val="90000"/>
              </a:lnSpc>
              <a:spcAft>
                <a:spcPts val="1000"/>
              </a:spcAft>
              <a:buFont typeface="Arial" panose="020B0604020202020204" pitchFamily="34" charset="0"/>
              <a:buChar char="•"/>
            </a:pPr>
            <a:r>
              <a:rPr lang="en-GB" sz="2700" b="1" noProof="0" dirty="0"/>
              <a:t>Key Cyber Threats to VTAM </a:t>
            </a:r>
            <a:endParaRPr lang="en-GB" sz="2700" noProof="0" dirty="0"/>
          </a:p>
          <a:p>
            <a:pPr marL="342900" marR="0" lvl="0" indent="-228600">
              <a:lnSpc>
                <a:spcPct val="90000"/>
              </a:lnSpc>
              <a:spcBef>
                <a:spcPts val="0"/>
              </a:spcBef>
              <a:spcAft>
                <a:spcPts val="0"/>
              </a:spcAft>
              <a:buFont typeface="Arial" panose="020B0604020202020204" pitchFamily="34" charset="0"/>
              <a:buChar char="•"/>
            </a:pPr>
            <a:r>
              <a:rPr lang="en-GB" sz="2700" b="1" noProof="0" dirty="0"/>
              <a:t>Ransomware-as-a-Service (RaaS):</a:t>
            </a:r>
            <a:r>
              <a:rPr lang="en-GB" sz="2700" noProof="0" dirty="0"/>
              <a:t> Ransomware attacks targeting financial data. </a:t>
            </a:r>
          </a:p>
          <a:p>
            <a:pPr marL="342900" marR="0" lvl="0" indent="-228600">
              <a:lnSpc>
                <a:spcPct val="90000"/>
              </a:lnSpc>
              <a:spcBef>
                <a:spcPts val="0"/>
              </a:spcBef>
              <a:spcAft>
                <a:spcPts val="0"/>
              </a:spcAft>
              <a:buFont typeface="Arial" panose="020B0604020202020204" pitchFamily="34" charset="0"/>
              <a:buChar char="•"/>
            </a:pPr>
            <a:r>
              <a:rPr lang="en-GB" sz="2700" b="1" noProof="0" dirty="0"/>
              <a:t>AI-powered Social Engineering:</a:t>
            </a:r>
            <a:r>
              <a:rPr lang="en-GB" sz="2700" noProof="0" dirty="0"/>
              <a:t> Advanced phishing and vishing attacks [3]. </a:t>
            </a:r>
          </a:p>
          <a:p>
            <a:pPr marL="342900" marR="0" lvl="0" indent="-228600">
              <a:lnSpc>
                <a:spcPct val="90000"/>
              </a:lnSpc>
              <a:spcBef>
                <a:spcPts val="0"/>
              </a:spcBef>
              <a:spcAft>
                <a:spcPts val="0"/>
              </a:spcAft>
              <a:buFont typeface="Arial" panose="020B0604020202020204" pitchFamily="34" charset="0"/>
              <a:buChar char="•"/>
            </a:pPr>
            <a:r>
              <a:rPr lang="en-GB" sz="2700" b="1" noProof="0" dirty="0"/>
              <a:t>Supply Chain Compromise:</a:t>
            </a:r>
            <a:r>
              <a:rPr lang="en-GB" sz="2700" noProof="0" dirty="0"/>
              <a:t> Risk from third-party vendors and external partners. </a:t>
            </a:r>
          </a:p>
          <a:p>
            <a:pPr marL="342900" marR="0" lvl="0" indent="-228600">
              <a:lnSpc>
                <a:spcPct val="90000"/>
              </a:lnSpc>
              <a:spcBef>
                <a:spcPts val="0"/>
              </a:spcBef>
              <a:spcAft>
                <a:spcPts val="1000"/>
              </a:spcAft>
              <a:buFont typeface="Arial" panose="020B0604020202020204" pitchFamily="34" charset="0"/>
              <a:buChar char="•"/>
            </a:pPr>
            <a:r>
              <a:rPr lang="en-GB" sz="2700" b="1" noProof="0" dirty="0"/>
              <a:t>Cloud &amp; Hybrid Work Risks:</a:t>
            </a:r>
            <a:r>
              <a:rPr lang="en-GB" sz="2700" noProof="0" dirty="0"/>
              <a:t> Security concerns with remote access and cloud misconfigurations</a:t>
            </a:r>
            <a:r>
              <a:rPr lang="en-GB" sz="2700" dirty="0"/>
              <a:t>.</a:t>
            </a:r>
            <a:endParaRPr lang="en-GB" sz="2700" noProof="0" dirty="0"/>
          </a:p>
        </p:txBody>
      </p:sp>
      <p:sp>
        <p:nvSpPr>
          <p:cNvPr id="23" name="Rectangle 22">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38765" y="9080040"/>
            <a:ext cx="1110996" cy="231186"/>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5" name="Rectangle 24">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857385" y="322802"/>
            <a:ext cx="1110996" cy="17750237"/>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7" name="Rectangle 26">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45189" y="532438"/>
            <a:ext cx="9277460" cy="887281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pic>
        <p:nvPicPr>
          <p:cNvPr id="14" name="Picture 13" descr="https://miro.medium.com/v2/resize:fit:669/1*SF0E1N-8XXW46vNA2Tu9gA.jpeg"/>
          <p:cNvPicPr/>
          <p:nvPr/>
        </p:nvPicPr>
        <p:blipFill>
          <a:blip r:embed="rId3">
            <a:extLst>
              <a:ext uri="{28A0092B-C50C-407E-A947-70E740481C1C}">
                <a14:useLocalDpi xmlns:a14="http://schemas.microsoft.com/office/drawing/2010/main" val="0"/>
              </a:ext>
            </a:extLst>
          </a:blip>
          <a:stretch>
            <a:fillRect/>
          </a:stretch>
        </p:blipFill>
        <p:spPr bwMode="auto">
          <a:xfrm>
            <a:off x="8981607" y="2499555"/>
            <a:ext cx="8442027" cy="4938585"/>
          </a:xfrm>
          <a:prstGeom prst="rect">
            <a:avLst/>
          </a:prstGeom>
          <a:noFill/>
        </p:spPr>
      </p:pic>
      <p:sp>
        <p:nvSpPr>
          <p:cNvPr id="3" name="Slide Number Placeholder 2">
            <a:extLst>
              <a:ext uri="{FF2B5EF4-FFF2-40B4-BE49-F238E27FC236}">
                <a16:creationId xmlns:a16="http://schemas.microsoft.com/office/drawing/2014/main" id="{855E8059-A664-C779-0F2F-D80E76A9F5EE}"/>
              </a:ext>
            </a:extLst>
          </p:cNvPr>
          <p:cNvSpPr>
            <a:spLocks noGrp="1"/>
          </p:cNvSpPr>
          <p:nvPr>
            <p:ph type="sldNum" sz="quarter" idx="12"/>
          </p:nvPr>
        </p:nvSpPr>
        <p:spPr/>
        <p:txBody>
          <a:bodyPr/>
          <a:lstStyle/>
          <a:p>
            <a:fld id="{B6F15528-21DE-4FAA-801E-634DDDAF4B2B}" type="slidenum">
              <a:rPr lang="en-US" smtClean="0"/>
              <a:pPr/>
              <a:t>3</a:t>
            </a:fld>
            <a:endParaRPr 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7998" cy="1028604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4" name="TextBox 14"/>
          <p:cNvSpPr txBox="1"/>
          <p:nvPr/>
        </p:nvSpPr>
        <p:spPr>
          <a:xfrm>
            <a:off x="884340" y="1284270"/>
            <a:ext cx="6840876" cy="1692102"/>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GB" sz="5600" b="1" noProof="0" dirty="0">
                <a:latin typeface="+mj-lt"/>
                <a:ea typeface="+mj-ea"/>
                <a:cs typeface="+mj-cs"/>
              </a:rPr>
              <a:t>The Zero Trust Model</a:t>
            </a:r>
            <a:endParaRPr lang="en-GB" sz="5600" b="1" noProof="0" dirty="0">
              <a:latin typeface="+mj-lt"/>
              <a:ea typeface="+mj-ea"/>
              <a:cs typeface="+mj-cs"/>
              <a:sym typeface="Century Gothic Paneuropean Bold"/>
            </a:endParaRPr>
          </a:p>
        </p:txBody>
      </p:sp>
      <p:grpSp>
        <p:nvGrpSpPr>
          <p:cNvPr id="43" name="Group 42">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625226"/>
            <a:ext cx="532796" cy="1010190"/>
            <a:chOff x="0" y="823811"/>
            <a:chExt cx="355196" cy="673460"/>
          </a:xfrm>
        </p:grpSpPr>
        <p:sp>
          <p:nvSpPr>
            <p:cNvPr id="34" name="Rectangle 3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44" name="Rectangle 4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grpSp>
      <p:sp>
        <p:nvSpPr>
          <p:cNvPr id="45" name="Rectangle 4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997627" y="3135853"/>
            <a:ext cx="6446520" cy="4114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5" name="Rectangle 24"/>
          <p:cNvSpPr/>
          <p:nvPr/>
        </p:nvSpPr>
        <p:spPr>
          <a:xfrm>
            <a:off x="886078" y="3495757"/>
            <a:ext cx="6839138" cy="5969378"/>
          </a:xfrm>
          <a:prstGeom prst="rect">
            <a:avLst/>
          </a:prstGeom>
        </p:spPr>
        <p:txBody>
          <a:bodyPr vert="horz" lIns="91440" tIns="45720" rIns="91440" bIns="45720" rtlCol="0" anchor="ctr">
            <a:normAutofit/>
          </a:bodyPr>
          <a:lstStyle/>
          <a:p>
            <a:pPr indent="-228600">
              <a:lnSpc>
                <a:spcPct val="90000"/>
              </a:lnSpc>
              <a:spcAft>
                <a:spcPts val="1000"/>
              </a:spcAft>
              <a:buFont typeface="Arial" panose="020B0604020202020204" pitchFamily="34" charset="0"/>
              <a:buChar char="•"/>
            </a:pPr>
            <a:r>
              <a:rPr lang="en-GB" sz="3000" b="1" noProof="0" dirty="0"/>
              <a:t>Zero Trust Principles </a:t>
            </a:r>
            <a:endParaRPr lang="en-GB" sz="3000" noProof="0" dirty="0"/>
          </a:p>
          <a:p>
            <a:pPr marL="342900" marR="0" lvl="0" indent="-228600">
              <a:lnSpc>
                <a:spcPct val="90000"/>
              </a:lnSpc>
              <a:spcBef>
                <a:spcPts val="0"/>
              </a:spcBef>
              <a:spcAft>
                <a:spcPts val="0"/>
              </a:spcAft>
              <a:buFont typeface="Arial" panose="020B0604020202020204" pitchFamily="34" charset="0"/>
              <a:buChar char="•"/>
            </a:pPr>
            <a:r>
              <a:rPr lang="en-GB" sz="3000" noProof="0" dirty="0"/>
              <a:t>Never trust, always verify. </a:t>
            </a:r>
          </a:p>
          <a:p>
            <a:pPr marL="342900" marR="0" lvl="0" indent="-228600">
              <a:lnSpc>
                <a:spcPct val="90000"/>
              </a:lnSpc>
              <a:spcBef>
                <a:spcPts val="0"/>
              </a:spcBef>
              <a:spcAft>
                <a:spcPts val="0"/>
              </a:spcAft>
              <a:buFont typeface="Arial" panose="020B0604020202020204" pitchFamily="34" charset="0"/>
              <a:buChar char="•"/>
            </a:pPr>
            <a:r>
              <a:rPr lang="en-GB" sz="3000" noProof="0" dirty="0"/>
              <a:t>Continuous authentication. </a:t>
            </a:r>
          </a:p>
          <a:p>
            <a:pPr marL="342900" marR="0" lvl="0" indent="-228600">
              <a:lnSpc>
                <a:spcPct val="90000"/>
              </a:lnSpc>
              <a:spcBef>
                <a:spcPts val="0"/>
              </a:spcBef>
              <a:spcAft>
                <a:spcPts val="0"/>
              </a:spcAft>
              <a:buFont typeface="Arial" panose="020B0604020202020204" pitchFamily="34" charset="0"/>
              <a:buChar char="•"/>
            </a:pPr>
            <a:r>
              <a:rPr lang="en-GB" sz="3000" noProof="0" dirty="0"/>
              <a:t>Least privilege access [4]. </a:t>
            </a:r>
          </a:p>
          <a:p>
            <a:pPr marL="342900" marR="0" lvl="0" indent="-228600">
              <a:lnSpc>
                <a:spcPct val="90000"/>
              </a:lnSpc>
              <a:spcBef>
                <a:spcPts val="0"/>
              </a:spcBef>
              <a:spcAft>
                <a:spcPts val="1000"/>
              </a:spcAft>
              <a:buFont typeface="Arial" panose="020B0604020202020204" pitchFamily="34" charset="0"/>
              <a:buChar char="•"/>
            </a:pPr>
            <a:r>
              <a:rPr lang="en-GB" sz="3000" noProof="0" dirty="0"/>
              <a:t>Micro-segmentation to isolate systems. </a:t>
            </a:r>
          </a:p>
          <a:p>
            <a:pPr indent="-228600">
              <a:lnSpc>
                <a:spcPct val="90000"/>
              </a:lnSpc>
              <a:spcAft>
                <a:spcPts val="1000"/>
              </a:spcAft>
              <a:buFont typeface="Arial" panose="020B0604020202020204" pitchFamily="34" charset="0"/>
              <a:buChar char="•"/>
            </a:pPr>
            <a:r>
              <a:rPr lang="en-GB" sz="3000" b="1" noProof="0" dirty="0"/>
              <a:t>Why Zero Trust for VTAM? </a:t>
            </a:r>
            <a:endParaRPr lang="en-GB" sz="3000" noProof="0" dirty="0"/>
          </a:p>
          <a:p>
            <a:pPr marL="342900" marR="0" lvl="0" indent="-228600">
              <a:lnSpc>
                <a:spcPct val="90000"/>
              </a:lnSpc>
              <a:spcBef>
                <a:spcPts val="0"/>
              </a:spcBef>
              <a:spcAft>
                <a:spcPts val="0"/>
              </a:spcAft>
              <a:buFont typeface="Arial" panose="020B0604020202020204" pitchFamily="34" charset="0"/>
              <a:buChar char="•"/>
            </a:pPr>
            <a:r>
              <a:rPr lang="en-GB" sz="3000" noProof="0" dirty="0"/>
              <a:t>Adaptability to the modern threat landscape. </a:t>
            </a:r>
          </a:p>
          <a:p>
            <a:pPr marL="342900" marR="0" lvl="0" indent="-228600">
              <a:lnSpc>
                <a:spcPct val="90000"/>
              </a:lnSpc>
              <a:spcBef>
                <a:spcPts val="0"/>
              </a:spcBef>
              <a:spcAft>
                <a:spcPts val="1000"/>
              </a:spcAft>
              <a:buFont typeface="Arial" panose="020B0604020202020204" pitchFamily="34" charset="0"/>
              <a:buChar char="•"/>
            </a:pPr>
            <a:r>
              <a:rPr lang="en-GB" sz="3000" noProof="0" dirty="0"/>
              <a:t>Provides robust protection against internal and external attacks. </a:t>
            </a:r>
          </a:p>
        </p:txBody>
      </p:sp>
      <p:sp>
        <p:nvSpPr>
          <p:cNvPr id="46" name="Rectangle 45">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6046505" y="0"/>
            <a:ext cx="2241495" cy="10287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41" name="Rectangle 40">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28715" y="770779"/>
            <a:ext cx="9014049" cy="875186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pic>
        <p:nvPicPr>
          <p:cNvPr id="26" name="Picture 25"/>
          <p:cNvPicPr/>
          <p:nvPr/>
        </p:nvPicPr>
        <p:blipFill>
          <a:blip r:embed="rId3">
            <a:extLst>
              <a:ext uri="{28A0092B-C50C-407E-A947-70E740481C1C}">
                <a14:useLocalDpi xmlns:a14="http://schemas.microsoft.com/office/drawing/2010/main" val="0"/>
              </a:ext>
            </a:extLst>
          </a:blip>
          <a:srcRect l="29674" r="18696" b="-1"/>
          <a:stretch>
            <a:fillRect/>
          </a:stretch>
        </p:blipFill>
        <p:spPr>
          <a:xfrm>
            <a:off x="9061511" y="1198551"/>
            <a:ext cx="8138115" cy="7888944"/>
          </a:xfrm>
          <a:prstGeom prst="rect">
            <a:avLst/>
          </a:prstGeom>
        </p:spPr>
      </p:pic>
      <p:sp>
        <p:nvSpPr>
          <p:cNvPr id="3" name="Slide Number Placeholder 2">
            <a:extLst>
              <a:ext uri="{FF2B5EF4-FFF2-40B4-BE49-F238E27FC236}">
                <a16:creationId xmlns:a16="http://schemas.microsoft.com/office/drawing/2014/main" id="{4848EF1F-586E-733B-EB79-7990D28DA614}"/>
              </a:ext>
            </a:extLst>
          </p:cNvPr>
          <p:cNvSpPr>
            <a:spLocks noGrp="1"/>
          </p:cNvSpPr>
          <p:nvPr>
            <p:ph type="sldNum" sz="quarter" idx="12"/>
          </p:nvPr>
        </p:nvSpPr>
        <p:spPr/>
        <p:txBody>
          <a:bodyPr/>
          <a:lstStyle/>
          <a:p>
            <a:fld id="{B6F15528-21DE-4FAA-801E-634DDDAF4B2B}" type="slidenum">
              <a:rPr lang="en-US" smtClean="0"/>
              <a:pPr/>
              <a:t>4</a:t>
            </a:fld>
            <a:endParaRPr 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7998" cy="1028604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grpSp>
        <p:nvGrpSpPr>
          <p:cNvPr id="29" name="Group 28">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824895"/>
            <a:ext cx="1097278" cy="1010190"/>
            <a:chOff x="3940602" y="308034"/>
            <a:chExt cx="2116791" cy="3428999"/>
          </a:xfrm>
          <a:solidFill>
            <a:schemeClr val="accent4"/>
          </a:solidFill>
        </p:grpSpPr>
        <p:sp>
          <p:nvSpPr>
            <p:cNvPr id="30" name="Rectangle 29">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31" name="Rectangle 30">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4" name="Rectangle 2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grpSp>
      <p:sp>
        <p:nvSpPr>
          <p:cNvPr id="26" name="Rectangle 2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118" y="920931"/>
            <a:ext cx="16361231" cy="284117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8" name="TextBox 8"/>
          <p:cNvSpPr txBox="1"/>
          <p:nvPr/>
        </p:nvSpPr>
        <p:spPr>
          <a:xfrm>
            <a:off x="1565446" y="1214847"/>
            <a:ext cx="14914074" cy="2331720"/>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GB" sz="7200" b="1" kern="1200" noProof="0" dirty="0">
                <a:solidFill>
                  <a:schemeClr val="tx1"/>
                </a:solidFill>
                <a:latin typeface="+mj-lt"/>
                <a:ea typeface="+mj-ea"/>
                <a:cs typeface="+mj-cs"/>
              </a:rPr>
              <a:t>Security Policies Aligned with Zero Trust</a:t>
            </a:r>
            <a:endParaRPr lang="en-GB" sz="7200" kern="1200" noProof="0" dirty="0">
              <a:solidFill>
                <a:schemeClr val="tx1"/>
              </a:solidFill>
              <a:latin typeface="+mj-lt"/>
              <a:ea typeface="+mj-ea"/>
              <a:cs typeface="+mj-cs"/>
            </a:endParaRPr>
          </a:p>
        </p:txBody>
      </p:sp>
      <p:sp>
        <p:nvSpPr>
          <p:cNvPr id="14" name="Rectangle 13"/>
          <p:cNvSpPr/>
          <p:nvPr/>
        </p:nvSpPr>
        <p:spPr>
          <a:xfrm>
            <a:off x="1567542" y="4526283"/>
            <a:ext cx="14911978" cy="4686987"/>
          </a:xfrm>
          <a:prstGeom prst="rect">
            <a:avLst/>
          </a:prstGeom>
        </p:spPr>
        <p:txBody>
          <a:bodyPr vert="horz" lIns="91440" tIns="45720" rIns="91440" bIns="45720" rtlCol="0" anchor="ctr">
            <a:normAutofit/>
          </a:bodyPr>
          <a:lstStyle/>
          <a:p>
            <a:pPr indent="-228600">
              <a:lnSpc>
                <a:spcPct val="90000"/>
              </a:lnSpc>
              <a:spcAft>
                <a:spcPts val="1000"/>
              </a:spcAft>
              <a:buFont typeface="Arial" panose="020B0604020202020204" pitchFamily="34" charset="0"/>
              <a:buChar char="•"/>
            </a:pPr>
            <a:r>
              <a:rPr lang="en-GB" sz="3600" b="1" noProof="0" dirty="0"/>
              <a:t>Key Security Policies </a:t>
            </a:r>
            <a:endParaRPr lang="en-GB" sz="3600" noProof="0" dirty="0"/>
          </a:p>
          <a:p>
            <a:pPr marL="342900" marR="0" lvl="0" indent="-228600">
              <a:lnSpc>
                <a:spcPct val="90000"/>
              </a:lnSpc>
              <a:spcBef>
                <a:spcPts val="0"/>
              </a:spcBef>
              <a:spcAft>
                <a:spcPts val="0"/>
              </a:spcAft>
              <a:buFont typeface="Arial" panose="020B0604020202020204" pitchFamily="34" charset="0"/>
              <a:buChar char="•"/>
            </a:pPr>
            <a:r>
              <a:rPr lang="en-GB" sz="3600" b="1" noProof="0" dirty="0"/>
              <a:t>Least Privilege Access:</a:t>
            </a:r>
            <a:r>
              <a:rPr lang="en-GB" sz="3600" noProof="0" dirty="0"/>
              <a:t> Restrict access based on role. </a:t>
            </a:r>
          </a:p>
          <a:p>
            <a:pPr marL="342900" marR="0" lvl="0" indent="-228600">
              <a:lnSpc>
                <a:spcPct val="90000"/>
              </a:lnSpc>
              <a:spcBef>
                <a:spcPts val="0"/>
              </a:spcBef>
              <a:spcAft>
                <a:spcPts val="0"/>
              </a:spcAft>
              <a:buFont typeface="Arial" panose="020B0604020202020204" pitchFamily="34" charset="0"/>
              <a:buChar char="•"/>
            </a:pPr>
            <a:r>
              <a:rPr lang="en-GB" sz="3600" b="1" noProof="0" dirty="0"/>
              <a:t>Identity &amp; Access Management (IAM):</a:t>
            </a:r>
            <a:r>
              <a:rPr lang="en-GB" sz="3600" noProof="0" dirty="0"/>
              <a:t> Strong user authentication. </a:t>
            </a:r>
          </a:p>
          <a:p>
            <a:pPr marL="342900" marR="0" lvl="0" indent="-228600">
              <a:lnSpc>
                <a:spcPct val="90000"/>
              </a:lnSpc>
              <a:spcBef>
                <a:spcPts val="0"/>
              </a:spcBef>
              <a:spcAft>
                <a:spcPts val="0"/>
              </a:spcAft>
              <a:buFont typeface="Arial" panose="020B0604020202020204" pitchFamily="34" charset="0"/>
              <a:buChar char="•"/>
            </a:pPr>
            <a:r>
              <a:rPr lang="en-GB" sz="3600" b="1" noProof="0" dirty="0"/>
              <a:t>Micro-Segmentation:</a:t>
            </a:r>
            <a:r>
              <a:rPr lang="en-GB" sz="3600" noProof="0" dirty="0"/>
              <a:t> Isolate systems and data [5]. </a:t>
            </a:r>
          </a:p>
          <a:p>
            <a:pPr marL="342900" marR="0" lvl="0" indent="-228600">
              <a:lnSpc>
                <a:spcPct val="90000"/>
              </a:lnSpc>
              <a:spcBef>
                <a:spcPts val="0"/>
              </a:spcBef>
              <a:spcAft>
                <a:spcPts val="1000"/>
              </a:spcAft>
              <a:buFont typeface="Arial" panose="020B0604020202020204" pitchFamily="34" charset="0"/>
              <a:buChar char="•"/>
            </a:pPr>
            <a:r>
              <a:rPr lang="en-GB" sz="3600" b="1" noProof="0" dirty="0"/>
              <a:t>Continuous Authentication:</a:t>
            </a:r>
            <a:r>
              <a:rPr lang="en-GB" sz="3600" noProof="0" dirty="0"/>
              <a:t> Verify users throughout their session. </a:t>
            </a:r>
          </a:p>
        </p:txBody>
      </p:sp>
      <p:cxnSp>
        <p:nvCxnSpPr>
          <p:cNvPr id="28" name="Straight Connector 2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257300" y="9727969"/>
            <a:ext cx="157734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9" name="Slide Number Placeholder 8">
            <a:extLst>
              <a:ext uri="{FF2B5EF4-FFF2-40B4-BE49-F238E27FC236}">
                <a16:creationId xmlns:a16="http://schemas.microsoft.com/office/drawing/2014/main" id="{021879AB-2561-A5B4-9C7B-FE8158EA3D08}"/>
              </a:ext>
            </a:extLst>
          </p:cNvPr>
          <p:cNvSpPr>
            <a:spLocks noGrp="1"/>
          </p:cNvSpPr>
          <p:nvPr>
            <p:ph type="sldNum" sz="quarter" idx="12"/>
          </p:nvPr>
        </p:nvSpPr>
        <p:spPr/>
        <p:txBody>
          <a:bodyPr/>
          <a:lstStyle/>
          <a:p>
            <a:fld id="{B6F15528-21DE-4FAA-801E-634DDDAF4B2B}" type="slidenum">
              <a:rPr lang="en-US" smtClean="0"/>
              <a:pPr/>
              <a:t>5</a:t>
            </a:fld>
            <a:endParaRPr 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8761DDFE-071F-4200-B0AA-394476C2D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8283427" cy="10287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1" name="TextBox 11"/>
          <p:cNvSpPr txBox="1"/>
          <p:nvPr/>
        </p:nvSpPr>
        <p:spPr>
          <a:xfrm>
            <a:off x="1257297" y="821722"/>
            <a:ext cx="7750777" cy="2520779"/>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GB" sz="6000" b="1" noProof="0" dirty="0">
                <a:latin typeface="+mj-lt"/>
                <a:ea typeface="+mj-ea"/>
                <a:cs typeface="+mj-cs"/>
              </a:rPr>
              <a:t>Technical Mitigation Measures</a:t>
            </a:r>
            <a:endParaRPr lang="en-GB" sz="6000" b="1" noProof="0" dirty="0">
              <a:latin typeface="+mj-lt"/>
              <a:ea typeface="+mj-ea"/>
              <a:cs typeface="+mj-cs"/>
              <a:sym typeface="Century Gothic Paneuropean Bold"/>
            </a:endParaRPr>
          </a:p>
        </p:txBody>
      </p:sp>
      <p:sp>
        <p:nvSpPr>
          <p:cNvPr id="20" name="Rectangle 19"/>
          <p:cNvSpPr/>
          <p:nvPr/>
        </p:nvSpPr>
        <p:spPr>
          <a:xfrm>
            <a:off x="9279928" y="821722"/>
            <a:ext cx="7768440" cy="2520779"/>
          </a:xfrm>
          <a:prstGeom prst="rect">
            <a:avLst/>
          </a:prstGeom>
        </p:spPr>
        <p:txBody>
          <a:bodyPr vert="horz" lIns="91440" tIns="45720" rIns="91440" bIns="45720" rtlCol="0" anchor="ctr">
            <a:normAutofit/>
          </a:bodyPr>
          <a:lstStyle/>
          <a:p>
            <a:pPr indent="-228600">
              <a:lnSpc>
                <a:spcPct val="90000"/>
              </a:lnSpc>
              <a:spcAft>
                <a:spcPts val="1000"/>
              </a:spcAft>
              <a:buFont typeface="Arial" panose="020B0604020202020204" pitchFamily="34" charset="0"/>
              <a:buChar char="•"/>
            </a:pPr>
            <a:r>
              <a:rPr lang="en-GB" sz="1900" b="1" noProof="0" dirty="0"/>
              <a:t>Mitigation Measures </a:t>
            </a:r>
            <a:endParaRPr lang="en-GB" sz="1900" noProof="0" dirty="0"/>
          </a:p>
          <a:p>
            <a:pPr marL="342900" marR="0" lvl="0" indent="-228600">
              <a:lnSpc>
                <a:spcPct val="90000"/>
              </a:lnSpc>
              <a:spcBef>
                <a:spcPts val="0"/>
              </a:spcBef>
              <a:spcAft>
                <a:spcPts val="0"/>
              </a:spcAft>
              <a:buFont typeface="Arial" panose="020B0604020202020204" pitchFamily="34" charset="0"/>
              <a:buChar char="•"/>
            </a:pPr>
            <a:r>
              <a:rPr lang="en-GB" sz="1900" b="1" noProof="0" dirty="0"/>
              <a:t>MFA (Multi-Factor Authentication):</a:t>
            </a:r>
            <a:r>
              <a:rPr lang="en-GB" sz="1900" noProof="0" dirty="0"/>
              <a:t> Adds an extra layer of security. </a:t>
            </a:r>
          </a:p>
          <a:p>
            <a:pPr marL="342900" marR="0" lvl="0" indent="-228600">
              <a:lnSpc>
                <a:spcPct val="90000"/>
              </a:lnSpc>
              <a:spcBef>
                <a:spcPts val="0"/>
              </a:spcBef>
              <a:spcAft>
                <a:spcPts val="0"/>
              </a:spcAft>
              <a:buFont typeface="Arial" panose="020B0604020202020204" pitchFamily="34" charset="0"/>
              <a:buChar char="•"/>
            </a:pPr>
            <a:r>
              <a:rPr lang="en-GB" sz="1900" b="1" noProof="0" dirty="0"/>
              <a:t>SIEM (Security Information &amp; Event Management):</a:t>
            </a:r>
            <a:r>
              <a:rPr lang="en-GB" sz="1900" noProof="0" dirty="0"/>
              <a:t> Monitors, detects, and responds to incidents in real-time. </a:t>
            </a:r>
          </a:p>
          <a:p>
            <a:pPr marL="342900" marR="0" lvl="0" indent="-228600">
              <a:lnSpc>
                <a:spcPct val="90000"/>
              </a:lnSpc>
              <a:spcBef>
                <a:spcPts val="0"/>
              </a:spcBef>
              <a:spcAft>
                <a:spcPts val="0"/>
              </a:spcAft>
              <a:buFont typeface="Arial" panose="020B0604020202020204" pitchFamily="34" charset="0"/>
              <a:buChar char="•"/>
            </a:pPr>
            <a:r>
              <a:rPr lang="en-GB" sz="1900" b="1" noProof="0" dirty="0"/>
              <a:t>CSPM (Cloud Security Posture Management):</a:t>
            </a:r>
            <a:r>
              <a:rPr lang="en-GB" sz="1900" noProof="0" dirty="0"/>
              <a:t> Ensures cloud configurations are secure [6]. </a:t>
            </a:r>
          </a:p>
          <a:p>
            <a:pPr marL="342900" marR="0" lvl="0" indent="-228600">
              <a:lnSpc>
                <a:spcPct val="90000"/>
              </a:lnSpc>
              <a:spcBef>
                <a:spcPts val="0"/>
              </a:spcBef>
              <a:spcAft>
                <a:spcPts val="1000"/>
              </a:spcAft>
              <a:buFont typeface="Arial" panose="020B0604020202020204" pitchFamily="34" charset="0"/>
              <a:buChar char="•"/>
            </a:pPr>
            <a:r>
              <a:rPr lang="en-GB" sz="1900" b="1" noProof="0" dirty="0"/>
              <a:t>Immutable Backups &amp; Regular Patching:</a:t>
            </a:r>
            <a:r>
              <a:rPr lang="en-GB" sz="1900" noProof="0" dirty="0"/>
              <a:t> Ensures quick recovery from ransomware and prevents exploitation of vulnerabilities. </a:t>
            </a:r>
          </a:p>
        </p:txBody>
      </p:sp>
      <p:pic>
        <p:nvPicPr>
          <p:cNvPr id="21" name="Picture 20"/>
          <p:cNvPicPr/>
          <p:nvPr/>
        </p:nvPicPr>
        <p:blipFill>
          <a:blip r:embed="rId3">
            <a:extLst>
              <a:ext uri="{28A0092B-C50C-407E-A947-70E740481C1C}">
                <a14:useLocalDpi xmlns:a14="http://schemas.microsoft.com/office/drawing/2010/main" val="0"/>
              </a:ext>
            </a:extLst>
          </a:blip>
          <a:stretch>
            <a:fillRect/>
          </a:stretch>
        </p:blipFill>
        <p:spPr>
          <a:xfrm>
            <a:off x="1257297" y="4932442"/>
            <a:ext cx="7750777" cy="2967606"/>
          </a:xfrm>
          <a:prstGeom prst="rect">
            <a:avLst/>
          </a:prstGeom>
        </p:spPr>
      </p:pic>
      <p:graphicFrame>
        <p:nvGraphicFramePr>
          <p:cNvPr id="3" name="Table 2"/>
          <p:cNvGraphicFramePr>
            <a:graphicFrameLocks noGrp="1"/>
          </p:cNvGraphicFramePr>
          <p:nvPr>
            <p:extLst>
              <p:ext uri="{D42A27DB-BD31-4B8C-83A1-F6EECF244321}">
                <p14:modId xmlns:p14="http://schemas.microsoft.com/office/powerpoint/2010/main" val="2812627720"/>
              </p:ext>
            </p:extLst>
          </p:nvPr>
        </p:nvGraphicFramePr>
        <p:xfrm>
          <a:off x="9297591" y="4567933"/>
          <a:ext cx="7750778" cy="3696625"/>
        </p:xfrm>
        <a:graphic>
          <a:graphicData uri="http://schemas.openxmlformats.org/drawingml/2006/table">
            <a:tbl>
              <a:tblPr>
                <a:solidFill>
                  <a:srgbClr val="404040"/>
                </a:solidFill>
                <a:tableStyleId>{616DA210-FB5B-4158-B5E0-FEB733F419BA}</a:tableStyleId>
              </a:tblPr>
              <a:tblGrid>
                <a:gridCol w="2547031">
                  <a:extLst>
                    <a:ext uri="{9D8B030D-6E8A-4147-A177-3AD203B41FA5}">
                      <a16:colId xmlns:a16="http://schemas.microsoft.com/office/drawing/2014/main" val="3859234582"/>
                    </a:ext>
                  </a:extLst>
                </a:gridCol>
                <a:gridCol w="2593706">
                  <a:extLst>
                    <a:ext uri="{9D8B030D-6E8A-4147-A177-3AD203B41FA5}">
                      <a16:colId xmlns:a16="http://schemas.microsoft.com/office/drawing/2014/main" val="4176145955"/>
                    </a:ext>
                  </a:extLst>
                </a:gridCol>
                <a:gridCol w="2610041">
                  <a:extLst>
                    <a:ext uri="{9D8B030D-6E8A-4147-A177-3AD203B41FA5}">
                      <a16:colId xmlns:a16="http://schemas.microsoft.com/office/drawing/2014/main" val="3083078185"/>
                    </a:ext>
                  </a:extLst>
                </a:gridCol>
              </a:tblGrid>
              <a:tr h="524249">
                <a:tc>
                  <a:txBody>
                    <a:bodyPr/>
                    <a:lstStyle/>
                    <a:p>
                      <a:r>
                        <a:rPr lang="en-GB" sz="1800" b="1" cap="none" spc="0" noProof="0" dirty="0">
                          <a:solidFill>
                            <a:schemeClr val="bg1"/>
                          </a:solidFill>
                        </a:rPr>
                        <a:t>Measure</a:t>
                      </a:r>
                    </a:p>
                  </a:txBody>
                  <a:tcPr marL="134423" marR="134423" marT="134423" marB="67211" anchor="ctr">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404040"/>
                    </a:solidFill>
                  </a:tcPr>
                </a:tc>
                <a:tc>
                  <a:txBody>
                    <a:bodyPr/>
                    <a:lstStyle/>
                    <a:p>
                      <a:r>
                        <a:rPr lang="en-GB" sz="1800" b="1" cap="none" spc="0" noProof="0" dirty="0">
                          <a:solidFill>
                            <a:schemeClr val="bg1"/>
                          </a:solidFill>
                        </a:rPr>
                        <a:t>Description</a:t>
                      </a:r>
                    </a:p>
                  </a:txBody>
                  <a:tcPr marL="134423" marR="134423" marT="134423" marB="67211" anchor="ctr">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404040"/>
                    </a:solidFill>
                  </a:tcPr>
                </a:tc>
                <a:tc>
                  <a:txBody>
                    <a:bodyPr/>
                    <a:lstStyle/>
                    <a:p>
                      <a:r>
                        <a:rPr lang="en-GB" sz="1800" b="1" cap="none" spc="0" noProof="0" dirty="0">
                          <a:solidFill>
                            <a:schemeClr val="bg1"/>
                          </a:solidFill>
                        </a:rPr>
                        <a:t>Implementation</a:t>
                      </a:r>
                    </a:p>
                  </a:txBody>
                  <a:tcPr marL="134423" marR="134423" marT="134423" marB="67211" anchor="ctr">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404040"/>
                    </a:solidFill>
                  </a:tcPr>
                </a:tc>
                <a:extLst>
                  <a:ext uri="{0D108BD9-81ED-4DB2-BD59-A6C34878D82A}">
                    <a16:rowId xmlns:a16="http://schemas.microsoft.com/office/drawing/2014/main" val="374224108"/>
                  </a:ext>
                </a:extLst>
              </a:tr>
              <a:tr h="793094">
                <a:tc>
                  <a:txBody>
                    <a:bodyPr/>
                    <a:lstStyle/>
                    <a:p>
                      <a:r>
                        <a:rPr lang="en-GB" sz="1800" b="1" cap="none" spc="0" noProof="0" dirty="0">
                          <a:solidFill>
                            <a:schemeClr val="bg1"/>
                          </a:solidFill>
                        </a:rPr>
                        <a:t>MFA</a:t>
                      </a:r>
                    </a:p>
                  </a:txBody>
                  <a:tcPr marL="134423" marR="134423" marT="134423" marB="67211" anchor="ctr">
                    <a:lnL w="12700" cmpd="sng">
                      <a:noFill/>
                      <a:prstDash val="solid"/>
                    </a:lnL>
                    <a:lnR w="12700" cmpd="sng">
                      <a:noFill/>
                      <a:prstDash val="solid"/>
                    </a:lnR>
                    <a:lnT w="12700" cmpd="sng">
                      <a:noFill/>
                      <a:prstDash val="solid"/>
                    </a:lnT>
                    <a:lnB w="12700" cmpd="sng">
                      <a:noFill/>
                      <a:prstDash val="solid"/>
                    </a:lnB>
                    <a:solidFill>
                      <a:srgbClr val="404040"/>
                    </a:solidFill>
                  </a:tcPr>
                </a:tc>
                <a:tc>
                  <a:txBody>
                    <a:bodyPr/>
                    <a:lstStyle/>
                    <a:p>
                      <a:r>
                        <a:rPr lang="en-GB" sz="1800" cap="none" spc="0" noProof="0" dirty="0">
                          <a:solidFill>
                            <a:schemeClr val="bg1"/>
                          </a:solidFill>
                        </a:rPr>
                        <a:t>Extra layer of security for access</a:t>
                      </a:r>
                    </a:p>
                  </a:txBody>
                  <a:tcPr marL="134423" marR="134423" marT="134423" marB="67211" anchor="ctr">
                    <a:lnL w="12700" cmpd="sng">
                      <a:noFill/>
                      <a:prstDash val="solid"/>
                    </a:lnL>
                    <a:lnR w="12700" cmpd="sng">
                      <a:noFill/>
                      <a:prstDash val="solid"/>
                    </a:lnR>
                    <a:lnT w="12700" cmpd="sng">
                      <a:noFill/>
                      <a:prstDash val="solid"/>
                    </a:lnT>
                    <a:lnB w="12700" cmpd="sng">
                      <a:noFill/>
                      <a:prstDash val="solid"/>
                    </a:lnB>
                    <a:solidFill>
                      <a:srgbClr val="404040"/>
                    </a:solidFill>
                  </a:tcPr>
                </a:tc>
                <a:tc>
                  <a:txBody>
                    <a:bodyPr/>
                    <a:lstStyle/>
                    <a:p>
                      <a:r>
                        <a:rPr lang="en-GB" sz="1800" cap="none" spc="0" noProof="0" dirty="0">
                          <a:solidFill>
                            <a:schemeClr val="bg1"/>
                          </a:solidFill>
                        </a:rPr>
                        <a:t>Enforce MFA for all critical systems</a:t>
                      </a:r>
                    </a:p>
                  </a:txBody>
                  <a:tcPr marL="134423" marR="134423" marT="134423" marB="67211" anchor="ctr">
                    <a:lnL w="12700" cmpd="sng">
                      <a:noFill/>
                      <a:prstDash val="solid"/>
                    </a:lnL>
                    <a:lnR w="12700" cmpd="sng">
                      <a:noFill/>
                      <a:prstDash val="solid"/>
                    </a:lnR>
                    <a:lnT w="12700" cmpd="sng">
                      <a:noFill/>
                      <a:prstDash val="solid"/>
                    </a:lnT>
                    <a:lnB w="12700" cmpd="sng">
                      <a:noFill/>
                      <a:prstDash val="solid"/>
                    </a:lnB>
                    <a:solidFill>
                      <a:srgbClr val="404040"/>
                    </a:solidFill>
                  </a:tcPr>
                </a:tc>
                <a:extLst>
                  <a:ext uri="{0D108BD9-81ED-4DB2-BD59-A6C34878D82A}">
                    <a16:rowId xmlns:a16="http://schemas.microsoft.com/office/drawing/2014/main" val="2579242066"/>
                  </a:ext>
                </a:extLst>
              </a:tr>
              <a:tr h="793094">
                <a:tc>
                  <a:txBody>
                    <a:bodyPr/>
                    <a:lstStyle/>
                    <a:p>
                      <a:r>
                        <a:rPr lang="en-GB" sz="1800" b="1" cap="none" spc="0" noProof="0" dirty="0">
                          <a:solidFill>
                            <a:schemeClr val="bg1"/>
                          </a:solidFill>
                        </a:rPr>
                        <a:t>SIEM</a:t>
                      </a:r>
                    </a:p>
                  </a:txBody>
                  <a:tcPr marL="134423" marR="134423" marT="134423" marB="67211" anchor="ctr">
                    <a:lnL w="12700" cmpd="sng">
                      <a:noFill/>
                      <a:prstDash val="solid"/>
                    </a:lnL>
                    <a:lnR w="12700" cmpd="sng">
                      <a:noFill/>
                      <a:prstDash val="solid"/>
                    </a:lnR>
                    <a:lnT w="12700" cmpd="sng">
                      <a:noFill/>
                      <a:prstDash val="solid"/>
                    </a:lnT>
                    <a:lnB w="12700" cmpd="sng">
                      <a:noFill/>
                      <a:prstDash val="solid"/>
                    </a:lnB>
                    <a:solidFill>
                      <a:srgbClr val="404040"/>
                    </a:solidFill>
                  </a:tcPr>
                </a:tc>
                <a:tc>
                  <a:txBody>
                    <a:bodyPr/>
                    <a:lstStyle/>
                    <a:p>
                      <a:r>
                        <a:rPr lang="en-GB" sz="1800" cap="none" spc="0" noProof="0" dirty="0">
                          <a:solidFill>
                            <a:schemeClr val="bg1"/>
                          </a:solidFill>
                        </a:rPr>
                        <a:t>Real-time monitoring for threats</a:t>
                      </a:r>
                    </a:p>
                  </a:txBody>
                  <a:tcPr marL="134423" marR="134423" marT="134423" marB="67211" anchor="ctr">
                    <a:lnL w="12700" cmpd="sng">
                      <a:noFill/>
                      <a:prstDash val="solid"/>
                    </a:lnL>
                    <a:lnR w="12700" cmpd="sng">
                      <a:noFill/>
                      <a:prstDash val="solid"/>
                    </a:lnR>
                    <a:lnT w="12700" cmpd="sng">
                      <a:noFill/>
                      <a:prstDash val="solid"/>
                    </a:lnT>
                    <a:lnB w="12700" cmpd="sng">
                      <a:noFill/>
                      <a:prstDash val="solid"/>
                    </a:lnB>
                    <a:solidFill>
                      <a:srgbClr val="404040"/>
                    </a:solidFill>
                  </a:tcPr>
                </a:tc>
                <a:tc>
                  <a:txBody>
                    <a:bodyPr/>
                    <a:lstStyle/>
                    <a:p>
                      <a:r>
                        <a:rPr lang="en-GB" sz="1800" cap="none" spc="0" noProof="0" dirty="0">
                          <a:solidFill>
                            <a:schemeClr val="bg1"/>
                          </a:solidFill>
                        </a:rPr>
                        <a:t>Use SIEM for network traffic monitoring</a:t>
                      </a:r>
                    </a:p>
                  </a:txBody>
                  <a:tcPr marL="134423" marR="134423" marT="134423" marB="67211" anchor="ctr">
                    <a:lnL w="12700" cmpd="sng">
                      <a:noFill/>
                      <a:prstDash val="solid"/>
                    </a:lnL>
                    <a:lnR w="12700" cmpd="sng">
                      <a:noFill/>
                      <a:prstDash val="solid"/>
                    </a:lnR>
                    <a:lnT w="12700" cmpd="sng">
                      <a:noFill/>
                      <a:prstDash val="solid"/>
                    </a:lnT>
                    <a:lnB w="12700" cmpd="sng">
                      <a:noFill/>
                      <a:prstDash val="solid"/>
                    </a:lnB>
                    <a:solidFill>
                      <a:srgbClr val="404040"/>
                    </a:solidFill>
                  </a:tcPr>
                </a:tc>
                <a:extLst>
                  <a:ext uri="{0D108BD9-81ED-4DB2-BD59-A6C34878D82A}">
                    <a16:rowId xmlns:a16="http://schemas.microsoft.com/office/drawing/2014/main" val="4040059522"/>
                  </a:ext>
                </a:extLst>
              </a:tr>
              <a:tr h="793094">
                <a:tc>
                  <a:txBody>
                    <a:bodyPr/>
                    <a:lstStyle/>
                    <a:p>
                      <a:r>
                        <a:rPr lang="en-GB" sz="1800" b="1" cap="none" spc="0" noProof="0" dirty="0">
                          <a:solidFill>
                            <a:schemeClr val="bg1"/>
                          </a:solidFill>
                        </a:rPr>
                        <a:t>CSPM</a:t>
                      </a:r>
                    </a:p>
                  </a:txBody>
                  <a:tcPr marL="134423" marR="134423" marT="134423" marB="67211" anchor="ctr">
                    <a:lnL w="12700" cmpd="sng">
                      <a:noFill/>
                      <a:prstDash val="solid"/>
                    </a:lnL>
                    <a:lnR w="12700" cmpd="sng">
                      <a:noFill/>
                      <a:prstDash val="solid"/>
                    </a:lnR>
                    <a:lnT w="12700" cmpd="sng">
                      <a:noFill/>
                      <a:prstDash val="solid"/>
                    </a:lnT>
                    <a:lnB w="12700" cmpd="sng">
                      <a:noFill/>
                      <a:prstDash val="solid"/>
                    </a:lnB>
                    <a:solidFill>
                      <a:srgbClr val="404040"/>
                    </a:solidFill>
                  </a:tcPr>
                </a:tc>
                <a:tc>
                  <a:txBody>
                    <a:bodyPr/>
                    <a:lstStyle/>
                    <a:p>
                      <a:r>
                        <a:rPr lang="en-GB" sz="1800" cap="none" spc="0" noProof="0" dirty="0">
                          <a:solidFill>
                            <a:schemeClr val="bg1"/>
                          </a:solidFill>
                        </a:rPr>
                        <a:t>Ensure cloud security and compliance</a:t>
                      </a:r>
                    </a:p>
                  </a:txBody>
                  <a:tcPr marL="134423" marR="134423" marT="134423" marB="67211" anchor="ctr">
                    <a:lnL w="12700" cmpd="sng">
                      <a:noFill/>
                      <a:prstDash val="solid"/>
                    </a:lnL>
                    <a:lnR w="12700" cmpd="sng">
                      <a:noFill/>
                      <a:prstDash val="solid"/>
                    </a:lnR>
                    <a:lnT w="12700" cmpd="sng">
                      <a:noFill/>
                      <a:prstDash val="solid"/>
                    </a:lnT>
                    <a:lnB w="12700" cmpd="sng">
                      <a:noFill/>
                      <a:prstDash val="solid"/>
                    </a:lnB>
                    <a:solidFill>
                      <a:srgbClr val="404040"/>
                    </a:solidFill>
                  </a:tcPr>
                </a:tc>
                <a:tc>
                  <a:txBody>
                    <a:bodyPr/>
                    <a:lstStyle/>
                    <a:p>
                      <a:r>
                        <a:rPr lang="en-GB" sz="1800" cap="none" spc="0" noProof="0" dirty="0">
                          <a:solidFill>
                            <a:schemeClr val="bg1"/>
                          </a:solidFill>
                        </a:rPr>
                        <a:t>Deploy CSPM tools for cloud monitoring</a:t>
                      </a:r>
                    </a:p>
                  </a:txBody>
                  <a:tcPr marL="134423" marR="134423" marT="134423" marB="67211" anchor="ctr">
                    <a:lnL w="12700" cmpd="sng">
                      <a:noFill/>
                      <a:prstDash val="solid"/>
                    </a:lnL>
                    <a:lnR w="12700" cmpd="sng">
                      <a:noFill/>
                      <a:prstDash val="solid"/>
                    </a:lnR>
                    <a:lnT w="12700" cmpd="sng">
                      <a:noFill/>
                      <a:prstDash val="solid"/>
                    </a:lnT>
                    <a:lnB w="12700" cmpd="sng">
                      <a:noFill/>
                      <a:prstDash val="solid"/>
                    </a:lnB>
                    <a:solidFill>
                      <a:srgbClr val="404040"/>
                    </a:solidFill>
                  </a:tcPr>
                </a:tc>
                <a:extLst>
                  <a:ext uri="{0D108BD9-81ED-4DB2-BD59-A6C34878D82A}">
                    <a16:rowId xmlns:a16="http://schemas.microsoft.com/office/drawing/2014/main" val="729726377"/>
                  </a:ext>
                </a:extLst>
              </a:tr>
              <a:tr h="793094">
                <a:tc>
                  <a:txBody>
                    <a:bodyPr/>
                    <a:lstStyle/>
                    <a:p>
                      <a:r>
                        <a:rPr lang="en-GB" sz="1800" b="1" cap="none" spc="0" noProof="0" dirty="0">
                          <a:solidFill>
                            <a:schemeClr val="bg1"/>
                          </a:solidFill>
                        </a:rPr>
                        <a:t>Immutable Backups &amp; Patching</a:t>
                      </a:r>
                    </a:p>
                  </a:txBody>
                  <a:tcPr marL="134423" marR="134423" marT="134423" marB="67211" anchor="ctr">
                    <a:lnL w="12700" cmpd="sng">
                      <a:noFill/>
                      <a:prstDash val="solid"/>
                    </a:lnL>
                    <a:lnR w="12700" cmpd="sng">
                      <a:noFill/>
                      <a:prstDash val="solid"/>
                    </a:lnR>
                    <a:lnT w="12700" cmpd="sng">
                      <a:noFill/>
                      <a:prstDash val="solid"/>
                    </a:lnT>
                    <a:lnB w="12700" cmpd="sng">
                      <a:noFill/>
                      <a:prstDash val="solid"/>
                    </a:lnB>
                    <a:solidFill>
                      <a:srgbClr val="404040"/>
                    </a:solidFill>
                  </a:tcPr>
                </a:tc>
                <a:tc>
                  <a:txBody>
                    <a:bodyPr/>
                    <a:lstStyle/>
                    <a:p>
                      <a:r>
                        <a:rPr lang="en-GB" sz="1800" cap="none" spc="0" noProof="0" dirty="0">
                          <a:solidFill>
                            <a:schemeClr val="bg1"/>
                          </a:solidFill>
                        </a:rPr>
                        <a:t>Prevent data loss and exploitations</a:t>
                      </a:r>
                    </a:p>
                  </a:txBody>
                  <a:tcPr marL="134423" marR="134423" marT="134423" marB="67211" anchor="ctr">
                    <a:lnL w="12700" cmpd="sng">
                      <a:noFill/>
                      <a:prstDash val="solid"/>
                    </a:lnL>
                    <a:lnR w="12700" cmpd="sng">
                      <a:noFill/>
                      <a:prstDash val="solid"/>
                    </a:lnR>
                    <a:lnT w="12700" cmpd="sng">
                      <a:noFill/>
                      <a:prstDash val="solid"/>
                    </a:lnT>
                    <a:lnB w="12700" cmpd="sng">
                      <a:noFill/>
                      <a:prstDash val="solid"/>
                    </a:lnB>
                    <a:solidFill>
                      <a:srgbClr val="404040"/>
                    </a:solidFill>
                  </a:tcPr>
                </a:tc>
                <a:tc>
                  <a:txBody>
                    <a:bodyPr/>
                    <a:lstStyle/>
                    <a:p>
                      <a:r>
                        <a:rPr lang="en-GB" sz="1800" cap="none" spc="0" noProof="0" dirty="0">
                          <a:solidFill>
                            <a:schemeClr val="bg1"/>
                          </a:solidFill>
                        </a:rPr>
                        <a:t>Regular patching, immutable backups</a:t>
                      </a:r>
                    </a:p>
                  </a:txBody>
                  <a:tcPr marL="134423" marR="134423" marT="134423" marB="67211" anchor="ctr">
                    <a:lnL w="12700" cmpd="sng">
                      <a:noFill/>
                      <a:prstDash val="solid"/>
                    </a:lnL>
                    <a:lnR w="12700" cmpd="sng">
                      <a:noFill/>
                      <a:prstDash val="solid"/>
                    </a:lnR>
                    <a:lnT w="12700" cmpd="sng">
                      <a:noFill/>
                      <a:prstDash val="solid"/>
                    </a:lnT>
                    <a:lnB w="12700" cmpd="sng">
                      <a:noFill/>
                      <a:prstDash val="solid"/>
                    </a:lnB>
                    <a:solidFill>
                      <a:srgbClr val="404040"/>
                    </a:solidFill>
                  </a:tcPr>
                </a:tc>
                <a:extLst>
                  <a:ext uri="{0D108BD9-81ED-4DB2-BD59-A6C34878D82A}">
                    <a16:rowId xmlns:a16="http://schemas.microsoft.com/office/drawing/2014/main" val="4003687008"/>
                  </a:ext>
                </a:extLst>
              </a:tr>
            </a:tbl>
          </a:graphicData>
        </a:graphic>
      </p:graphicFrame>
      <p:sp>
        <p:nvSpPr>
          <p:cNvPr id="4" name="Slide Number Placeholder 3">
            <a:extLst>
              <a:ext uri="{FF2B5EF4-FFF2-40B4-BE49-F238E27FC236}">
                <a16:creationId xmlns:a16="http://schemas.microsoft.com/office/drawing/2014/main" id="{6BF39FD9-4C1D-1D00-2CC6-F22D7D33BF25}"/>
              </a:ext>
            </a:extLst>
          </p:cNvPr>
          <p:cNvSpPr>
            <a:spLocks noGrp="1"/>
          </p:cNvSpPr>
          <p:nvPr>
            <p:ph type="sldNum" sz="quarter" idx="12"/>
          </p:nvPr>
        </p:nvSpPr>
        <p:spPr/>
        <p:txBody>
          <a:bodyPr/>
          <a:lstStyle/>
          <a:p>
            <a:fld id="{B6F15528-21DE-4FAA-801E-634DDDAF4B2B}" type="slidenum">
              <a:rPr lang="en-US" smtClean="0"/>
              <a:pPr/>
              <a:t>6</a:t>
            </a:fld>
            <a:endParaRPr 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B0B8DCBA-FEED-46EF-A140-35B904015B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7998" cy="1028604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grpSp>
        <p:nvGrpSpPr>
          <p:cNvPr id="31" name="Group 3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594273"/>
            <a:ext cx="1097278" cy="1010190"/>
            <a:chOff x="3940602" y="308034"/>
            <a:chExt cx="2116791" cy="3428999"/>
          </a:xfrm>
          <a:solidFill>
            <a:schemeClr val="accent4"/>
          </a:solidFill>
        </p:grpSpPr>
        <p:sp>
          <p:nvSpPr>
            <p:cNvPr id="32" name="Rectangle 3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33" name="Rectangle 3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3" name="Rectangle 2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grpSp>
      <p:sp>
        <p:nvSpPr>
          <p:cNvPr id="25" name="Rectangle 2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120" y="984225"/>
            <a:ext cx="8386180" cy="214738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6" name="TextBox 6"/>
          <p:cNvSpPr txBox="1"/>
          <p:nvPr/>
        </p:nvSpPr>
        <p:spPr>
          <a:xfrm>
            <a:off x="1565446" y="1310910"/>
            <a:ext cx="7392437" cy="1553671"/>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GB" sz="5400" b="1" noProof="0" dirty="0">
                <a:latin typeface="+mj-lt"/>
                <a:ea typeface="+mj-ea"/>
                <a:cs typeface="+mj-cs"/>
              </a:rPr>
              <a:t>Incident Response Plan</a:t>
            </a:r>
            <a:endParaRPr lang="en-GB" sz="5400" noProof="0" dirty="0">
              <a:latin typeface="+mj-lt"/>
              <a:ea typeface="+mj-ea"/>
              <a:cs typeface="+mj-cs"/>
            </a:endParaRPr>
          </a:p>
        </p:txBody>
      </p:sp>
      <p:sp>
        <p:nvSpPr>
          <p:cNvPr id="12" name="Rectangle 11"/>
          <p:cNvSpPr/>
          <p:nvPr/>
        </p:nvSpPr>
        <p:spPr>
          <a:xfrm>
            <a:off x="1567543" y="3787081"/>
            <a:ext cx="7487444" cy="5515685"/>
          </a:xfrm>
          <a:prstGeom prst="rect">
            <a:avLst/>
          </a:prstGeom>
        </p:spPr>
        <p:txBody>
          <a:bodyPr vert="horz" lIns="91440" tIns="45720" rIns="91440" bIns="45720" rtlCol="0" anchor="ctr">
            <a:normAutofit/>
          </a:bodyPr>
          <a:lstStyle/>
          <a:p>
            <a:pPr indent="-228600">
              <a:lnSpc>
                <a:spcPct val="90000"/>
              </a:lnSpc>
              <a:spcAft>
                <a:spcPts val="1000"/>
              </a:spcAft>
              <a:buFont typeface="Arial" panose="020B0604020202020204" pitchFamily="34" charset="0"/>
              <a:buChar char="•"/>
            </a:pPr>
            <a:r>
              <a:rPr lang="en-GB" sz="2700" b="1" noProof="0" dirty="0"/>
              <a:t>Incident Response Workflow </a:t>
            </a:r>
            <a:endParaRPr lang="en-GB" sz="2700" noProof="0" dirty="0"/>
          </a:p>
          <a:p>
            <a:pPr marL="342900" marR="0" lvl="0" indent="-228600">
              <a:lnSpc>
                <a:spcPct val="90000"/>
              </a:lnSpc>
              <a:spcBef>
                <a:spcPts val="0"/>
              </a:spcBef>
              <a:spcAft>
                <a:spcPts val="0"/>
              </a:spcAft>
              <a:buFont typeface="Arial" panose="020B0604020202020204" pitchFamily="34" charset="0"/>
              <a:buChar char="•"/>
            </a:pPr>
            <a:r>
              <a:rPr lang="en-GB" sz="2700" b="1" noProof="0" dirty="0"/>
              <a:t>Detection:</a:t>
            </a:r>
            <a:r>
              <a:rPr lang="en-GB" sz="2700" noProof="0" dirty="0"/>
              <a:t> Use SIEM to detect threats. </a:t>
            </a:r>
          </a:p>
          <a:p>
            <a:pPr marL="342900" marR="0" lvl="0" indent="-228600">
              <a:lnSpc>
                <a:spcPct val="90000"/>
              </a:lnSpc>
              <a:spcBef>
                <a:spcPts val="0"/>
              </a:spcBef>
              <a:spcAft>
                <a:spcPts val="0"/>
              </a:spcAft>
              <a:buFont typeface="Arial" panose="020B0604020202020204" pitchFamily="34" charset="0"/>
              <a:buChar char="•"/>
            </a:pPr>
            <a:r>
              <a:rPr lang="en-GB" sz="2700" b="1" noProof="0" dirty="0"/>
              <a:t>Containment: </a:t>
            </a:r>
            <a:r>
              <a:rPr lang="en-GB" sz="2700" noProof="0" dirty="0"/>
              <a:t>Isolate affected systems to prevent spread. </a:t>
            </a:r>
          </a:p>
          <a:p>
            <a:pPr marL="342900" marR="0" lvl="0" indent="-228600">
              <a:lnSpc>
                <a:spcPct val="90000"/>
              </a:lnSpc>
              <a:spcBef>
                <a:spcPts val="0"/>
              </a:spcBef>
              <a:spcAft>
                <a:spcPts val="0"/>
              </a:spcAft>
              <a:buFont typeface="Arial" panose="020B0604020202020204" pitchFamily="34" charset="0"/>
              <a:buChar char="•"/>
            </a:pPr>
            <a:r>
              <a:rPr lang="en-GB" sz="2700" b="1" noProof="0" dirty="0"/>
              <a:t>Eradication &amp; Recovery:</a:t>
            </a:r>
            <a:r>
              <a:rPr lang="en-GB" sz="2700" noProof="0" dirty="0"/>
              <a:t> Remove threats and restore systems [7]. </a:t>
            </a:r>
          </a:p>
          <a:p>
            <a:pPr marL="342900" marR="0" lvl="0" indent="-228600">
              <a:lnSpc>
                <a:spcPct val="90000"/>
              </a:lnSpc>
              <a:spcBef>
                <a:spcPts val="0"/>
              </a:spcBef>
              <a:spcAft>
                <a:spcPts val="1000"/>
              </a:spcAft>
              <a:buFont typeface="Arial" panose="020B0604020202020204" pitchFamily="34" charset="0"/>
              <a:buChar char="•"/>
            </a:pPr>
            <a:r>
              <a:rPr lang="en-GB" sz="2700" b="1" noProof="0" dirty="0"/>
              <a:t>Post-Incident Review:</a:t>
            </a:r>
            <a:r>
              <a:rPr lang="en-GB" sz="2700" noProof="0" dirty="0"/>
              <a:t> Learn from the incident to improve future responses.</a:t>
            </a:r>
          </a:p>
        </p:txBody>
      </p:sp>
      <p:pic>
        <p:nvPicPr>
          <p:cNvPr id="13" name="Picture 12"/>
          <p:cNvPicPr/>
          <p:nvPr/>
        </p:nvPicPr>
        <p:blipFill>
          <a:blip r:embed="rId3">
            <a:extLst>
              <a:ext uri="{28A0092B-C50C-407E-A947-70E740481C1C}">
                <a14:useLocalDpi xmlns:a14="http://schemas.microsoft.com/office/drawing/2010/main" val="0"/>
              </a:ext>
            </a:extLst>
          </a:blip>
          <a:srcRect r="2286" b="4"/>
          <a:stretch>
            <a:fillRect/>
          </a:stretch>
        </p:blipFill>
        <p:spPr>
          <a:xfrm>
            <a:off x="10182574" y="919720"/>
            <a:ext cx="6848126" cy="8390165"/>
          </a:xfrm>
          <a:prstGeom prst="rect">
            <a:avLst/>
          </a:prstGeom>
        </p:spPr>
      </p:pic>
      <p:cxnSp>
        <p:nvCxnSpPr>
          <p:cNvPr id="27" name="Straight Connector 2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257300" y="9738360"/>
            <a:ext cx="157734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Slide Number Placeholder 2">
            <a:extLst>
              <a:ext uri="{FF2B5EF4-FFF2-40B4-BE49-F238E27FC236}">
                <a16:creationId xmlns:a16="http://schemas.microsoft.com/office/drawing/2014/main" id="{0BD89D91-66D9-79EC-6036-64F4DA05CB90}"/>
              </a:ext>
            </a:extLst>
          </p:cNvPr>
          <p:cNvSpPr>
            <a:spLocks noGrp="1"/>
          </p:cNvSpPr>
          <p:nvPr>
            <p:ph type="sldNum" sz="quarter" idx="12"/>
          </p:nvPr>
        </p:nvSpPr>
        <p:spPr/>
        <p:txBody>
          <a:bodyPr/>
          <a:lstStyle/>
          <a:p>
            <a:fld id="{B6F15528-21DE-4FAA-801E-634DDDAF4B2B}" type="slidenum">
              <a:rPr lang="en-US" smtClean="0"/>
              <a:pPr/>
              <a:t>7</a:t>
            </a:fld>
            <a:endParaRPr 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B0B8DCBA-FEED-46EF-A140-35B904015B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7998" cy="1028604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grpSp>
        <p:nvGrpSpPr>
          <p:cNvPr id="24" name="Group 23">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594273"/>
            <a:ext cx="1097278" cy="1010190"/>
            <a:chOff x="3940602" y="308034"/>
            <a:chExt cx="2116791" cy="3428999"/>
          </a:xfrm>
          <a:solidFill>
            <a:schemeClr val="accent4"/>
          </a:solidFill>
        </p:grpSpPr>
        <p:sp>
          <p:nvSpPr>
            <p:cNvPr id="25" name="Rectangle 24">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6" name="Rectangle 25">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7" name="Rectangle 26">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grpSp>
      <p:sp>
        <p:nvSpPr>
          <p:cNvPr id="29" name="Rectangle 28">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120" y="984225"/>
            <a:ext cx="8386180" cy="214738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0" name="TextBox 10"/>
          <p:cNvSpPr txBox="1"/>
          <p:nvPr/>
        </p:nvSpPr>
        <p:spPr>
          <a:xfrm>
            <a:off x="1565446" y="1310910"/>
            <a:ext cx="7392437" cy="1553671"/>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GB" sz="5000" b="1" noProof="0" dirty="0">
                <a:latin typeface="+mj-lt"/>
                <a:ea typeface="+mj-ea"/>
                <a:cs typeface="+mj-cs"/>
              </a:rPr>
              <a:t>Continuous Training &amp; Awareness</a:t>
            </a:r>
            <a:endParaRPr lang="en-GB" sz="5000" noProof="0" dirty="0">
              <a:latin typeface="+mj-lt"/>
              <a:ea typeface="+mj-ea"/>
              <a:cs typeface="+mj-cs"/>
            </a:endParaRPr>
          </a:p>
        </p:txBody>
      </p:sp>
      <p:sp>
        <p:nvSpPr>
          <p:cNvPr id="16" name="Rectangle 15"/>
          <p:cNvSpPr/>
          <p:nvPr/>
        </p:nvSpPr>
        <p:spPr>
          <a:xfrm>
            <a:off x="1567543" y="3787081"/>
            <a:ext cx="7487444" cy="5515685"/>
          </a:xfrm>
          <a:prstGeom prst="rect">
            <a:avLst/>
          </a:prstGeom>
        </p:spPr>
        <p:txBody>
          <a:bodyPr vert="horz" lIns="91440" tIns="45720" rIns="91440" bIns="45720" rtlCol="0" anchor="ctr">
            <a:normAutofit/>
          </a:bodyPr>
          <a:lstStyle/>
          <a:p>
            <a:pPr indent="-228600">
              <a:lnSpc>
                <a:spcPct val="90000"/>
              </a:lnSpc>
              <a:spcAft>
                <a:spcPts val="1000"/>
              </a:spcAft>
              <a:buFont typeface="Arial" panose="020B0604020202020204" pitchFamily="34" charset="0"/>
              <a:buChar char="•"/>
            </a:pPr>
            <a:r>
              <a:rPr lang="en-GB" sz="2700" b="1" noProof="0" dirty="0"/>
              <a:t>Training Program Focus </a:t>
            </a:r>
            <a:endParaRPr lang="en-GB" sz="2700" noProof="0" dirty="0"/>
          </a:p>
          <a:p>
            <a:pPr marL="342900" marR="0" lvl="0" indent="-228600">
              <a:lnSpc>
                <a:spcPct val="90000"/>
              </a:lnSpc>
              <a:spcBef>
                <a:spcPts val="0"/>
              </a:spcBef>
              <a:spcAft>
                <a:spcPts val="0"/>
              </a:spcAft>
              <a:buFont typeface="Arial" panose="020B0604020202020204" pitchFamily="34" charset="0"/>
              <a:buChar char="•"/>
            </a:pPr>
            <a:r>
              <a:rPr lang="en-GB" sz="2700" b="1" noProof="0" dirty="0"/>
              <a:t>Phishing &amp; Vishing Simulations:</a:t>
            </a:r>
            <a:r>
              <a:rPr lang="en-GB" sz="2700" noProof="0" dirty="0"/>
              <a:t> Train employees to recognise attacks. </a:t>
            </a:r>
          </a:p>
          <a:p>
            <a:pPr marL="342900" marR="0" lvl="0" indent="-228600">
              <a:lnSpc>
                <a:spcPct val="90000"/>
              </a:lnSpc>
              <a:spcBef>
                <a:spcPts val="0"/>
              </a:spcBef>
              <a:spcAft>
                <a:spcPts val="0"/>
              </a:spcAft>
              <a:buFont typeface="Arial" panose="020B0604020202020204" pitchFamily="34" charset="0"/>
              <a:buChar char="•"/>
            </a:pPr>
            <a:r>
              <a:rPr lang="en-GB" sz="2700" b="1" noProof="0" dirty="0"/>
              <a:t>Role-Specific Training:</a:t>
            </a:r>
            <a:r>
              <a:rPr lang="en-GB" sz="2700" noProof="0" dirty="0"/>
              <a:t> Tailored security training for different departments [8]. </a:t>
            </a:r>
          </a:p>
          <a:p>
            <a:pPr marL="342900" marR="0" lvl="0" indent="-228600">
              <a:lnSpc>
                <a:spcPct val="90000"/>
              </a:lnSpc>
              <a:spcBef>
                <a:spcPts val="0"/>
              </a:spcBef>
              <a:spcAft>
                <a:spcPts val="1000"/>
              </a:spcAft>
              <a:buFont typeface="Arial" panose="020B0604020202020204" pitchFamily="34" charset="0"/>
              <a:buChar char="•"/>
            </a:pPr>
            <a:r>
              <a:rPr lang="en-GB" sz="2700" b="1" noProof="0" dirty="0"/>
              <a:t>Security Culture:</a:t>
            </a:r>
            <a:r>
              <a:rPr lang="en-GB" sz="2700" noProof="0" dirty="0"/>
              <a:t> Promote ongoing security awareness and responsibility.</a:t>
            </a:r>
          </a:p>
        </p:txBody>
      </p:sp>
      <p:pic>
        <p:nvPicPr>
          <p:cNvPr id="17" name="Picture 16"/>
          <p:cNvPicPr/>
          <p:nvPr/>
        </p:nvPicPr>
        <p:blipFill>
          <a:blip r:embed="rId3">
            <a:extLst>
              <a:ext uri="{28A0092B-C50C-407E-A947-70E740481C1C}">
                <a14:useLocalDpi xmlns:a14="http://schemas.microsoft.com/office/drawing/2010/main" val="0"/>
              </a:ext>
            </a:extLst>
          </a:blip>
          <a:srcRect t="9846" r="-2" b="20422"/>
          <a:stretch>
            <a:fillRect/>
          </a:stretch>
        </p:blipFill>
        <p:spPr>
          <a:xfrm>
            <a:off x="10182574" y="919720"/>
            <a:ext cx="6848126" cy="8390165"/>
          </a:xfrm>
          <a:prstGeom prst="rect">
            <a:avLst/>
          </a:prstGeom>
        </p:spPr>
      </p:pic>
      <p:cxnSp>
        <p:nvCxnSpPr>
          <p:cNvPr id="31" name="Straight Connector 30">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257300" y="9738360"/>
            <a:ext cx="157734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Slide Number Placeholder 2">
            <a:extLst>
              <a:ext uri="{FF2B5EF4-FFF2-40B4-BE49-F238E27FC236}">
                <a16:creationId xmlns:a16="http://schemas.microsoft.com/office/drawing/2014/main" id="{5AF28E69-46F6-AAF1-AC75-6149C8C467B9}"/>
              </a:ext>
            </a:extLst>
          </p:cNvPr>
          <p:cNvSpPr>
            <a:spLocks noGrp="1"/>
          </p:cNvSpPr>
          <p:nvPr>
            <p:ph type="sldNum" sz="quarter" idx="12"/>
          </p:nvPr>
        </p:nvSpPr>
        <p:spPr/>
        <p:txBody>
          <a:bodyPr/>
          <a:lstStyle/>
          <a:p>
            <a:fld id="{B6F15528-21DE-4FAA-801E-634DDDAF4B2B}" type="slidenum">
              <a:rPr lang="en-US" smtClean="0"/>
              <a:pPr/>
              <a:t>8</a:t>
            </a:fld>
            <a:endParaRPr 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B0B8DCBA-FEED-46EF-A140-35B904015B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7998" cy="1028604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grpSp>
        <p:nvGrpSpPr>
          <p:cNvPr id="23" name="Group 22">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594273"/>
            <a:ext cx="1097278" cy="1010190"/>
            <a:chOff x="3940602" y="308034"/>
            <a:chExt cx="2116791" cy="3428999"/>
          </a:xfrm>
          <a:solidFill>
            <a:schemeClr val="accent4"/>
          </a:solidFill>
        </p:grpSpPr>
        <p:sp>
          <p:nvSpPr>
            <p:cNvPr id="24" name="Rectangle 23">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5" name="Rectangle 24">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6" name="Rectangle 25">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grpSp>
      <p:sp>
        <p:nvSpPr>
          <p:cNvPr id="28" name="Rectangle 27">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120" y="984225"/>
            <a:ext cx="8386180" cy="214738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9" name="TextBox 9"/>
          <p:cNvSpPr txBox="1"/>
          <p:nvPr/>
        </p:nvSpPr>
        <p:spPr>
          <a:xfrm>
            <a:off x="1565446" y="1310910"/>
            <a:ext cx="7392437" cy="1553671"/>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GB" sz="5400" b="1" noProof="0" dirty="0">
                <a:latin typeface="+mj-lt"/>
                <a:ea typeface="+mj-ea"/>
                <a:cs typeface="+mj-cs"/>
              </a:rPr>
              <a:t>Business Impact</a:t>
            </a:r>
            <a:endParaRPr lang="en-GB" sz="5400" noProof="0" dirty="0">
              <a:latin typeface="+mj-lt"/>
              <a:ea typeface="+mj-ea"/>
              <a:cs typeface="+mj-cs"/>
            </a:endParaRPr>
          </a:p>
        </p:txBody>
      </p:sp>
      <p:sp>
        <p:nvSpPr>
          <p:cNvPr id="15" name="Rectangle 14"/>
          <p:cNvSpPr/>
          <p:nvPr/>
        </p:nvSpPr>
        <p:spPr>
          <a:xfrm>
            <a:off x="1567543" y="3787081"/>
            <a:ext cx="7487444" cy="5515685"/>
          </a:xfrm>
          <a:prstGeom prst="rect">
            <a:avLst/>
          </a:prstGeom>
        </p:spPr>
        <p:txBody>
          <a:bodyPr vert="horz" lIns="91440" tIns="45720" rIns="91440" bIns="45720" rtlCol="0" anchor="ctr">
            <a:normAutofit/>
          </a:bodyPr>
          <a:lstStyle/>
          <a:p>
            <a:pPr indent="-228600">
              <a:lnSpc>
                <a:spcPct val="90000"/>
              </a:lnSpc>
              <a:spcAft>
                <a:spcPts val="1000"/>
              </a:spcAft>
              <a:buFont typeface="Arial" panose="020B0604020202020204" pitchFamily="34" charset="0"/>
              <a:buChar char="•"/>
            </a:pPr>
            <a:r>
              <a:rPr lang="en-GB" sz="2700" b="1" noProof="0" dirty="0"/>
              <a:t>Strategic Investment in Cybersecurity </a:t>
            </a:r>
            <a:endParaRPr lang="en-GB" sz="2700" noProof="0" dirty="0"/>
          </a:p>
          <a:p>
            <a:pPr marL="342900" marR="0" lvl="0" indent="-228600">
              <a:lnSpc>
                <a:spcPct val="90000"/>
              </a:lnSpc>
              <a:spcBef>
                <a:spcPts val="0"/>
              </a:spcBef>
              <a:spcAft>
                <a:spcPts val="0"/>
              </a:spcAft>
              <a:buFont typeface="Arial" panose="020B0604020202020204" pitchFamily="34" charset="0"/>
              <a:buChar char="•"/>
            </a:pPr>
            <a:r>
              <a:rPr lang="en-GB" sz="2700" b="1" noProof="0" dirty="0"/>
              <a:t>Financial:</a:t>
            </a:r>
            <a:r>
              <a:rPr lang="en-GB" sz="2700" noProof="0" dirty="0"/>
              <a:t> Protect against the high costs of data breaches. </a:t>
            </a:r>
          </a:p>
          <a:p>
            <a:pPr marL="342900" marR="0" lvl="0" indent="-228600">
              <a:lnSpc>
                <a:spcPct val="90000"/>
              </a:lnSpc>
              <a:spcBef>
                <a:spcPts val="0"/>
              </a:spcBef>
              <a:spcAft>
                <a:spcPts val="0"/>
              </a:spcAft>
              <a:buFont typeface="Arial" panose="020B0604020202020204" pitchFamily="34" charset="0"/>
              <a:buChar char="•"/>
            </a:pPr>
            <a:r>
              <a:rPr lang="en-GB" sz="2700" b="1" noProof="0" dirty="0"/>
              <a:t>Operational:</a:t>
            </a:r>
            <a:r>
              <a:rPr lang="en-GB" sz="2700" noProof="0" dirty="0"/>
              <a:t> Minimise downtime and service disruption [9].</a:t>
            </a:r>
          </a:p>
          <a:p>
            <a:pPr marL="342900" marR="0" lvl="0" indent="-228600">
              <a:lnSpc>
                <a:spcPct val="90000"/>
              </a:lnSpc>
              <a:spcBef>
                <a:spcPts val="0"/>
              </a:spcBef>
              <a:spcAft>
                <a:spcPts val="1000"/>
              </a:spcAft>
              <a:buFont typeface="Arial" panose="020B0604020202020204" pitchFamily="34" charset="0"/>
              <a:buChar char="•"/>
            </a:pPr>
            <a:r>
              <a:rPr lang="en-GB" sz="2700" b="1" noProof="0" dirty="0"/>
              <a:t>Reputational:</a:t>
            </a:r>
            <a:r>
              <a:rPr lang="en-GB" sz="2700" noProof="0" dirty="0"/>
              <a:t> Enhance customer trust and avoid reputational damage.</a:t>
            </a:r>
          </a:p>
        </p:txBody>
      </p:sp>
      <p:pic>
        <p:nvPicPr>
          <p:cNvPr id="16" name="Picture 15" descr="C:\Users\user\AppData\Local\Microsoft\Windows\INetCache\Content.MSO\14FBA1C.tmp"/>
          <p:cNvPicPr/>
          <p:nvPr/>
        </p:nvPicPr>
        <p:blipFill>
          <a:blip r:embed="rId3">
            <a:extLst>
              <a:ext uri="{28A0092B-C50C-407E-A947-70E740481C1C}">
                <a14:useLocalDpi xmlns:a14="http://schemas.microsoft.com/office/drawing/2010/main" val="0"/>
              </a:ext>
            </a:extLst>
          </a:blip>
          <a:srcRect l="15574" r="12805" b="2"/>
          <a:stretch>
            <a:fillRect/>
          </a:stretch>
        </p:blipFill>
        <p:spPr bwMode="auto">
          <a:xfrm>
            <a:off x="10182574" y="919720"/>
            <a:ext cx="6848126" cy="8390165"/>
          </a:xfrm>
          <a:prstGeom prst="rect">
            <a:avLst/>
          </a:prstGeom>
          <a:noFill/>
        </p:spPr>
      </p:pic>
      <p:cxnSp>
        <p:nvCxnSpPr>
          <p:cNvPr id="30" name="Straight Connector 29">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257300" y="9738360"/>
            <a:ext cx="157734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Slide Number Placeholder 2">
            <a:extLst>
              <a:ext uri="{FF2B5EF4-FFF2-40B4-BE49-F238E27FC236}">
                <a16:creationId xmlns:a16="http://schemas.microsoft.com/office/drawing/2014/main" id="{6077D4EF-71AE-63F5-9703-56E9A647F46A}"/>
              </a:ext>
            </a:extLst>
          </p:cNvPr>
          <p:cNvSpPr>
            <a:spLocks noGrp="1"/>
          </p:cNvSpPr>
          <p:nvPr>
            <p:ph type="sldNum" sz="quarter" idx="12"/>
          </p:nvPr>
        </p:nvSpPr>
        <p:spPr/>
        <p:txBody>
          <a:bodyPr/>
          <a:lstStyle/>
          <a:p>
            <a:fld id="{B6F15528-21DE-4FAA-801E-634DDDAF4B2B}" type="slidenum">
              <a:rPr lang="en-US" smtClean="0"/>
              <a:pPr/>
              <a:t>9</a:t>
            </a:fld>
            <a:endParaRPr 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7998" cy="1028604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7" name="TextBox 7"/>
          <p:cNvSpPr txBox="1"/>
          <p:nvPr/>
        </p:nvSpPr>
        <p:spPr>
          <a:xfrm>
            <a:off x="1212957" y="580395"/>
            <a:ext cx="13855050" cy="1783425"/>
          </a:xfrm>
          <a:prstGeom prst="rect">
            <a:avLst/>
          </a:prstGeom>
        </p:spPr>
        <p:txBody>
          <a:bodyPr vert="horz" lIns="91440" tIns="45720" rIns="91440" bIns="45720" rtlCol="0" anchor="b">
            <a:normAutofit/>
          </a:bodyPr>
          <a:lstStyle/>
          <a:p>
            <a:pPr>
              <a:lnSpc>
                <a:spcPct val="90000"/>
              </a:lnSpc>
              <a:spcBef>
                <a:spcPct val="0"/>
              </a:spcBef>
              <a:spcAft>
                <a:spcPts val="600"/>
              </a:spcAft>
            </a:pPr>
            <a:r>
              <a:rPr lang="en-GB" sz="7500" b="1" kern="1200" noProof="0" dirty="0">
                <a:solidFill>
                  <a:schemeClr val="tx1"/>
                </a:solidFill>
                <a:latin typeface="+mj-lt"/>
                <a:ea typeface="+mj-ea"/>
                <a:cs typeface="+mj-cs"/>
              </a:rPr>
              <a:t>Conclusion &amp; Recommendations</a:t>
            </a:r>
            <a:endParaRPr lang="en-GB" sz="7500" b="1" kern="1200" noProof="0" dirty="0">
              <a:solidFill>
                <a:schemeClr val="tx1"/>
              </a:solidFill>
              <a:latin typeface="+mj-lt"/>
              <a:ea typeface="+mj-ea"/>
              <a:cs typeface="+mj-cs"/>
              <a:sym typeface="Century Gothic Paneuropean Bold"/>
            </a:endParaRPr>
          </a:p>
        </p:txBody>
      </p:sp>
      <p:grpSp>
        <p:nvGrpSpPr>
          <p:cNvPr id="20" name="Group 1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2997552"/>
            <a:ext cx="17542625" cy="1173264"/>
            <a:chOff x="-2" y="1998368"/>
            <a:chExt cx="11695083" cy="782176"/>
          </a:xfrm>
        </p:grpSpPr>
        <p:sp>
          <p:nvSpPr>
            <p:cNvPr id="21" name="Rectangle 2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2" name="Rectangle 2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grpSp>
      <p:sp>
        <p:nvSpPr>
          <p:cNvPr id="24" name="Rectangle 2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04618"/>
            <a:ext cx="17075043" cy="622176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3" name="Rectangle 12"/>
          <p:cNvSpPr/>
          <p:nvPr/>
        </p:nvSpPr>
        <p:spPr>
          <a:xfrm>
            <a:off x="1190490" y="3899263"/>
            <a:ext cx="15215502" cy="5153297"/>
          </a:xfrm>
          <a:prstGeom prst="rect">
            <a:avLst/>
          </a:prstGeom>
        </p:spPr>
        <p:txBody>
          <a:bodyPr vert="horz" lIns="91440" tIns="45720" rIns="91440" bIns="45720" rtlCol="0" anchor="ctr">
            <a:normAutofit/>
          </a:bodyPr>
          <a:lstStyle/>
          <a:p>
            <a:pPr indent="-228600">
              <a:lnSpc>
                <a:spcPct val="90000"/>
              </a:lnSpc>
              <a:spcAft>
                <a:spcPts val="1000"/>
              </a:spcAft>
              <a:buFont typeface="Arial" panose="020B0604020202020204" pitchFamily="34" charset="0"/>
              <a:buChar char="•"/>
            </a:pPr>
            <a:r>
              <a:rPr lang="en-GB" sz="3600" b="1" noProof="0" dirty="0"/>
              <a:t>Key Takeaways </a:t>
            </a:r>
            <a:endParaRPr lang="en-GB" sz="3600" noProof="0" dirty="0"/>
          </a:p>
          <a:p>
            <a:pPr marL="342900" marR="0" lvl="0" indent="-228600">
              <a:lnSpc>
                <a:spcPct val="90000"/>
              </a:lnSpc>
              <a:spcBef>
                <a:spcPts val="0"/>
              </a:spcBef>
              <a:spcAft>
                <a:spcPts val="0"/>
              </a:spcAft>
              <a:buFont typeface="Arial" panose="020B0604020202020204" pitchFamily="34" charset="0"/>
              <a:buChar char="•"/>
            </a:pPr>
            <a:r>
              <a:rPr lang="en-GB" sz="3600" noProof="0" dirty="0"/>
              <a:t>Address modern cyber threats with Zero Trust. </a:t>
            </a:r>
          </a:p>
          <a:p>
            <a:pPr marL="342900" marR="0" lvl="0" indent="-228600">
              <a:lnSpc>
                <a:spcPct val="90000"/>
              </a:lnSpc>
              <a:spcBef>
                <a:spcPts val="0"/>
              </a:spcBef>
              <a:spcAft>
                <a:spcPts val="0"/>
              </a:spcAft>
              <a:buFont typeface="Arial" panose="020B0604020202020204" pitchFamily="34" charset="0"/>
              <a:buChar char="•"/>
            </a:pPr>
            <a:r>
              <a:rPr lang="en-GB" sz="3600" noProof="0" dirty="0"/>
              <a:t>Implement MFA, SIEM, and other technical measures. </a:t>
            </a:r>
          </a:p>
          <a:p>
            <a:pPr marL="342900" marR="0" lvl="0" indent="-228600">
              <a:lnSpc>
                <a:spcPct val="90000"/>
              </a:lnSpc>
              <a:spcBef>
                <a:spcPts val="0"/>
              </a:spcBef>
              <a:spcAft>
                <a:spcPts val="1000"/>
              </a:spcAft>
              <a:buFont typeface="Arial" panose="020B0604020202020204" pitchFamily="34" charset="0"/>
              <a:buChar char="•"/>
            </a:pPr>
            <a:r>
              <a:rPr lang="en-GB" sz="3600" noProof="0" dirty="0"/>
              <a:t>Ensure a proactive incident response and continuous employee training. </a:t>
            </a:r>
          </a:p>
          <a:p>
            <a:pPr indent="-228600">
              <a:lnSpc>
                <a:spcPct val="90000"/>
              </a:lnSpc>
              <a:spcAft>
                <a:spcPts val="1000"/>
              </a:spcAft>
              <a:buFont typeface="Arial" panose="020B0604020202020204" pitchFamily="34" charset="0"/>
              <a:buChar char="•"/>
            </a:pPr>
            <a:r>
              <a:rPr lang="en-GB" sz="3600" b="1" noProof="0" dirty="0"/>
              <a:t>Strategic Recommendation </a:t>
            </a:r>
            <a:endParaRPr lang="en-GB" sz="3600" noProof="0" dirty="0"/>
          </a:p>
          <a:p>
            <a:pPr marL="342900" marR="0" lvl="0" indent="-228600">
              <a:lnSpc>
                <a:spcPct val="90000"/>
              </a:lnSpc>
              <a:spcBef>
                <a:spcPts val="0"/>
              </a:spcBef>
              <a:spcAft>
                <a:spcPts val="1000"/>
              </a:spcAft>
              <a:buFont typeface="Arial" panose="020B0604020202020204" pitchFamily="34" charset="0"/>
              <a:buChar char="•"/>
            </a:pPr>
            <a:r>
              <a:rPr lang="en-GB" sz="3600" noProof="0" dirty="0"/>
              <a:t>Adopt Zero Trust to enhance VTAM’s security resilience and protect business interests. </a:t>
            </a:r>
          </a:p>
        </p:txBody>
      </p:sp>
      <p:sp>
        <p:nvSpPr>
          <p:cNvPr id="3" name="Slide Number Placeholder 2">
            <a:extLst>
              <a:ext uri="{FF2B5EF4-FFF2-40B4-BE49-F238E27FC236}">
                <a16:creationId xmlns:a16="http://schemas.microsoft.com/office/drawing/2014/main" id="{C1C38816-70D2-0895-7B67-FA7828006A8C}"/>
              </a:ext>
            </a:extLst>
          </p:cNvPr>
          <p:cNvSpPr>
            <a:spLocks noGrp="1"/>
          </p:cNvSpPr>
          <p:nvPr>
            <p:ph type="sldNum" sz="quarter" idx="12"/>
          </p:nvPr>
        </p:nvSpPr>
        <p:spPr/>
        <p:txBody>
          <a:bodyPr/>
          <a:lstStyle/>
          <a:p>
            <a:fld id="{B6F15528-21DE-4FAA-801E-634DDDAF4B2B}" type="slidenum">
              <a:rPr lang="en-US" smtClean="0"/>
              <a:pPr/>
              <a:t>10</a:t>
            </a:fld>
            <a:endParaRPr lang="en-US"/>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7998" cy="1028604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9" name="TextBox 9"/>
          <p:cNvSpPr txBox="1"/>
          <p:nvPr/>
        </p:nvSpPr>
        <p:spPr>
          <a:xfrm>
            <a:off x="1212957" y="580395"/>
            <a:ext cx="13855050" cy="1783425"/>
          </a:xfrm>
          <a:prstGeom prst="rect">
            <a:avLst/>
          </a:prstGeom>
        </p:spPr>
        <p:txBody>
          <a:bodyPr vert="horz" lIns="91440" tIns="45720" rIns="91440" bIns="45720" rtlCol="0" anchor="b">
            <a:normAutofit/>
          </a:bodyPr>
          <a:lstStyle/>
          <a:p>
            <a:pPr>
              <a:lnSpc>
                <a:spcPct val="90000"/>
              </a:lnSpc>
              <a:spcBef>
                <a:spcPct val="0"/>
              </a:spcBef>
              <a:spcAft>
                <a:spcPts val="600"/>
              </a:spcAft>
            </a:pPr>
            <a:r>
              <a:rPr lang="en-GB" sz="8100" b="1" kern="1200" noProof="0" dirty="0">
                <a:solidFill>
                  <a:schemeClr val="tx1"/>
                </a:solidFill>
                <a:latin typeface="+mj-lt"/>
                <a:ea typeface="+mj-ea"/>
                <a:cs typeface="+mj-cs"/>
              </a:rPr>
              <a:t>Bibliography</a:t>
            </a:r>
          </a:p>
        </p:txBody>
      </p:sp>
      <p:grpSp>
        <p:nvGrpSpPr>
          <p:cNvPr id="16" name="Group 15">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2997552"/>
            <a:ext cx="17542625" cy="1173264"/>
            <a:chOff x="-2" y="1998368"/>
            <a:chExt cx="11695083" cy="782176"/>
          </a:xfrm>
        </p:grpSpPr>
        <p:sp>
          <p:nvSpPr>
            <p:cNvPr id="17" name="Rectangle 16">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8" name="Rectangle 17">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grpSp>
      <p:sp>
        <p:nvSpPr>
          <p:cNvPr id="20" name="Rectangle 19">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04618"/>
            <a:ext cx="17075043" cy="622176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3" name="Rectangle 1"/>
          <p:cNvSpPr>
            <a:spLocks noChangeArrowheads="1"/>
          </p:cNvSpPr>
          <p:nvPr/>
        </p:nvSpPr>
        <p:spPr bwMode="auto">
          <a:xfrm>
            <a:off x="1190490" y="3899263"/>
            <a:ext cx="15215502" cy="5153297"/>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 anchorCtr="0" compatLnSpc="1">
            <a:prstTxWarp prst="textNoShape">
              <a:avLst/>
            </a:prstTxWarp>
            <a:normAutofit/>
          </a:bodyPr>
          <a:lstStyle/>
          <a:p>
            <a:pPr marL="457200" marR="0" lvl="0" indent="-228600" fontAlgn="base">
              <a:lnSpc>
                <a:spcPct val="90000"/>
              </a:lnSpc>
              <a:spcBef>
                <a:spcPct val="0"/>
              </a:spcBef>
              <a:spcAft>
                <a:spcPts val="600"/>
              </a:spcAft>
              <a:buClrTx/>
              <a:buSzTx/>
              <a:buFont typeface="Arial" panose="020B0604020202020204" pitchFamily="34" charset="0"/>
              <a:buChar char="•"/>
              <a:tabLst/>
            </a:pPr>
            <a:r>
              <a:rPr kumimoji="0" lang="en-GB" sz="1700" b="0" i="0" u="none" strike="noStrike" cap="none" normalizeH="0" baseline="0" noProof="0" dirty="0">
                <a:ln>
                  <a:noFill/>
                </a:ln>
                <a:effectLst/>
              </a:rPr>
              <a:t>[1]</a:t>
            </a:r>
            <a:r>
              <a:rPr kumimoji="0" lang="en-GB" sz="1700" b="0" i="0" u="none" strike="noStrike" cap="none" normalizeH="0" noProof="0" dirty="0">
                <a:ln>
                  <a:noFill/>
                </a:ln>
                <a:effectLst/>
              </a:rPr>
              <a:t> </a:t>
            </a:r>
            <a:r>
              <a:rPr kumimoji="0" lang="en-GB" sz="1700" b="0" i="0" u="none" strike="noStrike" cap="none" normalizeH="0" baseline="0" noProof="0" dirty="0">
                <a:ln>
                  <a:noFill/>
                </a:ln>
                <a:effectLst/>
              </a:rPr>
              <a:t>N. S. Gajula, “Cloud Transformation in Financial Services: A Strategic Framework for Hybrid Adoption and Business Continuity,” </a:t>
            </a:r>
            <a:r>
              <a:rPr kumimoji="0" lang="en-GB" sz="1700" b="0" i="1" u="none" strike="noStrike" cap="none" normalizeH="0" baseline="0" noProof="0" dirty="0">
                <a:ln>
                  <a:noFill/>
                </a:ln>
                <a:effectLst/>
              </a:rPr>
              <a:t>International Journal of Scientific Research in Computer Science Engineering and Information Technology</a:t>
            </a:r>
            <a:r>
              <a:rPr kumimoji="0" lang="en-GB" sz="1700" b="0" i="0" u="none" strike="noStrike" cap="none" normalizeH="0" baseline="0" noProof="0" dirty="0">
                <a:ln>
                  <a:noFill/>
                </a:ln>
                <a:effectLst/>
              </a:rPr>
              <a:t>, vol. 11, no. 2, pp. 1244–1254, Mar. 2025, doi: https://doi.org/10.32628/cseit25112464.</a:t>
            </a:r>
          </a:p>
          <a:p>
            <a:pPr marL="457200" marR="0" lvl="0" indent="-228600" fontAlgn="base">
              <a:lnSpc>
                <a:spcPct val="90000"/>
              </a:lnSpc>
              <a:spcBef>
                <a:spcPct val="0"/>
              </a:spcBef>
              <a:spcAft>
                <a:spcPts val="600"/>
              </a:spcAft>
              <a:buClrTx/>
              <a:buSzTx/>
              <a:buFont typeface="Arial" panose="020B0604020202020204" pitchFamily="34" charset="0"/>
              <a:buChar char="•"/>
              <a:tabLst/>
            </a:pPr>
            <a:r>
              <a:rPr kumimoji="0" lang="en-GB" sz="1700" b="0" i="0" u="none" strike="noStrike" cap="none" normalizeH="0" baseline="0" noProof="0" dirty="0">
                <a:ln>
                  <a:noFill/>
                </a:ln>
                <a:effectLst/>
              </a:rPr>
              <a:t>[2]</a:t>
            </a:r>
            <a:r>
              <a:rPr kumimoji="0" lang="en-GB" sz="1700" b="0" i="0" u="none" strike="noStrike" cap="none" normalizeH="0" noProof="0" dirty="0">
                <a:ln>
                  <a:noFill/>
                </a:ln>
                <a:effectLst/>
              </a:rPr>
              <a:t> </a:t>
            </a:r>
            <a:r>
              <a:rPr kumimoji="0" lang="en-GB" sz="1700" b="0" i="0" u="none" strike="noStrike" cap="none" normalizeH="0" baseline="0" noProof="0" dirty="0">
                <a:ln>
                  <a:noFill/>
                </a:ln>
                <a:effectLst/>
              </a:rPr>
              <a:t>M. Z. Islam and A. Dhanekula, “Measuring the Security Impact of Zero Trust Access Controls: A Mixed-Methods Study of Identity-Based Policies (Cisco ISE + AD) and Incident Reduction,” </a:t>
            </a:r>
            <a:r>
              <a:rPr kumimoji="0" lang="en-GB" sz="1700" b="0" i="1" u="none" strike="noStrike" cap="none" normalizeH="0" baseline="0" noProof="0" dirty="0">
                <a:ln>
                  <a:noFill/>
                </a:ln>
                <a:effectLst/>
              </a:rPr>
              <a:t>American Journal of Data Science and Analytics</a:t>
            </a:r>
            <a:r>
              <a:rPr kumimoji="0" lang="en-GB" sz="1700" b="0" i="0" u="none" strike="noStrike" cap="none" normalizeH="0" baseline="0" noProof="0" dirty="0">
                <a:ln>
                  <a:noFill/>
                </a:ln>
                <a:effectLst/>
              </a:rPr>
              <a:t>, vol. 04, no. 06, pp. 01-42, Jun. 2023, doi: https://doi.org/10.63125/8ycz7671.</a:t>
            </a:r>
          </a:p>
          <a:p>
            <a:pPr marL="457200" marR="0" lvl="0" indent="-228600" fontAlgn="base">
              <a:lnSpc>
                <a:spcPct val="90000"/>
              </a:lnSpc>
              <a:spcBef>
                <a:spcPct val="0"/>
              </a:spcBef>
              <a:spcAft>
                <a:spcPts val="600"/>
              </a:spcAft>
              <a:buClrTx/>
              <a:buSzTx/>
              <a:buFont typeface="Arial" panose="020B0604020202020204" pitchFamily="34" charset="0"/>
              <a:buChar char="•"/>
              <a:tabLst/>
            </a:pPr>
            <a:r>
              <a:rPr kumimoji="0" lang="en-GB" sz="1700" b="0" i="0" u="none" strike="noStrike" cap="none" normalizeH="0" baseline="0" noProof="0" dirty="0">
                <a:ln>
                  <a:noFill/>
                </a:ln>
                <a:effectLst/>
              </a:rPr>
              <a:t>[3]</a:t>
            </a:r>
            <a:r>
              <a:rPr kumimoji="0" lang="en-GB" sz="1700" b="0" i="0" u="none" strike="noStrike" cap="none" normalizeH="0" noProof="0" dirty="0">
                <a:ln>
                  <a:noFill/>
                </a:ln>
                <a:effectLst/>
              </a:rPr>
              <a:t> </a:t>
            </a:r>
            <a:r>
              <a:rPr kumimoji="0" lang="en-GB" sz="1700" b="0" i="0" u="none" strike="noStrike" cap="none" normalizeH="0" baseline="0" noProof="0" dirty="0">
                <a:ln>
                  <a:noFill/>
                </a:ln>
                <a:effectLst/>
              </a:rPr>
              <a:t>F. O. Gyimah, E. Ofori-Mensah, H. </a:t>
            </a:r>
            <a:r>
              <a:rPr kumimoji="0" lang="en-GB" sz="1700" b="0" i="0" u="none" strike="noStrike" cap="none" normalizeH="0" baseline="0" noProof="0" dirty="0" err="1">
                <a:ln>
                  <a:noFill/>
                </a:ln>
                <a:effectLst/>
              </a:rPr>
              <a:t>Boowuo</a:t>
            </a:r>
            <a:r>
              <a:rPr kumimoji="0" lang="en-GB" sz="1700" b="0" i="0" u="none" strike="noStrike" cap="none" normalizeH="0" baseline="0" noProof="0" dirty="0">
                <a:ln>
                  <a:noFill/>
                </a:ln>
                <a:effectLst/>
              </a:rPr>
              <a:t>, and S. Aggrawal, “Friend or Foe? AI and the Evolving Landscape of Ransomware-as-a-Service (RaaS),” </a:t>
            </a:r>
            <a:r>
              <a:rPr kumimoji="0" lang="en-GB" sz="1700" b="0" i="1" u="none" strike="noStrike" cap="none" normalizeH="0" baseline="0" noProof="0" dirty="0">
                <a:ln>
                  <a:noFill/>
                </a:ln>
                <a:effectLst/>
              </a:rPr>
              <a:t>2024 Cyber Awareness and Research Symposium (CARS)</a:t>
            </a:r>
            <a:r>
              <a:rPr kumimoji="0" lang="en-GB" sz="1700" b="0" i="0" u="none" strike="noStrike" cap="none" normalizeH="0" baseline="0" noProof="0" dirty="0">
                <a:ln>
                  <a:noFill/>
                </a:ln>
                <a:effectLst/>
              </a:rPr>
              <a:t>, pp. 1–5, Oct. 2024, doi: https://doi.org/10.1109/cars61786.2024.10778711.</a:t>
            </a:r>
          </a:p>
          <a:p>
            <a:pPr marL="457200" marR="0" lvl="0" indent="-228600" fontAlgn="base">
              <a:lnSpc>
                <a:spcPct val="90000"/>
              </a:lnSpc>
              <a:spcBef>
                <a:spcPct val="0"/>
              </a:spcBef>
              <a:spcAft>
                <a:spcPts val="600"/>
              </a:spcAft>
              <a:buClrTx/>
              <a:buSzTx/>
              <a:buFont typeface="Arial" panose="020B0604020202020204" pitchFamily="34" charset="0"/>
              <a:buChar char="•"/>
              <a:tabLst/>
            </a:pPr>
            <a:r>
              <a:rPr kumimoji="0" lang="en-GB" sz="1700" b="0" i="0" u="none" strike="noStrike" cap="none" normalizeH="0" baseline="0" noProof="0" dirty="0">
                <a:ln>
                  <a:noFill/>
                </a:ln>
                <a:effectLst/>
              </a:rPr>
              <a:t>[4]</a:t>
            </a:r>
            <a:r>
              <a:rPr kumimoji="0" lang="en-GB" sz="1700" b="0" i="0" u="none" strike="noStrike" cap="none" normalizeH="0" noProof="0" dirty="0">
                <a:ln>
                  <a:noFill/>
                </a:ln>
                <a:effectLst/>
              </a:rPr>
              <a:t> </a:t>
            </a:r>
            <a:r>
              <a:rPr kumimoji="0" lang="en-GB" sz="1700" b="0" i="0" u="none" strike="noStrike" cap="none" normalizeH="0" baseline="0" noProof="0" dirty="0">
                <a:ln>
                  <a:noFill/>
                </a:ln>
                <a:effectLst/>
              </a:rPr>
              <a:t>A. Arora, “Zero Trust Architecture: Revolutionizing Cybersecurity for Modern Digital Environments,” </a:t>
            </a:r>
            <a:r>
              <a:rPr kumimoji="0" lang="en-GB" sz="1700" b="0" i="1" u="none" strike="noStrike" cap="none" normalizeH="0" baseline="0" noProof="0" dirty="0">
                <a:ln>
                  <a:noFill/>
                </a:ln>
                <a:effectLst/>
              </a:rPr>
              <a:t>SSRN Electronic Journal</a:t>
            </a:r>
            <a:r>
              <a:rPr kumimoji="0" lang="en-GB" sz="1700" b="0" i="0" u="none" strike="noStrike" cap="none" normalizeH="0" baseline="0" noProof="0" dirty="0">
                <a:ln>
                  <a:noFill/>
                </a:ln>
                <a:effectLst/>
              </a:rPr>
              <a:t>, 2025, doi: https://doi.org/10.2139/ssrn.5268151.</a:t>
            </a:r>
          </a:p>
          <a:p>
            <a:pPr marL="457200" marR="0" lvl="0" indent="-228600" fontAlgn="base">
              <a:lnSpc>
                <a:spcPct val="90000"/>
              </a:lnSpc>
              <a:spcBef>
                <a:spcPct val="0"/>
              </a:spcBef>
              <a:spcAft>
                <a:spcPts val="600"/>
              </a:spcAft>
              <a:buClrTx/>
              <a:buSzTx/>
              <a:buFont typeface="Arial" panose="020B0604020202020204" pitchFamily="34" charset="0"/>
              <a:buChar char="•"/>
              <a:tabLst/>
            </a:pPr>
            <a:r>
              <a:rPr kumimoji="0" lang="en-GB" sz="1700" b="0" i="0" u="none" strike="noStrike" cap="none" normalizeH="0" baseline="0" noProof="0" dirty="0">
                <a:ln>
                  <a:noFill/>
                </a:ln>
                <a:effectLst/>
              </a:rPr>
              <a:t>[5]</a:t>
            </a:r>
            <a:r>
              <a:rPr kumimoji="0" lang="en-GB" sz="1700" b="0" i="0" u="none" strike="noStrike" cap="none" normalizeH="0" noProof="0" dirty="0">
                <a:ln>
                  <a:noFill/>
                </a:ln>
                <a:effectLst/>
              </a:rPr>
              <a:t> </a:t>
            </a:r>
            <a:r>
              <a:rPr kumimoji="0" lang="en-GB" sz="1700" b="0" i="0" u="none" strike="noStrike" cap="none" normalizeH="0" baseline="0" noProof="0" dirty="0">
                <a:ln>
                  <a:noFill/>
                </a:ln>
                <a:effectLst/>
              </a:rPr>
              <a:t>S. Potluri, “A Zero Trust-Based Identity and Access Management Framework for Cross-Cloud Federated Networks,” </a:t>
            </a:r>
            <a:r>
              <a:rPr kumimoji="0" lang="en-GB" sz="1700" b="0" i="1" u="none" strike="noStrike" cap="none" normalizeH="0" baseline="0" noProof="0" dirty="0">
                <a:ln>
                  <a:noFill/>
                </a:ln>
                <a:effectLst/>
              </a:rPr>
              <a:t>International Journal of Emerging Research in Engineering and Technology</a:t>
            </a:r>
            <a:r>
              <a:rPr kumimoji="0" lang="en-GB" sz="1700" b="0" i="0" u="none" strike="noStrike" cap="none" normalizeH="0" baseline="0" noProof="0" dirty="0">
                <a:ln>
                  <a:noFill/>
                </a:ln>
                <a:effectLst/>
              </a:rPr>
              <a:t>, vol. 5, no. 2, pp. 28–40, 2024, doi: https://doi.org/10.63282/3050-922X.IJERET-V5I2P104.</a:t>
            </a:r>
          </a:p>
          <a:p>
            <a:pPr marL="457200" marR="0" lvl="0" indent="-228600" fontAlgn="base">
              <a:lnSpc>
                <a:spcPct val="90000"/>
              </a:lnSpc>
              <a:spcBef>
                <a:spcPct val="0"/>
              </a:spcBef>
              <a:spcAft>
                <a:spcPts val="600"/>
              </a:spcAft>
              <a:buClrTx/>
              <a:buSzTx/>
              <a:buFont typeface="Arial" panose="020B0604020202020204" pitchFamily="34" charset="0"/>
              <a:buChar char="•"/>
              <a:tabLst/>
            </a:pPr>
            <a:r>
              <a:rPr kumimoji="0" lang="en-GB" sz="1700" b="0" i="0" u="none" strike="noStrike" cap="none" normalizeH="0" baseline="0" noProof="0" dirty="0">
                <a:ln>
                  <a:noFill/>
                </a:ln>
                <a:effectLst/>
              </a:rPr>
              <a:t>[6]</a:t>
            </a:r>
            <a:r>
              <a:rPr kumimoji="0" lang="en-GB" sz="1700" b="0" i="0" u="none" strike="noStrike" cap="none" normalizeH="0" noProof="0" dirty="0">
                <a:ln>
                  <a:noFill/>
                </a:ln>
                <a:effectLst/>
              </a:rPr>
              <a:t> </a:t>
            </a:r>
            <a:r>
              <a:rPr kumimoji="0" lang="en-GB" sz="1700" b="0" i="0" u="none" strike="noStrike" cap="none" normalizeH="0" baseline="0" noProof="0" dirty="0">
                <a:ln>
                  <a:noFill/>
                </a:ln>
                <a:effectLst/>
              </a:rPr>
              <a:t>P. Garg, “Cloud Security Posture Management: Tools and Techniques,” </a:t>
            </a:r>
            <a:r>
              <a:rPr kumimoji="0" lang="en-GB" sz="1700" b="0" i="1" u="none" strike="noStrike" cap="none" normalizeH="0" baseline="0" noProof="0" dirty="0">
                <a:ln>
                  <a:noFill/>
                </a:ln>
                <a:effectLst/>
              </a:rPr>
              <a:t>SSRN Electronic Journal</a:t>
            </a:r>
            <a:r>
              <a:rPr kumimoji="0" lang="en-GB" sz="1700" b="0" i="0" u="none" strike="noStrike" cap="none" normalizeH="0" baseline="0" noProof="0" dirty="0">
                <a:ln>
                  <a:noFill/>
                </a:ln>
                <a:effectLst/>
              </a:rPr>
              <a:t>, Jan. 2025, doi: https://doi.org/10.2139/ssrn.5357921.</a:t>
            </a:r>
          </a:p>
          <a:p>
            <a:pPr marL="457200" marR="0" lvl="0" indent="-228600" fontAlgn="base">
              <a:lnSpc>
                <a:spcPct val="90000"/>
              </a:lnSpc>
              <a:spcBef>
                <a:spcPct val="0"/>
              </a:spcBef>
              <a:spcAft>
                <a:spcPts val="600"/>
              </a:spcAft>
              <a:buClrTx/>
              <a:buSzTx/>
              <a:buFont typeface="Arial" panose="020B0604020202020204" pitchFamily="34" charset="0"/>
              <a:buChar char="•"/>
              <a:tabLst/>
            </a:pPr>
            <a:r>
              <a:rPr kumimoji="0" lang="en-GB" sz="1700" b="0" i="0" u="none" strike="noStrike" cap="none" normalizeH="0" baseline="0" noProof="0" dirty="0">
                <a:ln>
                  <a:noFill/>
                </a:ln>
                <a:effectLst/>
              </a:rPr>
              <a:t>[7]</a:t>
            </a:r>
            <a:r>
              <a:rPr kumimoji="0" lang="en-GB" sz="1700" b="0" i="0" u="none" strike="noStrike" cap="none" normalizeH="0" noProof="0" dirty="0">
                <a:ln>
                  <a:noFill/>
                </a:ln>
                <a:effectLst/>
              </a:rPr>
              <a:t> </a:t>
            </a:r>
            <a:r>
              <a:rPr kumimoji="0" lang="en-GB" sz="1700" b="0" i="0" u="none" strike="noStrike" cap="none" normalizeH="0" baseline="0" noProof="0" dirty="0">
                <a:ln>
                  <a:noFill/>
                </a:ln>
                <a:effectLst/>
              </a:rPr>
              <a:t>H. Singh, “Strengthening Endpoint Security to Reduce Attack Vectors in Distributed Work Environments,” </a:t>
            </a:r>
            <a:r>
              <a:rPr kumimoji="0" lang="en-GB" sz="1700" b="0" i="1" u="none" strike="noStrike" cap="none" normalizeH="0" baseline="0" noProof="0" dirty="0">
                <a:ln>
                  <a:noFill/>
                </a:ln>
                <a:effectLst/>
              </a:rPr>
              <a:t>SSRN Electronic Journal</a:t>
            </a:r>
            <a:r>
              <a:rPr kumimoji="0" lang="en-GB" sz="1700" b="0" i="0" u="none" strike="noStrike" cap="none" normalizeH="0" baseline="0" noProof="0" dirty="0">
                <a:ln>
                  <a:noFill/>
                </a:ln>
                <a:effectLst/>
              </a:rPr>
              <a:t>, 2025, doi: https://doi.org/10.2139/ssrn.5267844.</a:t>
            </a:r>
          </a:p>
          <a:p>
            <a:pPr marL="457200" marR="0" lvl="0" indent="-228600" fontAlgn="base">
              <a:lnSpc>
                <a:spcPct val="90000"/>
              </a:lnSpc>
              <a:spcBef>
                <a:spcPct val="0"/>
              </a:spcBef>
              <a:spcAft>
                <a:spcPts val="600"/>
              </a:spcAft>
              <a:buClrTx/>
              <a:buSzTx/>
              <a:buFont typeface="Arial" panose="020B0604020202020204" pitchFamily="34" charset="0"/>
              <a:buChar char="•"/>
              <a:tabLst/>
            </a:pPr>
            <a:r>
              <a:rPr kumimoji="0" lang="en-GB" sz="1700" b="0" i="0" u="none" strike="noStrike" cap="none" normalizeH="0" baseline="0" noProof="0" dirty="0">
                <a:ln>
                  <a:noFill/>
                </a:ln>
                <a:effectLst/>
              </a:rPr>
              <a:t>[8]</a:t>
            </a:r>
            <a:r>
              <a:rPr kumimoji="0" lang="en-GB" sz="1700" b="0" i="0" u="none" strike="noStrike" cap="none" normalizeH="0" noProof="0" dirty="0">
                <a:ln>
                  <a:noFill/>
                </a:ln>
                <a:effectLst/>
              </a:rPr>
              <a:t> </a:t>
            </a:r>
            <a:r>
              <a:rPr kumimoji="0" lang="en-GB" sz="1700" b="0" i="0" u="none" strike="noStrike" cap="none" normalizeH="0" baseline="0" noProof="0" dirty="0">
                <a:ln>
                  <a:noFill/>
                </a:ln>
                <a:effectLst/>
              </a:rPr>
              <a:t>M. E. Hollingsworth, “Ethical Decision-Making and Modification of Service Delivery: Social Workers in Connecticut During COVID,” </a:t>
            </a:r>
            <a:r>
              <a:rPr kumimoji="0" lang="en-GB" sz="1700" b="0" i="1" u="none" strike="noStrike" cap="none" normalizeH="0" baseline="0" noProof="0" dirty="0">
                <a:ln>
                  <a:noFill/>
                </a:ln>
                <a:effectLst/>
              </a:rPr>
              <a:t>ScholarWorks</a:t>
            </a:r>
            <a:r>
              <a:rPr kumimoji="0" lang="en-GB" sz="1700" b="0" i="0" u="none" strike="noStrike" cap="none" normalizeH="0" baseline="0" noProof="0" dirty="0">
                <a:ln>
                  <a:noFill/>
                </a:ln>
                <a:effectLst/>
              </a:rPr>
              <a:t>, 2026. https://scholarworks.waldenu.edu/dissertations/19210/</a:t>
            </a:r>
          </a:p>
          <a:p>
            <a:pPr marL="457200" marR="0" lvl="0" indent="-228600" fontAlgn="base">
              <a:lnSpc>
                <a:spcPct val="90000"/>
              </a:lnSpc>
              <a:spcBef>
                <a:spcPct val="0"/>
              </a:spcBef>
              <a:spcAft>
                <a:spcPts val="600"/>
              </a:spcAft>
              <a:buClrTx/>
              <a:buSzTx/>
              <a:buFont typeface="Arial" panose="020B0604020202020204" pitchFamily="34" charset="0"/>
              <a:buChar char="•"/>
              <a:tabLst/>
            </a:pPr>
            <a:r>
              <a:rPr kumimoji="0" lang="en-GB" sz="1700" b="0" i="0" u="none" strike="noStrike" cap="none" normalizeH="0" baseline="0" noProof="0" dirty="0">
                <a:ln>
                  <a:noFill/>
                </a:ln>
                <a:effectLst/>
              </a:rPr>
              <a:t>[9]</a:t>
            </a:r>
            <a:r>
              <a:rPr kumimoji="0" lang="en-GB" sz="1700" b="0" i="0" u="none" strike="noStrike" cap="none" normalizeH="0" noProof="0" dirty="0">
                <a:ln>
                  <a:noFill/>
                </a:ln>
                <a:effectLst/>
              </a:rPr>
              <a:t> </a:t>
            </a:r>
            <a:r>
              <a:rPr kumimoji="0" lang="en-GB" sz="1700" b="0" i="0" u="none" strike="noStrike" cap="none" normalizeH="0" baseline="0" noProof="0" dirty="0">
                <a:ln>
                  <a:noFill/>
                </a:ln>
                <a:effectLst/>
              </a:rPr>
              <a:t>A. Harkai and C. E. Ciurea, “Economic impact of IOT and conventional data breaches: cost analysis and statistical trends,” </a:t>
            </a:r>
            <a:r>
              <a:rPr kumimoji="0" lang="en-GB" sz="1700" b="0" i="1" u="none" strike="noStrike" cap="none" normalizeH="0" baseline="0" noProof="0" dirty="0">
                <a:ln>
                  <a:noFill/>
                </a:ln>
                <a:effectLst/>
              </a:rPr>
              <a:t>Deleted Journal</a:t>
            </a:r>
            <a:r>
              <a:rPr kumimoji="0" lang="en-GB" sz="1700" b="0" i="0" u="none" strike="noStrike" cap="none" normalizeH="0" baseline="0" noProof="0" dirty="0">
                <a:ln>
                  <a:noFill/>
                </a:ln>
                <a:effectLst/>
              </a:rPr>
              <a:t>, vol. 53, no. 2, pp. 385–404, Jun. 2024, doi: https://doi.org/10.2478/candc-2024-0017.</a:t>
            </a:r>
          </a:p>
          <a:p>
            <a:pPr marL="457200" marR="0" lvl="0" indent="-228600" fontAlgn="base">
              <a:lnSpc>
                <a:spcPct val="90000"/>
              </a:lnSpc>
              <a:spcBef>
                <a:spcPct val="0"/>
              </a:spcBef>
              <a:spcAft>
                <a:spcPts val="600"/>
              </a:spcAft>
              <a:buClrTx/>
              <a:buSzTx/>
              <a:buFont typeface="Arial" panose="020B0604020202020204" pitchFamily="34" charset="0"/>
              <a:buChar char="•"/>
              <a:tabLst/>
            </a:pPr>
            <a:endParaRPr kumimoji="0" lang="en-GB" sz="1700" b="0" i="0" u="none" strike="noStrike" cap="none" normalizeH="0" baseline="0" noProof="0" dirty="0">
              <a:ln>
                <a:noFill/>
              </a:ln>
              <a:effectLst/>
            </a:endParaRPr>
          </a:p>
        </p:txBody>
      </p:sp>
      <p:sp>
        <p:nvSpPr>
          <p:cNvPr id="4" name="Slide Number Placeholder 3">
            <a:extLst>
              <a:ext uri="{FF2B5EF4-FFF2-40B4-BE49-F238E27FC236}">
                <a16:creationId xmlns:a16="http://schemas.microsoft.com/office/drawing/2014/main" id="{6E0BAD37-ACE3-A782-0630-C2A54610739B}"/>
              </a:ext>
            </a:extLst>
          </p:cNvPr>
          <p:cNvSpPr>
            <a:spLocks noGrp="1"/>
          </p:cNvSpPr>
          <p:nvPr>
            <p:ph type="sldNum" sz="quarter" idx="12"/>
          </p:nvPr>
        </p:nvSpPr>
        <p:spPr/>
        <p:txBody>
          <a:bodyPr/>
          <a:lstStyle/>
          <a:p>
            <a:fld id="{B6F15528-21DE-4FAA-801E-634DDDAF4B2B}" type="slidenum">
              <a:rPr lang="en-US" smtClean="0"/>
              <a:pPr/>
              <a:t>11</a:t>
            </a:fld>
            <a:endParaRPr lang="en-US"/>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2457</TotalTime>
  <Words>1860</Words>
  <Application>Microsoft Office PowerPoint</Application>
  <PresentationFormat>Custom</PresentationFormat>
  <Paragraphs>124</Paragraphs>
  <Slides>11</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Times New Roman</vt:lpstr>
      <vt:lpstr>Calibri</vt:lpstr>
      <vt:lpstr>Aptos Display</vt:lpstr>
      <vt:lpstr>Arial</vt:lpstr>
      <vt:lpstr>Aptos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Black and Silver Modern Cyber Security Presentation</dc:title>
  <dc:creator>Lucian Ilie</dc:creator>
  <cp:lastModifiedBy>Lucian-Mihai Ilie (2126669)</cp:lastModifiedBy>
  <cp:revision>14</cp:revision>
  <dcterms:created xsi:type="dcterms:W3CDTF">2006-08-16T00:00:00Z</dcterms:created>
  <dcterms:modified xsi:type="dcterms:W3CDTF">2026-05-10T13:39:02Z</dcterms:modified>
  <dc:identifier>DAHIs1S-Fn4</dc:identifier>
</cp:coreProperties>
</file>